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62" r:id="rId4"/>
    <p:sldId id="267" r:id="rId5"/>
    <p:sldId id="345" r:id="rId6"/>
    <p:sldId id="270" r:id="rId7"/>
    <p:sldId id="266" r:id="rId8"/>
    <p:sldId id="261" r:id="rId9"/>
    <p:sldId id="348" r:id="rId10"/>
    <p:sldId id="277" r:id="rId11"/>
    <p:sldId id="328" r:id="rId12"/>
    <p:sldId id="280" r:id="rId13"/>
    <p:sldId id="295" r:id="rId14"/>
    <p:sldId id="335" r:id="rId15"/>
    <p:sldId id="290" r:id="rId16"/>
    <p:sldId id="318" r:id="rId17"/>
    <p:sldId id="355" r:id="rId18"/>
    <p:sldId id="354" r:id="rId19"/>
    <p:sldId id="311" r:id="rId20"/>
    <p:sldId id="326" r:id="rId21"/>
    <p:sldId id="307" r:id="rId22"/>
    <p:sldId id="351" r:id="rId23"/>
    <p:sldId id="344" r:id="rId24"/>
    <p:sldId id="357" r:id="rId25"/>
    <p:sldId id="294" r:id="rId26"/>
    <p:sldId id="342" r:id="rId27"/>
    <p:sldId id="352" r:id="rId28"/>
    <p:sldId id="353" r:id="rId29"/>
    <p:sldId id="32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57650F"/>
    <a:srgbClr val="147412"/>
    <a:srgbClr val="16A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747" autoAdjust="0"/>
  </p:normalViewPr>
  <p:slideViewPr>
    <p:cSldViewPr>
      <p:cViewPr>
        <p:scale>
          <a:sx n="47" d="100"/>
          <a:sy n="47" d="100"/>
        </p:scale>
        <p:origin x="-75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00F15-8756-4A5A-BBD8-4E0103C1BD36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AF827-C182-43AD-AD3F-031F96A6E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60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AF827-C182-43AD-AD3F-031F96A6E2D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89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The major part of MPD is SC solenoiodal magnet. It is a challenging project due to very high requirement for the magnetic field homogeneity – better that a permill.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After long negotiations a contract is signed with the ASG sc company – the one which produced  a big solenoid for CMS. The ASG is responsible for production of coils, cryostat control system etc. In addition the company takes responsibility for the overall supervision and final characteristics.</a:t>
            </a:r>
          </a:p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EA9EC4-42AE-4C8E-A5F6-33AA3E236BAB}" type="slidenum">
              <a:rPr lang="ru-RU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AF827-C182-43AD-AD3F-031F96A6E2D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42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AF827-C182-43AD-AD3F-031F96A6E2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932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45F800-9436-4AD7-9D0B-7971766D359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48C6FAEC-6910-4B99-AE90-4A6412D33878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pPr eaLnBrk="1"/>
              <a:t>21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193D-B1D8-46C6-8617-7C965FBB2B13}" type="datetime1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50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43692-7407-40E5-8D44-431E1E661237}" type="datetime1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7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564A-3713-4592-9C20-D5C622A44F01}" type="datetime1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16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C9B-C5E3-48F4-A14A-EF6861071562}" type="datetime1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2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E142-F5AF-429E-89E0-262103D9B49A}" type="datetime1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81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6EE4-F4DA-4735-B618-499708CF9465}" type="datetime1">
              <a:rPr lang="ru-RU" smtClean="0"/>
              <a:t>15.01.2017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18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DDF3-4EFF-4876-B470-2CF9D19E1A84}" type="datetime1">
              <a:rPr lang="ru-RU" smtClean="0"/>
              <a:t>15.01.2017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43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B921-4B6B-47E0-928C-3A07CEF75466}" type="datetime1">
              <a:rPr lang="ru-RU" smtClean="0"/>
              <a:t>15.01.2017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20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F45E-5313-44A1-89AA-9BF0313F839E}" type="datetime1">
              <a:rPr lang="ru-RU" smtClean="0"/>
              <a:t>15.01.2017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E272F-9335-4F37-9190-A9CEC1A4CF6E}" type="datetime1">
              <a:rPr lang="ru-RU" smtClean="0"/>
              <a:t>15.01.2017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21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2CFD7-FB6F-4631-9263-FA32518DF509}" type="datetime1">
              <a:rPr lang="ru-RU" smtClean="0"/>
              <a:t>15.01.2017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3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7A741-439E-48DB-BC20-0D511C635DD9}" type="datetime1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7668B-8315-4E46-8DAB-5A5735942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86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mp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059113" y="2624138"/>
            <a:ext cx="22653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900" b="1" dirty="0" err="1">
                <a:solidFill>
                  <a:srgbClr val="0000FF"/>
                </a:solidFill>
              </a:rPr>
              <a:t>Vadim</a:t>
            </a:r>
            <a:r>
              <a:rPr lang="en-US" sz="1900" b="1" dirty="0">
                <a:solidFill>
                  <a:srgbClr val="0000FF"/>
                </a:solidFill>
              </a:rPr>
              <a:t> Kolesnikov</a:t>
            </a:r>
          </a:p>
          <a:p>
            <a:pPr eaLnBrk="1" hangingPunct="1"/>
            <a:r>
              <a:rPr lang="en-US" sz="1900" b="1" dirty="0">
                <a:solidFill>
                  <a:srgbClr val="0000FF"/>
                </a:solidFill>
              </a:rPr>
              <a:t>    </a:t>
            </a:r>
            <a:r>
              <a:rPr lang="ru-RU" sz="1900" b="1" dirty="0">
                <a:solidFill>
                  <a:srgbClr val="0000FF"/>
                </a:solidFill>
              </a:rPr>
              <a:t>   </a:t>
            </a:r>
            <a:r>
              <a:rPr lang="en-US" sz="1900" b="1" dirty="0">
                <a:solidFill>
                  <a:srgbClr val="0000FF"/>
                </a:solidFill>
              </a:rPr>
              <a:t>(VBLHEP)</a:t>
            </a:r>
            <a:endParaRPr lang="ru-RU" sz="1900" b="1" dirty="0">
              <a:solidFill>
                <a:srgbClr val="0000FF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484438" y="3589338"/>
            <a:ext cx="34448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100">
                <a:solidFill>
                  <a:srgbClr val="2320A4"/>
                </a:solidFill>
              </a:rPr>
              <a:t>On behalf of the MPD team</a:t>
            </a:r>
            <a:endParaRPr lang="ru-RU" sz="2100">
              <a:solidFill>
                <a:srgbClr val="2320A4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411413" y="5229225"/>
            <a:ext cx="374491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900" b="1" dirty="0" err="1">
                <a:solidFill>
                  <a:srgbClr val="B15407"/>
                </a:solidFill>
              </a:rPr>
              <a:t>Programme</a:t>
            </a:r>
            <a:r>
              <a:rPr lang="en-US" sz="1900" b="1" dirty="0">
                <a:solidFill>
                  <a:srgbClr val="B15407"/>
                </a:solidFill>
              </a:rPr>
              <a:t> Advisory Committee</a:t>
            </a:r>
            <a:r>
              <a:rPr lang="ru-RU" sz="1900" b="1" dirty="0">
                <a:solidFill>
                  <a:srgbClr val="B15407"/>
                </a:solidFill>
              </a:rPr>
              <a:t> </a:t>
            </a:r>
            <a:r>
              <a:rPr lang="en-US" sz="1900" b="1" dirty="0">
                <a:solidFill>
                  <a:srgbClr val="B15407"/>
                </a:solidFill>
              </a:rPr>
              <a:t>for Particle Physics</a:t>
            </a:r>
            <a:endParaRPr lang="ru-RU" sz="1900" b="1" dirty="0">
              <a:solidFill>
                <a:srgbClr val="B15407"/>
              </a:solidFill>
            </a:endParaRPr>
          </a:p>
          <a:p>
            <a:pPr algn="ctr" eaLnBrk="1" hangingPunct="1"/>
            <a:r>
              <a:rPr lang="en-US" sz="1900" b="1" dirty="0" smtClean="0">
                <a:solidFill>
                  <a:srgbClr val="B15407"/>
                </a:solidFill>
              </a:rPr>
              <a:t>4</a:t>
            </a:r>
            <a:r>
              <a:rPr lang="ru-RU" sz="1900" b="1" dirty="0">
                <a:solidFill>
                  <a:srgbClr val="B15407"/>
                </a:solidFill>
              </a:rPr>
              <a:t>6</a:t>
            </a:r>
            <a:r>
              <a:rPr lang="en-US" sz="1900" b="1" baseline="30000" dirty="0" err="1" smtClean="0">
                <a:solidFill>
                  <a:srgbClr val="B15407"/>
                </a:solidFill>
              </a:rPr>
              <a:t>th</a:t>
            </a:r>
            <a:r>
              <a:rPr lang="en-US" sz="1900" b="1" dirty="0" smtClean="0">
                <a:solidFill>
                  <a:srgbClr val="B15407"/>
                </a:solidFill>
              </a:rPr>
              <a:t> </a:t>
            </a:r>
            <a:r>
              <a:rPr lang="en-US" sz="1900" b="1" dirty="0">
                <a:solidFill>
                  <a:srgbClr val="B15407"/>
                </a:solidFill>
              </a:rPr>
              <a:t>M</a:t>
            </a:r>
            <a:r>
              <a:rPr lang="en-US" sz="1900" b="1" dirty="0" smtClean="0">
                <a:solidFill>
                  <a:srgbClr val="B15407"/>
                </a:solidFill>
              </a:rPr>
              <a:t>eeting</a:t>
            </a:r>
            <a:endParaRPr lang="en-US" sz="1900" b="1" dirty="0">
              <a:solidFill>
                <a:srgbClr val="B15407"/>
              </a:solidFill>
            </a:endParaRPr>
          </a:p>
          <a:p>
            <a:pPr algn="ctr" eaLnBrk="1" hangingPunct="1"/>
            <a:r>
              <a:rPr lang="en-US" sz="1900" b="1" dirty="0">
                <a:solidFill>
                  <a:srgbClr val="B15407"/>
                </a:solidFill>
              </a:rPr>
              <a:t> </a:t>
            </a:r>
            <a:r>
              <a:rPr lang="en-US" sz="1900" b="1" dirty="0" smtClean="0">
                <a:solidFill>
                  <a:srgbClr val="B15407"/>
                </a:solidFill>
              </a:rPr>
              <a:t>January 16, 2017</a:t>
            </a:r>
            <a:endParaRPr lang="ru-RU" sz="1900" b="1" dirty="0">
              <a:solidFill>
                <a:srgbClr val="B15407"/>
              </a:solidFill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335881" y="1700213"/>
            <a:ext cx="621506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800000"/>
                </a:solidFill>
              </a:rPr>
              <a:t>Within the JINR theme</a:t>
            </a:r>
            <a:r>
              <a:rPr lang="ru-RU" sz="2200" b="1" dirty="0">
                <a:solidFill>
                  <a:srgbClr val="800000"/>
                </a:solidFill>
              </a:rPr>
              <a:t> 02-0-1065-2007</a:t>
            </a:r>
            <a:r>
              <a:rPr lang="en-US" sz="2200" b="1" dirty="0">
                <a:solidFill>
                  <a:srgbClr val="800000"/>
                </a:solidFill>
              </a:rPr>
              <a:t>/</a:t>
            </a:r>
            <a:r>
              <a:rPr lang="ru-RU" sz="2200" b="1" dirty="0">
                <a:solidFill>
                  <a:srgbClr val="800000"/>
                </a:solidFill>
              </a:rPr>
              <a:t>2019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B51E1-6E08-4BD5-8DA5-FD5F3C893E7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16794" y="260648"/>
            <a:ext cx="65341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Progress towards the realization</a:t>
            </a:r>
            <a:endParaRPr 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the MPD project</a:t>
            </a:r>
            <a:endParaRPr 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pPr>
              <a:defRPr/>
            </a:pPr>
            <a:fld id="{7711EC85-51FF-4F66-849F-3266F241A961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95535" y="116632"/>
            <a:ext cx="8192889" cy="619362"/>
          </a:xfrm>
          <a:prstGeom prst="rect">
            <a:avLst/>
          </a:prstGeo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MPD </a:t>
            </a:r>
            <a:r>
              <a:rPr lang="en-US" sz="2800" b="1" dirty="0" smtClean="0">
                <a:solidFill>
                  <a:schemeClr val="tx2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T</a:t>
            </a:r>
            <a:r>
              <a:rPr lang="en-US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ime </a:t>
            </a:r>
            <a:r>
              <a:rPr lang="en-US" sz="2800" b="1" dirty="0" smtClean="0">
                <a:solidFill>
                  <a:schemeClr val="tx2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P</a:t>
            </a:r>
            <a:r>
              <a:rPr lang="en-US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rojection </a:t>
            </a:r>
            <a:r>
              <a:rPr lang="en-US" sz="2800" b="1" dirty="0" smtClean="0">
                <a:solidFill>
                  <a:schemeClr val="tx2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C</a:t>
            </a:r>
            <a:r>
              <a:rPr lang="en-US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hamber</a:t>
            </a:r>
            <a:r>
              <a:rPr lang="ru-RU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 </a:t>
            </a:r>
            <a:r>
              <a:rPr lang="en-US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(progress in 2016)</a:t>
            </a:r>
            <a:endParaRPr lang="ru-RU" sz="2800" dirty="0"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48680"/>
            <a:ext cx="3445603" cy="244800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11560" y="2924944"/>
            <a:ext cx="8064896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CC0000"/>
                </a:solidFill>
                <a:latin typeface="Arial Narrow" pitchFamily="34" charset="0"/>
              </a:rPr>
              <a:t>TDR  status:                                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Recent evaluation 22.06, the recommendations </a:t>
            </a:r>
          </a:p>
          <a:p>
            <a:pPr eaLnBrk="1" hangingPunct="1"/>
            <a:r>
              <a:rPr lang="en-US" sz="20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                                                     implemented, next revision ready for evaluation </a:t>
            </a:r>
          </a:p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CC0000"/>
                </a:solidFill>
                <a:latin typeface="Arial Narrow" pitchFamily="34" charset="0"/>
              </a:rPr>
              <a:t>A</a:t>
            </a:r>
            <a:r>
              <a:rPr lang="en-US" sz="2000" b="1" dirty="0" smtClean="0">
                <a:solidFill>
                  <a:srgbClr val="CC0000"/>
                </a:solidFill>
                <a:latin typeface="Arial Narrow" pitchFamily="34" charset="0"/>
              </a:rPr>
              <a:t>ssembling tooling:                   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In progress</a:t>
            </a:r>
            <a:endParaRPr lang="en-US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000" b="1" dirty="0" err="1" smtClean="0">
                <a:solidFill>
                  <a:srgbClr val="CC0000"/>
                </a:solidFill>
                <a:latin typeface="Arial Narrow" pitchFamily="34" charset="0"/>
              </a:rPr>
              <a:t>RoC</a:t>
            </a:r>
            <a:r>
              <a:rPr lang="en-US" sz="2000" b="1" dirty="0" smtClean="0">
                <a:latin typeface="Arial Narrow" pitchFamily="34" charset="0"/>
              </a:rPr>
              <a:t>  </a:t>
            </a:r>
            <a:r>
              <a:rPr lang="en-US" sz="2000" b="1" dirty="0">
                <a:solidFill>
                  <a:srgbClr val="CC0000"/>
                </a:solidFill>
                <a:latin typeface="Arial Narrow" pitchFamily="34" charset="0"/>
              </a:rPr>
              <a:t>&amp;</a:t>
            </a:r>
            <a:r>
              <a:rPr lang="en-US" sz="2000" b="1" dirty="0" smtClean="0">
                <a:solidFill>
                  <a:srgbClr val="CC0000"/>
                </a:solidFill>
                <a:latin typeface="Arial Narrow" pitchFamily="34" charset="0"/>
              </a:rPr>
              <a:t> </a:t>
            </a:r>
            <a:r>
              <a:rPr lang="en-US" sz="2000" b="1" dirty="0" err="1" smtClean="0">
                <a:solidFill>
                  <a:srgbClr val="CC0000"/>
                </a:solidFill>
                <a:latin typeface="Arial Narrow" pitchFamily="34" charset="0"/>
              </a:rPr>
              <a:t>Padplanes</a:t>
            </a:r>
            <a:r>
              <a:rPr lang="en-US" sz="2000" b="1" dirty="0">
                <a:solidFill>
                  <a:srgbClr val="CC0000"/>
                </a:solidFill>
                <a:latin typeface="Arial Narrow" pitchFamily="34" charset="0"/>
              </a:rPr>
              <a:t>:</a:t>
            </a:r>
            <a:r>
              <a:rPr lang="en-US" sz="2000" b="1" dirty="0" smtClean="0">
                <a:latin typeface="Arial Narrow" pitchFamily="34" charset="0"/>
              </a:rPr>
              <a:t>                      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Successful  production and testing</a:t>
            </a:r>
          </a:p>
          <a:p>
            <a:pPr eaLnBrk="1" hangingPunct="1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FEE:</a:t>
            </a:r>
            <a:r>
              <a:rPr lang="en-US" sz="2000" b="1" dirty="0" smtClean="0">
                <a:latin typeface="Arial Narrow" pitchFamily="34" charset="0"/>
              </a:rPr>
              <a:t>                                              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Tests of  SAMPA chips ongoing</a:t>
            </a:r>
            <a:endParaRPr lang="en-US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000" b="1" dirty="0" smtClean="0">
                <a:solidFill>
                  <a:srgbClr val="CC0000"/>
                </a:solidFill>
                <a:latin typeface="Arial Narrow" pitchFamily="34" charset="0"/>
              </a:rPr>
              <a:t>Service systems (gas, cooling):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  In production</a:t>
            </a:r>
            <a:endParaRPr lang="en-US" sz="2000" b="1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Arial Narrow" pitchFamily="34" charset="0"/>
              </a:rPr>
              <a:t>TPC Integration: 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                           Progressing  </a:t>
            </a:r>
            <a:endParaRPr lang="ru-RU" sz="20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Arial Narrow" pitchFamily="34" charset="0"/>
              </a:rPr>
              <a:t>Clean Room                                  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Close to completion</a:t>
            </a:r>
            <a:endParaRPr lang="en-US" sz="2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52725" y="516107"/>
            <a:ext cx="4224233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533400" indent="-446088" algn="ctr">
              <a:lnSpc>
                <a:spcPct val="150000"/>
              </a:lnSpc>
            </a:pPr>
            <a:r>
              <a:rPr lang="en-US" sz="2200" b="1" dirty="0" smtClean="0">
                <a:solidFill>
                  <a:prstClr val="black"/>
                </a:solidFill>
              </a:rPr>
              <a:t>  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ROC test procedure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533400" indent="-446088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connectivity tests of pad planes</a:t>
            </a:r>
          </a:p>
          <a:p>
            <a:pPr marL="533400" indent="-446088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control of wire positions</a:t>
            </a:r>
          </a:p>
          <a:p>
            <a:pPr marL="533400" indent="-446088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counting plateau</a:t>
            </a:r>
          </a:p>
          <a:p>
            <a:pPr marL="533400" indent="-446088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dark current</a:t>
            </a:r>
          </a:p>
          <a:p>
            <a:pPr marL="533400" indent="-446088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energy resolution (Fe-55)</a:t>
            </a:r>
          </a:p>
          <a:p>
            <a:pPr marL="533400" indent="-446088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uniformity of gas gain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23664"/>
            <a:ext cx="5799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TPC : production of ROC chambers</a:t>
            </a:r>
            <a:endParaRPr lang="ru-RU" sz="2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2896" y="6381328"/>
            <a:ext cx="2133600" cy="365125"/>
          </a:xfrm>
        </p:spPr>
        <p:txBody>
          <a:bodyPr/>
          <a:lstStyle/>
          <a:p>
            <a:fld id="{9637668B-8315-4E46-8DAB-5A57359420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Рисунок 14" descr="DSC016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630375"/>
            <a:ext cx="4485721" cy="26280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9013" y="710200"/>
            <a:ext cx="2948050" cy="3276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27984" y="5786077"/>
            <a:ext cx="180049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control of  the</a:t>
            </a:r>
          </a:p>
          <a:p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wire positions</a:t>
            </a:r>
            <a:endParaRPr lang="ru-RU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Содержимое 4" descr="14.9.16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76333"/>
            <a:ext cx="3561901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9013" y="724972"/>
            <a:ext cx="244827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setup for ROC tests</a:t>
            </a:r>
            <a:endParaRPr lang="ru-RU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164" y="6052223"/>
            <a:ext cx="2930609" cy="400110"/>
          </a:xfrm>
          <a:prstGeom prst="rect">
            <a:avLst/>
          </a:prstGeom>
          <a:solidFill>
            <a:srgbClr val="BBE0E3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solidFill>
                  <a:srgbClr val="002060"/>
                </a:solidFill>
                <a:latin typeface="+mn-lt"/>
                <a:ea typeface="+mn-ea"/>
                <a:cs typeface="Times New Roman" pitchFamily="18" charset="0"/>
              </a:rPr>
              <a:t>RoC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+mn-ea"/>
                <a:cs typeface="Times New Roman" pitchFamily="18" charset="0"/>
              </a:rPr>
              <a:t> chambers preparation</a:t>
            </a:r>
            <a:endParaRPr lang="ru-RU" sz="2000" dirty="0">
              <a:solidFill>
                <a:srgbClr val="002060"/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992437" y="3085438"/>
            <a:ext cx="6151563" cy="4000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90"/>
                </a:solidFill>
              </a:rPr>
              <a:t>Works are going in accordance with the schedule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073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UB-SV-FS1\Projects\JINR\TPC-TOOLING\DESIGN\WORKDATA\Dmitriy.Osipov\Прочее\Для презентации\Концепция процесса сборки\Снятые спицы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6947"/>
            <a:ext cx="232984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568" y="52667"/>
            <a:ext cx="78438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TPC tooling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&amp; service (status at the end of 2016)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9637668B-8315-4E46-8DAB-5A5735942071}" type="slidenum">
              <a:rPr lang="ru-RU" smtClean="0"/>
              <a:t>12</a:t>
            </a:fld>
            <a:endParaRPr lang="ru-RU" dirty="0"/>
          </a:p>
        </p:txBody>
      </p:sp>
      <p:pic>
        <p:nvPicPr>
          <p:cNvPr id="14" name="Picture 3" descr="\\DUB-SV-FS1\Projects\JINR\TPC-TOOLING\DESIGN\WORKDATA\Dmitriy.Osipov\Прочее\Для презентации\Концепция процесса сборки\Установка суппорта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23" y="478947"/>
            <a:ext cx="3339677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55776" y="830511"/>
            <a:ext cx="396044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Arial Narrow" pitchFamily="34" charset="0"/>
              </a:rPr>
              <a:t>Tooling for TPC assembly is manufacturing (Briansk, Russia)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Arial Narrow" pitchFamily="34" charset="0"/>
              </a:rPr>
              <a:t>Will be ready in May’17,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 Narrow" pitchFamily="34" charset="0"/>
              </a:rPr>
              <a:t>      Cost ~ 300 k$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17" name="Рисунок 16" descr="small ra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3334" y="3816891"/>
            <a:ext cx="1674000" cy="2232000"/>
          </a:xfrm>
          <a:prstGeom prst="rect">
            <a:avLst/>
          </a:prstGeom>
        </p:spPr>
      </p:pic>
      <p:pic>
        <p:nvPicPr>
          <p:cNvPr id="18" name="Рисунок 17" descr="2016-05-16_0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6951" y="3528891"/>
            <a:ext cx="1944000" cy="2592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10818" y="3328836"/>
            <a:ext cx="947695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Rack 2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878951" y="3011627"/>
            <a:ext cx="947695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Rack 1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-33334" y="5949280"/>
            <a:ext cx="4460965" cy="83099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Purification system test with TPC imitator – </a:t>
            </a:r>
            <a:r>
              <a:rPr lang="en-US" sz="1600" b="1" dirty="0" smtClean="0"/>
              <a:t>DONE</a:t>
            </a:r>
          </a:p>
          <a:p>
            <a:pPr algn="l"/>
            <a:endParaRPr lang="en-US" sz="1600" dirty="0" smtClean="0">
              <a:solidFill>
                <a:schemeClr val="bg1"/>
              </a:solidFill>
            </a:endParaRPr>
          </a:p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TPC gas system delivery to JINR – </a:t>
            </a:r>
            <a:r>
              <a:rPr lang="en-US" sz="1600" b="1" dirty="0" smtClean="0">
                <a:solidFill>
                  <a:srgbClr val="FFFF00"/>
                </a:solidFill>
              </a:rPr>
              <a:t>spring of 2017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5" descr="14 общий вид комнаты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036" y="2880891"/>
            <a:ext cx="2747200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6" descr="22 climat contro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60" y="4348778"/>
            <a:ext cx="2699002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49988" y="2835942"/>
            <a:ext cx="2713852" cy="40011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i="1" dirty="0">
                <a:solidFill>
                  <a:srgbClr val="0000CC"/>
                </a:solidFill>
              </a:rPr>
              <a:t>c</a:t>
            </a:r>
            <a:r>
              <a:rPr lang="en-US" sz="2000" i="1" kern="1200" dirty="0" smtClean="0">
                <a:solidFill>
                  <a:srgbClr val="0000CC"/>
                </a:solidFill>
              </a:rPr>
              <a:t>lean room </a:t>
            </a:r>
            <a:r>
              <a:rPr lang="en-US" sz="2000" i="1" kern="1200" dirty="0">
                <a:solidFill>
                  <a:srgbClr val="FF0000"/>
                </a:solidFill>
              </a:rPr>
              <a:t>input gate</a:t>
            </a:r>
            <a:endParaRPr lang="ru-RU" sz="2000" i="1" kern="1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53971" y="5356778"/>
            <a:ext cx="1900704" cy="400110"/>
          </a:xfrm>
          <a:prstGeom prst="rect">
            <a:avLst/>
          </a:prstGeom>
          <a:solidFill>
            <a:srgbClr val="BBE0E3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rgbClr val="0000CC"/>
                </a:solidFill>
                <a:latin typeface="+mn-lt"/>
                <a:ea typeface="+mn-ea"/>
                <a:cs typeface="Times New Roman" pitchFamily="18" charset="0"/>
              </a:rPr>
              <a:t>c</a:t>
            </a:r>
            <a:r>
              <a:rPr lang="en-US" sz="2000" i="1" dirty="0" smtClean="0">
                <a:solidFill>
                  <a:srgbClr val="0000CC"/>
                </a:solidFill>
                <a:latin typeface="+mn-lt"/>
                <a:ea typeface="+mn-ea"/>
                <a:cs typeface="Times New Roman" pitchFamily="18" charset="0"/>
              </a:rPr>
              <a:t>limate </a:t>
            </a:r>
            <a:r>
              <a:rPr lang="en-US" sz="2000" i="1" dirty="0">
                <a:solidFill>
                  <a:srgbClr val="0000CC"/>
                </a:solidFill>
                <a:latin typeface="+mn-lt"/>
                <a:ea typeface="+mn-ea"/>
                <a:cs typeface="Times New Roman" pitchFamily="18" charset="0"/>
              </a:rPr>
              <a:t>control</a:t>
            </a:r>
            <a:endParaRPr lang="ru-RU" sz="2000" i="1" dirty="0">
              <a:latin typeface="+mn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95736" y="38328"/>
            <a:ext cx="46301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MPD TOF : progress in 201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05" y="2880515"/>
            <a:ext cx="8891320" cy="36009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900" b="1" dirty="0" smtClean="0">
                <a:solidFill>
                  <a:srgbClr val="C00000"/>
                </a:solidFill>
                <a:latin typeface="Arial Narrow" pitchFamily="34" charset="0"/>
              </a:rPr>
              <a:t>TDR status: </a:t>
            </a:r>
            <a:r>
              <a:rPr lang="en-US" sz="1900" b="1" dirty="0" smtClean="0">
                <a:solidFill>
                  <a:srgbClr val="002060"/>
                </a:solidFill>
                <a:latin typeface="Arial Narrow" pitchFamily="34" charset="0"/>
              </a:rPr>
              <a:t>all recommendation after recent evaluation implemented, ready for further proceeding </a:t>
            </a:r>
          </a:p>
          <a:p>
            <a:r>
              <a:rPr lang="en-US" sz="1900" b="1" dirty="0" smtClean="0">
                <a:solidFill>
                  <a:srgbClr val="C00000"/>
                </a:solidFill>
                <a:latin typeface="Arial Narrow" pitchFamily="34" charset="0"/>
              </a:rPr>
              <a:t>   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b="1" dirty="0" smtClean="0">
                <a:solidFill>
                  <a:srgbClr val="C00000"/>
                </a:solidFill>
                <a:latin typeface="Arial Narrow" pitchFamily="34" charset="0"/>
              </a:rPr>
              <a:t>Preparation for mass-production : </a:t>
            </a:r>
            <a:r>
              <a:rPr lang="en-US" sz="1900" b="1" dirty="0" smtClean="0">
                <a:solidFill>
                  <a:srgbClr val="002060"/>
                </a:solidFill>
                <a:latin typeface="Arial Narrow" pitchFamily="34" charset="0"/>
              </a:rPr>
              <a:t>material </a:t>
            </a:r>
            <a:r>
              <a:rPr lang="en-US" sz="1900" b="1" dirty="0">
                <a:solidFill>
                  <a:srgbClr val="002060"/>
                </a:solidFill>
                <a:latin typeface="Arial Narrow" pitchFamily="34" charset="0"/>
              </a:rPr>
              <a:t>ordering (</a:t>
            </a:r>
            <a:r>
              <a:rPr lang="en-US" sz="1900" b="1" dirty="0" err="1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mylar</a:t>
            </a:r>
            <a:r>
              <a:rPr lang="en-US" sz="19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, conductive paint, screws</a:t>
            </a:r>
            <a:r>
              <a:rPr lang="en-US" sz="19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19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       monofilament </a:t>
            </a:r>
            <a:r>
              <a:rPr lang="en-US" sz="19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line, wires and </a:t>
            </a:r>
            <a:r>
              <a:rPr lang="en-US" sz="19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connectors </a:t>
            </a:r>
            <a:r>
              <a:rPr lang="en-US" sz="19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purchased</a:t>
            </a:r>
            <a:r>
              <a:rPr lang="en-US" sz="19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)</a:t>
            </a:r>
            <a:r>
              <a:rPr lang="en-US" sz="1900" b="1" dirty="0" smtClean="0">
                <a:solidFill>
                  <a:srgbClr val="002060"/>
                </a:solidFill>
                <a:latin typeface="Arial Narrow" pitchFamily="34" charset="0"/>
              </a:rPr>
              <a:t>, equipment installation, personnel</a:t>
            </a:r>
          </a:p>
          <a:p>
            <a:r>
              <a:rPr lang="en-US" sz="19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  <a:latin typeface="Arial Narrow" pitchFamily="34" charset="0"/>
              </a:rPr>
              <a:t>      training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900" b="1" dirty="0">
              <a:solidFill>
                <a:srgbClr val="C00000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TOF readout electronics: </a:t>
            </a:r>
            <a:r>
              <a:rPr lang="en-US" sz="19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in production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900" b="1" dirty="0">
              <a:solidFill>
                <a:srgbClr val="C00000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TOF assembling area</a:t>
            </a:r>
          </a:p>
          <a:p>
            <a:r>
              <a:rPr lang="en-US" sz="19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      &amp; cosmic tests zone </a:t>
            </a:r>
            <a:r>
              <a:rPr lang="en-US" sz="19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: in preparation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900" b="1" dirty="0">
              <a:solidFill>
                <a:srgbClr val="C0000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A36A2754-2559-4244-8B63-4C958C9DBE39}" type="slidenum">
              <a:rPr lang="ru-RU" smtClean="0"/>
              <a:t>13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5360" r="-255" b="10660"/>
          <a:stretch/>
        </p:blipFill>
        <p:spPr>
          <a:xfrm>
            <a:off x="251520" y="657553"/>
            <a:ext cx="3581753" cy="1692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23" y="4448667"/>
            <a:ext cx="3732733" cy="237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3665" y="6481501"/>
            <a:ext cx="262571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Area for TOF cosmic tests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6410" y="1334110"/>
            <a:ext cx="209865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 pitchFamily="34" charset="0"/>
              </a:rPr>
              <a:t>Full-scale mRPC stack</a:t>
            </a:r>
          </a:p>
          <a:p>
            <a:pPr algn="ctr"/>
            <a:r>
              <a:rPr lang="en-US" dirty="0">
                <a:latin typeface="Arial Narrow" pitchFamily="34" charset="0"/>
              </a:rPr>
              <a:t>f</a:t>
            </a:r>
            <a:r>
              <a:rPr lang="en-US" dirty="0" smtClean="0">
                <a:latin typeface="Arial Narrow" pitchFamily="34" charset="0"/>
              </a:rPr>
              <a:t>or MPD TOF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61" y="602351"/>
            <a:ext cx="3759200" cy="1463518"/>
          </a:xfrm>
          <a:prstGeom prst="rect">
            <a:avLst/>
          </a:prstGeom>
        </p:spPr>
      </p:pic>
      <p:sp>
        <p:nvSpPr>
          <p:cNvPr id="11" name="Rectangle 19"/>
          <p:cNvSpPr/>
          <p:nvPr/>
        </p:nvSpPr>
        <p:spPr>
          <a:xfrm>
            <a:off x="4633972" y="2087812"/>
            <a:ext cx="435357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Arial Narrow" pitchFamily="34" charset="0"/>
                <a:cs typeface="Times New Roman" panose="02020603050405020304" pitchFamily="18" charset="0"/>
              </a:rPr>
              <a:t>mRPC housing developed in cooperation  with</a:t>
            </a:r>
          </a:p>
          <a:p>
            <a:r>
              <a:rPr lang="en-US" i="1" dirty="0" smtClean="0">
                <a:latin typeface="Arial Narrow" pitchFamily="34" charset="0"/>
                <a:cs typeface="Times New Roman" panose="02020603050405020304" pitchFamily="18" charset="0"/>
              </a:rPr>
              <a:t> NC PHEP BSU and  “ </a:t>
            </a:r>
            <a:r>
              <a:rPr lang="en-US" i="1" dirty="0" err="1" smtClean="0">
                <a:latin typeface="Arial Narrow" pitchFamily="34" charset="0"/>
                <a:cs typeface="Times New Roman" panose="02020603050405020304" pitchFamily="18" charset="0"/>
              </a:rPr>
              <a:t>Artmash</a:t>
            </a:r>
            <a:r>
              <a:rPr lang="en-US" i="1" dirty="0" smtClean="0">
                <a:latin typeface="Arial Narrow" pitchFamily="34" charset="0"/>
                <a:cs typeface="Times New Roman" panose="02020603050405020304" pitchFamily="18" charset="0"/>
              </a:rPr>
              <a:t>” (Minsk, Belarus)</a:t>
            </a:r>
            <a:endParaRPr lang="en-US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3" y="560409"/>
            <a:ext cx="3020156" cy="22651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9332" y="3114491"/>
            <a:ext cx="381642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latin typeface="Arial Narrow" pitchFamily="34" charset="0"/>
                <a:cs typeface="Times New Roman" panose="02020603050405020304" pitchFamily="18" charset="0"/>
              </a:rPr>
              <a:t>Materials are </a:t>
            </a:r>
            <a:r>
              <a:rPr lang="en-US" sz="1700" b="1" dirty="0" smtClean="0">
                <a:latin typeface="Arial Narrow" pitchFamily="34" charset="0"/>
                <a:cs typeface="Times New Roman" panose="02020603050405020304" pitchFamily="18" charset="0"/>
              </a:rPr>
              <a:t>already bought for </a:t>
            </a:r>
            <a:endParaRPr lang="en-US" sz="1700" b="1" dirty="0"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en-US" sz="1700" b="1" dirty="0">
                <a:latin typeface="Arial Narrow" pitchFamily="34" charset="0"/>
                <a:cs typeface="Times New Roman" panose="02020603050405020304" pitchFamily="18" charset="0"/>
              </a:rPr>
              <a:t>assembling of </a:t>
            </a:r>
            <a:r>
              <a:rPr lang="en-US" sz="1700" b="1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50 </a:t>
            </a:r>
            <a:r>
              <a:rPr lang="en-US" sz="17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MRPC </a:t>
            </a:r>
            <a:r>
              <a:rPr lang="en-US" sz="1700" b="1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(5 </a:t>
            </a:r>
            <a:r>
              <a:rPr lang="en-US" sz="17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mod):</a:t>
            </a:r>
          </a:p>
          <a:p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280 </a:t>
            </a:r>
            <a:r>
              <a:rPr lang="en-US" sz="1700" dirty="0" err="1">
                <a:latin typeface="Arial Narrow" pitchFamily="34" charset="0"/>
                <a:cs typeface="Times New Roman" panose="02020603050405020304" pitchFamily="18" charset="0"/>
              </a:rPr>
              <a:t>μm</a:t>
            </a:r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 float glass – </a:t>
            </a:r>
            <a:r>
              <a:rPr lang="en-US" sz="1700" dirty="0" smtClean="0">
                <a:latin typeface="Arial Narrow" pitchFamily="34" charset="0"/>
                <a:cs typeface="Times New Roman" panose="02020603050405020304" pitchFamily="18" charset="0"/>
              </a:rPr>
              <a:t>1000 </a:t>
            </a:r>
            <a:endParaRPr lang="en-US" sz="1700" dirty="0"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400 </a:t>
            </a:r>
            <a:r>
              <a:rPr lang="en-US" sz="1700" dirty="0" err="1">
                <a:latin typeface="Arial Narrow" pitchFamily="34" charset="0"/>
                <a:cs typeface="Times New Roman" panose="02020603050405020304" pitchFamily="18" charset="0"/>
              </a:rPr>
              <a:t>μm</a:t>
            </a:r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 float glass – </a:t>
            </a:r>
            <a:r>
              <a:rPr lang="en-US" sz="1700" dirty="0" smtClean="0">
                <a:latin typeface="Arial Narrow" pitchFamily="34" charset="0"/>
                <a:cs typeface="Times New Roman" panose="02020603050405020304" pitchFamily="18" charset="0"/>
              </a:rPr>
              <a:t>500</a:t>
            </a:r>
            <a:endParaRPr lang="en-US" sz="1700" dirty="0"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Honeycomb panel – </a:t>
            </a:r>
            <a:r>
              <a:rPr lang="en-US" sz="1700" dirty="0" smtClean="0">
                <a:latin typeface="Arial Narrow" pitchFamily="34" charset="0"/>
                <a:cs typeface="Times New Roman" panose="02020603050405020304" pitchFamily="18" charset="0"/>
              </a:rPr>
              <a:t>100</a:t>
            </a:r>
            <a:endParaRPr lang="en-US" sz="1700" dirty="0"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en-US" sz="1700" dirty="0" smtClean="0">
                <a:latin typeface="Arial Narrow" pitchFamily="34" charset="0"/>
                <a:cs typeface="Times New Roman" panose="02020603050405020304" pitchFamily="18" charset="0"/>
              </a:rPr>
              <a:t>PCB with </a:t>
            </a:r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strips – </a:t>
            </a:r>
            <a:r>
              <a:rPr lang="en-US" sz="1700" dirty="0" smtClean="0">
                <a:latin typeface="Arial Narrow" pitchFamily="34" charset="0"/>
                <a:cs typeface="Times New Roman" panose="02020603050405020304" pitchFamily="18" charset="0"/>
              </a:rPr>
              <a:t>100</a:t>
            </a:r>
            <a:endParaRPr lang="en-US" sz="1700" dirty="0">
              <a:latin typeface="Arial Narrow" pitchFamily="34" charset="0"/>
              <a:cs typeface="Times New Roman" panose="02020603050405020304" pitchFamily="18" charset="0"/>
            </a:endParaRPr>
          </a:p>
          <a:p>
            <a:endParaRPr lang="en-US" sz="1700" dirty="0" smtClean="0"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en-US" sz="1700" b="1" dirty="0" smtClean="0">
                <a:latin typeface="Arial Narrow" pitchFamily="34" charset="0"/>
                <a:cs typeface="Times New Roman" panose="02020603050405020304" pitchFamily="18" charset="0"/>
              </a:rPr>
              <a:t>Purchasing plans in 2017 : </a:t>
            </a:r>
          </a:p>
          <a:p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280 </a:t>
            </a:r>
            <a:r>
              <a:rPr lang="en-US" sz="1700" dirty="0" err="1">
                <a:latin typeface="Arial Narrow" pitchFamily="34" charset="0"/>
                <a:cs typeface="Times New Roman" panose="02020603050405020304" pitchFamily="18" charset="0"/>
              </a:rPr>
              <a:t>μm</a:t>
            </a:r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 float glass – </a:t>
            </a:r>
            <a:r>
              <a:rPr lang="en-US" sz="1700" dirty="0" smtClean="0">
                <a:latin typeface="Arial Narrow" pitchFamily="34" charset="0"/>
                <a:cs typeface="Times New Roman" panose="02020603050405020304" pitchFamily="18" charset="0"/>
              </a:rPr>
              <a:t>4000 (133%) </a:t>
            </a:r>
            <a:endParaRPr lang="en-US" sz="1700" dirty="0"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400 </a:t>
            </a:r>
            <a:r>
              <a:rPr lang="en-US" sz="1700" dirty="0" err="1">
                <a:latin typeface="Arial Narrow" pitchFamily="34" charset="0"/>
                <a:cs typeface="Times New Roman" panose="02020603050405020304" pitchFamily="18" charset="0"/>
              </a:rPr>
              <a:t>μm</a:t>
            </a:r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 float glass – </a:t>
            </a:r>
            <a:r>
              <a:rPr lang="en-US" sz="1700" dirty="0" smtClean="0">
                <a:latin typeface="Arial Narrow" pitchFamily="34" charset="0"/>
                <a:cs typeface="Times New Roman" panose="02020603050405020304" pitchFamily="18" charset="0"/>
              </a:rPr>
              <a:t>2000 (133%)</a:t>
            </a:r>
            <a:endParaRPr lang="en-US" sz="1700" dirty="0"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Honeycomb </a:t>
            </a:r>
            <a:r>
              <a:rPr lang="en-US" sz="1700" dirty="0" smtClean="0">
                <a:latin typeface="Arial Narrow" pitchFamily="34" charset="0"/>
                <a:cs typeface="Times New Roman" panose="02020603050405020304" pitchFamily="18" charset="0"/>
              </a:rPr>
              <a:t>panels </a:t>
            </a:r>
            <a:r>
              <a:rPr lang="en-US" sz="1700" dirty="0">
                <a:latin typeface="Arial Narrow" pitchFamily="34" charset="0"/>
                <a:cs typeface="Times New Roman" panose="02020603050405020304" pitchFamily="18" charset="0"/>
              </a:rPr>
              <a:t>– </a:t>
            </a:r>
            <a:r>
              <a:rPr lang="en-US" sz="1700" dirty="0" smtClean="0">
                <a:latin typeface="Arial Narrow" pitchFamily="34" charset="0"/>
                <a:cs typeface="Times New Roman" panose="02020603050405020304" pitchFamily="18" charset="0"/>
              </a:rPr>
              <a:t>500 (250 MRPCs)</a:t>
            </a:r>
          </a:p>
          <a:p>
            <a:r>
              <a:rPr lang="en-US" sz="1700" dirty="0" smtClean="0">
                <a:latin typeface="Arial Narrow" pitchFamily="34" charset="0"/>
                <a:cs typeface="Times New Roman" panose="02020603050405020304" pitchFamily="18" charset="0"/>
              </a:rPr>
              <a:t>PCB with strips – 500 (250 MRPCs)</a:t>
            </a:r>
            <a:endParaRPr lang="en-US" sz="1700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3083" y="606434"/>
            <a:ext cx="5606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 staff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physicists,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technicians,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electronics engineer</a:t>
            </a:r>
          </a:p>
          <a:p>
            <a:r>
              <a:rPr lang="en-US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Productivity: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 per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 (1 module/2 weeks).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1 year and 2 months to assembling whole TOF system.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3648" y="-30431"/>
            <a:ext cx="63694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latin typeface="Arial" pitchFamily="34" charset="0"/>
                <a:cs typeface="Arial" pitchFamily="34" charset="0"/>
              </a:rPr>
              <a:t>TOF  mass-production: mRPC and FEE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9250" y="1830638"/>
            <a:ext cx="5004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itchFamily="34" charset="0"/>
                <a:cs typeface="Times New Roman" panose="02020603050405020304" pitchFamily="18" charset="0"/>
              </a:rPr>
              <a:t>All major elements (NINO and HPTDC chips) for the </a:t>
            </a:r>
            <a:r>
              <a:rPr lang="en-US" sz="1600" dirty="0" smtClean="0">
                <a:latin typeface="Arial Narrow" pitchFamily="34" charset="0"/>
                <a:cs typeface="Times New Roman" panose="02020603050405020304" pitchFamily="18" charset="0"/>
              </a:rPr>
              <a:t>production</a:t>
            </a:r>
          </a:p>
          <a:p>
            <a:r>
              <a:rPr lang="en-US" sz="1600" dirty="0" smtClean="0"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Arial Narrow" pitchFamily="34" charset="0"/>
                <a:cs typeface="Times New Roman" panose="02020603050405020304" pitchFamily="18" charset="0"/>
              </a:rPr>
              <a:t>of electronics </a:t>
            </a:r>
            <a:r>
              <a:rPr lang="en-US" sz="1600" dirty="0" smtClean="0">
                <a:latin typeface="Arial Narrow" pitchFamily="34" charset="0"/>
                <a:cs typeface="Times New Roman" panose="02020603050405020304" pitchFamily="18" charset="0"/>
              </a:rPr>
              <a:t>for </a:t>
            </a:r>
            <a:r>
              <a:rPr lang="en-US" sz="1600" dirty="0">
                <a:latin typeface="Arial Narrow" pitchFamily="34" charset="0"/>
                <a:cs typeface="Times New Roman" panose="02020603050405020304" pitchFamily="18" charset="0"/>
              </a:rPr>
              <a:t>the MPD </a:t>
            </a:r>
            <a:r>
              <a:rPr lang="en-US" sz="1600" dirty="0" smtClean="0">
                <a:latin typeface="Arial Narrow" pitchFamily="34" charset="0"/>
                <a:cs typeface="Times New Roman" panose="02020603050405020304" pitchFamily="18" charset="0"/>
              </a:rPr>
              <a:t>TOF barrel (13440 </a:t>
            </a:r>
            <a:r>
              <a:rPr lang="en-US" sz="1600" dirty="0">
                <a:latin typeface="Arial Narrow" pitchFamily="34" charset="0"/>
                <a:cs typeface="Times New Roman" panose="02020603050405020304" pitchFamily="18" charset="0"/>
              </a:rPr>
              <a:t>channels) </a:t>
            </a:r>
            <a:r>
              <a:rPr lang="en-US" sz="1600" dirty="0" smtClean="0">
                <a:latin typeface="Arial Narrow" pitchFamily="34" charset="0"/>
                <a:cs typeface="Times New Roman" panose="02020603050405020304" pitchFamily="18" charset="0"/>
              </a:rPr>
              <a:t>were</a:t>
            </a:r>
          </a:p>
          <a:p>
            <a:r>
              <a:rPr lang="en-US" sz="1600" dirty="0" smtClean="0"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Arial Narrow" pitchFamily="34" charset="0"/>
                <a:cs typeface="Times New Roman" panose="02020603050405020304" pitchFamily="18" charset="0"/>
              </a:rPr>
              <a:t>purchased with </a:t>
            </a:r>
            <a:r>
              <a:rPr lang="en-US" sz="1600" dirty="0" smtClean="0">
                <a:latin typeface="Arial Narrow" pitchFamily="34" charset="0"/>
                <a:cs typeface="Times New Roman" panose="02020603050405020304" pitchFamily="18" charset="0"/>
              </a:rPr>
              <a:t>reserve (~24000 channels).</a:t>
            </a:r>
            <a:endParaRPr lang="ru-RU" sz="1600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548" y1="19182" x2="46548" y2="17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474145"/>
            <a:ext cx="2864048" cy="18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22" y="2809469"/>
            <a:ext cx="2837918" cy="147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467289" y="3114491"/>
            <a:ext cx="239269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Narrow" pitchFamily="34" charset="0"/>
                <a:cs typeface="Times New Roman" panose="02020603050405020304" pitchFamily="18" charset="0"/>
              </a:rPr>
              <a:t>72-channels VME time-to-digital converter TDC72VHL</a:t>
            </a:r>
            <a:endParaRPr lang="en-US" sz="1600" dirty="0">
              <a:solidFill>
                <a:srgbClr val="FF000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6529" y="4430023"/>
            <a:ext cx="300632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arrow" pitchFamily="34" charset="0"/>
                <a:cs typeface="Times New Roman" panose="02020603050405020304" pitchFamily="18" charset="0"/>
              </a:rPr>
              <a:t>U</a:t>
            </a:r>
            <a:r>
              <a:rPr lang="en-US" sz="1600" dirty="0" smtClean="0">
                <a:latin typeface="Arial Narrow" pitchFamily="34" charset="0"/>
                <a:cs typeface="Times New Roman" panose="02020603050405020304" pitchFamily="18" charset="0"/>
              </a:rPr>
              <a:t>pdated NINO based 24-channels </a:t>
            </a:r>
          </a:p>
          <a:p>
            <a:pPr algn="ctr"/>
            <a:r>
              <a:rPr lang="en-US" sz="1600" dirty="0" smtClean="0">
                <a:latin typeface="Arial Narrow" pitchFamily="34" charset="0"/>
                <a:cs typeface="Times New Roman" panose="02020603050405020304" pitchFamily="18" charset="0"/>
              </a:rPr>
              <a:t>preamplifier-discriminator  PA24N2V2I</a:t>
            </a:r>
            <a:endParaRPr lang="ru-RU" sz="1600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62853" y="4437930"/>
            <a:ext cx="2844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32 boards (2034 </a:t>
            </a:r>
            <a:r>
              <a:rPr lang="en-US" sz="1600" dirty="0" err="1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~</a:t>
            </a:r>
            <a:r>
              <a:rPr lang="en-US" sz="1600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15</a:t>
            </a: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% of total)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                 available.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91726" y="6022978"/>
            <a:ext cx="3063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  <a:cs typeface="Times New Roman" panose="02020603050405020304" pitchFamily="18" charset="0"/>
              </a:rPr>
              <a:t>Available – </a:t>
            </a:r>
            <a:r>
              <a:rPr lang="en-US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50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boards;</a:t>
            </a:r>
            <a:r>
              <a:rPr lang="ru-RU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100 boards</a:t>
            </a:r>
            <a:endParaRPr lang="ru-RU" dirty="0" smtClean="0">
              <a:solidFill>
                <a:srgbClr val="FF0000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(2400 </a:t>
            </a:r>
            <a:r>
              <a:rPr lang="en-US" dirty="0" err="1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ch</a:t>
            </a:r>
            <a:r>
              <a:rPr lang="en-US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 ~17% of total) – in 2017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0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179513" y="2347532"/>
            <a:ext cx="6264696" cy="15542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1900" b="1" dirty="0" smtClean="0">
                <a:latin typeface="Arial Narrow" pitchFamily="34" charset="0"/>
              </a:rPr>
              <a:t>TDR FFD finished, recent recommendations of the MPD DAC</a:t>
            </a:r>
          </a:p>
          <a:p>
            <a:pPr lvl="0"/>
            <a:r>
              <a:rPr lang="en-US" sz="1900" b="1" dirty="0" smtClean="0">
                <a:latin typeface="Arial Narrow" pitchFamily="34" charset="0"/>
              </a:rPr>
              <a:t>        implemented, </a:t>
            </a:r>
            <a:r>
              <a:rPr lang="en-US" sz="1900" b="1" dirty="0" smtClean="0">
                <a:solidFill>
                  <a:srgbClr val="006600"/>
                </a:solidFill>
                <a:latin typeface="Arial Narrow" pitchFamily="34" charset="0"/>
              </a:rPr>
              <a:t>got green light</a:t>
            </a:r>
            <a:r>
              <a:rPr lang="en-US" sz="1900" b="1" dirty="0" smtClean="0">
                <a:latin typeface="Arial Narrow" pitchFamily="34" charset="0"/>
              </a:rPr>
              <a:t> on 22.06.2016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900" b="1" dirty="0">
                <a:latin typeface="Arial Narrow" pitchFamily="34" charset="0"/>
              </a:rPr>
              <a:t>T</a:t>
            </a:r>
            <a:r>
              <a:rPr lang="en-US" sz="1900" b="1" dirty="0" smtClean="0">
                <a:latin typeface="Arial Narrow" pitchFamily="34" charset="0"/>
              </a:rPr>
              <a:t>ests of the trigger electronics </a:t>
            </a:r>
            <a:r>
              <a:rPr lang="en-US" sz="1900" b="1" dirty="0">
                <a:latin typeface="Arial Narrow" pitchFamily="34" charset="0"/>
              </a:rPr>
              <a:t>&amp;</a:t>
            </a:r>
            <a:r>
              <a:rPr lang="en-US" sz="1900" b="1" dirty="0" smtClean="0">
                <a:latin typeface="Arial Narrow" pitchFamily="34" charset="0"/>
              </a:rPr>
              <a:t> software within BM@N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900" b="1" dirty="0" smtClean="0">
                <a:latin typeface="Arial Narrow" pitchFamily="34" charset="0"/>
              </a:rPr>
              <a:t>Progress in FE electronics and  LV system for FFD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900" b="1" dirty="0" smtClean="0">
                <a:latin typeface="Arial Narrow" pitchFamily="34" charset="0"/>
              </a:rPr>
              <a:t>Purchasing plans, integration &amp; installation procedure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549480" y="56237"/>
            <a:ext cx="46169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MPD FFD : progress in 2016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fld id="{A36A2754-2559-4244-8B63-4C958C9DBE39}" type="slidenum">
              <a:rPr lang="ru-RU" smtClean="0"/>
              <a:t>15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3212725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89" descr="IMG_20130516_164121"/>
          <p:cNvPicPr/>
          <p:nvPr/>
        </p:nvPicPr>
        <p:blipFill>
          <a:blip r:embed="rId3" cstate="print">
            <a:lum bright="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4430" r="11664" b="15170"/>
          <a:stretch>
            <a:fillRect/>
          </a:stretch>
        </p:blipFill>
        <p:spPr bwMode="auto">
          <a:xfrm>
            <a:off x="7741474" y="548680"/>
            <a:ext cx="1282308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4" r="12587" b="12385"/>
          <a:stretch/>
        </p:blipFill>
        <p:spPr bwMode="auto">
          <a:xfrm>
            <a:off x="4211960" y="526705"/>
            <a:ext cx="2329595" cy="18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r="41174"/>
          <a:stretch/>
        </p:blipFill>
        <p:spPr>
          <a:xfrm>
            <a:off x="6624108" y="2924944"/>
            <a:ext cx="2237627" cy="35897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8366" r="11753" b="4942"/>
          <a:stretch/>
        </p:blipFill>
        <p:spPr>
          <a:xfrm>
            <a:off x="581032" y="3901804"/>
            <a:ext cx="2598130" cy="284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49480" y="5622357"/>
            <a:ext cx="369844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itchFamily="34" charset="0"/>
              </a:rPr>
              <a:t>The time resolution of 44 </a:t>
            </a:r>
            <a:r>
              <a:rPr lang="en-US" dirty="0" err="1">
                <a:latin typeface="Arial Narrow" pitchFamily="34" charset="0"/>
              </a:rPr>
              <a:t>ps</a:t>
            </a:r>
            <a:r>
              <a:rPr lang="en-US" dirty="0">
                <a:latin typeface="Arial Narrow" pitchFamily="34" charset="0"/>
              </a:rPr>
              <a:t> was obtained</a:t>
            </a:r>
          </a:p>
          <a:p>
            <a:pPr algn="ctr"/>
            <a:r>
              <a:rPr lang="en-US" dirty="0">
                <a:latin typeface="Arial Narrow" pitchFamily="34" charset="0"/>
              </a:rPr>
              <a:t>with deuteron beam in Dec. 2016</a:t>
            </a:r>
            <a:endParaRPr lang="ru-RU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1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853926" y="837428"/>
            <a:ext cx="4098545" cy="5612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85351" y="837428"/>
            <a:ext cx="4619408" cy="5612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39954" y="4222543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 Narrow" pitchFamily="34" charset="0"/>
              </a:rPr>
              <a:t>Status of quartz radiators</a:t>
            </a: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5133" y="993441"/>
            <a:ext cx="299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 Narrow" pitchFamily="34" charset="0"/>
              </a:rPr>
              <a:t>Status of purchase of MCP-PMTs</a:t>
            </a: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352219"/>
              </p:ext>
            </p:extLst>
          </p:nvPr>
        </p:nvGraphicFramePr>
        <p:xfrm>
          <a:off x="535356" y="1340768"/>
          <a:ext cx="360459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="" xmlns:a16="http://schemas.microsoft.com/office/drawing/2014/main" val="174723973"/>
                    </a:ext>
                  </a:extLst>
                </a:gridCol>
                <a:gridCol w="843168">
                  <a:extLst>
                    <a:ext uri="{9D8B030D-6E8A-4147-A177-3AD203B41FA5}">
                      <a16:colId xmlns="" xmlns:a16="http://schemas.microsoft.com/office/drawing/2014/main" val="2401846383"/>
                    </a:ext>
                  </a:extLst>
                </a:gridCol>
                <a:gridCol w="531938">
                  <a:extLst>
                    <a:ext uri="{9D8B030D-6E8A-4147-A177-3AD203B41FA5}">
                      <a16:colId xmlns="" xmlns:a16="http://schemas.microsoft.com/office/drawing/2014/main" val="3338390958"/>
                    </a:ext>
                  </a:extLst>
                </a:gridCol>
                <a:gridCol w="385226">
                  <a:extLst>
                    <a:ext uri="{9D8B030D-6E8A-4147-A177-3AD203B41FA5}">
                      <a16:colId xmlns="" xmlns:a16="http://schemas.microsoft.com/office/drawing/2014/main" val="1663596643"/>
                    </a:ext>
                  </a:extLst>
                </a:gridCol>
                <a:gridCol w="1681704">
                  <a:extLst>
                    <a:ext uri="{9D8B030D-6E8A-4147-A177-3AD203B41FA5}">
                      <a16:colId xmlns="" xmlns:a16="http://schemas.microsoft.com/office/drawing/2014/main" val="660947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Type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Date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Units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Comments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779762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endParaRPr lang="ru-RU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XP85012/A1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03.2010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2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used for tests 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799579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  <a:endParaRPr lang="ru-RU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XP85012/A1-Q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09.2012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6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 Narrow" pitchFamily="34" charset="0"/>
                        </a:rPr>
                        <a:t>used for tests (in reserve)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856125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  <a:endParaRPr lang="ru-RU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XP85012/A1-Q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09.2013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20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for FFD</a:t>
                      </a:r>
                      <a:r>
                        <a:rPr lang="en-US" sz="800" b="0" dirty="0">
                          <a:latin typeface="Arial Narrow" pitchFamily="34" charset="0"/>
                        </a:rPr>
                        <a:t>E</a:t>
                      </a:r>
                      <a:endParaRPr lang="ru-RU" sz="800" b="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4071579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  <a:endParaRPr lang="ru-RU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XP85012/A1-S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10.2015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1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used for tests (in reserve)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156555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  <a:endParaRPr lang="ru-RU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XP85012/A1-S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08.2016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20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itchFamily="34" charset="0"/>
                        </a:rPr>
                        <a:t>for FFD</a:t>
                      </a:r>
                      <a:r>
                        <a:rPr lang="en-US" sz="800" dirty="0">
                          <a:latin typeface="Arial Narrow" pitchFamily="34" charset="0"/>
                        </a:rPr>
                        <a:t>W</a:t>
                      </a:r>
                      <a:endParaRPr lang="ru-RU" sz="800" dirty="0">
                        <a:latin typeface="Arial Narrow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6792778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2723" y="5219958"/>
            <a:ext cx="3619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itchFamily="34" charset="0"/>
              </a:rPr>
              <a:t>All quartz bars of FFD radiators have been </a:t>
            </a:r>
            <a:r>
              <a:rPr lang="en-US" sz="1400" dirty="0" smtClean="0">
                <a:latin typeface="Arial Narrow" pitchFamily="34" charset="0"/>
              </a:rPr>
              <a:t>produced</a:t>
            </a:r>
          </a:p>
          <a:p>
            <a:r>
              <a:rPr lang="en-US" sz="1400" dirty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                    </a:t>
            </a:r>
            <a:r>
              <a:rPr lang="en-US" sz="1400" dirty="0">
                <a:latin typeface="Arial Narrow" pitchFamily="34" charset="0"/>
              </a:rPr>
              <a:t>by Fluorite Co. in 2016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1450" y="4601301"/>
            <a:ext cx="2842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 Narrow" pitchFamily="34" charset="0"/>
              </a:rPr>
              <a:t>Production and delivery of </a:t>
            </a:r>
            <a:r>
              <a:rPr lang="en-US" sz="1400" dirty="0" smtClean="0">
                <a:latin typeface="Arial Narrow" pitchFamily="34" charset="0"/>
              </a:rPr>
              <a:t>MCP-PMTs</a:t>
            </a:r>
          </a:p>
          <a:p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>
                <a:latin typeface="Arial Narrow" pitchFamily="34" charset="0"/>
              </a:rPr>
              <a:t>by </a:t>
            </a:r>
            <a:r>
              <a:rPr lang="en-US" sz="1400" dirty="0" err="1">
                <a:latin typeface="Arial Narrow" pitchFamily="34" charset="0"/>
              </a:rPr>
              <a:t>Photonis</a:t>
            </a:r>
            <a:r>
              <a:rPr lang="en-US" sz="1400" dirty="0">
                <a:latin typeface="Arial Narrow" pitchFamily="34" charset="0"/>
              </a:rPr>
              <a:t> have been finished in 2016</a:t>
            </a:r>
            <a:r>
              <a:rPr lang="en-US" sz="1400" dirty="0"/>
              <a:t>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709427" y="777997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 Narrow" pitchFamily="34" charset="0"/>
              </a:rPr>
              <a:t>FFD modules</a:t>
            </a:r>
            <a:endParaRPr lang="ru-RU" sz="20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199" y="5614445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 Narrow" pitchFamily="34" charset="0"/>
              </a:rPr>
              <a:t>Front-End Electronics and </a:t>
            </a: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5133" y="5927006"/>
            <a:ext cx="3037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itchFamily="34" charset="0"/>
              </a:rPr>
              <a:t>Tests with prototypes were finished in 2016.</a:t>
            </a:r>
          </a:p>
          <a:p>
            <a:r>
              <a:rPr lang="en-US" sz="1400" dirty="0">
                <a:latin typeface="Arial Narrow" pitchFamily="34" charset="0"/>
              </a:rPr>
              <a:t>Mass production will be started in 2017</a:t>
            </a:r>
            <a:r>
              <a:rPr lang="en-US" sz="1400" dirty="0"/>
              <a:t>.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808714" y="5554547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 Narrow" pitchFamily="34" charset="0"/>
              </a:rPr>
              <a:t>Module housings</a:t>
            </a: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6684" y="978052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 Narrow" pitchFamily="34" charset="0"/>
              </a:rPr>
              <a:t>FFD </a:t>
            </a:r>
            <a:r>
              <a:rPr lang="en-US" dirty="0" smtClean="0">
                <a:solidFill>
                  <a:srgbClr val="7030A0"/>
                </a:solidFill>
                <a:latin typeface="Arial Narrow" pitchFamily="34" charset="0"/>
              </a:rPr>
              <a:t>electronics</a:t>
            </a: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6684" y="1303903"/>
            <a:ext cx="25234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itchFamily="34" charset="0"/>
              </a:rPr>
              <a:t>2016             – Concept</a:t>
            </a:r>
          </a:p>
          <a:p>
            <a:r>
              <a:rPr lang="en-US" sz="1400" dirty="0">
                <a:latin typeface="Arial Narrow" pitchFamily="34" charset="0"/>
              </a:rPr>
              <a:t>2017 - 2018 – Prototyping and tests</a:t>
            </a:r>
          </a:p>
          <a:p>
            <a:r>
              <a:rPr lang="en-US" sz="1400" dirty="0">
                <a:latin typeface="Arial Narrow" pitchFamily="34" charset="0"/>
              </a:rPr>
              <a:t>2018 - 2019 – Production and tests 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76685" y="2120544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 Narrow" pitchFamily="34" charset="0"/>
              </a:rPr>
              <a:t>HV power supplies  </a:t>
            </a: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6684" y="2463393"/>
            <a:ext cx="2720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itchFamily="34" charset="0"/>
              </a:rPr>
              <a:t>2017 - 2018 – Purchase of HV system 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6685" y="281253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 Narrow" pitchFamily="34" charset="0"/>
              </a:rPr>
              <a:t>Cables</a:t>
            </a: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5668" y="3124375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itchFamily="34" charset="0"/>
              </a:rPr>
              <a:t>Prototypes of all cables were selected and </a:t>
            </a:r>
            <a:r>
              <a:rPr lang="en-US" sz="1400" dirty="0" smtClean="0">
                <a:latin typeface="Arial Narrow" pitchFamily="34" charset="0"/>
              </a:rPr>
              <a:t>tested</a:t>
            </a:r>
          </a:p>
          <a:p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>
                <a:latin typeface="Arial Narrow" pitchFamily="34" charset="0"/>
              </a:rPr>
              <a:t>in 2015 - </a:t>
            </a:r>
            <a:r>
              <a:rPr lang="en-US" sz="1400" dirty="0" smtClean="0">
                <a:latin typeface="Arial Narrow" pitchFamily="34" charset="0"/>
              </a:rPr>
              <a:t>2016. 2017 </a:t>
            </a:r>
            <a:r>
              <a:rPr lang="en-US" sz="1400" dirty="0">
                <a:latin typeface="Arial Narrow" pitchFamily="34" charset="0"/>
              </a:rPr>
              <a:t>- 2018 – Purchase of cables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90393" y="3693065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 Narrow" pitchFamily="34" charset="0"/>
              </a:rPr>
              <a:t>Laser system</a:t>
            </a: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5667" y="4037877"/>
            <a:ext cx="4007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itchFamily="34" charset="0"/>
              </a:rPr>
              <a:t>2016    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>
                <a:latin typeface="Arial Narrow" pitchFamily="34" charset="0"/>
              </a:rPr>
              <a:t>–  New concept for 20 + 20 modular arrays of FFD</a:t>
            </a:r>
          </a:p>
          <a:p>
            <a:r>
              <a:rPr lang="en-US" sz="1400" dirty="0">
                <a:latin typeface="Arial Narrow" pitchFamily="34" charset="0"/>
              </a:rPr>
              <a:t>2017    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>
                <a:latin typeface="Arial Narrow" pitchFamily="34" charset="0"/>
              </a:rPr>
              <a:t>–  Upgrade of fiber bundles</a:t>
            </a:r>
          </a:p>
          <a:p>
            <a:r>
              <a:rPr lang="en-US" sz="1400" dirty="0">
                <a:latin typeface="Arial Narrow" pitchFamily="34" charset="0"/>
              </a:rPr>
              <a:t>2018 - 2019 – Production and tests 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90394" y="4862911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 Narrow" pitchFamily="34" charset="0"/>
              </a:rPr>
              <a:t>Detector Control System</a:t>
            </a: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5668" y="5219958"/>
            <a:ext cx="34660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itchFamily="34" charset="0"/>
              </a:rPr>
              <a:t>2016 - 2017 – Concept </a:t>
            </a:r>
          </a:p>
          <a:p>
            <a:r>
              <a:rPr lang="en-US" sz="1400" dirty="0">
                <a:latin typeface="Arial Narrow" pitchFamily="34" charset="0"/>
              </a:rPr>
              <a:t>2017 - 2018 – Purchase of equipment, prototyping</a:t>
            </a:r>
          </a:p>
          <a:p>
            <a:r>
              <a:rPr lang="en-US" sz="1400" dirty="0">
                <a:latin typeface="Arial Narrow" pitchFamily="34" charset="0"/>
              </a:rPr>
              <a:t>2018 - 2019 – Production and tests   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29513" y="188640"/>
            <a:ext cx="37994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+mj-lt"/>
              </a:rPr>
              <a:t>FFD: purchasing plans</a:t>
            </a:r>
            <a:endParaRPr lang="ru-RU" sz="2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9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04" y="1772816"/>
            <a:ext cx="902174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b="1" dirty="0" err="1" smtClean="0">
                <a:latin typeface="Arial Narrow" pitchFamily="34" charset="0"/>
              </a:rPr>
              <a:t>Pb+Sc</a:t>
            </a:r>
            <a:r>
              <a:rPr lang="en-US" b="1" dirty="0" smtClean="0">
                <a:latin typeface="Arial Narrow" pitchFamily="34" charset="0"/>
              </a:rPr>
              <a:t> “</a:t>
            </a:r>
            <a:r>
              <a:rPr lang="en-US" b="1" dirty="0" err="1" smtClean="0">
                <a:latin typeface="Arial Narrow" pitchFamily="34" charset="0"/>
              </a:rPr>
              <a:t>Shashlyk</a:t>
            </a:r>
            <a:r>
              <a:rPr lang="en-US" b="1" dirty="0" smtClean="0">
                <a:latin typeface="Arial Narrow" pitchFamily="34" charset="0"/>
              </a:rPr>
              <a:t>” with </a:t>
            </a:r>
            <a:r>
              <a:rPr lang="en-US" b="1" dirty="0">
                <a:latin typeface="Arial Narrow" pitchFamily="34" charset="0"/>
              </a:rPr>
              <a:t>APD read-out </a:t>
            </a:r>
            <a:endParaRPr lang="en-US" b="1" dirty="0" smtClean="0">
              <a:latin typeface="Arial Narrow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b="1" dirty="0" smtClean="0">
                <a:latin typeface="Arial Narrow" pitchFamily="34" charset="0"/>
              </a:rPr>
              <a:t>Segmented (4x4 cm</a:t>
            </a:r>
            <a:r>
              <a:rPr lang="en-US" b="1" baseline="30000" dirty="0" smtClean="0">
                <a:latin typeface="Arial Narrow" pitchFamily="34" charset="0"/>
              </a:rPr>
              <a:t>2</a:t>
            </a:r>
            <a:r>
              <a:rPr lang="en-US" b="1" dirty="0" smtClean="0">
                <a:latin typeface="Arial Narrow" pitchFamily="34" charset="0"/>
              </a:rPr>
              <a:t>) to ensure rate capability</a:t>
            </a:r>
            <a:r>
              <a:rPr lang="ru-RU" b="1" dirty="0" smtClean="0">
                <a:latin typeface="Arial Narrow" pitchFamily="34" charset="0"/>
              </a:rPr>
              <a:t> </a:t>
            </a:r>
            <a:r>
              <a:rPr lang="en-US" b="1" dirty="0" smtClean="0">
                <a:latin typeface="Arial Narrow" pitchFamily="34" charset="0"/>
              </a:rPr>
              <a:t>, full azimuthal coverage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b="1" dirty="0" smtClean="0">
                <a:latin typeface="Arial Narrow" pitchFamily="34" charset="0"/>
              </a:rPr>
              <a:t>Energy resolution better than 5% (@ 1 GeV),  arrival time measure is an advantage (</a:t>
            </a:r>
            <a:r>
              <a:rPr lang="en-US" b="1" dirty="0" smtClean="0">
                <a:latin typeface="Symbol" pitchFamily="18" charset="2"/>
              </a:rPr>
              <a:t>s</a:t>
            </a:r>
            <a:r>
              <a:rPr lang="en-US" b="1" baseline="-25000" dirty="0" smtClean="0">
                <a:latin typeface="Arial Narrow" pitchFamily="34" charset="0"/>
              </a:rPr>
              <a:t>t</a:t>
            </a:r>
            <a:r>
              <a:rPr lang="en-US" b="1" dirty="0" smtClean="0">
                <a:latin typeface="Arial Narrow" pitchFamily="34" charset="0"/>
              </a:rPr>
              <a:t>~500 </a:t>
            </a:r>
            <a:r>
              <a:rPr lang="en-US" b="1" dirty="0" err="1" smtClean="0">
                <a:latin typeface="Arial Narrow" pitchFamily="34" charset="0"/>
              </a:rPr>
              <a:t>ps</a:t>
            </a:r>
            <a:r>
              <a:rPr lang="en-US" b="1" dirty="0" smtClean="0">
                <a:latin typeface="Arial Narrow" pitchFamily="34" charset="0"/>
              </a:rPr>
              <a:t>)  </a:t>
            </a:r>
            <a:endParaRPr lang="ru-RU" b="1" dirty="0">
              <a:latin typeface="Arial Narrow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" y="116632"/>
            <a:ext cx="2115000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49480" y="-27384"/>
            <a:ext cx="4870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MPD ECAL : progress in 2016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fld id="{A36A2754-2559-4244-8B63-4C958C9DBE39}" type="slidenum">
              <a:rPr lang="ru-RU" smtClean="0"/>
              <a:t>17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86800" y="465059"/>
            <a:ext cx="682125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Narrow" pitchFamily="34" charset="0"/>
              </a:rPr>
              <a:t>ECAL to perform high acceptance &amp; purity e/</a:t>
            </a:r>
            <a:r>
              <a:rPr lang="en-US" sz="2000" b="1" dirty="0" smtClean="0">
                <a:latin typeface="Symbol" pitchFamily="18" charset="2"/>
              </a:rPr>
              <a:t>g</a:t>
            </a:r>
            <a:r>
              <a:rPr lang="en-US" sz="2000" b="1" dirty="0" smtClean="0">
                <a:latin typeface="Arial Narrow" pitchFamily="34" charset="0"/>
              </a:rPr>
              <a:t> identification</a:t>
            </a:r>
            <a:endParaRPr lang="en-US" sz="2000" dirty="0" smtClean="0"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Arial Narrow" pitchFamily="34" charset="0"/>
              </a:rPr>
              <a:t> In-medium modifications in </a:t>
            </a:r>
            <a:r>
              <a:rPr lang="en-US" sz="2000" dirty="0" err="1" smtClean="0">
                <a:latin typeface="Arial Narrow" pitchFamily="34" charset="0"/>
              </a:rPr>
              <a:t>dilepton</a:t>
            </a:r>
            <a:r>
              <a:rPr lang="en-US" sz="2000" dirty="0" smtClean="0">
                <a:latin typeface="Arial Narrow" pitchFamily="34" charset="0"/>
              </a:rPr>
              <a:t> spectra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Arial Narrow" pitchFamily="34" charset="0"/>
              </a:rPr>
              <a:t>Thermal radiation from QGP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Arial Narrow" pitchFamily="34" charset="0"/>
              </a:rPr>
              <a:t>Bulk properties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via study of  spectra, flow &amp; correlations of photons </a:t>
            </a:r>
            <a:endParaRPr lang="ru-RU" sz="2000" dirty="0">
              <a:latin typeface="Arial Narrow" pitchFamily="34" charset="0"/>
            </a:endParaRPr>
          </a:p>
        </p:txBody>
      </p:sp>
      <p:pic>
        <p:nvPicPr>
          <p:cNvPr id="1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4"/>
          <a:stretch>
            <a:fillRect/>
          </a:stretch>
        </p:blipFill>
        <p:spPr bwMode="auto">
          <a:xfrm>
            <a:off x="6225170" y="4617376"/>
            <a:ext cx="2866021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70" y="4221088"/>
            <a:ext cx="3077447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932040" y="4724844"/>
            <a:ext cx="814388" cy="1224436"/>
          </a:xfrm>
          <a:prstGeom prst="roundRect">
            <a:avLst/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508104" y="5372021"/>
            <a:ext cx="1634171" cy="28922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2111" y="2876743"/>
            <a:ext cx="8099781" cy="12618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900" b="1" dirty="0" smtClean="0">
                <a:solidFill>
                  <a:srgbClr val="FF0000"/>
                </a:solidFill>
                <a:latin typeface="Arial Narrow" pitchFamily="34" charset="0"/>
              </a:rPr>
              <a:t>Challenge for electron measurements in Au+Au at NICA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900" dirty="0" smtClean="0">
                <a:solidFill>
                  <a:srgbClr val="FF0000"/>
                </a:solidFill>
                <a:latin typeface="Arial Narrow" pitchFamily="34" charset="0"/>
              </a:rPr>
              <a:t>Significant remaining contribution from hadrons in TPC-TOF identified </a:t>
            </a:r>
            <a:r>
              <a:rPr lang="en-US" sz="1900" dirty="0" smtClean="0">
                <a:solidFill>
                  <a:srgbClr val="FF0000"/>
                </a:solidFill>
                <a:latin typeface="Arial Narrow" pitchFamily="34" charset="0"/>
              </a:rPr>
              <a:t>sample</a:t>
            </a:r>
            <a:r>
              <a:rPr lang="ru-RU" sz="1900" dirty="0" smtClean="0">
                <a:solidFill>
                  <a:srgbClr val="FF0000"/>
                </a:solidFill>
                <a:latin typeface="Arial Narrow" pitchFamily="34" charset="0"/>
              </a:rPr>
              <a:t>б </a:t>
            </a:r>
            <a:r>
              <a:rPr lang="en-US" sz="1900" dirty="0" smtClean="0">
                <a:solidFill>
                  <a:srgbClr val="FF0000"/>
                </a:solidFill>
                <a:latin typeface="Arial Narrow" pitchFamily="34" charset="0"/>
              </a:rPr>
              <a:t>correct</a:t>
            </a:r>
            <a:endParaRPr lang="ru-RU" sz="19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ru-RU" sz="19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sz="1900" dirty="0" smtClean="0">
                <a:solidFill>
                  <a:srgbClr val="FF0000"/>
                </a:solidFill>
                <a:latin typeface="Arial Narrow" pitchFamily="34" charset="0"/>
              </a:rPr>
              <a:t>   </a:t>
            </a:r>
            <a:r>
              <a:rPr lang="en-US" sz="1900" dirty="0" smtClean="0">
                <a:solidFill>
                  <a:srgbClr val="FF0000"/>
                </a:solidFill>
                <a:latin typeface="Arial Narrow" pitchFamily="34" charset="0"/>
              </a:rPr>
              <a:t> reconstruction</a:t>
            </a:r>
            <a:r>
              <a:rPr lang="ru-RU" sz="19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dirty="0" smtClean="0">
                <a:solidFill>
                  <a:srgbClr val="FF0000"/>
                </a:solidFill>
                <a:latin typeface="Arial Narrow" pitchFamily="34" charset="0"/>
              </a:rPr>
              <a:t>of </a:t>
            </a:r>
            <a:r>
              <a:rPr lang="en-US" sz="1900" dirty="0" err="1" smtClean="0">
                <a:solidFill>
                  <a:srgbClr val="FF0000"/>
                </a:solidFill>
                <a:latin typeface="Arial Narrow" pitchFamily="34" charset="0"/>
              </a:rPr>
              <a:t>pT</a:t>
            </a:r>
            <a:r>
              <a:rPr lang="en-US" sz="1900" dirty="0" smtClean="0">
                <a:solidFill>
                  <a:srgbClr val="FF0000"/>
                </a:solidFill>
                <a:latin typeface="Arial Narrow" pitchFamily="34" charset="0"/>
              </a:rPr>
              <a:t>-spectra of dileptons in </a:t>
            </a:r>
            <a:r>
              <a:rPr lang="en-US" sz="1900" dirty="0" err="1" smtClean="0">
                <a:solidFill>
                  <a:srgbClr val="FF0000"/>
                </a:solidFill>
                <a:latin typeface="Arial Narrow" pitchFamily="34" charset="0"/>
              </a:rPr>
              <a:t>Minv</a:t>
            </a:r>
            <a:r>
              <a:rPr lang="en-US" sz="1900" dirty="0" smtClean="0">
                <a:solidFill>
                  <a:srgbClr val="FF0000"/>
                </a:solidFill>
                <a:latin typeface="Arial Narrow" pitchFamily="34" charset="0"/>
              </a:rPr>
              <a:t> above pT~0.5 </a:t>
            </a:r>
            <a:r>
              <a:rPr lang="en-US" sz="1900" dirty="0" smtClean="0">
                <a:solidFill>
                  <a:srgbClr val="FF0000"/>
                </a:solidFill>
                <a:latin typeface="Arial Narrow" pitchFamily="34" charset="0"/>
              </a:rPr>
              <a:t>GeV/c</a:t>
            </a:r>
            <a:r>
              <a:rPr lang="ru-RU" sz="19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dirty="0" smtClean="0">
                <a:solidFill>
                  <a:srgbClr val="FF0000"/>
                </a:solidFill>
                <a:latin typeface="Arial Narrow" pitchFamily="34" charset="0"/>
              </a:rPr>
              <a:t>problematic</a:t>
            </a:r>
            <a:endParaRPr lang="en-US" sz="19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900" dirty="0" smtClean="0">
                <a:solidFill>
                  <a:srgbClr val="FF0000"/>
                </a:solidFill>
                <a:latin typeface="Arial Narrow" pitchFamily="34" charset="0"/>
              </a:rPr>
              <a:t>Large flux of secondary photons (for example, y-rays from capture of slow neutrons)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5581" t="6352" r="11723" b="6665"/>
          <a:stretch/>
        </p:blipFill>
        <p:spPr>
          <a:xfrm>
            <a:off x="56307" y="4437062"/>
            <a:ext cx="337600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fld id="{A36A2754-2559-4244-8B63-4C958C9DBE39}" type="slidenum">
              <a:rPr lang="ru-RU" smtClean="0"/>
              <a:t>18</a:t>
            </a:fld>
            <a:endParaRPr lang="ru-RU" dirty="0"/>
          </a:p>
        </p:txBody>
      </p:sp>
      <p:pic>
        <p:nvPicPr>
          <p:cNvPr id="7" name="Рисунок 6"/>
          <p:cNvPicPr>
            <a:picLocks/>
          </p:cNvPicPr>
          <p:nvPr/>
        </p:nvPicPr>
        <p:blipFill rotWithShape="1">
          <a:blip r:embed="rId2"/>
          <a:srcRect t="6407" r="6938"/>
          <a:stretch/>
        </p:blipFill>
        <p:spPr>
          <a:xfrm>
            <a:off x="208233" y="4077024"/>
            <a:ext cx="4176000" cy="2736000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46902" y="51556"/>
            <a:ext cx="8997098" cy="1545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 smtClean="0">
                <a:latin typeface="Arial Narrow" pitchFamily="34" charset="0"/>
              </a:rPr>
              <a:t>                                          </a:t>
            </a:r>
            <a:r>
              <a:rPr lang="en-US" sz="22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ECAL group activities in 2016: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Progress in ECAL MC feasibility study (response &amp; pattern recognition)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Additional R&amp;D to improve ECAL performance (timing performance)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TDR preparation ( next evaluation – 17/01/2017)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Preparation for mass-production  (technology, tooling, new participants, etc.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)</a:t>
            </a:r>
            <a:endParaRPr lang="ru-RU" sz="17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04" y="3645024"/>
            <a:ext cx="4752000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508104" y="3933056"/>
            <a:ext cx="2088232" cy="16333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buClr>
                <a:srgbClr val="502652"/>
              </a:buClr>
              <a:buFont typeface="Georgia" pitchFamily="16" charset="0"/>
              <a:buNone/>
            </a:pPr>
            <a:r>
              <a:rPr lang="en-GB" sz="1700" b="1" dirty="0">
                <a:solidFill>
                  <a:srgbClr val="2B4A5E"/>
                </a:solidFill>
                <a:latin typeface="Arial Narrow" pitchFamily="34" charset="0"/>
              </a:rPr>
              <a:t>Extra </a:t>
            </a:r>
            <a:r>
              <a:rPr lang="en-GB" sz="1700" b="1" dirty="0" smtClean="0">
                <a:solidFill>
                  <a:srgbClr val="2B4A5E"/>
                </a:solidFill>
                <a:latin typeface="Arial Narrow" pitchFamily="34" charset="0"/>
              </a:rPr>
              <a:t>h-suppression</a:t>
            </a:r>
          </a:p>
          <a:p>
            <a:pPr>
              <a:lnSpc>
                <a:spcPct val="100000"/>
              </a:lnSpc>
              <a:buClr>
                <a:srgbClr val="502652"/>
              </a:buClr>
              <a:buFont typeface="Georgia" pitchFamily="16" charset="0"/>
              <a:buNone/>
            </a:pPr>
            <a:r>
              <a:rPr lang="en-GB" sz="1700" b="1" dirty="0" smtClean="0">
                <a:solidFill>
                  <a:srgbClr val="2B4A5E"/>
                </a:solidFill>
                <a:latin typeface="Arial Narrow" pitchFamily="34" charset="0"/>
              </a:rPr>
              <a:t>    factor with </a:t>
            </a:r>
            <a:r>
              <a:rPr lang="en-GB" sz="1700" b="1" dirty="0">
                <a:solidFill>
                  <a:srgbClr val="2B4A5E"/>
                </a:solidFill>
                <a:latin typeface="Arial Narrow" pitchFamily="34" charset="0"/>
              </a:rPr>
              <a:t>EMC: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rgbClr val="2B4A5E"/>
              </a:buClr>
              <a:buFont typeface="Wingdings" charset="2"/>
              <a:buChar char=""/>
            </a:pPr>
            <a:r>
              <a:rPr lang="en-GB" dirty="0" smtClean="0">
                <a:solidFill>
                  <a:srgbClr val="2B4A5E"/>
                </a:solidFill>
                <a:latin typeface="Arial Narrow" pitchFamily="34" charset="0"/>
              </a:rPr>
              <a:t> up </a:t>
            </a:r>
            <a:r>
              <a:rPr lang="en-GB" dirty="0">
                <a:solidFill>
                  <a:srgbClr val="2B4A5E"/>
                </a:solidFill>
                <a:latin typeface="Arial Narrow" pitchFamily="34" charset="0"/>
              </a:rPr>
              <a:t>to </a:t>
            </a:r>
            <a:r>
              <a:rPr lang="en-GB" b="1" dirty="0">
                <a:solidFill>
                  <a:srgbClr val="FF0000"/>
                </a:solidFill>
                <a:latin typeface="Arial Narrow" pitchFamily="34" charset="0"/>
              </a:rPr>
              <a:t>30</a:t>
            </a:r>
            <a:r>
              <a:rPr lang="en-GB" b="1" dirty="0">
                <a:solidFill>
                  <a:srgbClr val="2B4A5E"/>
                </a:solidFill>
                <a:latin typeface="Arial Narrow" pitchFamily="34" charset="0"/>
              </a:rPr>
              <a:t> </a:t>
            </a:r>
            <a:r>
              <a:rPr lang="en-GB" dirty="0">
                <a:solidFill>
                  <a:srgbClr val="2B4A5E"/>
                </a:solidFill>
                <a:latin typeface="Arial Narrow" pitchFamily="34" charset="0"/>
              </a:rPr>
              <a:t>for protons</a:t>
            </a:r>
          </a:p>
          <a:p>
            <a:pPr>
              <a:lnSpc>
                <a:spcPct val="100000"/>
              </a:lnSpc>
              <a:buClr>
                <a:srgbClr val="2B4A5E"/>
              </a:buClr>
              <a:buFont typeface="Wingdings" charset="2"/>
              <a:buChar char=""/>
            </a:pPr>
            <a:r>
              <a:rPr lang="en-GB" dirty="0">
                <a:solidFill>
                  <a:srgbClr val="2B4A5E"/>
                </a:solidFill>
                <a:latin typeface="Arial Narrow" pitchFamily="34" charset="0"/>
              </a:rPr>
              <a:t> up to </a:t>
            </a:r>
            <a:r>
              <a:rPr lang="en-GB" b="1" dirty="0">
                <a:solidFill>
                  <a:srgbClr val="FF0000"/>
                </a:solidFill>
                <a:latin typeface="Arial Narrow" pitchFamily="34" charset="0"/>
              </a:rPr>
              <a:t>13</a:t>
            </a:r>
            <a:r>
              <a:rPr lang="en-GB" dirty="0">
                <a:solidFill>
                  <a:srgbClr val="2B4A5E"/>
                </a:solidFill>
                <a:latin typeface="Arial Narrow" pitchFamily="34" charset="0"/>
              </a:rPr>
              <a:t> for </a:t>
            </a:r>
            <a:r>
              <a:rPr lang="en-GB" dirty="0" err="1">
                <a:solidFill>
                  <a:srgbClr val="2B4A5E"/>
                </a:solidFill>
                <a:latin typeface="Arial Narrow" pitchFamily="34" charset="0"/>
              </a:rPr>
              <a:t>pions</a:t>
            </a:r>
            <a:endParaRPr lang="en-GB" dirty="0">
              <a:solidFill>
                <a:srgbClr val="2B4A5E"/>
              </a:solidFill>
              <a:latin typeface="Arial Narrow" pitchFamily="34" charset="0"/>
            </a:endParaRPr>
          </a:p>
          <a:p>
            <a:pPr>
              <a:lnSpc>
                <a:spcPct val="100000"/>
              </a:lnSpc>
              <a:buClr>
                <a:srgbClr val="2B4A5E"/>
              </a:buClr>
              <a:buFont typeface="Wingdings" charset="2"/>
              <a:buChar char=""/>
            </a:pPr>
            <a:r>
              <a:rPr lang="en-GB" dirty="0">
                <a:solidFill>
                  <a:srgbClr val="2B4A5E"/>
                </a:solidFill>
                <a:latin typeface="Arial Narrow" pitchFamily="34" charset="0"/>
              </a:rPr>
              <a:t> up to </a:t>
            </a:r>
            <a:r>
              <a:rPr lang="en-GB" b="1" dirty="0">
                <a:solidFill>
                  <a:srgbClr val="FF0000"/>
                </a:solidFill>
                <a:latin typeface="Arial Narrow" pitchFamily="34" charset="0"/>
              </a:rPr>
              <a:t>12</a:t>
            </a:r>
            <a:r>
              <a:rPr lang="en-GB" dirty="0">
                <a:solidFill>
                  <a:srgbClr val="2B4A5E"/>
                </a:solidFill>
                <a:latin typeface="Arial Narrow" pitchFamily="34" charset="0"/>
              </a:rPr>
              <a:t> for </a:t>
            </a:r>
            <a:r>
              <a:rPr lang="en-GB" dirty="0" err="1">
                <a:solidFill>
                  <a:srgbClr val="2B4A5E"/>
                </a:solidFill>
                <a:latin typeface="Arial Narrow" pitchFamily="34" charset="0"/>
              </a:rPr>
              <a:t>kaons</a:t>
            </a:r>
            <a:endParaRPr lang="en-GB" dirty="0">
              <a:solidFill>
                <a:srgbClr val="2B4A5E"/>
              </a:solidFill>
              <a:latin typeface="Arial Narrow" pitchFamily="34" charset="0"/>
            </a:endParaRPr>
          </a:p>
        </p:txBody>
      </p:sp>
      <p:pic>
        <p:nvPicPr>
          <p:cNvPr id="14" name="Рисунок 13" descr="Program of Assembling in Tsinghua (1) [только чтение] - PowerPoint (Сбой активации продукта)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8" t="38997" r="37560" b="30148"/>
          <a:stretch/>
        </p:blipFill>
        <p:spPr>
          <a:xfrm>
            <a:off x="107504" y="2313056"/>
            <a:ext cx="3269394" cy="169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301" y="2066063"/>
            <a:ext cx="284347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ECAL pressurization tooling</a:t>
            </a:r>
            <a:endParaRPr lang="ru-RU" dirty="0"/>
          </a:p>
        </p:txBody>
      </p:sp>
      <p:pic>
        <p:nvPicPr>
          <p:cNvPr id="16" name="Picture 4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1912" b="50000"/>
          <a:stretch/>
        </p:blipFill>
        <p:spPr bwMode="auto">
          <a:xfrm>
            <a:off x="3348504" y="1814719"/>
            <a:ext cx="576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3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9637668B-8315-4E46-8DAB-5A5735942071}" type="slidenum">
              <a:rPr lang="ru-RU" smtClean="0"/>
              <a:t>19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90705" y="0"/>
            <a:ext cx="50918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MPD FHCAL : progress in 2016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4" y="537125"/>
            <a:ext cx="4733925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47444" y="2348880"/>
            <a:ext cx="3816424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 smtClean="0">
                <a:latin typeface="Arial Narrow" pitchFamily="34" charset="0"/>
              </a:rPr>
              <a:t>TDR status </a:t>
            </a:r>
            <a:r>
              <a:rPr lang="en-US" sz="2000" dirty="0" smtClean="0">
                <a:latin typeface="Arial Narrow" pitchFamily="34" charset="0"/>
              </a:rPr>
              <a:t>: after detailed evaluation ready to get green light from DAC.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Arial Narrow" pitchFamily="34" charset="0"/>
              </a:rPr>
              <a:t>Results of realistic MC performance  study</a:t>
            </a:r>
            <a:r>
              <a:rPr lang="ru-RU" sz="2000" dirty="0" smtClean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are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read, </a:t>
            </a:r>
            <a:r>
              <a:rPr lang="en-US" sz="2000" dirty="0" err="1" smtClean="0">
                <a:latin typeface="Arial Narrow" pitchFamily="34" charset="0"/>
              </a:rPr>
              <a:t>MEPhI</a:t>
            </a:r>
            <a:r>
              <a:rPr lang="en-US" sz="2000" dirty="0" smtClean="0">
                <a:latin typeface="Arial Narrow" pitchFamily="34" charset="0"/>
              </a:rPr>
              <a:t> group is very active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Arial Narrow" pitchFamily="34" charset="0"/>
              </a:rPr>
              <a:t>Preparation to mass-production</a:t>
            </a:r>
          </a:p>
          <a:p>
            <a:r>
              <a:rPr lang="en-US" sz="2000" dirty="0" smtClean="0">
                <a:latin typeface="Arial Narrow" pitchFamily="34" charset="0"/>
              </a:rPr>
              <a:t>       ongoing</a:t>
            </a:r>
            <a:endParaRPr lang="ru-RU" sz="2000" dirty="0">
              <a:latin typeface="Arial Narrow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092280" y="6451"/>
            <a:ext cx="1911802" cy="1692631"/>
            <a:chOff x="6446497" y="-19636"/>
            <a:chExt cx="2610320" cy="228583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3"/>
            <a:stretch/>
          </p:blipFill>
          <p:spPr>
            <a:xfrm>
              <a:off x="6446497" y="-19636"/>
              <a:ext cx="2610320" cy="228583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121587" y="960095"/>
              <a:ext cx="522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E</a:t>
              </a:r>
              <a:r>
                <a:rPr lang="en-US" sz="2000" b="1" baseline="-25000" dirty="0" err="1" smtClean="0"/>
                <a:t>in</a:t>
              </a:r>
              <a:endParaRPr lang="ru-RU" sz="2000" b="1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46497" y="460632"/>
              <a:ext cx="675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E</a:t>
              </a:r>
              <a:r>
                <a:rPr lang="en-US" sz="2000" b="1" baseline="-25000" dirty="0" err="1" smtClean="0"/>
                <a:t>out</a:t>
              </a:r>
              <a:endParaRPr lang="ru-RU" sz="2000" b="1" baseline="-250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63888" y="1484784"/>
            <a:ext cx="3456384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FHCAL calorimeter for centrality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&amp; event plane determination. </a:t>
            </a:r>
          </a:p>
        </p:txBody>
      </p:sp>
      <p:pic>
        <p:nvPicPr>
          <p:cNvPr id="1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8388" r="9013" b="7396"/>
          <a:stretch>
            <a:fillRect/>
          </a:stretch>
        </p:blipFill>
        <p:spPr bwMode="auto">
          <a:xfrm>
            <a:off x="5717992" y="5027240"/>
            <a:ext cx="274857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52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116013" y="115888"/>
            <a:ext cx="2005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66"/>
                </a:solidFill>
                <a:latin typeface="Arial Black" pitchFamily="34" charset="0"/>
                <a:cs typeface="Aharoni" pitchFamily="2" charset="-79"/>
              </a:rPr>
              <a:t>Outline</a:t>
            </a:r>
            <a:endParaRPr lang="ru-RU" sz="3600" b="1" dirty="0">
              <a:solidFill>
                <a:srgbClr val="000066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71600" y="1340768"/>
            <a:ext cx="589776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SzPct val="75000"/>
              <a:defRPr/>
            </a:pPr>
            <a:endParaRPr lang="en-US" sz="2400" b="1" dirty="0" smtClean="0">
              <a:solidFill>
                <a:srgbClr val="000066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000066"/>
                </a:solidFill>
              </a:rPr>
              <a:t> Introduction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75000"/>
              <a:defRPr/>
            </a:pPr>
            <a:endParaRPr lang="en-US" sz="2400" b="1" dirty="0">
              <a:solidFill>
                <a:srgbClr val="000066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000066"/>
                </a:solidFill>
              </a:rPr>
              <a:t> Progress in MPD project realization: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84213" y="765175"/>
            <a:ext cx="7488237" cy="14288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87624" y="2996952"/>
            <a:ext cx="796083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Status of the MPD TDRs &amp; MPD DAC</a:t>
            </a:r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evaluation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Progress in preparation for mass-production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MPD Collaboration growing and role of external groups</a:t>
            </a:r>
            <a:endParaRPr lang="ru-RU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71600" y="4869160"/>
            <a:ext cx="2460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SzPct val="75000"/>
              <a:defRPr/>
            </a:pPr>
            <a:endParaRPr lang="en-US" sz="2400" b="1" dirty="0" smtClean="0">
              <a:solidFill>
                <a:srgbClr val="000066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000066"/>
                </a:solidFill>
              </a:rPr>
              <a:t> Conclusions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A36A2754-2559-4244-8B63-4C958C9DBE3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2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331" y="0"/>
            <a:ext cx="5786478" cy="439718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Status of FHCAL module production</a:t>
            </a:r>
            <a:endParaRPr lang="ru-RU" sz="24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49" y="658124"/>
            <a:ext cx="3394916" cy="19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mod1.JPG"/>
          <p:cNvPicPr>
            <a:picLocks noChangeAspect="1"/>
          </p:cNvPicPr>
          <p:nvPr/>
        </p:nvPicPr>
        <p:blipFill>
          <a:blip r:embed="rId3" cstate="screen"/>
          <a:srcRect r="9251"/>
          <a:stretch>
            <a:fillRect/>
          </a:stretch>
        </p:blipFill>
        <p:spPr>
          <a:xfrm rot="5400000">
            <a:off x="7059455" y="2794241"/>
            <a:ext cx="2082275" cy="1944000"/>
          </a:xfrm>
          <a:prstGeom prst="rect">
            <a:avLst/>
          </a:prstGeom>
        </p:spPr>
      </p:pic>
      <p:pic>
        <p:nvPicPr>
          <p:cNvPr id="8" name="Рисунок 7" descr="mod3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5400000">
            <a:off x="5109962" y="2953950"/>
            <a:ext cx="2113693" cy="165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844" y="785794"/>
            <a:ext cx="50772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 Narrow" pitchFamily="34" charset="0"/>
              </a:rPr>
              <a:t>The contract on production of all 90 </a:t>
            </a:r>
            <a:r>
              <a:rPr lang="en-US" b="1" dirty="0" err="1" smtClean="0">
                <a:latin typeface="Arial Narrow" pitchFamily="34" charset="0"/>
              </a:rPr>
              <a:t>FHCal</a:t>
            </a:r>
            <a:r>
              <a:rPr lang="en-US" b="1" dirty="0" smtClean="0">
                <a:latin typeface="Arial Narrow" pitchFamily="34" charset="0"/>
              </a:rPr>
              <a:t> modules</a:t>
            </a:r>
          </a:p>
          <a:p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smtClean="0">
                <a:latin typeface="Arial Narrow" pitchFamily="34" charset="0"/>
              </a:rPr>
              <a:t>  is   signed</a:t>
            </a:r>
          </a:p>
          <a:p>
            <a:endParaRPr lang="en-US" b="1" dirty="0" smtClean="0"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latin typeface="Arial Narrow" pitchFamily="34" charset="0"/>
              </a:rPr>
              <a:t> A</a:t>
            </a:r>
            <a:r>
              <a:rPr lang="en-US" b="1" dirty="0" smtClean="0">
                <a:latin typeface="Arial Narrow" pitchFamily="34" charset="0"/>
              </a:rPr>
              <a:t>ssembling room with the necessary equipment </a:t>
            </a:r>
          </a:p>
          <a:p>
            <a:r>
              <a:rPr lang="en-US" b="1" dirty="0" smtClean="0">
                <a:latin typeface="Arial Narrow" pitchFamily="34" charset="0"/>
              </a:rPr>
              <a:t>  (welding gear, lifting crane, mounting tables) ready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 Narrow" pitchFamily="34" charset="0"/>
              </a:rPr>
              <a:t>  The basic components for full project (lead, </a:t>
            </a:r>
          </a:p>
          <a:p>
            <a:r>
              <a:rPr lang="en-US" b="1" dirty="0" smtClean="0">
                <a:latin typeface="Arial Narrow" pitchFamily="34" charset="0"/>
              </a:rPr>
              <a:t>   scintillators, WLS-fibers…) are ordered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 Narrow" pitchFamily="34" charset="0"/>
              </a:rPr>
              <a:t>First nine modules (</a:t>
            </a:r>
            <a:r>
              <a:rPr lang="en-US" b="1" dirty="0" err="1" smtClean="0">
                <a:latin typeface="Arial Narrow" pitchFamily="34" charset="0"/>
              </a:rPr>
              <a:t>supermodule</a:t>
            </a:r>
            <a:r>
              <a:rPr lang="en-US" b="1" dirty="0" smtClean="0">
                <a:latin typeface="Arial Narrow" pitchFamily="34" charset="0"/>
              </a:rPr>
              <a:t>) are already </a:t>
            </a:r>
          </a:p>
          <a:p>
            <a:r>
              <a:rPr lang="en-US" b="1" dirty="0" smtClean="0">
                <a:latin typeface="Arial Narrow" pitchFamily="34" charset="0"/>
              </a:rPr>
              <a:t>  assembled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 Narrow" pitchFamily="34" charset="0"/>
              </a:rPr>
              <a:t> A few Front-End-Electronic boards are produced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 Narrow" pitchFamily="34" charset="0"/>
              </a:rPr>
              <a:t>The tests and the calibration with cosmic </a:t>
            </a:r>
            <a:r>
              <a:rPr lang="en-US" b="1" dirty="0" err="1" smtClean="0">
                <a:latin typeface="Arial Narrow" pitchFamily="34" charset="0"/>
              </a:rPr>
              <a:t>muons</a:t>
            </a:r>
            <a:r>
              <a:rPr lang="en-US" b="1" dirty="0" smtClean="0">
                <a:latin typeface="Arial Narrow" pitchFamily="34" charset="0"/>
              </a:rPr>
              <a:t> </a:t>
            </a:r>
          </a:p>
          <a:p>
            <a:r>
              <a:rPr lang="en-US" b="1" dirty="0" smtClean="0">
                <a:latin typeface="Arial Narrow" pitchFamily="34" charset="0"/>
              </a:rPr>
              <a:t>   in process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8496" y="4838796"/>
            <a:ext cx="157163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Front-view of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supermodule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768" y="4844488"/>
            <a:ext cx="164307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Back-view of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supermodule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6021288"/>
            <a:ext cx="788668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According to plans, next year other 30 FHCAL modules will be assembled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                       and tested.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59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6448251"/>
            <a:ext cx="2133600" cy="365125"/>
          </a:xfrm>
        </p:spPr>
        <p:txBody>
          <a:bodyPr/>
          <a:lstStyle/>
          <a:p>
            <a:fld id="{9637668B-8315-4E46-8DAB-5A5735942071}" type="slidenum">
              <a:rPr lang="ru-RU" smtClean="0"/>
              <a:t>21</a:t>
            </a:fld>
            <a:endParaRPr lang="ru-RU"/>
          </a:p>
        </p:txBody>
      </p:sp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0398" y="1183403"/>
            <a:ext cx="4417237" cy="291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6237" y="586087"/>
            <a:ext cx="2654893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900" b="1" dirty="0" smtClean="0">
                <a:latin typeface="Arial Narrow" pitchFamily="34" charset="0"/>
              </a:rPr>
              <a:t>Integration of TPC service</a:t>
            </a:r>
          </a:p>
          <a:p>
            <a:pPr algn="ctr"/>
            <a:r>
              <a:rPr lang="en-US" sz="1900" b="1" dirty="0" smtClean="0">
                <a:latin typeface="Arial Narrow" pitchFamily="34" charset="0"/>
              </a:rPr>
              <a:t> systems - </a:t>
            </a:r>
            <a:r>
              <a:rPr lang="en-US" sz="1900" b="1" dirty="0" smtClean="0">
                <a:solidFill>
                  <a:srgbClr val="C00000"/>
                </a:solidFill>
                <a:latin typeface="Arial Narrow" pitchFamily="34" charset="0"/>
              </a:rPr>
              <a:t>progressing</a:t>
            </a:r>
            <a:endParaRPr lang="ru-RU" sz="19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607129" y="924641"/>
            <a:ext cx="786090" cy="47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</a:tabLst>
            </a:pPr>
            <a:r>
              <a:rPr lang="en-US" sz="2500" b="1" i="1" dirty="0">
                <a:solidFill>
                  <a:srgbClr val="00005E"/>
                </a:solidFill>
              </a:rPr>
              <a:t>ТРС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29831"/>
            <a:ext cx="2836979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632"/>
            <a:ext cx="2862308" cy="1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59632" y="44624"/>
            <a:ext cx="6056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MPD Integration : service, cabling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8972" y="4149080"/>
            <a:ext cx="4767524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 Narrow" pitchFamily="34" charset="0"/>
              </a:rPr>
              <a:t>Final design of internal support structures</a:t>
            </a:r>
          </a:p>
          <a:p>
            <a:r>
              <a:rPr lang="en-US" b="1" dirty="0" smtClean="0">
                <a:latin typeface="Arial Narrow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 Narrow" pitchFamily="34" charset="0"/>
              </a:rPr>
              <a:t>Finalizing </a:t>
            </a:r>
            <a:r>
              <a:rPr lang="ru-RU" b="1" dirty="0" smtClean="0">
                <a:latin typeface="Arial Narrow" pitchFamily="34" charset="0"/>
              </a:rPr>
              <a:t> </a:t>
            </a:r>
            <a:r>
              <a:rPr lang="en-US" b="1" dirty="0" smtClean="0">
                <a:latin typeface="Arial Narrow" pitchFamily="34" charset="0"/>
              </a:rPr>
              <a:t>TPC, TOF </a:t>
            </a:r>
            <a:r>
              <a:rPr lang="en-US" b="1" dirty="0">
                <a:latin typeface="Arial Narrow" pitchFamily="34" charset="0"/>
              </a:rPr>
              <a:t>&amp;</a:t>
            </a:r>
            <a:r>
              <a:rPr lang="en-US" b="1" dirty="0" smtClean="0">
                <a:latin typeface="Arial Narrow" pitchFamily="34" charset="0"/>
              </a:rPr>
              <a:t> ECAL assembling plans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 Narrow" pitchFamily="34" charset="0"/>
              </a:rPr>
              <a:t>Integration of service systems, cabling, etc..</a:t>
            </a:r>
          </a:p>
          <a:p>
            <a:endParaRPr lang="en-US" b="1" dirty="0" smtClean="0"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 Narrow" pitchFamily="34" charset="0"/>
              </a:rPr>
              <a:t>Drawing of tooling for (dis)assembling  MPD</a:t>
            </a:r>
          </a:p>
          <a:p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smtClean="0">
                <a:latin typeface="Arial Narrow" pitchFamily="34" charset="0"/>
              </a:rPr>
              <a:t>      elements and MPD integration</a:t>
            </a:r>
          </a:p>
        </p:txBody>
      </p:sp>
      <p:pic>
        <p:nvPicPr>
          <p:cNvPr id="20" name="Рисунок 19" descr="Прокладка жгутов калориметра Ecal_30-05-2016 [только чтение] - PowerPoint (Сбой активации продукта)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9" t="29238" r="17643" b="9310"/>
          <a:stretch/>
        </p:blipFill>
        <p:spPr>
          <a:xfrm>
            <a:off x="35496" y="3834885"/>
            <a:ext cx="4176000" cy="2988000"/>
          </a:xfrm>
          <a:prstGeom prst="rect">
            <a:avLst/>
          </a:prstGeom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123029" y="4105528"/>
            <a:ext cx="1016923" cy="47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</a:tabLst>
            </a:pPr>
            <a:r>
              <a:rPr lang="en-US" sz="2500" b="1" i="1" dirty="0" smtClean="0">
                <a:solidFill>
                  <a:srgbClr val="00005E"/>
                </a:solidFill>
              </a:rPr>
              <a:t>EСAL</a:t>
            </a:r>
            <a:endParaRPr lang="en-US" sz="2500" b="1" i="1" dirty="0">
              <a:solidFill>
                <a:srgbClr val="000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18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22</a:t>
            </a:fld>
            <a:endParaRPr lang="ru-RU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38082" y="476672"/>
            <a:ext cx="874008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Arial Narrow" pitchFamily="34" charset="0"/>
                <a:cs typeface="Arial"/>
              </a:rPr>
              <a:t>CERN </a:t>
            </a:r>
            <a:r>
              <a:rPr lang="en-US" sz="2000" dirty="0">
                <a:latin typeface="Arial Narrow" pitchFamily="34" charset="0"/>
                <a:cs typeface="Arial"/>
              </a:rPr>
              <a:t>&amp;</a:t>
            </a:r>
            <a:r>
              <a:rPr lang="en-US" sz="2000" b="1" dirty="0">
                <a:latin typeface="Arial Narrow" pitchFamily="34" charset="0"/>
                <a:cs typeface="Arial"/>
              </a:rPr>
              <a:t> JINR</a:t>
            </a:r>
            <a:r>
              <a:rPr lang="en-US" sz="2000" dirty="0">
                <a:latin typeface="Arial Narrow" pitchFamily="34" charset="0"/>
                <a:cs typeface="Arial"/>
              </a:rPr>
              <a:t> </a:t>
            </a:r>
            <a:r>
              <a:rPr lang="en-US" sz="2000" dirty="0" smtClean="0">
                <a:latin typeface="Arial Narrow" pitchFamily="34" charset="0"/>
                <a:cs typeface="Arial"/>
              </a:rPr>
              <a:t>have signed </a:t>
            </a:r>
            <a:r>
              <a:rPr lang="en-US" sz="2000" b="1" dirty="0" err="1">
                <a:latin typeface="Arial Narrow" pitchFamily="34" charset="0"/>
                <a:cs typeface="Arial"/>
              </a:rPr>
              <a:t>MoU</a:t>
            </a:r>
            <a:r>
              <a:rPr lang="en-US" sz="2000" dirty="0">
                <a:latin typeface="Arial Narrow" pitchFamily="34" charset="0"/>
                <a:cs typeface="Arial"/>
              </a:rPr>
              <a:t> for </a:t>
            </a:r>
            <a:r>
              <a:rPr lang="en-US" sz="2000" dirty="0" smtClean="0">
                <a:latin typeface="Arial Narrow" pitchFamily="34" charset="0"/>
                <a:cs typeface="Arial"/>
              </a:rPr>
              <a:t>manufacturing the STS carbon </a:t>
            </a:r>
            <a:r>
              <a:rPr lang="en-US" sz="2000" dirty="0">
                <a:latin typeface="Arial Narrow" pitchFamily="34" charset="0"/>
                <a:cs typeface="Arial"/>
              </a:rPr>
              <a:t>fiber </a:t>
            </a:r>
            <a:r>
              <a:rPr lang="en-US" sz="2000" dirty="0" smtClean="0">
                <a:latin typeface="Arial Narrow" pitchFamily="34" charset="0"/>
                <a:cs typeface="Arial"/>
              </a:rPr>
              <a:t>space frames for </a:t>
            </a:r>
            <a:r>
              <a:rPr lang="en-US" sz="2000" b="1" dirty="0" smtClean="0">
                <a:latin typeface="Arial Narrow" pitchFamily="34" charset="0"/>
                <a:cs typeface="Arial"/>
              </a:rPr>
              <a:t>NICA</a:t>
            </a:r>
            <a:r>
              <a:rPr lang="en-US" sz="2000" dirty="0" smtClean="0">
                <a:latin typeface="Arial Narrow" pitchFamily="34" charset="0"/>
                <a:cs typeface="Arial"/>
              </a:rPr>
              <a:t> (BM</a:t>
            </a:r>
            <a:r>
              <a:rPr lang="en-US" sz="2000" dirty="0">
                <a:latin typeface="Arial Narrow" pitchFamily="34" charset="0"/>
                <a:cs typeface="Arial"/>
              </a:rPr>
              <a:t>@N </a:t>
            </a:r>
            <a:r>
              <a:rPr lang="en-US" sz="2000" dirty="0" smtClean="0">
                <a:latin typeface="Arial Narrow" pitchFamily="34" charset="0"/>
                <a:cs typeface="Arial"/>
              </a:rPr>
              <a:t>&amp;</a:t>
            </a:r>
            <a:r>
              <a:rPr lang="ru-RU" sz="2000" dirty="0" smtClean="0">
                <a:latin typeface="Arial Narrow" pitchFamily="34" charset="0"/>
                <a:cs typeface="Arial"/>
              </a:rPr>
              <a:t> </a:t>
            </a:r>
            <a:r>
              <a:rPr lang="en-US" sz="2000" dirty="0" smtClean="0">
                <a:latin typeface="Arial Narrow" pitchFamily="34" charset="0"/>
                <a:cs typeface="Arial"/>
              </a:rPr>
              <a:t>MPD)</a:t>
            </a:r>
            <a:r>
              <a:rPr lang="ru-RU" sz="2000" dirty="0" smtClean="0">
                <a:latin typeface="Arial Narrow" pitchFamily="34" charset="0"/>
                <a:cs typeface="Arial"/>
              </a:rPr>
              <a:t> </a:t>
            </a:r>
            <a:r>
              <a:rPr lang="en-US" sz="2000" dirty="0" smtClean="0">
                <a:latin typeface="Arial Narrow" pitchFamily="34" charset="0"/>
                <a:cs typeface="Arial"/>
              </a:rPr>
              <a:t>and </a:t>
            </a:r>
            <a:r>
              <a:rPr lang="en-US" sz="2000" b="1" dirty="0" smtClean="0">
                <a:latin typeface="Arial Narrow" pitchFamily="34" charset="0"/>
                <a:cs typeface="Arial"/>
              </a:rPr>
              <a:t>FAIR</a:t>
            </a:r>
            <a:endParaRPr lang="ru-RU" sz="2000" dirty="0">
              <a:latin typeface="Arial Narrow" pitchFamily="34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6092" y="13828"/>
            <a:ext cx="37481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+mj-lt"/>
              </a:rPr>
              <a:t>ITS:   progress in 2016</a:t>
            </a:r>
            <a:endParaRPr lang="ru-RU" sz="2600" b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9" y="1268760"/>
            <a:ext cx="2976278" cy="28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0692" y="1537499"/>
            <a:ext cx="146065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 pitchFamily="34" charset="0"/>
              </a:rPr>
              <a:t>Site </a:t>
            </a:r>
            <a:r>
              <a:rPr lang="en-US" dirty="0">
                <a:latin typeface="Arial Narrow" pitchFamily="34" charset="0"/>
              </a:rPr>
              <a:t>for </a:t>
            </a:r>
            <a:r>
              <a:rPr lang="en-US" dirty="0" smtClean="0">
                <a:latin typeface="Arial Narrow" pitchFamily="34" charset="0"/>
              </a:rPr>
              <a:t>module</a:t>
            </a:r>
          </a:p>
          <a:p>
            <a:pPr algn="ctr"/>
            <a:r>
              <a:rPr lang="en-US" dirty="0" smtClean="0">
                <a:latin typeface="Arial Narrow" pitchFamily="34" charset="0"/>
              </a:rPr>
              <a:t> assembly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" y="4178400"/>
            <a:ext cx="3042698" cy="25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682" y="5980069"/>
            <a:ext cx="289053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Automat for  DSSD </a:t>
            </a:r>
            <a:r>
              <a:rPr lang="en-US" dirty="0" smtClean="0">
                <a:latin typeface="Arial Narrow" pitchFamily="34" charset="0"/>
              </a:rPr>
              <a:t>strip-by-strip</a:t>
            </a:r>
          </a:p>
          <a:p>
            <a:r>
              <a:rPr lang="en-US" dirty="0" smtClean="0">
                <a:latin typeface="Arial Narrow" pitchFamily="34" charset="0"/>
              </a:rPr>
              <a:t>QA-tests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was put into operation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189" y="2202503"/>
            <a:ext cx="2065501" cy="3672000"/>
          </a:xfrm>
          <a:prstGeom prst="rect">
            <a:avLst/>
          </a:prstGeom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82" y="4472664"/>
            <a:ext cx="2690029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" descr="C:\Users\Юрий\AppData\Local\Microsoft\Windows\INetCacheContent.Word\2ClusterAmpPsid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83" y="1631292"/>
            <a:ext cx="2209331" cy="219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"/>
          <p:cNvSpPr/>
          <p:nvPr/>
        </p:nvSpPr>
        <p:spPr>
          <a:xfrm>
            <a:off x="5076056" y="3826333"/>
            <a:ext cx="341735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 Narrow" pitchFamily="34" charset="0"/>
              </a:rPr>
              <a:t>A first stand </a:t>
            </a:r>
            <a:r>
              <a:rPr lang="en-US" dirty="0">
                <a:latin typeface="Arial Narrow" pitchFamily="34" charset="0"/>
              </a:rPr>
              <a:t>for </a:t>
            </a:r>
            <a:r>
              <a:rPr lang="en-US" dirty="0" smtClean="0">
                <a:latin typeface="Arial Narrow" pitchFamily="34" charset="0"/>
              </a:rPr>
              <a:t>in-beam </a:t>
            </a:r>
            <a:r>
              <a:rPr lang="en-US" dirty="0">
                <a:latin typeface="Arial Narrow" pitchFamily="34" charset="0"/>
              </a:rPr>
              <a:t>tests of </a:t>
            </a:r>
            <a:r>
              <a:rPr lang="en-US" dirty="0" smtClean="0">
                <a:latin typeface="Arial Narrow" pitchFamily="34" charset="0"/>
              </a:rPr>
              <a:t>silicon</a:t>
            </a:r>
          </a:p>
          <a:p>
            <a:pPr algn="ctr"/>
            <a:r>
              <a:rPr lang="en-US" dirty="0" smtClean="0">
                <a:latin typeface="Arial Narrow" pitchFamily="34" charset="0"/>
              </a:rPr>
              <a:t> sensors was put into operation</a:t>
            </a:r>
          </a:p>
        </p:txBody>
      </p:sp>
    </p:spTree>
    <p:extLst>
      <p:ext uri="{BB962C8B-B14F-4D97-AF65-F5344CB8AC3E}">
        <p14:creationId xmlns:p14="http://schemas.microsoft.com/office/powerpoint/2010/main" val="46891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6216" y="29017"/>
            <a:ext cx="7738016" cy="1061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/>
              <a:t>45th meeting, PAC for Particle </a:t>
            </a:r>
            <a:r>
              <a:rPr lang="en-US" sz="2000" i="1" dirty="0" smtClean="0"/>
              <a:t>Physics: </a:t>
            </a:r>
            <a:r>
              <a:rPr lang="ru-RU" sz="2000" b="1" dirty="0"/>
              <a:t>RECOMMENDATIONS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ru-RU" sz="2200" dirty="0" smtClean="0">
                <a:solidFill>
                  <a:srgbClr val="FF0000"/>
                </a:solidFill>
              </a:rPr>
              <a:t>….</a:t>
            </a:r>
            <a:r>
              <a:rPr lang="en-US" sz="2100" dirty="0" smtClean="0">
                <a:solidFill>
                  <a:srgbClr val="FF0000"/>
                </a:solidFill>
              </a:rPr>
              <a:t>The </a:t>
            </a:r>
            <a:r>
              <a:rPr lang="en-US" sz="2100" dirty="0">
                <a:solidFill>
                  <a:srgbClr val="FF0000"/>
                </a:solidFill>
              </a:rPr>
              <a:t>PAC emphasizes again the need to attract young </a:t>
            </a:r>
            <a:r>
              <a:rPr lang="en-US" sz="2100" dirty="0" smtClean="0">
                <a:solidFill>
                  <a:srgbClr val="FF0000"/>
                </a:solidFill>
              </a:rPr>
              <a:t>professionals</a:t>
            </a:r>
            <a:endParaRPr lang="ru-RU" sz="2100" dirty="0" smtClean="0">
              <a:solidFill>
                <a:srgbClr val="FF0000"/>
              </a:solidFill>
            </a:endParaRPr>
          </a:p>
          <a:p>
            <a:r>
              <a:rPr lang="en-US" sz="2100" dirty="0" smtClean="0">
                <a:solidFill>
                  <a:srgbClr val="FF0000"/>
                </a:solidFill>
              </a:rPr>
              <a:t> </a:t>
            </a:r>
            <a:r>
              <a:rPr lang="en-US" sz="2100" dirty="0">
                <a:solidFill>
                  <a:srgbClr val="FF0000"/>
                </a:solidFill>
              </a:rPr>
              <a:t>and additional external groups for the realization of the MPD project.</a:t>
            </a:r>
            <a:endParaRPr lang="ru-RU" sz="21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4744"/>
            <a:ext cx="71749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4800" lvl="0" indent="-604800" hangingPunct="0">
              <a:tabLst>
                <a:tab pos="604800" algn="l"/>
                <a:tab pos="1062000" algn="l"/>
                <a:tab pos="1519200" algn="l"/>
                <a:tab pos="1976399" algn="l"/>
                <a:tab pos="2433600" algn="l"/>
                <a:tab pos="2890800" algn="l"/>
                <a:tab pos="3347999" algn="l"/>
                <a:tab pos="3805200" algn="l"/>
                <a:tab pos="4262400" algn="l"/>
                <a:tab pos="4719600" algn="l"/>
                <a:tab pos="5176800" algn="l"/>
                <a:tab pos="5634000" algn="l"/>
                <a:tab pos="6091199" algn="l"/>
                <a:tab pos="6548400" algn="l"/>
                <a:tab pos="7005599" algn="l"/>
                <a:tab pos="7462800" algn="l"/>
                <a:tab pos="7920000" algn="l"/>
                <a:tab pos="8377200" algn="l"/>
                <a:tab pos="8834400" algn="l"/>
                <a:tab pos="9291600" algn="l"/>
                <a:tab pos="9748800" algn="l"/>
              </a:tabLst>
              <a:defRPr sz="3200"/>
            </a:pPr>
            <a:r>
              <a:rPr lang="en-GB" sz="2000" b="1" dirty="0">
                <a:solidFill>
                  <a:srgbClr val="CC0000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Present activities of SINP MSU  group</a:t>
            </a:r>
          </a:p>
          <a:p>
            <a:pPr marL="604800" lvl="0" indent="-604800" hangingPunct="0">
              <a:tabLst>
                <a:tab pos="604800" algn="l"/>
                <a:tab pos="1062000" algn="l"/>
                <a:tab pos="1519200" algn="l"/>
                <a:tab pos="1976399" algn="l"/>
                <a:tab pos="2433600" algn="l"/>
                <a:tab pos="2890800" algn="l"/>
                <a:tab pos="3347999" algn="l"/>
                <a:tab pos="3805200" algn="l"/>
                <a:tab pos="4262400" algn="l"/>
                <a:tab pos="4719600" algn="l"/>
                <a:tab pos="5176800" algn="l"/>
                <a:tab pos="5634000" algn="l"/>
                <a:tab pos="6091199" algn="l"/>
                <a:tab pos="6548400" algn="l"/>
                <a:tab pos="7005599" algn="l"/>
                <a:tab pos="7462800" algn="l"/>
                <a:tab pos="7920000" algn="l"/>
                <a:tab pos="8377200" algn="l"/>
                <a:tab pos="8834400" algn="l"/>
                <a:tab pos="9291600" algn="l"/>
                <a:tab pos="9748800" algn="l"/>
              </a:tabLst>
              <a:defRPr sz="3200"/>
            </a:pPr>
            <a:r>
              <a:rPr lang="en-GB" sz="2000" b="1" dirty="0">
                <a:solidFill>
                  <a:srgbClr val="3333FF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 within</a:t>
            </a:r>
            <a:r>
              <a:rPr lang="en-GB" sz="2000" b="1" dirty="0">
                <a:solidFill>
                  <a:srgbClr val="CC0000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 </a:t>
            </a:r>
            <a:r>
              <a:rPr lang="en-GB" sz="2000" b="1" dirty="0">
                <a:solidFill>
                  <a:srgbClr val="0000FF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the agreement between JINR and SINP MSU : </a:t>
            </a:r>
            <a:r>
              <a:rPr lang="en-GB" sz="2000" b="1" dirty="0" smtClean="0">
                <a:solidFill>
                  <a:srgbClr val="0000FF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01.06.16-30.04.17</a:t>
            </a:r>
          </a:p>
          <a:p>
            <a:pPr marL="604800" lvl="0" indent="-604800" hangingPunct="0">
              <a:defRPr sz="2650"/>
            </a:pPr>
            <a:r>
              <a:rPr lang="en-GB" sz="2000" dirty="0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(L. </a:t>
            </a:r>
            <a:r>
              <a:rPr lang="en-GB" sz="2000" dirty="0" err="1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Malinina</a:t>
            </a:r>
            <a:r>
              <a:rPr lang="en-GB" sz="2000" dirty="0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, K. </a:t>
            </a:r>
            <a:r>
              <a:rPr lang="en-GB" sz="2000" dirty="0" err="1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Mikhailov</a:t>
            </a:r>
            <a:r>
              <a:rPr lang="en-GB" sz="2000" dirty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, </a:t>
            </a:r>
            <a:r>
              <a:rPr lang="en-GB" sz="2000" dirty="0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G. </a:t>
            </a:r>
            <a:r>
              <a:rPr lang="en-GB" sz="2000" dirty="0" err="1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Eyyubova</a:t>
            </a:r>
            <a:r>
              <a:rPr lang="en-GB" sz="2000" dirty="0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  together </a:t>
            </a:r>
            <a:r>
              <a:rPr lang="en-GB" sz="2000" dirty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with JINR </a:t>
            </a:r>
            <a:r>
              <a:rPr lang="en-GB" sz="2000" dirty="0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group)</a:t>
            </a:r>
          </a:p>
          <a:p>
            <a:pPr marL="604800" indent="-604800" hangingPunct="0">
              <a:buFont typeface="Arial" pitchFamily="34" charset="0"/>
              <a:buChar char="•"/>
              <a:defRPr sz="2650"/>
            </a:pPr>
            <a:r>
              <a:rPr lang="en-GB" sz="1900" dirty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Development  of </a:t>
            </a:r>
            <a:r>
              <a:rPr lang="en-GB" sz="1900" dirty="0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tracking </a:t>
            </a:r>
            <a:r>
              <a:rPr lang="en-GB" sz="1900" dirty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for ITS MPD</a:t>
            </a:r>
          </a:p>
          <a:p>
            <a:pPr marL="604800" lvl="0" indent="-604800" hangingPunct="0">
              <a:buFont typeface="Arial" pitchFamily="34" charset="0"/>
              <a:buChar char="•"/>
              <a:defRPr sz="2650"/>
            </a:pPr>
            <a:r>
              <a:rPr lang="en-GB" sz="1900" dirty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Particle Identification </a:t>
            </a:r>
            <a:r>
              <a:rPr lang="en-GB" sz="1900" dirty="0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for TPC </a:t>
            </a:r>
            <a:r>
              <a:rPr lang="en-GB" sz="1900" dirty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and TOF</a:t>
            </a:r>
          </a:p>
          <a:p>
            <a:pPr marL="604800" indent="-604800" hangingPunct="0">
              <a:buFont typeface="Arial" pitchFamily="34" charset="0"/>
              <a:buChar char="•"/>
              <a:defRPr sz="2650"/>
            </a:pPr>
            <a:r>
              <a:rPr lang="en-GB" sz="1900" dirty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Femtoscopy study for NICA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96" y="3429000"/>
            <a:ext cx="5977598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4800" lvl="0" indent="-604800" hangingPunct="0">
              <a:tabLst>
                <a:tab pos="604800" algn="l"/>
                <a:tab pos="1062000" algn="l"/>
                <a:tab pos="1519200" algn="l"/>
                <a:tab pos="1976399" algn="l"/>
                <a:tab pos="2433600" algn="l"/>
                <a:tab pos="2890800" algn="l"/>
                <a:tab pos="3347999" algn="l"/>
                <a:tab pos="3805200" algn="l"/>
                <a:tab pos="4262400" algn="l"/>
                <a:tab pos="4719600" algn="l"/>
                <a:tab pos="5176800" algn="l"/>
                <a:tab pos="5634000" algn="l"/>
                <a:tab pos="6091199" algn="l"/>
                <a:tab pos="6548400" algn="l"/>
                <a:tab pos="7005599" algn="l"/>
                <a:tab pos="7462800" algn="l"/>
                <a:tab pos="7920000" algn="l"/>
                <a:tab pos="8377200" algn="l"/>
                <a:tab pos="8834400" algn="l"/>
                <a:tab pos="9291600" algn="l"/>
                <a:tab pos="9748800" algn="l"/>
              </a:tabLst>
              <a:defRPr sz="3200"/>
            </a:pPr>
            <a:r>
              <a:rPr lang="en-GB" sz="2000" b="1" dirty="0">
                <a:solidFill>
                  <a:srgbClr val="CC0000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Present activities of </a:t>
            </a:r>
            <a:r>
              <a:rPr lang="en-GB" sz="2000" b="1" dirty="0" err="1" smtClean="0">
                <a:solidFill>
                  <a:srgbClr val="CC0000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MEPhI+GSI</a:t>
            </a:r>
            <a:r>
              <a:rPr lang="en-GB" sz="2000" b="1" dirty="0" smtClean="0">
                <a:solidFill>
                  <a:srgbClr val="CC0000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  group</a:t>
            </a:r>
          </a:p>
          <a:p>
            <a:pPr marL="604800" lvl="0" indent="-604800" hangingPunct="0">
              <a:tabLst>
                <a:tab pos="604800" algn="l"/>
                <a:tab pos="1062000" algn="l"/>
                <a:tab pos="1519200" algn="l"/>
                <a:tab pos="1976399" algn="l"/>
                <a:tab pos="2433600" algn="l"/>
                <a:tab pos="2890800" algn="l"/>
                <a:tab pos="3347999" algn="l"/>
                <a:tab pos="3805200" algn="l"/>
                <a:tab pos="4262400" algn="l"/>
                <a:tab pos="4719600" algn="l"/>
                <a:tab pos="5176800" algn="l"/>
                <a:tab pos="5634000" algn="l"/>
                <a:tab pos="6091199" algn="l"/>
                <a:tab pos="6548400" algn="l"/>
                <a:tab pos="7005599" algn="l"/>
                <a:tab pos="7462800" algn="l"/>
                <a:tab pos="7920000" algn="l"/>
                <a:tab pos="8377200" algn="l"/>
                <a:tab pos="8834400" algn="l"/>
                <a:tab pos="9291600" algn="l"/>
                <a:tab pos="9748800" algn="l"/>
              </a:tabLst>
              <a:defRPr sz="3200"/>
            </a:pPr>
            <a:r>
              <a:rPr lang="en-GB" sz="2000" b="1" dirty="0" smtClean="0">
                <a:solidFill>
                  <a:srgbClr val="3333FF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 </a:t>
            </a:r>
            <a:r>
              <a:rPr lang="en-GB" sz="2000" b="1" dirty="0" smtClean="0">
                <a:solidFill>
                  <a:srgbClr val="0000FF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agreement between JINR and </a:t>
            </a:r>
            <a:r>
              <a:rPr lang="en-GB" sz="2000" b="1" dirty="0" err="1" smtClean="0">
                <a:solidFill>
                  <a:srgbClr val="0000FF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MEPhI</a:t>
            </a:r>
            <a:r>
              <a:rPr lang="en-GB" sz="2000" b="1" dirty="0" smtClean="0">
                <a:solidFill>
                  <a:srgbClr val="0000FF"/>
                </a:solidFill>
                <a:latin typeface="Arial Narrow" pitchFamily="34" charset="0"/>
                <a:ea typeface="Droid Sans Fallback" pitchFamily="2"/>
                <a:cs typeface="Droid Sans Fallback" pitchFamily="2"/>
              </a:rPr>
              <a:t> under preparation</a:t>
            </a:r>
          </a:p>
          <a:p>
            <a:pPr marL="604800" lvl="0" indent="-604800" hangingPunct="0">
              <a:defRPr sz="2650"/>
            </a:pPr>
            <a:r>
              <a:rPr lang="en-GB" sz="2000" dirty="0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(A. </a:t>
            </a:r>
            <a:r>
              <a:rPr lang="en-GB" sz="2000" dirty="0" err="1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Taranenko</a:t>
            </a:r>
            <a:r>
              <a:rPr lang="en-GB" sz="2000" dirty="0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, </a:t>
            </a:r>
            <a:r>
              <a:rPr lang="en-GB" sz="2000" dirty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I</a:t>
            </a:r>
            <a:r>
              <a:rPr lang="en-GB" sz="2000" dirty="0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. </a:t>
            </a:r>
            <a:r>
              <a:rPr lang="en-GB" sz="2000" dirty="0" err="1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Selyuzhenkov</a:t>
            </a:r>
            <a:r>
              <a:rPr lang="en-GB" sz="2000" dirty="0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, I. </a:t>
            </a:r>
            <a:r>
              <a:rPr lang="en-GB" sz="2000" dirty="0" err="1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Svintcov</a:t>
            </a:r>
            <a:r>
              <a:rPr lang="en-GB" sz="2000" dirty="0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, and P. </a:t>
            </a:r>
            <a:r>
              <a:rPr lang="en-GB" sz="2000" dirty="0" err="1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Parfenov</a:t>
            </a:r>
            <a:r>
              <a:rPr lang="en-GB" sz="2000" dirty="0" smtClean="0">
                <a:solidFill>
                  <a:srgbClr val="0000FF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)</a:t>
            </a:r>
            <a:endParaRPr lang="en-GB" sz="2000" dirty="0" smtClean="0">
              <a:solidFill>
                <a:srgbClr val="280099"/>
              </a:solidFill>
              <a:latin typeface="Arial Narrow" pitchFamily="34" charset="0"/>
              <a:ea typeface="DejaVu Sans" pitchFamily="2"/>
              <a:cs typeface="DejaVu Sans" pitchFamily="2"/>
            </a:endParaRPr>
          </a:p>
          <a:p>
            <a:pPr marL="604800" indent="-604800" hangingPunct="0">
              <a:buFont typeface="Arial" pitchFamily="34" charset="0"/>
              <a:buChar char="•"/>
              <a:defRPr sz="2650"/>
            </a:pPr>
            <a:r>
              <a:rPr lang="en-GB" sz="1900" dirty="0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FHCAL simulation (event plane and centrality)</a:t>
            </a:r>
          </a:p>
          <a:p>
            <a:pPr marL="604800" indent="-604800" hangingPunct="0">
              <a:buFont typeface="Arial" pitchFamily="34" charset="0"/>
              <a:buChar char="•"/>
              <a:defRPr sz="2650"/>
            </a:pPr>
            <a:r>
              <a:rPr lang="en-GB" sz="1900" dirty="0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FHCAL TDR preparation (in cooperation with INR, </a:t>
            </a:r>
            <a:r>
              <a:rPr lang="en-GB" sz="1900" dirty="0" err="1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Trotsk</a:t>
            </a:r>
            <a:r>
              <a:rPr lang="en-GB" sz="1900" dirty="0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)</a:t>
            </a:r>
          </a:p>
          <a:p>
            <a:pPr marL="604800" indent="-604800" hangingPunct="0">
              <a:buFont typeface="Arial" pitchFamily="34" charset="0"/>
              <a:buChar char="•"/>
              <a:defRPr sz="2650"/>
            </a:pPr>
            <a:r>
              <a:rPr lang="en-GB" sz="1900" dirty="0" smtClean="0">
                <a:solidFill>
                  <a:srgbClr val="280099"/>
                </a:solidFill>
                <a:latin typeface="Arial Narrow" pitchFamily="34" charset="0"/>
                <a:ea typeface="DejaVu Sans" pitchFamily="2"/>
                <a:cs typeface="DejaVu Sans" pitchFamily="2"/>
              </a:rPr>
              <a:t>Development of  analysis algorithms for MPD flow analysis</a:t>
            </a:r>
            <a:endParaRPr lang="en-GB" sz="1900" dirty="0">
              <a:solidFill>
                <a:srgbClr val="280099"/>
              </a:solidFill>
              <a:latin typeface="Arial Narrow" pitchFamily="34" charset="0"/>
              <a:ea typeface="DejaVu Sans" pitchFamily="2"/>
              <a:cs typeface="DejaVu Sans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331209" y="2169016"/>
            <a:ext cx="4668627" cy="14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33" y="3513418"/>
            <a:ext cx="190107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2035" y="5397603"/>
            <a:ext cx="9166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itchFamily="34" charset="0"/>
                <a:cs typeface="Arial" pitchFamily="34" charset="0"/>
              </a:rPr>
              <a:t>Visitors from 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Mexico 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– Alejandro Ayala </a:t>
            </a:r>
            <a:r>
              <a:rPr lang="ru-RU" sz="2000" dirty="0" smtClean="0">
                <a:latin typeface="Arial Narrow" pitchFamily="34" charset="0"/>
                <a:cs typeface="Arial" pitchFamily="34" charset="0"/>
              </a:rPr>
              <a:t>(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Univ. </a:t>
            </a:r>
            <a:r>
              <a:rPr lang="en-US" sz="2000" dirty="0">
                <a:latin typeface="Arial Narrow" pitchFamily="34" charset="0"/>
                <a:cs typeface="Arial" pitchFamily="34" charset="0"/>
              </a:rPr>
              <a:t>o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f Mexico</a:t>
            </a:r>
            <a:r>
              <a:rPr lang="ru-RU" sz="2000" dirty="0" smtClean="0">
                <a:latin typeface="Arial Narrow" pitchFamily="34" charset="0"/>
                <a:cs typeface="Arial" pitchFamily="34" charset="0"/>
              </a:rPr>
              <a:t>) 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and Mario Rodriguez (Univ. of Puebla)</a:t>
            </a:r>
          </a:p>
          <a:p>
            <a:r>
              <a:rPr lang="en-US" sz="2000" b="1" dirty="0" smtClean="0">
                <a:latin typeface="Arial Narrow" pitchFamily="34" charset="0"/>
                <a:cs typeface="Arial" pitchFamily="34" charset="0"/>
              </a:rPr>
              <a:t>Visitors from 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China</a:t>
            </a:r>
            <a:r>
              <a:rPr lang="en-US" sz="20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– </a:t>
            </a:r>
            <a:r>
              <a:rPr lang="en-US" sz="2000" dirty="0" err="1" smtClean="0">
                <a:latin typeface="Arial Narrow" pitchFamily="34" charset="0"/>
                <a:cs typeface="Arial" pitchFamily="34" charset="0"/>
              </a:rPr>
              <a:t>Fuqiang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 Wang (</a:t>
            </a:r>
            <a:r>
              <a:rPr lang="en-US" sz="2000" dirty="0" err="1" smtClean="0">
                <a:latin typeface="Arial Narrow" pitchFamily="34" charset="0"/>
                <a:cs typeface="Arial" pitchFamily="34" charset="0"/>
              </a:rPr>
              <a:t>Huzhou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 Univ.), </a:t>
            </a:r>
            <a:r>
              <a:rPr lang="en-US" sz="2000" dirty="0" err="1" smtClean="0">
                <a:latin typeface="Arial Narrow" pitchFamily="34" charset="0"/>
                <a:cs typeface="Arial" pitchFamily="34" charset="0"/>
              </a:rPr>
              <a:t>Zebo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 Tang (USTC, Hefei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)</a:t>
            </a:r>
          </a:p>
          <a:p>
            <a:r>
              <a:rPr lang="en-US" sz="2000" b="1" dirty="0" smtClean="0">
                <a:latin typeface="Arial Narrow" pitchFamily="34" charset="0"/>
                <a:cs typeface="Arial" pitchFamily="34" charset="0"/>
              </a:rPr>
              <a:t>Visitors from </a:t>
            </a:r>
            <a:r>
              <a:rPr lang="en-US" sz="2000" b="1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Azerbajan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 – </a:t>
            </a:r>
            <a:r>
              <a:rPr lang="en-US" sz="2000" dirty="0" err="1" smtClean="0">
                <a:latin typeface="Arial Narrow" pitchFamily="34" charset="0"/>
                <a:cs typeface="Arial" pitchFamily="34" charset="0"/>
              </a:rPr>
              <a:t>Anar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 Narrow" pitchFamily="34" charset="0"/>
                <a:cs typeface="Arial" pitchFamily="34" charset="0"/>
              </a:rPr>
              <a:t>Rustamov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 (Baku </a:t>
            </a:r>
            <a:r>
              <a:rPr lang="en-US" sz="2000" dirty="0" err="1" smtClean="0">
                <a:latin typeface="Arial Narrow" pitchFamily="34" charset="0"/>
                <a:cs typeface="Arial" pitchFamily="34" charset="0"/>
              </a:rPr>
              <a:t>Univ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,)</a:t>
            </a:r>
            <a:endParaRPr lang="ru-RU" sz="20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0480" y="6413266"/>
            <a:ext cx="694029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LoIs</a:t>
            </a:r>
            <a:r>
              <a:rPr lang="en-US" sz="2000" b="1" dirty="0" smtClean="0">
                <a:solidFill>
                  <a:srgbClr val="FF0000"/>
                </a:solidFill>
              </a:rPr>
              <a:t> with particular contributions to MPD under preparation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7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907704" y="1484784"/>
            <a:ext cx="6770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Au+Au @ 5</a:t>
            </a:r>
            <a:r>
              <a:rPr lang="de-DE" altLang="de-DE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de-DE" altLang="de-DE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</a:t>
            </a:r>
            <a:r>
              <a:rPr lang="de-DE" altLang="de-DE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GeV</a:t>
            </a:r>
            <a:r>
              <a:rPr lang="de-DE" altLang="de-DE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de-DE" altLang="de-DE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de-DE" altLang="de-DE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(preliminary results at </a:t>
            </a:r>
            <a:r>
              <a:rPr lang="de-DE" altLang="de-DE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NICA </a:t>
            </a:r>
            <a:r>
              <a:rPr lang="de-DE" altLang="de-DE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energies)</a:t>
            </a: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640410" y="2556193"/>
            <a:ext cx="40309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q"/>
              <a:defRPr/>
            </a:pPr>
            <a:r>
              <a:rPr lang="de-DE" altLang="de-DE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de-DE" alt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Mass </a:t>
            </a:r>
            <a:r>
              <a:rPr lang="de-DE" alt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distributions of </a:t>
            </a:r>
            <a:r>
              <a:rPr lang="de-DE" alt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fragments f</a:t>
            </a:r>
            <a:r>
              <a:rPr lang="de-DE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or central and semi-peripheral collisions</a:t>
            </a:r>
            <a:endParaRPr lang="en-GB" alt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442141" y="5910371"/>
            <a:ext cx="85036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de-DE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Wingdings" panose="05000000000000000000" pitchFamily="2" charset="2"/>
              </a:rPr>
              <a:t>Central collisions: light clusters; </a:t>
            </a:r>
            <a:br>
              <a:rPr lang="de-DE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de-DE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Wingdings" panose="05000000000000000000" pitchFamily="2" charset="2"/>
              </a:rPr>
              <a:t>    semi-peripheral collisions: heavy clusters – remnants from spectators</a:t>
            </a:r>
            <a:endParaRPr lang="de-DE" alt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de-DE" alt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Rapidity distribution becomes more narrow with increasing the cluster size</a:t>
            </a:r>
            <a:endParaRPr lang="en-GB" alt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291" y="3134843"/>
            <a:ext cx="4486244" cy="2886445"/>
          </a:xfrm>
          <a:prstGeom prst="rect">
            <a:avLst/>
          </a:prstGeom>
        </p:spPr>
      </p:pic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5358083" y="2556193"/>
            <a:ext cx="381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q"/>
              <a:defRPr/>
            </a:pPr>
            <a:r>
              <a:rPr lang="de-DE" altLang="de-DE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de-DE" alt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</a:t>
            </a:r>
            <a:r>
              <a:rPr lang="de-DE" alt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apidity </a:t>
            </a:r>
            <a:r>
              <a:rPr lang="de-DE" alt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distributions of  </a:t>
            </a:r>
            <a:r>
              <a:rPr lang="de-DE" alt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fragments for central collisions</a:t>
            </a:r>
            <a:endParaRPr lang="en-GB" alt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99" y="3144090"/>
            <a:ext cx="4391140" cy="2805190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45599" y="-27384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PHQMD: fragment formation</a:t>
            </a:r>
            <a:r>
              <a:rPr lang="ru-RU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at NICA energies</a:t>
            </a:r>
            <a:endParaRPr lang="en-GB" alt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4282" y="489446"/>
            <a:ext cx="9158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de-DE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goal:</a:t>
            </a:r>
            <a:r>
              <a:rPr lang="en-US" altLang="de-DE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lang="de-DE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D</a:t>
            </a:r>
            <a:r>
              <a:rPr lang="en-US" altLang="en-US" b="1" dirty="0" err="1">
                <a:latin typeface="Arial" panose="020B0604020202020204" pitchFamily="34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ynamical</a:t>
            </a:r>
            <a:r>
              <a:rPr lang="en-US" altLang="en-US" b="1" dirty="0">
                <a:latin typeface="Arial" panose="020B0604020202020204" pitchFamily="34" charset="0"/>
                <a:ea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modeling of cluster formation by a </a:t>
            </a:r>
            <a:r>
              <a:rPr lang="en-US" altLang="en-US" b="1" dirty="0">
                <a:latin typeface="Arial" panose="020B0604020202020204" pitchFamily="34" charset="0"/>
              </a:rPr>
              <a:t>combined model </a:t>
            </a:r>
            <a:endParaRPr lang="de-DE" altLang="de-DE" b="1" dirty="0">
              <a:latin typeface="Arial" charset="0"/>
              <a:sym typeface="Wingdings" pitchFamily="2" charset="2"/>
            </a:endParaRPr>
          </a:p>
          <a:p>
            <a:pPr>
              <a:defRPr/>
            </a:pPr>
            <a:r>
              <a:rPr lang="de-DE" altLang="de-DE" b="1" dirty="0">
                <a:solidFill>
                  <a:srgbClr val="FF0000"/>
                </a:solidFill>
                <a:latin typeface="Arial" charset="0"/>
              </a:rPr>
              <a:t>                  </a:t>
            </a:r>
            <a:r>
              <a:rPr lang="de-DE" altLang="de-DE" b="1" dirty="0">
                <a:solidFill>
                  <a:srgbClr val="002060"/>
                </a:solidFill>
                <a:latin typeface="Arial" charset="0"/>
              </a:rPr>
              <a:t>PHQMD</a:t>
            </a:r>
            <a:r>
              <a:rPr lang="de-DE" altLang="de-DE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b="1" dirty="0">
                <a:solidFill>
                  <a:srgbClr val="0000FF"/>
                </a:solidFill>
                <a:latin typeface="Arial" charset="0"/>
                <a:sym typeface="Wingdings" panose="05000000000000000000" pitchFamily="2" charset="2"/>
              </a:rPr>
              <a:t>=</a:t>
            </a:r>
            <a:r>
              <a:rPr lang="de-DE" altLang="de-DE" b="1" dirty="0">
                <a:solidFill>
                  <a:srgbClr val="0000FF"/>
                </a:solidFill>
                <a:latin typeface="Arial" charset="0"/>
              </a:rPr>
              <a:t> (QMD &amp; PHSD) &amp; SACA (</a:t>
            </a:r>
            <a:r>
              <a:rPr lang="de-DE" altLang="de-DE" b="1" dirty="0" smtClean="0">
                <a:solidFill>
                  <a:srgbClr val="0000FF"/>
                </a:solidFill>
                <a:latin typeface="Arial" charset="0"/>
              </a:rPr>
              <a:t>FRIGA)</a:t>
            </a:r>
            <a:endParaRPr lang="de-DE" altLang="de-DE" b="1" i="1" dirty="0">
              <a:solidFill>
                <a:schemeClr val="bg2"/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i="1" dirty="0" smtClean="0">
                <a:latin typeface="Arial Narrow" pitchFamily="34" charset="0"/>
              </a:rPr>
              <a:t>GU </a:t>
            </a:r>
            <a:r>
              <a:rPr lang="de-DE" altLang="de-DE" i="1" dirty="0">
                <a:latin typeface="Arial Narrow" pitchFamily="34" charset="0"/>
              </a:rPr>
              <a:t>&amp; GSI  &amp; NANTES &amp; </a:t>
            </a:r>
            <a:r>
              <a:rPr lang="de-DE" altLang="de-DE" i="1" dirty="0">
                <a:solidFill>
                  <a:srgbClr val="C00000"/>
                </a:solidFill>
                <a:latin typeface="Arial Narrow" pitchFamily="34" charset="0"/>
              </a:rPr>
              <a:t>JINR</a:t>
            </a:r>
            <a:r>
              <a:rPr lang="de-DE" altLang="de-DE" i="1" dirty="0">
                <a:latin typeface="Arial Narrow" pitchFamily="34" charset="0"/>
              </a:rPr>
              <a:t>  collaboration: </a:t>
            </a:r>
            <a:r>
              <a:rPr lang="en-US" altLang="en-US" dirty="0">
                <a:latin typeface="Arial Narrow" pitchFamily="34" charset="0"/>
                <a:cs typeface="Times New Roman" charset="0"/>
                <a:sym typeface="Times New Roman" charset="0"/>
              </a:rPr>
              <a:t>  A. Le </a:t>
            </a:r>
            <a:r>
              <a:rPr lang="en-US" altLang="en-US" dirty="0" err="1">
                <a:latin typeface="Arial Narrow" pitchFamily="34" charset="0"/>
                <a:cs typeface="Times New Roman" charset="0"/>
                <a:sym typeface="Times New Roman" charset="0"/>
              </a:rPr>
              <a:t>Fèvre</a:t>
            </a:r>
            <a:r>
              <a:rPr lang="en-US" altLang="en-US" dirty="0">
                <a:latin typeface="Arial Narrow" pitchFamily="34" charset="0"/>
                <a:cs typeface="Times New Roman" charset="0"/>
                <a:sym typeface="Times New Roman" charset="0"/>
              </a:rPr>
              <a:t>, Y. </a:t>
            </a:r>
            <a:r>
              <a:rPr lang="en-US" altLang="en-US" dirty="0" err="1">
                <a:latin typeface="Arial Narrow" pitchFamily="34" charset="0"/>
                <a:cs typeface="Times New Roman" charset="0"/>
                <a:sym typeface="Times New Roman" charset="0"/>
              </a:rPr>
              <a:t>Leifels</a:t>
            </a:r>
            <a:r>
              <a:rPr lang="en-US" altLang="en-US" dirty="0">
                <a:latin typeface="Arial Narrow" pitchFamily="34" charset="0"/>
                <a:cs typeface="Times New Roman" charset="0"/>
                <a:sym typeface="Times New Roman" charset="0"/>
              </a:rPr>
              <a:t>, J. </a:t>
            </a:r>
            <a:r>
              <a:rPr lang="en-US" altLang="en-US" dirty="0" err="1">
                <a:latin typeface="Arial Narrow" pitchFamily="34" charset="0"/>
                <a:cs typeface="Times New Roman" charset="0"/>
                <a:sym typeface="Times New Roman" charset="0"/>
              </a:rPr>
              <a:t>Aichelin</a:t>
            </a:r>
            <a:r>
              <a:rPr lang="en-US" altLang="en-US" dirty="0">
                <a:solidFill>
                  <a:srgbClr val="C00000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, V. </a:t>
            </a:r>
            <a:r>
              <a:rPr lang="en-US" altLang="en-US" dirty="0" err="1">
                <a:solidFill>
                  <a:srgbClr val="C00000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Kireev</a:t>
            </a:r>
            <a:r>
              <a:rPr lang="en-US" altLang="en-US" dirty="0">
                <a:latin typeface="Arial Narrow" pitchFamily="34" charset="0"/>
                <a:cs typeface="Times New Roman" charset="0"/>
                <a:sym typeface="Times New Roman" charset="0"/>
              </a:rPr>
              <a:t>, E. </a:t>
            </a:r>
            <a:r>
              <a:rPr lang="en-US" altLang="en-US" dirty="0" err="1" smtClean="0">
                <a:latin typeface="Arial Narrow" pitchFamily="34" charset="0"/>
                <a:cs typeface="Times New Roman" charset="0"/>
                <a:sym typeface="Times New Roman" charset="0"/>
              </a:rPr>
              <a:t>Bratkovskaya</a:t>
            </a:r>
            <a:endParaRPr lang="de-DE" altLang="de-DE" i="1" dirty="0">
              <a:latin typeface="Arial Narrow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994666" y="1844824"/>
            <a:ext cx="50976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V. </a:t>
            </a:r>
            <a:r>
              <a:rPr lang="en-US" altLang="en-US" dirty="0" err="1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Kireev</a:t>
            </a:r>
            <a:r>
              <a:rPr lang="en-US" altLang="en-US" dirty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, A. Le </a:t>
            </a:r>
            <a:r>
              <a:rPr lang="en-US" altLang="en-US" dirty="0" err="1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Fèvre</a:t>
            </a:r>
            <a:r>
              <a:rPr lang="en-US" altLang="en-US" dirty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, J. </a:t>
            </a:r>
            <a:r>
              <a:rPr lang="en-US" altLang="en-US" dirty="0" err="1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Aichelin</a:t>
            </a:r>
            <a:r>
              <a:rPr lang="en-US" altLang="en-US" dirty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, Y. </a:t>
            </a:r>
            <a:r>
              <a:rPr lang="en-US" altLang="en-US" dirty="0" err="1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Leifels</a:t>
            </a:r>
            <a:r>
              <a:rPr lang="en-US" altLang="en-US" dirty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 and  </a:t>
            </a:r>
            <a:r>
              <a:rPr lang="en-US" altLang="en-US" dirty="0" smtClean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/>
            </a:r>
            <a:br>
              <a:rPr lang="en-US" altLang="en-US" dirty="0" smtClean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</a:br>
            <a:r>
              <a:rPr lang="en-US" altLang="en-US" dirty="0" smtClean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E</a:t>
            </a:r>
            <a:r>
              <a:rPr lang="en-US" altLang="en-US" dirty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. </a:t>
            </a:r>
            <a:r>
              <a:rPr lang="en-US" altLang="en-US" dirty="0" smtClean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Bratkovskaya, arXiv:1509.06648 </a:t>
            </a:r>
            <a:r>
              <a:rPr lang="en-US" altLang="en-US" dirty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[</a:t>
            </a:r>
            <a:r>
              <a:rPr lang="en-US" altLang="en-US" dirty="0" err="1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nucl-th</a:t>
            </a:r>
            <a:r>
              <a:rPr lang="en-US" altLang="en-US" dirty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] </a:t>
            </a:r>
            <a:r>
              <a:rPr lang="en-US" altLang="en-US" dirty="0" smtClean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, </a:t>
            </a:r>
            <a:r>
              <a:rPr lang="en-US" altLang="en-US" dirty="0" smtClean="0">
                <a:solidFill>
                  <a:prstClr val="black"/>
                </a:solidFill>
                <a:latin typeface="Arial Narrow" pitchFamily="34" charset="0"/>
                <a:cs typeface="Times New Roman" charset="0"/>
                <a:sym typeface="Times New Roman" charset="0"/>
              </a:rPr>
              <a:t>SQM’15</a:t>
            </a:r>
            <a:endParaRPr lang="en-GB" altLang="en-US" baseline="32000" dirty="0">
              <a:solidFill>
                <a:prstClr val="black"/>
              </a:solidFill>
              <a:latin typeface="Arial Narrow" pitchFamily="34" charset="0"/>
              <a:cs typeface="Times New Roman" charset="0"/>
              <a:sym typeface="Times New Roman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82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518320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Conclusions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A36A2754-2559-4244-8B63-4C958C9DBE39}" type="slidenum">
              <a:rPr lang="ru-RU" smtClean="0"/>
              <a:t>25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641174" y="5831686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Thank you for your attention!</a:t>
            </a:r>
            <a:endParaRPr lang="ru-RU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946" y="1268760"/>
            <a:ext cx="871905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Significant progress achieved in 2016 in MPD project realization</a:t>
            </a:r>
          </a:p>
          <a:p>
            <a:endParaRPr lang="en-US" sz="2100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MPD TDR preparation is going further : DAC helps</a:t>
            </a:r>
          </a:p>
          <a:p>
            <a:r>
              <a:rPr lang="en-US" sz="21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in their evaluation</a:t>
            </a:r>
          </a:p>
          <a:p>
            <a:endParaRPr lang="en-US" sz="21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Successful preparation for mass-production of MPD elements</a:t>
            </a:r>
          </a:p>
          <a:p>
            <a:r>
              <a:rPr lang="en-US" sz="21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(TPC, TOF,  FFD, FHCAL)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1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Integration plan for MPD is ongoing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100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MPD Collaboration is continuing to grow: new groups</a:t>
            </a:r>
          </a:p>
          <a:p>
            <a:r>
              <a:rPr lang="en-US" sz="21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are very active MPD simulation and analysis </a:t>
            </a:r>
          </a:p>
        </p:txBody>
      </p:sp>
    </p:spTree>
    <p:extLst>
      <p:ext uri="{BB962C8B-B14F-4D97-AF65-F5344CB8AC3E}">
        <p14:creationId xmlns:p14="http://schemas.microsoft.com/office/powerpoint/2010/main" val="52535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26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47864" y="2060848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Extra slides</a:t>
            </a:r>
            <a:endParaRPr lang="ru-RU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1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907" name="Object 17"/>
          <p:cNvGraphicFramePr>
            <a:graphicFrameLocks noChangeAspect="1"/>
          </p:cNvGraphicFramePr>
          <p:nvPr/>
        </p:nvGraphicFramePr>
        <p:xfrm>
          <a:off x="3397250" y="1422400"/>
          <a:ext cx="2349500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Worksheet" r:id="rId3" imgW="2349500" imgH="4013200" progId="Excel.Sheet.12">
                  <p:embed/>
                </p:oleObj>
              </mc:Choice>
              <mc:Fallback>
                <p:oleObj name="Worksheet" r:id="rId3" imgW="2349500" imgH="40132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0" y="1422400"/>
                        <a:ext cx="2349500" cy="401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14400" y="739775"/>
          <a:ext cx="7113589" cy="5280126"/>
        </p:xfrm>
        <a:graphic>
          <a:graphicData uri="http://schemas.openxmlformats.org/drawingml/2006/table">
            <a:tbl>
              <a:tblPr/>
              <a:tblGrid>
                <a:gridCol w="200637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</a:tblGrid>
              <a:tr h="22349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2016</a:t>
                      </a: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2022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2023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Injection complex</a:t>
                      </a:r>
                      <a:endParaRPr lang="ru-RU" sz="1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Lu-20 upgrade</a:t>
                      </a:r>
                      <a:endParaRPr lang="en-US" sz="1200" i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HI Source</a:t>
                      </a:r>
                      <a:endParaRPr lang="ru-RU" sz="1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HI </a:t>
                      </a:r>
                      <a:r>
                        <a:rPr lang="en-US" sz="1200" i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Linac</a:t>
                      </a:r>
                      <a:endParaRPr lang="ru-RU" sz="1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Nuclotron</a:t>
                      </a: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general development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extracted channels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Booster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Collider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  <a:cs typeface="Times New Roman"/>
                        </a:rPr>
                        <a:t>startup configuration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  <a:cs typeface="Times New Roman"/>
                        </a:rPr>
                        <a:t>design configuration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BM@N</a:t>
                      </a:r>
                      <a:r>
                        <a:rPr lang="ru-RU" sz="1200" b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 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I stage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II stage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>
                          <a:solidFill>
                            <a:srgbClr val="B2232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MPD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ru-RU" sz="12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 </a:t>
                      </a:r>
                      <a:r>
                        <a:rPr lang="en-US" sz="12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solenoid</a:t>
                      </a:r>
                      <a:endParaRPr lang="ru-RU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TPC, TOF, Ecal (barrel) </a:t>
                      </a:r>
                      <a:endParaRPr lang="ru-RU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>
                          <a:solidFill>
                            <a:srgbClr val="B22320"/>
                          </a:solidFill>
                          <a:effectLst/>
                          <a:latin typeface="Arial"/>
                          <a:ea typeface="Times New Roman"/>
                        </a:rPr>
                        <a:t>upgraded end-caps</a:t>
                      </a:r>
                      <a:endParaRPr lang="ru-RU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 Civil engineering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MPD Hall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SPD Hall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collider tunnel</a:t>
                      </a:r>
                      <a:endParaRPr lang="ru-RU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HEBT </a:t>
                      </a:r>
                      <a:r>
                        <a:rPr lang="en-US" sz="1200" i="1" kern="1200" dirty="0" err="1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Nuclotron</a:t>
                      </a:r>
                      <a:r>
                        <a:rPr lang="en-US" sz="12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-collider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 Cryogenic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for Booster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for Collider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4422" name="TextBox 7"/>
          <p:cNvSpPr txBox="1">
            <a:spLocks noChangeArrowheads="1"/>
          </p:cNvSpPr>
          <p:nvPr/>
        </p:nvSpPr>
        <p:spPr bwMode="auto">
          <a:xfrm>
            <a:off x="3308350" y="120650"/>
            <a:ext cx="3041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90"/>
                </a:solidFill>
                <a:cs typeface="Arial" charset="0"/>
              </a:rPr>
              <a:t>NICA schedule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032500" y="6172200"/>
            <a:ext cx="736600" cy="190500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94500" y="6030913"/>
            <a:ext cx="15097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5">
                    <a:lumMod val="25000"/>
                  </a:schemeClr>
                </a:solidFill>
              </a:rPr>
              <a:t>running time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898"/>
            <a:ext cx="8229600" cy="490537"/>
          </a:xfrm>
        </p:spPr>
        <p:txBody>
          <a:bodyPr/>
          <a:lstStyle/>
          <a:p>
            <a:pPr eaLnBrk="1" hangingPunct="1"/>
            <a:r>
              <a:rPr lang="en-US" altLang="ru-RU" sz="2400" dirty="0" smtClean="0">
                <a:solidFill>
                  <a:srgbClr val="0000FF"/>
                </a:solidFill>
              </a:rPr>
              <a:t>VHM (</a:t>
            </a:r>
            <a:r>
              <a:rPr lang="en-US" altLang="ru-RU" sz="2400" dirty="0" err="1" smtClean="0">
                <a:solidFill>
                  <a:srgbClr val="0000FF"/>
                </a:solidFill>
              </a:rPr>
              <a:t>Vitkovice</a:t>
            </a:r>
            <a:r>
              <a:rPr lang="en-US" altLang="ru-RU" sz="2400" dirty="0" smtClean="0">
                <a:solidFill>
                  <a:srgbClr val="0000FF"/>
                </a:solidFill>
              </a:rPr>
              <a:t>) equipment for test assembling</a:t>
            </a:r>
            <a:endParaRPr lang="ru-RU" altLang="ru-RU" sz="2400" dirty="0" smtClean="0">
              <a:solidFill>
                <a:srgbClr val="0000FF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5" y="1088952"/>
            <a:ext cx="3392164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0160425_1523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19288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0160425_1526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357563"/>
            <a:ext cx="17653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0160425_1544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86" y="1160952"/>
            <a:ext cx="3263846" cy="18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437063"/>
            <a:ext cx="352901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2555875" y="3284538"/>
            <a:ext cx="276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9900FF"/>
                </a:solidFill>
              </a:rPr>
              <a:t>Milling machine for plates</a:t>
            </a:r>
            <a:endParaRPr lang="ru-RU" altLang="ru-RU">
              <a:solidFill>
                <a:srgbClr val="9900FF"/>
              </a:solidFill>
            </a:endParaRPr>
          </a:p>
        </p:txBody>
      </p:sp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4356100" y="3933825"/>
            <a:ext cx="266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9900FF"/>
                </a:solidFill>
              </a:rPr>
              <a:t>Boring machine for rings</a:t>
            </a:r>
            <a:endParaRPr lang="ru-RU" altLang="ru-RU">
              <a:solidFill>
                <a:srgbClr val="9900FF"/>
              </a:solidFill>
            </a:endParaRPr>
          </a:p>
        </p:txBody>
      </p:sp>
      <p:sp>
        <p:nvSpPr>
          <p:cNvPr id="30731" name="Line 12"/>
          <p:cNvSpPr>
            <a:spLocks noChangeShapeType="1"/>
          </p:cNvSpPr>
          <p:nvPr/>
        </p:nvSpPr>
        <p:spPr bwMode="auto">
          <a:xfrm flipH="1" flipV="1">
            <a:off x="2268538" y="2565400"/>
            <a:ext cx="1079500" cy="7191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 flipH="1">
            <a:off x="1692275" y="3644900"/>
            <a:ext cx="1800225" cy="18716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 flipH="1">
            <a:off x="4859338" y="4292600"/>
            <a:ext cx="936625" cy="12239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734" name="Line 15"/>
          <p:cNvSpPr>
            <a:spLocks noChangeShapeType="1"/>
          </p:cNvSpPr>
          <p:nvPr/>
        </p:nvSpPr>
        <p:spPr bwMode="auto">
          <a:xfrm>
            <a:off x="5867400" y="4292600"/>
            <a:ext cx="2233613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0735" name="Text Box 16"/>
          <p:cNvSpPr txBox="1">
            <a:spLocks noChangeArrowheads="1"/>
          </p:cNvSpPr>
          <p:nvPr/>
        </p:nvSpPr>
        <p:spPr bwMode="auto">
          <a:xfrm>
            <a:off x="5318125" y="3213100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6600"/>
                </a:solidFill>
              </a:rPr>
              <a:t>Possible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6600"/>
                </a:solidFill>
              </a:rPr>
              <a:t>Assembly place</a:t>
            </a:r>
            <a:endParaRPr lang="ru-RU" altLang="ru-RU" dirty="0">
              <a:solidFill>
                <a:srgbClr val="006600"/>
              </a:solidFill>
            </a:endParaRPr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 flipH="1" flipV="1">
            <a:off x="5795961" y="2924968"/>
            <a:ext cx="648246" cy="54292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7125" y="406182"/>
            <a:ext cx="5019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conception and detailed plan of actions</a:t>
            </a:r>
          </a:p>
          <a:p>
            <a:pPr algn="ctr"/>
            <a:r>
              <a:rPr lang="en-US" dirty="0" smtClean="0"/>
              <a:t> for MPD magnet yoke test assembling is ready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 txBox="1">
            <a:spLocks noGrp="1"/>
          </p:cNvSpPr>
          <p:nvPr/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fld id="{82AC997B-5C18-48FA-80ED-2DA8033B22D9}" type="datetime5">
              <a:rPr lang="en-US" altLang="ru-RU" sz="1400">
                <a:solidFill>
                  <a:schemeClr val="tx2"/>
                </a:solidFill>
                <a:latin typeface="Arial Narrow" pitchFamily="34" charset="0"/>
              </a:rPr>
              <a:pPr algn="l" eaLnBrk="1" hangingPunct="1"/>
              <a:t>15-Jan-17</a:t>
            </a:fld>
            <a:endParaRPr lang="en-US" altLang="ru-RU" sz="14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7171" name="Slide Number Placeholder 3"/>
          <p:cNvSpPr txBox="1">
            <a:spLocks noGrp="1"/>
          </p:cNvSpPr>
          <p:nvPr/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5EA2B46F-2170-49A6-A495-0787DB3BDF4D}" type="slidenum">
              <a:rPr lang="en-US" altLang="ru-RU" sz="1400">
                <a:solidFill>
                  <a:schemeClr val="tx2"/>
                </a:solidFill>
                <a:latin typeface="Arial Narrow" pitchFamily="34" charset="0"/>
              </a:rPr>
              <a:pPr algn="r" eaLnBrk="1" hangingPunct="1"/>
              <a:t>29</a:t>
            </a:fld>
            <a:endParaRPr lang="en-US" altLang="ru-RU" sz="14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7174" name="Номер слайда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47EE206-2617-4DCA-8E5C-92D489496B6A}" type="slidenum">
              <a:rPr lang="en-US" altLang="ru-RU" sz="14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29</a:t>
            </a:fld>
            <a:endParaRPr lang="en-US" altLang="ru-RU" sz="140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28600" y="457200"/>
            <a:ext cx="8686800" cy="685800"/>
          </a:xfrm>
          <a:prstGeom prst="rect">
            <a:avLst/>
          </a:prstGeom>
          <a:gradFill rotWithShape="0">
            <a:gsLst>
              <a:gs pos="0">
                <a:srgbClr val="D6C088"/>
              </a:gs>
              <a:gs pos="50000">
                <a:schemeClr val="bg1"/>
              </a:gs>
              <a:gs pos="100000">
                <a:srgbClr val="D6C08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b="1" dirty="0" smtClean="0">
                <a:solidFill>
                  <a:srgbClr val="0000CC"/>
                </a:solidFill>
              </a:rPr>
              <a:t>Test of boards with </a:t>
            </a:r>
            <a:r>
              <a:rPr lang="en-US" b="1" dirty="0" smtClean="0"/>
              <a:t>SAMPA</a:t>
            </a:r>
            <a:r>
              <a:rPr lang="en-US" b="1" dirty="0" smtClean="0">
                <a:solidFill>
                  <a:srgbClr val="0000CC"/>
                </a:solidFill>
              </a:rPr>
              <a:t> chip at </a:t>
            </a:r>
            <a:r>
              <a:rPr lang="en-US" b="1" dirty="0" err="1" smtClean="0">
                <a:solidFill>
                  <a:srgbClr val="0000CC"/>
                </a:solidFill>
              </a:rPr>
              <a:t>Dubna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4" name="Рисунок 13" descr="NCCA-DAQ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09600" y="1295400"/>
            <a:ext cx="3149600" cy="2362200"/>
          </a:xfrm>
          <a:prstGeom prst="rect">
            <a:avLst/>
          </a:prstGeom>
        </p:spPr>
      </p:pic>
      <p:pic>
        <p:nvPicPr>
          <p:cNvPr id="15" name="Рисунок 14" descr="NCCA-DAQ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57200" y="3733800"/>
            <a:ext cx="3505200" cy="26289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362200" y="1371600"/>
            <a:ext cx="12954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Test </a:t>
            </a:r>
          </a:p>
          <a:p>
            <a:r>
              <a:rPr lang="en-US" b="1" dirty="0" smtClean="0">
                <a:solidFill>
                  <a:srgbClr val="0000CC"/>
                </a:solidFill>
              </a:rPr>
              <a:t>set up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14400" y="3810000"/>
            <a:ext cx="26670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Cyclone-5 + </a:t>
            </a:r>
            <a:r>
              <a:rPr lang="en-US" sz="1600" b="1" dirty="0" smtClean="0"/>
              <a:t>NCCA</a:t>
            </a:r>
            <a:r>
              <a:rPr lang="en-US" sz="1600" b="1" dirty="0" smtClean="0">
                <a:solidFill>
                  <a:srgbClr val="0000CC"/>
                </a:solidFill>
              </a:rPr>
              <a:t> board</a:t>
            </a:r>
            <a:endParaRPr lang="ru-RU" sz="1600" b="1" dirty="0">
              <a:solidFill>
                <a:srgbClr val="0000CC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 bwMode="auto">
          <a:xfrm>
            <a:off x="2438400" y="4114800"/>
            <a:ext cx="152400" cy="6858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6" name="Рисунок 25" descr="FEC32S платка с монтаже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733800"/>
            <a:ext cx="3429000" cy="257175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6172200" y="6096000"/>
            <a:ext cx="16002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b="1" dirty="0" smtClean="0">
                <a:solidFill>
                  <a:srgbClr val="0000CC"/>
                </a:solidFill>
              </a:rPr>
              <a:t>Ready for tests</a:t>
            </a:r>
            <a:endParaRPr lang="ru-RU" sz="1600" dirty="0">
              <a:solidFill>
                <a:srgbClr val="0000CC"/>
              </a:solidFill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95400"/>
            <a:ext cx="3429000" cy="23622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5410200" y="1143000"/>
            <a:ext cx="26670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MPD TPC </a:t>
            </a:r>
            <a:r>
              <a:rPr lang="en-US" sz="1600" b="1" dirty="0" smtClean="0"/>
              <a:t>FEC</a:t>
            </a:r>
            <a:r>
              <a:rPr lang="ru-RU" sz="1600" b="1" dirty="0" smtClean="0"/>
              <a:t>32</a:t>
            </a:r>
            <a:r>
              <a:rPr lang="en-US" sz="1600" b="1" dirty="0" smtClean="0"/>
              <a:t>S</a:t>
            </a:r>
            <a:r>
              <a:rPr lang="en-US" sz="1600" b="1" dirty="0" smtClean="0">
                <a:solidFill>
                  <a:srgbClr val="0000CC"/>
                </a:solidFill>
              </a:rPr>
              <a:t> board</a:t>
            </a:r>
            <a:endParaRPr lang="ru-RU" sz="1600" dirty="0">
              <a:solidFill>
                <a:srgbClr val="0000CC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867400" y="3276600"/>
            <a:ext cx="16764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PCB - 6  layers</a:t>
            </a:r>
            <a:endParaRPr lang="ru-RU" sz="1600" dirty="0">
              <a:solidFill>
                <a:srgbClr val="0000CC"/>
              </a:solidFill>
            </a:endParaRPr>
          </a:p>
        </p:txBody>
      </p:sp>
      <p:pic>
        <p:nvPicPr>
          <p:cNvPr id="31" name="Рисунок 3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57400"/>
            <a:ext cx="152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596" r="2587" b="13390"/>
          <a:stretch/>
        </p:blipFill>
        <p:spPr>
          <a:xfrm>
            <a:off x="36380" y="1907628"/>
            <a:ext cx="9072124" cy="4392000"/>
          </a:xfrm>
          <a:prstGeom prst="rect">
            <a:avLst/>
          </a:prstGeom>
        </p:spPr>
      </p:pic>
      <p:grpSp>
        <p:nvGrpSpPr>
          <p:cNvPr id="4" name="Group 40"/>
          <p:cNvGrpSpPr/>
          <p:nvPr/>
        </p:nvGrpSpPr>
        <p:grpSpPr>
          <a:xfrm>
            <a:off x="4937920" y="3212976"/>
            <a:ext cx="2226368" cy="1368001"/>
            <a:chOff x="1625448" y="3138103"/>
            <a:chExt cx="3141670" cy="19304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25448" y="3138103"/>
              <a:ext cx="2748088" cy="1930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46"/>
            <p:cNvCxnSpPr/>
            <p:nvPr/>
          </p:nvCxnSpPr>
          <p:spPr>
            <a:xfrm flipV="1">
              <a:off x="4259118" y="3815341"/>
              <a:ext cx="508000" cy="338665"/>
            </a:xfrm>
            <a:prstGeom prst="straightConnector1">
              <a:avLst/>
            </a:prstGeom>
            <a:ln w="57150" cmpd="sng">
              <a:solidFill>
                <a:srgbClr val="4597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5874024" y="3289626"/>
            <a:ext cx="534759" cy="28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MPD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382489"/>
            <a:ext cx="8591996" cy="430887"/>
          </a:xfrm>
          <a:prstGeom prst="rect">
            <a:avLst/>
          </a:prstGeom>
          <a:solidFill>
            <a:srgbClr val="DAED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 smtClean="0">
                <a:solidFill>
                  <a:srgbClr val="000090"/>
                </a:solidFill>
                <a:latin typeface="Arial Narrow" pitchFamily="34" charset="0"/>
                <a:cs typeface="Arial" pitchFamily="34" charset="0"/>
              </a:rPr>
              <a:t>The general</a:t>
            </a:r>
            <a:r>
              <a:rPr lang="en-US" sz="2200" b="1" i="1" dirty="0">
                <a:solidFill>
                  <a:srgbClr val="00009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2200" b="1" i="1" dirty="0" smtClean="0">
                <a:solidFill>
                  <a:srgbClr val="000090"/>
                </a:solidFill>
                <a:latin typeface="Arial Narrow" pitchFamily="34" charset="0"/>
                <a:cs typeface="Arial" pitchFamily="34" charset="0"/>
              </a:rPr>
              <a:t>contractor</a:t>
            </a:r>
            <a:r>
              <a:rPr lang="en-US" sz="2200" b="1" i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STRABAG </a:t>
            </a:r>
            <a:r>
              <a:rPr lang="en-US" sz="2200" b="1" i="1" dirty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2200" b="1" i="1" dirty="0" smtClean="0">
                <a:solidFill>
                  <a:srgbClr val="000090"/>
                </a:solidFill>
                <a:latin typeface="Arial Narrow" pitchFamily="34" charset="0"/>
                <a:cs typeface="Arial" pitchFamily="34" charset="0"/>
              </a:rPr>
              <a:t>(MPD hall in</a:t>
            </a:r>
            <a:r>
              <a:rPr lang="en-US" sz="2200" b="1" i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 2018</a:t>
            </a:r>
            <a:r>
              <a:rPr lang="en-US" sz="2200" b="1" i="1" dirty="0" smtClean="0">
                <a:solidFill>
                  <a:srgbClr val="000090"/>
                </a:solidFill>
                <a:latin typeface="Arial Narrow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35496" y="548680"/>
            <a:ext cx="4143011" cy="141269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sz="1600" dirty="0" smtClean="0">
                <a:latin typeface="Arial Rounded MT Bold" pitchFamily="34" charset="0"/>
              </a:rPr>
              <a:t>Beams </a:t>
            </a:r>
            <a:r>
              <a:rPr lang="en-US" sz="1600" dirty="0">
                <a:latin typeface="Arial Rounded MT Bold" pitchFamily="34" charset="0"/>
              </a:rPr>
              <a:t>–  </a:t>
            </a:r>
            <a:r>
              <a:rPr lang="en-US" sz="1600" dirty="0" err="1">
                <a:solidFill>
                  <a:srgbClr val="FF0000"/>
                </a:solidFill>
                <a:latin typeface="Arial Rounded MT Bold" pitchFamily="34" charset="0"/>
              </a:rPr>
              <a:t>p,d</a:t>
            </a: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Wingdings 3" pitchFamily="18" charset="2"/>
              </a:rPr>
              <a:t>h</a:t>
            </a: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)..</a:t>
            </a:r>
            <a:r>
              <a:rPr lang="en-US" sz="1600" baseline="30000" dirty="0">
                <a:solidFill>
                  <a:srgbClr val="FF0000"/>
                </a:solidFill>
                <a:latin typeface="Arial Rounded MT Bold" pitchFamily="34" charset="0"/>
              </a:rPr>
              <a:t>197</a:t>
            </a: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Au</a:t>
            </a:r>
            <a:r>
              <a:rPr lang="en-US" sz="1600" baseline="30000" dirty="0">
                <a:solidFill>
                  <a:srgbClr val="FF0000"/>
                </a:solidFill>
                <a:latin typeface="Arial Rounded MT Bold" pitchFamily="34" charset="0"/>
              </a:rPr>
              <a:t>79+</a:t>
            </a:r>
          </a:p>
          <a:p>
            <a:pPr eaLnBrk="1" hangingPunct="1">
              <a:lnSpc>
                <a:spcPct val="130000"/>
              </a:lnSpc>
            </a:pPr>
            <a:r>
              <a:rPr lang="en-US" sz="1600" dirty="0">
                <a:latin typeface="Arial Rounded MT Bold" pitchFamily="34" charset="0"/>
              </a:rPr>
              <a:t>Collision energy  (collider) –   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4</a:t>
            </a:r>
            <a:r>
              <a:rPr lang="ru-RU" sz="1600" b="1" dirty="0">
                <a:solidFill>
                  <a:srgbClr val="FF0000"/>
                </a:solidFill>
                <a:cs typeface="Arial" pitchFamily="34" charset="0"/>
              </a:rPr>
              <a:t>-11</a:t>
            </a:r>
            <a:r>
              <a:rPr lang="ru-RU" sz="1600" dirty="0">
                <a:cs typeface="Arial" pitchFamily="34" charset="0"/>
              </a:rPr>
              <a:t> </a:t>
            </a:r>
            <a:r>
              <a:rPr lang="en-US" sz="1600" dirty="0" smtClean="0">
                <a:latin typeface="Arial Rounded MT Bold" pitchFamily="34" charset="0"/>
              </a:rPr>
              <a:t>GeV</a:t>
            </a:r>
          </a:p>
          <a:p>
            <a:pPr eaLnBrk="1" hangingPunct="1">
              <a:lnSpc>
                <a:spcPct val="130000"/>
              </a:lnSpc>
            </a:pPr>
            <a:r>
              <a:rPr lang="en-US" sz="1600" dirty="0" smtClean="0">
                <a:latin typeface="Arial Rounded MT Bold" pitchFamily="34" charset="0"/>
              </a:rPr>
              <a:t>                           (fixed target) - </a:t>
            </a:r>
            <a:r>
              <a:rPr lang="en-US" sz="1600" b="1" dirty="0" smtClean="0">
                <a:solidFill>
                  <a:srgbClr val="C00000"/>
                </a:solidFill>
                <a:latin typeface="Arial Rounded MT Bold" pitchFamily="34" charset="0"/>
              </a:rPr>
              <a:t>1-6A</a:t>
            </a:r>
            <a:r>
              <a:rPr lang="en-US" sz="1600" dirty="0" smtClean="0">
                <a:latin typeface="Arial Rounded MT Bold" pitchFamily="34" charset="0"/>
              </a:rPr>
              <a:t> GeV</a:t>
            </a:r>
            <a:endParaRPr lang="en-US" sz="1600" dirty="0">
              <a:latin typeface="Arial Rounded MT Bold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1600" dirty="0">
                <a:latin typeface="Arial Rounded MT Bold" pitchFamily="34" charset="0"/>
              </a:rPr>
              <a:t>Luminosity: </a:t>
            </a: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1</a:t>
            </a:r>
            <a:r>
              <a:rPr lang="en-US" sz="1600" b="1" dirty="0">
                <a:solidFill>
                  <a:srgbClr val="FF0000"/>
                </a:solidFill>
                <a:latin typeface="Arial Rounded MT Bold" pitchFamily="34" charset="0"/>
              </a:rPr>
              <a:t>0</a:t>
            </a:r>
            <a:r>
              <a:rPr lang="en-US" sz="1600" b="1" baseline="30000" dirty="0">
                <a:solidFill>
                  <a:srgbClr val="FF0000"/>
                </a:solidFill>
                <a:latin typeface="Arial Rounded MT Bold" pitchFamily="34" charset="0"/>
              </a:rPr>
              <a:t>27</a:t>
            </a:r>
            <a:r>
              <a:rPr lang="en-US" sz="1600" dirty="0">
                <a:latin typeface="Arial Rounded MT Bold" pitchFamily="34" charset="0"/>
              </a:rPr>
              <a:t> cm</a:t>
            </a:r>
            <a:r>
              <a:rPr lang="en-US" sz="1600" baseline="30000" dirty="0">
                <a:latin typeface="Arial Rounded MT Bold" pitchFamily="34" charset="0"/>
              </a:rPr>
              <a:t>-2</a:t>
            </a:r>
            <a:r>
              <a:rPr lang="en-US" sz="1600" dirty="0">
                <a:latin typeface="Arial Rounded MT Bold" pitchFamily="34" charset="0"/>
              </a:rPr>
              <a:t>s</a:t>
            </a:r>
            <a:r>
              <a:rPr lang="en-US" sz="1600" baseline="30000" dirty="0">
                <a:latin typeface="Arial Rounded MT Bold" pitchFamily="34" charset="0"/>
              </a:rPr>
              <a:t>-1</a:t>
            </a:r>
            <a:r>
              <a:rPr lang="en-US" sz="1600" dirty="0">
                <a:latin typeface="Arial Rounded MT Bold" pitchFamily="34" charset="0"/>
              </a:rPr>
              <a:t>(Au), </a:t>
            </a:r>
            <a:r>
              <a:rPr lang="en-US" sz="1600" b="1" dirty="0">
                <a:solidFill>
                  <a:srgbClr val="FF0000"/>
                </a:solidFill>
                <a:latin typeface="Arial Rounded MT Bold" pitchFamily="34" charset="0"/>
              </a:rPr>
              <a:t>10</a:t>
            </a:r>
            <a:r>
              <a:rPr lang="en-US" sz="1600" b="1" baseline="30000" dirty="0">
                <a:solidFill>
                  <a:srgbClr val="FF0000"/>
                </a:solidFill>
                <a:latin typeface="Arial Rounded MT Bold" pitchFamily="34" charset="0"/>
              </a:rPr>
              <a:t>32</a:t>
            </a:r>
            <a:r>
              <a:rPr lang="en-US" sz="1600" dirty="0">
                <a:latin typeface="Arial Rounded MT Bold" pitchFamily="34" charset="0"/>
              </a:rPr>
              <a:t> (p</a:t>
            </a:r>
            <a:r>
              <a:rPr lang="en-US" sz="1600" dirty="0" smtClean="0">
                <a:latin typeface="Arial Rounded MT Bold" pitchFamily="34" charset="0"/>
              </a:rPr>
              <a:t>)</a:t>
            </a:r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4955" y="-27384"/>
            <a:ext cx="26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NICA Complex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59"/>
          <p:cNvSpPr txBox="1">
            <a:spLocks noChangeArrowheads="1"/>
          </p:cNvSpPr>
          <p:nvPr/>
        </p:nvSpPr>
        <p:spPr bwMode="auto">
          <a:xfrm>
            <a:off x="5085942" y="548680"/>
            <a:ext cx="3598862" cy="12001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600" b="1" dirty="0">
                <a:solidFill>
                  <a:srgbClr val="0000A2"/>
                </a:solidFill>
                <a:latin typeface="Arial Rounded MT Bold" pitchFamily="34" charset="0"/>
              </a:rPr>
              <a:t>               Experiments: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latin typeface="Arial Rounded MT Bold" pitchFamily="34" charset="0"/>
              </a:rPr>
              <a:t>2 Interaction points – </a:t>
            </a:r>
            <a:r>
              <a:rPr lang="en-US" sz="1600" b="1" dirty="0">
                <a:solidFill>
                  <a:srgbClr val="FF0000"/>
                </a:solidFill>
                <a:latin typeface="Arial Rounded MT Bold" pitchFamily="34" charset="0"/>
              </a:rPr>
              <a:t>MPD</a:t>
            </a:r>
            <a:r>
              <a:rPr lang="en-US" sz="1600" dirty="0">
                <a:latin typeface="Arial Rounded MT Bold" pitchFamily="34" charset="0"/>
              </a:rPr>
              <a:t> and </a:t>
            </a: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SPD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latin typeface="Arial Rounded MT Bold" pitchFamily="34" charset="0"/>
              </a:rPr>
              <a:t>Fixed target experiment  </a:t>
            </a:r>
            <a:r>
              <a:rPr lang="en-US" sz="1600" b="1" dirty="0">
                <a:solidFill>
                  <a:srgbClr val="C00000"/>
                </a:solidFill>
                <a:latin typeface="Arial Rounded MT Bold" pitchFamily="34" charset="0"/>
              </a:rPr>
              <a:t>BM@N</a:t>
            </a:r>
            <a:endParaRPr lang="ru-RU" sz="1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9637668B-8315-4E46-8DAB-5A5735942071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43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64168" y="729439"/>
            <a:ext cx="4044449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51" y="4409261"/>
            <a:ext cx="5171609" cy="109260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 smtClean="0">
                <a:solidFill>
                  <a:srgbClr val="0000A2"/>
                </a:solidFill>
                <a:latin typeface="Arial" pitchFamily="34" charset="0"/>
              </a:rPr>
              <a:t>QCD matter at NICA :</a:t>
            </a:r>
            <a:endParaRPr lang="en-US" b="1" dirty="0" smtClean="0">
              <a:solidFill>
                <a:srgbClr val="0D880A"/>
              </a:solidFill>
              <a:latin typeface="Arial" pitchFamily="34" charset="0"/>
            </a:endParaRPr>
          </a:p>
          <a:p>
            <a:pPr marL="285750" indent="-28575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00A2"/>
                </a:solidFill>
                <a:latin typeface="Arial" pitchFamily="34" charset="0"/>
              </a:rPr>
              <a:t>Highest </a:t>
            </a:r>
            <a:r>
              <a:rPr lang="en-US" sz="1600" b="1" dirty="0" smtClean="0">
                <a:solidFill>
                  <a:srgbClr val="0000A2"/>
                </a:solidFill>
                <a:latin typeface="Arial" pitchFamily="34" charset="0"/>
              </a:rPr>
              <a:t> net  baryon density</a:t>
            </a:r>
            <a:r>
              <a:rPr lang="ru-RU" sz="1600" b="1" dirty="0" smtClean="0">
                <a:solidFill>
                  <a:srgbClr val="0000A2"/>
                </a:solidFill>
                <a:latin typeface="Arial" pitchFamily="34" charset="0"/>
              </a:rPr>
              <a:t> </a:t>
            </a:r>
            <a:r>
              <a:rPr lang="en-US" sz="1500" b="1" dirty="0" smtClean="0">
                <a:solidFill>
                  <a:srgbClr val="0000A2"/>
                </a:solidFill>
                <a:latin typeface="Arial" pitchFamily="34" charset="0"/>
              </a:rPr>
              <a:t>     </a:t>
            </a:r>
            <a:r>
              <a:rPr lang="en-US" sz="1500" dirty="0" smtClean="0">
                <a:latin typeface="Arial" pitchFamily="34" charset="0"/>
              </a:rPr>
              <a:t>= </a:t>
            </a:r>
            <a:r>
              <a:rPr lang="ru-RU" sz="1500" dirty="0" smtClean="0">
                <a:latin typeface="Arial" pitchFamily="34" charset="0"/>
              </a:rPr>
              <a:t>4-11</a:t>
            </a:r>
            <a:r>
              <a:rPr lang="en-US" sz="1500" dirty="0" smtClean="0">
                <a:latin typeface="Arial" pitchFamily="34" charset="0"/>
              </a:rPr>
              <a:t>A GeV</a:t>
            </a:r>
            <a:endParaRPr lang="en-US" sz="1600" b="1" dirty="0">
              <a:solidFill>
                <a:srgbClr val="0000A2"/>
              </a:solidFill>
              <a:latin typeface="Arial" pitchFamily="34" charset="0"/>
            </a:endParaRPr>
          </a:p>
          <a:p>
            <a:pPr marL="285750" indent="-28575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00A2"/>
                </a:solidFill>
                <a:latin typeface="Arial" pitchFamily="34" charset="0"/>
              </a:rPr>
              <a:t>Energy </a:t>
            </a:r>
            <a:r>
              <a:rPr lang="en-US" sz="1600" b="1" dirty="0">
                <a:solidFill>
                  <a:srgbClr val="0000A2"/>
                </a:solidFill>
                <a:latin typeface="Arial" pitchFamily="34" charset="0"/>
              </a:rPr>
              <a:t>range brackets onset of deconfinement 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067944" y="692696"/>
            <a:ext cx="5076056" cy="263149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</a:rPr>
              <a:t>Bulk properties, EOS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   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</a:rPr>
              <a:t>- particle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</a:rPr>
              <a:t>yields &amp; spectra, ratios, </a:t>
            </a:r>
            <a:r>
              <a:rPr lang="en-US" sz="1500" b="1" dirty="0" err="1">
                <a:solidFill>
                  <a:srgbClr val="C00000"/>
                </a:solidFill>
                <a:latin typeface="Arial" pitchFamily="34" charset="0"/>
              </a:rPr>
              <a:t>femtoscopy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</a:rPr>
              <a:t>,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</a:rPr>
              <a:t>flow</a:t>
            </a:r>
            <a:endParaRPr lang="en-US" sz="1500" i="1" dirty="0">
              <a:solidFill>
                <a:srgbClr val="C00000"/>
              </a:solidFill>
              <a:latin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</a:rPr>
              <a:t>In-Medium modification of hadron</a:t>
            </a:r>
            <a:r>
              <a:rPr lang="ru-RU" sz="1500" b="1" i="1" dirty="0">
                <a:solidFill>
                  <a:srgbClr val="17375E"/>
                </a:solidFill>
                <a:latin typeface="Arial" pitchFamily="34" charset="0"/>
              </a:rPr>
              <a:t> </a:t>
            </a: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</a:rPr>
              <a:t>properties</a:t>
            </a:r>
          </a:p>
          <a:p>
            <a:r>
              <a:rPr lang="en-US" sz="150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500" dirty="0" smtClean="0">
                <a:solidFill>
                  <a:srgbClr val="C00000"/>
                </a:solidFill>
                <a:latin typeface="Arial" pitchFamily="34" charset="0"/>
              </a:rPr>
              <a:t>  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</a:rPr>
              <a:t>- onset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</a:rPr>
              <a:t>of low-mass </a:t>
            </a:r>
            <a:r>
              <a:rPr lang="en-US" sz="1500" b="1" dirty="0" err="1">
                <a:solidFill>
                  <a:srgbClr val="C00000"/>
                </a:solidFill>
                <a:latin typeface="Arial" pitchFamily="34" charset="0"/>
              </a:rPr>
              <a:t>dilepton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</a:rPr>
              <a:t>enhancement</a:t>
            </a:r>
            <a:endParaRPr lang="en-US" sz="1500" b="1" i="1" dirty="0">
              <a:solidFill>
                <a:srgbClr val="C00000"/>
              </a:solidFill>
              <a:latin typeface="Arial" pitchFamily="34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b="1" i="1" dirty="0" err="1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Deconfinement</a:t>
            </a: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 (chiral) phase transition at high </a:t>
            </a:r>
            <a:r>
              <a:rPr lang="en-US" sz="1500" b="1" i="1" dirty="0" err="1">
                <a:solidFill>
                  <a:srgbClr val="17375E"/>
                </a:solidFill>
                <a:latin typeface="Symbol" pitchFamily="18" charset="2"/>
                <a:sym typeface="Wingdings" pitchFamily="2" charset="2"/>
              </a:rPr>
              <a:t>r</a:t>
            </a:r>
            <a:r>
              <a:rPr lang="en-US" sz="1500" b="1" i="1" baseline="-25000" dirty="0" err="1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B</a:t>
            </a:r>
            <a:endParaRPr lang="en-US" sz="1500" b="1" i="1" baseline="-25000" dirty="0">
              <a:solidFill>
                <a:srgbClr val="17375E"/>
              </a:solidFill>
              <a:latin typeface="Arial" pitchFamily="34" charset="0"/>
              <a:sym typeface="Wingdings" pitchFamily="2" charset="2"/>
            </a:endParaRPr>
          </a:p>
          <a:p>
            <a:r>
              <a:rPr lang="en-US" sz="1500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     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- enhanced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strangeness production</a:t>
            </a:r>
          </a:p>
          <a:p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      - Chiral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Magnetic (</a:t>
            </a:r>
            <a:r>
              <a:rPr lang="en-US" sz="1500" b="1" dirty="0" err="1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Votical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) effect, </a:t>
            </a:r>
            <a:r>
              <a:rPr lang="en-US" sz="1500" b="1" dirty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polarization</a:t>
            </a:r>
            <a:endParaRPr lang="en-US" sz="1500" b="1" i="1" dirty="0">
              <a:solidFill>
                <a:srgbClr val="C00000"/>
              </a:solidFill>
              <a:latin typeface="Arial" pitchFamily="34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QCD Critical Point</a:t>
            </a:r>
          </a:p>
          <a:p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     - event-by-event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fluctuations &amp;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 correlations</a:t>
            </a:r>
            <a:endParaRPr lang="en-US" sz="1500" b="1" i="1" dirty="0">
              <a:solidFill>
                <a:srgbClr val="C00000"/>
              </a:solidFill>
              <a:latin typeface="Arial" pitchFamily="34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b="1" i="1" dirty="0" smtClean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Y-N interactions </a:t>
            </a: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in </a:t>
            </a:r>
            <a:r>
              <a:rPr lang="en-US" sz="1500" b="1" i="1" dirty="0" smtClean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dense nuclear </a:t>
            </a: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matter</a:t>
            </a:r>
          </a:p>
          <a:p>
            <a:r>
              <a:rPr lang="en-US" sz="15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   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- </a:t>
            </a:r>
            <a:r>
              <a:rPr lang="en-US" sz="1500" b="1" dirty="0" err="1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hypernuclei</a:t>
            </a:r>
            <a:endParaRPr lang="ru-RU" sz="15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2483768" y="44624"/>
            <a:ext cx="46728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NICA-MPD </a:t>
            </a:r>
            <a:r>
              <a:rPr lang="en-US" sz="2800" b="1" dirty="0" smtClean="0"/>
              <a:t>heavy-ion program</a:t>
            </a:r>
            <a:endParaRPr lang="ru-RU" sz="2800" b="1" dirty="0"/>
          </a:p>
        </p:txBody>
      </p:sp>
      <p:sp>
        <p:nvSpPr>
          <p:cNvPr id="11" name="AutoShape 42"/>
          <p:cNvSpPr>
            <a:spLocks noChangeArrowheads="1"/>
          </p:cNvSpPr>
          <p:nvPr/>
        </p:nvSpPr>
        <p:spPr bwMode="auto">
          <a:xfrm>
            <a:off x="1115616" y="908720"/>
            <a:ext cx="1223962" cy="360363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800080">
              <a:alpha val="67058"/>
            </a:srgbClr>
          </a:solidFill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algn="ctr"/>
            <a:r>
              <a:rPr lang="en-US" sz="1500">
                <a:solidFill>
                  <a:srgbClr val="FFFFFF"/>
                </a:solidFill>
              </a:rPr>
              <a:t>RHIC-BES</a:t>
            </a:r>
            <a:endParaRPr lang="ru-RU" sz="1500">
              <a:solidFill>
                <a:srgbClr val="FFFFFF"/>
              </a:solidFill>
            </a:endParaRPr>
          </a:p>
        </p:txBody>
      </p:sp>
      <p:sp>
        <p:nvSpPr>
          <p:cNvPr id="12" name="Arc 41"/>
          <p:cNvSpPr>
            <a:spLocks noChangeAspect="1"/>
          </p:cNvSpPr>
          <p:nvPr/>
        </p:nvSpPr>
        <p:spPr bwMode="auto">
          <a:xfrm rot="1080000" flipH="1">
            <a:off x="825500" y="1431925"/>
            <a:ext cx="1079500" cy="1524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5557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11" rIns="91420" bIns="45711" anchor="ctr"/>
          <a:lstStyle/>
          <a:p>
            <a:endParaRPr lang="ru-RU"/>
          </a:p>
        </p:txBody>
      </p:sp>
      <p:sp>
        <p:nvSpPr>
          <p:cNvPr id="17" name="Oval Callout 12"/>
          <p:cNvSpPr>
            <a:spLocks noChangeAspect="1" noChangeArrowheads="1"/>
          </p:cNvSpPr>
          <p:nvPr/>
        </p:nvSpPr>
        <p:spPr bwMode="auto">
          <a:xfrm>
            <a:off x="2015856" y="1268760"/>
            <a:ext cx="1260000" cy="434579"/>
          </a:xfrm>
          <a:prstGeom prst="wedgeEllipseCallout">
            <a:avLst>
              <a:gd name="adj1" fmla="val -14019"/>
              <a:gd name="adj2" fmla="val 119306"/>
            </a:avLst>
          </a:prstGeom>
          <a:solidFill>
            <a:srgbClr val="474FEB">
              <a:alpha val="79999"/>
            </a:srgbClr>
          </a:solidFill>
          <a:ln w="9525">
            <a:solidFill>
              <a:srgbClr val="58B8C8"/>
            </a:solidFill>
            <a:miter lim="800000"/>
            <a:headEnd/>
            <a:tailEnd/>
          </a:ln>
          <a:effectLst>
            <a:outerShdw dist="61087" dir="5400000" rotWithShape="0">
              <a:srgbClr val="808080">
                <a:alpha val="50998"/>
              </a:srgbClr>
            </a:outerShdw>
          </a:effectLst>
        </p:spPr>
        <p:txBody>
          <a:bodyPr lIns="91420" tIns="45711" rIns="91420" bIns="45711"/>
          <a:lstStyle/>
          <a:p>
            <a:pPr defTabSz="912813"/>
            <a:r>
              <a:rPr lang="ru-RU" dirty="0">
                <a:solidFill>
                  <a:srgbClr val="FFFF00"/>
                </a:solidFill>
                <a:latin typeface="Times" pitchFamily="18" charset="0"/>
                <a:ea typeface="ヒラギノ明朝 ProN W3"/>
                <a:cs typeface="ヒラギノ明朝 ProN W3"/>
                <a:sym typeface="Times" pitchFamily="18" charset="0"/>
              </a:rPr>
              <a:t>   </a:t>
            </a:r>
            <a:r>
              <a:rPr lang="en-US" sz="1700" dirty="0">
                <a:solidFill>
                  <a:srgbClr val="FFFF00"/>
                </a:solidFill>
                <a:latin typeface="Times" pitchFamily="18" charset="0"/>
                <a:ea typeface="ヒラギノ明朝 ProN W3"/>
                <a:cs typeface="ヒラギノ明朝 ProN W3"/>
                <a:sym typeface="Times" pitchFamily="18" charset="0"/>
              </a:rPr>
              <a:t>NICA</a:t>
            </a:r>
          </a:p>
        </p:txBody>
      </p:sp>
      <p:sp>
        <p:nvSpPr>
          <p:cNvPr id="18" name="Freeform 10"/>
          <p:cNvSpPr>
            <a:spLocks noChangeAspect="1" noChangeArrowheads="1"/>
          </p:cNvSpPr>
          <p:nvPr/>
        </p:nvSpPr>
        <p:spPr bwMode="auto">
          <a:xfrm rot="21120000">
            <a:off x="1383573" y="1490712"/>
            <a:ext cx="1177925" cy="828675"/>
          </a:xfrm>
          <a:custGeom>
            <a:avLst/>
            <a:gdLst>
              <a:gd name="T0" fmla="*/ 0 w 1640298"/>
              <a:gd name="T1" fmla="*/ 0 h 1812483"/>
              <a:gd name="T2" fmla="*/ 0 w 1640298"/>
              <a:gd name="T3" fmla="*/ 0 h 1812483"/>
              <a:gd name="T4" fmla="*/ 0 w 1640298"/>
              <a:gd name="T5" fmla="*/ 0 h 1812483"/>
              <a:gd name="T6" fmla="*/ 0 w 1640298"/>
              <a:gd name="T7" fmla="*/ 0 h 1812483"/>
              <a:gd name="T8" fmla="*/ 0 w 1640298"/>
              <a:gd name="T9" fmla="*/ 0 h 1812483"/>
              <a:gd name="T10" fmla="*/ 0 w 1640298"/>
              <a:gd name="T11" fmla="*/ 0 h 1812483"/>
              <a:gd name="T12" fmla="*/ 0 w 1640298"/>
              <a:gd name="T13" fmla="*/ 0 h 1812483"/>
              <a:gd name="T14" fmla="*/ 0 w 1640298"/>
              <a:gd name="T15" fmla="*/ 0 h 181248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40298"/>
              <a:gd name="T25" fmla="*/ 0 h 1812483"/>
              <a:gd name="T26" fmla="*/ 1640298 w 1640298"/>
              <a:gd name="T27" fmla="*/ 1812483 h 181248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40298" h="1812483">
                <a:moveTo>
                  <a:pt x="1640298" y="1812483"/>
                </a:moveTo>
                <a:cubicBezTo>
                  <a:pt x="1587385" y="1684594"/>
                  <a:pt x="1534472" y="1556706"/>
                  <a:pt x="1468331" y="1442048"/>
                </a:cubicBezTo>
                <a:cubicBezTo>
                  <a:pt x="1402190" y="1327390"/>
                  <a:pt x="1331640" y="1234781"/>
                  <a:pt x="1243452" y="1124533"/>
                </a:cubicBezTo>
                <a:cubicBezTo>
                  <a:pt x="1155264" y="1014285"/>
                  <a:pt x="1018572" y="868757"/>
                  <a:pt x="939203" y="780558"/>
                </a:cubicBezTo>
                <a:cubicBezTo>
                  <a:pt x="859834" y="692359"/>
                  <a:pt x="853219" y="676925"/>
                  <a:pt x="767236" y="595341"/>
                </a:cubicBezTo>
                <a:cubicBezTo>
                  <a:pt x="681253" y="513757"/>
                  <a:pt x="511491" y="363819"/>
                  <a:pt x="423303" y="291055"/>
                </a:cubicBezTo>
                <a:cubicBezTo>
                  <a:pt x="335115" y="218291"/>
                  <a:pt x="308658" y="207266"/>
                  <a:pt x="238108" y="158757"/>
                </a:cubicBezTo>
                <a:cubicBezTo>
                  <a:pt x="167558" y="110248"/>
                  <a:pt x="0" y="0"/>
                  <a:pt x="0" y="0"/>
                </a:cubicBezTo>
              </a:path>
            </a:pathLst>
          </a:custGeom>
          <a:noFill/>
          <a:ln w="149225">
            <a:solidFill>
              <a:srgbClr val="3366FF">
                <a:alpha val="6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1" rIns="91420" bIns="45711"/>
          <a:lstStyle/>
          <a:p>
            <a:endParaRPr lang="ru-RU"/>
          </a:p>
        </p:txBody>
      </p:sp>
      <p:sp>
        <p:nvSpPr>
          <p:cNvPr id="19" name="Freeform 17"/>
          <p:cNvSpPr>
            <a:spLocks noChangeAspect="1" noChangeArrowheads="1"/>
          </p:cNvSpPr>
          <p:nvPr/>
        </p:nvSpPr>
        <p:spPr bwMode="auto">
          <a:xfrm rot="21000000">
            <a:off x="2691252" y="2081147"/>
            <a:ext cx="300037" cy="757238"/>
          </a:xfrm>
          <a:custGeom>
            <a:avLst/>
            <a:gdLst>
              <a:gd name="T0" fmla="*/ 0 w 1640298"/>
              <a:gd name="T1" fmla="*/ 0 h 1812483"/>
              <a:gd name="T2" fmla="*/ 0 w 1640298"/>
              <a:gd name="T3" fmla="*/ 0 h 1812483"/>
              <a:gd name="T4" fmla="*/ 0 w 1640298"/>
              <a:gd name="T5" fmla="*/ 0 h 1812483"/>
              <a:gd name="T6" fmla="*/ 0 w 1640298"/>
              <a:gd name="T7" fmla="*/ 0 h 1812483"/>
              <a:gd name="T8" fmla="*/ 0 w 1640298"/>
              <a:gd name="T9" fmla="*/ 0 h 1812483"/>
              <a:gd name="T10" fmla="*/ 0 w 1640298"/>
              <a:gd name="T11" fmla="*/ 0 h 1812483"/>
              <a:gd name="T12" fmla="*/ 0 w 1640298"/>
              <a:gd name="T13" fmla="*/ 0 h 1812483"/>
              <a:gd name="T14" fmla="*/ 0 w 1640298"/>
              <a:gd name="T15" fmla="*/ 0 h 181248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40298"/>
              <a:gd name="T25" fmla="*/ 0 h 1812483"/>
              <a:gd name="T26" fmla="*/ 1640298 w 1640298"/>
              <a:gd name="T27" fmla="*/ 1812483 h 181248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40298" h="1812483">
                <a:moveTo>
                  <a:pt x="1640298" y="1812483"/>
                </a:moveTo>
                <a:cubicBezTo>
                  <a:pt x="1587385" y="1684594"/>
                  <a:pt x="1534472" y="1556706"/>
                  <a:pt x="1468331" y="1442048"/>
                </a:cubicBezTo>
                <a:cubicBezTo>
                  <a:pt x="1402190" y="1327390"/>
                  <a:pt x="1331640" y="1234781"/>
                  <a:pt x="1243452" y="1124533"/>
                </a:cubicBezTo>
                <a:cubicBezTo>
                  <a:pt x="1155264" y="1014285"/>
                  <a:pt x="1018572" y="868757"/>
                  <a:pt x="939203" y="780558"/>
                </a:cubicBezTo>
                <a:cubicBezTo>
                  <a:pt x="859834" y="692359"/>
                  <a:pt x="853219" y="676925"/>
                  <a:pt x="767236" y="595341"/>
                </a:cubicBezTo>
                <a:cubicBezTo>
                  <a:pt x="681253" y="513757"/>
                  <a:pt x="511491" y="363819"/>
                  <a:pt x="423303" y="291055"/>
                </a:cubicBezTo>
                <a:cubicBezTo>
                  <a:pt x="335115" y="218291"/>
                  <a:pt x="308658" y="207266"/>
                  <a:pt x="238108" y="158757"/>
                </a:cubicBezTo>
                <a:cubicBezTo>
                  <a:pt x="167558" y="110248"/>
                  <a:pt x="0" y="0"/>
                  <a:pt x="0" y="0"/>
                </a:cubicBezTo>
              </a:path>
            </a:pathLst>
          </a:custGeom>
          <a:noFill/>
          <a:ln w="149225">
            <a:solidFill>
              <a:srgbClr val="FF0000">
                <a:alpha val="6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1" rIns="91420" bIns="45711"/>
          <a:lstStyle/>
          <a:p>
            <a:endParaRPr lang="ru-RU"/>
          </a:p>
        </p:txBody>
      </p:sp>
      <p:sp>
        <p:nvSpPr>
          <p:cNvPr id="20" name="AutoShape 37"/>
          <p:cNvSpPr>
            <a:spLocks noChangeArrowheads="1"/>
          </p:cNvSpPr>
          <p:nvPr/>
        </p:nvSpPr>
        <p:spPr bwMode="auto">
          <a:xfrm>
            <a:off x="2987675" y="2133601"/>
            <a:ext cx="949475" cy="342129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CC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BM&amp;N</a:t>
            </a:r>
            <a:endParaRPr lang="ru-RU" sz="1600" dirty="0">
              <a:solidFill>
                <a:srgbClr val="FFFFF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0527"/>
              </p:ext>
            </p:extLst>
          </p:nvPr>
        </p:nvGraphicFramePr>
        <p:xfrm>
          <a:off x="3203880" y="4797152"/>
          <a:ext cx="288000" cy="2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" name="Формула" r:id="rId4" imgW="228600" imgH="228600" progId="Equation.3">
                  <p:embed/>
                </p:oleObj>
              </mc:Choice>
              <mc:Fallback>
                <p:oleObj name="Формула" r:id="rId4" imgW="228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3880" y="4797152"/>
                        <a:ext cx="288000" cy="28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93360"/>
            <a:ext cx="3991844" cy="32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36A2754-2559-4244-8B63-4C958C9DBE3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96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48423" y="642094"/>
            <a:ext cx="8779933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ru-RU" sz="2000" i="1" dirty="0" err="1">
                <a:latin typeface="Arial Narrow" pitchFamily="34" charset="0"/>
                <a:cs typeface="Arial" charset="0"/>
              </a:rPr>
              <a:t>Physics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 err="1">
                <a:latin typeface="Arial Narrow" pitchFamily="34" charset="0"/>
                <a:cs typeface="Arial" charset="0"/>
              </a:rPr>
              <a:t>targets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 err="1">
                <a:latin typeface="Arial Narrow" pitchFamily="34" charset="0"/>
                <a:cs typeface="Arial" charset="0"/>
              </a:rPr>
              <a:t>for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 err="1">
                <a:latin typeface="Arial Narrow" pitchFamily="34" charset="0"/>
                <a:cs typeface="Arial" charset="0"/>
              </a:rPr>
              <a:t>the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 err="1">
                <a:latin typeface="Arial Narrow" pitchFamily="34" charset="0"/>
                <a:cs typeface="Arial" charset="0"/>
              </a:rPr>
              <a:t>exploration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 smtClean="0">
                <a:latin typeface="Arial Narrow" pitchFamily="34" charset="0"/>
                <a:cs typeface="Arial" charset="0"/>
              </a:rPr>
              <a:t>of </a:t>
            </a:r>
            <a:r>
              <a:rPr lang="ru-RU" sz="2000" i="1" dirty="0" err="1" smtClean="0">
                <a:latin typeface="Arial Narrow" pitchFamily="34" charset="0"/>
                <a:cs typeface="Arial" charset="0"/>
              </a:rPr>
              <a:t>the</a:t>
            </a:r>
            <a:r>
              <a:rPr lang="ru-RU" sz="2000" i="1" dirty="0" smtClean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QCD </a:t>
            </a:r>
            <a:r>
              <a:rPr lang="ru-RU" sz="2000" i="1" dirty="0" err="1">
                <a:latin typeface="Arial Narrow" pitchFamily="34" charset="0"/>
                <a:cs typeface="Arial" charset="0"/>
              </a:rPr>
              <a:t>phase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 err="1">
                <a:latin typeface="Arial Narrow" pitchFamily="34" charset="0"/>
                <a:cs typeface="Arial" charset="0"/>
              </a:rPr>
              <a:t>diagram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 err="1">
                <a:latin typeface="Arial Narrow" pitchFamily="34" charset="0"/>
                <a:cs typeface="Arial" charset="0"/>
              </a:rPr>
              <a:t>accessible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 to NICA </a:t>
            </a:r>
            <a:r>
              <a:rPr lang="en-US" sz="2000" i="1" dirty="0">
                <a:latin typeface="Arial Narrow" pitchFamily="34" charset="0"/>
                <a:cs typeface="Arial" charset="0"/>
              </a:rPr>
              <a:t>&amp;</a:t>
            </a:r>
            <a:r>
              <a:rPr lang="ru-RU" sz="2000" i="1" dirty="0" smtClean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CBM </a:t>
            </a:r>
            <a:r>
              <a:rPr lang="ru-RU" sz="2000" i="1" dirty="0" err="1" smtClean="0">
                <a:latin typeface="Arial Narrow" pitchFamily="34" charset="0"/>
                <a:cs typeface="Arial" charset="0"/>
              </a:rPr>
              <a:t>and</a:t>
            </a:r>
            <a:r>
              <a:rPr lang="en-US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 err="1" smtClean="0">
                <a:latin typeface="Arial Narrow" pitchFamily="34" charset="0"/>
                <a:cs typeface="Arial" charset="0"/>
              </a:rPr>
              <a:t>possible</a:t>
            </a:r>
            <a:r>
              <a:rPr lang="en-US" sz="2000" i="1" dirty="0" smtClean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 err="1" smtClean="0">
                <a:latin typeface="Arial Narrow" pitchFamily="34" charset="0"/>
                <a:cs typeface="Arial" charset="0"/>
              </a:rPr>
              <a:t>observable</a:t>
            </a:r>
            <a:r>
              <a:rPr lang="en-US" sz="2000" i="1" dirty="0" smtClean="0">
                <a:latin typeface="Arial Narrow" pitchFamily="34" charset="0"/>
                <a:cs typeface="Arial" charset="0"/>
              </a:rPr>
              <a:t>s</a:t>
            </a:r>
            <a:r>
              <a:rPr lang="ru-RU" sz="2000" i="1" dirty="0" smtClean="0">
                <a:latin typeface="Arial Narrow" pitchFamily="34" charset="0"/>
                <a:cs typeface="Arial" charset="0"/>
              </a:rPr>
              <a:t> </a:t>
            </a:r>
            <a:r>
              <a:rPr lang="en-US" sz="2000" i="1" dirty="0" smtClean="0">
                <a:latin typeface="Arial Narrow" pitchFamily="34" charset="0"/>
                <a:cs typeface="Arial" charset="0"/>
              </a:rPr>
              <a:t>for </a:t>
            </a:r>
            <a:r>
              <a:rPr lang="ru-RU" sz="2000" i="1" dirty="0" smtClean="0">
                <a:latin typeface="Arial Narrow" pitchFamily="34" charset="0"/>
                <a:cs typeface="Arial" charset="0"/>
              </a:rPr>
              <a:t>a 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“</a:t>
            </a:r>
            <a:r>
              <a:rPr lang="ru-RU" altLang="ja-JP" sz="2000" i="1" dirty="0" err="1">
                <a:latin typeface="Arial Narrow" pitchFamily="34" charset="0"/>
                <a:cs typeface="Arial" charset="0"/>
              </a:rPr>
              <a:t>mixed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 smtClean="0">
                <a:latin typeface="Arial Narrow" pitchFamily="34" charset="0"/>
                <a:cs typeface="Arial" charset="0"/>
              </a:rPr>
              <a:t>phase</a:t>
            </a:r>
            <a:r>
              <a:rPr lang="en-US" altLang="ja-JP" sz="2000" i="1" dirty="0" smtClean="0">
                <a:latin typeface="Arial Narrow" pitchFamily="34" charset="0"/>
                <a:cs typeface="Arial" charset="0"/>
              </a:rPr>
              <a:t>“ </a:t>
            </a:r>
            <a:r>
              <a:rPr lang="ru-RU" altLang="ja-JP" sz="2000" i="1" dirty="0" err="1" smtClean="0">
                <a:latin typeface="Arial Narrow" pitchFamily="34" charset="0"/>
                <a:cs typeface="Arial" charset="0"/>
              </a:rPr>
              <a:t>in</a:t>
            </a:r>
            <a:r>
              <a:rPr lang="ru-RU" altLang="ja-JP" sz="2000" i="1" dirty="0" smtClean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>
                <a:latin typeface="Arial Narrow" pitchFamily="34" charset="0"/>
                <a:cs typeface="Arial" charset="0"/>
              </a:rPr>
              <a:t>the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>
                <a:latin typeface="Arial Narrow" pitchFamily="34" charset="0"/>
                <a:cs typeface="Arial" charset="0"/>
              </a:rPr>
              <a:t>release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smtClean="0">
                <a:latin typeface="Arial Narrow" pitchFamily="34" charset="0"/>
                <a:cs typeface="Arial" charset="0"/>
              </a:rPr>
              <a:t>of</a:t>
            </a:r>
            <a:r>
              <a:rPr lang="en-US" altLang="ja-JP" sz="2000" i="1" dirty="0" smtClean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 smtClean="0">
                <a:latin typeface="Arial Narrow" pitchFamily="34" charset="0"/>
                <a:cs typeface="Arial" charset="0"/>
              </a:rPr>
              <a:t>the</a:t>
            </a:r>
            <a:r>
              <a:rPr lang="ru-RU" altLang="ja-JP" sz="2000" i="1" dirty="0" smtClean="0">
                <a:latin typeface="Arial Narrow" pitchFamily="34" charset="0"/>
                <a:cs typeface="Arial" charset="0"/>
              </a:rPr>
              <a:t> 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“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NICA </a:t>
            </a:r>
            <a:r>
              <a:rPr lang="ru-RU" altLang="ja-JP" sz="2000" i="1" dirty="0" err="1">
                <a:latin typeface="Arial Narrow" pitchFamily="34" charset="0"/>
                <a:cs typeface="Arial" charset="0"/>
              </a:rPr>
              <a:t>White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>
                <a:latin typeface="Arial Narrow" pitchFamily="34" charset="0"/>
                <a:cs typeface="Arial" charset="0"/>
              </a:rPr>
              <a:t>Paper</a:t>
            </a:r>
            <a:r>
              <a:rPr lang="ru-RU" sz="2000" i="1" dirty="0">
                <a:latin typeface="Arial Narrow" pitchFamily="34" charset="0"/>
                <a:cs typeface="Arial" charset="0"/>
              </a:rPr>
              <a:t>”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 smtClean="0">
                <a:latin typeface="Arial Narrow" pitchFamily="34" charset="0"/>
                <a:cs typeface="Arial" charset="0"/>
              </a:rPr>
              <a:t>as</a:t>
            </a:r>
            <a:r>
              <a:rPr lang="ru-RU" altLang="ja-JP" sz="2000" i="1" dirty="0" smtClean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>
                <a:latin typeface="Arial Narrow" pitchFamily="34" charset="0"/>
                <a:cs typeface="Arial" charset="0"/>
              </a:rPr>
              <a:t>a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>
                <a:latin typeface="Arial Narrow" pitchFamily="34" charset="0"/>
                <a:cs typeface="Arial" charset="0"/>
              </a:rPr>
              <a:t>Topical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>
                <a:latin typeface="Arial Narrow" pitchFamily="34" charset="0"/>
                <a:cs typeface="Arial" charset="0"/>
              </a:rPr>
              <a:t>Issue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>
                <a:latin typeface="Arial Narrow" pitchFamily="34" charset="0"/>
                <a:cs typeface="Arial" charset="0"/>
              </a:rPr>
              <a:t>of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 err="1">
                <a:latin typeface="Arial Narrow" pitchFamily="34" charset="0"/>
                <a:cs typeface="Arial" charset="0"/>
              </a:rPr>
              <a:t>the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b="1" i="1" dirty="0">
                <a:latin typeface="Arial Narrow" pitchFamily="34" charset="0"/>
                <a:cs typeface="Arial" charset="0"/>
              </a:rPr>
              <a:t>EPJ </a:t>
            </a:r>
            <a:r>
              <a:rPr lang="ru-RU" altLang="ja-JP" sz="2000" b="1" i="1" dirty="0" err="1">
                <a:latin typeface="Arial Narrow" pitchFamily="34" charset="0"/>
                <a:cs typeface="Arial" charset="0"/>
              </a:rPr>
              <a:t>A</a:t>
            </a:r>
            <a:r>
              <a:rPr lang="ru-RU" altLang="ja-JP" sz="2000" b="1" i="1" dirty="0">
                <a:latin typeface="Arial Narrow" pitchFamily="34" charset="0"/>
                <a:cs typeface="Arial" charset="0"/>
              </a:rPr>
              <a:t> </a:t>
            </a:r>
            <a:r>
              <a:rPr lang="ru-RU" altLang="ja-JP" sz="2000" i="1" dirty="0">
                <a:latin typeface="Arial Narrow" pitchFamily="34" charset="0"/>
                <a:cs typeface="Arial" charset="0"/>
              </a:rPr>
              <a:t>(</a:t>
            </a:r>
            <a:r>
              <a:rPr lang="en-US" altLang="ja-JP" sz="2000" i="1" dirty="0">
                <a:latin typeface="Arial Narrow" pitchFamily="34" charset="0"/>
                <a:cs typeface="Arial" charset="0"/>
              </a:rPr>
              <a:t>July </a:t>
            </a:r>
            <a:r>
              <a:rPr lang="ru-RU" altLang="ja-JP" sz="2000" i="1" dirty="0" smtClean="0">
                <a:latin typeface="Arial Narrow" pitchFamily="34" charset="0"/>
                <a:cs typeface="Arial" charset="0"/>
              </a:rPr>
              <a:t>2016</a:t>
            </a:r>
            <a:r>
              <a:rPr lang="en-US" altLang="ja-JP" sz="2000" i="1" dirty="0" smtClean="0">
                <a:latin typeface="Arial Narrow" pitchFamily="34" charset="0"/>
                <a:cs typeface="Arial" charset="0"/>
              </a:rPr>
              <a:t>).</a:t>
            </a:r>
            <a:endParaRPr lang="en-US" altLang="ja-JP" sz="2000" i="1" dirty="0">
              <a:latin typeface="Arial Narrow" pitchFamily="34" charset="0"/>
              <a:cs typeface="Arial" charset="0"/>
            </a:endParaRPr>
          </a:p>
        </p:txBody>
      </p:sp>
      <p:pic>
        <p:nvPicPr>
          <p:cNvPr id="31748" name="Picture 6" descr="PDF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3" y="1679181"/>
            <a:ext cx="2447302" cy="32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Content Placeholder 2"/>
          <p:cNvSpPr txBox="1">
            <a:spLocks/>
          </p:cNvSpPr>
          <p:nvPr/>
        </p:nvSpPr>
        <p:spPr bwMode="auto">
          <a:xfrm>
            <a:off x="399835" y="116632"/>
            <a:ext cx="7484533" cy="5254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b="1" dirty="0" smtClean="0">
                <a:cs typeface="Arial" charset="0"/>
              </a:rPr>
              <a:t>NICA program:</a:t>
            </a:r>
            <a:r>
              <a:rPr lang="ru-RU" b="1" dirty="0" smtClean="0">
                <a:cs typeface="Arial" charset="0"/>
              </a:rPr>
              <a:t> </a:t>
            </a:r>
            <a:r>
              <a:rPr lang="en-GB" b="1" dirty="0">
                <a:cs typeface="Arial" charset="0"/>
              </a:rPr>
              <a:t>n</a:t>
            </a:r>
            <a:r>
              <a:rPr lang="en-GB" b="1" dirty="0" smtClean="0">
                <a:cs typeface="Arial" charset="0"/>
              </a:rPr>
              <a:t>ew issues (White Paper)</a:t>
            </a:r>
            <a:endParaRPr lang="en-GB" b="1" dirty="0">
              <a:cs typeface="Arial" charset="0"/>
            </a:endParaRPr>
          </a:p>
        </p:txBody>
      </p:sp>
      <p:sp>
        <p:nvSpPr>
          <p:cNvPr id="15" name="Rectangle 1"/>
          <p:cNvSpPr/>
          <p:nvPr/>
        </p:nvSpPr>
        <p:spPr>
          <a:xfrm>
            <a:off x="2908441" y="1759645"/>
            <a:ext cx="3916163" cy="590931"/>
          </a:xfrm>
          <a:prstGeom prst="rect">
            <a:avLst/>
          </a:prstGeom>
          <a:solidFill>
            <a:srgbClr val="CEE9F2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i="1" dirty="0" smtClean="0">
                <a:solidFill>
                  <a:srgbClr val="000090"/>
                </a:solidFill>
                <a:latin typeface="Arial Narrow" pitchFamily="34" charset="0"/>
              </a:rPr>
              <a:t>M</a:t>
            </a:r>
            <a:r>
              <a:rPr lang="en-US" i="1" dirty="0">
                <a:solidFill>
                  <a:srgbClr val="000090"/>
                </a:solidFill>
                <a:latin typeface="Arial Narrow" pitchFamily="34" charset="0"/>
              </a:rPr>
              <a:t>. </a:t>
            </a:r>
            <a:r>
              <a:rPr lang="en-US" i="1" dirty="0" err="1">
                <a:solidFill>
                  <a:srgbClr val="000090"/>
                </a:solidFill>
                <a:latin typeface="Arial Narrow" pitchFamily="34" charset="0"/>
              </a:rPr>
              <a:t>Baznat</a:t>
            </a:r>
            <a:r>
              <a:rPr lang="en-US" i="1" dirty="0">
                <a:solidFill>
                  <a:srgbClr val="000090"/>
                </a:solidFill>
                <a:latin typeface="Arial Narrow" pitchFamily="34" charset="0"/>
              </a:rPr>
              <a:t>, K. </a:t>
            </a:r>
            <a:r>
              <a:rPr lang="en-US" i="1" dirty="0" err="1">
                <a:solidFill>
                  <a:srgbClr val="000090"/>
                </a:solidFill>
                <a:latin typeface="Arial Narrow" pitchFamily="34" charset="0"/>
              </a:rPr>
              <a:t>Gudima</a:t>
            </a:r>
            <a:r>
              <a:rPr lang="en-US" i="1" dirty="0">
                <a:solidFill>
                  <a:srgbClr val="000090"/>
                </a:solidFill>
                <a:latin typeface="Arial Narrow" pitchFamily="34" charset="0"/>
              </a:rPr>
              <a:t>, A. </a:t>
            </a:r>
            <a:r>
              <a:rPr lang="en-US" i="1" dirty="0" err="1">
                <a:solidFill>
                  <a:srgbClr val="000090"/>
                </a:solidFill>
                <a:latin typeface="Arial Narrow" pitchFamily="34" charset="0"/>
              </a:rPr>
              <a:t>Sorin</a:t>
            </a:r>
            <a:r>
              <a:rPr lang="en-US" i="1" dirty="0">
                <a:solidFill>
                  <a:srgbClr val="000090"/>
                </a:solidFill>
                <a:latin typeface="Arial Narrow" pitchFamily="34" charset="0"/>
              </a:rPr>
              <a:t>, </a:t>
            </a:r>
            <a:r>
              <a:rPr lang="en-US" i="1" dirty="0" err="1" smtClean="0">
                <a:solidFill>
                  <a:srgbClr val="000090"/>
                </a:solidFill>
                <a:latin typeface="Arial Narrow" pitchFamily="34" charset="0"/>
              </a:rPr>
              <a:t>O.Teryaev</a:t>
            </a:r>
            <a:r>
              <a:rPr lang="en-US" i="1" dirty="0" smtClean="0">
                <a:solidFill>
                  <a:srgbClr val="000090"/>
                </a:solidFill>
                <a:latin typeface="Arial Narrow" pitchFamily="34" charset="0"/>
              </a:rPr>
              <a:t>   </a:t>
            </a:r>
            <a:endParaRPr lang="en-US" i="1" dirty="0">
              <a:solidFill>
                <a:srgbClr val="000090"/>
              </a:solidFill>
              <a:latin typeface="Arial Narrow" pitchFamily="34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>
                <a:solidFill>
                  <a:srgbClr val="000090"/>
                </a:solidFill>
                <a:latin typeface="Arial Narrow" pitchFamily="34" charset="0"/>
              </a:rPr>
              <a:t>Phys. Rev. C </a:t>
            </a:r>
            <a:r>
              <a:rPr lang="en-US" i="1" dirty="0" smtClean="0">
                <a:solidFill>
                  <a:srgbClr val="000090"/>
                </a:solidFill>
                <a:latin typeface="Arial Narrow" pitchFamily="34" charset="0"/>
              </a:rPr>
              <a:t> 93  031902 (2016)</a:t>
            </a:r>
            <a:endParaRPr lang="en-US" i="1" dirty="0">
              <a:solidFill>
                <a:srgbClr val="000090"/>
              </a:solidFill>
              <a:latin typeface="Arial Narrow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5154" y="2307853"/>
            <a:ext cx="3271340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/>
          <p:nvPr/>
        </p:nvSpPr>
        <p:spPr>
          <a:xfrm>
            <a:off x="6037148" y="2307853"/>
            <a:ext cx="3131840" cy="147732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90"/>
                </a:solidFill>
                <a:latin typeface="Symbol" pitchFamily="18" charset="2"/>
              </a:rPr>
              <a:t>L</a:t>
            </a:r>
            <a:r>
              <a:rPr lang="en-US" sz="2000" dirty="0" smtClean="0">
                <a:solidFill>
                  <a:srgbClr val="000090"/>
                </a:solidFill>
                <a:latin typeface="Arial Narrow" pitchFamily="34" charset="0"/>
              </a:rPr>
              <a:t>-polarization as an observable for the </a:t>
            </a:r>
            <a:r>
              <a:rPr lang="en-US" sz="2000" dirty="0" err="1" smtClean="0">
                <a:solidFill>
                  <a:srgbClr val="000090"/>
                </a:solidFill>
                <a:latin typeface="Arial Narrow" pitchFamily="34" charset="0"/>
              </a:rPr>
              <a:t>vortticity</a:t>
            </a:r>
            <a:r>
              <a:rPr lang="en-US" sz="2000" dirty="0" smtClean="0">
                <a:solidFill>
                  <a:srgbClr val="000090"/>
                </a:solidFill>
                <a:latin typeface="Arial Narrow" pitchFamily="34" charset="0"/>
              </a:rPr>
              <a:t> in non-central A+A.</a:t>
            </a: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90"/>
                </a:solidFill>
                <a:latin typeface="Arial Narrow" pitchFamily="34" charset="0"/>
              </a:rPr>
              <a:t>Spin </a:t>
            </a:r>
            <a:r>
              <a:rPr lang="en-US" sz="2000" dirty="0">
                <a:solidFill>
                  <a:srgbClr val="000090"/>
                </a:solidFill>
                <a:latin typeface="Arial Narrow" pitchFamily="34" charset="0"/>
              </a:rPr>
              <a:t>effects in </a:t>
            </a:r>
            <a:r>
              <a:rPr lang="en-US" sz="2000" dirty="0" smtClean="0">
                <a:solidFill>
                  <a:srgbClr val="000090"/>
                </a:solidFill>
                <a:latin typeface="Arial Narrow" pitchFamily="34" charset="0"/>
              </a:rPr>
              <a:t>HI </a:t>
            </a:r>
            <a:r>
              <a:rPr lang="en-US" sz="2000" dirty="0">
                <a:solidFill>
                  <a:srgbClr val="000090"/>
                </a:solidFill>
                <a:latin typeface="Arial Narrow" pitchFamily="34" charset="0"/>
              </a:rPr>
              <a:t>collisions </a:t>
            </a:r>
            <a:endParaRPr lang="en-US" sz="2000" dirty="0" smtClean="0">
              <a:solidFill>
                <a:srgbClr val="000090"/>
              </a:solidFill>
              <a:latin typeface="Arial Narrow" pitchFamily="34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90"/>
                </a:solidFill>
                <a:latin typeface="Arial Narrow" pitchFamily="34" charset="0"/>
              </a:rPr>
              <a:t>      as </a:t>
            </a:r>
            <a:r>
              <a:rPr lang="en-US" sz="2000" dirty="0">
                <a:solidFill>
                  <a:srgbClr val="000090"/>
                </a:solidFill>
                <a:latin typeface="Arial Narrow" pitchFamily="34" charset="0"/>
              </a:rPr>
              <a:t>a </a:t>
            </a:r>
            <a:r>
              <a:rPr lang="en-US" sz="2000" dirty="0" smtClean="0">
                <a:solidFill>
                  <a:srgbClr val="000090"/>
                </a:solidFill>
                <a:latin typeface="Arial Narrow" pitchFamily="34" charset="0"/>
              </a:rPr>
              <a:t>complementary </a:t>
            </a:r>
            <a:r>
              <a:rPr lang="en-US" sz="2000" dirty="0">
                <a:solidFill>
                  <a:srgbClr val="000090"/>
                </a:solidFill>
                <a:latin typeface="Arial Narrow" pitchFamily="34" charset="0"/>
              </a:rPr>
              <a:t>probe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668B-8315-4E46-8DAB-5A5735942071}" type="slidenum">
              <a:rPr lang="ru-RU" smtClean="0"/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934670"/>
            <a:ext cx="5704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 Narrow" pitchFamily="34" charset="0"/>
              </a:rPr>
              <a:t>The modulus of the</a:t>
            </a:r>
            <a:r>
              <a:rPr lang="en-US" i="1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polarization </a:t>
            </a:r>
            <a:r>
              <a:rPr lang="en-US" dirty="0">
                <a:latin typeface="Arial Narrow" pitchFamily="34" charset="0"/>
              </a:rPr>
              <a:t>for momentum vectors in the transverse, [</a:t>
            </a:r>
            <a:r>
              <a:rPr lang="en-US" i="1" dirty="0">
                <a:latin typeface="Arial Narrow" pitchFamily="34" charset="0"/>
              </a:rPr>
              <a:t>px,py </a:t>
            </a:r>
            <a:r>
              <a:rPr lang="en-US" dirty="0">
                <a:latin typeface="Arial Narrow" pitchFamily="34" charset="0"/>
              </a:rPr>
              <a:t>], </a:t>
            </a:r>
            <a:r>
              <a:rPr lang="en-US" dirty="0" smtClean="0">
                <a:latin typeface="Arial Narrow" pitchFamily="34" charset="0"/>
              </a:rPr>
              <a:t>plane at </a:t>
            </a:r>
            <a:r>
              <a:rPr lang="en-US" i="1" dirty="0">
                <a:latin typeface="Arial Narrow" pitchFamily="34" charset="0"/>
              </a:rPr>
              <a:t>pz </a:t>
            </a:r>
            <a:r>
              <a:rPr lang="en-US" dirty="0">
                <a:latin typeface="Arial Narrow" pitchFamily="34" charset="0"/>
              </a:rPr>
              <a:t>= 0, for the NICA Au+Au reaction at √</a:t>
            </a:r>
            <a:r>
              <a:rPr lang="en-US" i="1" dirty="0" err="1" smtClean="0">
                <a:latin typeface="Arial Narrow" pitchFamily="34" charset="0"/>
              </a:rPr>
              <a:t>s</a:t>
            </a:r>
            <a:r>
              <a:rPr lang="en-US" i="1" baseline="-25000" dirty="0" err="1" smtClean="0">
                <a:latin typeface="Arial Narrow" pitchFamily="34" charset="0"/>
              </a:rPr>
              <a:t>NN</a:t>
            </a:r>
            <a:r>
              <a:rPr lang="en-US" i="1" baseline="-25000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=</a:t>
            </a:r>
            <a:r>
              <a:rPr lang="en-US" dirty="0" smtClean="0">
                <a:latin typeface="Arial Narrow" pitchFamily="34" charset="0"/>
              </a:rPr>
              <a:t> 9 </a:t>
            </a:r>
            <a:r>
              <a:rPr lang="en-US" dirty="0">
                <a:latin typeface="Arial Narrow" pitchFamily="34" charset="0"/>
              </a:rPr>
              <a:t>GeV</a:t>
            </a:r>
            <a:r>
              <a:rPr lang="en-US" dirty="0" smtClean="0">
                <a:latin typeface="Arial Narrow" pitchFamily="34" charset="0"/>
              </a:rPr>
              <a:t>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94" y="3922074"/>
            <a:ext cx="3055603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"/>
          <p:cNvSpPr/>
          <p:nvPr/>
        </p:nvSpPr>
        <p:spPr>
          <a:xfrm>
            <a:off x="636266" y="5343739"/>
            <a:ext cx="4949345" cy="590931"/>
          </a:xfrm>
          <a:prstGeom prst="rect">
            <a:avLst/>
          </a:prstGeom>
          <a:solidFill>
            <a:srgbClr val="CEE9F2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None/>
              <a:defRPr/>
            </a:pPr>
            <a:r>
              <a:rPr lang="en-US" i="1" dirty="0" smtClean="0">
                <a:solidFill>
                  <a:srgbClr val="000090"/>
                </a:solidFill>
                <a:latin typeface="Arial Narrow" pitchFamily="34" charset="0"/>
              </a:rPr>
              <a:t>Y.L. </a:t>
            </a:r>
            <a:r>
              <a:rPr lang="en-US" i="1" dirty="0" err="1" smtClean="0">
                <a:solidFill>
                  <a:srgbClr val="000090"/>
                </a:solidFill>
                <a:latin typeface="Arial Narrow" pitchFamily="34" charset="0"/>
              </a:rPr>
              <a:t>Xie</a:t>
            </a:r>
            <a:r>
              <a:rPr lang="en-US" i="1" dirty="0" smtClean="0">
                <a:solidFill>
                  <a:srgbClr val="000090"/>
                </a:solidFill>
                <a:latin typeface="Arial Narrow" pitchFamily="34" charset="0"/>
              </a:rPr>
              <a:t>, M. </a:t>
            </a:r>
            <a:r>
              <a:rPr lang="en-US" i="1" dirty="0" err="1" smtClean="0">
                <a:solidFill>
                  <a:srgbClr val="000090"/>
                </a:solidFill>
                <a:latin typeface="Arial Narrow" pitchFamily="34" charset="0"/>
              </a:rPr>
              <a:t>Bleicher</a:t>
            </a:r>
            <a:r>
              <a:rPr lang="en-US" i="1" dirty="0" smtClean="0">
                <a:solidFill>
                  <a:srgbClr val="000090"/>
                </a:solidFill>
                <a:latin typeface="Arial Narrow" pitchFamily="34" charset="0"/>
              </a:rPr>
              <a:t>, H. Stocker, D.J. Wang, L.P. </a:t>
            </a:r>
            <a:r>
              <a:rPr lang="en-US" i="1" dirty="0" err="1" smtClean="0">
                <a:solidFill>
                  <a:srgbClr val="000090"/>
                </a:solidFill>
                <a:latin typeface="Arial Narrow" pitchFamily="34" charset="0"/>
              </a:rPr>
              <a:t>Csernai</a:t>
            </a:r>
            <a:r>
              <a:rPr lang="en-US" i="1" dirty="0" smtClean="0">
                <a:solidFill>
                  <a:srgbClr val="000090"/>
                </a:solidFill>
                <a:latin typeface="Arial Narrow" pitchFamily="34" charset="0"/>
              </a:rPr>
              <a:t>.   </a:t>
            </a:r>
            <a:endParaRPr lang="en-US" i="1" dirty="0">
              <a:solidFill>
                <a:srgbClr val="000090"/>
              </a:solidFill>
              <a:latin typeface="Arial Narrow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>
                <a:solidFill>
                  <a:srgbClr val="000090"/>
                </a:solidFill>
                <a:latin typeface="Arial Narrow" pitchFamily="34" charset="0"/>
              </a:rPr>
              <a:t>Phys. Rev. C </a:t>
            </a:r>
            <a:r>
              <a:rPr lang="en-US" i="1" dirty="0" smtClean="0">
                <a:solidFill>
                  <a:srgbClr val="000090"/>
                </a:solidFill>
                <a:latin typeface="Arial Narrow" pitchFamily="34" charset="0"/>
              </a:rPr>
              <a:t> 94  054907 (2016)</a:t>
            </a:r>
            <a:endParaRPr lang="en-US" i="1" dirty="0">
              <a:solidFill>
                <a:srgbClr val="00009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t="2296" r="10344" b="589"/>
          <a:stretch/>
        </p:blipFill>
        <p:spPr>
          <a:xfrm>
            <a:off x="4695" y="883386"/>
            <a:ext cx="4663885" cy="4572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956533" y="1484784"/>
            <a:ext cx="4079963" cy="3716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kern="0" dirty="0" err="1">
                <a:solidFill>
                  <a:sysClr val="windowText" lastClr="000000"/>
                </a:solidFill>
                <a:latin typeface="Arial Narrow" pitchFamily="34" charset="0"/>
              </a:rPr>
              <a:t>Hermeticity</a:t>
            </a: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,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2</a:t>
            </a:r>
            <a:r>
              <a:rPr lang="en-US" b="1" kern="0" dirty="0" smtClean="0">
                <a:solidFill>
                  <a:sysClr val="windowText" lastClr="000000"/>
                </a:solidFill>
                <a:latin typeface="Symbol" pitchFamily="18" charset="2"/>
              </a:rPr>
              <a:t>p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 acceptance in azimuth</a:t>
            </a:r>
            <a:endParaRPr lang="en-US" b="1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3-D tracking (TPC, ECT)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High resolution vertexing (IT)</a:t>
            </a:r>
            <a:endParaRPr lang="en-US" b="1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Powerful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PID (TPC, TOF, ECAL)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     </a:t>
            </a:r>
            <a:r>
              <a:rPr lang="ru-RU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- </a:t>
            </a:r>
            <a:r>
              <a:rPr lang="en-US" b="1" kern="0" dirty="0" smtClean="0">
                <a:solidFill>
                  <a:sysClr val="windowText" lastClr="000000"/>
                </a:solidFill>
                <a:latin typeface="Symbol" pitchFamily="18" charset="2"/>
              </a:rPr>
              <a:t>p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/K </a:t>
            </a: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up to 1.5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GeV/c,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      </a:t>
            </a:r>
            <a:r>
              <a:rPr lang="ru-RU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-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K/p </a:t>
            </a: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up to 3 GeV/c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,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       </a:t>
            </a:r>
            <a:r>
              <a:rPr lang="ru-RU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- </a:t>
            </a:r>
            <a:r>
              <a:rPr lang="en-US" b="1" kern="0" dirty="0" smtClean="0">
                <a:solidFill>
                  <a:sysClr val="windowText" lastClr="000000"/>
                </a:solidFill>
                <a:latin typeface="Symbol" pitchFamily="18" charset="2"/>
              </a:rPr>
              <a:t>g</a:t>
            </a: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,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e :</a:t>
            </a:r>
            <a:r>
              <a:rPr lang="ru-RU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0.1&lt;p&lt;3 GeV/c</a:t>
            </a:r>
            <a:endParaRPr lang="en-US" b="1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Precise event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characterization (FHCAL)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Fast timing and triggering (FFD)</a:t>
            </a:r>
            <a:endParaRPr lang="en-US" b="1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Low material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budget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H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igh </a:t>
            </a: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event rate (up to ~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7 </a:t>
            </a:r>
            <a:r>
              <a:rPr lang="en-US" b="1" kern="0" dirty="0">
                <a:solidFill>
                  <a:sysClr val="windowText" lastClr="000000"/>
                </a:solidFill>
                <a:latin typeface="Arial Narrow" pitchFamily="34" charset="0"/>
              </a:rPr>
              <a:t>kHz)</a:t>
            </a:r>
            <a:endParaRPr lang="ru-RU" b="1" kern="0" dirty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971600" y="87015"/>
            <a:ext cx="7871963" cy="492443"/>
          </a:xfrm>
          <a:prstGeom prst="rect">
            <a:avLst/>
          </a:prstGeom>
          <a:solidFill>
            <a:srgbClr val="FFF8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ulti</a:t>
            </a:r>
            <a:r>
              <a:rPr lang="en-US" sz="26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urpose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etecor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for A+A collisions @ NICA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9637668B-8315-4E46-8DAB-5A5735942071}" type="slidenum">
              <a:rPr lang="ru-RU" smtClean="0"/>
              <a:t>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64088" y="31693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395536" y="5458043"/>
            <a:ext cx="8087865" cy="111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/>
          <a:lstStyle/>
          <a:p>
            <a:pPr marL="0" lvl="1">
              <a:buClr>
                <a:srgbClr val="FF0000"/>
              </a:buClr>
              <a:defRPr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			               MPD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lvl="2">
              <a:buClr>
                <a:srgbClr val="FF0000"/>
              </a:buClr>
              <a:defRPr/>
            </a:pPr>
            <a:r>
              <a:rPr lang="en-US" sz="2400" b="1" i="1" dirty="0">
                <a:solidFill>
                  <a:srgbClr val="000090"/>
                </a:solidFill>
              </a:rPr>
              <a:t>		</a:t>
            </a:r>
            <a:r>
              <a:rPr lang="en-US" sz="2400" i="1" dirty="0">
                <a:solidFill>
                  <a:srgbClr val="000090"/>
                </a:solidFill>
              </a:rPr>
              <a:t>the I stage			</a:t>
            </a:r>
            <a:r>
              <a:rPr lang="en-US" sz="2400" dirty="0">
                <a:solidFill>
                  <a:srgbClr val="FF0000"/>
                </a:solidFill>
              </a:rPr>
              <a:t>	 </a:t>
            </a:r>
            <a:r>
              <a:rPr lang="ru-RU" sz="2400" dirty="0">
                <a:solidFill>
                  <a:srgbClr val="000090"/>
                </a:solidFill>
              </a:rPr>
              <a:t>– </a:t>
            </a:r>
            <a:r>
              <a:rPr lang="ru-RU" sz="2400" b="1" dirty="0">
                <a:solidFill>
                  <a:srgbClr val="000090"/>
                </a:solidFill>
              </a:rPr>
              <a:t>201</a:t>
            </a:r>
            <a:r>
              <a:rPr lang="en-US" sz="2400" b="1" dirty="0">
                <a:solidFill>
                  <a:srgbClr val="000090"/>
                </a:solidFill>
              </a:rPr>
              <a:t>9</a:t>
            </a:r>
          </a:p>
          <a:p>
            <a:pPr marL="0" lvl="2">
              <a:buClr>
                <a:srgbClr val="FF0000"/>
              </a:buClr>
              <a:defRPr/>
            </a:pPr>
            <a:r>
              <a:rPr lang="en-US" sz="2400" i="1" dirty="0">
                <a:solidFill>
                  <a:srgbClr val="000090"/>
                </a:solidFill>
              </a:rPr>
              <a:t>		upgraded (IT + end-cups) 	</a:t>
            </a:r>
            <a:r>
              <a:rPr lang="en-US" sz="2400" dirty="0">
                <a:solidFill>
                  <a:srgbClr val="0000FF"/>
                </a:solidFill>
              </a:rPr>
              <a:t> 	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ru-RU" sz="2400" dirty="0">
                <a:solidFill>
                  <a:srgbClr val="000090"/>
                </a:solidFill>
              </a:rPr>
              <a:t>–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b="1" dirty="0">
                <a:solidFill>
                  <a:srgbClr val="000090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8674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2414" y="-27384"/>
            <a:ext cx="34083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Status of MPD TDRs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957036"/>
              </p:ext>
            </p:extLst>
          </p:nvPr>
        </p:nvGraphicFramePr>
        <p:xfrm>
          <a:off x="251520" y="789385"/>
          <a:ext cx="8784976" cy="505093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949435"/>
                <a:gridCol w="2371045"/>
                <a:gridCol w="4464496"/>
              </a:tblGrid>
              <a:tr h="90326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dirty="0" smtClean="0">
                          <a:latin typeface="Arial" pitchFamily="34" charset="0"/>
                          <a:cs typeface="Arial" pitchFamily="34" charset="0"/>
                        </a:rPr>
                        <a:t>MPD system</a:t>
                      </a:r>
                      <a:endParaRPr lang="ru-RU" sz="2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dirty="0" smtClean="0">
                          <a:latin typeface="Arial" pitchFamily="34" charset="0"/>
                          <a:cs typeface="Arial" pitchFamily="34" charset="0"/>
                        </a:rPr>
                        <a:t>Date</a:t>
                      </a:r>
                      <a:r>
                        <a:rPr lang="en-US" sz="2100" baseline="0" dirty="0" smtClean="0">
                          <a:latin typeface="Arial" pitchFamily="34" charset="0"/>
                          <a:cs typeface="Arial" pitchFamily="34" charset="0"/>
                        </a:rPr>
                        <a:t> of recent evaluation</a:t>
                      </a:r>
                      <a:endParaRPr lang="ru-RU" sz="2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dirty="0" smtClean="0">
                          <a:latin typeface="Arial" pitchFamily="34" charset="0"/>
                          <a:cs typeface="Arial" pitchFamily="34" charset="0"/>
                        </a:rPr>
                        <a:t>Comments</a:t>
                      </a:r>
                      <a:endParaRPr lang="ru-RU" sz="2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5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TPC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22.06.2016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DAC recommendations</a:t>
                      </a:r>
                      <a:r>
                        <a:rPr lang="en-US" sz="2000" baseline="0" dirty="0" smtClean="0">
                          <a:latin typeface="Arial Narrow" pitchFamily="34" charset="0"/>
                        </a:rPr>
                        <a:t> are implemented, ready for next evaluation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295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TOF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16.12.2015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Recommendations</a:t>
                      </a:r>
                      <a:r>
                        <a:rPr lang="en-US" sz="2000" baseline="0" dirty="0" smtClean="0">
                          <a:latin typeface="Arial Narrow" pitchFamily="34" charset="0"/>
                        </a:rPr>
                        <a:t> from DAC implemented, </a:t>
                      </a:r>
                      <a:r>
                        <a:rPr lang="en-US" sz="2000" b="1" baseline="0" dirty="0" smtClean="0">
                          <a:solidFill>
                            <a:srgbClr val="57650F"/>
                          </a:solidFill>
                          <a:latin typeface="Arial Narrow" pitchFamily="34" charset="0"/>
                        </a:rPr>
                        <a:t>ready for green light</a:t>
                      </a:r>
                      <a:endParaRPr lang="ru-RU" sz="2000" b="1" dirty="0">
                        <a:solidFill>
                          <a:srgbClr val="57650F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295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FFD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22.06.2016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Got green light</a:t>
                      </a:r>
                      <a:r>
                        <a:rPr lang="en-US" sz="2000" b="1" dirty="0" smtClean="0">
                          <a:solidFill>
                            <a:srgbClr val="147412"/>
                          </a:solidFill>
                          <a:latin typeface="Arial Narrow" pitchFamily="34" charset="0"/>
                        </a:rPr>
                        <a:t>  </a:t>
                      </a:r>
                      <a:r>
                        <a:rPr lang="en-US" sz="2000" dirty="0" smtClean="0">
                          <a:latin typeface="Arial Narrow" pitchFamily="34" charset="0"/>
                        </a:rPr>
                        <a:t>(22/06/201</a:t>
                      </a:r>
                      <a:r>
                        <a:rPr lang="ru-RU" sz="2000" dirty="0" smtClean="0">
                          <a:latin typeface="Arial Narrow" pitchFamily="34" charset="0"/>
                        </a:rPr>
                        <a:t>6</a:t>
                      </a:r>
                      <a:r>
                        <a:rPr lang="en-US" sz="2000" dirty="0" smtClean="0">
                          <a:latin typeface="Arial Narrow" pitchFamily="34" charset="0"/>
                        </a:rPr>
                        <a:t>)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295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ECAL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22.06.2016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DAC recommendations</a:t>
                      </a:r>
                      <a:r>
                        <a:rPr lang="en-US" sz="2000" baseline="0" dirty="0" smtClean="0">
                          <a:latin typeface="Arial Narrow" pitchFamily="34" charset="0"/>
                        </a:rPr>
                        <a:t> are implemented, ready for next evaluation</a:t>
                      </a:r>
                      <a:endParaRPr lang="ru-RU" sz="2000" dirty="0" smtClean="0"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295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FHCAL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22.06.2016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Recommendations</a:t>
                      </a:r>
                      <a:r>
                        <a:rPr lang="en-US" sz="2000" baseline="0" dirty="0" smtClean="0">
                          <a:latin typeface="Arial Narrow" pitchFamily="34" charset="0"/>
                        </a:rPr>
                        <a:t> from DAC implemented, </a:t>
                      </a:r>
                      <a:r>
                        <a:rPr lang="en-US" sz="2000" b="1" baseline="0" dirty="0" smtClean="0">
                          <a:solidFill>
                            <a:srgbClr val="57650F"/>
                          </a:solidFill>
                          <a:latin typeface="Arial Narrow" pitchFamily="34" charset="0"/>
                        </a:rPr>
                        <a:t>ready for green light</a:t>
                      </a:r>
                      <a:endParaRPr lang="ru-RU" sz="2000" b="1" dirty="0" smtClean="0">
                        <a:solidFill>
                          <a:srgbClr val="57650F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9592" y="404664"/>
            <a:ext cx="77768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u="sng" dirty="0" smtClean="0">
                <a:solidFill>
                  <a:srgbClr val="002060"/>
                </a:solidFill>
              </a:rPr>
              <a:t>http</a:t>
            </a:r>
            <a:r>
              <a:rPr lang="en-US" sz="1900" u="sng" smtClean="0">
                <a:solidFill>
                  <a:srgbClr val="002060"/>
                </a:solidFill>
              </a:rPr>
              <a:t>://</a:t>
            </a:r>
            <a:r>
              <a:rPr lang="en-US" sz="1900" i="1" u="sng" smtClean="0">
                <a:solidFill>
                  <a:srgbClr val="002060"/>
                </a:solidFill>
              </a:rPr>
              <a:t>indico.jinr.ru/Projects/NICA/Detectors/DetectorAdvisoryCommitee</a:t>
            </a:r>
            <a:endParaRPr lang="ru-RU" sz="1900" i="1" u="sng" dirty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02896" y="6376243"/>
            <a:ext cx="2133600" cy="365125"/>
          </a:xfrm>
        </p:spPr>
        <p:txBody>
          <a:bodyPr/>
          <a:lstStyle/>
          <a:p>
            <a:fld id="{9637668B-8315-4E46-8DAB-5A5735942071}" type="slidenum">
              <a:rPr lang="ru-RU" smtClean="0"/>
              <a:t>7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97167" y="6217496"/>
            <a:ext cx="47387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Next MPD DAC meeting – 17/01/201</a:t>
            </a:r>
            <a:r>
              <a:rPr lang="ru-RU" sz="2200" b="1" dirty="0" smtClean="0">
                <a:solidFill>
                  <a:srgbClr val="FF0000"/>
                </a:solidFill>
              </a:rPr>
              <a:t>7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38100" y="990600"/>
            <a:ext cx="6211888" cy="5105400"/>
          </a:xfrm>
        </p:spPr>
      </p:pic>
      <p:sp>
        <p:nvSpPr>
          <p:cNvPr id="102403" name="TextBox 4"/>
          <p:cNvSpPr txBox="1">
            <a:spLocks noChangeArrowheads="1"/>
          </p:cNvSpPr>
          <p:nvPr/>
        </p:nvSpPr>
        <p:spPr bwMode="auto">
          <a:xfrm>
            <a:off x="228600" y="1231900"/>
            <a:ext cx="1690688" cy="646113"/>
          </a:xfrm>
          <a:prstGeom prst="rect">
            <a:avLst/>
          </a:prstGeom>
          <a:solidFill>
            <a:srgbClr val="FEFFD8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Control Dewar,</a:t>
            </a:r>
          </a:p>
          <a:p>
            <a:r>
              <a:rPr lang="en-US">
                <a:solidFill>
                  <a:srgbClr val="000090"/>
                </a:solidFill>
              </a:rPr>
              <a:t>pipe lines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74888" y="3289300"/>
            <a:ext cx="1077912" cy="339725"/>
          </a:xfrm>
          <a:prstGeom prst="rect">
            <a:avLst/>
          </a:prstGeom>
          <a:solidFill>
            <a:srgbClr val="00009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Cryostat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24375" y="1743075"/>
            <a:ext cx="936625" cy="339725"/>
          </a:xfrm>
          <a:prstGeom prst="rect">
            <a:avLst/>
          </a:prstGeom>
          <a:solidFill>
            <a:srgbClr val="00009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SC coil</a:t>
            </a:r>
          </a:p>
        </p:txBody>
      </p:sp>
      <p:sp>
        <p:nvSpPr>
          <p:cNvPr id="102406" name="TextBox 7"/>
          <p:cNvSpPr txBox="1">
            <a:spLocks noChangeArrowheads="1"/>
          </p:cNvSpPr>
          <p:nvPr/>
        </p:nvSpPr>
        <p:spPr bwMode="auto">
          <a:xfrm>
            <a:off x="2540000" y="2768600"/>
            <a:ext cx="1096963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Trim Coil</a:t>
            </a:r>
          </a:p>
        </p:txBody>
      </p:sp>
      <p:cxnSp>
        <p:nvCxnSpPr>
          <p:cNvPr id="10" name="Straight Arrow Connector 9"/>
          <p:cNvCxnSpPr>
            <a:cxnSpLocks noChangeShapeType="1"/>
            <a:stCxn id="7" idx="1"/>
          </p:cNvCxnSpPr>
          <p:nvPr/>
        </p:nvCxnSpPr>
        <p:spPr bwMode="auto">
          <a:xfrm rot="10800000" flipV="1">
            <a:off x="3792538" y="1912938"/>
            <a:ext cx="731837" cy="47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3479800" y="2641600"/>
            <a:ext cx="533400" cy="1524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87049" name="TextBox 10"/>
          <p:cNvSpPr txBox="1">
            <a:spLocks noChangeArrowheads="1"/>
          </p:cNvSpPr>
          <p:nvPr/>
        </p:nvSpPr>
        <p:spPr bwMode="auto">
          <a:xfrm>
            <a:off x="1957388" y="44624"/>
            <a:ext cx="5577168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cs typeface="Arial" charset="0"/>
              </a:rPr>
              <a:t>MPD superconducting solenoid</a:t>
            </a:r>
          </a:p>
        </p:txBody>
      </p:sp>
      <p:sp>
        <p:nvSpPr>
          <p:cNvPr id="102410" name="TextBox 11"/>
          <p:cNvSpPr txBox="1">
            <a:spLocks noChangeArrowheads="1"/>
          </p:cNvSpPr>
          <p:nvPr/>
        </p:nvSpPr>
        <p:spPr bwMode="auto">
          <a:xfrm>
            <a:off x="5676900" y="3068638"/>
            <a:ext cx="3352800" cy="2708275"/>
          </a:xfrm>
          <a:prstGeom prst="rect">
            <a:avLst/>
          </a:prstGeom>
          <a:solidFill>
            <a:srgbClr val="CEE9F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b="1" dirty="0">
                <a:solidFill>
                  <a:srgbClr val="000090"/>
                </a:solidFill>
                <a:cs typeface="Arial" pitchFamily="34" charset="0"/>
              </a:rPr>
              <a:t>ASG </a:t>
            </a:r>
            <a:r>
              <a:rPr lang="en-US" sz="2000" b="1" dirty="0" smtClean="0">
                <a:solidFill>
                  <a:srgbClr val="000090"/>
                </a:solidFill>
                <a:cs typeface="Arial" pitchFamily="34" charset="0"/>
              </a:rPr>
              <a:t>superconductors</a:t>
            </a:r>
            <a:endParaRPr lang="en-US" sz="2000" b="1" dirty="0">
              <a:solidFill>
                <a:srgbClr val="000090"/>
              </a:solidFill>
              <a:cs typeface="Arial" pitchFamily="34" charset="0"/>
            </a:endParaRPr>
          </a:p>
          <a:p>
            <a:pPr marL="457200" indent="-457200"/>
            <a:r>
              <a:rPr lang="en-US" sz="2000" dirty="0">
                <a:solidFill>
                  <a:srgbClr val="000090"/>
                </a:solidFill>
                <a:cs typeface="Arial" pitchFamily="34" charset="0"/>
              </a:rPr>
              <a:t>(</a:t>
            </a:r>
            <a:r>
              <a:rPr lang="en-US" sz="2000" dirty="0" err="1">
                <a:solidFill>
                  <a:srgbClr val="000090"/>
                </a:solidFill>
                <a:cs typeface="Arial" pitchFamily="34" charset="0"/>
              </a:rPr>
              <a:t>Genova</a:t>
            </a:r>
            <a:r>
              <a:rPr lang="en-US" sz="2000" dirty="0">
                <a:solidFill>
                  <a:srgbClr val="000090"/>
                </a:solidFill>
                <a:cs typeface="Arial" pitchFamily="34" charset="0"/>
              </a:rPr>
              <a:t>, Italy)</a:t>
            </a:r>
            <a:r>
              <a:rPr lang="en-US" sz="2000" b="1" dirty="0">
                <a:solidFill>
                  <a:srgbClr val="000090"/>
                </a:solidFill>
                <a:cs typeface="Arial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i="1" dirty="0">
                <a:solidFill>
                  <a:srgbClr val="000090"/>
                </a:solidFill>
                <a:cs typeface="Arial" pitchFamily="34" charset="0"/>
              </a:rPr>
              <a:t>Cold Mass + Cryostat</a:t>
            </a:r>
            <a:endParaRPr lang="en-US" sz="2000" i="1" dirty="0">
              <a:solidFill>
                <a:srgbClr val="FF0000"/>
              </a:solidFill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i="1" dirty="0">
                <a:solidFill>
                  <a:srgbClr val="000090"/>
                </a:solidFill>
                <a:cs typeface="Arial" pitchFamily="34" charset="0"/>
              </a:rPr>
              <a:t>Vacuum System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i="1" dirty="0">
                <a:solidFill>
                  <a:srgbClr val="000090"/>
                </a:solidFill>
                <a:cs typeface="Arial" pitchFamily="34" charset="0"/>
              </a:rPr>
              <a:t>Trim Coils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i="1" dirty="0">
                <a:solidFill>
                  <a:srgbClr val="000090"/>
                </a:solidFill>
                <a:cs typeface="Arial" pitchFamily="34" charset="0"/>
              </a:rPr>
              <a:t>Control System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i="1" dirty="0">
                <a:solidFill>
                  <a:srgbClr val="000090"/>
                </a:solidFill>
                <a:cs typeface="Arial" pitchFamily="34" charset="0"/>
              </a:rPr>
              <a:t>PS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i="1" dirty="0">
                <a:solidFill>
                  <a:srgbClr val="FF0006"/>
                </a:solidFill>
                <a:cs typeface="Arial" pitchFamily="34" charset="0"/>
              </a:rPr>
              <a:t>General responsibility</a:t>
            </a: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>
            <a:off x="1233488" y="1885950"/>
            <a:ext cx="963612" cy="171450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02414" name="Picture 2"/>
          <p:cNvPicPr>
            <a:picLocks noChangeAspect="1" noChangeArrowheads="1"/>
          </p:cNvPicPr>
          <p:nvPr/>
        </p:nvPicPr>
        <p:blipFill>
          <a:blip r:embed="rId4" cstate="print"/>
          <a:srcRect l="-1598" t="44313" r="-2"/>
          <a:stretch>
            <a:fillRect/>
          </a:stretch>
        </p:blipFill>
        <p:spPr bwMode="auto">
          <a:xfrm>
            <a:off x="5454650" y="661988"/>
            <a:ext cx="3663950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415" name="Straight Arrow Connector 15"/>
          <p:cNvCxnSpPr>
            <a:cxnSpLocks noChangeShapeType="1"/>
          </p:cNvCxnSpPr>
          <p:nvPr/>
        </p:nvCxnSpPr>
        <p:spPr bwMode="auto">
          <a:xfrm>
            <a:off x="6705600" y="2082800"/>
            <a:ext cx="121285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102416" name="TextBox 16"/>
          <p:cNvSpPr txBox="1">
            <a:spLocks noChangeArrowheads="1"/>
          </p:cNvSpPr>
          <p:nvPr/>
        </p:nvSpPr>
        <p:spPr bwMode="auto">
          <a:xfrm>
            <a:off x="6626225" y="1666875"/>
            <a:ext cx="1384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>
                <a:solidFill>
                  <a:srgbClr val="FF0000"/>
                </a:solidFill>
              </a:rPr>
              <a:t> </a:t>
            </a:r>
            <a:r>
              <a:rPr lang="en-US" sz="1600" b="1" i="1">
                <a:solidFill>
                  <a:srgbClr val="FF0000"/>
                </a:solidFill>
              </a:rPr>
              <a:t>TPC region</a:t>
            </a:r>
          </a:p>
        </p:txBody>
      </p:sp>
      <p:sp>
        <p:nvSpPr>
          <p:cNvPr id="102417" name="TextBox 27"/>
          <p:cNvSpPr txBox="1">
            <a:spLocks noChangeArrowheads="1"/>
          </p:cNvSpPr>
          <p:nvPr/>
        </p:nvSpPr>
        <p:spPr bwMode="auto">
          <a:xfrm>
            <a:off x="2019300" y="736600"/>
            <a:ext cx="2016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90"/>
                </a:solidFill>
              </a:rPr>
              <a:t>weight ~</a:t>
            </a:r>
            <a:r>
              <a:rPr lang="ru-RU" sz="2000" b="1">
                <a:solidFill>
                  <a:srgbClr val="000090"/>
                </a:solidFill>
              </a:rPr>
              <a:t> </a:t>
            </a:r>
            <a:r>
              <a:rPr lang="en-US" sz="2000" b="1">
                <a:solidFill>
                  <a:srgbClr val="000090"/>
                </a:solidFill>
              </a:rPr>
              <a:t>9</a:t>
            </a:r>
            <a:r>
              <a:rPr lang="ru-RU" sz="2000" b="1">
                <a:solidFill>
                  <a:srgbClr val="000090"/>
                </a:solidFill>
              </a:rPr>
              <a:t>00 </a:t>
            </a:r>
            <a:r>
              <a:rPr lang="en-US" sz="2000" b="1">
                <a:solidFill>
                  <a:srgbClr val="000090"/>
                </a:solidFill>
              </a:rPr>
              <a:t>t</a:t>
            </a:r>
          </a:p>
        </p:txBody>
      </p:sp>
      <p:sp>
        <p:nvSpPr>
          <p:cNvPr id="102418" name="TextBox 4"/>
          <p:cNvSpPr txBox="1">
            <a:spLocks noChangeArrowheads="1"/>
          </p:cNvSpPr>
          <p:nvPr/>
        </p:nvSpPr>
        <p:spPr bwMode="auto">
          <a:xfrm>
            <a:off x="165100" y="711200"/>
            <a:ext cx="19177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 dirty="0" smtClean="0">
                <a:solidFill>
                  <a:srgbClr val="000090"/>
                </a:solidFill>
              </a:rPr>
              <a:t>B</a:t>
            </a:r>
            <a:r>
              <a:rPr lang="en-US" sz="2200" b="1" baseline="-25000" dirty="0" smtClean="0">
                <a:solidFill>
                  <a:srgbClr val="000090"/>
                </a:solidFill>
              </a:rPr>
              <a:t>0</a:t>
            </a:r>
            <a:r>
              <a:rPr lang="en-US" sz="2200" b="1" dirty="0" smtClean="0">
                <a:solidFill>
                  <a:srgbClr val="000090"/>
                </a:solidFill>
              </a:rPr>
              <a:t>=0.56 </a:t>
            </a:r>
            <a:r>
              <a:rPr lang="en-US" sz="2200" b="1" dirty="0">
                <a:solidFill>
                  <a:srgbClr val="000090"/>
                </a:solidFill>
              </a:rPr>
              <a:t>T</a:t>
            </a:r>
            <a:endParaRPr lang="ru-RU" sz="2200" b="1" dirty="0">
              <a:solidFill>
                <a:srgbClr val="000090"/>
              </a:solidFill>
            </a:endParaRPr>
          </a:p>
        </p:txBody>
      </p:sp>
      <p:sp>
        <p:nvSpPr>
          <p:cNvPr id="71699" name="TextBox 17"/>
          <p:cNvSpPr txBox="1">
            <a:spLocks noChangeArrowheads="1"/>
          </p:cNvSpPr>
          <p:nvPr/>
        </p:nvSpPr>
        <p:spPr bwMode="auto">
          <a:xfrm>
            <a:off x="4087174" y="5908675"/>
            <a:ext cx="260000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90"/>
                </a:solidFill>
              </a:rPr>
              <a:t>works </a:t>
            </a:r>
            <a:r>
              <a:rPr lang="en-US" sz="2400" i="1" dirty="0">
                <a:solidFill>
                  <a:srgbClr val="000090"/>
                </a:solidFill>
              </a:rPr>
              <a:t>– in progress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2420" name="Rectangle 35"/>
          <p:cNvSpPr>
            <a:spLocks noChangeArrowheads="1"/>
          </p:cNvSpPr>
          <p:nvPr/>
        </p:nvSpPr>
        <p:spPr bwMode="auto">
          <a:xfrm>
            <a:off x="5537200" y="2241550"/>
            <a:ext cx="3441700" cy="647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000090"/>
                </a:solidFill>
              </a:rPr>
              <a:t>high level (~ 3x</a:t>
            </a:r>
            <a:r>
              <a:rPr lang="en-US" i="1">
                <a:solidFill>
                  <a:srgbClr val="FF0000"/>
                </a:solidFill>
              </a:rPr>
              <a:t>10</a:t>
            </a:r>
            <a:r>
              <a:rPr lang="en-US" i="1" baseline="30000">
                <a:solidFill>
                  <a:srgbClr val="FF0000"/>
                </a:solidFill>
              </a:rPr>
              <a:t>-4</a:t>
            </a:r>
            <a:r>
              <a:rPr lang="en-US" i="1">
                <a:solidFill>
                  <a:srgbClr val="000090"/>
                </a:solidFill>
              </a:rPr>
              <a:t>) of magnetic</a:t>
            </a:r>
          </a:p>
          <a:p>
            <a:r>
              <a:rPr lang="en-US" i="1">
                <a:solidFill>
                  <a:srgbClr val="000090"/>
                </a:solidFill>
              </a:rPr>
              <a:t>field homogeneity  </a:t>
            </a:r>
            <a:endParaRPr lang="en-US">
              <a:solidFill>
                <a:srgbClr val="00009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9637668B-8315-4E46-8DAB-5A573594207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9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1016" y="-99392"/>
            <a:ext cx="5987328" cy="764704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MPD magnet yoke production status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2795"/>
            <a:ext cx="2834970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96528" y="1181651"/>
            <a:ext cx="612068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Narrow" pitchFamily="34" charset="0"/>
              </a:rPr>
              <a:t>MPD conception design </a:t>
            </a:r>
            <a:r>
              <a:rPr lang="en-US" dirty="0">
                <a:latin typeface="Arial Narrow" pitchFamily="34" charset="0"/>
              </a:rPr>
              <a:t>(</a:t>
            </a:r>
            <a:r>
              <a:rPr lang="en-US" dirty="0" smtClean="0">
                <a:latin typeface="Arial Narrow" pitchFamily="34" charset="0"/>
              </a:rPr>
              <a:t>Neva-magnet ,St. </a:t>
            </a:r>
            <a:r>
              <a:rPr lang="en-US" dirty="0" err="1" smtClean="0">
                <a:latin typeface="Arial Narrow" pitchFamily="34" charset="0"/>
              </a:rPr>
              <a:t>Peterburg</a:t>
            </a:r>
            <a:r>
              <a:rPr lang="en-US" dirty="0" smtClean="0">
                <a:latin typeface="Arial Narrow" pitchFamily="34" charset="0"/>
              </a:rPr>
              <a:t>) – </a:t>
            </a:r>
            <a:r>
              <a:rPr lang="en-US" dirty="0" smtClean="0">
                <a:solidFill>
                  <a:srgbClr val="006600"/>
                </a:solidFill>
                <a:latin typeface="Arial Narrow" pitchFamily="34" charset="0"/>
              </a:rPr>
              <a:t>finished</a:t>
            </a:r>
          </a:p>
          <a:p>
            <a:r>
              <a:rPr lang="en-US" dirty="0">
                <a:solidFill>
                  <a:srgbClr val="0000FF"/>
                </a:solidFill>
                <a:latin typeface="Arial Narrow" pitchFamily="34" charset="0"/>
              </a:rPr>
              <a:t>Strength calculation </a:t>
            </a:r>
            <a:r>
              <a:rPr lang="en-US" dirty="0">
                <a:latin typeface="Arial Narrow" pitchFamily="34" charset="0"/>
              </a:rPr>
              <a:t>(</a:t>
            </a:r>
            <a:r>
              <a:rPr lang="en-US" dirty="0" err="1" smtClean="0">
                <a:latin typeface="Arial Narrow" pitchFamily="34" charset="0"/>
              </a:rPr>
              <a:t>Progresstech</a:t>
            </a:r>
            <a:r>
              <a:rPr lang="en-US" dirty="0" err="1">
                <a:latin typeface="Arial Narrow" pitchFamily="34" charset="0"/>
              </a:rPr>
              <a:t>,</a:t>
            </a:r>
            <a:r>
              <a:rPr lang="en-US" dirty="0" err="1" smtClean="0">
                <a:latin typeface="Arial Narrow" pitchFamily="34" charset="0"/>
              </a:rPr>
              <a:t>Dubna</a:t>
            </a:r>
            <a:r>
              <a:rPr lang="en-US" dirty="0" smtClean="0">
                <a:latin typeface="Arial Narrow" pitchFamily="34" charset="0"/>
              </a:rPr>
              <a:t>) </a:t>
            </a:r>
            <a:r>
              <a:rPr lang="en-US" dirty="0">
                <a:latin typeface="Arial Narrow" pitchFamily="34" charset="0"/>
              </a:rPr>
              <a:t>– </a:t>
            </a:r>
            <a:r>
              <a:rPr lang="en-US" dirty="0">
                <a:solidFill>
                  <a:srgbClr val="009900"/>
                </a:solidFill>
                <a:latin typeface="Arial Narrow" pitchFamily="34" charset="0"/>
              </a:rPr>
              <a:t>finished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 Narrow" pitchFamily="34" charset="0"/>
              </a:rPr>
              <a:t>Yoke production </a:t>
            </a:r>
            <a:r>
              <a:rPr lang="en-US" dirty="0" smtClean="0">
                <a:latin typeface="Arial Narrow" pitchFamily="34" charset="0"/>
              </a:rPr>
              <a:t>(VHM, </a:t>
            </a:r>
            <a:r>
              <a:rPr lang="en-US" dirty="0" err="1" smtClean="0">
                <a:latin typeface="Arial Narrow" pitchFamily="34" charset="0"/>
              </a:rPr>
              <a:t>Vitkovice</a:t>
            </a:r>
            <a:r>
              <a:rPr lang="en-US" dirty="0" smtClean="0">
                <a:latin typeface="Arial Narrow" pitchFamily="34" charset="0"/>
              </a:rPr>
              <a:t>, Czech Republic) – </a:t>
            </a:r>
            <a:r>
              <a:rPr lang="en-US" dirty="0" smtClean="0">
                <a:solidFill>
                  <a:srgbClr val="C00000"/>
                </a:solidFill>
                <a:latin typeface="Arial Narrow" pitchFamily="34" charset="0"/>
              </a:rPr>
              <a:t>in progress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 Narrow" pitchFamily="34" charset="0"/>
              </a:rPr>
              <a:t>Forging (support rings, poles, plates) </a:t>
            </a:r>
            <a:r>
              <a:rPr lang="en-US" dirty="0">
                <a:latin typeface="Arial Narrow" pitchFamily="34" charset="0"/>
              </a:rPr>
              <a:t>(</a:t>
            </a:r>
            <a:r>
              <a:rPr lang="en-US" dirty="0" smtClean="0">
                <a:latin typeface="Arial Narrow" pitchFamily="34" charset="0"/>
              </a:rPr>
              <a:t>SPETSMASH, Kazan) – </a:t>
            </a:r>
            <a:r>
              <a:rPr lang="en-US" dirty="0" smtClean="0">
                <a:solidFill>
                  <a:srgbClr val="009900"/>
                </a:solidFill>
                <a:latin typeface="Arial Narrow" pitchFamily="34" charset="0"/>
              </a:rPr>
              <a:t>finished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 Narrow" pitchFamily="34" charset="0"/>
              </a:rPr>
              <a:t>Main tool for assembly, </a:t>
            </a:r>
            <a:r>
              <a:rPr lang="en-US" dirty="0" smtClean="0">
                <a:latin typeface="Arial Narrow" pitchFamily="34" charset="0"/>
              </a:rPr>
              <a:t>manipulator (gift from CERN) – </a:t>
            </a:r>
            <a:r>
              <a:rPr lang="en-US" dirty="0" smtClean="0">
                <a:solidFill>
                  <a:srgbClr val="009900"/>
                </a:solidFill>
                <a:latin typeface="Arial Narrow" pitchFamily="34" charset="0"/>
              </a:rPr>
              <a:t>in Dubna 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 Narrow" pitchFamily="34" charset="0"/>
              </a:rPr>
              <a:t>Other needed tool </a:t>
            </a:r>
            <a:r>
              <a:rPr lang="en-US" dirty="0">
                <a:latin typeface="Arial Narrow" pitchFamily="34" charset="0"/>
              </a:rPr>
              <a:t>(</a:t>
            </a:r>
            <a:r>
              <a:rPr lang="en-US" dirty="0" smtClean="0">
                <a:latin typeface="Arial Narrow" pitchFamily="34" charset="0"/>
              </a:rPr>
              <a:t>VHM 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+ VBLHEP) </a:t>
            </a:r>
            <a:r>
              <a:rPr lang="en-US" dirty="0">
                <a:latin typeface="Arial Narrow" pitchFamily="34" charset="0"/>
              </a:rPr>
              <a:t>- </a:t>
            </a:r>
            <a:r>
              <a:rPr lang="en-US" dirty="0">
                <a:solidFill>
                  <a:srgbClr val="C00000"/>
                </a:solidFill>
                <a:latin typeface="Arial Narrow" pitchFamily="34" charset="0"/>
              </a:rPr>
              <a:t>in progress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 Narrow" pitchFamily="34" charset="0"/>
              </a:rPr>
              <a:t>Control assembly technology </a:t>
            </a:r>
            <a:r>
              <a:rPr lang="en-US" dirty="0">
                <a:latin typeface="Arial Narrow" pitchFamily="34" charset="0"/>
              </a:rPr>
              <a:t>(</a:t>
            </a:r>
            <a:r>
              <a:rPr lang="en-US" dirty="0" smtClean="0">
                <a:latin typeface="Arial Narrow" pitchFamily="34" charset="0"/>
              </a:rPr>
              <a:t>VBLHEP) – </a:t>
            </a:r>
            <a:r>
              <a:rPr lang="en-US" dirty="0" smtClean="0">
                <a:solidFill>
                  <a:srgbClr val="C00000"/>
                </a:solidFill>
                <a:latin typeface="Arial Narrow" pitchFamily="34" charset="0"/>
              </a:rPr>
              <a:t>in progress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090" y="423727"/>
            <a:ext cx="5525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 pitchFamily="34" charset="0"/>
              </a:rPr>
              <a:t>A conception and detailed plan of actions for MPD magnet yoke</a:t>
            </a:r>
          </a:p>
          <a:p>
            <a:pPr algn="ctr"/>
            <a:r>
              <a:rPr lang="en-US" dirty="0" smtClean="0">
                <a:latin typeface="Arial Narrow" pitchFamily="34" charset="0"/>
              </a:rPr>
              <a:t> manufacturing &amp; test assembling is ready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7" name="Рисунок 3" descr="L102059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5" y="3244609"/>
            <a:ext cx="2612599" cy="17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45123" y="3129520"/>
            <a:ext cx="196682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Forging production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0" name="Picture 2" descr="D:\Vitkovice\21_декабря_2016_фото\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4"/>
          <a:stretch/>
        </p:blipFill>
        <p:spPr bwMode="auto">
          <a:xfrm>
            <a:off x="3123184" y="3469445"/>
            <a:ext cx="2395487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Vitkovice\21_декабря_2016_фото\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4"/>
          <a:stretch/>
        </p:blipFill>
        <p:spPr bwMode="auto">
          <a:xfrm>
            <a:off x="5744884" y="3469445"/>
            <a:ext cx="244993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204236" y="3758597"/>
            <a:ext cx="113152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Lodgment</a:t>
            </a:r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24" name="Picture 4" descr="D:\Vitkovice\21_декабря_2016_фото\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5"/>
          <a:stretch/>
        </p:blipFill>
        <p:spPr bwMode="auto">
          <a:xfrm>
            <a:off x="2896528" y="5209903"/>
            <a:ext cx="2612598" cy="150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Vitkovice\21_декабря_2016_фото\20161219_1221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00" y="5224480"/>
            <a:ext cx="2496000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770000" y="5209903"/>
            <a:ext cx="135165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Support ring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86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2" name="Picture 10" descr="IMAG101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" y="5116480"/>
            <a:ext cx="2691688" cy="15120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8" name="TextBox 17"/>
          <p:cNvSpPr txBox="1"/>
          <p:nvPr/>
        </p:nvSpPr>
        <p:spPr>
          <a:xfrm>
            <a:off x="2438067" y="5149265"/>
            <a:ext cx="79380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Plates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4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4220</TotalTime>
  <Words>2575</Words>
  <Application>Microsoft Office PowerPoint</Application>
  <PresentationFormat>Экран (4:3)</PresentationFormat>
  <Paragraphs>476</Paragraphs>
  <Slides>29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Формула</vt:lpstr>
      <vt:lpstr>Worksheet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MPD magnet yoke production status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Status of FHCAL module production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VHM (Vitkovice) equipment for test assembling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вадим</dc:creator>
  <cp:lastModifiedBy>вадим</cp:lastModifiedBy>
  <cp:revision>182</cp:revision>
  <dcterms:created xsi:type="dcterms:W3CDTF">2016-06-14T08:51:30Z</dcterms:created>
  <dcterms:modified xsi:type="dcterms:W3CDTF">2017-01-15T21:19:09Z</dcterms:modified>
</cp:coreProperties>
</file>