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7611" r:id="rId1"/>
    <p:sldMasterId id="2147487623" r:id="rId2"/>
    <p:sldMasterId id="2147487635" r:id="rId3"/>
    <p:sldMasterId id="2147487647" r:id="rId4"/>
    <p:sldMasterId id="2147487659" r:id="rId5"/>
    <p:sldMasterId id="2147487671" r:id="rId6"/>
    <p:sldMasterId id="2147488067" r:id="rId7"/>
    <p:sldMasterId id="2147488081" r:id="rId8"/>
    <p:sldMasterId id="2147488407" r:id="rId9"/>
    <p:sldMasterId id="2147488432" r:id="rId10"/>
  </p:sldMasterIdLst>
  <p:notesMasterIdLst>
    <p:notesMasterId r:id="rId35"/>
  </p:notesMasterIdLst>
  <p:handoutMasterIdLst>
    <p:handoutMasterId r:id="rId36"/>
  </p:handoutMasterIdLst>
  <p:sldIdLst>
    <p:sldId id="787" r:id="rId11"/>
    <p:sldId id="845" r:id="rId12"/>
    <p:sldId id="846" r:id="rId13"/>
    <p:sldId id="847" r:id="rId14"/>
    <p:sldId id="856" r:id="rId15"/>
    <p:sldId id="851" r:id="rId16"/>
    <p:sldId id="852" r:id="rId17"/>
    <p:sldId id="797" r:id="rId18"/>
    <p:sldId id="853" r:id="rId19"/>
    <p:sldId id="854" r:id="rId20"/>
    <p:sldId id="857" r:id="rId21"/>
    <p:sldId id="858" r:id="rId22"/>
    <p:sldId id="859" r:id="rId23"/>
    <p:sldId id="860" r:id="rId24"/>
    <p:sldId id="801" r:id="rId25"/>
    <p:sldId id="802" r:id="rId26"/>
    <p:sldId id="861" r:id="rId27"/>
    <p:sldId id="862" r:id="rId28"/>
    <p:sldId id="804" r:id="rId29"/>
    <p:sldId id="863" r:id="rId30"/>
    <p:sldId id="805" r:id="rId31"/>
    <p:sldId id="798" r:id="rId32"/>
    <p:sldId id="843" r:id="rId33"/>
    <p:sldId id="844" r:id="rId34"/>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9900"/>
    <a:srgbClr val="014975"/>
    <a:srgbClr val="004176"/>
    <a:srgbClr val="FFFF99"/>
    <a:srgbClr val="FFFF66"/>
    <a:srgbClr val="024674"/>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47" autoAdjust="0"/>
    <p:restoredTop sz="88041" autoAdjust="0"/>
  </p:normalViewPr>
  <p:slideViewPr>
    <p:cSldViewPr snapToGrid="0">
      <p:cViewPr>
        <p:scale>
          <a:sx n="50" d="100"/>
          <a:sy n="50" d="100"/>
        </p:scale>
        <p:origin x="-3642" y="-1224"/>
      </p:cViewPr>
      <p:guideLst>
        <p:guide orient="horz" pos="2160"/>
        <p:guide pos="2880"/>
      </p:guideLst>
    </p:cSldViewPr>
  </p:slideViewPr>
  <p:notesTextViewPr>
    <p:cViewPr>
      <p:scale>
        <a:sx n="75" d="100"/>
        <a:sy n="75" d="100"/>
      </p:scale>
      <p:origin x="0" y="0"/>
    </p:cViewPr>
  </p:notesTextViewPr>
  <p:sorterViewPr>
    <p:cViewPr>
      <p:scale>
        <a:sx n="100" d="100"/>
        <a:sy n="100" d="100"/>
      </p:scale>
      <p:origin x="0" y="0"/>
    </p:cViewPr>
  </p:sorterViewPr>
  <p:notesViewPr>
    <p:cSldViewPr snapToGrid="0">
      <p:cViewPr varScale="1">
        <p:scale>
          <a:sx n="81" d="100"/>
          <a:sy n="81" d="100"/>
        </p:scale>
        <p:origin x="-2484"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handoutMaster" Target="handoutMasters/handoutMaster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847F0C8F-4A2A-4A0E-8758-50A60119160A}" type="datetimeFigureOut">
              <a:rPr lang="ru-RU"/>
              <a:pPr>
                <a:defRPr/>
              </a:pPr>
              <a:t>17.01.2017</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A3391909-43CC-45DA-9AA6-802B5A663496}" type="slidenum">
              <a:rPr lang="ru-RU"/>
              <a:pPr>
                <a:defRPr/>
              </a:pPr>
              <a:t>‹#›</a:t>
            </a:fld>
            <a:endParaRPr lang="ru-RU"/>
          </a:p>
        </p:txBody>
      </p:sp>
    </p:spTree>
    <p:extLst>
      <p:ext uri="{BB962C8B-B14F-4D97-AF65-F5344CB8AC3E}">
        <p14:creationId xmlns:p14="http://schemas.microsoft.com/office/powerpoint/2010/main" val="20197889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ru-RU"/>
          </a:p>
        </p:txBody>
      </p:sp>
      <p:sp>
        <p:nvSpPr>
          <p:cNvPr id="12697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ru-RU"/>
          </a:p>
        </p:txBody>
      </p:sp>
      <p:sp>
        <p:nvSpPr>
          <p:cNvPr id="1280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269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smtClean="0"/>
              <a:t>Click to edit Master text styles</a:t>
            </a:r>
          </a:p>
          <a:p>
            <a:pPr lvl="1"/>
            <a:r>
              <a:rPr lang="ru-RU" noProof="0" smtClean="0"/>
              <a:t>Second level</a:t>
            </a:r>
          </a:p>
          <a:p>
            <a:pPr lvl="2"/>
            <a:r>
              <a:rPr lang="ru-RU" noProof="0" smtClean="0"/>
              <a:t>Third level</a:t>
            </a:r>
          </a:p>
          <a:p>
            <a:pPr lvl="3"/>
            <a:r>
              <a:rPr lang="ru-RU" noProof="0" smtClean="0"/>
              <a:t>Fourth level</a:t>
            </a:r>
          </a:p>
          <a:p>
            <a:pPr lvl="4"/>
            <a:r>
              <a:rPr lang="ru-RU" noProof="0" smtClean="0"/>
              <a:t>Fifth level</a:t>
            </a:r>
          </a:p>
        </p:txBody>
      </p:sp>
      <p:sp>
        <p:nvSpPr>
          <p:cNvPr id="1269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ru-RU"/>
          </a:p>
        </p:txBody>
      </p:sp>
      <p:sp>
        <p:nvSpPr>
          <p:cNvPr id="12698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mn-cs"/>
              </a:defRPr>
            </a:lvl1pPr>
          </a:lstStyle>
          <a:p>
            <a:pPr>
              <a:defRPr/>
            </a:pPr>
            <a:fld id="{828B074F-C863-4984-8945-4725431CC5DD}" type="slidenum">
              <a:rPr lang="ru-RU"/>
              <a:pPr>
                <a:defRPr/>
              </a:pPr>
              <a:t>‹#›</a:t>
            </a:fld>
            <a:endParaRPr lang="ru-RU"/>
          </a:p>
        </p:txBody>
      </p:sp>
    </p:spTree>
    <p:extLst>
      <p:ext uri="{BB962C8B-B14F-4D97-AF65-F5344CB8AC3E}">
        <p14:creationId xmlns:p14="http://schemas.microsoft.com/office/powerpoint/2010/main" val="4229261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Образ слайда 1"/>
          <p:cNvSpPr>
            <a:spLocks noGrp="1" noRot="1" noChangeAspect="1" noTextEdit="1"/>
          </p:cNvSpPr>
          <p:nvPr>
            <p:ph type="sldImg"/>
          </p:nvPr>
        </p:nvSpPr>
        <p:spPr>
          <a:ln/>
        </p:spPr>
      </p:sp>
      <p:sp>
        <p:nvSpPr>
          <p:cNvPr id="129027" name="Заметки 2"/>
          <p:cNvSpPr>
            <a:spLocks noGrp="1"/>
          </p:cNvSpPr>
          <p:nvPr>
            <p:ph type="body" idx="1"/>
          </p:nvPr>
        </p:nvSpPr>
        <p:spPr>
          <a:noFill/>
          <a:ln/>
        </p:spPr>
        <p:txBody>
          <a:bodyPr/>
          <a:lstStyle/>
          <a:p>
            <a:r>
              <a:rPr lang="en-US" smtClean="0">
                <a:latin typeface="Arial" pitchFamily="34" charset="0"/>
              </a:rPr>
              <a:t>The goal of construction of the complex of cryogenic moderators at the IBR-2 facility is of high scientific merit, which follows from the logic of the development of neutron centres whose activities mainly concern condensed matter physics studies. </a:t>
            </a:r>
          </a:p>
          <a:p>
            <a:endParaRPr lang="en-US" smtClean="0">
              <a:latin typeface="Arial" pitchFamily="34" charset="0"/>
            </a:endParaRPr>
          </a:p>
          <a:p>
            <a:r>
              <a:rPr lang="en-US" smtClean="0">
                <a:latin typeface="Arial" pitchFamily="34" charset="0"/>
              </a:rPr>
              <a:t>The achievement of this task will increase the efficiency of experiments to study long-period structures of complex modern materials due to an increase in the flux of slow neutrons up to 20 times for 8 out of 14 FLNP spectrometers. </a:t>
            </a:r>
            <a:endParaRPr lang="ru-RU" smtClean="0">
              <a:latin typeface="Arial" pitchFamily="34" charset="0"/>
            </a:endParaRPr>
          </a:p>
          <a:p>
            <a:endParaRPr lang="ru-RU" smtClean="0">
              <a:latin typeface="Arial" pitchFamily="34" charset="0"/>
            </a:endParaRPr>
          </a:p>
          <a:p>
            <a:endParaRPr lang="ru-RU" smtClean="0">
              <a:latin typeface="Arial" pitchFamily="34" charset="0"/>
            </a:endParaRPr>
          </a:p>
        </p:txBody>
      </p:sp>
      <p:sp>
        <p:nvSpPr>
          <p:cNvPr id="4" name="Номер слайда 3"/>
          <p:cNvSpPr>
            <a:spLocks noGrp="1"/>
          </p:cNvSpPr>
          <p:nvPr>
            <p:ph type="sldNum" sz="quarter" idx="5"/>
          </p:nvPr>
        </p:nvSpPr>
        <p:spPr/>
        <p:txBody>
          <a:bodyPr/>
          <a:lstStyle/>
          <a:p>
            <a:pPr>
              <a:defRPr/>
            </a:pPr>
            <a:fld id="{22DB5C03-5EF7-44D0-9082-4E195B1F85EB}" type="slidenum">
              <a:rPr lang="ru-RU" smtClean="0"/>
              <a:pPr>
                <a:defRPr/>
              </a:pPr>
              <a:t>5</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Образ слайда 1"/>
          <p:cNvSpPr>
            <a:spLocks noGrp="1" noRot="1" noChangeAspect="1" noTextEdit="1"/>
          </p:cNvSpPr>
          <p:nvPr>
            <p:ph type="sldImg"/>
          </p:nvPr>
        </p:nvSpPr>
        <p:spPr>
          <a:ln/>
        </p:spPr>
      </p:sp>
      <p:sp>
        <p:nvSpPr>
          <p:cNvPr id="130051" name="Заметки 2"/>
          <p:cNvSpPr>
            <a:spLocks noGrp="1"/>
          </p:cNvSpPr>
          <p:nvPr>
            <p:ph type="body" idx="1"/>
          </p:nvPr>
        </p:nvSpPr>
        <p:spPr>
          <a:noFill/>
          <a:ln/>
        </p:spPr>
        <p:txBody>
          <a:bodyPr/>
          <a:lstStyle/>
          <a:p>
            <a:r>
              <a:rPr lang="en-US" smtClean="0">
                <a:latin typeface="Arial" pitchFamily="34" charset="0"/>
              </a:rPr>
              <a:t>The goal of construction of the complex of cryogenic moderators at the IBR-2 facility is of high scientific merit, which follows from the logic of the development of neutron centres whose activities mainly concern condensed matter physics studies. </a:t>
            </a:r>
          </a:p>
          <a:p>
            <a:endParaRPr lang="en-US" smtClean="0">
              <a:latin typeface="Arial" pitchFamily="34" charset="0"/>
            </a:endParaRPr>
          </a:p>
          <a:p>
            <a:r>
              <a:rPr lang="en-US" smtClean="0">
                <a:latin typeface="Arial" pitchFamily="34" charset="0"/>
              </a:rPr>
              <a:t>The achievement of this task will increase the efficiency of experiments to study long-period structures of complex modern materials due to an increase in the flux of slow neutrons up to 20 times for 8 out of 14 FLNP spectrometers. </a:t>
            </a:r>
            <a:endParaRPr lang="ru-RU" smtClean="0">
              <a:latin typeface="Arial" pitchFamily="34" charset="0"/>
            </a:endParaRPr>
          </a:p>
          <a:p>
            <a:endParaRPr lang="ru-RU" smtClean="0">
              <a:latin typeface="Arial" pitchFamily="34" charset="0"/>
            </a:endParaRPr>
          </a:p>
        </p:txBody>
      </p:sp>
      <p:sp>
        <p:nvSpPr>
          <p:cNvPr id="4" name="Номер слайда 3"/>
          <p:cNvSpPr>
            <a:spLocks noGrp="1"/>
          </p:cNvSpPr>
          <p:nvPr>
            <p:ph type="sldNum" sz="quarter" idx="5"/>
          </p:nvPr>
        </p:nvSpPr>
        <p:spPr/>
        <p:txBody>
          <a:bodyPr/>
          <a:lstStyle/>
          <a:p>
            <a:pPr>
              <a:defRPr/>
            </a:pPr>
            <a:fld id="{A88978FC-9389-4A7B-8DF0-DB421D4A9531}" type="slidenum">
              <a:rPr lang="ru-RU" smtClean="0"/>
              <a:pPr>
                <a:defRPr/>
              </a:pPr>
              <a:t>6</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Образ слайда 1"/>
          <p:cNvSpPr>
            <a:spLocks noGrp="1" noRot="1" noChangeAspect="1" noTextEdit="1"/>
          </p:cNvSpPr>
          <p:nvPr>
            <p:ph type="sldImg"/>
          </p:nvPr>
        </p:nvSpPr>
        <p:spPr>
          <a:ln/>
        </p:spPr>
      </p:sp>
      <p:sp>
        <p:nvSpPr>
          <p:cNvPr id="131075" name="Заметки 2"/>
          <p:cNvSpPr>
            <a:spLocks noGrp="1"/>
          </p:cNvSpPr>
          <p:nvPr>
            <p:ph type="body" idx="1"/>
          </p:nvPr>
        </p:nvSpPr>
        <p:spPr>
          <a:noFill/>
          <a:ln/>
        </p:spPr>
        <p:txBody>
          <a:bodyPr/>
          <a:lstStyle/>
          <a:p>
            <a:r>
              <a:rPr lang="en-US" smtClean="0">
                <a:solidFill>
                  <a:srgbClr val="004176"/>
                </a:solidFill>
                <a:latin typeface="Arial" pitchFamily="34" charset="0"/>
              </a:rPr>
              <a:t>The PAC members are encouraged to take part in the elaboration of the concept based on either using the existing neutron facility or developing a new one. Before going into technical details of a new facility or upgrading the existing one, the PAC suggest performing an analysis of analogous setups available or planned to be developed first in Russia and then in the world.</a:t>
            </a:r>
            <a:endParaRPr lang="ru-RU" smtClean="0">
              <a:solidFill>
                <a:srgbClr val="004176"/>
              </a:solidFill>
              <a:latin typeface="Arial" pitchFamily="34" charset="0"/>
            </a:endParaRPr>
          </a:p>
          <a:p>
            <a:endParaRPr lang="ru-RU" smtClean="0">
              <a:latin typeface="Arial" pitchFamily="34" charset="0"/>
            </a:endParaRPr>
          </a:p>
        </p:txBody>
      </p:sp>
      <p:sp>
        <p:nvSpPr>
          <p:cNvPr id="4" name="Номер слайда 3"/>
          <p:cNvSpPr>
            <a:spLocks noGrp="1"/>
          </p:cNvSpPr>
          <p:nvPr>
            <p:ph type="sldNum" sz="quarter" idx="5"/>
          </p:nvPr>
        </p:nvSpPr>
        <p:spPr/>
        <p:txBody>
          <a:bodyPr/>
          <a:lstStyle/>
          <a:p>
            <a:pPr>
              <a:defRPr/>
            </a:pPr>
            <a:fld id="{0BC9121E-8FB9-49B7-B7B9-768C489D5F31}" type="slidenum">
              <a:rPr lang="ru-RU" smtClean="0"/>
              <a:pPr>
                <a:defRPr/>
              </a:pPr>
              <a:t>12</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Образ слайда 1"/>
          <p:cNvSpPr>
            <a:spLocks noGrp="1" noRot="1" noChangeAspect="1" noTextEdit="1"/>
          </p:cNvSpPr>
          <p:nvPr>
            <p:ph type="sldImg"/>
          </p:nvPr>
        </p:nvSpPr>
        <p:spPr>
          <a:ln/>
        </p:spPr>
      </p:sp>
      <p:sp>
        <p:nvSpPr>
          <p:cNvPr id="132099" name="Заметки 2"/>
          <p:cNvSpPr>
            <a:spLocks noGrp="1"/>
          </p:cNvSpPr>
          <p:nvPr>
            <p:ph type="body" idx="1"/>
          </p:nvPr>
        </p:nvSpPr>
        <p:spPr>
          <a:noFill/>
          <a:ln/>
        </p:spPr>
        <p:txBody>
          <a:bodyPr/>
          <a:lstStyle/>
          <a:p>
            <a:r>
              <a:rPr lang="en-US" smtClean="0">
                <a:latin typeface="Arial" pitchFamily="34" charset="0"/>
              </a:rPr>
              <a:t>The PAC is pleased with the quality of new scientific results achieved by LIT and DLNP young scientists in the field of condensed matter research and information technology and welcomes the concluding report by Sh. Torosyan.</a:t>
            </a:r>
            <a:endParaRPr lang="ru-RU" smtClean="0">
              <a:latin typeface="Arial" pitchFamily="34" charset="0"/>
            </a:endParaRPr>
          </a:p>
        </p:txBody>
      </p:sp>
      <p:sp>
        <p:nvSpPr>
          <p:cNvPr id="4" name="Номер слайда 3"/>
          <p:cNvSpPr>
            <a:spLocks noGrp="1"/>
          </p:cNvSpPr>
          <p:nvPr>
            <p:ph type="sldNum" sz="quarter" idx="5"/>
          </p:nvPr>
        </p:nvSpPr>
        <p:spPr/>
        <p:txBody>
          <a:bodyPr/>
          <a:lstStyle/>
          <a:p>
            <a:pPr>
              <a:defRPr/>
            </a:pPr>
            <a:fld id="{F037C0E8-DC3F-422F-8E93-14368A9C52B2}" type="slidenum">
              <a:rPr lang="ru-RU" smtClean="0"/>
              <a:pPr>
                <a:defRPr/>
              </a:pPr>
              <a:t>22</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FC4CFCAF-026E-48B0-B9EC-6EB0680FD4C6}"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FB3DF116-7E39-4592-ACE7-790C5EB72A79}" type="slidenum">
              <a:rPr lang="ru-RU"/>
              <a:pPr>
                <a:defRPr/>
              </a:pPr>
              <a:t>‹#›</a:t>
            </a:fld>
            <a:endParaRPr lang="ru-RU"/>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600200"/>
            <a:ext cx="8229600" cy="45259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6"/>
          <p:cNvSpPr>
            <a:spLocks noGrp="1" noChangeArrowheads="1"/>
          </p:cNvSpPr>
          <p:nvPr>
            <p:ph type="sldNum" sz="quarter" idx="10"/>
          </p:nvPr>
        </p:nvSpPr>
        <p:spPr/>
        <p:txBody>
          <a:bodyPr/>
          <a:lstStyle>
            <a:lvl1pPr algn="l">
              <a:defRPr sz="1500" b="0" smtClean="0">
                <a:solidFill>
                  <a:srgbClr val="FF0000"/>
                </a:solidFill>
              </a:defRPr>
            </a:lvl1pPr>
          </a:lstStyle>
          <a:p>
            <a:pPr>
              <a:defRPr/>
            </a:pPr>
            <a:fld id="{5075FCF8-689F-475A-AD1D-864667FE794A}" type="slidenum">
              <a:rPr lang="en-GB" altLang="fr-FR"/>
              <a:pPr>
                <a:defRPr/>
              </a:pPr>
              <a:t>‹#›</a:t>
            </a:fld>
            <a:endParaRPr lang="en-GB" altLang="fr-FR"/>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a:prstGeom prst="rect">
            <a:avLst/>
          </a:prstGeo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6"/>
          <p:cNvSpPr>
            <a:spLocks noGrp="1" noChangeArrowheads="1"/>
          </p:cNvSpPr>
          <p:nvPr>
            <p:ph type="sldNum" sz="quarter" idx="10"/>
          </p:nvPr>
        </p:nvSpPr>
        <p:spPr/>
        <p:txBody>
          <a:bodyPr/>
          <a:lstStyle>
            <a:lvl1pPr algn="l">
              <a:defRPr sz="1500" b="0" smtClean="0">
                <a:solidFill>
                  <a:srgbClr val="FF0000"/>
                </a:solidFill>
              </a:defRPr>
            </a:lvl1pPr>
          </a:lstStyle>
          <a:p>
            <a:pPr>
              <a:defRPr/>
            </a:pPr>
            <a:fld id="{2373DF97-DB7D-487E-ABFA-6C520D49C767}" type="slidenum">
              <a:rPr lang="en-GB" altLang="fr-FR"/>
              <a:pPr>
                <a:defRPr/>
              </a:pPr>
              <a:t>‹#›</a:t>
            </a:fld>
            <a:endParaRPr lang="en-GB" altLang="fr-FR"/>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457200" y="274638"/>
            <a:ext cx="8229600" cy="585152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6"/>
          <p:cNvSpPr>
            <a:spLocks noGrp="1" noChangeArrowheads="1"/>
          </p:cNvSpPr>
          <p:nvPr>
            <p:ph type="sldNum" sz="quarter" idx="10"/>
          </p:nvPr>
        </p:nvSpPr>
        <p:spPr/>
        <p:txBody>
          <a:bodyPr/>
          <a:lstStyle>
            <a:lvl1pPr algn="l">
              <a:defRPr sz="1500" b="0" smtClean="0">
                <a:solidFill>
                  <a:srgbClr val="FF0000"/>
                </a:solidFill>
              </a:defRPr>
            </a:lvl1pPr>
          </a:lstStyle>
          <a:p>
            <a:pPr>
              <a:defRPr/>
            </a:pPr>
            <a:fld id="{786C2C03-8D54-4AF5-8C81-4D79DBD4B59B}" type="slidenum">
              <a:rPr lang="en-GB" altLang="fr-FR"/>
              <a:pPr>
                <a:defRPr/>
              </a:pPr>
              <a:t>‹#›</a:t>
            </a:fld>
            <a:endParaRPr lang="en-GB" altLang="fr-FR"/>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BA0FEF2F-E13C-4C26-9334-61D09663EB62}" type="datetimeFigureOut">
              <a:rPr lang="ru-RU"/>
              <a:pPr>
                <a:defRPr/>
              </a:pPr>
              <a:t>17.01.2017</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DDE9D031-5D99-43D3-A5BF-E9390DD5C6E6}" type="slidenum">
              <a:rPr lang="ru-RU"/>
              <a:pPr>
                <a:defRPr/>
              </a:pPr>
              <a:t>‹#›</a:t>
            </a:fld>
            <a:endParaRPr lang="ru-RU"/>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DD08C6D2-FFEA-4C30-ADBB-508BA66497A4}" type="datetimeFigureOut">
              <a:rPr lang="ru-RU"/>
              <a:pPr>
                <a:defRPr/>
              </a:pPr>
              <a:t>17.01.2017</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6B704967-0C7B-4834-BAF3-1C98A3B5EEB5}" type="slidenum">
              <a:rPr lang="ru-RU"/>
              <a:pPr>
                <a:defRPr/>
              </a:pPr>
              <a:t>‹#›</a:t>
            </a:fld>
            <a:endParaRPr lang="ru-RU"/>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42B2856A-4989-44D2-8125-6A7C3F7D5753}" type="datetimeFigureOut">
              <a:rPr lang="ru-RU"/>
              <a:pPr>
                <a:defRPr/>
              </a:pPr>
              <a:t>17.01.2017</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DB6A4F5A-976C-43B0-A8FD-CA6649911C63}" type="slidenum">
              <a:rPr lang="ru-RU"/>
              <a:pPr>
                <a:defRPr/>
              </a:pPr>
              <a:t>‹#›</a:t>
            </a:fld>
            <a:endParaRPr lang="ru-RU"/>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ACE9ED26-4F73-43F9-ADC9-D8D62200B9A1}" type="datetimeFigureOut">
              <a:rPr lang="ru-RU"/>
              <a:pPr>
                <a:defRPr/>
              </a:pPr>
              <a:t>17.01.2017</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34F44BAA-34D7-4AE4-8577-DA4C152A1B99}" type="slidenum">
              <a:rPr lang="ru-RU"/>
              <a:pPr>
                <a:defRPr/>
              </a:pPr>
              <a:t>‹#›</a:t>
            </a:fld>
            <a:endParaRPr lang="ru-RU"/>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683A2C75-4CD3-4A93-B622-F61FEA5F37CF}" type="datetimeFigureOut">
              <a:rPr lang="ru-RU"/>
              <a:pPr>
                <a:defRPr/>
              </a:pPr>
              <a:t>17.01.2017</a:t>
            </a:fld>
            <a:endParaRPr lang="ru-RU"/>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9" name="Номер слайда 8"/>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5091BA00-8018-40C8-990B-AEA5B7EEFD95}" type="slidenum">
              <a:rPr lang="ru-RU"/>
              <a:pPr>
                <a:defRPr/>
              </a:pPr>
              <a:t>‹#›</a:t>
            </a:fld>
            <a:endParaRPr lang="ru-RU"/>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F42DD73C-4A85-4CC9-A3CD-D261B4A671AE}" type="datetimeFigureOut">
              <a:rPr lang="ru-RU"/>
              <a:pPr>
                <a:defRPr/>
              </a:pPr>
              <a:t>17.01.2017</a:t>
            </a:fld>
            <a:endParaRPr lang="ru-RU"/>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5" name="Номер слайда 4"/>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1A594493-6286-4ED9-93C2-62008A3B2994}" type="slidenum">
              <a:rPr lang="ru-RU"/>
              <a:pPr>
                <a:defRPr/>
              </a:pPr>
              <a:t>‹#›</a:t>
            </a:fld>
            <a:endParaRPr lang="ru-RU"/>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ACB7C8D1-2FDC-4125-8EA9-8E22C939CA34}" type="datetimeFigureOut">
              <a:rPr lang="ru-RU"/>
              <a:pPr>
                <a:defRPr/>
              </a:pPr>
              <a:t>17.01.2017</a:t>
            </a:fld>
            <a:endParaRPr lang="ru-RU"/>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4" name="Номер слайда 3"/>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C4EB6D31-8B77-44A7-924E-24207EEAF9D9}"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6" y="365125"/>
            <a:ext cx="1971675"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28652"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34E6B77C-A1D2-44EA-BAC0-4BAD811858F0}" type="slidenum">
              <a:rPr lang="ru-RU"/>
              <a:pPr>
                <a:defRPr/>
              </a:pPr>
              <a:t>‹#›</a:t>
            </a:fld>
            <a:endParaRPr lang="ru-RU"/>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3FBF2A3B-2357-4A28-BCAA-71535B600461}" type="datetimeFigureOut">
              <a:rPr lang="ru-RU"/>
              <a:pPr>
                <a:defRPr/>
              </a:pPr>
              <a:t>17.01.2017</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F11B7141-F1FB-4FCC-AAC5-CC57724ECC25}" type="slidenum">
              <a:rPr lang="ru-RU"/>
              <a:pPr>
                <a:defRPr/>
              </a:pPr>
              <a:t>‹#›</a:t>
            </a:fld>
            <a:endParaRPr lang="ru-RU"/>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336494FB-DBB4-4696-B0CB-C89F49C99613}" type="datetimeFigureOut">
              <a:rPr lang="ru-RU"/>
              <a:pPr>
                <a:defRPr/>
              </a:pPr>
              <a:t>17.01.2017</a:t>
            </a:fld>
            <a:endParaRPr lang="ru-RU"/>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184B0D59-B71E-44B9-AA79-F168D812859B}" type="slidenum">
              <a:rPr lang="ru-RU"/>
              <a:pPr>
                <a:defRPr/>
              </a:pPr>
              <a:t>‹#›</a:t>
            </a:fld>
            <a:endParaRPr lang="ru-RU"/>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8FB7B177-F8F1-4FA5-9E40-18155C720EA8}" type="datetimeFigureOut">
              <a:rPr lang="ru-RU"/>
              <a:pPr>
                <a:defRPr/>
              </a:pPr>
              <a:t>17.01.2017</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0C2EAF19-72A8-4E7B-BCBA-5F9D315E6BF3}" type="slidenum">
              <a:rPr lang="ru-RU"/>
              <a:pPr>
                <a:defRPr/>
              </a:pPr>
              <a:t>‹#›</a:t>
            </a:fld>
            <a:endParaRPr lang="ru-RU"/>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cs typeface="Arial" pitchFamily="34" charset="0"/>
              </a:defRPr>
            </a:lvl1pPr>
          </a:lstStyle>
          <a:p>
            <a:pPr>
              <a:defRPr/>
            </a:pPr>
            <a:fld id="{264A8C8D-3A58-493E-BD86-F4283041FE2B}" type="datetimeFigureOut">
              <a:rPr lang="ru-RU"/>
              <a:pPr>
                <a:defRPr/>
              </a:pPr>
              <a:t>17.01.2017</a:t>
            </a:fld>
            <a:endParaRPr lang="ru-RU"/>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cs typeface="Arial" pitchFamily="34" charset="0"/>
              </a:defRPr>
            </a:lvl1pPr>
          </a:lstStyle>
          <a:p>
            <a:pPr>
              <a:defRPr/>
            </a:pP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pitchFamily="34" charset="0"/>
                <a:cs typeface="Arial" pitchFamily="34" charset="0"/>
              </a:defRPr>
            </a:lvl1pPr>
          </a:lstStyle>
          <a:p>
            <a:pPr>
              <a:defRPr/>
            </a:pPr>
            <a:fld id="{E8FF820F-2395-4DA2-B972-75B9FEF818F2}"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4954F377-A12F-4A6A-BE15-FF5B0782C569}" type="slidenum">
              <a:rPr lang="ru-RU"/>
              <a:pPr>
                <a:defRPr/>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20145C4F-C8D1-4C3C-81C8-258A80A7595F}" type="slidenum">
              <a:rPr lang="ru-RU"/>
              <a:pPr>
                <a:defRPr/>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7" y="1709738"/>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7" y="458950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8EFFBE4D-2B07-4DD2-B663-847173F97B03}" type="slidenum">
              <a:rPr lang="ru-RU"/>
              <a:pPr>
                <a:defRPr/>
              </a:pPr>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AF9B3748-2B16-4198-A87B-522BF25D84A9}" type="slidenum">
              <a:rPr lang="ru-RU"/>
              <a:pPr>
                <a:defRPr/>
              </a:pPr>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2"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2F6CB89E-1EA7-4A66-96C4-E4EA512BE5A5}" type="slidenum">
              <a:rPr lang="ru-RU"/>
              <a:pPr>
                <a:defRPr/>
              </a:pPr>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5C630E9E-23C3-48BC-B0A5-D987B555F578}" type="slidenum">
              <a:rPr lang="ru-RU"/>
              <a:pPr>
                <a:defRPr/>
              </a:pPr>
              <a:t>‹#›</a:t>
            </a:fld>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C3E264B7-C7F1-4F1A-B58D-2B1C4BB766A1}" type="slidenum">
              <a:rPr lang="ru-RU"/>
              <a:pPr>
                <a:defRPr/>
              </a:pPr>
              <a:t>‹#›</a:t>
            </a:fld>
            <a:endParaRPr 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D031D4F4-6E67-4A18-8BF6-566CAB10858B}"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12ECE002-E8C6-4406-81E6-DCB4577B4846}" type="slidenum">
              <a:rPr lang="ru-RU"/>
              <a:pPr>
                <a:defRPr/>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8B703AD6-249F-41C2-B1AD-A8115CFFC802}" type="slidenum">
              <a:rPr lang="ru-RU"/>
              <a:pPr>
                <a:defRPr/>
              </a:pPr>
              <a:t>‹#›</a:t>
            </a:fld>
            <a:endParaRPr lang="ru-R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7361DB36-DC1B-424F-858D-02F9A903B368}" type="slidenum">
              <a:rPr lang="ru-RU"/>
              <a:pPr>
                <a:defRPr/>
              </a:pPr>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6" y="365125"/>
            <a:ext cx="1971675"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28652"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7D7EFF2B-F183-4A93-B8DF-3448CBDDAFBF}" type="slidenum">
              <a:rPr lang="ru-RU"/>
              <a:pPr>
                <a:defRPr/>
              </a:pPr>
              <a:t>‹#›</a:t>
            </a:fld>
            <a:endParaRPr lang="ru-RU"/>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56EE15C9-0EBD-418B-8BD7-5103ABE0E043}" type="slidenum">
              <a:rPr lang="ru-RU"/>
              <a:pPr>
                <a:defRPr/>
              </a:pPr>
              <a:t>‹#›</a:t>
            </a:fld>
            <a:endParaRPr lang="ru-RU"/>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8ADD8814-F367-4606-9AAD-7B89FBB6A4CB}" type="slidenum">
              <a:rPr lang="ru-RU"/>
              <a:pPr>
                <a:defRPr/>
              </a:pPr>
              <a:t>‹#›</a:t>
            </a:fld>
            <a:endParaRPr lang="ru-RU"/>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7" y="1709738"/>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7" y="458949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DBAAFF1E-01FA-48A8-9745-BC0B3600F89A}" type="slidenum">
              <a:rPr lang="ru-RU"/>
              <a:pPr>
                <a:defRPr/>
              </a:pPr>
              <a:t>‹#›</a:t>
            </a:fld>
            <a:endParaRPr lang="ru-RU"/>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EE62DDFF-B38D-450D-8B54-B2FC8FD50175}" type="slidenum">
              <a:rPr lang="ru-RU"/>
              <a:pPr>
                <a:defRPr/>
              </a:pPr>
              <a:t>‹#›</a:t>
            </a:fld>
            <a:endParaRPr lang="ru-RU"/>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2"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F01EDA43-28BF-407E-8B7C-42D10C94C905}" type="slidenum">
              <a:rPr lang="ru-RU"/>
              <a:pPr>
                <a:defRPr/>
              </a:pPr>
              <a:t>‹#›</a:t>
            </a:fld>
            <a:endParaRPr lang="ru-RU"/>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3D652134-D98C-4873-A64C-A089AB75723C}" type="slidenum">
              <a:rPr lang="ru-RU"/>
              <a:pPr>
                <a:defRPr/>
              </a:pPr>
              <a:t>‹#›</a:t>
            </a:fld>
            <a:endParaRPr lang="ru-RU"/>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B1789C40-6D0E-4B1E-BF12-14330D5E76E3}"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7" y="1709738"/>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7" y="458950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AA669151-C8D6-4D14-8A12-F1C04D4628EE}" type="slidenum">
              <a:rPr lang="ru-RU"/>
              <a:pPr>
                <a:defRPr/>
              </a:pPr>
              <a:t>‹#›</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B365394F-6752-4C2A-A898-5B1ACA24156E}" type="slidenum">
              <a:rPr lang="ru-RU"/>
              <a:pPr>
                <a:defRPr/>
              </a:pPr>
              <a:t>‹#›</a:t>
            </a:fld>
            <a:endParaRPr lang="ru-RU"/>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DF7F7815-BD04-49AA-A94B-DFED56CB41C9}" type="slidenum">
              <a:rPr lang="ru-RU"/>
              <a:pPr>
                <a:defRPr/>
              </a:pPr>
              <a:t>‹#›</a:t>
            </a:fld>
            <a:endParaRPr lang="ru-RU"/>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0700E98E-990F-4F87-87F0-D265C5AD97A0}" type="slidenum">
              <a:rPr lang="ru-RU"/>
              <a:pPr>
                <a:defRPr/>
              </a:pPr>
              <a:t>‹#›</a:t>
            </a:fld>
            <a:endParaRPr lang="ru-RU"/>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6" y="365125"/>
            <a:ext cx="1971675"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28652"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F521A2A4-43B0-426A-B026-DFBBA32D1027}" type="slidenum">
              <a:rPr lang="ru-RU"/>
              <a:pPr>
                <a:defRPr/>
              </a:pPr>
              <a:t>‹#›</a:t>
            </a:fld>
            <a:endParaRPr lang="ru-RU"/>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6A4DA290-09B5-4F55-8D75-2DF3412BAFC4}" type="slidenum">
              <a:rPr lang="ru-RU"/>
              <a:pPr>
                <a:defRPr/>
              </a:pPr>
              <a:t>‹#›</a:t>
            </a:fld>
            <a:endParaRPr lang="ru-RU"/>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B704C276-D6B0-4368-B7CB-C03FA47452B9}" type="slidenum">
              <a:rPr lang="ru-RU"/>
              <a:pPr>
                <a:defRPr/>
              </a:pPr>
              <a:t>‹#›</a:t>
            </a:fld>
            <a:endParaRPr lang="ru-RU"/>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7" y="1709738"/>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7" y="458948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382F3CA1-407E-4A80-988E-805F838EA758}" type="slidenum">
              <a:rPr lang="ru-RU"/>
              <a:pPr>
                <a:defRPr/>
              </a:pPr>
              <a:t>‹#›</a:t>
            </a:fld>
            <a:endParaRPr lang="ru-RU"/>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080B7D71-3302-446E-9920-BEE9F2972CAF}" type="slidenum">
              <a:rPr lang="ru-RU"/>
              <a:pPr>
                <a:defRPr/>
              </a:pPr>
              <a:t>‹#›</a:t>
            </a:fld>
            <a:endParaRPr lang="ru-RU"/>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2"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54A352CE-761D-4328-8943-1303548BB8E6}" type="slidenum">
              <a:rPr lang="ru-RU"/>
              <a:pPr>
                <a:defRPr/>
              </a:pPr>
              <a:t>‹#›</a:t>
            </a:fld>
            <a:endParaRPr lang="ru-RU"/>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C908AEC0-98DF-4918-9BB8-6B47F2A45247}"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BC20597B-0EBF-48A2-BDDD-F682E5660CE9}" type="slidenum">
              <a:rPr lang="ru-RU"/>
              <a:pPr>
                <a:defRPr/>
              </a:pPr>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78C794A4-C320-4B32-9EB5-7E5D7729985B}" type="slidenum">
              <a:rPr lang="ru-RU"/>
              <a:pPr>
                <a:defRPr/>
              </a:pPr>
              <a:t>‹#›</a:t>
            </a:fld>
            <a:endParaRPr lang="ru-RU"/>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DE002FBF-0E6A-4471-9F7F-4188598C8192}" type="slidenum">
              <a:rPr lang="ru-RU"/>
              <a:pPr>
                <a:defRPr/>
              </a:pPr>
              <a:t>‹#›</a:t>
            </a:fld>
            <a:endParaRPr lang="ru-RU"/>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09D9E852-AB45-481B-BEBB-31F61A4609EE}" type="slidenum">
              <a:rPr lang="ru-RU"/>
              <a:pPr>
                <a:defRPr/>
              </a:pPr>
              <a:t>‹#›</a:t>
            </a:fld>
            <a:endParaRPr lang="ru-RU"/>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E1055083-0778-4785-8E07-6C81EA1E1F5F}" type="slidenum">
              <a:rPr lang="ru-RU"/>
              <a:pPr>
                <a:defRPr/>
              </a:pPr>
              <a:t>‹#›</a:t>
            </a:fld>
            <a:endParaRPr lang="ru-RU"/>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6" y="365125"/>
            <a:ext cx="1971675"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28652"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C295599F-6522-45A0-B610-C705FE288001}" type="slidenum">
              <a:rPr lang="ru-RU"/>
              <a:pPr>
                <a:defRPr/>
              </a:pPr>
              <a:t>‹#›</a:t>
            </a:fld>
            <a:endParaRPr lang="ru-RU"/>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75E2F399-F653-4D59-AE1A-26DBF1F47BDA}" type="slidenum">
              <a:rPr lang="ru-RU"/>
              <a:pPr>
                <a:defRPr/>
              </a:pPr>
              <a:t>‹#›</a:t>
            </a:fld>
            <a:endParaRPr lang="ru-RU"/>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F4B2CAF0-1393-4B81-B3CE-DE3C3791EA14}" type="slidenum">
              <a:rPr lang="ru-RU"/>
              <a:pPr>
                <a:defRPr/>
              </a:pPr>
              <a:t>‹#›</a:t>
            </a:fld>
            <a:endParaRPr lang="ru-RU"/>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7" y="1709738"/>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7" y="458947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E41A1D60-2933-430C-AEA3-FB6F6E519D4A}" type="slidenum">
              <a:rPr lang="ru-RU"/>
              <a:pPr>
                <a:defRPr/>
              </a:pPr>
              <a:t>‹#›</a:t>
            </a:fld>
            <a:endParaRPr lang="ru-RU"/>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3B9F9712-557D-4A4B-A0C6-F864F37F070E}" type="slidenum">
              <a:rPr lang="ru-RU"/>
              <a:pPr>
                <a:defRPr/>
              </a:pPr>
              <a:t>‹#›</a:t>
            </a:fld>
            <a:endParaRPr lang="ru-RU"/>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2"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4DD3CAA8-1826-4257-840F-EEABED7EAB23}"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2"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B39D2AF6-E00C-42B3-A177-FEF4B99944FD}" type="slidenum">
              <a:rPr lang="ru-RU"/>
              <a:pPr>
                <a:defRPr/>
              </a:pPr>
              <a:t>‹#›</a:t>
            </a:fld>
            <a:endParaRPr lang="ru-R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FB0EE001-6A9D-48FC-9401-B4B0DFACFCCF}" type="slidenum">
              <a:rPr lang="ru-RU"/>
              <a:pPr>
                <a:defRPr/>
              </a:pPr>
              <a:t>‹#›</a:t>
            </a:fld>
            <a:endParaRPr lang="ru-RU"/>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7BA8775F-D080-4503-A4DF-7B4637BCB049}" type="slidenum">
              <a:rPr lang="ru-RU"/>
              <a:pPr>
                <a:defRPr/>
              </a:pPr>
              <a:t>‹#›</a:t>
            </a:fld>
            <a:endParaRPr lang="ru-RU"/>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089BC4A3-62FD-40FF-833E-B39A296D17B9}" type="slidenum">
              <a:rPr lang="ru-RU"/>
              <a:pPr>
                <a:defRPr/>
              </a:pPr>
              <a:t>‹#›</a:t>
            </a:fld>
            <a:endParaRPr lang="ru-RU"/>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0F2D3C80-54C8-4CFC-AFFE-C1573E44D4F8}" type="slidenum">
              <a:rPr lang="ru-RU"/>
              <a:pPr>
                <a:defRPr/>
              </a:pPr>
              <a:t>‹#›</a:t>
            </a:fld>
            <a:endParaRPr lang="ru-RU"/>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5035A8F7-30D2-4F81-9FD5-432E35863C50}" type="slidenum">
              <a:rPr lang="ru-RU"/>
              <a:pPr>
                <a:defRPr/>
              </a:pPr>
              <a:t>‹#›</a:t>
            </a:fld>
            <a:endParaRPr lang="ru-RU"/>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6" y="365125"/>
            <a:ext cx="1971675"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28652"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93BD9D3D-660A-4E38-A223-AC64E2BB0193}" type="slidenum">
              <a:rPr lang="ru-RU"/>
              <a:pPr>
                <a:defRPr/>
              </a:pPr>
              <a:t>‹#›</a:t>
            </a:fld>
            <a:endParaRPr lang="ru-RU"/>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44C70400-E648-4F68-A2AA-14687C5B864A}" type="slidenum">
              <a:rPr lang="ru-RU"/>
              <a:pPr>
                <a:defRPr/>
              </a:pPr>
              <a:t>‹#›</a:t>
            </a:fld>
            <a:endParaRPr lang="ru-RU"/>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FDAC373B-7C05-4EF6-9A79-A2FB0BAD1514}" type="slidenum">
              <a:rPr lang="ru-RU"/>
              <a:pPr>
                <a:defRPr/>
              </a:pPr>
              <a:t>‹#›</a:t>
            </a:fld>
            <a:endParaRPr lang="ru-RU"/>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7" y="1709738"/>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7"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96771930-81C3-4A9A-82EE-B13B90492992}" type="slidenum">
              <a:rPr lang="ru-RU"/>
              <a:pPr>
                <a:defRPr/>
              </a:pPr>
              <a:t>‹#›</a:t>
            </a:fld>
            <a:endParaRPr lang="ru-RU"/>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AF2B59E8-8B06-48C4-9825-8D0ECE9DD060}"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68DF0036-0283-4299-BC63-DE9765AD30FA}" type="slidenum">
              <a:rPr lang="ru-RU"/>
              <a:pPr>
                <a:defRPr/>
              </a:pPr>
              <a:t>‹#›</a:t>
            </a:fld>
            <a:endParaRPr lang="ru-R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431B14FC-8DA1-4D46-BF8A-85D8F36DE866}" type="slidenum">
              <a:rPr lang="ru-RU"/>
              <a:pPr>
                <a:defRPr/>
              </a:pPr>
              <a:t>‹#›</a:t>
            </a:fld>
            <a:endParaRPr lang="ru-RU"/>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577EA5D5-5B99-4636-A697-191CDE129069}" type="slidenum">
              <a:rPr lang="ru-RU"/>
              <a:pPr>
                <a:defRPr/>
              </a:pPr>
              <a:t>‹#›</a:t>
            </a:fld>
            <a:endParaRPr lang="ru-RU"/>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133856CD-BEC5-4239-ADF1-168830BB2A6E}" type="slidenum">
              <a:rPr lang="ru-RU"/>
              <a:pPr>
                <a:defRPr/>
              </a:pPr>
              <a:t>‹#›</a:t>
            </a:fld>
            <a:endParaRPr lang="ru-RU"/>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192A1153-560C-4CB3-9012-CDBE3569CBAC}" type="slidenum">
              <a:rPr lang="ru-RU"/>
              <a:pPr>
                <a:defRPr/>
              </a:pPr>
              <a:t>‹#›</a:t>
            </a:fld>
            <a:endParaRPr lang="ru-RU"/>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C282F7F4-C338-471A-ABBB-2BC49DA84E00}" type="slidenum">
              <a:rPr lang="ru-RU"/>
              <a:pPr>
                <a:defRPr/>
              </a:pPr>
              <a:t>‹#›</a:t>
            </a:fld>
            <a:endParaRPr lang="ru-RU"/>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896BCDF8-741A-4205-96E1-A8363A1C5FEE}" type="slidenum">
              <a:rPr lang="ru-RU"/>
              <a:pPr>
                <a:defRPr/>
              </a:pPr>
              <a:t>‹#›</a:t>
            </a:fld>
            <a:endParaRPr lang="ru-RU"/>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365125"/>
            <a:ext cx="1971675"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3FCAB741-118B-418C-8BF7-E10A843B4637}" type="slidenum">
              <a:rPr lang="ru-RU"/>
              <a:pPr>
                <a:defRPr/>
              </a:pPr>
              <a:t>‹#›</a:t>
            </a:fld>
            <a:endParaRPr lang="ru-RU"/>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pPr>
              <a:defRPr/>
            </a:pPr>
            <a:fld id="{E9109F87-0C26-400D-9629-A97784418177}" type="slidenum">
              <a:rPr lang="en-US" altLang="ru-RU"/>
              <a:pPr>
                <a:defRPr/>
              </a:pPr>
              <a:t>‹#›</a:t>
            </a:fld>
            <a:endParaRPr lang="en-US" altLang="ru-RU"/>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273050"/>
            <a:ext cx="8643998" cy="857250"/>
          </a:xfrm>
        </p:spPr>
        <p:txBody>
          <a:bodyPr/>
          <a:lstStyle/>
          <a:p>
            <a:r>
              <a:rPr lang="ru-RU" dirty="0" smtClean="0"/>
              <a:t>Образец заголовка</a:t>
            </a:r>
            <a:endParaRPr lang="ru-RU" dirty="0"/>
          </a:p>
        </p:txBody>
      </p:sp>
      <p:sp>
        <p:nvSpPr>
          <p:cNvPr id="3" name="Содержимое 2"/>
          <p:cNvSpPr>
            <a:spLocks noGrp="1"/>
          </p:cNvSpPr>
          <p:nvPr>
            <p:ph idx="1"/>
          </p:nvPr>
        </p:nvSpPr>
        <p:spPr>
          <a:xfrm>
            <a:off x="457200" y="1604963"/>
            <a:ext cx="8186766" cy="4383087"/>
          </a:xfrm>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pPr>
              <a:defRPr/>
            </a:pPr>
            <a:fld id="{295F84A8-CAAB-4538-B970-C26733F66878}" type="slidenum">
              <a:rPr lang="en-US" altLang="ru-RU"/>
              <a:pPr>
                <a:defRPr/>
              </a:pPr>
              <a:t>‹#›</a:t>
            </a:fld>
            <a:endParaRPr lang="en-US" altLang="ru-RU"/>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pPr>
              <a:defRPr/>
            </a:pPr>
            <a:fld id="{63038474-D630-449B-B27C-5573A3708161}" type="slidenum">
              <a:rPr lang="en-US" altLang="ru-RU"/>
              <a:pPr>
                <a:defRPr/>
              </a:pPr>
              <a:t>‹#›</a:t>
            </a:fld>
            <a:endParaRPr lang="en-US" alt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ACE6514B-4912-4800-A3EB-A2BB0EA5CDFC}" type="slidenum">
              <a:rPr lang="ru-RU"/>
              <a:pPr>
                <a:defRPr/>
              </a:pPr>
              <a:t>‹#›</a:t>
            </a:fld>
            <a:endParaRPr lang="ru-RU"/>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4963"/>
            <a:ext cx="3946525"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556125" y="1604963"/>
            <a:ext cx="3946525"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pPr>
              <a:defRPr/>
            </a:pPr>
            <a:fld id="{8F33B78B-ABD5-4E75-A7E5-333E95060781}" type="slidenum">
              <a:rPr lang="en-US" altLang="ru-RU"/>
              <a:pPr>
                <a:defRPr/>
              </a:pPr>
              <a:t>‹#›</a:t>
            </a:fld>
            <a:endParaRPr lang="en-US" altLang="ru-RU"/>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idx="10"/>
          </p:nvPr>
        </p:nvSpPr>
        <p:spPr>
          <a:ln/>
        </p:spPr>
        <p:txBody>
          <a:bodyPr/>
          <a:lstStyle>
            <a:lvl1pPr>
              <a:defRPr/>
            </a:lvl1pPr>
          </a:lstStyle>
          <a:p>
            <a:pPr>
              <a:defRPr/>
            </a:pPr>
            <a:endParaRPr lang="en-US"/>
          </a:p>
        </p:txBody>
      </p:sp>
      <p:sp>
        <p:nvSpPr>
          <p:cNvPr id="8" name="Rectangle 5"/>
          <p:cNvSpPr>
            <a:spLocks noGrp="1" noChangeArrowheads="1"/>
          </p:cNvSpPr>
          <p:nvPr>
            <p:ph type="ftr" idx="11"/>
          </p:nvPr>
        </p:nvSpPr>
        <p:spPr>
          <a:ln/>
        </p:spPr>
        <p:txBody>
          <a:bodyPr/>
          <a:lstStyle>
            <a:lvl1pPr>
              <a:defRPr/>
            </a:lvl1pPr>
          </a:lstStyle>
          <a:p>
            <a:pPr>
              <a:defRPr/>
            </a:pPr>
            <a:endParaRPr lang="en-US"/>
          </a:p>
        </p:txBody>
      </p:sp>
      <p:sp>
        <p:nvSpPr>
          <p:cNvPr id="9" name="Rectangle 6"/>
          <p:cNvSpPr>
            <a:spLocks noGrp="1" noChangeArrowheads="1"/>
          </p:cNvSpPr>
          <p:nvPr>
            <p:ph type="sldNum" idx="12"/>
          </p:nvPr>
        </p:nvSpPr>
        <p:spPr>
          <a:ln/>
        </p:spPr>
        <p:txBody>
          <a:bodyPr/>
          <a:lstStyle>
            <a:lvl1pPr>
              <a:defRPr/>
            </a:lvl1pPr>
          </a:lstStyle>
          <a:p>
            <a:pPr>
              <a:defRPr/>
            </a:pPr>
            <a:fld id="{2BB10188-CC6F-4CD7-B056-F1CB2BD91F98}" type="slidenum">
              <a:rPr lang="en-US" altLang="ru-RU"/>
              <a:pPr>
                <a:defRPr/>
              </a:pPr>
              <a:t>‹#›</a:t>
            </a:fld>
            <a:endParaRPr lang="en-US" altLang="ru-RU"/>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pPr>
              <a:defRPr/>
            </a:pPr>
            <a:fld id="{AE18AEB6-31B9-4EA5-B31A-F2715C0C1200}" type="slidenum">
              <a:rPr lang="en-US" altLang="ru-RU"/>
              <a:pPr>
                <a:defRPr/>
              </a:pPr>
              <a:t>‹#›</a:t>
            </a:fld>
            <a:endParaRPr lang="en-US" altLang="ru-RU"/>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endParaRPr lang="en-US"/>
          </a:p>
        </p:txBody>
      </p:sp>
      <p:sp>
        <p:nvSpPr>
          <p:cNvPr id="3" name="Rectangle 5"/>
          <p:cNvSpPr>
            <a:spLocks noGrp="1" noChangeArrowheads="1"/>
          </p:cNvSpPr>
          <p:nvPr>
            <p:ph type="ftr" idx="11"/>
          </p:nvPr>
        </p:nvSpPr>
        <p:spPr>
          <a:ln/>
        </p:spPr>
        <p:txBody>
          <a:bodyPr/>
          <a:lstStyle>
            <a:lvl1pPr>
              <a:defRPr/>
            </a:lvl1pPr>
          </a:lstStyle>
          <a:p>
            <a:pPr>
              <a:defRPr/>
            </a:pPr>
            <a:endParaRPr lang="en-US"/>
          </a:p>
        </p:txBody>
      </p:sp>
      <p:sp>
        <p:nvSpPr>
          <p:cNvPr id="4" name="Rectangle 6"/>
          <p:cNvSpPr>
            <a:spLocks noGrp="1" noChangeArrowheads="1"/>
          </p:cNvSpPr>
          <p:nvPr>
            <p:ph type="sldNum" idx="12"/>
          </p:nvPr>
        </p:nvSpPr>
        <p:spPr>
          <a:ln/>
        </p:spPr>
        <p:txBody>
          <a:bodyPr/>
          <a:lstStyle>
            <a:lvl1pPr>
              <a:defRPr/>
            </a:lvl1pPr>
          </a:lstStyle>
          <a:p>
            <a:pPr>
              <a:defRPr/>
            </a:pPr>
            <a:fld id="{3123C6BD-CC35-49F7-AA55-35FCC7FB2022}" type="slidenum">
              <a:rPr lang="en-US" altLang="ru-RU"/>
              <a:pPr>
                <a:defRPr/>
              </a:pPr>
              <a:t>‹#›</a:t>
            </a:fld>
            <a:endParaRPr lang="en-US" altLang="ru-RU"/>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pPr>
              <a:defRPr/>
            </a:pPr>
            <a:fld id="{FB7542F9-7D77-4CC5-8E40-783B2A21210A}" type="slidenum">
              <a:rPr lang="en-US" altLang="ru-RU"/>
              <a:pPr>
                <a:defRPr/>
              </a:pPr>
              <a:t>‹#›</a:t>
            </a:fld>
            <a:endParaRPr lang="en-US" altLang="ru-RU"/>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pPr>
              <a:defRPr/>
            </a:pPr>
            <a:fld id="{F93DFC95-9CBB-463D-A676-8427BD84D724}" type="slidenum">
              <a:rPr lang="en-US" altLang="ru-RU"/>
              <a:pPr>
                <a:defRPr/>
              </a:pPr>
              <a:t>‹#›</a:t>
            </a:fld>
            <a:endParaRPr lang="en-US" altLang="ru-RU"/>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pPr>
              <a:defRPr/>
            </a:pPr>
            <a:fld id="{6981B828-C068-47D2-BB5B-2BF555483698}" type="slidenum">
              <a:rPr lang="en-US" altLang="ru-RU"/>
              <a:pPr>
                <a:defRPr/>
              </a:pPr>
              <a:t>‹#›</a:t>
            </a:fld>
            <a:endParaRPr lang="en-US" altLang="ru-RU"/>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491288" y="273050"/>
            <a:ext cx="2011362" cy="57150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3050"/>
            <a:ext cx="5881688" cy="57150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pPr>
              <a:defRPr/>
            </a:pPr>
            <a:fld id="{5DE8FF3F-3F6D-4005-9196-85AA465855A0}" type="slidenum">
              <a:rPr lang="en-US" altLang="ru-RU"/>
              <a:pPr>
                <a:defRPr/>
              </a:pPr>
              <a:t>‹#›</a:t>
            </a:fld>
            <a:endParaRPr lang="en-US" altLang="ru-RU"/>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55825" y="273050"/>
            <a:ext cx="4832350" cy="857250"/>
          </a:xfrm>
        </p:spPr>
        <p:txBody>
          <a:bodyPr/>
          <a:lstStyle/>
          <a:p>
            <a:r>
              <a:rPr lang="ru-RU" smtClean="0"/>
              <a:t>Образец заголовка</a:t>
            </a:r>
            <a:endParaRPr lang="ru-RU"/>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pPr>
              <a:defRPr/>
            </a:pPr>
            <a:fld id="{5C3DC3B7-278C-49E4-A445-38EB90003944}" type="slidenum">
              <a:rPr lang="en-US" altLang="ru-RU"/>
              <a:pPr>
                <a:defRPr/>
              </a:pPr>
              <a:t>‹#›</a:t>
            </a:fld>
            <a:endParaRPr lang="en-US" altLang="ru-RU"/>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55825" y="273050"/>
            <a:ext cx="4832350" cy="85725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457200" y="1604963"/>
            <a:ext cx="3946525" cy="211455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57200" y="3871913"/>
            <a:ext cx="3946525" cy="211613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half" idx="3"/>
          </p:nvPr>
        </p:nvSpPr>
        <p:spPr>
          <a:xfrm>
            <a:off x="4556125" y="1604963"/>
            <a:ext cx="3946525" cy="43830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idx="10"/>
          </p:nvPr>
        </p:nvSpPr>
        <p:spPr>
          <a:ln/>
        </p:spPr>
        <p:txBody>
          <a:bodyPr/>
          <a:lstStyle>
            <a:lvl1pPr>
              <a:defRPr/>
            </a:lvl1pPr>
          </a:lstStyle>
          <a:p>
            <a:pPr>
              <a:defRPr/>
            </a:pPr>
            <a:endParaRPr lang="en-US"/>
          </a:p>
        </p:txBody>
      </p:sp>
      <p:sp>
        <p:nvSpPr>
          <p:cNvPr id="7" name="Rectangle 5"/>
          <p:cNvSpPr>
            <a:spLocks noGrp="1" noChangeArrowheads="1"/>
          </p:cNvSpPr>
          <p:nvPr>
            <p:ph type="ftr" idx="11"/>
          </p:nvPr>
        </p:nvSpPr>
        <p:spPr>
          <a:ln/>
        </p:spPr>
        <p:txBody>
          <a:bodyPr/>
          <a:lstStyle>
            <a:lvl1pPr>
              <a:defRPr/>
            </a:lvl1pPr>
          </a:lstStyle>
          <a:p>
            <a:pPr>
              <a:defRPr/>
            </a:pPr>
            <a:endParaRPr lang="en-US"/>
          </a:p>
        </p:txBody>
      </p:sp>
      <p:sp>
        <p:nvSpPr>
          <p:cNvPr id="8" name="Rectangle 6"/>
          <p:cNvSpPr>
            <a:spLocks noGrp="1" noChangeArrowheads="1"/>
          </p:cNvSpPr>
          <p:nvPr>
            <p:ph type="sldNum" idx="12"/>
          </p:nvPr>
        </p:nvSpPr>
        <p:spPr>
          <a:ln/>
        </p:spPr>
        <p:txBody>
          <a:bodyPr/>
          <a:lstStyle>
            <a:lvl1pPr>
              <a:defRPr/>
            </a:lvl1pPr>
          </a:lstStyle>
          <a:p>
            <a:pPr>
              <a:defRPr/>
            </a:pPr>
            <a:fld id="{B3B3E0CB-2242-46DD-AEDD-F11DF5494333}" type="slidenum">
              <a:rPr lang="en-US" altLang="ru-RU"/>
              <a:pPr>
                <a:defRPr/>
              </a:pPr>
              <a:t>‹#›</a:t>
            </a:fld>
            <a:endParaRPr lang="en-US" alt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8645F4FD-224B-4B57-B3A5-32FDF6C2D043}" type="slidenum">
              <a:rPr lang="ru-RU"/>
              <a:pPr>
                <a:defRPr/>
              </a:pPr>
              <a:t>‹#›</a:t>
            </a:fld>
            <a:endParaRPr lang="ru-RU"/>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415CCC77-8D20-44C8-BD71-3B105372B47F}" type="slidenum">
              <a:rPr lang="es-ES"/>
              <a:pPr>
                <a:defRPr/>
              </a:pPr>
              <a:t>‹#›</a:t>
            </a:fld>
            <a:endParaRPr lang="es-E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7B6DA2CA-E916-4464-BBB5-D94D4FE554C7}" type="slidenum">
              <a:rPr lang="es-ES"/>
              <a:pPr>
                <a:defRPr/>
              </a:pPr>
              <a:t>‹#›</a:t>
            </a:fld>
            <a:endParaRPr lang="es-E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F0139B57-F055-4212-918C-2074E1A86382}" type="slidenum">
              <a:rPr lang="es-ES"/>
              <a:pPr>
                <a:defRPr/>
              </a:pPr>
              <a:t>‹#›</a:t>
            </a:fld>
            <a:endParaRPr lang="es-E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3AF51DFD-6701-43BA-9096-E2682D082584}" type="slidenum">
              <a:rPr lang="es-ES"/>
              <a:pPr>
                <a:defRPr/>
              </a:pPr>
              <a:t>‹#›</a:t>
            </a:fld>
            <a:endParaRPr lang="es-E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48105024-2074-43D0-A37B-32F831509A1D}" type="slidenum">
              <a:rPr lang="es-ES"/>
              <a:pPr>
                <a:defRPr/>
              </a:pPr>
              <a:t>‹#›</a:t>
            </a:fld>
            <a:endParaRPr lang="es-E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2B284A8E-F70B-47E5-A52F-8F2BC2A9F8D4}" type="slidenum">
              <a:rPr lang="es-ES"/>
              <a:pPr>
                <a:defRPr/>
              </a:pPr>
              <a:t>‹#›</a:t>
            </a:fld>
            <a:endParaRPr lang="es-E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Прямоугольник 1"/>
          <p:cNvSpPr/>
          <p:nvPr userDrawn="1"/>
        </p:nvSpPr>
        <p:spPr>
          <a:xfrm>
            <a:off x="0" y="6648450"/>
            <a:ext cx="711200" cy="209550"/>
          </a:xfrm>
          <a:prstGeom prst="rect">
            <a:avLst/>
          </a:prstGeom>
          <a:solidFill>
            <a:srgbClr val="0041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 name="Дата 1"/>
          <p:cNvSpPr>
            <a:spLocks noGrp="1"/>
          </p:cNvSpPr>
          <p:nvPr>
            <p:ph type="dt" sz="half" idx="10"/>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es-ES"/>
          </a:p>
        </p:txBody>
      </p:sp>
      <p:sp>
        <p:nvSpPr>
          <p:cNvPr id="4" name="Нижний колонтитул 2"/>
          <p:cNvSpPr>
            <a:spLocks noGrp="1"/>
          </p:cNvSpPr>
          <p:nvPr>
            <p:ph type="ftr" sz="quarter" idx="11"/>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endParaRPr lang="es-ES"/>
          </a:p>
        </p:txBody>
      </p:sp>
      <p:sp>
        <p:nvSpPr>
          <p:cNvPr id="5" name="Номер слайда 3"/>
          <p:cNvSpPr>
            <a:spLocks noGrp="1"/>
          </p:cNvSpPr>
          <p:nvPr>
            <p:ph type="sldNum" sz="quarter" idx="12"/>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a:defRPr/>
            </a:pPr>
            <a:fld id="{BD6EA95E-D949-4694-A5AC-578E5EE3DFC7}" type="slidenum">
              <a:rPr lang="es-ES"/>
              <a:pPr>
                <a:defRPr/>
              </a:pPr>
              <a:t>‹#›</a:t>
            </a:fld>
            <a:endParaRPr lang="es-E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D9081385-9D33-4BD7-8E36-DD5F63C7923D}" type="slidenum">
              <a:rPr lang="es-ES"/>
              <a:pPr>
                <a:defRPr/>
              </a:pPr>
              <a:t>‹#›</a:t>
            </a:fld>
            <a:endParaRPr lang="es-E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70FBA03A-32E8-4212-9B1E-8FCEE9E5A282}" type="slidenum">
              <a:rPr lang="es-ES"/>
              <a:pPr>
                <a:defRPr/>
              </a:pPr>
              <a:t>‹#›</a:t>
            </a:fld>
            <a:endParaRPr lang="es-E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4D5B2E26-534B-4F3C-A1CA-356430057019}" type="slidenum">
              <a:rPr lang="es-ES"/>
              <a:pPr>
                <a:defRPr/>
              </a:pPr>
              <a:t>‹#›</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a:defRPr/>
            </a:pPr>
            <a:fld id="{AA2EEF64-4658-4F29-AD8C-764A59971F5B}" type="slidenum">
              <a:rPr lang="ru-RU"/>
              <a:pPr>
                <a:defRPr/>
              </a:pPr>
              <a:t>‹#›</a:t>
            </a:fld>
            <a:endParaRPr lang="ru-RU"/>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D8DAE65D-F2A7-4103-9678-2BBF927847C1}" type="slidenum">
              <a:rPr lang="es-ES"/>
              <a:pPr>
                <a:defRPr/>
              </a:pPr>
              <a:t>‹#›</a:t>
            </a:fld>
            <a:endParaRPr lang="es-E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a:prstGeom prst="rect">
            <a:avLst/>
          </a:prstGeo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5" name="Объект 4"/>
          <p:cNvSpPr>
            <a:spLocks noGrp="1"/>
          </p:cNvSpPr>
          <p:nvPr>
            <p:ph sz="quarter" idx="10"/>
          </p:nvPr>
        </p:nvSpPr>
        <p:spPr>
          <a:xfrm>
            <a:off x="8128000" y="5935889"/>
            <a:ext cx="1016000" cy="595313"/>
          </a:xfrm>
          <a:prstGeom prst="rect">
            <a:avLst/>
          </a:prstGeom>
        </p:spPr>
        <p:txBody>
          <a:bodyPr/>
          <a:lstStyle>
            <a:lvl1pPr marL="0" indent="0">
              <a:buNone/>
              <a:defRPr sz="2500" b="0"/>
            </a:lvl1pPr>
          </a:lstStyle>
          <a:p>
            <a:pPr lvl="0"/>
            <a:r>
              <a:rPr lang="ru-RU" smtClean="0"/>
              <a:t>Образец текста</a:t>
            </a:r>
          </a:p>
        </p:txBody>
      </p:sp>
      <p:sp>
        <p:nvSpPr>
          <p:cNvPr id="6" name="Rectangle 6"/>
          <p:cNvSpPr>
            <a:spLocks noGrp="1" noChangeArrowheads="1"/>
          </p:cNvSpPr>
          <p:nvPr>
            <p:ph type="sldNum" sz="quarter" idx="11"/>
          </p:nvPr>
        </p:nvSpPr>
        <p:spPr/>
        <p:txBody>
          <a:bodyPr/>
          <a:lstStyle>
            <a:lvl1pPr algn="l">
              <a:defRPr sz="1500" b="0" smtClean="0">
                <a:solidFill>
                  <a:srgbClr val="FF0000"/>
                </a:solidFill>
              </a:defRPr>
            </a:lvl1pPr>
          </a:lstStyle>
          <a:p>
            <a:pPr>
              <a:defRPr/>
            </a:pPr>
            <a:fld id="{63C8BBEE-C07E-478D-92ED-FD986063F4AC}" type="slidenum">
              <a:rPr lang="en-GB" altLang="fr-FR"/>
              <a:pPr>
                <a:defRPr/>
              </a:pPr>
              <a:t>‹#›</a:t>
            </a:fld>
            <a:endParaRPr lang="en-GB" altLang="fr-FR"/>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Содержимое 2"/>
          <p:cNvSpPr>
            <a:spLocks noGrp="1"/>
          </p:cNvSpPr>
          <p:nvPr>
            <p:ph idx="1"/>
          </p:nvPr>
        </p:nvSpPr>
        <p:spPr>
          <a:xfrm>
            <a:off x="457200" y="1600200"/>
            <a:ext cx="82296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6"/>
          <p:cNvSpPr>
            <a:spLocks noGrp="1" noChangeArrowheads="1"/>
          </p:cNvSpPr>
          <p:nvPr>
            <p:ph type="sldNum" sz="quarter" idx="10"/>
          </p:nvPr>
        </p:nvSpPr>
        <p:spPr/>
        <p:txBody>
          <a:bodyPr/>
          <a:lstStyle>
            <a:lvl1pPr algn="l">
              <a:defRPr sz="1500" b="0" smtClean="0">
                <a:solidFill>
                  <a:srgbClr val="FF0000"/>
                </a:solidFill>
              </a:defRPr>
            </a:lvl1pPr>
          </a:lstStyle>
          <a:p>
            <a:pPr>
              <a:defRPr/>
            </a:pPr>
            <a:fld id="{CF4754AD-6940-498A-B7D5-524080CF1BAB}" type="slidenum">
              <a:rPr lang="en-GB" altLang="fr-FR"/>
              <a:pPr>
                <a:defRPr/>
              </a:pPr>
              <a:t>‹#›</a:t>
            </a:fld>
            <a:endParaRPr lang="en-GB" altLang="fr-FR"/>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6"/>
          <p:cNvSpPr>
            <a:spLocks noGrp="1" noChangeArrowheads="1"/>
          </p:cNvSpPr>
          <p:nvPr>
            <p:ph type="sldNum" sz="quarter" idx="10"/>
          </p:nvPr>
        </p:nvSpPr>
        <p:spPr/>
        <p:txBody>
          <a:bodyPr/>
          <a:lstStyle>
            <a:lvl1pPr algn="l">
              <a:defRPr sz="1500" b="0" smtClean="0">
                <a:solidFill>
                  <a:srgbClr val="FF0000"/>
                </a:solidFill>
              </a:defRPr>
            </a:lvl1pPr>
          </a:lstStyle>
          <a:p>
            <a:pPr>
              <a:defRPr/>
            </a:pPr>
            <a:fld id="{327CA92A-9C1F-4EDE-AA76-7B771E03B5B3}" type="slidenum">
              <a:rPr lang="en-GB" altLang="fr-FR"/>
              <a:pPr>
                <a:defRPr/>
              </a:pPr>
              <a:t>‹#›</a:t>
            </a:fld>
            <a:endParaRPr lang="en-GB" altLang="fr-FR"/>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6"/>
          <p:cNvSpPr>
            <a:spLocks noGrp="1" noChangeArrowheads="1"/>
          </p:cNvSpPr>
          <p:nvPr>
            <p:ph type="sldNum" sz="quarter" idx="10"/>
          </p:nvPr>
        </p:nvSpPr>
        <p:spPr/>
        <p:txBody>
          <a:bodyPr/>
          <a:lstStyle>
            <a:lvl1pPr algn="l">
              <a:defRPr sz="1500" b="0" smtClean="0">
                <a:solidFill>
                  <a:srgbClr val="FF0000"/>
                </a:solidFill>
              </a:defRPr>
            </a:lvl1pPr>
          </a:lstStyle>
          <a:p>
            <a:pPr>
              <a:defRPr/>
            </a:pPr>
            <a:fld id="{0680B8B9-4CA9-4A4D-B05A-1DABF8161115}" type="slidenum">
              <a:rPr lang="en-GB" altLang="fr-FR"/>
              <a:pPr>
                <a:defRPr/>
              </a:pPr>
              <a:t>‹#›</a:t>
            </a:fld>
            <a:endParaRPr lang="en-GB" altLang="fr-FR"/>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6"/>
          <p:cNvSpPr>
            <a:spLocks noGrp="1" noChangeArrowheads="1"/>
          </p:cNvSpPr>
          <p:nvPr>
            <p:ph type="sldNum" sz="quarter" idx="10"/>
          </p:nvPr>
        </p:nvSpPr>
        <p:spPr/>
        <p:txBody>
          <a:bodyPr/>
          <a:lstStyle>
            <a:lvl1pPr algn="l">
              <a:defRPr sz="1500" b="0" smtClean="0">
                <a:solidFill>
                  <a:srgbClr val="FF0000"/>
                </a:solidFill>
              </a:defRPr>
            </a:lvl1pPr>
          </a:lstStyle>
          <a:p>
            <a:pPr>
              <a:defRPr/>
            </a:pPr>
            <a:fld id="{F9E67C73-D6E0-42AB-A841-3ABAE3DBD99D}" type="slidenum">
              <a:rPr lang="en-GB" altLang="fr-FR"/>
              <a:pPr>
                <a:defRPr/>
              </a:pPr>
              <a:t>‹#›</a:t>
            </a:fld>
            <a:endParaRPr lang="en-GB" altLang="fr-FR"/>
          </a:p>
        </p:txBody>
      </p:sp>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a:lstStyle/>
          <a:p>
            <a:r>
              <a:rPr lang="ru-RU" smtClean="0"/>
              <a:t>Образец заголовка</a:t>
            </a:r>
            <a:endParaRPr lang="ru-RU"/>
          </a:p>
        </p:txBody>
      </p:sp>
      <p:sp>
        <p:nvSpPr>
          <p:cNvPr id="3" name="Rectangle 6"/>
          <p:cNvSpPr>
            <a:spLocks noGrp="1" noChangeArrowheads="1"/>
          </p:cNvSpPr>
          <p:nvPr>
            <p:ph type="sldNum" sz="quarter" idx="10"/>
          </p:nvPr>
        </p:nvSpPr>
        <p:spPr/>
        <p:txBody>
          <a:bodyPr/>
          <a:lstStyle>
            <a:lvl1pPr algn="l">
              <a:defRPr sz="1500" b="0" smtClean="0">
                <a:solidFill>
                  <a:srgbClr val="FF0000"/>
                </a:solidFill>
              </a:defRPr>
            </a:lvl1pPr>
          </a:lstStyle>
          <a:p>
            <a:pPr>
              <a:defRPr/>
            </a:pPr>
            <a:fld id="{6D5AB48B-FA50-4416-AEDE-786657D7BD6D}" type="slidenum">
              <a:rPr lang="en-GB" altLang="fr-FR"/>
              <a:pPr>
                <a:defRPr/>
              </a:pPr>
              <a:t>‹#›</a:t>
            </a:fld>
            <a:endParaRPr lang="en-GB" altLang="fr-FR"/>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lgn="l">
              <a:defRPr sz="1500" b="0" smtClean="0">
                <a:solidFill>
                  <a:srgbClr val="FF0000"/>
                </a:solidFill>
              </a:defRPr>
            </a:lvl1pPr>
          </a:lstStyle>
          <a:p>
            <a:pPr>
              <a:defRPr/>
            </a:pPr>
            <a:fld id="{5111CAF7-5EE8-4D1F-8294-9C5AC065DD76}" type="slidenum">
              <a:rPr lang="en-GB" altLang="fr-FR"/>
              <a:pPr>
                <a:defRPr/>
              </a:pPr>
              <a:t>‹#›</a:t>
            </a:fld>
            <a:endParaRPr lang="en-GB" altLang="fr-FR"/>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a:prstGeom prst="rect">
            <a:avLst/>
          </a:prstGeo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6"/>
          <p:cNvSpPr>
            <a:spLocks noGrp="1" noChangeArrowheads="1"/>
          </p:cNvSpPr>
          <p:nvPr>
            <p:ph type="sldNum" sz="quarter" idx="10"/>
          </p:nvPr>
        </p:nvSpPr>
        <p:spPr/>
        <p:txBody>
          <a:bodyPr/>
          <a:lstStyle>
            <a:lvl1pPr algn="l">
              <a:defRPr sz="1500" b="0" smtClean="0">
                <a:solidFill>
                  <a:srgbClr val="FF0000"/>
                </a:solidFill>
              </a:defRPr>
            </a:lvl1pPr>
          </a:lstStyle>
          <a:p>
            <a:pPr>
              <a:defRPr/>
            </a:pPr>
            <a:fld id="{63D3C9AB-3634-4FB5-BB2A-038E1291881B}" type="slidenum">
              <a:rPr lang="en-GB" altLang="fr-FR"/>
              <a:pPr>
                <a:defRPr/>
              </a:pPr>
              <a:t>‹#›</a:t>
            </a:fld>
            <a:endParaRPr lang="en-GB" altLang="fr-FR"/>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a:prstGeom prst="rect">
            <a:avLst/>
          </a:prstGeo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6"/>
          <p:cNvSpPr>
            <a:spLocks noGrp="1" noChangeArrowheads="1"/>
          </p:cNvSpPr>
          <p:nvPr>
            <p:ph type="sldNum" sz="quarter" idx="10"/>
          </p:nvPr>
        </p:nvSpPr>
        <p:spPr/>
        <p:txBody>
          <a:bodyPr/>
          <a:lstStyle>
            <a:lvl1pPr algn="l">
              <a:defRPr sz="1500" b="0" smtClean="0">
                <a:solidFill>
                  <a:srgbClr val="FF0000"/>
                </a:solidFill>
              </a:defRPr>
            </a:lvl1pPr>
          </a:lstStyle>
          <a:p>
            <a:pPr>
              <a:defRPr/>
            </a:pPr>
            <a:fld id="{C7DA486B-250D-4C7E-8655-E1F462A3D954}" type="slidenum">
              <a:rPr lang="en-GB" altLang="fr-FR"/>
              <a:pPr>
                <a:defRPr/>
              </a:pPr>
              <a:t>‹#›</a:t>
            </a:fld>
            <a:endParaRPr lang="en-GB" altLang="fr-F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emf"/><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4.jpe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14288"/>
            <a:ext cx="7886700" cy="773112"/>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628650" y="871538"/>
            <a:ext cx="7886700" cy="5305425"/>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6457950" y="6356350"/>
            <a:ext cx="10795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9F27A21E-3F67-4A40-804F-BF2E4908A6DD}" type="slidenum">
              <a:rPr lang="ru-RU"/>
              <a:pPr>
                <a:defRPr/>
              </a:pPr>
              <a:t>‹#›</a:t>
            </a:fld>
            <a:endParaRPr lang="ru-RU"/>
          </a:p>
        </p:txBody>
      </p:sp>
      <p:pic>
        <p:nvPicPr>
          <p:cNvPr id="1031" name="Рисунок 7"/>
          <p:cNvPicPr>
            <a:picLocks noChangeAspect="1"/>
          </p:cNvPicPr>
          <p:nvPr/>
        </p:nvPicPr>
        <p:blipFill>
          <a:blip r:embed="rId13">
            <a:clrChange>
              <a:clrFrom>
                <a:srgbClr val="FFFFFF"/>
              </a:clrFrom>
              <a:clrTo>
                <a:srgbClr val="FFFFFF">
                  <a:alpha val="0"/>
                </a:srgbClr>
              </a:clrTo>
            </a:clrChange>
          </a:blip>
          <a:srcRect/>
          <a:stretch>
            <a:fillRect/>
          </a:stretch>
        </p:blipFill>
        <p:spPr bwMode="auto">
          <a:xfrm>
            <a:off x="12700" y="406400"/>
            <a:ext cx="592138" cy="2176463"/>
          </a:xfrm>
          <a:prstGeom prst="rect">
            <a:avLst/>
          </a:prstGeom>
          <a:noFill/>
          <a:ln w="9525">
            <a:noFill/>
            <a:miter lim="800000"/>
            <a:headEnd/>
            <a:tailEnd/>
          </a:ln>
        </p:spPr>
      </p:pic>
      <p:pic>
        <p:nvPicPr>
          <p:cNvPr id="1032" name="Рисунок 8"/>
          <p:cNvPicPr>
            <a:picLocks noChangeAspect="1"/>
          </p:cNvPicPr>
          <p:nvPr/>
        </p:nvPicPr>
        <p:blipFill>
          <a:blip r:embed="rId14"/>
          <a:srcRect/>
          <a:stretch>
            <a:fillRect/>
          </a:stretch>
        </p:blipFill>
        <p:spPr bwMode="auto">
          <a:xfrm>
            <a:off x="0" y="3206750"/>
            <a:ext cx="628650" cy="29702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8557" r:id="rId1"/>
    <p:sldLayoutId id="2147488558" r:id="rId2"/>
    <p:sldLayoutId id="2147488559" r:id="rId3"/>
    <p:sldLayoutId id="2147488560" r:id="rId4"/>
    <p:sldLayoutId id="2147488561" r:id="rId5"/>
    <p:sldLayoutId id="2147488562" r:id="rId6"/>
    <p:sldLayoutId id="2147488563" r:id="rId7"/>
    <p:sldLayoutId id="2147488564" r:id="rId8"/>
    <p:sldLayoutId id="2147488565" r:id="rId9"/>
    <p:sldLayoutId id="2147488566" r:id="rId10"/>
    <p:sldLayoutId id="2147488567"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43"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cs typeface="+mn-cs"/>
              </a:defRPr>
            </a:lvl1pPr>
          </a:lstStyle>
          <a:p>
            <a:pPr>
              <a:defRPr/>
            </a:pPr>
            <a:fld id="{BB01FE0E-5755-4AF8-B186-B7A7ABDA3834}" type="datetimeFigureOut">
              <a:rPr lang="ru-RU"/>
              <a:pPr>
                <a:defRPr/>
              </a:pPr>
              <a:t>17.01.2017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prstClr val="black">
                    <a:tint val="75000"/>
                  </a:prstClr>
                </a:solidFill>
                <a:latin typeface="Calibri"/>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cs typeface="+mn-cs"/>
              </a:defRPr>
            </a:lvl1pPr>
          </a:lstStyle>
          <a:p>
            <a:pPr>
              <a:defRPr/>
            </a:pPr>
            <a:fld id="{8C511394-4DC5-48E8-A68B-740923FBE398}"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8636" r:id="rId1"/>
    <p:sldLayoutId id="2147488637" r:id="rId2"/>
    <p:sldLayoutId id="2147488638" r:id="rId3"/>
    <p:sldLayoutId id="2147488639" r:id="rId4"/>
    <p:sldLayoutId id="2147488640" r:id="rId5"/>
    <p:sldLayoutId id="2147488641" r:id="rId6"/>
    <p:sldLayoutId id="2147488642" r:id="rId7"/>
    <p:sldLayoutId id="2147488643" r:id="rId8"/>
    <p:sldLayoutId id="2147488644" r:id="rId9"/>
    <p:sldLayoutId id="2147488645" r:id="rId10"/>
    <p:sldLayoutId id="214748864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14288"/>
            <a:ext cx="7886700" cy="773112"/>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628650" y="871538"/>
            <a:ext cx="7886700" cy="5305425"/>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6457950" y="6356350"/>
            <a:ext cx="10795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4C1E80C8-C205-4DCA-BA34-E055C536F96A}" type="slidenum">
              <a:rPr lang="ru-RU"/>
              <a:pPr>
                <a:defRPr/>
              </a:pPr>
              <a:t>‹#›</a:t>
            </a:fld>
            <a:endParaRPr lang="ru-RU"/>
          </a:p>
        </p:txBody>
      </p:sp>
      <p:pic>
        <p:nvPicPr>
          <p:cNvPr id="2055" name="Рисунок 7"/>
          <p:cNvPicPr>
            <a:picLocks noChangeAspect="1"/>
          </p:cNvPicPr>
          <p:nvPr/>
        </p:nvPicPr>
        <p:blipFill>
          <a:blip r:embed="rId13">
            <a:clrChange>
              <a:clrFrom>
                <a:srgbClr val="FFFFFF"/>
              </a:clrFrom>
              <a:clrTo>
                <a:srgbClr val="FFFFFF">
                  <a:alpha val="0"/>
                </a:srgbClr>
              </a:clrTo>
            </a:clrChange>
          </a:blip>
          <a:srcRect/>
          <a:stretch>
            <a:fillRect/>
          </a:stretch>
        </p:blipFill>
        <p:spPr bwMode="auto">
          <a:xfrm>
            <a:off x="12700" y="406400"/>
            <a:ext cx="592138" cy="2176463"/>
          </a:xfrm>
          <a:prstGeom prst="rect">
            <a:avLst/>
          </a:prstGeom>
          <a:noFill/>
          <a:ln w="9525">
            <a:noFill/>
            <a:miter lim="800000"/>
            <a:headEnd/>
            <a:tailEnd/>
          </a:ln>
        </p:spPr>
      </p:pic>
      <p:pic>
        <p:nvPicPr>
          <p:cNvPr id="2056" name="Рисунок 8"/>
          <p:cNvPicPr>
            <a:picLocks noChangeAspect="1"/>
          </p:cNvPicPr>
          <p:nvPr/>
        </p:nvPicPr>
        <p:blipFill>
          <a:blip r:embed="rId14"/>
          <a:srcRect/>
          <a:stretch>
            <a:fillRect/>
          </a:stretch>
        </p:blipFill>
        <p:spPr bwMode="auto">
          <a:xfrm>
            <a:off x="0" y="3206750"/>
            <a:ext cx="628650" cy="29702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8568" r:id="rId1"/>
    <p:sldLayoutId id="2147488569" r:id="rId2"/>
    <p:sldLayoutId id="2147488570" r:id="rId3"/>
    <p:sldLayoutId id="2147488571" r:id="rId4"/>
    <p:sldLayoutId id="2147488572" r:id="rId5"/>
    <p:sldLayoutId id="2147488573" r:id="rId6"/>
    <p:sldLayoutId id="2147488574" r:id="rId7"/>
    <p:sldLayoutId id="2147488575" r:id="rId8"/>
    <p:sldLayoutId id="2147488576" r:id="rId9"/>
    <p:sldLayoutId id="2147488577" r:id="rId10"/>
    <p:sldLayoutId id="2147488578"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14288"/>
            <a:ext cx="7886700" cy="773112"/>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628650" y="871538"/>
            <a:ext cx="7886700" cy="5305425"/>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6457950" y="6356350"/>
            <a:ext cx="10795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4565C2A1-F73D-4AE6-A1F9-4BE38B1EB535}" type="slidenum">
              <a:rPr lang="ru-RU"/>
              <a:pPr>
                <a:defRPr/>
              </a:pPr>
              <a:t>‹#›</a:t>
            </a:fld>
            <a:endParaRPr lang="ru-RU"/>
          </a:p>
        </p:txBody>
      </p:sp>
      <p:pic>
        <p:nvPicPr>
          <p:cNvPr id="3079" name="Рисунок 7"/>
          <p:cNvPicPr>
            <a:picLocks noChangeAspect="1"/>
          </p:cNvPicPr>
          <p:nvPr/>
        </p:nvPicPr>
        <p:blipFill>
          <a:blip r:embed="rId13">
            <a:clrChange>
              <a:clrFrom>
                <a:srgbClr val="FFFFFF"/>
              </a:clrFrom>
              <a:clrTo>
                <a:srgbClr val="FFFFFF">
                  <a:alpha val="0"/>
                </a:srgbClr>
              </a:clrTo>
            </a:clrChange>
          </a:blip>
          <a:srcRect/>
          <a:stretch>
            <a:fillRect/>
          </a:stretch>
        </p:blipFill>
        <p:spPr bwMode="auto">
          <a:xfrm>
            <a:off x="12700" y="406400"/>
            <a:ext cx="592138" cy="2176463"/>
          </a:xfrm>
          <a:prstGeom prst="rect">
            <a:avLst/>
          </a:prstGeom>
          <a:noFill/>
          <a:ln w="9525">
            <a:noFill/>
            <a:miter lim="800000"/>
            <a:headEnd/>
            <a:tailEnd/>
          </a:ln>
        </p:spPr>
      </p:pic>
      <p:pic>
        <p:nvPicPr>
          <p:cNvPr id="3080" name="Рисунок 8"/>
          <p:cNvPicPr>
            <a:picLocks noChangeAspect="1"/>
          </p:cNvPicPr>
          <p:nvPr/>
        </p:nvPicPr>
        <p:blipFill>
          <a:blip r:embed="rId14"/>
          <a:srcRect/>
          <a:stretch>
            <a:fillRect/>
          </a:stretch>
        </p:blipFill>
        <p:spPr bwMode="auto">
          <a:xfrm>
            <a:off x="0" y="3206750"/>
            <a:ext cx="628650" cy="29702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8579" r:id="rId1"/>
    <p:sldLayoutId id="2147488580" r:id="rId2"/>
    <p:sldLayoutId id="2147488581" r:id="rId3"/>
    <p:sldLayoutId id="2147488582" r:id="rId4"/>
    <p:sldLayoutId id="2147488583" r:id="rId5"/>
    <p:sldLayoutId id="2147488584" r:id="rId6"/>
    <p:sldLayoutId id="2147488585" r:id="rId7"/>
    <p:sldLayoutId id="2147488586" r:id="rId8"/>
    <p:sldLayoutId id="2147488587" r:id="rId9"/>
    <p:sldLayoutId id="2147488588" r:id="rId10"/>
    <p:sldLayoutId id="2147488589"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14288"/>
            <a:ext cx="7886700" cy="773112"/>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628650" y="871538"/>
            <a:ext cx="7886700" cy="5305425"/>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6457950" y="6356350"/>
            <a:ext cx="10795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2F601339-11C2-4393-942A-B1110B0DA39C}" type="slidenum">
              <a:rPr lang="ru-RU"/>
              <a:pPr>
                <a:defRPr/>
              </a:pPr>
              <a:t>‹#›</a:t>
            </a:fld>
            <a:endParaRPr lang="ru-RU"/>
          </a:p>
        </p:txBody>
      </p:sp>
      <p:pic>
        <p:nvPicPr>
          <p:cNvPr id="4103" name="Рисунок 7"/>
          <p:cNvPicPr>
            <a:picLocks noChangeAspect="1"/>
          </p:cNvPicPr>
          <p:nvPr/>
        </p:nvPicPr>
        <p:blipFill>
          <a:blip r:embed="rId13">
            <a:clrChange>
              <a:clrFrom>
                <a:srgbClr val="FFFFFF"/>
              </a:clrFrom>
              <a:clrTo>
                <a:srgbClr val="FFFFFF">
                  <a:alpha val="0"/>
                </a:srgbClr>
              </a:clrTo>
            </a:clrChange>
          </a:blip>
          <a:srcRect/>
          <a:stretch>
            <a:fillRect/>
          </a:stretch>
        </p:blipFill>
        <p:spPr bwMode="auto">
          <a:xfrm>
            <a:off x="12700" y="406400"/>
            <a:ext cx="592138" cy="2176463"/>
          </a:xfrm>
          <a:prstGeom prst="rect">
            <a:avLst/>
          </a:prstGeom>
          <a:noFill/>
          <a:ln w="9525">
            <a:noFill/>
            <a:miter lim="800000"/>
            <a:headEnd/>
            <a:tailEnd/>
          </a:ln>
        </p:spPr>
      </p:pic>
      <p:pic>
        <p:nvPicPr>
          <p:cNvPr id="4104" name="Рисунок 8"/>
          <p:cNvPicPr>
            <a:picLocks noChangeAspect="1"/>
          </p:cNvPicPr>
          <p:nvPr/>
        </p:nvPicPr>
        <p:blipFill>
          <a:blip r:embed="rId14"/>
          <a:srcRect/>
          <a:stretch>
            <a:fillRect/>
          </a:stretch>
        </p:blipFill>
        <p:spPr bwMode="auto">
          <a:xfrm>
            <a:off x="0" y="3206750"/>
            <a:ext cx="628650" cy="29702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8590" r:id="rId1"/>
    <p:sldLayoutId id="2147488591" r:id="rId2"/>
    <p:sldLayoutId id="2147488592" r:id="rId3"/>
    <p:sldLayoutId id="2147488593" r:id="rId4"/>
    <p:sldLayoutId id="2147488594" r:id="rId5"/>
    <p:sldLayoutId id="2147488595" r:id="rId6"/>
    <p:sldLayoutId id="2147488596" r:id="rId7"/>
    <p:sldLayoutId id="2147488597" r:id="rId8"/>
    <p:sldLayoutId id="2147488598" r:id="rId9"/>
    <p:sldLayoutId id="2147488599" r:id="rId10"/>
    <p:sldLayoutId id="2147488600"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14288"/>
            <a:ext cx="7886700" cy="773112"/>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628650" y="871538"/>
            <a:ext cx="7886700" cy="5305425"/>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6457950" y="6356350"/>
            <a:ext cx="10795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CE4608F1-77C2-4116-8401-62646CB71F2A}" type="slidenum">
              <a:rPr lang="ru-RU"/>
              <a:pPr>
                <a:defRPr/>
              </a:pPr>
              <a:t>‹#›</a:t>
            </a:fld>
            <a:endParaRPr lang="ru-RU"/>
          </a:p>
        </p:txBody>
      </p:sp>
      <p:pic>
        <p:nvPicPr>
          <p:cNvPr id="5127" name="Рисунок 7"/>
          <p:cNvPicPr>
            <a:picLocks noChangeAspect="1"/>
          </p:cNvPicPr>
          <p:nvPr/>
        </p:nvPicPr>
        <p:blipFill>
          <a:blip r:embed="rId13">
            <a:clrChange>
              <a:clrFrom>
                <a:srgbClr val="FFFFFF"/>
              </a:clrFrom>
              <a:clrTo>
                <a:srgbClr val="FFFFFF">
                  <a:alpha val="0"/>
                </a:srgbClr>
              </a:clrTo>
            </a:clrChange>
          </a:blip>
          <a:srcRect/>
          <a:stretch>
            <a:fillRect/>
          </a:stretch>
        </p:blipFill>
        <p:spPr bwMode="auto">
          <a:xfrm>
            <a:off x="12700" y="406400"/>
            <a:ext cx="592138" cy="2176463"/>
          </a:xfrm>
          <a:prstGeom prst="rect">
            <a:avLst/>
          </a:prstGeom>
          <a:noFill/>
          <a:ln w="9525">
            <a:noFill/>
            <a:miter lim="800000"/>
            <a:headEnd/>
            <a:tailEnd/>
          </a:ln>
        </p:spPr>
      </p:pic>
      <p:pic>
        <p:nvPicPr>
          <p:cNvPr id="5128" name="Рисунок 8"/>
          <p:cNvPicPr>
            <a:picLocks noChangeAspect="1"/>
          </p:cNvPicPr>
          <p:nvPr/>
        </p:nvPicPr>
        <p:blipFill>
          <a:blip r:embed="rId14"/>
          <a:srcRect/>
          <a:stretch>
            <a:fillRect/>
          </a:stretch>
        </p:blipFill>
        <p:spPr bwMode="auto">
          <a:xfrm>
            <a:off x="0" y="3206750"/>
            <a:ext cx="628650" cy="29702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8601" r:id="rId1"/>
    <p:sldLayoutId id="2147488602" r:id="rId2"/>
    <p:sldLayoutId id="2147488603" r:id="rId3"/>
    <p:sldLayoutId id="2147488604" r:id="rId4"/>
    <p:sldLayoutId id="2147488605" r:id="rId5"/>
    <p:sldLayoutId id="2147488606" r:id="rId6"/>
    <p:sldLayoutId id="2147488607" r:id="rId7"/>
    <p:sldLayoutId id="2147488608" r:id="rId8"/>
    <p:sldLayoutId id="2147488609" r:id="rId9"/>
    <p:sldLayoutId id="2147488610" r:id="rId10"/>
    <p:sldLayoutId id="2147488611"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14288"/>
            <a:ext cx="7886700" cy="773112"/>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628650" y="871538"/>
            <a:ext cx="7886700" cy="5305425"/>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6457950" y="6356350"/>
            <a:ext cx="10795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CC2291C7-6E49-4D24-A345-B3F5E5076858}" type="slidenum">
              <a:rPr lang="ru-RU"/>
              <a:pPr>
                <a:defRPr/>
              </a:pPr>
              <a:t>‹#›</a:t>
            </a:fld>
            <a:endParaRPr lang="ru-RU"/>
          </a:p>
        </p:txBody>
      </p:sp>
      <p:pic>
        <p:nvPicPr>
          <p:cNvPr id="6151" name="Рисунок 7"/>
          <p:cNvPicPr>
            <a:picLocks noChangeAspect="1"/>
          </p:cNvPicPr>
          <p:nvPr/>
        </p:nvPicPr>
        <p:blipFill>
          <a:blip r:embed="rId13">
            <a:clrChange>
              <a:clrFrom>
                <a:srgbClr val="FFFFFF"/>
              </a:clrFrom>
              <a:clrTo>
                <a:srgbClr val="FFFFFF">
                  <a:alpha val="0"/>
                </a:srgbClr>
              </a:clrTo>
            </a:clrChange>
          </a:blip>
          <a:srcRect/>
          <a:stretch>
            <a:fillRect/>
          </a:stretch>
        </p:blipFill>
        <p:spPr bwMode="auto">
          <a:xfrm>
            <a:off x="12700" y="406400"/>
            <a:ext cx="592138" cy="2176463"/>
          </a:xfrm>
          <a:prstGeom prst="rect">
            <a:avLst/>
          </a:prstGeom>
          <a:noFill/>
          <a:ln w="9525">
            <a:noFill/>
            <a:miter lim="800000"/>
            <a:headEnd/>
            <a:tailEnd/>
          </a:ln>
        </p:spPr>
      </p:pic>
      <p:pic>
        <p:nvPicPr>
          <p:cNvPr id="6152" name="Рисунок 8"/>
          <p:cNvPicPr>
            <a:picLocks noChangeAspect="1"/>
          </p:cNvPicPr>
          <p:nvPr/>
        </p:nvPicPr>
        <p:blipFill>
          <a:blip r:embed="rId14"/>
          <a:srcRect/>
          <a:stretch>
            <a:fillRect/>
          </a:stretch>
        </p:blipFill>
        <p:spPr bwMode="auto">
          <a:xfrm>
            <a:off x="0" y="3206750"/>
            <a:ext cx="628650" cy="29702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8612" r:id="rId1"/>
    <p:sldLayoutId id="2147488613" r:id="rId2"/>
    <p:sldLayoutId id="2147488614" r:id="rId3"/>
    <p:sldLayoutId id="2147488615" r:id="rId4"/>
    <p:sldLayoutId id="2147488616" r:id="rId5"/>
    <p:sldLayoutId id="2147488617" r:id="rId6"/>
    <p:sldLayoutId id="2147488618" r:id="rId7"/>
    <p:sldLayoutId id="2147488619" r:id="rId8"/>
    <p:sldLayoutId id="2147488620" r:id="rId9"/>
    <p:sldLayoutId id="2147488621" r:id="rId10"/>
    <p:sldLayoutId id="2147488622"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15"/>
          <a:srcRect/>
          <a:stretch>
            <a:fillRect/>
          </a:stretch>
        </p:blipFill>
        <p:spPr bwMode="auto">
          <a:xfrm>
            <a:off x="0" y="0"/>
            <a:ext cx="9144000" cy="6858000"/>
          </a:xfrm>
          <a:prstGeom prst="rect">
            <a:avLst/>
          </a:prstGeom>
          <a:solidFill>
            <a:schemeClr val="bg1"/>
          </a:solidFill>
          <a:ln w="9525">
            <a:noFill/>
            <a:miter lim="800000"/>
            <a:headEnd/>
            <a:tailEnd/>
          </a:ln>
        </p:spPr>
      </p:pic>
      <p:sp>
        <p:nvSpPr>
          <p:cNvPr id="7171" name="Rectangle 2"/>
          <p:cNvSpPr>
            <a:spLocks noGrp="1" noChangeArrowheads="1"/>
          </p:cNvSpPr>
          <p:nvPr>
            <p:ph type="title"/>
          </p:nvPr>
        </p:nvSpPr>
        <p:spPr bwMode="auto">
          <a:xfrm>
            <a:off x="2155825" y="273050"/>
            <a:ext cx="4832350" cy="85725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altLang="ru-RU" smtClean="0"/>
              <a:t>Click to edit the title text format</a:t>
            </a:r>
          </a:p>
        </p:txBody>
      </p:sp>
      <p:sp>
        <p:nvSpPr>
          <p:cNvPr id="7172" name="Rectangle 3"/>
          <p:cNvSpPr>
            <a:spLocks noGrp="1" noChangeArrowheads="1"/>
          </p:cNvSpPr>
          <p:nvPr>
            <p:ph type="body" idx="1"/>
          </p:nvPr>
        </p:nvSpPr>
        <p:spPr bwMode="auto">
          <a:xfrm>
            <a:off x="457200" y="1604963"/>
            <a:ext cx="8045450" cy="4383087"/>
          </a:xfrm>
          <a:prstGeom prst="rect">
            <a:avLst/>
          </a:prstGeom>
          <a:noFill/>
          <a:ln w="9525">
            <a:noFill/>
            <a:miter lim="800000"/>
            <a:headEnd/>
            <a:tailEnd/>
          </a:ln>
        </p:spPr>
        <p:txBody>
          <a:bodyPr vert="horz" wrap="square" lIns="0" tIns="25578" rIns="0" bIns="0" numCol="1" anchor="t" anchorCtr="0" compatLnSpc="1">
            <a:prstTxWarp prst="textNoShape">
              <a:avLst/>
            </a:prstTxWarp>
          </a:bodyPr>
          <a:lstStyle/>
          <a:p>
            <a:pPr lvl="0"/>
            <a:r>
              <a:rPr lang="en-GB" altLang="ru-RU" smtClean="0"/>
              <a:t>Click to edit the outline text format</a:t>
            </a:r>
          </a:p>
          <a:p>
            <a:pPr lvl="1"/>
            <a:r>
              <a:rPr lang="en-GB" altLang="ru-RU" smtClean="0"/>
              <a:t>Second Outline Level</a:t>
            </a:r>
          </a:p>
          <a:p>
            <a:pPr lvl="2"/>
            <a:r>
              <a:rPr lang="en-GB" altLang="ru-RU" smtClean="0"/>
              <a:t>Third Outline Level</a:t>
            </a:r>
          </a:p>
          <a:p>
            <a:pPr lvl="3"/>
            <a:r>
              <a:rPr lang="en-GB" altLang="ru-RU" smtClean="0"/>
              <a:t>Fourth Outline Level</a:t>
            </a:r>
          </a:p>
          <a:p>
            <a:pPr lvl="4"/>
            <a:r>
              <a:rPr lang="en-GB" altLang="ru-RU" smtClean="0"/>
              <a:t>Fifth Outline Level</a:t>
            </a:r>
          </a:p>
          <a:p>
            <a:pPr lvl="4"/>
            <a:r>
              <a:rPr lang="en-GB" altLang="ru-RU" smtClean="0"/>
              <a:t>Sixth Outline Level</a:t>
            </a:r>
          </a:p>
          <a:p>
            <a:pPr lvl="4"/>
            <a:r>
              <a:rPr lang="en-GB" altLang="ru-RU" smtClean="0"/>
              <a:t>Seventh Outline Level</a:t>
            </a:r>
          </a:p>
        </p:txBody>
      </p:sp>
      <p:sp>
        <p:nvSpPr>
          <p:cNvPr id="2" name="Rectangle 4"/>
          <p:cNvSpPr>
            <a:spLocks noGrp="1" noChangeArrowheads="1"/>
          </p:cNvSpPr>
          <p:nvPr>
            <p:ph type="dt"/>
          </p:nvPr>
        </p:nvSpPr>
        <p:spPr bwMode="auto">
          <a:xfrm>
            <a:off x="457200" y="6246813"/>
            <a:ext cx="2128838"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eaLnBrk="1" hangingPunct="1">
              <a:buFont typeface="Times New Roman" pitchFamily="16" charset="0"/>
              <a:buNone/>
              <a:tabLst>
                <a:tab pos="449263" algn="l"/>
                <a:tab pos="898525" algn="l"/>
                <a:tab pos="1347788" algn="l"/>
                <a:tab pos="1797050"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7" name="Rectangle 5"/>
          <p:cNvSpPr>
            <a:spLocks noGrp="1" noChangeArrowheads="1"/>
          </p:cNvSpPr>
          <p:nvPr>
            <p:ph type="ftr"/>
          </p:nvPr>
        </p:nvSpPr>
        <p:spPr bwMode="auto">
          <a:xfrm>
            <a:off x="3127375" y="6246813"/>
            <a:ext cx="2897188"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eaLnBrk="1" hangingPunct="1">
              <a:buFont typeface="Times New Roman" pitchFamily="16" charset="0"/>
              <a:buNone/>
              <a:tabLst>
                <a:tab pos="449263" algn="l"/>
                <a:tab pos="898525" algn="l"/>
                <a:tab pos="1347788" algn="l"/>
                <a:tab pos="1797050" algn="l"/>
                <a:tab pos="2246313" algn="l"/>
                <a:tab pos="2695575"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8" name="Rectangle 6"/>
          <p:cNvSpPr>
            <a:spLocks noGrp="1" noChangeArrowheads="1"/>
          </p:cNvSpPr>
          <p:nvPr>
            <p:ph type="sldNum"/>
          </p:nvPr>
        </p:nvSpPr>
        <p:spPr bwMode="auto">
          <a:xfrm>
            <a:off x="6556375" y="6246813"/>
            <a:ext cx="2128838"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buFont typeface="Times New Roman" panose="02020603050405020304" pitchFamily="18" charset="0"/>
              <a:buNone/>
              <a:defRPr sz="1400">
                <a:solidFill>
                  <a:srgbClr val="FFFFFF"/>
                </a:solidFill>
                <a:latin typeface="Times New Roman" panose="02020603050405020304" pitchFamily="18" charset="0"/>
                <a:ea typeface="Droid Sans Fallback" charset="0"/>
                <a:cs typeface="Arial" pitchFamily="34" charset="0"/>
              </a:defRPr>
            </a:lvl1pPr>
          </a:lstStyle>
          <a:p>
            <a:pPr>
              <a:defRPr/>
            </a:pPr>
            <a:fld id="{3F5AF3BC-9AEE-4924-9D89-FCD8A31DD9B1}" type="slidenum">
              <a:rPr lang="en-US" altLang="ru-RU"/>
              <a:pPr>
                <a:defRPr/>
              </a:pPr>
              <a:t>‹#›</a:t>
            </a:fld>
            <a:endParaRPr lang="en-US" altLang="ru-RU"/>
          </a:p>
        </p:txBody>
      </p:sp>
    </p:spTree>
  </p:cSld>
  <p:clrMap bg1="lt1" tx1="dk1" bg2="lt2" tx2="dk2" accent1="accent1" accent2="accent2" accent3="accent3" accent4="accent4" accent5="accent5" accent6="accent6" hlink="hlink" folHlink="folHlink"/>
  <p:sldLayoutIdLst>
    <p:sldLayoutId id="2147488534" r:id="rId1"/>
    <p:sldLayoutId id="2147488535" r:id="rId2"/>
    <p:sldLayoutId id="2147488536" r:id="rId3"/>
    <p:sldLayoutId id="2147488537" r:id="rId4"/>
    <p:sldLayoutId id="2147488538" r:id="rId5"/>
    <p:sldLayoutId id="2147488539" r:id="rId6"/>
    <p:sldLayoutId id="2147488540" r:id="rId7"/>
    <p:sldLayoutId id="2147488541" r:id="rId8"/>
    <p:sldLayoutId id="2147488542" r:id="rId9"/>
    <p:sldLayoutId id="2147488543" r:id="rId10"/>
    <p:sldLayoutId id="2147488544" r:id="rId11"/>
    <p:sldLayoutId id="2147488545" r:id="rId12"/>
    <p:sldLayoutId id="2147488546" r:id="rId13"/>
  </p:sldLayoutIdLst>
  <p:timing>
    <p:tnLst>
      <p:par>
        <p:cTn id="1" dur="indefinite" restart="never" nodeType="tmRoot"/>
      </p:par>
    </p:tnLst>
  </p:timing>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9pPr>
    </p:titleStyle>
    <p:bodyStyle>
      <a:lvl1pPr marL="342900" indent="-342900" algn="l" defTabSz="449263" rtl="0" eaLnBrk="0" fontAlgn="base" hangingPunct="0">
        <a:lnSpc>
          <a:spcPct val="93000"/>
        </a:lnSpc>
        <a:spcBef>
          <a:spcPct val="0"/>
        </a:spcBef>
        <a:spcAft>
          <a:spcPts val="1288"/>
        </a:spcAft>
        <a:buClr>
          <a:srgbClr val="000000"/>
        </a:buClr>
        <a:buSzPct val="100000"/>
        <a:buFont typeface="Times New Roman" pitchFamily="18" charset="0"/>
        <a:buChar char="•"/>
        <a:defRPr sz="2900">
          <a:solidFill>
            <a:srgbClr val="FFFFFF"/>
          </a:solidFill>
          <a:latin typeface="+mn-lt"/>
          <a:ea typeface="+mn-ea"/>
          <a:cs typeface="+mn-cs"/>
        </a:defRPr>
      </a:lvl1pPr>
      <a:lvl2pPr marL="742950" indent="-285750" algn="l" defTabSz="449263" rtl="0" eaLnBrk="0" fontAlgn="base" hangingPunct="0">
        <a:lnSpc>
          <a:spcPct val="93000"/>
        </a:lnSpc>
        <a:spcBef>
          <a:spcPct val="0"/>
        </a:spcBef>
        <a:spcAft>
          <a:spcPts val="1025"/>
        </a:spcAft>
        <a:buClr>
          <a:srgbClr val="000000"/>
        </a:buClr>
        <a:buSzPct val="100000"/>
        <a:buFont typeface="Times New Roman" pitchFamily="18" charset="0"/>
        <a:buChar char="–"/>
        <a:defRPr sz="2500">
          <a:solidFill>
            <a:srgbClr val="FFFFFF"/>
          </a:solidFill>
          <a:latin typeface="+mn-lt"/>
          <a:ea typeface="+mn-ea"/>
          <a:cs typeface="+mn-cs"/>
        </a:defRPr>
      </a:lvl2pPr>
      <a:lvl3pPr marL="1143000" indent="-228600" algn="l" defTabSz="449263" rtl="0" eaLnBrk="0" fontAlgn="base" hangingPunct="0">
        <a:lnSpc>
          <a:spcPct val="93000"/>
        </a:lnSpc>
        <a:spcBef>
          <a:spcPct val="0"/>
        </a:spcBef>
        <a:spcAft>
          <a:spcPts val="775"/>
        </a:spcAft>
        <a:buClr>
          <a:srgbClr val="000000"/>
        </a:buClr>
        <a:buSzPct val="100000"/>
        <a:buFont typeface="Times New Roman" pitchFamily="18" charset="0"/>
        <a:buChar char="•"/>
        <a:defRPr sz="2200">
          <a:solidFill>
            <a:srgbClr val="FFFFFF"/>
          </a:solidFill>
          <a:latin typeface="+mn-lt"/>
          <a:ea typeface="+mn-ea"/>
          <a:cs typeface="+mn-cs"/>
        </a:defRPr>
      </a:lvl3pPr>
      <a:lvl4pPr marL="1600200" indent="-228600" algn="l" defTabSz="449263" rtl="0" eaLnBrk="0" fontAlgn="base" hangingPunct="0">
        <a:lnSpc>
          <a:spcPct val="93000"/>
        </a:lnSpc>
        <a:spcBef>
          <a:spcPct val="0"/>
        </a:spcBef>
        <a:spcAft>
          <a:spcPts val="513"/>
        </a:spcAft>
        <a:buClr>
          <a:srgbClr val="000000"/>
        </a:buClr>
        <a:buSzPct val="100000"/>
        <a:buFont typeface="Times New Roman" pitchFamily="18" charset="0"/>
        <a:buChar char="–"/>
        <a:defRPr sz="2000">
          <a:solidFill>
            <a:srgbClr val="FFFFFF"/>
          </a:solidFill>
          <a:latin typeface="+mn-lt"/>
          <a:ea typeface="+mn-ea"/>
          <a:cs typeface="+mn-cs"/>
        </a:defRPr>
      </a:lvl4pPr>
      <a:lvl5pPr marL="2057400" indent="-228600" algn="l" defTabSz="449263" rtl="0" eaLnBrk="0" fontAlgn="base" hangingPunct="0">
        <a:lnSpc>
          <a:spcPct val="93000"/>
        </a:lnSpc>
        <a:spcBef>
          <a:spcPct val="0"/>
        </a:spcBef>
        <a:spcAft>
          <a:spcPts val="250"/>
        </a:spcAft>
        <a:buClr>
          <a:srgbClr val="000000"/>
        </a:buClr>
        <a:buSzPct val="100000"/>
        <a:buFont typeface="Times New Roman" pitchFamily="18" charset="0"/>
        <a:buChar char="»"/>
        <a:defRPr sz="2000">
          <a:solidFill>
            <a:srgbClr val="FFFFFF"/>
          </a:solidFill>
          <a:latin typeface="+mn-lt"/>
          <a:ea typeface="+mn-ea"/>
          <a:cs typeface="+mn-cs"/>
        </a:defRPr>
      </a:lvl5pPr>
      <a:lvl6pPr marL="25146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6pPr>
      <a:lvl7pPr marL="29718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7pPr>
      <a:lvl8pPr marL="34290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8pPr>
      <a:lvl9pPr marL="38862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97DC1BFF-B41A-45D1-AFCE-9595085D1E4F}" type="slidenum">
              <a:rPr lang="es-ES"/>
              <a:pPr>
                <a:defRPr/>
              </a:pPr>
              <a:t>‹#›</a:t>
            </a:fld>
            <a:endParaRPr lang="es-ES"/>
          </a:p>
        </p:txBody>
      </p:sp>
    </p:spTree>
  </p:cSld>
  <p:clrMap bg1="lt1" tx1="dk1" bg2="lt2" tx2="dk2" accent1="accent1" accent2="accent2" accent3="accent3" accent4="accent4" accent5="accent5" accent6="accent6" hlink="hlink" folHlink="folHlink"/>
  <p:sldLayoutIdLst>
    <p:sldLayoutId id="2147488547" r:id="rId1"/>
    <p:sldLayoutId id="2147488548" r:id="rId2"/>
    <p:sldLayoutId id="2147488549" r:id="rId3"/>
    <p:sldLayoutId id="2147488550" r:id="rId4"/>
    <p:sldLayoutId id="2147488551" r:id="rId5"/>
    <p:sldLayoutId id="2147488552" r:id="rId6"/>
    <p:sldLayoutId id="2147488623" r:id="rId7"/>
    <p:sldLayoutId id="2147488553" r:id="rId8"/>
    <p:sldLayoutId id="2147488554" r:id="rId9"/>
    <p:sldLayoutId id="2147488555" r:id="rId10"/>
    <p:sldLayoutId id="2147488556"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ChangeArrowheads="1"/>
          </p:cNvSpPr>
          <p:nvPr userDrawn="1"/>
        </p:nvSpPr>
        <p:spPr bwMode="auto">
          <a:xfrm>
            <a:off x="0" y="6597650"/>
            <a:ext cx="9144000" cy="260350"/>
          </a:xfrm>
          <a:prstGeom prst="rect">
            <a:avLst/>
          </a:prstGeom>
          <a:solidFill>
            <a:srgbClr val="224568"/>
          </a:solidFill>
          <a:ln w="9525">
            <a:noFill/>
            <a:miter lim="800000"/>
            <a:headEnd/>
            <a:tailEnd/>
          </a:ln>
        </p:spPr>
        <p:txBody>
          <a:bodyPr wrap="none" anchor="ctr"/>
          <a:lstStyle/>
          <a:p>
            <a:endParaRPr lang="ru-RU" sz="1600">
              <a:solidFill>
                <a:srgbClr val="000000"/>
              </a:solidFill>
            </a:endParaRPr>
          </a:p>
        </p:txBody>
      </p:sp>
      <p:sp>
        <p:nvSpPr>
          <p:cNvPr id="9219" name="Rectangle 3"/>
          <p:cNvSpPr>
            <a:spLocks noChangeArrowheads="1"/>
          </p:cNvSpPr>
          <p:nvPr userDrawn="1"/>
        </p:nvSpPr>
        <p:spPr bwMode="black">
          <a:xfrm>
            <a:off x="0" y="6589713"/>
            <a:ext cx="6877050" cy="268287"/>
          </a:xfrm>
          <a:prstGeom prst="rect">
            <a:avLst/>
          </a:prstGeom>
          <a:noFill/>
          <a:ln w="9525">
            <a:noFill/>
            <a:miter lim="800000"/>
            <a:headEnd/>
            <a:tailEnd/>
          </a:ln>
        </p:spPr>
        <p:txBody>
          <a:bodyPr/>
          <a:lstStyle/>
          <a:p>
            <a:endParaRPr lang="ru-RU" b="1">
              <a:solidFill>
                <a:srgbClr val="FF0000"/>
              </a:solidFill>
            </a:endParaRPr>
          </a:p>
        </p:txBody>
      </p:sp>
      <p:sp>
        <p:nvSpPr>
          <p:cNvPr id="9220" name="Rectangle 4"/>
          <p:cNvSpPr>
            <a:spLocks noChangeArrowheads="1"/>
          </p:cNvSpPr>
          <p:nvPr userDrawn="1"/>
        </p:nvSpPr>
        <p:spPr bwMode="auto">
          <a:xfrm>
            <a:off x="0" y="0"/>
            <a:ext cx="9144000" cy="765175"/>
          </a:xfrm>
          <a:prstGeom prst="rect">
            <a:avLst/>
          </a:prstGeom>
          <a:solidFill>
            <a:srgbClr val="224568"/>
          </a:solidFill>
          <a:ln w="9525">
            <a:noFill/>
            <a:miter lim="800000"/>
            <a:headEnd/>
            <a:tailEnd/>
          </a:ln>
          <a:effectLst>
            <a:outerShdw dist="107763" dir="2700000" algn="ctr" rotWithShape="0">
              <a:schemeClr val="bg2">
                <a:alpha val="50000"/>
              </a:schemeClr>
            </a:outerShdw>
          </a:effectLst>
        </p:spPr>
        <p:txBody>
          <a:bodyPr wrap="none" anchor="ctr"/>
          <a:lstStyle/>
          <a:p>
            <a:endParaRPr lang="ru-RU" sz="1600">
              <a:solidFill>
                <a:srgbClr val="000000"/>
              </a:solidFill>
            </a:endParaRPr>
          </a:p>
        </p:txBody>
      </p:sp>
      <p:sp>
        <p:nvSpPr>
          <p:cNvPr id="9221" name="Rectangle 4"/>
          <p:cNvSpPr>
            <a:spLocks noChangeArrowheads="1"/>
          </p:cNvSpPr>
          <p:nvPr userDrawn="1"/>
        </p:nvSpPr>
        <p:spPr bwMode="black">
          <a:xfrm>
            <a:off x="0" y="6589713"/>
            <a:ext cx="6443663" cy="268287"/>
          </a:xfrm>
          <a:prstGeom prst="rect">
            <a:avLst/>
          </a:prstGeom>
          <a:noFill/>
          <a:ln w="9525">
            <a:noFill/>
            <a:miter lim="800000"/>
            <a:headEnd/>
            <a:tailEnd/>
          </a:ln>
        </p:spPr>
        <p:txBody>
          <a:bodyPr/>
          <a:lstStyle/>
          <a:p>
            <a:endParaRPr lang="ru-RU" sz="1400" b="1">
              <a:solidFill>
                <a:srgbClr val="FF0000"/>
              </a:solidFill>
            </a:endParaRPr>
          </a:p>
        </p:txBody>
      </p:sp>
      <p:sp>
        <p:nvSpPr>
          <p:cNvPr id="6" name="Rectangle 6"/>
          <p:cNvSpPr>
            <a:spLocks noGrp="1" noChangeArrowheads="1"/>
          </p:cNvSpPr>
          <p:nvPr>
            <p:ph type="sldNum" sz="quarter" idx="4"/>
          </p:nvPr>
        </p:nvSpPr>
        <p:spPr>
          <a:xfrm>
            <a:off x="8229600" y="6553200"/>
            <a:ext cx="914400" cy="304800"/>
          </a:xfrm>
          <a:prstGeom prst="rect">
            <a:avLst/>
          </a:prstGeom>
          <a:ln/>
        </p:spPr>
        <p:txBody>
          <a:bodyPr/>
          <a:lstStyle>
            <a:lvl1pPr algn="ctr">
              <a:defRPr sz="1500" b="1" smtClean="0">
                <a:solidFill>
                  <a:srgbClr val="FF0000"/>
                </a:solidFill>
              </a:defRPr>
            </a:lvl1pPr>
          </a:lstStyle>
          <a:p>
            <a:pPr>
              <a:defRPr/>
            </a:pPr>
            <a:fld id="{29E4BF3F-058C-455D-9656-1BF4B3D6C247}" type="slidenum">
              <a:rPr lang="en-GB" altLang="fr-FR"/>
              <a:pPr>
                <a:defRPr/>
              </a:pPr>
              <a:t>‹#›</a:t>
            </a:fld>
            <a:endParaRPr lang="en-GB" altLang="fr-FR"/>
          </a:p>
        </p:txBody>
      </p:sp>
    </p:spTree>
  </p:cSld>
  <p:clrMap bg1="lt1" tx1="dk1" bg2="lt2" tx2="dk2" accent1="accent1" accent2="accent2" accent3="accent3" accent4="accent4" accent5="accent5" accent6="accent6" hlink="hlink" folHlink="folHlink"/>
  <p:sldLayoutIdLst>
    <p:sldLayoutId id="2147488624" r:id="rId1"/>
    <p:sldLayoutId id="2147488625" r:id="rId2"/>
    <p:sldLayoutId id="2147488626" r:id="rId3"/>
    <p:sldLayoutId id="2147488627" r:id="rId4"/>
    <p:sldLayoutId id="2147488628" r:id="rId5"/>
    <p:sldLayoutId id="2147488629" r:id="rId6"/>
    <p:sldLayoutId id="2147488630" r:id="rId7"/>
    <p:sldLayoutId id="2147488631" r:id="rId8"/>
    <p:sldLayoutId id="2147488632" r:id="rId9"/>
    <p:sldLayoutId id="2147488633" r:id="rId10"/>
    <p:sldLayoutId id="2147488634" r:id="rId11"/>
    <p:sldLayoutId id="2147488635" r:id="rId12"/>
  </p:sldLayoutIdLst>
  <p:transition/>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6.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0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9.xml"/></Relationships>
</file>

<file path=ppt/slides/_rels/slide1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10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7.xml.rels><?xml version="1.0" encoding="UTF-8" standalone="yes"?>
<Relationships xmlns="http://schemas.openxmlformats.org/package/2006/relationships"><Relationship Id="rId3" Type="http://schemas.openxmlformats.org/officeDocument/2006/relationships/image" Target="../media/image30.wmf"/><Relationship Id="rId7" Type="http://schemas.openxmlformats.org/officeDocument/2006/relationships/image" Target="../media/image29.emf"/><Relationship Id="rId2" Type="http://schemas.openxmlformats.org/officeDocument/2006/relationships/slideLayout" Target="../slideLayouts/slideLayout97.xml"/><Relationship Id="rId1" Type="http://schemas.openxmlformats.org/officeDocument/2006/relationships/vmlDrawing" Target="../drawings/vmlDrawing1.vml"/><Relationship Id="rId6" Type="http://schemas.openxmlformats.org/officeDocument/2006/relationships/oleObject" Target="../embeddings/_____Microsoft_Excel_97-20031.xls"/><Relationship Id="rId5" Type="http://schemas.openxmlformats.org/officeDocument/2006/relationships/image" Target="../media/image32.jpeg"/><Relationship Id="rId4" Type="http://schemas.openxmlformats.org/officeDocument/2006/relationships/image" Target="../media/image31.wmf"/></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gif"/><Relationship Id="rId2" Type="http://schemas.openxmlformats.org/officeDocument/2006/relationships/slideLayout" Target="../slideLayouts/slideLayout97.xml"/><Relationship Id="rId1" Type="http://schemas.openxmlformats.org/officeDocument/2006/relationships/vmlDrawing" Target="../drawings/vmlDrawing2.vml"/><Relationship Id="rId6" Type="http://schemas.openxmlformats.org/officeDocument/2006/relationships/image" Target="../media/image35.gif"/><Relationship Id="rId5" Type="http://schemas.openxmlformats.org/officeDocument/2006/relationships/image" Target="../media/image33.png"/><Relationship Id="rId4" Type="http://schemas.openxmlformats.org/officeDocument/2006/relationships/oleObject" Target="../embeddings/_____Microsoft_Excel_97-20032.xls"/></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0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6.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09.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86.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6.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6"/>
          <p:cNvPicPr>
            <a:picLocks noChangeAspect="1" noChangeArrowheads="1"/>
          </p:cNvPicPr>
          <p:nvPr/>
        </p:nvPicPr>
        <p:blipFill>
          <a:blip r:embed="rId2"/>
          <a:srcRect/>
          <a:stretch>
            <a:fillRect/>
          </a:stretch>
        </p:blipFill>
        <p:spPr bwMode="auto">
          <a:xfrm>
            <a:off x="357188" y="647700"/>
            <a:ext cx="1509712" cy="1084263"/>
          </a:xfrm>
          <a:prstGeom prst="rect">
            <a:avLst/>
          </a:prstGeom>
          <a:noFill/>
          <a:ln w="9525">
            <a:noFill/>
            <a:miter lim="800000"/>
            <a:headEnd/>
            <a:tailEnd/>
          </a:ln>
          <a:effectLst/>
        </p:spPr>
      </p:pic>
      <p:pic>
        <p:nvPicPr>
          <p:cNvPr id="103427" name="Рисунок 5"/>
          <p:cNvPicPr>
            <a:picLocks noChangeAspect="1" noChangeArrowheads="1"/>
          </p:cNvPicPr>
          <p:nvPr/>
        </p:nvPicPr>
        <p:blipFill>
          <a:blip r:embed="rId3"/>
          <a:srcRect l="70155" t="27695" r="16621" b="56345"/>
          <a:stretch>
            <a:fillRect/>
          </a:stretch>
        </p:blipFill>
        <p:spPr bwMode="auto">
          <a:xfrm>
            <a:off x="7800975" y="690563"/>
            <a:ext cx="1254125" cy="1149350"/>
          </a:xfrm>
          <a:prstGeom prst="rect">
            <a:avLst/>
          </a:prstGeom>
          <a:noFill/>
          <a:ln w="9525">
            <a:noFill/>
            <a:miter lim="800000"/>
            <a:headEnd/>
            <a:tailEnd/>
          </a:ln>
        </p:spPr>
      </p:pic>
      <p:sp>
        <p:nvSpPr>
          <p:cNvPr id="103428" name="Rectangle 3"/>
          <p:cNvSpPr txBox="1">
            <a:spLocks noChangeArrowheads="1"/>
          </p:cNvSpPr>
          <p:nvPr/>
        </p:nvSpPr>
        <p:spPr bwMode="auto">
          <a:xfrm>
            <a:off x="206979" y="1083469"/>
            <a:ext cx="9144000" cy="1512887"/>
          </a:xfrm>
          <a:prstGeom prst="rect">
            <a:avLst/>
          </a:prstGeom>
          <a:noFill/>
          <a:ln w="9525">
            <a:noFill/>
            <a:miter lim="800000"/>
            <a:headEnd/>
            <a:tailEnd/>
          </a:ln>
          <a:effectLst/>
        </p:spPr>
        <p:txBody>
          <a:bodyPr/>
          <a:lstStyle/>
          <a:p>
            <a:pPr algn="ctr"/>
            <a:r>
              <a:rPr lang="en-US" sz="3200" b="1" dirty="0" err="1">
                <a:solidFill>
                  <a:srgbClr val="024674"/>
                </a:solidFill>
              </a:rPr>
              <a:t>Programme</a:t>
            </a:r>
            <a:r>
              <a:rPr lang="en-US" sz="3200" b="1" dirty="0">
                <a:solidFill>
                  <a:srgbClr val="024674"/>
                </a:solidFill>
              </a:rPr>
              <a:t> Advisory Committee</a:t>
            </a:r>
          </a:p>
          <a:p>
            <a:pPr algn="ctr"/>
            <a:r>
              <a:rPr lang="en-US" sz="3200" b="1" dirty="0">
                <a:solidFill>
                  <a:srgbClr val="024674"/>
                </a:solidFill>
              </a:rPr>
              <a:t>for Condensed Matter Physics</a:t>
            </a:r>
          </a:p>
          <a:p>
            <a:pPr algn="ctr"/>
            <a:r>
              <a:rPr lang="en-US" sz="3200" b="1" dirty="0">
                <a:solidFill>
                  <a:srgbClr val="024674"/>
                </a:solidFill>
              </a:rPr>
              <a:t>(</a:t>
            </a:r>
            <a:r>
              <a:rPr lang="ru-RU" sz="3200" b="1" dirty="0" smtClean="0">
                <a:solidFill>
                  <a:srgbClr val="024674"/>
                </a:solidFill>
              </a:rPr>
              <a:t>4</a:t>
            </a:r>
            <a:r>
              <a:rPr lang="en-US" sz="3200" b="1" dirty="0">
                <a:solidFill>
                  <a:srgbClr val="024674"/>
                </a:solidFill>
              </a:rPr>
              <a:t>5</a:t>
            </a:r>
            <a:r>
              <a:rPr lang="en-US" sz="3200" b="1" dirty="0" smtClean="0">
                <a:solidFill>
                  <a:srgbClr val="024674"/>
                </a:solidFill>
              </a:rPr>
              <a:t>th </a:t>
            </a:r>
            <a:r>
              <a:rPr lang="en-US" sz="3200" b="1" dirty="0">
                <a:solidFill>
                  <a:srgbClr val="024674"/>
                </a:solidFill>
              </a:rPr>
              <a:t>meeting, </a:t>
            </a:r>
            <a:r>
              <a:rPr lang="en-US" sz="3200" b="1" dirty="0" smtClean="0">
                <a:solidFill>
                  <a:srgbClr val="024674"/>
                </a:solidFill>
              </a:rPr>
              <a:t>19-20 January, 2017)</a:t>
            </a:r>
            <a:endParaRPr lang="en-US" sz="3200" b="1" dirty="0">
              <a:solidFill>
                <a:srgbClr val="024674"/>
              </a:solidFill>
            </a:endParaRPr>
          </a:p>
        </p:txBody>
      </p:sp>
      <p:sp>
        <p:nvSpPr>
          <p:cNvPr id="103429" name="Rectangle 2"/>
          <p:cNvSpPr txBox="1">
            <a:spLocks noChangeArrowheads="1"/>
          </p:cNvSpPr>
          <p:nvPr/>
        </p:nvSpPr>
        <p:spPr bwMode="auto">
          <a:xfrm>
            <a:off x="0" y="2752725"/>
            <a:ext cx="9144000" cy="2524125"/>
          </a:xfrm>
          <a:prstGeom prst="rect">
            <a:avLst/>
          </a:prstGeom>
          <a:noFill/>
          <a:ln w="9525">
            <a:noFill/>
            <a:miter lim="800000"/>
            <a:headEnd/>
            <a:tailEnd/>
          </a:ln>
          <a:effectLst/>
        </p:spPr>
        <p:txBody>
          <a:bodyPr anchor="ctr"/>
          <a:lstStyle/>
          <a:p>
            <a:pPr eaLnBrk="1" hangingPunct="1">
              <a:buFontTx/>
              <a:buNone/>
            </a:pPr>
            <a:r>
              <a:rPr lang="ro-RO" sz="4000" b="1" dirty="0" smtClean="0">
                <a:solidFill>
                  <a:srgbClr val="C00000"/>
                </a:solidFill>
              </a:rPr>
              <a:t>			</a:t>
            </a:r>
            <a:r>
              <a:rPr lang="en-US" sz="3600" b="1" dirty="0" smtClean="0">
                <a:solidFill>
                  <a:srgbClr val="660033"/>
                </a:solidFill>
              </a:rPr>
              <a:t>P</a:t>
            </a:r>
            <a:r>
              <a:rPr lang="ro-RO" sz="3600" b="1" dirty="0" err="1">
                <a:solidFill>
                  <a:srgbClr val="660033"/>
                </a:solidFill>
              </a:rPr>
              <a:t>rof</a:t>
            </a:r>
            <a:r>
              <a:rPr lang="en-US" sz="3600" b="1" dirty="0">
                <a:solidFill>
                  <a:srgbClr val="660033"/>
                </a:solidFill>
              </a:rPr>
              <a:t> </a:t>
            </a:r>
            <a:r>
              <a:rPr lang="ro-RO" sz="3600" b="1" dirty="0" err="1">
                <a:solidFill>
                  <a:srgbClr val="660033"/>
                </a:solidFill>
              </a:rPr>
              <a:t>V.Kantser</a:t>
            </a:r>
            <a:endParaRPr lang="en-US" sz="3600" b="1" dirty="0"/>
          </a:p>
          <a:p>
            <a:pPr eaLnBrk="1" hangingPunct="1">
              <a:buFontTx/>
              <a:buNone/>
            </a:pPr>
            <a:r>
              <a:rPr lang="en-US" sz="3600" b="1" dirty="0"/>
              <a:t> 			</a:t>
            </a:r>
            <a:r>
              <a:rPr lang="ro-RO" sz="3600" b="1" dirty="0" smtClean="0"/>
              <a:t>Review </a:t>
            </a:r>
            <a:r>
              <a:rPr lang="ro-RO" sz="3600" b="1" dirty="0"/>
              <a:t>of </a:t>
            </a:r>
            <a:r>
              <a:rPr lang="en-US" sz="3600" b="1" dirty="0"/>
              <a:t> </a:t>
            </a:r>
            <a:r>
              <a:rPr lang="ro-RO" sz="3600" b="1" dirty="0" smtClean="0"/>
              <a:t>PAC 	</a:t>
            </a:r>
            <a:r>
              <a:rPr lang="en-US" sz="3600" b="1" dirty="0" smtClean="0">
                <a:solidFill>
                  <a:srgbClr val="C00000"/>
                </a:solidFill>
              </a:rPr>
              <a:t>Recommendations </a:t>
            </a:r>
            <a:r>
              <a:rPr lang="ro-RO" sz="3600" b="1" dirty="0" smtClean="0">
                <a:solidFill>
                  <a:srgbClr val="C00000"/>
                </a:solidFill>
              </a:rPr>
              <a:t> </a:t>
            </a:r>
            <a:r>
              <a:rPr lang="en-US" sz="3600" b="1" dirty="0" smtClean="0">
                <a:solidFill>
                  <a:srgbClr val="C00000"/>
                </a:solidFill>
              </a:rPr>
              <a:t>presented  </a:t>
            </a:r>
            <a:r>
              <a:rPr lang="en-US" sz="3600" b="1" dirty="0" smtClean="0">
                <a:solidFill>
                  <a:srgbClr val="C00000"/>
                </a:solidFill>
              </a:rPr>
              <a:t>by </a:t>
            </a:r>
            <a:endParaRPr lang="ru-RU" sz="3600" b="1" dirty="0">
              <a:solidFill>
                <a:srgbClr val="C00000"/>
              </a:solidFill>
            </a:endParaRPr>
          </a:p>
        </p:txBody>
      </p:sp>
      <p:sp>
        <p:nvSpPr>
          <p:cNvPr id="103430" name="Прямоугольник 5"/>
          <p:cNvSpPr>
            <a:spLocks noChangeArrowheads="1"/>
          </p:cNvSpPr>
          <p:nvPr/>
        </p:nvSpPr>
        <p:spPr bwMode="auto">
          <a:xfrm>
            <a:off x="0" y="5075238"/>
            <a:ext cx="9144000" cy="554037"/>
          </a:xfrm>
          <a:prstGeom prst="rect">
            <a:avLst/>
          </a:prstGeom>
          <a:noFill/>
          <a:ln w="9525">
            <a:noFill/>
            <a:miter lim="800000"/>
            <a:headEnd/>
            <a:tailEnd/>
          </a:ln>
        </p:spPr>
        <p:txBody>
          <a:bodyPr>
            <a:spAutoFit/>
          </a:bodyPr>
          <a:lstStyle/>
          <a:p>
            <a:pPr algn="ctr"/>
            <a:r>
              <a:rPr lang="en-US" sz="3000" b="1" dirty="0" err="1" smtClean="0">
                <a:solidFill>
                  <a:srgbClr val="024674"/>
                </a:solidFill>
              </a:rPr>
              <a:t>Dr</a:t>
            </a:r>
            <a:r>
              <a:rPr lang="en-US" sz="3000" b="1" dirty="0" smtClean="0">
                <a:solidFill>
                  <a:srgbClr val="024674"/>
                </a:solidFill>
              </a:rPr>
              <a:t> </a:t>
            </a:r>
            <a:r>
              <a:rPr lang="en-US" sz="3000" b="1" dirty="0">
                <a:solidFill>
                  <a:srgbClr val="024674"/>
                </a:solidFill>
              </a:rPr>
              <a:t>Oleg </a:t>
            </a:r>
            <a:r>
              <a:rPr lang="en-US" sz="3000" b="1" dirty="0" err="1">
                <a:solidFill>
                  <a:srgbClr val="024674"/>
                </a:solidFill>
              </a:rPr>
              <a:t>Belov</a:t>
            </a:r>
            <a:endParaRPr lang="ru-RU" sz="3000" b="1" dirty="0">
              <a:solidFill>
                <a:srgbClr val="024674"/>
              </a:solidFill>
            </a:endParaRPr>
          </a:p>
        </p:txBody>
      </p:sp>
      <p:sp>
        <p:nvSpPr>
          <p:cNvPr id="103431" name="Rectangle 4"/>
          <p:cNvSpPr>
            <a:spLocks noChangeArrowheads="1"/>
          </p:cNvSpPr>
          <p:nvPr/>
        </p:nvSpPr>
        <p:spPr bwMode="auto">
          <a:xfrm>
            <a:off x="1285875" y="5629275"/>
            <a:ext cx="6986208" cy="830997"/>
          </a:xfrm>
          <a:prstGeom prst="rect">
            <a:avLst/>
          </a:prstGeom>
          <a:noFill/>
          <a:ln w="9525">
            <a:noFill/>
            <a:miter lim="800000"/>
            <a:headEnd/>
            <a:tailEnd/>
          </a:ln>
        </p:spPr>
        <p:txBody>
          <a:bodyPr wrap="none">
            <a:spAutoFit/>
          </a:bodyPr>
          <a:lstStyle/>
          <a:p>
            <a:r>
              <a:rPr lang="en-US" sz="2400" b="1" dirty="0" smtClean="0">
                <a:solidFill>
                  <a:srgbClr val="024674"/>
                </a:solidFill>
              </a:rPr>
              <a:t>At 1</a:t>
            </a:r>
            <a:r>
              <a:rPr lang="ru-RU" sz="2400" b="1" dirty="0">
                <a:solidFill>
                  <a:srgbClr val="024674"/>
                </a:solidFill>
              </a:rPr>
              <a:t>20</a:t>
            </a:r>
            <a:r>
              <a:rPr lang="en-US" sz="2400" b="1" dirty="0" err="1">
                <a:solidFill>
                  <a:srgbClr val="024674"/>
                </a:solidFill>
              </a:rPr>
              <a:t>th</a:t>
            </a:r>
            <a:r>
              <a:rPr lang="en-US" sz="2400" b="1" dirty="0">
                <a:solidFill>
                  <a:srgbClr val="024674"/>
                </a:solidFill>
              </a:rPr>
              <a:t> Session </a:t>
            </a:r>
            <a:r>
              <a:rPr lang="en-IE" sz="2400" b="1" dirty="0">
                <a:solidFill>
                  <a:srgbClr val="024674"/>
                </a:solidFill>
              </a:rPr>
              <a:t>of the JINR Scientific Council</a:t>
            </a:r>
            <a:br>
              <a:rPr lang="en-IE" sz="2400" b="1" dirty="0">
                <a:solidFill>
                  <a:srgbClr val="024674"/>
                </a:solidFill>
              </a:rPr>
            </a:br>
            <a:r>
              <a:rPr lang="en-IE" sz="2400" b="1" dirty="0">
                <a:solidFill>
                  <a:srgbClr val="024674"/>
                </a:solidFill>
              </a:rPr>
              <a:t>               </a:t>
            </a:r>
            <a:r>
              <a:rPr lang="pl-PL" sz="2400" b="1" dirty="0">
                <a:solidFill>
                  <a:srgbClr val="024674"/>
                </a:solidFill>
              </a:rPr>
              <a:t>Dubna</a:t>
            </a:r>
            <a:r>
              <a:rPr lang="en-US" sz="2400" b="1" dirty="0">
                <a:solidFill>
                  <a:srgbClr val="024674"/>
                </a:solidFill>
              </a:rPr>
              <a:t> 22–23 September 2016</a:t>
            </a:r>
            <a:endParaRPr lang="ru-RU" sz="2400" b="1" dirty="0">
              <a:solidFill>
                <a:srgbClr val="024674"/>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Скругленный прямоугольник 1"/>
          <p:cNvSpPr>
            <a:spLocks noChangeArrowheads="1"/>
          </p:cNvSpPr>
          <p:nvPr/>
        </p:nvSpPr>
        <p:spPr bwMode="auto">
          <a:xfrm>
            <a:off x="533400" y="304800"/>
            <a:ext cx="8142288" cy="1123950"/>
          </a:xfrm>
          <a:prstGeom prst="roundRect">
            <a:avLst>
              <a:gd name="adj" fmla="val 16667"/>
            </a:avLst>
          </a:prstGeom>
          <a:solidFill>
            <a:srgbClr val="C00000"/>
          </a:solidFill>
          <a:ln w="9525">
            <a:noFill/>
            <a:round/>
            <a:headEnd/>
            <a:tailEnd/>
          </a:ln>
        </p:spPr>
        <p:txBody>
          <a:bodyPr>
            <a:spAutoFit/>
          </a:bodyPr>
          <a:lstStyle/>
          <a:p>
            <a:pPr algn="ctr"/>
            <a:r>
              <a:rPr lang="en-US" sz="3000" b="1" dirty="0">
                <a:solidFill>
                  <a:srgbClr val="FFFF00"/>
                </a:solidFill>
              </a:rPr>
              <a:t>Manufacturing of a reserve movable reflector for IBR-2</a:t>
            </a:r>
          </a:p>
        </p:txBody>
      </p:sp>
      <p:sp>
        <p:nvSpPr>
          <p:cNvPr id="112643" name="Прямоугольник 3"/>
          <p:cNvSpPr>
            <a:spLocks noChangeArrowheads="1"/>
          </p:cNvSpPr>
          <p:nvPr/>
        </p:nvSpPr>
        <p:spPr bwMode="auto">
          <a:xfrm>
            <a:off x="473075" y="1652588"/>
            <a:ext cx="8215313" cy="1246187"/>
          </a:xfrm>
          <a:prstGeom prst="rect">
            <a:avLst/>
          </a:prstGeom>
          <a:solidFill>
            <a:srgbClr val="FFFF00"/>
          </a:solidFill>
          <a:ln w="9525">
            <a:solidFill>
              <a:schemeClr val="tx1"/>
            </a:solidFill>
            <a:miter lim="800000"/>
            <a:headEnd/>
            <a:tailEnd/>
          </a:ln>
        </p:spPr>
        <p:txBody>
          <a:bodyPr>
            <a:spAutoFit/>
          </a:bodyPr>
          <a:lstStyle/>
          <a:p>
            <a:pPr algn="ctr">
              <a:tabLst>
                <a:tab pos="1371600" algn="l"/>
              </a:tabLst>
            </a:pPr>
            <a:r>
              <a:rPr lang="en-US" sz="2500" b="1" i="1">
                <a:solidFill>
                  <a:srgbClr val="333399"/>
                </a:solidFill>
              </a:rPr>
              <a:t>The contract for the fabrication of the reserve movable reflector signed with JSC “Votkinsky Plant” for </a:t>
            </a:r>
            <a:r>
              <a:rPr lang="ru-RU" sz="2500" b="1" i="1">
                <a:solidFill>
                  <a:srgbClr val="333399"/>
                </a:solidFill>
              </a:rPr>
              <a:t>2015</a:t>
            </a:r>
            <a:r>
              <a:rPr lang="en-US" sz="2500" b="1" i="1">
                <a:solidFill>
                  <a:srgbClr val="333399"/>
                </a:solidFill>
              </a:rPr>
              <a:t>–</a:t>
            </a:r>
            <a:r>
              <a:rPr lang="ru-RU" sz="2500" b="1" i="1">
                <a:solidFill>
                  <a:srgbClr val="333399"/>
                </a:solidFill>
              </a:rPr>
              <a:t>2018</a:t>
            </a:r>
          </a:p>
        </p:txBody>
      </p:sp>
      <p:pic>
        <p:nvPicPr>
          <p:cNvPr id="112644" name="Picture 2"/>
          <p:cNvPicPr>
            <a:picLocks noChangeAspect="1" noChangeArrowheads="1"/>
          </p:cNvPicPr>
          <p:nvPr/>
        </p:nvPicPr>
        <p:blipFill>
          <a:blip r:embed="rId2"/>
          <a:srcRect t="3894" r="3520" b="5142"/>
          <a:stretch>
            <a:fillRect/>
          </a:stretch>
        </p:blipFill>
        <p:spPr bwMode="auto">
          <a:xfrm>
            <a:off x="476250" y="2900363"/>
            <a:ext cx="8207375" cy="3944937"/>
          </a:xfrm>
          <a:prstGeom prst="rect">
            <a:avLst/>
          </a:prstGeom>
          <a:noFill/>
          <a:ln w="9525">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73100" y="1250950"/>
            <a:ext cx="7912100" cy="4494213"/>
          </a:xfrm>
          <a:prstGeom prst="rect">
            <a:avLst/>
          </a:prstGeom>
          <a:ln w="19050">
            <a:solidFill>
              <a:srgbClr val="C00000"/>
            </a:solidFill>
          </a:ln>
        </p:spPr>
        <p:txBody>
          <a:bodyPr>
            <a:spAutoFit/>
          </a:bodyPr>
          <a:lstStyle/>
          <a:p>
            <a:pPr>
              <a:defRPr/>
            </a:pPr>
            <a:endParaRPr lang="en-US" sz="2200" dirty="0">
              <a:solidFill>
                <a:srgbClr val="0000FF"/>
              </a:solidFill>
            </a:endParaRPr>
          </a:p>
          <a:p>
            <a:pPr marL="88900" algn="just">
              <a:tabLst>
                <a:tab pos="7620000" algn="l"/>
                <a:tab pos="7708900" algn="l"/>
              </a:tabLst>
              <a:defRPr/>
            </a:pPr>
            <a:r>
              <a:rPr lang="en-US" sz="2200" dirty="0">
                <a:solidFill>
                  <a:srgbClr val="004176"/>
                </a:solidFill>
              </a:rPr>
              <a:t>The PAC supports the </a:t>
            </a:r>
            <a:r>
              <a:rPr lang="en-US" sz="2200" dirty="0">
                <a:solidFill>
                  <a:srgbClr val="FF0000"/>
                </a:solidFill>
              </a:rPr>
              <a:t>activity towards ensuring the safe operation of the reactor as well as monitoring, diagnostics, and prognosis of its state.</a:t>
            </a:r>
            <a:r>
              <a:rPr lang="en-US" sz="2200" dirty="0">
                <a:solidFill>
                  <a:srgbClr val="004176"/>
                </a:solidFill>
              </a:rPr>
              <a:t> It will enable FLNP to match the methods of diagnostics used at IBR-2 with high and stringent modern requirements.</a:t>
            </a:r>
          </a:p>
          <a:p>
            <a:pPr marL="88900" algn="just">
              <a:defRPr/>
            </a:pPr>
            <a:endParaRPr lang="en-US" sz="2200" dirty="0">
              <a:solidFill>
                <a:srgbClr val="004176"/>
              </a:solidFill>
            </a:endParaRPr>
          </a:p>
          <a:p>
            <a:pPr marL="88900" algn="just">
              <a:defRPr/>
            </a:pPr>
            <a:endParaRPr lang="en-US" sz="2200" dirty="0">
              <a:solidFill>
                <a:srgbClr val="004176"/>
              </a:solidFill>
            </a:endParaRPr>
          </a:p>
          <a:p>
            <a:pPr marL="88900" algn="just">
              <a:defRPr/>
            </a:pPr>
            <a:r>
              <a:rPr lang="en-US" sz="2200" dirty="0">
                <a:solidFill>
                  <a:srgbClr val="004176"/>
                </a:solidFill>
              </a:rPr>
              <a:t>The planned modernization of monitoring and diagnostics systems will help to compensate the negative tendencies in the changes of reactor characteristics with time based on the analysis being conducted.</a:t>
            </a:r>
          </a:p>
          <a:p>
            <a:pPr>
              <a:defRPr/>
            </a:pPr>
            <a:endParaRPr lang="ru-RU" sz="2200" dirty="0">
              <a:solidFill>
                <a:srgbClr val="0000FF"/>
              </a:solidFill>
            </a:endParaRPr>
          </a:p>
        </p:txBody>
      </p:sp>
      <p:sp>
        <p:nvSpPr>
          <p:cNvPr id="3" name="Скругленный прямоугольник 1"/>
          <p:cNvSpPr>
            <a:spLocks noChangeArrowheads="1"/>
          </p:cNvSpPr>
          <p:nvPr/>
        </p:nvSpPr>
        <p:spPr bwMode="auto">
          <a:xfrm>
            <a:off x="323850" y="304800"/>
            <a:ext cx="8351838" cy="1123712"/>
          </a:xfrm>
          <a:prstGeom prst="roundRect">
            <a:avLst>
              <a:gd name="adj" fmla="val 16667"/>
            </a:avLst>
          </a:prstGeom>
          <a:solidFill>
            <a:srgbClr val="C00000"/>
          </a:solidFill>
          <a:ln w="9525">
            <a:noFill/>
            <a:round/>
            <a:headEnd/>
            <a:tailEnd/>
          </a:ln>
        </p:spPr>
        <p:txBody>
          <a:bodyPr wrap="square">
            <a:spAutoFit/>
          </a:bodyPr>
          <a:lstStyle/>
          <a:p>
            <a:pPr lvl="0" algn="ctr"/>
            <a:r>
              <a:rPr kumimoji="0" lang="ro-RO" sz="3000" b="1" i="0" u="none" strike="noStrike" kern="0" cap="none" spc="0" normalizeH="0" baseline="0" noProof="0" dirty="0" smtClean="0">
                <a:ln>
                  <a:noFill/>
                </a:ln>
                <a:solidFill>
                  <a:srgbClr val="FFFF00"/>
                </a:solidFill>
                <a:effectLst/>
                <a:uLnTx/>
                <a:uFillTx/>
              </a:rPr>
              <a:t>General </a:t>
            </a:r>
            <a:r>
              <a:rPr kumimoji="0" lang="ro-RO" sz="3000" b="1" i="0" u="none" strike="noStrike" kern="0" cap="none" spc="0" normalizeH="0" baseline="0" noProof="0" dirty="0" err="1" smtClean="0">
                <a:ln>
                  <a:noFill/>
                </a:ln>
                <a:solidFill>
                  <a:srgbClr val="FFFF00"/>
                </a:solidFill>
                <a:effectLst/>
                <a:uLnTx/>
                <a:uFillTx/>
              </a:rPr>
              <a:t>considerations</a:t>
            </a:r>
            <a:r>
              <a:rPr kumimoji="0" lang="ro-RO" sz="3000" b="1" i="0" u="none" strike="noStrike" kern="0" cap="none" spc="0" normalizeH="0" baseline="0" noProof="0" dirty="0" smtClean="0">
                <a:ln>
                  <a:noFill/>
                </a:ln>
                <a:solidFill>
                  <a:srgbClr val="FFFF00"/>
                </a:solidFill>
                <a:effectLst/>
                <a:uLnTx/>
                <a:uFillTx/>
              </a:rPr>
              <a:t> </a:t>
            </a:r>
            <a:r>
              <a:rPr kumimoji="0" lang="ro-RO" sz="3000" b="1" i="0" u="none" strike="noStrike" kern="0" cap="none" spc="0" normalizeH="0" baseline="0" noProof="0" dirty="0" err="1" smtClean="0">
                <a:ln>
                  <a:noFill/>
                </a:ln>
                <a:solidFill>
                  <a:srgbClr val="FFFF00"/>
                </a:solidFill>
                <a:effectLst/>
                <a:uLnTx/>
                <a:uFillTx/>
              </a:rPr>
              <a:t>concerning</a:t>
            </a:r>
            <a:r>
              <a:rPr kumimoji="0" lang="ro-RO" sz="3000" b="1" i="0" u="none" strike="noStrike" kern="0" cap="none" spc="0" normalizeH="0" baseline="0" noProof="0" dirty="0" smtClean="0">
                <a:ln>
                  <a:noFill/>
                </a:ln>
                <a:solidFill>
                  <a:srgbClr val="FFFF00"/>
                </a:solidFill>
                <a:effectLst/>
                <a:uLnTx/>
                <a:uFillTx/>
              </a:rPr>
              <a:t> </a:t>
            </a:r>
            <a:r>
              <a:rPr lang="en-US" sz="3000" b="1" dirty="0" smtClean="0">
                <a:solidFill>
                  <a:srgbClr val="FFFF00"/>
                </a:solidFill>
              </a:rPr>
              <a:t>IBR-2</a:t>
            </a:r>
            <a:endParaRPr lang="en-US" sz="3000" b="1" dirty="0">
              <a:solidFill>
                <a:srgbClr val="FFFF00"/>
              </a:solidFill>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dirty="0">
              <a:ln>
                <a:noFill/>
              </a:ln>
              <a:solidFill>
                <a:srgbClr val="FFFF00"/>
              </a:solidFill>
              <a:effectLst/>
              <a:uLnTx/>
              <a:uFillTx/>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Скругленный прямоугольник 1"/>
          <p:cNvSpPr>
            <a:spLocks noChangeArrowheads="1"/>
          </p:cNvSpPr>
          <p:nvPr/>
        </p:nvSpPr>
        <p:spPr bwMode="auto">
          <a:xfrm>
            <a:off x="209550" y="-38100"/>
            <a:ext cx="8832850" cy="1464231"/>
          </a:xfrm>
          <a:prstGeom prst="roundRect">
            <a:avLst>
              <a:gd name="adj" fmla="val 16667"/>
            </a:avLst>
          </a:prstGeom>
          <a:solidFill>
            <a:srgbClr val="C00000"/>
          </a:solidFill>
          <a:ln w="9525">
            <a:noFill/>
            <a:round/>
            <a:headEnd/>
            <a:tailEnd/>
          </a:ln>
        </p:spPr>
        <p:txBody>
          <a:bodyPr wrap="square">
            <a:spAutoFit/>
          </a:bodyPr>
          <a:lstStyle/>
          <a:p>
            <a:pPr algn="ctr"/>
            <a:r>
              <a:rPr lang="ro-RO" sz="2400" b="1" dirty="0" err="1" smtClean="0">
                <a:solidFill>
                  <a:srgbClr val="0000FF"/>
                </a:solidFill>
              </a:rPr>
              <a:t>Some</a:t>
            </a:r>
            <a:r>
              <a:rPr lang="ro-RO" sz="2400" b="1" dirty="0" smtClean="0">
                <a:solidFill>
                  <a:srgbClr val="0000FF"/>
                </a:solidFill>
              </a:rPr>
              <a:t> </a:t>
            </a:r>
            <a:r>
              <a:rPr lang="ro-RO" sz="2400" b="1" dirty="0" err="1" smtClean="0">
                <a:solidFill>
                  <a:srgbClr val="0000FF"/>
                </a:solidFill>
              </a:rPr>
              <a:t>aspects</a:t>
            </a:r>
            <a:r>
              <a:rPr lang="ro-RO" sz="2400" b="1" dirty="0" smtClean="0">
                <a:solidFill>
                  <a:srgbClr val="0000FF"/>
                </a:solidFill>
              </a:rPr>
              <a:t> </a:t>
            </a:r>
            <a:r>
              <a:rPr lang="ro-RO" sz="2400" b="1" dirty="0" err="1" smtClean="0">
                <a:solidFill>
                  <a:srgbClr val="0000FF"/>
                </a:solidFill>
              </a:rPr>
              <a:t>about</a:t>
            </a:r>
            <a:r>
              <a:rPr lang="ro-RO" sz="2400" b="1" dirty="0" smtClean="0">
                <a:solidFill>
                  <a:srgbClr val="0000FF"/>
                </a:solidFill>
              </a:rPr>
              <a:t> </a:t>
            </a:r>
            <a:r>
              <a:rPr lang="ro-RO" sz="2400" b="1" dirty="0" err="1" smtClean="0">
                <a:solidFill>
                  <a:srgbClr val="0000FF"/>
                </a:solidFill>
              </a:rPr>
              <a:t>the</a:t>
            </a:r>
            <a:r>
              <a:rPr lang="ro-RO" sz="2400" b="1" dirty="0" smtClean="0">
                <a:solidFill>
                  <a:srgbClr val="0000FF"/>
                </a:solidFill>
              </a:rPr>
              <a:t> </a:t>
            </a:r>
            <a:r>
              <a:rPr lang="ro-RO" sz="2400" b="1" dirty="0" err="1" smtClean="0">
                <a:solidFill>
                  <a:srgbClr val="0000FF"/>
                </a:solidFill>
              </a:rPr>
              <a:t>future</a:t>
            </a:r>
            <a:r>
              <a:rPr lang="ro-RO" sz="2400" b="1" dirty="0" smtClean="0">
                <a:solidFill>
                  <a:srgbClr val="0000FF"/>
                </a:solidFill>
              </a:rPr>
              <a:t> of neutron  </a:t>
            </a:r>
            <a:r>
              <a:rPr lang="ro-RO" sz="2400" b="1" dirty="0" err="1" smtClean="0">
                <a:solidFill>
                  <a:srgbClr val="0000FF"/>
                </a:solidFill>
              </a:rPr>
              <a:t>facilities</a:t>
            </a:r>
            <a:r>
              <a:rPr lang="ro-RO" sz="2400" b="1" dirty="0" smtClean="0">
                <a:solidFill>
                  <a:srgbClr val="0000FF"/>
                </a:solidFill>
              </a:rPr>
              <a:t> </a:t>
            </a:r>
          </a:p>
          <a:p>
            <a:pPr algn="ctr"/>
            <a:r>
              <a:rPr lang="en-US" sz="2800" b="1" dirty="0" smtClean="0">
                <a:solidFill>
                  <a:srgbClr val="FFFF00"/>
                </a:solidFill>
              </a:rPr>
              <a:t>A </a:t>
            </a:r>
            <a:r>
              <a:rPr lang="en-US" sz="2800" b="1" dirty="0">
                <a:solidFill>
                  <a:srgbClr val="FFFF00"/>
                </a:solidFill>
              </a:rPr>
              <a:t>concept of the JINR neutron source</a:t>
            </a:r>
            <a:br>
              <a:rPr lang="en-US" sz="2800" b="1" dirty="0">
                <a:solidFill>
                  <a:srgbClr val="FFFF00"/>
                </a:solidFill>
              </a:rPr>
            </a:br>
            <a:r>
              <a:rPr lang="en-US" sz="2800" b="1" dirty="0">
                <a:solidFill>
                  <a:srgbClr val="FFFF00"/>
                </a:solidFill>
              </a:rPr>
              <a:t>beyond 2032</a:t>
            </a:r>
          </a:p>
        </p:txBody>
      </p:sp>
      <p:sp>
        <p:nvSpPr>
          <p:cNvPr id="114691" name="Прямоугольник 2"/>
          <p:cNvSpPr>
            <a:spLocks noChangeArrowheads="1"/>
          </p:cNvSpPr>
          <p:nvPr/>
        </p:nvSpPr>
        <p:spPr bwMode="auto">
          <a:xfrm>
            <a:off x="368300" y="1344613"/>
            <a:ext cx="8559800" cy="876300"/>
          </a:xfrm>
          <a:prstGeom prst="rect">
            <a:avLst/>
          </a:prstGeom>
          <a:noFill/>
          <a:ln w="9525">
            <a:noFill/>
            <a:miter lim="800000"/>
            <a:headEnd/>
            <a:tailEnd/>
          </a:ln>
        </p:spPr>
        <p:txBody>
          <a:bodyPr>
            <a:spAutoFit/>
          </a:bodyPr>
          <a:lstStyle/>
          <a:p>
            <a:pPr algn="just"/>
            <a:r>
              <a:rPr lang="en-GB" sz="1700" b="1">
                <a:solidFill>
                  <a:srgbClr val="004176"/>
                </a:solidFill>
              </a:rPr>
              <a:t>The PAC welcomes the FLNP’s intent to define the concept of the JINR neutron source beyond the year 2032 </a:t>
            </a:r>
            <a:r>
              <a:rPr lang="en-US" sz="1700" b="1">
                <a:solidFill>
                  <a:srgbClr val="004176"/>
                </a:solidFill>
              </a:rPr>
              <a:t>which may </a:t>
            </a:r>
            <a:r>
              <a:rPr lang="en-GB" sz="1700" b="1">
                <a:solidFill>
                  <a:srgbClr val="004176"/>
                </a:solidFill>
              </a:rPr>
              <a:t>imply either the use of the existing facility or construction of a new one.</a:t>
            </a:r>
            <a:endParaRPr lang="ru-RU" sz="1700" b="1">
              <a:solidFill>
                <a:srgbClr val="004176"/>
              </a:solidFill>
            </a:endParaRPr>
          </a:p>
        </p:txBody>
      </p:sp>
      <p:graphicFrame>
        <p:nvGraphicFramePr>
          <p:cNvPr id="5" name="Group 111"/>
          <p:cNvGraphicFramePr>
            <a:graphicFrameLocks/>
          </p:cNvGraphicFramePr>
          <p:nvPr/>
        </p:nvGraphicFramePr>
        <p:xfrm>
          <a:off x="469900" y="2703513"/>
          <a:ext cx="8331200" cy="4102917"/>
        </p:xfrm>
        <a:graphic>
          <a:graphicData uri="http://schemas.openxmlformats.org/drawingml/2006/table">
            <a:tbl>
              <a:tblPr>
                <a:tableStyleId>{5940675A-B579-460E-94D1-54222C63F5DA}</a:tableStyleId>
              </a:tblPr>
              <a:tblGrid>
                <a:gridCol w="3860800"/>
                <a:gridCol w="4470400"/>
              </a:tblGrid>
              <a:tr h="627938">
                <a:tc gridSpan="2">
                  <a:txBody>
                    <a:bodyPr/>
                    <a:lstStyle/>
                    <a:p>
                      <a:pPr marL="0" marR="0" lvl="0" indent="0" algn="l" defTabSz="914400" rtl="0" eaLnBrk="1" fontAlgn="base" latinLnBrk="0" hangingPunct="1">
                        <a:lnSpc>
                          <a:spcPct val="100000"/>
                        </a:lnSpc>
                        <a:spcBef>
                          <a:spcPct val="20000"/>
                        </a:spcBef>
                        <a:spcAft>
                          <a:spcPct val="20000"/>
                        </a:spcAft>
                        <a:buClr>
                          <a:schemeClr val="accent2"/>
                        </a:buClr>
                        <a:buSzPct val="80000"/>
                        <a:buFont typeface="Wingdings" pitchFamily="2" charset="2"/>
                        <a:buNone/>
                        <a:tabLst/>
                        <a:defRPr/>
                      </a:pPr>
                      <a:r>
                        <a:rPr kumimoji="0" lang="en-US" sz="1400" b="1" u="none" strike="noStrike" kern="1200" cap="none" normalizeH="0" baseline="0" dirty="0" smtClean="0">
                          <a:ln>
                            <a:noFill/>
                          </a:ln>
                          <a:solidFill>
                            <a:srgbClr val="FF0000"/>
                          </a:solidFill>
                          <a:effectLst/>
                          <a:latin typeface="Arial" pitchFamily="34" charset="0"/>
                          <a:cs typeface="Arial" pitchFamily="34" charset="0"/>
                        </a:rPr>
                        <a:t>TO DO NOTHING AFTER IBR-2 CLOSERE</a:t>
                      </a:r>
                    </a:p>
                    <a:p>
                      <a:pPr marL="0" marR="0" lvl="0" indent="0" algn="l" defTabSz="914400" rtl="0" eaLnBrk="1" fontAlgn="base" latinLnBrk="0" hangingPunct="1">
                        <a:lnSpc>
                          <a:spcPct val="100000"/>
                        </a:lnSpc>
                        <a:spcBef>
                          <a:spcPct val="20000"/>
                        </a:spcBef>
                        <a:spcAft>
                          <a:spcPct val="20000"/>
                        </a:spcAft>
                        <a:buClr>
                          <a:schemeClr val="accent2"/>
                        </a:buClr>
                        <a:buSzPct val="80000"/>
                        <a:buFont typeface="Wingdings" pitchFamily="2" charset="2"/>
                        <a:buNone/>
                        <a:tabLst/>
                        <a:defRPr/>
                      </a:pPr>
                      <a:r>
                        <a:rPr kumimoji="0" lang="en-US" sz="1400" b="1" u="none" strike="noStrike" kern="1200" cap="none" normalizeH="0" baseline="0" dirty="0" smtClean="0">
                          <a:ln>
                            <a:noFill/>
                          </a:ln>
                          <a:solidFill>
                            <a:srgbClr val="0000FF"/>
                          </a:solidFill>
                          <a:effectLst/>
                          <a:latin typeface="Arial" pitchFamily="34" charset="0"/>
                          <a:cs typeface="Arial" pitchFamily="34" charset="0"/>
                        </a:rPr>
                        <a:t>…absence of  a competitive neutron source at JINR</a:t>
                      </a:r>
                      <a:endParaRPr kumimoji="0" lang="ru-RU" sz="1400" b="1" i="1" u="none" strike="noStrike" kern="1200" cap="none" normalizeH="0" baseline="0" dirty="0" smtClean="0">
                        <a:ln>
                          <a:noFill/>
                        </a:ln>
                        <a:solidFill>
                          <a:srgbClr val="0000FF"/>
                        </a:solidFill>
                        <a:effectLst/>
                        <a:latin typeface="Arial" pitchFamily="34" charset="0"/>
                        <a:ea typeface="+mn-ea"/>
                        <a:cs typeface="Arial" pitchFamily="34" charset="0"/>
                      </a:endParaRPr>
                    </a:p>
                  </a:txBody>
                  <a:tcPr marL="91433" marR="91433" marT="45716" marB="45716" anchor="ctr" horzOverflow="overflow">
                    <a:solidFill>
                      <a:srgbClr val="FFFFCC"/>
                    </a:solidFill>
                  </a:tcPr>
                </a:tc>
                <a:tc hMerge="1">
                  <a:txBody>
                    <a:bodyPr/>
                    <a:lstStyle/>
                    <a:p>
                      <a:endParaRPr lang="ru-RU"/>
                    </a:p>
                  </a:txBody>
                  <a:tcPr/>
                </a:tc>
              </a:tr>
              <a:tr h="627938">
                <a:tc gridSpan="2">
                  <a:txBody>
                    <a:bodyPr/>
                    <a:lstStyle/>
                    <a:p>
                      <a:pPr marL="0" marR="0" lvl="0" indent="0" algn="l" defTabSz="914400" rtl="0" eaLnBrk="1" fontAlgn="base" latinLnBrk="0" hangingPunct="1">
                        <a:lnSpc>
                          <a:spcPct val="100000"/>
                        </a:lnSpc>
                        <a:spcBef>
                          <a:spcPct val="20000"/>
                        </a:spcBef>
                        <a:spcAft>
                          <a:spcPct val="20000"/>
                        </a:spcAft>
                        <a:buClr>
                          <a:schemeClr val="accent2"/>
                        </a:buClr>
                        <a:buSzPct val="80000"/>
                        <a:buFont typeface="Wingdings" pitchFamily="2" charset="2"/>
                        <a:buNone/>
                        <a:tabLst/>
                      </a:pPr>
                      <a:r>
                        <a:rPr kumimoji="0" lang="en-US" sz="1400" b="1" u="none" strike="noStrike" kern="1200" cap="none" normalizeH="0" baseline="0" dirty="0" smtClean="0">
                          <a:ln>
                            <a:noFill/>
                          </a:ln>
                          <a:solidFill>
                            <a:srgbClr val="FF0000"/>
                          </a:solidFill>
                          <a:effectLst/>
                          <a:latin typeface="Arial" pitchFamily="34" charset="0"/>
                          <a:cs typeface="Arial" pitchFamily="34" charset="0"/>
                        </a:rPr>
                        <a:t>NEW PULSE REACTOR</a:t>
                      </a:r>
                    </a:p>
                    <a:p>
                      <a:pPr marL="0" marR="0" lvl="0" indent="0" algn="l" defTabSz="914400" rtl="0" eaLnBrk="1" fontAlgn="base" latinLnBrk="0" hangingPunct="1">
                        <a:lnSpc>
                          <a:spcPct val="100000"/>
                        </a:lnSpc>
                        <a:spcBef>
                          <a:spcPct val="20000"/>
                        </a:spcBef>
                        <a:spcAft>
                          <a:spcPct val="20000"/>
                        </a:spcAft>
                        <a:buClr>
                          <a:schemeClr val="accent2"/>
                        </a:buClr>
                        <a:buSzPct val="80000"/>
                        <a:buFont typeface="Wingdings" pitchFamily="2" charset="2"/>
                        <a:buNone/>
                        <a:tabLst/>
                      </a:pPr>
                      <a:r>
                        <a:rPr kumimoji="0" lang="en-US" sz="1400" b="1" u="none" strike="noStrike" kern="1200" cap="none" normalizeH="0" baseline="0" dirty="0" smtClean="0">
                          <a:ln>
                            <a:noFill/>
                          </a:ln>
                          <a:solidFill>
                            <a:srgbClr val="0000FF"/>
                          </a:solidFill>
                          <a:effectLst/>
                          <a:latin typeface="Arial" pitchFamily="34" charset="0"/>
                          <a:cs typeface="Arial" pitchFamily="34" charset="0"/>
                        </a:rPr>
                        <a:t>…new fuel, …new building, …questions for safety</a:t>
                      </a:r>
                      <a:endParaRPr kumimoji="0" lang="ru-RU" sz="1400" b="1" i="1" u="none" strike="noStrike" kern="1200" cap="none" normalizeH="0" baseline="0" dirty="0" smtClean="0">
                        <a:ln>
                          <a:noFill/>
                        </a:ln>
                        <a:solidFill>
                          <a:srgbClr val="0000FF"/>
                        </a:solidFill>
                        <a:effectLst/>
                        <a:latin typeface="Arial" pitchFamily="34" charset="0"/>
                        <a:ea typeface="+mn-ea"/>
                        <a:cs typeface="Arial" pitchFamily="34" charset="0"/>
                      </a:endParaRPr>
                    </a:p>
                  </a:txBody>
                  <a:tcPr marL="91433" marR="91433" marT="45716" marB="45716" anchor="ctr" horzOverflow="overflow">
                    <a:solidFill>
                      <a:srgbClr val="FFFFCC"/>
                    </a:solidFill>
                  </a:tcPr>
                </a:tc>
                <a:tc hMerge="1">
                  <a:txBody>
                    <a:bodyPr/>
                    <a:lstStyle/>
                    <a:p>
                      <a:endParaRPr lang="ru-RU"/>
                    </a:p>
                  </a:txBody>
                  <a:tcPr/>
                </a:tc>
              </a:tr>
              <a:tr h="548341">
                <a:tc gridSpan="2">
                  <a:txBody>
                    <a:bodyPr/>
                    <a:lstStyle/>
                    <a:p>
                      <a:pPr marL="0" marR="0" lvl="0" indent="0" algn="l" defTabSz="914400" rtl="0" eaLnBrk="1" fontAlgn="base" latinLnBrk="0" hangingPunct="1">
                        <a:lnSpc>
                          <a:spcPct val="100000"/>
                        </a:lnSpc>
                        <a:spcBef>
                          <a:spcPct val="20000"/>
                        </a:spcBef>
                        <a:spcAft>
                          <a:spcPct val="20000"/>
                        </a:spcAft>
                        <a:buClr>
                          <a:schemeClr val="accent2"/>
                        </a:buClr>
                        <a:buSzPct val="80000"/>
                        <a:buFont typeface="Wingdings" pitchFamily="2" charset="2"/>
                        <a:buNone/>
                        <a:tabLst/>
                      </a:pPr>
                      <a:r>
                        <a:rPr kumimoji="0" lang="en-US" sz="1400" b="1" u="none" strike="noStrike" cap="none" spc="100" normalizeH="0" baseline="0" dirty="0" smtClean="0">
                          <a:ln>
                            <a:noFill/>
                          </a:ln>
                          <a:solidFill>
                            <a:srgbClr val="FF0000"/>
                          </a:solidFill>
                          <a:effectLst/>
                          <a:latin typeface="Arial" pitchFamily="34" charset="0"/>
                          <a:cs typeface="Arial" pitchFamily="34" charset="0"/>
                        </a:rPr>
                        <a:t>NEXT IBR-2 AFTER DEEP MODERNIZATION</a:t>
                      </a:r>
                    </a:p>
                    <a:p>
                      <a:pPr marL="0" marR="0" lvl="0" indent="0" algn="l" defTabSz="914400" rtl="0" eaLnBrk="1" fontAlgn="base" latinLnBrk="0" hangingPunct="1">
                        <a:lnSpc>
                          <a:spcPct val="100000"/>
                        </a:lnSpc>
                        <a:spcBef>
                          <a:spcPct val="20000"/>
                        </a:spcBef>
                        <a:spcAft>
                          <a:spcPct val="20000"/>
                        </a:spcAft>
                        <a:buClr>
                          <a:schemeClr val="accent2"/>
                        </a:buClr>
                        <a:buSzPct val="80000"/>
                        <a:buFont typeface="Wingdings" pitchFamily="2" charset="2"/>
                        <a:buNone/>
                        <a:tabLst/>
                      </a:pPr>
                      <a:r>
                        <a:rPr kumimoji="0" lang="en-US" sz="1400" b="1" u="none" strike="noStrike" cap="none" spc="100" normalizeH="0" baseline="0" dirty="0" smtClean="0">
                          <a:ln>
                            <a:noFill/>
                          </a:ln>
                          <a:effectLst/>
                          <a:latin typeface="Arial" pitchFamily="34" charset="0"/>
                          <a:cs typeface="Arial" pitchFamily="34" charset="0"/>
                        </a:rPr>
                        <a:t> </a:t>
                      </a:r>
                      <a:r>
                        <a:rPr kumimoji="0" lang="en-US" sz="1400" b="1" u="none" strike="noStrike" cap="none" spc="100" normalizeH="0" baseline="0" dirty="0" smtClean="0">
                          <a:ln>
                            <a:noFill/>
                          </a:ln>
                          <a:solidFill>
                            <a:srgbClr val="0000FF"/>
                          </a:solidFill>
                          <a:effectLst/>
                          <a:latin typeface="Arial" pitchFamily="34" charset="0"/>
                          <a:cs typeface="Arial" pitchFamily="34" charset="0"/>
                        </a:rPr>
                        <a:t>…replication, …may be old building, …but of little interest for users?</a:t>
                      </a:r>
                      <a:endParaRPr kumimoji="0" lang="en-US" sz="1400" b="1" i="0" u="none" strike="noStrike" cap="none" spc="100" normalizeH="0" baseline="0" dirty="0" smtClean="0">
                        <a:ln>
                          <a:noFill/>
                        </a:ln>
                        <a:solidFill>
                          <a:srgbClr val="0000FF"/>
                        </a:solidFill>
                        <a:effectLst/>
                        <a:latin typeface="Arial" pitchFamily="34" charset="0"/>
                        <a:cs typeface="Arial" pitchFamily="34" charset="0"/>
                      </a:endParaRPr>
                    </a:p>
                  </a:txBody>
                  <a:tcPr marL="91433" marR="91433" marT="45716" marB="45716" anchor="ctr" horzOverflow="overflow">
                    <a:solidFill>
                      <a:srgbClr val="FFFFCC"/>
                    </a:solidFill>
                  </a:tcPr>
                </a:tc>
                <a:tc hMerge="1">
                  <a:txBody>
                    <a:bodyPr/>
                    <a:lstStyle/>
                    <a:p>
                      <a:endParaRPr lang="ru-RU"/>
                    </a:p>
                  </a:txBody>
                  <a:tcPr/>
                </a:tc>
              </a:tr>
              <a:tr h="2243545">
                <a:tc>
                  <a:txBody>
                    <a:bodyPr/>
                    <a:lstStyle/>
                    <a:p>
                      <a:pPr marL="0" marR="0" lvl="0" indent="0" algn="l" defTabSz="914400" rtl="0" eaLnBrk="1" fontAlgn="base" latinLnBrk="0" hangingPunct="1">
                        <a:lnSpc>
                          <a:spcPct val="100000"/>
                        </a:lnSpc>
                        <a:spcBef>
                          <a:spcPct val="20000"/>
                        </a:spcBef>
                        <a:spcAft>
                          <a:spcPct val="20000"/>
                        </a:spcAft>
                        <a:buClr>
                          <a:schemeClr val="accent2"/>
                        </a:buClr>
                        <a:buSzPct val="80000"/>
                        <a:buFont typeface="Wingdings" pitchFamily="2" charset="2"/>
                        <a:buNone/>
                        <a:tabLst/>
                      </a:pPr>
                      <a:r>
                        <a:rPr kumimoji="0" lang="en-US" sz="1400" b="1" u="none" strike="noStrike" cap="none" spc="100" normalizeH="0" baseline="0" dirty="0" smtClean="0">
                          <a:ln>
                            <a:noFill/>
                          </a:ln>
                          <a:solidFill>
                            <a:srgbClr val="FF0000"/>
                          </a:solidFill>
                          <a:effectLst/>
                          <a:latin typeface="Arial" pitchFamily="34" charset="0"/>
                          <a:cs typeface="Arial" pitchFamily="34" charset="0"/>
                        </a:rPr>
                        <a:t>PROTON ACCELERATOR DRIVEN SUBCRITICAL REACTOR</a:t>
                      </a:r>
                    </a:p>
                    <a:p>
                      <a:pPr marL="0" marR="0" lvl="0" indent="0" algn="l" defTabSz="914400" rtl="0" eaLnBrk="1" fontAlgn="base" latinLnBrk="0" hangingPunct="1">
                        <a:lnSpc>
                          <a:spcPct val="100000"/>
                        </a:lnSpc>
                        <a:spcBef>
                          <a:spcPct val="20000"/>
                        </a:spcBef>
                        <a:spcAft>
                          <a:spcPct val="20000"/>
                        </a:spcAft>
                        <a:buClr>
                          <a:schemeClr val="accent2"/>
                        </a:buClr>
                        <a:buSzPct val="80000"/>
                        <a:buFont typeface="Wingdings" pitchFamily="2" charset="2"/>
                        <a:buNone/>
                        <a:tabLst/>
                      </a:pPr>
                      <a:r>
                        <a:rPr kumimoji="0" lang="en-US" sz="1400" b="1" u="none" strike="noStrike" cap="none" spc="100" normalizeH="0" baseline="0" dirty="0" smtClean="0">
                          <a:ln>
                            <a:noFill/>
                          </a:ln>
                          <a:solidFill>
                            <a:srgbClr val="0000FF"/>
                          </a:solidFill>
                          <a:effectLst/>
                          <a:latin typeface="Arial" pitchFamily="34" charset="0"/>
                          <a:cs typeface="Arial" pitchFamily="34" charset="0"/>
                        </a:rPr>
                        <a:t>…new building</a:t>
                      </a:r>
                    </a:p>
                    <a:p>
                      <a:pPr marL="0" marR="0" lvl="0" indent="0" algn="l" defTabSz="914400" rtl="0" eaLnBrk="1" fontAlgn="base" latinLnBrk="0" hangingPunct="1">
                        <a:lnSpc>
                          <a:spcPct val="100000"/>
                        </a:lnSpc>
                        <a:spcBef>
                          <a:spcPct val="20000"/>
                        </a:spcBef>
                        <a:spcAft>
                          <a:spcPct val="20000"/>
                        </a:spcAft>
                        <a:buClr>
                          <a:schemeClr val="accent2"/>
                        </a:buClr>
                        <a:buSzPct val="80000"/>
                        <a:buFont typeface="Wingdings" pitchFamily="2" charset="2"/>
                        <a:buNone/>
                        <a:tabLst/>
                      </a:pPr>
                      <a:r>
                        <a:rPr kumimoji="0" lang="en-US" sz="1400" b="1" u="none" strike="noStrike" cap="none" spc="100" normalizeH="0" baseline="0" dirty="0" smtClean="0">
                          <a:ln>
                            <a:noFill/>
                          </a:ln>
                          <a:solidFill>
                            <a:srgbClr val="0000FF"/>
                          </a:solidFill>
                          <a:effectLst/>
                          <a:latin typeface="Arial" pitchFamily="34" charset="0"/>
                          <a:cs typeface="Arial" pitchFamily="34" charset="0"/>
                        </a:rPr>
                        <a:t>…subcritical cascade core as a target</a:t>
                      </a:r>
                    </a:p>
                    <a:p>
                      <a:pPr marL="0" marR="0" lvl="0" indent="0" algn="l" defTabSz="914400" rtl="0" eaLnBrk="1" fontAlgn="base" latinLnBrk="0" hangingPunct="1">
                        <a:lnSpc>
                          <a:spcPct val="100000"/>
                        </a:lnSpc>
                        <a:spcBef>
                          <a:spcPct val="20000"/>
                        </a:spcBef>
                        <a:spcAft>
                          <a:spcPct val="20000"/>
                        </a:spcAft>
                        <a:buClr>
                          <a:schemeClr val="accent2"/>
                        </a:buClr>
                        <a:buSzPct val="80000"/>
                        <a:buFont typeface="Wingdings" pitchFamily="2" charset="2"/>
                        <a:buNone/>
                        <a:tabLst/>
                      </a:pPr>
                      <a:r>
                        <a:rPr kumimoji="0" lang="en-US" sz="1400" b="1" u="none" strike="noStrike" cap="none" spc="100" normalizeH="0" baseline="0" dirty="0" smtClean="0">
                          <a:ln>
                            <a:noFill/>
                          </a:ln>
                          <a:solidFill>
                            <a:srgbClr val="0000FF"/>
                          </a:solidFill>
                          <a:effectLst/>
                          <a:latin typeface="Arial" pitchFamily="34" charset="0"/>
                          <a:cs typeface="Arial" pitchFamily="34" charset="0"/>
                        </a:rPr>
                        <a:t>…expensive</a:t>
                      </a:r>
                    </a:p>
                    <a:p>
                      <a:pPr marL="0" marR="0" lvl="0" indent="0" algn="l" defTabSz="914400" rtl="0" eaLnBrk="1" fontAlgn="base" latinLnBrk="0" hangingPunct="1">
                        <a:lnSpc>
                          <a:spcPct val="100000"/>
                        </a:lnSpc>
                        <a:spcBef>
                          <a:spcPct val="20000"/>
                        </a:spcBef>
                        <a:spcAft>
                          <a:spcPct val="20000"/>
                        </a:spcAft>
                        <a:buClr>
                          <a:schemeClr val="accent2"/>
                        </a:buClr>
                        <a:buSzPct val="80000"/>
                        <a:buFont typeface="Wingdings" pitchFamily="2" charset="2"/>
                        <a:buNone/>
                        <a:tabLst/>
                      </a:pPr>
                      <a:r>
                        <a:rPr kumimoji="0" lang="en-US" sz="1400" b="1" u="none" strike="noStrike" cap="none" spc="100" normalizeH="0" baseline="0" dirty="0" smtClean="0">
                          <a:ln>
                            <a:noFill/>
                          </a:ln>
                          <a:solidFill>
                            <a:srgbClr val="0000FF"/>
                          </a:solidFill>
                          <a:effectLst/>
                          <a:latin typeface="Arial" pitchFamily="34" charset="0"/>
                          <a:cs typeface="Arial" pitchFamily="34" charset="0"/>
                        </a:rPr>
                        <a:t>…with much better use properties </a:t>
                      </a:r>
                      <a:endParaRPr kumimoji="0" lang="ru-RU" sz="1400" b="1" i="0" u="none" strike="noStrike" cap="none" spc="100" normalizeH="0" baseline="0" dirty="0" smtClean="0">
                        <a:ln>
                          <a:noFill/>
                        </a:ln>
                        <a:solidFill>
                          <a:srgbClr val="0000FF"/>
                        </a:solidFill>
                        <a:effectLst/>
                        <a:latin typeface="Arial" pitchFamily="34" charset="0"/>
                        <a:cs typeface="Arial" pitchFamily="34" charset="0"/>
                      </a:endParaRPr>
                    </a:p>
                  </a:txBody>
                  <a:tcPr marL="91433" marR="91433" marT="45716" marB="45716" anchor="ctr" horzOverflow="overflow">
                    <a:solidFill>
                      <a:srgbClr val="FFFFCC"/>
                    </a:solidFill>
                  </a:tcPr>
                </a:tc>
                <a:tc>
                  <a:txBody>
                    <a:bodyPr/>
                    <a:lstStyle/>
                    <a:p>
                      <a:pPr marL="0" marR="0" lvl="0" indent="0" algn="ctr" defTabSz="914400" rtl="0" eaLnBrk="1" fontAlgn="base" latinLnBrk="0" hangingPunct="1">
                        <a:lnSpc>
                          <a:spcPct val="100000"/>
                        </a:lnSpc>
                        <a:spcBef>
                          <a:spcPct val="20000"/>
                        </a:spcBef>
                        <a:spcAft>
                          <a:spcPct val="20000"/>
                        </a:spcAft>
                        <a:buClr>
                          <a:schemeClr val="accent2"/>
                        </a:buClr>
                        <a:buSzPct val="80000"/>
                        <a:buFont typeface="Wingdings" pitchFamily="2" charset="2"/>
                        <a:buNone/>
                        <a:tabLst/>
                      </a:pPr>
                      <a:endParaRPr kumimoji="0" lang="ru-RU" sz="1400" b="1" i="0" u="none" strike="noStrike" cap="none" spc="100" normalizeH="0" baseline="0" dirty="0" smtClean="0">
                        <a:ln>
                          <a:noFill/>
                        </a:ln>
                        <a:solidFill>
                          <a:srgbClr val="FFFF00"/>
                        </a:solidFill>
                        <a:effectLst/>
                        <a:latin typeface="Arial" pitchFamily="34" charset="0"/>
                        <a:cs typeface="Arial" pitchFamily="34" charset="0"/>
                      </a:endParaRPr>
                    </a:p>
                  </a:txBody>
                  <a:tcPr marL="91433" marR="91433" marT="45716" marB="45716" anchor="ctr" horzOverflow="overflow">
                    <a:solidFill>
                      <a:srgbClr val="FFFFCC"/>
                    </a:solidFill>
                  </a:tcPr>
                </a:tc>
              </a:tr>
            </a:tbl>
          </a:graphicData>
        </a:graphic>
      </p:graphicFrame>
      <p:pic>
        <p:nvPicPr>
          <p:cNvPr id="114706" name="Рисунок 3" descr="Document-page-001.jpg"/>
          <p:cNvPicPr>
            <a:picLocks noChangeAspect="1" noChangeArrowheads="1"/>
          </p:cNvPicPr>
          <p:nvPr/>
        </p:nvPicPr>
        <p:blipFill>
          <a:blip r:embed="rId3"/>
          <a:srcRect l="5936" t="24557" r="5783" b="23381"/>
          <a:stretch>
            <a:fillRect/>
          </a:stretch>
        </p:blipFill>
        <p:spPr bwMode="auto">
          <a:xfrm>
            <a:off x="5080000" y="4630738"/>
            <a:ext cx="2692400" cy="1966912"/>
          </a:xfrm>
          <a:prstGeom prst="rect">
            <a:avLst/>
          </a:prstGeom>
          <a:noFill/>
          <a:ln w="9525">
            <a:noFill/>
            <a:miter lim="800000"/>
            <a:headEnd/>
            <a:tailEnd/>
          </a:ln>
        </p:spPr>
      </p:pic>
      <p:sp>
        <p:nvSpPr>
          <p:cNvPr id="114707" name="TextBox 5"/>
          <p:cNvSpPr txBox="1">
            <a:spLocks noChangeArrowheads="1"/>
          </p:cNvSpPr>
          <p:nvPr/>
        </p:nvSpPr>
        <p:spPr bwMode="auto">
          <a:xfrm>
            <a:off x="4578350" y="6600825"/>
            <a:ext cx="4464050" cy="246063"/>
          </a:xfrm>
          <a:prstGeom prst="rect">
            <a:avLst/>
          </a:prstGeom>
          <a:noFill/>
          <a:ln w="9525">
            <a:noFill/>
            <a:miter lim="800000"/>
            <a:headEnd/>
            <a:tailEnd/>
          </a:ln>
        </p:spPr>
        <p:txBody>
          <a:bodyPr>
            <a:spAutoFit/>
          </a:bodyPr>
          <a:lstStyle/>
          <a:p>
            <a:r>
              <a:rPr lang="ru-RU" sz="1000" i="1">
                <a:solidFill>
                  <a:srgbClr val="0000FF"/>
                </a:solidFill>
                <a:latin typeface="Comic Sans MS" pitchFamily="66" charset="0"/>
              </a:rPr>
              <a:t>©</a:t>
            </a:r>
            <a:r>
              <a:rPr lang="en-US" sz="1000" i="1">
                <a:solidFill>
                  <a:srgbClr val="0000FF"/>
                </a:solidFill>
                <a:latin typeface="Comic Sans MS" pitchFamily="66" charset="0"/>
              </a:rPr>
              <a:t> </a:t>
            </a:r>
            <a:r>
              <a:rPr lang="ru-RU" sz="1000" i="1">
                <a:solidFill>
                  <a:srgbClr val="0000FF"/>
                </a:solidFill>
                <a:latin typeface="Comic Sans MS" pitchFamily="66" charset="0"/>
              </a:rPr>
              <a:t>В.Л. Аксенов, А.М. Балагуров, Ю.Н. Пепелышев</a:t>
            </a:r>
            <a:r>
              <a:rPr lang="en-US" sz="1000" i="1">
                <a:solidFill>
                  <a:srgbClr val="0000FF"/>
                </a:solidFill>
                <a:latin typeface="Comic Sans MS" pitchFamily="66" charset="0"/>
              </a:rPr>
              <a:t> (2016)</a:t>
            </a:r>
            <a:r>
              <a:rPr lang="ru-RU" sz="1000" i="1">
                <a:solidFill>
                  <a:srgbClr val="0000FF"/>
                </a:solidFill>
                <a:latin typeface="Comic Sans MS" pitchFamily="66" charset="0"/>
              </a:rPr>
              <a:t> </a:t>
            </a:r>
          </a:p>
        </p:txBody>
      </p:sp>
      <p:sp>
        <p:nvSpPr>
          <p:cNvPr id="114708" name="Прямоугольник 7"/>
          <p:cNvSpPr>
            <a:spLocks noChangeArrowheads="1"/>
          </p:cNvSpPr>
          <p:nvPr/>
        </p:nvSpPr>
        <p:spPr bwMode="auto">
          <a:xfrm>
            <a:off x="2638425" y="2330450"/>
            <a:ext cx="3994150" cy="368300"/>
          </a:xfrm>
          <a:prstGeom prst="rect">
            <a:avLst/>
          </a:prstGeom>
          <a:solidFill>
            <a:srgbClr val="FFFFCC"/>
          </a:solidFill>
          <a:ln w="9525">
            <a:solidFill>
              <a:schemeClr val="tx1"/>
            </a:solidFill>
            <a:miter lim="800000"/>
            <a:headEnd/>
            <a:tailEnd/>
          </a:ln>
        </p:spPr>
        <p:txBody>
          <a:bodyPr wrap="none">
            <a:spAutoFit/>
          </a:bodyPr>
          <a:lstStyle/>
          <a:p>
            <a:r>
              <a:rPr lang="en-US" b="1">
                <a:solidFill>
                  <a:srgbClr val="0000FF"/>
                </a:solidFill>
              </a:rPr>
              <a:t>Some variants of a future n-source</a:t>
            </a:r>
            <a:endParaRPr lang="ru-RU" b="1">
              <a:solidFill>
                <a:srgbClr val="0000FF"/>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Прямоугольник 2"/>
          <p:cNvSpPr>
            <a:spLocks noChangeArrowheads="1"/>
          </p:cNvSpPr>
          <p:nvPr/>
        </p:nvSpPr>
        <p:spPr bwMode="auto">
          <a:xfrm>
            <a:off x="698500" y="1854200"/>
            <a:ext cx="7924800" cy="2832100"/>
          </a:xfrm>
          <a:prstGeom prst="rect">
            <a:avLst/>
          </a:prstGeom>
          <a:solidFill>
            <a:srgbClr val="FFFF00"/>
          </a:solidFill>
          <a:ln w="28575">
            <a:solidFill>
              <a:srgbClr val="C00000"/>
            </a:solidFill>
            <a:miter lim="800000"/>
            <a:headEnd/>
            <a:tailEnd/>
          </a:ln>
        </p:spPr>
        <p:txBody>
          <a:bodyPr>
            <a:spAutoFit/>
          </a:bodyPr>
          <a:lstStyle/>
          <a:p>
            <a:pPr marL="88900" algn="just">
              <a:lnSpc>
                <a:spcPct val="120000"/>
              </a:lnSpc>
            </a:pPr>
            <a:endParaRPr lang="ru-RU" sz="2300" u="sng">
              <a:solidFill>
                <a:srgbClr val="0000FF"/>
              </a:solidFill>
            </a:endParaRPr>
          </a:p>
        </p:txBody>
      </p:sp>
      <p:sp>
        <p:nvSpPr>
          <p:cNvPr id="115715" name="Прямоугольник 1"/>
          <p:cNvSpPr>
            <a:spLocks noChangeArrowheads="1"/>
          </p:cNvSpPr>
          <p:nvPr/>
        </p:nvSpPr>
        <p:spPr bwMode="auto">
          <a:xfrm>
            <a:off x="685800" y="2044700"/>
            <a:ext cx="7747000" cy="2178050"/>
          </a:xfrm>
          <a:prstGeom prst="rect">
            <a:avLst/>
          </a:prstGeom>
          <a:noFill/>
          <a:ln w="9525">
            <a:noFill/>
            <a:miter lim="800000"/>
            <a:headEnd/>
            <a:tailEnd/>
          </a:ln>
        </p:spPr>
        <p:txBody>
          <a:bodyPr>
            <a:spAutoFit/>
          </a:bodyPr>
          <a:lstStyle/>
          <a:p>
            <a:pPr marL="88900" algn="just">
              <a:lnSpc>
                <a:spcPct val="120000"/>
              </a:lnSpc>
            </a:pPr>
            <a:r>
              <a:rPr lang="en-US" sz="2300" u="sng" dirty="0" smtClean="0">
                <a:solidFill>
                  <a:srgbClr val="0000FF"/>
                </a:solidFill>
              </a:rPr>
              <a:t>Recommendation</a:t>
            </a:r>
            <a:r>
              <a:rPr lang="ro-RO" sz="2300" u="sng" dirty="0" smtClean="0">
                <a:solidFill>
                  <a:srgbClr val="0000FF"/>
                </a:solidFill>
              </a:rPr>
              <a:t> for SC</a:t>
            </a:r>
            <a:r>
              <a:rPr lang="en-US" sz="2300" u="sng" dirty="0" smtClean="0">
                <a:solidFill>
                  <a:srgbClr val="0000FF"/>
                </a:solidFill>
              </a:rPr>
              <a:t>.</a:t>
            </a:r>
            <a:r>
              <a:rPr lang="en-US" sz="2300" dirty="0">
                <a:solidFill>
                  <a:srgbClr val="0000FF"/>
                </a:solidFill>
              </a:rPr>
              <a:t> The PAC recommended extension of the theme “Development of the IBR-2 Facility with a Complex of Cryogenic Neutron Moderators” and the project “Construction of a complex of cryogenic moderators at the IBR-2 facility” until the end of 2019.</a:t>
            </a:r>
            <a:endParaRPr lang="ru-RU" sz="2300" dirty="0">
              <a:solidFill>
                <a:srgbClr val="0000FF"/>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9550" y="1035050"/>
            <a:ext cx="6457950" cy="5478463"/>
          </a:xfrm>
          <a:prstGeom prst="rect">
            <a:avLst/>
          </a:prstGeom>
        </p:spPr>
        <p:txBody>
          <a:bodyPr>
            <a:spAutoFit/>
          </a:bodyPr>
          <a:lstStyle/>
          <a:p>
            <a:pPr marL="285750" indent="-285750">
              <a:buFont typeface="Arial" pitchFamily="34" charset="0"/>
              <a:buChar char="•"/>
              <a:defRPr/>
            </a:pPr>
            <a:r>
              <a:rPr lang="en-US" sz="1750" dirty="0">
                <a:solidFill>
                  <a:srgbClr val="014975"/>
                </a:solidFill>
              </a:rPr>
              <a:t>The PAC heard a report presented on the present status of the inelastic neutron scattering facilities operating at the IBR-2 reactor.</a:t>
            </a:r>
          </a:p>
          <a:p>
            <a:pPr marL="285750" indent="-285750">
              <a:buFont typeface="Arial" pitchFamily="34" charset="0"/>
              <a:buChar char="•"/>
              <a:defRPr/>
            </a:pPr>
            <a:endParaRPr lang="en-US" sz="1750" dirty="0">
              <a:solidFill>
                <a:srgbClr val="014975"/>
              </a:solidFill>
            </a:endParaRPr>
          </a:p>
          <a:p>
            <a:pPr marL="285750" indent="-285750">
              <a:buFont typeface="Arial" pitchFamily="34" charset="0"/>
              <a:buChar char="•"/>
              <a:defRPr/>
            </a:pPr>
            <a:r>
              <a:rPr lang="en-US" sz="1750" dirty="0">
                <a:solidFill>
                  <a:srgbClr val="014975"/>
                </a:solidFill>
              </a:rPr>
              <a:t>It notes that two spectrometers mentioned in the report are the only world-class inelastic neutron scattering instruments available for public domain research in Eastern Europe.</a:t>
            </a:r>
          </a:p>
          <a:p>
            <a:pPr marL="285750" indent="-285750">
              <a:buFont typeface="Arial" pitchFamily="34" charset="0"/>
              <a:buChar char="•"/>
              <a:defRPr/>
            </a:pPr>
            <a:endParaRPr lang="en-US" sz="1750" dirty="0">
              <a:solidFill>
                <a:srgbClr val="014975"/>
              </a:solidFill>
            </a:endParaRPr>
          </a:p>
          <a:p>
            <a:pPr marL="285750" indent="-285750">
              <a:buFont typeface="Arial" pitchFamily="34" charset="0"/>
              <a:buChar char="•"/>
              <a:defRPr/>
            </a:pPr>
            <a:r>
              <a:rPr lang="en-US" sz="1750" dirty="0">
                <a:solidFill>
                  <a:srgbClr val="014975"/>
                </a:solidFill>
              </a:rPr>
              <a:t>The PAC acknowledges the steady interest in the use of the </a:t>
            </a:r>
            <a:r>
              <a:rPr lang="en-US" sz="1750" b="1" dirty="0">
                <a:solidFill>
                  <a:srgbClr val="FF0000"/>
                </a:solidFill>
              </a:rPr>
              <a:t>NERA spectrometer </a:t>
            </a:r>
            <a:r>
              <a:rPr lang="en-US" sz="1750" dirty="0">
                <a:solidFill>
                  <a:srgbClr val="014975"/>
                </a:solidFill>
              </a:rPr>
              <a:t>that provides significant results and publications, which is largely the result of the previously performed upgrade of the spectrometer. The PAC supports further modernization of the spectrometer and recommends preparing an upgrade plan within the framework of a new project.</a:t>
            </a:r>
          </a:p>
          <a:p>
            <a:pPr marL="285750" indent="-285750">
              <a:buFont typeface="Arial" pitchFamily="34" charset="0"/>
              <a:buChar char="•"/>
              <a:defRPr/>
            </a:pPr>
            <a:endParaRPr lang="en-US" sz="1750" dirty="0">
              <a:solidFill>
                <a:srgbClr val="014975"/>
              </a:solidFill>
            </a:endParaRPr>
          </a:p>
          <a:p>
            <a:pPr marL="285750" indent="-285750">
              <a:buFont typeface="Arial" pitchFamily="34" charset="0"/>
              <a:buChar char="•"/>
              <a:defRPr/>
            </a:pPr>
            <a:r>
              <a:rPr lang="en-US" sz="1750" dirty="0">
                <a:solidFill>
                  <a:srgbClr val="014975"/>
                </a:solidFill>
              </a:rPr>
              <a:t>With regard to the </a:t>
            </a:r>
            <a:r>
              <a:rPr lang="en-US" sz="1750" b="1" dirty="0">
                <a:solidFill>
                  <a:srgbClr val="FF0000"/>
                </a:solidFill>
              </a:rPr>
              <a:t>DIN-2PI spectrometer, </a:t>
            </a:r>
            <a:r>
              <a:rPr lang="en-US" sz="1750" dirty="0">
                <a:solidFill>
                  <a:srgbClr val="014975"/>
                </a:solidFill>
              </a:rPr>
              <a:t>the PAC recommends that greater efforts be made to attract users to this facility, in particular to get higher neutron flux density at the sample position.</a:t>
            </a:r>
            <a:endParaRPr lang="ru-RU" sz="1750" dirty="0">
              <a:solidFill>
                <a:srgbClr val="014975"/>
              </a:solidFill>
            </a:endParaRPr>
          </a:p>
        </p:txBody>
      </p:sp>
      <p:sp>
        <p:nvSpPr>
          <p:cNvPr id="116739" name="Скругленный прямоугольник 2"/>
          <p:cNvSpPr>
            <a:spLocks noChangeArrowheads="1"/>
          </p:cNvSpPr>
          <p:nvPr/>
        </p:nvSpPr>
        <p:spPr bwMode="auto">
          <a:xfrm>
            <a:off x="447675" y="96838"/>
            <a:ext cx="8432800" cy="612775"/>
          </a:xfrm>
          <a:prstGeom prst="roundRect">
            <a:avLst>
              <a:gd name="adj" fmla="val 16667"/>
            </a:avLst>
          </a:prstGeom>
          <a:solidFill>
            <a:srgbClr val="C00000"/>
          </a:solidFill>
          <a:ln w="9525">
            <a:noFill/>
            <a:round/>
            <a:headEnd/>
            <a:tailEnd/>
          </a:ln>
        </p:spPr>
        <p:txBody>
          <a:bodyPr>
            <a:spAutoFit/>
          </a:bodyPr>
          <a:lstStyle/>
          <a:p>
            <a:pPr algn="ctr"/>
            <a:r>
              <a:rPr lang="en-US" sz="3000" b="1">
                <a:solidFill>
                  <a:srgbClr val="FFFF00"/>
                </a:solidFill>
              </a:rPr>
              <a:t>Inelastic neutron scattering at IBR-2</a:t>
            </a:r>
          </a:p>
        </p:txBody>
      </p:sp>
      <p:sp>
        <p:nvSpPr>
          <p:cNvPr id="116740" name="Прямоугольник 3"/>
          <p:cNvSpPr>
            <a:spLocks noChangeArrowheads="1"/>
          </p:cNvSpPr>
          <p:nvPr/>
        </p:nvSpPr>
        <p:spPr bwMode="auto">
          <a:xfrm>
            <a:off x="7685088" y="684213"/>
            <a:ext cx="1778000" cy="338137"/>
          </a:xfrm>
          <a:prstGeom prst="rect">
            <a:avLst/>
          </a:prstGeom>
          <a:noFill/>
          <a:ln w="9525">
            <a:noFill/>
            <a:miter lim="800000"/>
            <a:headEnd/>
            <a:tailEnd/>
          </a:ln>
        </p:spPr>
        <p:txBody>
          <a:bodyPr>
            <a:spAutoFit/>
          </a:bodyPr>
          <a:lstStyle/>
          <a:p>
            <a:r>
              <a:rPr lang="en-GB" sz="1600" i="1"/>
              <a:t>D. Chudoba</a:t>
            </a:r>
          </a:p>
        </p:txBody>
      </p:sp>
      <p:pic>
        <p:nvPicPr>
          <p:cNvPr id="326658" name="Picture 2"/>
          <p:cNvPicPr>
            <a:picLocks noChangeAspect="1" noChangeArrowheads="1"/>
          </p:cNvPicPr>
          <p:nvPr/>
        </p:nvPicPr>
        <p:blipFill rotWithShape="1">
          <a:blip r:embed="rId2"/>
          <a:srcRect t="2053" r="2652" b="2258"/>
          <a:stretch/>
        </p:blipFill>
        <p:spPr bwMode="auto">
          <a:xfrm>
            <a:off x="6921500" y="1104900"/>
            <a:ext cx="2025650" cy="2378075"/>
          </a:xfrm>
          <a:prstGeom prst="rect">
            <a:avLst/>
          </a:prstGeom>
          <a:noFill/>
          <a:ln w="25400">
            <a:solidFill>
              <a:schemeClr val="accent1">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6661" name="Picture 5"/>
          <p:cNvPicPr>
            <a:picLocks noChangeAspect="1" noChangeArrowheads="1"/>
          </p:cNvPicPr>
          <p:nvPr/>
        </p:nvPicPr>
        <p:blipFill rotWithShape="1">
          <a:blip r:embed="rId3"/>
          <a:srcRect r="1907"/>
          <a:stretch/>
        </p:blipFill>
        <p:spPr bwMode="auto">
          <a:xfrm>
            <a:off x="6926263" y="3673475"/>
            <a:ext cx="2017712" cy="3030538"/>
          </a:xfrm>
          <a:prstGeom prst="rect">
            <a:avLst/>
          </a:prstGeom>
          <a:noFill/>
          <a:ln w="25400">
            <a:solidFill>
              <a:schemeClr val="accent1">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Прямая соединительная линия 6"/>
          <p:cNvCxnSpPr>
            <a:stCxn id="326661" idx="1"/>
            <a:endCxn id="326661" idx="3"/>
          </p:cNvCxnSpPr>
          <p:nvPr/>
        </p:nvCxnSpPr>
        <p:spPr>
          <a:xfrm>
            <a:off x="6926263" y="5187950"/>
            <a:ext cx="2017712" cy="0"/>
          </a:xfrm>
          <a:prstGeom prst="line">
            <a:avLst/>
          </a:prstGeom>
          <a:ln w="222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Прямоугольник 11"/>
          <p:cNvSpPr/>
          <p:nvPr/>
        </p:nvSpPr>
        <p:spPr>
          <a:xfrm>
            <a:off x="6927850" y="3140075"/>
            <a:ext cx="2009775" cy="338138"/>
          </a:xfrm>
          <a:prstGeom prst="rect">
            <a:avLst/>
          </a:prstGeom>
          <a:solidFill>
            <a:schemeClr val="tx1">
              <a:lumMod val="75000"/>
              <a:lumOff val="25000"/>
              <a:alpha val="79000"/>
            </a:schemeClr>
          </a:solidFill>
        </p:spPr>
        <p:txBody>
          <a:bodyPr>
            <a:spAutoFit/>
          </a:bodyPr>
          <a:lstStyle/>
          <a:p>
            <a:pPr>
              <a:defRPr/>
            </a:pPr>
            <a:r>
              <a:rPr lang="en-GB" sz="1600" b="1" dirty="0">
                <a:solidFill>
                  <a:schemeClr val="bg1"/>
                </a:solidFill>
              </a:rPr>
              <a:t>NERA</a:t>
            </a:r>
          </a:p>
        </p:txBody>
      </p:sp>
      <p:sp>
        <p:nvSpPr>
          <p:cNvPr id="13" name="Прямоугольник 12"/>
          <p:cNvSpPr/>
          <p:nvPr/>
        </p:nvSpPr>
        <p:spPr>
          <a:xfrm>
            <a:off x="6940550" y="6351588"/>
            <a:ext cx="1966913" cy="338137"/>
          </a:xfrm>
          <a:prstGeom prst="rect">
            <a:avLst/>
          </a:prstGeom>
          <a:solidFill>
            <a:schemeClr val="tx1">
              <a:lumMod val="75000"/>
              <a:lumOff val="25000"/>
              <a:alpha val="79000"/>
            </a:schemeClr>
          </a:solidFill>
        </p:spPr>
        <p:txBody>
          <a:bodyPr>
            <a:spAutoFit/>
          </a:bodyPr>
          <a:lstStyle/>
          <a:p>
            <a:pPr>
              <a:defRPr/>
            </a:pPr>
            <a:r>
              <a:rPr lang="en-GB" sz="1600" b="1" dirty="0">
                <a:solidFill>
                  <a:schemeClr val="bg1"/>
                </a:solidFill>
              </a:rPr>
              <a:t>DIN-2PI</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2"/>
          <a:srcRect/>
          <a:stretch>
            <a:fillRect/>
          </a:stretch>
        </p:blipFill>
        <p:spPr bwMode="auto">
          <a:xfrm>
            <a:off x="7551738" y="1954213"/>
            <a:ext cx="1592262" cy="1816100"/>
          </a:xfrm>
          <a:prstGeom prst="rect">
            <a:avLst/>
          </a:prstGeom>
          <a:noFill/>
          <a:ln w="9525">
            <a:noFill/>
            <a:miter lim="800000"/>
            <a:headEnd/>
            <a:tailEnd/>
          </a:ln>
        </p:spPr>
      </p:pic>
      <p:sp>
        <p:nvSpPr>
          <p:cNvPr id="117763" name="Скругленный прямоугольник 3"/>
          <p:cNvSpPr>
            <a:spLocks noChangeArrowheads="1"/>
          </p:cNvSpPr>
          <p:nvPr/>
        </p:nvSpPr>
        <p:spPr bwMode="auto">
          <a:xfrm>
            <a:off x="419100" y="18239"/>
            <a:ext cx="8432800" cy="1600438"/>
          </a:xfrm>
          <a:prstGeom prst="roundRect">
            <a:avLst>
              <a:gd name="adj" fmla="val 16667"/>
            </a:avLst>
          </a:prstGeom>
          <a:solidFill>
            <a:srgbClr val="C00000"/>
          </a:solidFill>
          <a:ln w="9525">
            <a:noFill/>
            <a:round/>
            <a:headEnd/>
            <a:tailEnd/>
          </a:ln>
        </p:spPr>
        <p:txBody>
          <a:bodyPr>
            <a:spAutoFit/>
          </a:bodyPr>
          <a:lstStyle/>
          <a:p>
            <a:pPr algn="ctr"/>
            <a:r>
              <a:rPr lang="ro-RO" sz="2200" b="1" dirty="0" smtClean="0">
                <a:solidFill>
                  <a:srgbClr val="00B0F0"/>
                </a:solidFill>
              </a:rPr>
              <a:t>New </a:t>
            </a:r>
            <a:r>
              <a:rPr lang="ro-RO" sz="2200" b="1" dirty="0" err="1" smtClean="0">
                <a:solidFill>
                  <a:srgbClr val="00B0F0"/>
                </a:solidFill>
              </a:rPr>
              <a:t>them</a:t>
            </a:r>
            <a:r>
              <a:rPr lang="ro-RO" sz="2200" b="1" dirty="0" smtClean="0">
                <a:solidFill>
                  <a:srgbClr val="00B0F0"/>
                </a:solidFill>
              </a:rPr>
              <a:t> for </a:t>
            </a:r>
            <a:r>
              <a:rPr lang="ro-RO" sz="2200" b="1" dirty="0" err="1" smtClean="0">
                <a:solidFill>
                  <a:srgbClr val="00B0F0"/>
                </a:solidFill>
              </a:rPr>
              <a:t>investigations</a:t>
            </a:r>
            <a:r>
              <a:rPr lang="ro-RO" sz="2200" b="1" dirty="0" smtClean="0">
                <a:solidFill>
                  <a:srgbClr val="00B0F0"/>
                </a:solidFill>
              </a:rPr>
              <a:t> </a:t>
            </a:r>
          </a:p>
          <a:p>
            <a:pPr algn="ctr"/>
            <a:r>
              <a:rPr lang="en-US" sz="2200" b="1" dirty="0" smtClean="0">
                <a:solidFill>
                  <a:srgbClr val="FFFF00"/>
                </a:solidFill>
              </a:rPr>
              <a:t>Radiation </a:t>
            </a:r>
            <a:r>
              <a:rPr lang="en-US" sz="2200" b="1" dirty="0">
                <a:solidFill>
                  <a:srgbClr val="FFFF00"/>
                </a:solidFill>
              </a:rPr>
              <a:t>Effects and Physical Basis</a:t>
            </a:r>
          </a:p>
          <a:p>
            <a:pPr algn="ctr"/>
            <a:r>
              <a:rPr lang="en-US" sz="2200" b="1" dirty="0">
                <a:solidFill>
                  <a:srgbClr val="FFFF00"/>
                </a:solidFill>
              </a:rPr>
              <a:t>of Nanotechnology, </a:t>
            </a:r>
            <a:r>
              <a:rPr lang="en-US" sz="2200" b="1" dirty="0" err="1">
                <a:solidFill>
                  <a:srgbClr val="FFFF00"/>
                </a:solidFill>
              </a:rPr>
              <a:t>Radioanalytical</a:t>
            </a:r>
            <a:r>
              <a:rPr lang="en-US" sz="2200" b="1" dirty="0">
                <a:solidFill>
                  <a:srgbClr val="FFFF00"/>
                </a:solidFill>
              </a:rPr>
              <a:t> and Radioisotope Investigations at the FLNR Accelerators</a:t>
            </a:r>
          </a:p>
        </p:txBody>
      </p:sp>
      <p:sp>
        <p:nvSpPr>
          <p:cNvPr id="117764" name="Прямоугольник 2"/>
          <p:cNvSpPr>
            <a:spLocks noChangeArrowheads="1"/>
          </p:cNvSpPr>
          <p:nvPr/>
        </p:nvSpPr>
        <p:spPr bwMode="auto">
          <a:xfrm>
            <a:off x="1354683" y="1584881"/>
            <a:ext cx="4108945" cy="369332"/>
          </a:xfrm>
          <a:prstGeom prst="rect">
            <a:avLst/>
          </a:prstGeom>
          <a:noFill/>
          <a:ln w="9525">
            <a:noFill/>
            <a:miter lim="800000"/>
            <a:headEnd/>
            <a:tailEnd/>
          </a:ln>
        </p:spPr>
        <p:txBody>
          <a:bodyPr wrap="none">
            <a:spAutoFit/>
          </a:bodyPr>
          <a:lstStyle/>
          <a:p>
            <a:r>
              <a:rPr lang="ro-RO" b="1" i="1" dirty="0" smtClean="0">
                <a:solidFill>
                  <a:srgbClr val="0000FF"/>
                </a:solidFill>
              </a:rPr>
              <a:t>On </a:t>
            </a:r>
            <a:r>
              <a:rPr lang="ro-RO" b="1" i="1" dirty="0" err="1" smtClean="0">
                <a:solidFill>
                  <a:srgbClr val="0000FF"/>
                </a:solidFill>
              </a:rPr>
              <a:t>the</a:t>
            </a:r>
            <a:r>
              <a:rPr lang="ro-RO" b="1" i="1" dirty="0" smtClean="0">
                <a:solidFill>
                  <a:srgbClr val="0000FF"/>
                </a:solidFill>
              </a:rPr>
              <a:t> </a:t>
            </a:r>
            <a:r>
              <a:rPr lang="ro-RO" b="1" i="1" dirty="0" err="1" smtClean="0">
                <a:solidFill>
                  <a:srgbClr val="0000FF"/>
                </a:solidFill>
              </a:rPr>
              <a:t>basis</a:t>
            </a:r>
            <a:r>
              <a:rPr lang="ro-RO" b="1" i="1" dirty="0" smtClean="0">
                <a:solidFill>
                  <a:srgbClr val="0000FF"/>
                </a:solidFill>
              </a:rPr>
              <a:t> of </a:t>
            </a:r>
            <a:r>
              <a:rPr lang="en-US" b="1" i="1" dirty="0" smtClean="0">
                <a:solidFill>
                  <a:srgbClr val="0000FF"/>
                </a:solidFill>
              </a:rPr>
              <a:t>P</a:t>
            </a:r>
            <a:r>
              <a:rPr lang="en-US" b="1" i="1" dirty="0">
                <a:solidFill>
                  <a:srgbClr val="0000FF"/>
                </a:solidFill>
              </a:rPr>
              <a:t>. </a:t>
            </a:r>
            <a:r>
              <a:rPr lang="en-US" b="1" i="1" dirty="0" err="1" smtClean="0">
                <a:solidFill>
                  <a:srgbClr val="0000FF"/>
                </a:solidFill>
              </a:rPr>
              <a:t>Apel</a:t>
            </a:r>
            <a:r>
              <a:rPr lang="ro-RO" b="1" i="1" dirty="0" smtClean="0">
                <a:solidFill>
                  <a:srgbClr val="0000FF"/>
                </a:solidFill>
              </a:rPr>
              <a:t> </a:t>
            </a:r>
            <a:r>
              <a:rPr lang="ro-RO" b="1" i="1" dirty="0" err="1" smtClean="0">
                <a:solidFill>
                  <a:srgbClr val="0000FF"/>
                </a:solidFill>
              </a:rPr>
              <a:t>presentation</a:t>
            </a:r>
            <a:endParaRPr lang="ru-RU" b="1" i="1" dirty="0">
              <a:solidFill>
                <a:srgbClr val="0000FF"/>
              </a:solidFill>
            </a:endParaRPr>
          </a:p>
        </p:txBody>
      </p:sp>
      <p:sp>
        <p:nvSpPr>
          <p:cNvPr id="117765" name="Прямоугольник 4"/>
          <p:cNvSpPr>
            <a:spLocks noChangeArrowheads="1"/>
          </p:cNvSpPr>
          <p:nvPr/>
        </p:nvSpPr>
        <p:spPr bwMode="auto">
          <a:xfrm>
            <a:off x="54373" y="1905001"/>
            <a:ext cx="6530975" cy="784225"/>
          </a:xfrm>
          <a:prstGeom prst="rect">
            <a:avLst/>
          </a:prstGeom>
          <a:noFill/>
          <a:ln w="9525">
            <a:noFill/>
            <a:miter lim="800000"/>
            <a:headEnd/>
            <a:tailEnd/>
          </a:ln>
        </p:spPr>
        <p:txBody>
          <a:bodyPr>
            <a:spAutoFit/>
          </a:bodyPr>
          <a:lstStyle/>
          <a:p>
            <a:pPr algn="just"/>
            <a:r>
              <a:rPr lang="en-US" sz="1500">
                <a:solidFill>
                  <a:srgbClr val="C00000"/>
                </a:solidFill>
              </a:rPr>
              <a:t>The PAC appreciates the broad spectrum of R&amp;D studies already accomplished in 2009-2016 and the increasing number of publications</a:t>
            </a:r>
            <a:br>
              <a:rPr lang="en-US" sz="1500">
                <a:solidFill>
                  <a:srgbClr val="C00000"/>
                </a:solidFill>
              </a:rPr>
            </a:br>
            <a:r>
              <a:rPr lang="en-US" sz="1500">
                <a:solidFill>
                  <a:srgbClr val="C00000"/>
                </a:solidFill>
              </a:rPr>
              <a:t>in highly ranked international journals. </a:t>
            </a:r>
            <a:endParaRPr lang="ru-RU" sz="1500">
              <a:solidFill>
                <a:srgbClr val="C00000"/>
              </a:solidFill>
            </a:endParaRPr>
          </a:p>
        </p:txBody>
      </p:sp>
      <p:sp>
        <p:nvSpPr>
          <p:cNvPr id="117766" name="Прямоугольник 5"/>
          <p:cNvSpPr>
            <a:spLocks noChangeArrowheads="1"/>
          </p:cNvSpPr>
          <p:nvPr/>
        </p:nvSpPr>
        <p:spPr bwMode="auto">
          <a:xfrm>
            <a:off x="119063" y="2444750"/>
            <a:ext cx="5889625" cy="1781175"/>
          </a:xfrm>
          <a:prstGeom prst="rect">
            <a:avLst/>
          </a:prstGeom>
          <a:noFill/>
          <a:ln w="9525">
            <a:noFill/>
            <a:miter lim="800000"/>
            <a:headEnd/>
            <a:tailEnd/>
          </a:ln>
        </p:spPr>
        <p:txBody>
          <a:bodyPr>
            <a:spAutoFit/>
          </a:bodyPr>
          <a:lstStyle/>
          <a:p>
            <a:pPr marL="285750" indent="-285750">
              <a:lnSpc>
                <a:spcPct val="150000"/>
              </a:lnSpc>
              <a:buFont typeface="Wingdings" pitchFamily="2" charset="2"/>
              <a:buChar char="ü"/>
            </a:pPr>
            <a:r>
              <a:rPr lang="en-US" altLang="ru-RU" sz="1500">
                <a:solidFill>
                  <a:srgbClr val="0000FF"/>
                </a:solidFill>
              </a:rPr>
              <a:t>Constructional materials with high radiation resistance</a:t>
            </a:r>
          </a:p>
          <a:p>
            <a:pPr marL="285750" indent="-285750">
              <a:lnSpc>
                <a:spcPct val="150000"/>
              </a:lnSpc>
              <a:buFont typeface="Wingdings" pitchFamily="2" charset="2"/>
              <a:buChar char="ü"/>
            </a:pPr>
            <a:r>
              <a:rPr lang="en-US" altLang="ru-RU" sz="1500">
                <a:solidFill>
                  <a:srgbClr val="0000FF"/>
                </a:solidFill>
              </a:rPr>
              <a:t>Nano- and microporous membranes</a:t>
            </a:r>
          </a:p>
          <a:p>
            <a:pPr marL="285750" indent="-285750">
              <a:lnSpc>
                <a:spcPct val="150000"/>
              </a:lnSpc>
              <a:buFont typeface="Wingdings" pitchFamily="2" charset="2"/>
              <a:buChar char="ü"/>
            </a:pPr>
            <a:r>
              <a:rPr lang="en-US" altLang="ru-RU" sz="1500">
                <a:solidFill>
                  <a:srgbClr val="0000FF"/>
                </a:solidFill>
              </a:rPr>
              <a:t>Radiochemistry and radioisotopes</a:t>
            </a:r>
          </a:p>
          <a:p>
            <a:pPr marL="285750" indent="-285750">
              <a:lnSpc>
                <a:spcPct val="150000"/>
              </a:lnSpc>
              <a:buFont typeface="Wingdings" pitchFamily="2" charset="2"/>
              <a:buChar char="ü"/>
            </a:pPr>
            <a:r>
              <a:rPr lang="en-US" altLang="ru-RU" sz="1500">
                <a:solidFill>
                  <a:srgbClr val="0000FF"/>
                </a:solidFill>
              </a:rPr>
              <a:t>Accelerators and irradiation facilities</a:t>
            </a:r>
          </a:p>
          <a:p>
            <a:pPr marL="285750" indent="-285750">
              <a:lnSpc>
                <a:spcPct val="150000"/>
              </a:lnSpc>
              <a:buFont typeface="Wingdings" pitchFamily="2" charset="2"/>
              <a:buChar char="ü"/>
            </a:pPr>
            <a:r>
              <a:rPr lang="en-US" altLang="ru-RU" sz="1500">
                <a:solidFill>
                  <a:srgbClr val="0000FF"/>
                </a:solidFill>
              </a:rPr>
              <a:t>New analytical laboratory (the Nanotechnology Centre)</a:t>
            </a:r>
          </a:p>
        </p:txBody>
      </p:sp>
      <p:pic>
        <p:nvPicPr>
          <p:cNvPr id="117767" name="Рисунок 29"/>
          <p:cNvPicPr>
            <a:picLocks noChangeAspect="1"/>
          </p:cNvPicPr>
          <p:nvPr/>
        </p:nvPicPr>
        <p:blipFill>
          <a:blip r:embed="rId3"/>
          <a:srcRect/>
          <a:stretch>
            <a:fillRect/>
          </a:stretch>
        </p:blipFill>
        <p:spPr bwMode="auto">
          <a:xfrm>
            <a:off x="6280150" y="4592638"/>
            <a:ext cx="2863850" cy="2265362"/>
          </a:xfrm>
          <a:prstGeom prst="rect">
            <a:avLst/>
          </a:prstGeom>
          <a:noFill/>
          <a:ln w="9525">
            <a:noFill/>
            <a:miter lim="800000"/>
            <a:headEnd/>
            <a:tailEnd/>
          </a:ln>
        </p:spPr>
      </p:pic>
      <p:pic>
        <p:nvPicPr>
          <p:cNvPr id="117768" name="Рисунок 30"/>
          <p:cNvPicPr>
            <a:picLocks noChangeAspect="1"/>
          </p:cNvPicPr>
          <p:nvPr/>
        </p:nvPicPr>
        <p:blipFill>
          <a:blip r:embed="rId4"/>
          <a:srcRect/>
          <a:stretch>
            <a:fillRect/>
          </a:stretch>
        </p:blipFill>
        <p:spPr bwMode="auto">
          <a:xfrm>
            <a:off x="6281738" y="6318250"/>
            <a:ext cx="663575" cy="539750"/>
          </a:xfrm>
          <a:prstGeom prst="rect">
            <a:avLst/>
          </a:prstGeom>
          <a:noFill/>
          <a:ln w="9525">
            <a:noFill/>
            <a:miter lim="800000"/>
            <a:headEnd/>
            <a:tailEnd/>
          </a:ln>
        </p:spPr>
      </p:pic>
      <p:pic>
        <p:nvPicPr>
          <p:cNvPr id="117769" name="Рисунок 31"/>
          <p:cNvPicPr>
            <a:picLocks noChangeAspect="1"/>
          </p:cNvPicPr>
          <p:nvPr/>
        </p:nvPicPr>
        <p:blipFill>
          <a:blip r:embed="rId5"/>
          <a:srcRect/>
          <a:stretch>
            <a:fillRect/>
          </a:stretch>
        </p:blipFill>
        <p:spPr bwMode="auto">
          <a:xfrm>
            <a:off x="6956425" y="6313488"/>
            <a:ext cx="669925" cy="544512"/>
          </a:xfrm>
          <a:prstGeom prst="rect">
            <a:avLst/>
          </a:prstGeom>
          <a:noFill/>
          <a:ln w="9525">
            <a:noFill/>
            <a:miter lim="800000"/>
            <a:headEnd/>
            <a:tailEnd/>
          </a:ln>
        </p:spPr>
      </p:pic>
      <p:pic>
        <p:nvPicPr>
          <p:cNvPr id="117770" name="Picture 5"/>
          <p:cNvPicPr>
            <a:picLocks noChangeAspect="1" noChangeArrowheads="1"/>
          </p:cNvPicPr>
          <p:nvPr/>
        </p:nvPicPr>
        <p:blipFill>
          <a:blip r:embed="rId6"/>
          <a:srcRect/>
          <a:stretch>
            <a:fillRect/>
          </a:stretch>
        </p:blipFill>
        <p:spPr bwMode="auto">
          <a:xfrm>
            <a:off x="0" y="4997450"/>
            <a:ext cx="2171700" cy="1860550"/>
          </a:xfrm>
          <a:prstGeom prst="rect">
            <a:avLst/>
          </a:prstGeom>
          <a:noFill/>
          <a:ln w="9525">
            <a:noFill/>
            <a:miter lim="800000"/>
            <a:headEnd/>
            <a:tailEnd/>
          </a:ln>
          <a:effectLst/>
        </p:spPr>
      </p:pic>
      <p:sp>
        <p:nvSpPr>
          <p:cNvPr id="117771" name="Прямоугольник 28"/>
          <p:cNvSpPr>
            <a:spLocks noChangeArrowheads="1"/>
          </p:cNvSpPr>
          <p:nvPr/>
        </p:nvSpPr>
        <p:spPr bwMode="auto">
          <a:xfrm>
            <a:off x="6953250" y="1544638"/>
            <a:ext cx="2220913" cy="508000"/>
          </a:xfrm>
          <a:prstGeom prst="rect">
            <a:avLst/>
          </a:prstGeom>
          <a:noFill/>
          <a:ln w="9525">
            <a:noFill/>
            <a:miter lim="800000"/>
            <a:headEnd/>
            <a:tailEnd/>
          </a:ln>
        </p:spPr>
        <p:txBody>
          <a:bodyPr>
            <a:spAutoFit/>
          </a:bodyPr>
          <a:lstStyle/>
          <a:p>
            <a:r>
              <a:rPr lang="en-US" altLang="ru-RU" sz="900" b="1" i="1"/>
              <a:t>Radiation stability of nanostructured ceramics and oxides irradiated with swift heavy ions</a:t>
            </a:r>
            <a:endParaRPr lang="en-US" altLang="ru-RU" sz="900" i="1"/>
          </a:p>
        </p:txBody>
      </p:sp>
      <p:sp>
        <p:nvSpPr>
          <p:cNvPr id="117772" name="Прямоугольник 33"/>
          <p:cNvSpPr>
            <a:spLocks noChangeArrowheads="1"/>
          </p:cNvSpPr>
          <p:nvPr/>
        </p:nvSpPr>
        <p:spPr bwMode="auto">
          <a:xfrm>
            <a:off x="6224588" y="4244975"/>
            <a:ext cx="2970212" cy="369888"/>
          </a:xfrm>
          <a:prstGeom prst="rect">
            <a:avLst/>
          </a:prstGeom>
          <a:noFill/>
          <a:ln w="9525">
            <a:noFill/>
            <a:miter lim="800000"/>
            <a:headEnd/>
            <a:tailEnd/>
          </a:ln>
        </p:spPr>
        <p:txBody>
          <a:bodyPr>
            <a:spAutoFit/>
          </a:bodyPr>
          <a:lstStyle/>
          <a:p>
            <a:r>
              <a:rPr lang="en-US" altLang="ru-RU" sz="900" b="1" i="1"/>
              <a:t>Fabrication of single and oligo-pore membranes on the beam line of cyclotron IC100</a:t>
            </a:r>
          </a:p>
        </p:txBody>
      </p:sp>
      <p:sp>
        <p:nvSpPr>
          <p:cNvPr id="117773" name="Прямоугольник 34"/>
          <p:cNvSpPr>
            <a:spLocks noChangeArrowheads="1"/>
          </p:cNvSpPr>
          <p:nvPr/>
        </p:nvSpPr>
        <p:spPr bwMode="auto">
          <a:xfrm>
            <a:off x="-25400" y="4652963"/>
            <a:ext cx="2406650" cy="369887"/>
          </a:xfrm>
          <a:prstGeom prst="rect">
            <a:avLst/>
          </a:prstGeom>
          <a:noFill/>
          <a:ln w="9525">
            <a:noFill/>
            <a:miter lim="800000"/>
            <a:headEnd/>
            <a:tailEnd/>
          </a:ln>
        </p:spPr>
        <p:txBody>
          <a:bodyPr>
            <a:spAutoFit/>
          </a:bodyPr>
          <a:lstStyle/>
          <a:p>
            <a:r>
              <a:rPr lang="en-US" sz="900" b="1" i="1"/>
              <a:t>Determination of </a:t>
            </a:r>
            <a:r>
              <a:rPr lang="en-US" sz="900" b="1" i="1" baseline="30000"/>
              <a:t>210</a:t>
            </a:r>
            <a:r>
              <a:rPr lang="en-US" sz="900" b="1" i="1"/>
              <a:t>Po in environmental samples</a:t>
            </a:r>
          </a:p>
        </p:txBody>
      </p:sp>
      <p:pic>
        <p:nvPicPr>
          <p:cNvPr id="39" name="Рисунок 38"/>
          <p:cNvPicPr>
            <a:picLocks noChangeAspect="1"/>
          </p:cNvPicPr>
          <p:nvPr/>
        </p:nvPicPr>
        <p:blipFill>
          <a:blip r:embed="rId7"/>
          <a:srcRect/>
          <a:stretch>
            <a:fillRect/>
          </a:stretch>
        </p:blipFill>
        <p:spPr bwMode="auto">
          <a:xfrm>
            <a:off x="2392363" y="5626100"/>
            <a:ext cx="3455987" cy="1133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Рисунок 39"/>
          <p:cNvPicPr>
            <a:picLocks noChangeAspect="1"/>
          </p:cNvPicPr>
          <p:nvPr/>
        </p:nvPicPr>
        <p:blipFill>
          <a:blip r:embed="rId8"/>
          <a:stretch>
            <a:fillRect/>
          </a:stretch>
        </p:blipFill>
        <p:spPr>
          <a:xfrm>
            <a:off x="4362450" y="4622800"/>
            <a:ext cx="1717675" cy="1144588"/>
          </a:xfrm>
          <a:prstGeom prst="rect">
            <a:avLst/>
          </a:prstGeom>
          <a:ln>
            <a:noFill/>
          </a:ln>
          <a:effectLst>
            <a:outerShdw blurRad="292100" dist="139700" dir="2700000" algn="tl" rotWithShape="0">
              <a:srgbClr val="333333">
                <a:alpha val="65000"/>
              </a:srgbClr>
            </a:outerShdw>
          </a:effectLst>
        </p:spPr>
      </p:pic>
      <p:sp>
        <p:nvSpPr>
          <p:cNvPr id="117776" name="Прямоугольник 35"/>
          <p:cNvSpPr>
            <a:spLocks noChangeArrowheads="1"/>
          </p:cNvSpPr>
          <p:nvPr/>
        </p:nvSpPr>
        <p:spPr bwMode="auto">
          <a:xfrm>
            <a:off x="2357438" y="4830763"/>
            <a:ext cx="2103437" cy="646112"/>
          </a:xfrm>
          <a:prstGeom prst="rect">
            <a:avLst/>
          </a:prstGeom>
          <a:noFill/>
          <a:ln w="9525">
            <a:noFill/>
            <a:miter lim="800000"/>
            <a:headEnd/>
            <a:tailEnd/>
          </a:ln>
        </p:spPr>
        <p:txBody>
          <a:bodyPr>
            <a:spAutoFit/>
          </a:bodyPr>
          <a:lstStyle/>
          <a:p>
            <a:r>
              <a:rPr lang="ru-RU" altLang="en-US" sz="900" b="1"/>
              <a:t>Single-Event Effect</a:t>
            </a:r>
            <a:r>
              <a:rPr lang="en-US" altLang="en-US" sz="900" b="1"/>
              <a:t> testing</a:t>
            </a:r>
            <a:r>
              <a:rPr lang="ru-RU" altLang="en-US" sz="900" b="1"/>
              <a:t> </a:t>
            </a:r>
            <a:r>
              <a:rPr lang="en-US" altLang="en-US" sz="900" b="1"/>
              <a:t>of the electronics</a:t>
            </a:r>
            <a:r>
              <a:rPr lang="ru-RU" altLang="en-US" sz="900" b="1"/>
              <a:t> </a:t>
            </a:r>
            <a:r>
              <a:rPr lang="en-US" altLang="en-US" sz="900" b="1"/>
              <a:t>the </a:t>
            </a:r>
            <a:r>
              <a:rPr lang="ru-RU" altLang="en-US" sz="900" b="1"/>
              <a:t>FLNR </a:t>
            </a:r>
            <a:r>
              <a:rPr lang="en-US" altLang="en-US" sz="900" b="1"/>
              <a:t>c</a:t>
            </a:r>
            <a:r>
              <a:rPr lang="ru-RU" altLang="en-US" sz="900" b="1"/>
              <a:t>yclotrons</a:t>
            </a:r>
            <a:r>
              <a:rPr lang="en-US" altLang="en-US" sz="900" b="1"/>
              <a:t>. Main user: The Russian Space Agency (Roscosmos)</a:t>
            </a:r>
            <a:endParaRPr lang="ru-RU" sz="900"/>
          </a:p>
        </p:txBody>
      </p:sp>
      <p:pic>
        <p:nvPicPr>
          <p:cNvPr id="43" name="Рисунок 42"/>
          <p:cNvPicPr>
            <a:picLocks noChangeAspect="1"/>
          </p:cNvPicPr>
          <p:nvPr/>
        </p:nvPicPr>
        <p:blipFill>
          <a:blip r:embed="rId9" cstate="print"/>
          <a:stretch>
            <a:fillRect/>
          </a:stretch>
        </p:blipFill>
        <p:spPr>
          <a:xfrm>
            <a:off x="5359400" y="2706688"/>
            <a:ext cx="1831975" cy="1327150"/>
          </a:xfrm>
          <a:prstGeom prst="rect">
            <a:avLst/>
          </a:prstGeom>
          <a:ln>
            <a:noFill/>
          </a:ln>
          <a:effectLst>
            <a:outerShdw blurRad="292100" dist="139700" dir="2700000" algn="tl" rotWithShape="0">
              <a:srgbClr val="333333">
                <a:alpha val="65000"/>
              </a:srgbClr>
            </a:outerShdw>
          </a:effectLst>
        </p:spPr>
      </p:pic>
      <p:sp>
        <p:nvSpPr>
          <p:cNvPr id="117778" name="Rectangle 7"/>
          <p:cNvSpPr>
            <a:spLocks noChangeArrowheads="1"/>
          </p:cNvSpPr>
          <p:nvPr/>
        </p:nvSpPr>
        <p:spPr bwMode="auto">
          <a:xfrm>
            <a:off x="5353050" y="2322513"/>
            <a:ext cx="1831975" cy="400050"/>
          </a:xfrm>
          <a:prstGeom prst="rect">
            <a:avLst/>
          </a:prstGeom>
          <a:solidFill>
            <a:srgbClr val="FFFF99"/>
          </a:solidFill>
          <a:ln w="9525">
            <a:solidFill>
              <a:srgbClr val="000000"/>
            </a:solidFill>
            <a:miter lim="800000"/>
            <a:headEnd/>
            <a:tailEnd/>
          </a:ln>
        </p:spPr>
        <p:txBody>
          <a:bodyPr>
            <a:spAutoFit/>
          </a:bodyPr>
          <a:lstStyle/>
          <a:p>
            <a:pPr algn="ctr"/>
            <a:r>
              <a:rPr lang="en-US" altLang="ru-RU" sz="1000" b="1"/>
              <a:t>The Nanocentre</a:t>
            </a:r>
          </a:p>
          <a:p>
            <a:pPr algn="ctr"/>
            <a:r>
              <a:rPr lang="en-US" altLang="ru-RU" sz="1000" b="1"/>
              <a:t>laboratory building</a:t>
            </a:r>
            <a:endParaRPr lang="ru-RU" altLang="ru-RU" sz="1000" b="1"/>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Прямоугольник 4"/>
          <p:cNvSpPr>
            <a:spLocks noChangeArrowheads="1"/>
          </p:cNvSpPr>
          <p:nvPr/>
        </p:nvSpPr>
        <p:spPr bwMode="auto">
          <a:xfrm>
            <a:off x="557213" y="1422400"/>
            <a:ext cx="8253412" cy="2936875"/>
          </a:xfrm>
          <a:prstGeom prst="rect">
            <a:avLst/>
          </a:prstGeom>
          <a:noFill/>
          <a:ln w="9525">
            <a:noFill/>
            <a:miter lim="800000"/>
            <a:headEnd/>
            <a:tailEnd/>
          </a:ln>
        </p:spPr>
        <p:txBody>
          <a:bodyPr>
            <a:spAutoFit/>
          </a:bodyPr>
          <a:lstStyle/>
          <a:p>
            <a:pPr>
              <a:lnSpc>
                <a:spcPct val="120000"/>
              </a:lnSpc>
            </a:pPr>
            <a:r>
              <a:rPr lang="en-US" sz="2200">
                <a:solidFill>
                  <a:srgbClr val="004176"/>
                </a:solidFill>
              </a:rPr>
              <a:t>Given the successful completion of the theme “Radiation Effects and Physical Basis of Nanotechnology, Radioanalytical and Radioisotope Investigations at the FLNR Accelerators”, the PAC recommends its closure and opening the newly proposed theme </a:t>
            </a:r>
            <a:r>
              <a:rPr lang="en-US" sz="2200">
                <a:solidFill>
                  <a:srgbClr val="C00000"/>
                </a:solidFill>
              </a:rPr>
              <a:t>“Radiation Physics, Radiochemistry, and Nanotechnology Investigations Using Beams of Accelerated Heavy Ions” </a:t>
            </a:r>
            <a:r>
              <a:rPr lang="en-US" sz="2200">
                <a:solidFill>
                  <a:srgbClr val="004176"/>
                </a:solidFill>
              </a:rPr>
              <a:t>until the end of 2021.</a:t>
            </a:r>
            <a:endParaRPr lang="ru-RU" sz="2200">
              <a:solidFill>
                <a:srgbClr val="004176"/>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588" y="2844800"/>
            <a:ext cx="9142412" cy="401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119811" name="Picture 5"/>
          <p:cNvPicPr>
            <a:picLocks noChangeAspect="1" noChangeArrowheads="1"/>
          </p:cNvPicPr>
          <p:nvPr/>
        </p:nvPicPr>
        <p:blipFill>
          <a:blip r:embed="rId3"/>
          <a:srcRect l="-2" r="4028"/>
          <a:stretch>
            <a:fillRect/>
          </a:stretch>
        </p:blipFill>
        <p:spPr bwMode="auto">
          <a:xfrm>
            <a:off x="3595688" y="5057775"/>
            <a:ext cx="1243012" cy="1754188"/>
          </a:xfrm>
          <a:prstGeom prst="rect">
            <a:avLst/>
          </a:prstGeom>
          <a:noFill/>
          <a:ln w="9525">
            <a:noFill/>
            <a:miter lim="800000"/>
            <a:headEnd/>
            <a:tailEnd/>
          </a:ln>
          <a:effectLst/>
        </p:spPr>
      </p:pic>
      <p:pic>
        <p:nvPicPr>
          <p:cNvPr id="119812" name="Picture 6"/>
          <p:cNvPicPr>
            <a:picLocks noChangeAspect="1" noChangeArrowheads="1"/>
          </p:cNvPicPr>
          <p:nvPr/>
        </p:nvPicPr>
        <p:blipFill>
          <a:blip r:embed="rId4"/>
          <a:srcRect/>
          <a:stretch>
            <a:fillRect/>
          </a:stretch>
        </p:blipFill>
        <p:spPr bwMode="auto">
          <a:xfrm>
            <a:off x="5703888" y="1976438"/>
            <a:ext cx="3638550" cy="2379662"/>
          </a:xfrm>
          <a:prstGeom prst="rect">
            <a:avLst/>
          </a:prstGeom>
          <a:noFill/>
          <a:ln w="9525">
            <a:noFill/>
            <a:miter lim="800000"/>
            <a:headEnd/>
            <a:tailEnd/>
          </a:ln>
        </p:spPr>
      </p:pic>
      <p:pic>
        <p:nvPicPr>
          <p:cNvPr id="119813" name="Content Placeholder 6"/>
          <p:cNvPicPr>
            <a:picLocks noChangeAspect="1"/>
          </p:cNvPicPr>
          <p:nvPr/>
        </p:nvPicPr>
        <p:blipFill>
          <a:blip r:embed="rId5"/>
          <a:srcRect b="20775"/>
          <a:stretch>
            <a:fillRect/>
          </a:stretch>
        </p:blipFill>
        <p:spPr bwMode="auto">
          <a:xfrm>
            <a:off x="88900" y="5121275"/>
            <a:ext cx="3314700" cy="1685925"/>
          </a:xfrm>
          <a:prstGeom prst="rect">
            <a:avLst/>
          </a:prstGeom>
          <a:noFill/>
          <a:ln w="9525">
            <a:noFill/>
            <a:miter lim="800000"/>
            <a:headEnd/>
            <a:tailEnd/>
          </a:ln>
        </p:spPr>
      </p:pic>
      <p:sp>
        <p:nvSpPr>
          <p:cNvPr id="8" name="Прямоугольник 7"/>
          <p:cNvSpPr/>
          <p:nvPr/>
        </p:nvSpPr>
        <p:spPr>
          <a:xfrm>
            <a:off x="127000" y="49213"/>
            <a:ext cx="8915400" cy="708025"/>
          </a:xfrm>
          <a:prstGeom prst="rect">
            <a:avLst/>
          </a:prstGeom>
        </p:spPr>
        <p:txBody>
          <a:bodyPr>
            <a:spAutoFit/>
          </a:bodyPr>
          <a:lstStyle/>
          <a:p>
            <a:pPr algn="ctr">
              <a:defRPr/>
            </a:pPr>
            <a:r>
              <a:rPr lang="en-US" sz="2000" dirty="0">
                <a:solidFill>
                  <a:schemeClr val="bg1"/>
                </a:solidFill>
                <a:effectLst>
                  <a:outerShdw blurRad="38100" dist="38100" dir="2700000" algn="tl">
                    <a:srgbClr val="000000">
                      <a:alpha val="43137"/>
                    </a:srgbClr>
                  </a:outerShdw>
                </a:effectLst>
              </a:rPr>
              <a:t>Research on Cosmic Matter on the Earth and in Nearby Space; Research</a:t>
            </a:r>
            <a:br>
              <a:rPr lang="en-US" sz="2000" dirty="0">
                <a:solidFill>
                  <a:schemeClr val="bg1"/>
                </a:solidFill>
                <a:effectLst>
                  <a:outerShdw blurRad="38100" dist="38100" dir="2700000" algn="tl">
                    <a:srgbClr val="000000">
                      <a:alpha val="43137"/>
                    </a:srgbClr>
                  </a:outerShdw>
                </a:effectLst>
              </a:rPr>
            </a:br>
            <a:r>
              <a:rPr lang="en-US" sz="2000" dirty="0">
                <a:solidFill>
                  <a:schemeClr val="bg1"/>
                </a:solidFill>
                <a:effectLst>
                  <a:outerShdw blurRad="38100" dist="38100" dir="2700000" algn="tl">
                    <a:srgbClr val="000000">
                      <a:alpha val="43137"/>
                    </a:srgbClr>
                  </a:outerShdw>
                </a:effectLst>
              </a:rPr>
              <a:t>on the Biological and Geochemical Specifics of the Early Earth”</a:t>
            </a:r>
            <a:endParaRPr lang="ru-RU" sz="2000" dirty="0">
              <a:solidFill>
                <a:schemeClr val="bg1"/>
              </a:solidFill>
              <a:effectLst>
                <a:outerShdw blurRad="38100" dist="38100" dir="2700000" algn="tl">
                  <a:srgbClr val="000000">
                    <a:alpha val="43137"/>
                  </a:srgbClr>
                </a:outerShdw>
              </a:effectLst>
            </a:endParaRPr>
          </a:p>
        </p:txBody>
      </p:sp>
      <p:sp>
        <p:nvSpPr>
          <p:cNvPr id="119815" name="Прямоугольник 8"/>
          <p:cNvSpPr>
            <a:spLocks noChangeArrowheads="1"/>
          </p:cNvSpPr>
          <p:nvPr/>
        </p:nvSpPr>
        <p:spPr bwMode="auto">
          <a:xfrm>
            <a:off x="74613" y="1155700"/>
            <a:ext cx="8840787" cy="554038"/>
          </a:xfrm>
          <a:prstGeom prst="rect">
            <a:avLst/>
          </a:prstGeom>
          <a:noFill/>
          <a:ln w="9525">
            <a:noFill/>
            <a:miter lim="800000"/>
            <a:headEnd/>
            <a:tailEnd/>
          </a:ln>
        </p:spPr>
        <p:txBody>
          <a:bodyPr>
            <a:spAutoFit/>
          </a:bodyPr>
          <a:lstStyle/>
          <a:p>
            <a:pPr marL="285750" indent="-285750">
              <a:buFont typeface="Wingdings" pitchFamily="2" charset="2"/>
              <a:buChar char="§"/>
            </a:pPr>
            <a:r>
              <a:rPr lang="en-US" sz="1500">
                <a:solidFill>
                  <a:srgbClr val="0000FF"/>
                </a:solidFill>
              </a:rPr>
              <a:t>The PAC took note of the report on this concluding theme and project and of the proposal for their extension.</a:t>
            </a:r>
            <a:endParaRPr lang="ru-RU" sz="1500">
              <a:solidFill>
                <a:srgbClr val="0000FF"/>
              </a:solidFill>
            </a:endParaRPr>
          </a:p>
        </p:txBody>
      </p:sp>
      <p:sp>
        <p:nvSpPr>
          <p:cNvPr id="119816" name="Прямоугольник 9"/>
          <p:cNvSpPr>
            <a:spLocks noChangeArrowheads="1"/>
          </p:cNvSpPr>
          <p:nvPr/>
        </p:nvSpPr>
        <p:spPr bwMode="auto">
          <a:xfrm>
            <a:off x="693737" y="827088"/>
            <a:ext cx="7602538" cy="323165"/>
          </a:xfrm>
          <a:prstGeom prst="rect">
            <a:avLst/>
          </a:prstGeom>
          <a:noFill/>
          <a:ln w="9525">
            <a:noFill/>
            <a:miter lim="800000"/>
            <a:headEnd/>
            <a:tailEnd/>
          </a:ln>
        </p:spPr>
        <p:txBody>
          <a:bodyPr wrap="square">
            <a:spAutoFit/>
          </a:bodyPr>
          <a:lstStyle/>
          <a:p>
            <a:r>
              <a:rPr lang="ro-RO" sz="1500" b="1" i="1" dirty="0" smtClean="0"/>
              <a:t>Theme </a:t>
            </a:r>
            <a:r>
              <a:rPr lang="ro-RO" sz="1500" b="1" i="1" dirty="0" err="1" smtClean="0"/>
              <a:t>extension</a:t>
            </a:r>
            <a:r>
              <a:rPr lang="ro-RO" sz="1500" b="1" i="1" dirty="0" smtClean="0"/>
              <a:t>  on </a:t>
            </a:r>
            <a:r>
              <a:rPr lang="ro-RO" sz="1500" b="1" i="1" dirty="0" err="1" smtClean="0"/>
              <a:t>the</a:t>
            </a:r>
            <a:r>
              <a:rPr lang="ro-RO" sz="1500" b="1" i="1" dirty="0" smtClean="0"/>
              <a:t> </a:t>
            </a:r>
            <a:r>
              <a:rPr lang="ro-RO" sz="1500" b="1" i="1" dirty="0" err="1" smtClean="0"/>
              <a:t>basis</a:t>
            </a:r>
            <a:r>
              <a:rPr lang="ro-RO" sz="1500" b="1" i="1" dirty="0" smtClean="0"/>
              <a:t> of  </a:t>
            </a:r>
            <a:r>
              <a:rPr lang="en-US" sz="1500" b="1" i="1" dirty="0" smtClean="0"/>
              <a:t>M</a:t>
            </a:r>
            <a:r>
              <a:rPr lang="en-US" sz="1500" b="1" i="1" dirty="0"/>
              <a:t>. </a:t>
            </a:r>
            <a:r>
              <a:rPr lang="en-US" sz="1500" b="1" i="1" dirty="0" err="1"/>
              <a:t>Frontasyeva</a:t>
            </a:r>
            <a:r>
              <a:rPr lang="en-US" sz="1500" b="1" i="1" dirty="0"/>
              <a:t> and M. </a:t>
            </a:r>
            <a:r>
              <a:rPr lang="en-US" sz="1500" b="1" i="1" dirty="0" err="1" smtClean="0"/>
              <a:t>Astafieva</a:t>
            </a:r>
            <a:r>
              <a:rPr lang="ro-RO" sz="1500" b="1" i="1" dirty="0" smtClean="0"/>
              <a:t> </a:t>
            </a:r>
            <a:r>
              <a:rPr lang="ro-RO" sz="1500" b="1" i="1" dirty="0" err="1" smtClean="0"/>
              <a:t>presentation</a:t>
            </a:r>
            <a:endParaRPr lang="ru-RU" sz="1500" b="1" i="1" dirty="0"/>
          </a:p>
        </p:txBody>
      </p:sp>
      <p:graphicFrame>
        <p:nvGraphicFramePr>
          <p:cNvPr id="119817" name="Объект 12"/>
          <p:cNvGraphicFramePr>
            <a:graphicFrameLocks noChangeAspect="1"/>
          </p:cNvGraphicFramePr>
          <p:nvPr/>
        </p:nvGraphicFramePr>
        <p:xfrm>
          <a:off x="5040313" y="5105400"/>
          <a:ext cx="3976687" cy="1639888"/>
        </p:xfrm>
        <a:graphic>
          <a:graphicData uri="http://schemas.openxmlformats.org/presentationml/2006/ole">
            <mc:AlternateContent xmlns:mc="http://schemas.openxmlformats.org/markup-compatibility/2006">
              <mc:Choice xmlns:v="urn:schemas-microsoft-com:vml" Requires="v">
                <p:oleObj spid="_x0000_s119821" name="Лист" r:id="rId6" imgW="7896391" imgH="3143306" progId="Excel.Sheet.8">
                  <p:embed/>
                </p:oleObj>
              </mc:Choice>
              <mc:Fallback>
                <p:oleObj name="Лист" r:id="rId6" imgW="7896391" imgH="3143306" progId="Excel.Sheet.8">
                  <p:embed/>
                  <p:pic>
                    <p:nvPicPr>
                      <p:cNvPr id="0" name="Объект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0313" y="5105400"/>
                        <a:ext cx="3976687" cy="1639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Прямоугольник 13"/>
          <p:cNvSpPr/>
          <p:nvPr/>
        </p:nvSpPr>
        <p:spPr>
          <a:xfrm>
            <a:off x="53975" y="1755775"/>
            <a:ext cx="5737225" cy="2770188"/>
          </a:xfrm>
          <a:prstGeom prst="rect">
            <a:avLst/>
          </a:prstGeom>
        </p:spPr>
        <p:txBody>
          <a:bodyPr>
            <a:spAutoFit/>
          </a:bodyPr>
          <a:lstStyle/>
          <a:p>
            <a:pPr marL="285750" indent="-285750">
              <a:buFont typeface="Wingdings" pitchFamily="2" charset="2"/>
              <a:buChar char="§"/>
              <a:defRPr/>
            </a:pPr>
            <a:r>
              <a:rPr lang="en-US" sz="1500" dirty="0">
                <a:solidFill>
                  <a:srgbClr val="0000FF"/>
                </a:solidFill>
              </a:rPr>
              <a:t>To determine the elemental and structural composition of cosmic matter samples, the authors suggest using the multi-element neutron activation analysis on IBR-2 neutron beams, the neutron resonance capture with the pulsed neutron beam of the IREN facility as well as X-ray and neutron tomography. These techniques are actively applied at FLNP at a high scientific and technical level.</a:t>
            </a:r>
          </a:p>
          <a:p>
            <a:pPr marL="171450" indent="-171450">
              <a:buFont typeface="Wingdings" pitchFamily="2" charset="2"/>
              <a:buChar char="§"/>
              <a:defRPr/>
            </a:pPr>
            <a:endParaRPr lang="en-US" sz="800" dirty="0">
              <a:solidFill>
                <a:srgbClr val="0000FF"/>
              </a:solidFill>
            </a:endParaRPr>
          </a:p>
          <a:p>
            <a:pPr marL="285750" indent="-285750">
              <a:buFont typeface="Wingdings" pitchFamily="2" charset="2"/>
              <a:buChar char="§"/>
              <a:defRPr/>
            </a:pPr>
            <a:r>
              <a:rPr lang="en-US" sz="1500" dirty="0">
                <a:solidFill>
                  <a:srgbClr val="0000FF"/>
                </a:solidFill>
              </a:rPr>
              <a:t>The project is a large and multidisciplinary collaboration between JINR (FLNP and LRB), the Russian Academy of Sciences and various research laboratories and institutions.</a:t>
            </a:r>
          </a:p>
          <a:p>
            <a:pPr>
              <a:defRPr/>
            </a:pPr>
            <a:endParaRPr lang="ru-RU" sz="1600" dirty="0">
              <a:solidFill>
                <a:srgbClr val="0000FF"/>
              </a:solidFill>
            </a:endParaRPr>
          </a:p>
        </p:txBody>
      </p:sp>
      <p:sp>
        <p:nvSpPr>
          <p:cNvPr id="119819" name="Прямоугольник 14"/>
          <p:cNvSpPr>
            <a:spLocks noChangeArrowheads="1"/>
          </p:cNvSpPr>
          <p:nvPr/>
        </p:nvSpPr>
        <p:spPr bwMode="auto">
          <a:xfrm>
            <a:off x="5251450" y="4725988"/>
            <a:ext cx="3822700" cy="339725"/>
          </a:xfrm>
          <a:prstGeom prst="rect">
            <a:avLst/>
          </a:prstGeom>
          <a:noFill/>
          <a:ln w="9525">
            <a:noFill/>
            <a:miter lim="800000"/>
            <a:headEnd/>
            <a:tailEnd/>
          </a:ln>
        </p:spPr>
        <p:txBody>
          <a:bodyPr wrap="none">
            <a:spAutoFit/>
          </a:bodyPr>
          <a:lstStyle/>
          <a:p>
            <a:pPr algn="ctr">
              <a:spcBef>
                <a:spcPct val="50000"/>
              </a:spcBef>
            </a:pPr>
            <a:r>
              <a:rPr lang="en-US" altLang="ru-RU" sz="1600" b="1">
                <a:solidFill>
                  <a:srgbClr val="0000FF"/>
                </a:solidFill>
                <a:ea typeface="Batang" pitchFamily="18" charset="-127"/>
              </a:rPr>
              <a:t>NAA </a:t>
            </a:r>
            <a:r>
              <a:rPr lang="en-US" altLang="ru-RU" sz="1600">
                <a:solidFill>
                  <a:srgbClr val="0000FF"/>
                </a:solidFill>
                <a:ea typeface="Batang" pitchFamily="18" charset="-127"/>
              </a:rPr>
              <a:t>(blue) </a:t>
            </a:r>
            <a:r>
              <a:rPr lang="en-US" altLang="ru-RU" sz="1600" b="1">
                <a:solidFill>
                  <a:srgbClr val="0000FF"/>
                </a:solidFill>
                <a:ea typeface="Batang" pitchFamily="18" charset="-127"/>
              </a:rPr>
              <a:t>+ Mass Spectrometry </a:t>
            </a:r>
            <a:r>
              <a:rPr lang="en-US" altLang="ru-RU" sz="1600">
                <a:solidFill>
                  <a:srgbClr val="0000FF"/>
                </a:solidFill>
                <a:ea typeface="Batang" pitchFamily="18" charset="-127"/>
              </a:rPr>
              <a:t>(red)</a:t>
            </a:r>
          </a:p>
        </p:txBody>
      </p:sp>
      <p:sp>
        <p:nvSpPr>
          <p:cNvPr id="119820" name="Title 1"/>
          <p:cNvSpPr txBox="1">
            <a:spLocks/>
          </p:cNvSpPr>
          <p:nvPr/>
        </p:nvSpPr>
        <p:spPr bwMode="auto">
          <a:xfrm>
            <a:off x="6249988" y="1931988"/>
            <a:ext cx="2641600" cy="479425"/>
          </a:xfrm>
          <a:prstGeom prst="rect">
            <a:avLst/>
          </a:prstGeom>
          <a:noFill/>
          <a:ln w="9525">
            <a:noFill/>
            <a:miter lim="800000"/>
            <a:headEnd/>
            <a:tailEnd/>
          </a:ln>
        </p:spPr>
        <p:txBody>
          <a:bodyPr/>
          <a:lstStyle/>
          <a:p>
            <a:pPr algn="ctr" eaLnBrk="0" hangingPunct="0"/>
            <a:r>
              <a:rPr lang="en-US" altLang="ru-RU" sz="1600" b="1">
                <a:solidFill>
                  <a:srgbClr val="0000FF"/>
                </a:solidFill>
              </a:rPr>
              <a:t>Neutron Activation Analysis at IBR-2 reactor</a:t>
            </a:r>
            <a:endParaRPr lang="ru-RU" altLang="ru-RU" sz="1600" b="1">
              <a:solidFill>
                <a:srgbClr val="0000FF"/>
              </a:solidFill>
            </a:endParaRPr>
          </a:p>
        </p:txBody>
      </p:sp>
      <p:sp>
        <p:nvSpPr>
          <p:cNvPr id="119821" name="Прямоугольник 16"/>
          <p:cNvSpPr>
            <a:spLocks noChangeArrowheads="1"/>
          </p:cNvSpPr>
          <p:nvPr/>
        </p:nvSpPr>
        <p:spPr bwMode="auto">
          <a:xfrm>
            <a:off x="330200" y="4402138"/>
            <a:ext cx="4991100" cy="554037"/>
          </a:xfrm>
          <a:prstGeom prst="rect">
            <a:avLst/>
          </a:prstGeom>
          <a:noFill/>
          <a:ln w="9525">
            <a:noFill/>
            <a:miter lim="800000"/>
            <a:headEnd/>
            <a:tailEnd/>
          </a:ln>
        </p:spPr>
        <p:txBody>
          <a:bodyPr>
            <a:spAutoFit/>
          </a:bodyPr>
          <a:lstStyle/>
          <a:p>
            <a:r>
              <a:rPr lang="en-US" sz="1500" u="sng">
                <a:solidFill>
                  <a:srgbClr val="C00000"/>
                </a:solidFill>
              </a:rPr>
              <a:t>Recommendation.</a:t>
            </a:r>
            <a:r>
              <a:rPr lang="en-US" sz="1500">
                <a:solidFill>
                  <a:srgbClr val="C00000"/>
                </a:solidFill>
              </a:rPr>
              <a:t> The PAC recommends extension of this theme and project until the end of 2019.</a:t>
            </a:r>
            <a:endParaRPr lang="ru-RU" sz="1500">
              <a:solidFill>
                <a:srgbClr val="C00000"/>
              </a:solidFill>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Прямоугольник 14"/>
          <p:cNvSpPr/>
          <p:nvPr/>
        </p:nvSpPr>
        <p:spPr>
          <a:xfrm>
            <a:off x="0" y="2844800"/>
            <a:ext cx="9142413" cy="401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120835" name="Rectangle 2"/>
          <p:cNvSpPr txBox="1">
            <a:spLocks noChangeArrowheads="1"/>
          </p:cNvSpPr>
          <p:nvPr/>
        </p:nvSpPr>
        <p:spPr bwMode="auto">
          <a:xfrm>
            <a:off x="0" y="0"/>
            <a:ext cx="9144000" cy="622300"/>
          </a:xfrm>
          <a:prstGeom prst="rect">
            <a:avLst/>
          </a:prstGeom>
          <a:noFill/>
          <a:ln w="9525">
            <a:noFill/>
            <a:miter lim="800000"/>
            <a:headEnd/>
            <a:tailEnd/>
          </a:ln>
        </p:spPr>
        <p:txBody>
          <a:bodyPr/>
          <a:lstStyle/>
          <a:p>
            <a:pPr algn="ctr"/>
            <a:r>
              <a:rPr lang="ro-RO" sz="2200" b="1" dirty="0">
                <a:solidFill>
                  <a:srgbClr val="00B0F0"/>
                </a:solidFill>
              </a:rPr>
              <a:t>New </a:t>
            </a:r>
            <a:r>
              <a:rPr lang="ro-RO" sz="2200" b="1" dirty="0" smtClean="0">
                <a:solidFill>
                  <a:srgbClr val="00B0F0"/>
                </a:solidFill>
              </a:rPr>
              <a:t>theme </a:t>
            </a:r>
            <a:r>
              <a:rPr lang="ro-RO" sz="2200" b="1" dirty="0">
                <a:solidFill>
                  <a:srgbClr val="00B0F0"/>
                </a:solidFill>
              </a:rPr>
              <a:t>for </a:t>
            </a:r>
            <a:r>
              <a:rPr lang="ro-RO" sz="2200" b="1" dirty="0" err="1">
                <a:solidFill>
                  <a:srgbClr val="00B0F0"/>
                </a:solidFill>
              </a:rPr>
              <a:t>investigations</a:t>
            </a:r>
            <a:r>
              <a:rPr lang="ro-RO" sz="2200" b="1" dirty="0">
                <a:solidFill>
                  <a:srgbClr val="00B0F0"/>
                </a:solidFill>
              </a:rPr>
              <a:t> </a:t>
            </a:r>
            <a:endParaRPr lang="ro-RO" sz="2200" b="1" dirty="0" smtClean="0">
              <a:solidFill>
                <a:srgbClr val="00B0F0"/>
              </a:solidFill>
            </a:endParaRPr>
          </a:p>
          <a:p>
            <a:pPr algn="ctr"/>
            <a:r>
              <a:rPr lang="en-US" sz="2500" b="1" dirty="0" smtClean="0">
                <a:solidFill>
                  <a:srgbClr val="FFFFFF"/>
                </a:solidFill>
              </a:rPr>
              <a:t>Medical </a:t>
            </a:r>
            <a:r>
              <a:rPr lang="en-US" sz="2500" b="1" dirty="0">
                <a:solidFill>
                  <a:srgbClr val="FFFFFF"/>
                </a:solidFill>
              </a:rPr>
              <a:t>and Biological Research with JINR Hadron Beams</a:t>
            </a:r>
            <a:endParaRPr lang="ru-RU" sz="2500" b="1" dirty="0">
              <a:solidFill>
                <a:srgbClr val="FFFFFF"/>
              </a:solidFill>
            </a:endParaRPr>
          </a:p>
        </p:txBody>
      </p:sp>
      <p:sp>
        <p:nvSpPr>
          <p:cNvPr id="120836" name="Прямоугольник 2"/>
          <p:cNvSpPr>
            <a:spLocks noChangeArrowheads="1"/>
          </p:cNvSpPr>
          <p:nvPr/>
        </p:nvSpPr>
        <p:spPr bwMode="auto">
          <a:xfrm>
            <a:off x="6756400" y="452438"/>
            <a:ext cx="2387600" cy="322262"/>
          </a:xfrm>
          <a:prstGeom prst="rect">
            <a:avLst/>
          </a:prstGeom>
          <a:noFill/>
          <a:ln w="9525">
            <a:noFill/>
            <a:miter lim="800000"/>
            <a:headEnd/>
            <a:tailEnd/>
          </a:ln>
        </p:spPr>
        <p:txBody>
          <a:bodyPr wrap="none">
            <a:spAutoFit/>
          </a:bodyPr>
          <a:lstStyle/>
          <a:p>
            <a:r>
              <a:rPr lang="en-GB" sz="1500" i="1">
                <a:solidFill>
                  <a:schemeClr val="bg1"/>
                </a:solidFill>
              </a:rPr>
              <a:t>G. Mitsyn, K. Afanasyeva </a:t>
            </a:r>
            <a:endParaRPr lang="ru-RU" sz="1500" i="1">
              <a:solidFill>
                <a:schemeClr val="bg1"/>
              </a:solidFill>
            </a:endParaRPr>
          </a:p>
        </p:txBody>
      </p:sp>
      <p:sp>
        <p:nvSpPr>
          <p:cNvPr id="120837" name="Прямоугольник 6"/>
          <p:cNvSpPr>
            <a:spLocks noChangeArrowheads="1"/>
          </p:cNvSpPr>
          <p:nvPr/>
        </p:nvSpPr>
        <p:spPr bwMode="auto">
          <a:xfrm>
            <a:off x="127000" y="2724150"/>
            <a:ext cx="4173538" cy="831850"/>
          </a:xfrm>
          <a:prstGeom prst="rect">
            <a:avLst/>
          </a:prstGeom>
          <a:noFill/>
          <a:ln w="9525">
            <a:noFill/>
            <a:miter lim="800000"/>
            <a:headEnd/>
            <a:tailEnd/>
          </a:ln>
        </p:spPr>
        <p:txBody>
          <a:bodyPr>
            <a:spAutoFit/>
          </a:bodyPr>
          <a:lstStyle/>
          <a:p>
            <a:pPr algn="just"/>
            <a:r>
              <a:rPr lang="en-US" sz="1600" b="1">
                <a:solidFill>
                  <a:srgbClr val="0000FF"/>
                </a:solidFill>
              </a:rPr>
              <a:t>Project “Further development of methods, technologies, schedule modes and delivery of radiotherapy</a:t>
            </a:r>
            <a:endParaRPr lang="ru-RU" sz="1600" b="1">
              <a:solidFill>
                <a:srgbClr val="0000FF"/>
              </a:solidFill>
            </a:endParaRPr>
          </a:p>
        </p:txBody>
      </p:sp>
      <p:sp>
        <p:nvSpPr>
          <p:cNvPr id="120838" name="Прямоугольник 7"/>
          <p:cNvSpPr>
            <a:spLocks noChangeArrowheads="1"/>
          </p:cNvSpPr>
          <p:nvPr/>
        </p:nvSpPr>
        <p:spPr bwMode="auto">
          <a:xfrm>
            <a:off x="4546600" y="2697163"/>
            <a:ext cx="4524375" cy="1323975"/>
          </a:xfrm>
          <a:prstGeom prst="rect">
            <a:avLst/>
          </a:prstGeom>
          <a:noFill/>
          <a:ln w="9525">
            <a:noFill/>
            <a:miter lim="800000"/>
            <a:headEnd/>
            <a:tailEnd/>
          </a:ln>
        </p:spPr>
        <p:txBody>
          <a:bodyPr>
            <a:spAutoFit/>
          </a:bodyPr>
          <a:lstStyle/>
          <a:p>
            <a:pPr algn="just"/>
            <a:r>
              <a:rPr lang="en-US" sz="1600" b="1">
                <a:solidFill>
                  <a:srgbClr val="0000FF"/>
                </a:solidFill>
              </a:rPr>
              <a:t>Project “RADIOGENE: Experimental justification of radiation genetic risk estimation according to the frequency of heritable DNA changes in human and animal structural genes”</a:t>
            </a:r>
            <a:endParaRPr lang="ru-RU" sz="1600" b="1">
              <a:solidFill>
                <a:srgbClr val="0000FF"/>
              </a:solidFill>
            </a:endParaRPr>
          </a:p>
        </p:txBody>
      </p:sp>
      <p:sp>
        <p:nvSpPr>
          <p:cNvPr id="120839" name="Прямоугольник 8"/>
          <p:cNvSpPr>
            <a:spLocks noChangeArrowheads="1"/>
          </p:cNvSpPr>
          <p:nvPr/>
        </p:nvSpPr>
        <p:spPr bwMode="auto">
          <a:xfrm>
            <a:off x="165099" y="996950"/>
            <a:ext cx="8905875" cy="1585049"/>
          </a:xfrm>
          <a:prstGeom prst="rect">
            <a:avLst/>
          </a:prstGeom>
          <a:solidFill>
            <a:srgbClr val="FFFF66"/>
          </a:solidFill>
          <a:ln w="22225">
            <a:solidFill>
              <a:srgbClr val="FFC000"/>
            </a:solidFill>
            <a:miter lim="800000"/>
            <a:headEnd/>
            <a:tailEnd/>
          </a:ln>
        </p:spPr>
        <p:txBody>
          <a:bodyPr wrap="square">
            <a:spAutoFit/>
          </a:bodyPr>
          <a:lstStyle/>
          <a:p>
            <a:pPr marL="285750" indent="-285750">
              <a:buFont typeface="Arial" pitchFamily="34" charset="0"/>
              <a:buChar char="•"/>
            </a:pPr>
            <a:r>
              <a:rPr lang="en-US" dirty="0">
                <a:solidFill>
                  <a:srgbClr val="0000FF"/>
                </a:solidFill>
              </a:rPr>
              <a:t>The PAC emphasizes the importance of the results achieved both in the field of clinical research on the proton radiotherapy and in radiobiology.</a:t>
            </a:r>
          </a:p>
          <a:p>
            <a:pPr marL="285750" indent="-285750">
              <a:buFont typeface="Arial" pitchFamily="34" charset="0"/>
              <a:buChar char="•"/>
            </a:pPr>
            <a:endParaRPr lang="en-US" sz="700" dirty="0">
              <a:solidFill>
                <a:srgbClr val="0000FF"/>
              </a:solidFill>
            </a:endParaRPr>
          </a:p>
          <a:p>
            <a:pPr marL="285750" indent="-285750">
              <a:buFont typeface="Arial" pitchFamily="34" charset="0"/>
              <a:buChar char="•"/>
            </a:pPr>
            <a:r>
              <a:rPr lang="en-US" b="1" dirty="0">
                <a:solidFill>
                  <a:srgbClr val="0000FF"/>
                </a:solidFill>
              </a:rPr>
              <a:t> </a:t>
            </a:r>
            <a:r>
              <a:rPr lang="en-US" b="1" dirty="0">
                <a:solidFill>
                  <a:srgbClr val="FF0000"/>
                </a:solidFill>
              </a:rPr>
              <a:t>In Russia, this medical and technical complex is currently the </a:t>
            </a:r>
            <a:r>
              <a:rPr lang="ro-RO" b="1" dirty="0" err="1" smtClean="0">
                <a:solidFill>
                  <a:srgbClr val="FF0000"/>
                </a:solidFill>
              </a:rPr>
              <a:t>unique</a:t>
            </a:r>
            <a:r>
              <a:rPr lang="ro-RO" b="1" dirty="0" smtClean="0">
                <a:solidFill>
                  <a:srgbClr val="FF0000"/>
                </a:solidFill>
              </a:rPr>
              <a:t> </a:t>
            </a:r>
            <a:r>
              <a:rPr lang="en-US" b="1" dirty="0" smtClean="0">
                <a:solidFill>
                  <a:srgbClr val="FF0000"/>
                </a:solidFill>
              </a:rPr>
              <a:t> </a:t>
            </a:r>
            <a:r>
              <a:rPr lang="en-US" b="1" dirty="0" err="1">
                <a:solidFill>
                  <a:srgbClr val="FF0000"/>
                </a:solidFill>
              </a:rPr>
              <a:t>centre</a:t>
            </a:r>
            <a:r>
              <a:rPr lang="en-US" b="1" dirty="0">
                <a:solidFill>
                  <a:srgbClr val="FF0000"/>
                </a:solidFill>
              </a:rPr>
              <a:t/>
            </a:r>
            <a:br>
              <a:rPr lang="en-US" b="1" dirty="0">
                <a:solidFill>
                  <a:srgbClr val="FF0000"/>
                </a:solidFill>
              </a:rPr>
            </a:br>
            <a:r>
              <a:rPr lang="en-US" b="1" dirty="0">
                <a:solidFill>
                  <a:srgbClr val="FF0000"/>
                </a:solidFill>
              </a:rPr>
              <a:t> for proton therapy </a:t>
            </a:r>
            <a:r>
              <a:rPr lang="en-US" dirty="0">
                <a:solidFill>
                  <a:srgbClr val="0000FF"/>
                </a:solidFill>
              </a:rPr>
              <a:t>which is in operation and at the same time has acquired</a:t>
            </a:r>
            <a:br>
              <a:rPr lang="en-US" dirty="0">
                <a:solidFill>
                  <a:srgbClr val="0000FF"/>
                </a:solidFill>
              </a:rPr>
            </a:br>
            <a:r>
              <a:rPr lang="en-US" dirty="0">
                <a:solidFill>
                  <a:srgbClr val="0000FF"/>
                </a:solidFill>
              </a:rPr>
              <a:t> considerable expertise in this field.</a:t>
            </a:r>
            <a:endParaRPr lang="ru-RU" dirty="0">
              <a:solidFill>
                <a:srgbClr val="0000FF"/>
              </a:solidFill>
            </a:endParaRPr>
          </a:p>
        </p:txBody>
      </p:sp>
      <p:pic>
        <p:nvPicPr>
          <p:cNvPr id="120840" name="Picture 8"/>
          <p:cNvPicPr>
            <a:picLocks noChangeAspect="1" noChangeArrowheads="1"/>
          </p:cNvPicPr>
          <p:nvPr/>
        </p:nvPicPr>
        <p:blipFill>
          <a:blip r:embed="rId3"/>
          <a:srcRect/>
          <a:stretch>
            <a:fillRect/>
          </a:stretch>
        </p:blipFill>
        <p:spPr bwMode="auto">
          <a:xfrm>
            <a:off x="165100" y="3673475"/>
            <a:ext cx="1776413" cy="1536700"/>
          </a:xfrm>
          <a:prstGeom prst="rect">
            <a:avLst/>
          </a:prstGeom>
          <a:noFill/>
          <a:ln w="9525">
            <a:solidFill>
              <a:srgbClr val="000000"/>
            </a:solidFill>
            <a:miter lim="800000"/>
            <a:headEnd/>
            <a:tailEnd/>
          </a:ln>
        </p:spPr>
      </p:pic>
      <p:graphicFrame>
        <p:nvGraphicFramePr>
          <p:cNvPr id="120841" name="Объект 11"/>
          <p:cNvGraphicFramePr>
            <a:graphicFrameLocks noChangeAspect="1"/>
          </p:cNvGraphicFramePr>
          <p:nvPr/>
        </p:nvGraphicFramePr>
        <p:xfrm>
          <a:off x="2055813" y="3609975"/>
          <a:ext cx="2159000" cy="1646238"/>
        </p:xfrm>
        <a:graphic>
          <a:graphicData uri="http://schemas.openxmlformats.org/presentationml/2006/ole">
            <mc:AlternateContent xmlns:mc="http://schemas.openxmlformats.org/markup-compatibility/2006">
              <mc:Choice xmlns:v="urn:schemas-microsoft-com:vml" Requires="v">
                <p:oleObj spid="_x0000_s120846" r:id="rId4" imgW="2158171" imgH="1646063" progId="Excel.Chart.8">
                  <p:embed/>
                </p:oleObj>
              </mc:Choice>
              <mc:Fallback>
                <p:oleObj r:id="rId4" imgW="2158171" imgH="1646063" progId="Excel.Chart.8">
                  <p:embed/>
                  <p:pic>
                    <p:nvPicPr>
                      <p:cNvPr id="0" name="Объект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5813" y="3609975"/>
                        <a:ext cx="2159000" cy="1646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0842" name="Рисунок 20"/>
          <p:cNvPicPr>
            <a:picLocks noChangeAspect="1"/>
          </p:cNvPicPr>
          <p:nvPr/>
        </p:nvPicPr>
        <p:blipFill>
          <a:blip r:embed="rId6"/>
          <a:srcRect/>
          <a:stretch>
            <a:fillRect/>
          </a:stretch>
        </p:blipFill>
        <p:spPr bwMode="auto">
          <a:xfrm>
            <a:off x="4662488" y="4065588"/>
            <a:ext cx="2109787" cy="1179512"/>
          </a:xfrm>
          <a:prstGeom prst="rect">
            <a:avLst/>
          </a:prstGeom>
          <a:noFill/>
          <a:ln w="9525">
            <a:noFill/>
            <a:miter lim="800000"/>
            <a:headEnd/>
            <a:tailEnd/>
          </a:ln>
        </p:spPr>
      </p:pic>
      <p:pic>
        <p:nvPicPr>
          <p:cNvPr id="120843" name="Рисунок 21"/>
          <p:cNvPicPr>
            <a:picLocks noChangeAspect="1"/>
          </p:cNvPicPr>
          <p:nvPr/>
        </p:nvPicPr>
        <p:blipFill>
          <a:blip r:embed="rId7"/>
          <a:srcRect/>
          <a:stretch>
            <a:fillRect/>
          </a:stretch>
        </p:blipFill>
        <p:spPr bwMode="auto">
          <a:xfrm>
            <a:off x="6902450" y="4065588"/>
            <a:ext cx="2120900" cy="1185862"/>
          </a:xfrm>
          <a:prstGeom prst="rect">
            <a:avLst/>
          </a:prstGeom>
          <a:noFill/>
          <a:ln w="9525">
            <a:noFill/>
            <a:miter lim="800000"/>
            <a:headEnd/>
            <a:tailEnd/>
          </a:ln>
        </p:spPr>
      </p:pic>
      <p:cxnSp>
        <p:nvCxnSpPr>
          <p:cNvPr id="4" name="Прямая соединительная линия 3"/>
          <p:cNvCxnSpPr/>
          <p:nvPr/>
        </p:nvCxnSpPr>
        <p:spPr>
          <a:xfrm>
            <a:off x="4411663" y="2757488"/>
            <a:ext cx="0" cy="2554287"/>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Прямоугольник 4"/>
          <p:cNvSpPr/>
          <p:nvPr/>
        </p:nvSpPr>
        <p:spPr>
          <a:xfrm>
            <a:off x="93663" y="5354638"/>
            <a:ext cx="8920162" cy="1492250"/>
          </a:xfrm>
          <a:prstGeom prst="rect">
            <a:avLst/>
          </a:prstGeom>
        </p:spPr>
        <p:txBody>
          <a:bodyPr>
            <a:spAutoFit/>
          </a:bodyPr>
          <a:lstStyle/>
          <a:p>
            <a:pPr marL="198438" indent="-198438">
              <a:buFont typeface="Arial" pitchFamily="34" charset="0"/>
              <a:buChar char="•"/>
              <a:defRPr/>
            </a:pPr>
            <a:r>
              <a:rPr lang="en-US" sz="1450" dirty="0">
                <a:solidFill>
                  <a:srgbClr val="C00000"/>
                </a:solidFill>
              </a:rPr>
              <a:t>The PAC recommends closure of the theme “Medical and Biological Research with JINR Hadron Beams” and opening a new theme “Biomedical and Radiation-Genetic Studies Using Different Types of Ionizing Radiation” and a new project “Further development of methods, technologies, schedule modes and delivery of radiotherapy” until the end of 2019.</a:t>
            </a:r>
          </a:p>
          <a:p>
            <a:pPr marL="198438" indent="-198438">
              <a:buFont typeface="Arial" pitchFamily="34" charset="0"/>
              <a:buChar char="•"/>
              <a:defRPr/>
            </a:pPr>
            <a:endParaRPr lang="en-US" sz="300" dirty="0">
              <a:solidFill>
                <a:srgbClr val="C00000"/>
              </a:solidFill>
            </a:endParaRPr>
          </a:p>
          <a:p>
            <a:pPr marL="198438" indent="-198438">
              <a:buFont typeface="Arial" pitchFamily="34" charset="0"/>
              <a:buChar char="•"/>
              <a:defRPr/>
            </a:pPr>
            <a:r>
              <a:rPr lang="en-US" sz="1450" dirty="0">
                <a:solidFill>
                  <a:srgbClr val="C00000"/>
                </a:solidFill>
              </a:rPr>
              <a:t>The PAC recommends opening the proposed RADIOGENE project within the scheduled period and with the requested financial support.</a:t>
            </a:r>
            <a:endParaRPr lang="ru-RU" sz="1450" dirty="0">
              <a:solidFill>
                <a:srgbClr val="C00000"/>
              </a:solidFill>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Скругленный прямоугольник 4"/>
          <p:cNvSpPr>
            <a:spLocks noChangeArrowheads="1"/>
          </p:cNvSpPr>
          <p:nvPr/>
        </p:nvSpPr>
        <p:spPr bwMode="auto">
          <a:xfrm>
            <a:off x="130175" y="0"/>
            <a:ext cx="8912225" cy="850900"/>
          </a:xfrm>
          <a:prstGeom prst="roundRect">
            <a:avLst>
              <a:gd name="adj" fmla="val 16667"/>
            </a:avLst>
          </a:prstGeom>
          <a:solidFill>
            <a:srgbClr val="C00000"/>
          </a:solidFill>
          <a:ln w="9525">
            <a:noFill/>
            <a:round/>
            <a:headEnd/>
            <a:tailEnd/>
          </a:ln>
        </p:spPr>
        <p:txBody>
          <a:bodyPr>
            <a:spAutoFit/>
          </a:bodyPr>
          <a:lstStyle/>
          <a:p>
            <a:pPr algn="ctr"/>
            <a:r>
              <a:rPr lang="en-US" sz="2200" b="1">
                <a:solidFill>
                  <a:srgbClr val="FFFF00"/>
                </a:solidFill>
              </a:rPr>
              <a:t>Proposals on methods for evaluation of projects</a:t>
            </a:r>
            <a:br>
              <a:rPr lang="en-US" sz="2200" b="1">
                <a:solidFill>
                  <a:srgbClr val="FFFF00"/>
                </a:solidFill>
              </a:rPr>
            </a:br>
            <a:r>
              <a:rPr lang="en-US" sz="2200" b="1">
                <a:solidFill>
                  <a:srgbClr val="FFFF00"/>
                </a:solidFill>
              </a:rPr>
              <a:t>and themes by the PACs</a:t>
            </a:r>
          </a:p>
        </p:txBody>
      </p:sp>
      <p:sp>
        <p:nvSpPr>
          <p:cNvPr id="121859" name="Прямоугольник 3"/>
          <p:cNvSpPr>
            <a:spLocks noChangeArrowheads="1"/>
          </p:cNvSpPr>
          <p:nvPr/>
        </p:nvSpPr>
        <p:spPr bwMode="auto">
          <a:xfrm>
            <a:off x="180975" y="1012825"/>
            <a:ext cx="8847138" cy="3292475"/>
          </a:xfrm>
          <a:prstGeom prst="rect">
            <a:avLst/>
          </a:prstGeom>
          <a:solidFill>
            <a:srgbClr val="FFFF99"/>
          </a:solidFill>
          <a:ln w="28575">
            <a:solidFill>
              <a:srgbClr val="FFC000"/>
            </a:solidFill>
            <a:miter lim="800000"/>
            <a:headEnd/>
            <a:tailEnd/>
          </a:ln>
        </p:spPr>
        <p:txBody>
          <a:bodyPr>
            <a:spAutoFit/>
          </a:bodyPr>
          <a:lstStyle/>
          <a:p>
            <a:pPr marL="285750" indent="-285750">
              <a:buFont typeface="Arial" pitchFamily="34" charset="0"/>
              <a:buChar char="•"/>
            </a:pPr>
            <a:endParaRPr lang="en-US" sz="500" b="1">
              <a:solidFill>
                <a:srgbClr val="0000FF"/>
              </a:solidFill>
            </a:endParaRPr>
          </a:p>
          <a:p>
            <a:pPr marL="285750" indent="-285750">
              <a:buFont typeface="Arial" pitchFamily="34" charset="0"/>
              <a:buChar char="•"/>
            </a:pPr>
            <a:r>
              <a:rPr lang="en-US" b="1">
                <a:solidFill>
                  <a:srgbClr val="0000FF"/>
                </a:solidFill>
              </a:rPr>
              <a:t>The PAC was informed about the latest proposals on methods for the evaluation of JINR projects and themes by the PACs.</a:t>
            </a:r>
          </a:p>
          <a:p>
            <a:pPr marL="285750" indent="-285750">
              <a:buFont typeface="Arial" pitchFamily="34" charset="0"/>
              <a:buChar char="•"/>
            </a:pPr>
            <a:endParaRPr lang="en-US" sz="1200" b="1">
              <a:solidFill>
                <a:srgbClr val="0000FF"/>
              </a:solidFill>
            </a:endParaRPr>
          </a:p>
          <a:p>
            <a:pPr marL="285750" indent="-285750">
              <a:buFont typeface="Arial" pitchFamily="34" charset="0"/>
              <a:buChar char="•"/>
            </a:pPr>
            <a:r>
              <a:rPr lang="en-US" b="1">
                <a:solidFill>
                  <a:srgbClr val="0000FF"/>
                </a:solidFill>
              </a:rPr>
              <a:t>It appreciates the significant progress in developing the methodology previously delivered by this Committee to the JINR Directorate.</a:t>
            </a:r>
          </a:p>
          <a:p>
            <a:pPr marL="285750" indent="-285750">
              <a:buFont typeface="Arial" pitchFamily="34" charset="0"/>
              <a:buChar char="•"/>
            </a:pPr>
            <a:endParaRPr lang="en-US" sz="1200" b="1">
              <a:solidFill>
                <a:srgbClr val="0000FF"/>
              </a:solidFill>
            </a:endParaRPr>
          </a:p>
          <a:p>
            <a:pPr marL="285750" indent="-285750">
              <a:buFont typeface="Arial" pitchFamily="34" charset="0"/>
              <a:buChar char="•"/>
            </a:pPr>
            <a:r>
              <a:rPr lang="en-US" b="1">
                <a:solidFill>
                  <a:srgbClr val="0000FF"/>
                </a:solidFill>
              </a:rPr>
              <a:t>The PAC is pleased with the results of discussion of these proposals with the JINR Directorate and with members of two other PACs — for Particle Physics and for Nuclear Physics.</a:t>
            </a:r>
          </a:p>
          <a:p>
            <a:pPr marL="285750" indent="-285750">
              <a:buFont typeface="Arial" pitchFamily="34" charset="0"/>
              <a:buChar char="•"/>
            </a:pPr>
            <a:endParaRPr lang="en-US" sz="1200" b="1">
              <a:solidFill>
                <a:srgbClr val="0000FF"/>
              </a:solidFill>
            </a:endParaRPr>
          </a:p>
          <a:p>
            <a:pPr marL="285750" indent="-285750">
              <a:buFont typeface="Arial" pitchFamily="34" charset="0"/>
              <a:buChar char="•"/>
            </a:pPr>
            <a:r>
              <a:rPr lang="en-US" b="1">
                <a:solidFill>
                  <a:srgbClr val="FF0000"/>
                </a:solidFill>
              </a:rPr>
              <a:t>The PAC had a number of recommendations concerning the form of the proposals and methods of their examination.</a:t>
            </a:r>
          </a:p>
          <a:p>
            <a:pPr marL="285750" indent="-285750">
              <a:buFont typeface="Arial" pitchFamily="34" charset="0"/>
              <a:buChar char="•"/>
            </a:pPr>
            <a:endParaRPr lang="en-US" sz="500" b="1">
              <a:solidFill>
                <a:srgbClr val="FF0000"/>
              </a:solidFill>
            </a:endParaRPr>
          </a:p>
        </p:txBody>
      </p:sp>
      <p:pic>
        <p:nvPicPr>
          <p:cNvPr id="121860" name="Picture 3"/>
          <p:cNvPicPr>
            <a:picLocks noChangeAspect="1" noChangeArrowheads="1"/>
          </p:cNvPicPr>
          <p:nvPr/>
        </p:nvPicPr>
        <p:blipFill>
          <a:blip r:embed="rId2"/>
          <a:srcRect/>
          <a:stretch>
            <a:fillRect/>
          </a:stretch>
        </p:blipFill>
        <p:spPr bwMode="auto">
          <a:xfrm>
            <a:off x="5922963" y="4694238"/>
            <a:ext cx="1349375" cy="1952625"/>
          </a:xfrm>
          <a:prstGeom prst="rect">
            <a:avLst/>
          </a:prstGeom>
          <a:noFill/>
          <a:ln w="12700">
            <a:solidFill>
              <a:schemeClr val="tx1"/>
            </a:solidFill>
            <a:miter lim="800000"/>
            <a:headEnd/>
            <a:tailEnd/>
          </a:ln>
          <a:effectLst/>
        </p:spPr>
      </p:pic>
      <p:pic>
        <p:nvPicPr>
          <p:cNvPr id="121861" name="Picture 2"/>
          <p:cNvPicPr>
            <a:picLocks noChangeAspect="1" noChangeArrowheads="1"/>
          </p:cNvPicPr>
          <p:nvPr/>
        </p:nvPicPr>
        <p:blipFill>
          <a:blip r:embed="rId3"/>
          <a:srcRect/>
          <a:stretch>
            <a:fillRect/>
          </a:stretch>
        </p:blipFill>
        <p:spPr bwMode="auto">
          <a:xfrm>
            <a:off x="4951413" y="4565650"/>
            <a:ext cx="1322387" cy="1952625"/>
          </a:xfrm>
          <a:prstGeom prst="rect">
            <a:avLst/>
          </a:prstGeom>
          <a:noFill/>
          <a:ln w="12700">
            <a:solidFill>
              <a:schemeClr val="tx1"/>
            </a:solidFill>
            <a:miter lim="800000"/>
            <a:headEnd/>
            <a:tailEnd/>
          </a:ln>
          <a:effectLst/>
        </p:spPr>
      </p:pic>
      <p:pic>
        <p:nvPicPr>
          <p:cNvPr id="121862" name="Picture 4"/>
          <p:cNvPicPr>
            <a:picLocks noChangeAspect="1" noChangeArrowheads="1"/>
          </p:cNvPicPr>
          <p:nvPr/>
        </p:nvPicPr>
        <p:blipFill>
          <a:blip r:embed="rId4"/>
          <a:srcRect b="2309"/>
          <a:stretch>
            <a:fillRect/>
          </a:stretch>
        </p:blipFill>
        <p:spPr bwMode="auto">
          <a:xfrm>
            <a:off x="3924300" y="4695825"/>
            <a:ext cx="1347788" cy="1944688"/>
          </a:xfrm>
          <a:prstGeom prst="rect">
            <a:avLst/>
          </a:prstGeom>
          <a:noFill/>
          <a:ln w="12700">
            <a:solidFill>
              <a:schemeClr val="tx1"/>
            </a:solidFill>
            <a:miter lim="800000"/>
            <a:headEnd/>
            <a:tailEnd/>
          </a:ln>
          <a:effectLst/>
        </p:spPr>
      </p:pic>
      <p:pic>
        <p:nvPicPr>
          <p:cNvPr id="121863" name="Picture 3"/>
          <p:cNvPicPr>
            <a:picLocks noChangeAspect="1" noChangeArrowheads="1"/>
          </p:cNvPicPr>
          <p:nvPr/>
        </p:nvPicPr>
        <p:blipFill>
          <a:blip r:embed="rId5"/>
          <a:srcRect b="3365"/>
          <a:stretch>
            <a:fillRect/>
          </a:stretch>
        </p:blipFill>
        <p:spPr bwMode="auto">
          <a:xfrm>
            <a:off x="3032125" y="4567238"/>
            <a:ext cx="1333500" cy="1944687"/>
          </a:xfrm>
          <a:prstGeom prst="rect">
            <a:avLst/>
          </a:prstGeom>
          <a:noFill/>
          <a:ln w="12700">
            <a:solidFill>
              <a:schemeClr val="tx1"/>
            </a:solidFill>
            <a:miter lim="800000"/>
            <a:headEnd/>
            <a:tailEnd/>
          </a:ln>
          <a:effectLst/>
        </p:spPr>
      </p:pic>
      <p:pic>
        <p:nvPicPr>
          <p:cNvPr id="121864" name="Picture 2"/>
          <p:cNvPicPr>
            <a:picLocks noChangeAspect="1" noChangeArrowheads="1"/>
          </p:cNvPicPr>
          <p:nvPr/>
        </p:nvPicPr>
        <p:blipFill>
          <a:blip r:embed="rId6"/>
          <a:srcRect b="3246"/>
          <a:stretch>
            <a:fillRect/>
          </a:stretch>
        </p:blipFill>
        <p:spPr bwMode="auto">
          <a:xfrm>
            <a:off x="1933575" y="4703763"/>
            <a:ext cx="1322388" cy="1944687"/>
          </a:xfrm>
          <a:prstGeom prst="rect">
            <a:avLst/>
          </a:prstGeom>
          <a:noFill/>
          <a:ln w="12700">
            <a:solidFill>
              <a:schemeClr val="tx1"/>
            </a:solidFill>
            <a:miter lim="800000"/>
            <a:headEnd/>
            <a:tailEnd/>
          </a:ln>
          <a:effectLst/>
        </p:spPr>
      </p:pic>
      <p:sp>
        <p:nvSpPr>
          <p:cNvPr id="121865" name="Прямоугольник 11"/>
          <p:cNvSpPr>
            <a:spLocks noChangeArrowheads="1"/>
          </p:cNvSpPr>
          <p:nvPr/>
        </p:nvSpPr>
        <p:spPr bwMode="auto">
          <a:xfrm>
            <a:off x="190500" y="6145213"/>
            <a:ext cx="1771650" cy="461962"/>
          </a:xfrm>
          <a:prstGeom prst="rect">
            <a:avLst/>
          </a:prstGeom>
          <a:noFill/>
          <a:ln w="9525">
            <a:noFill/>
            <a:miter lim="800000"/>
            <a:headEnd/>
            <a:tailEnd/>
          </a:ln>
        </p:spPr>
        <p:txBody>
          <a:bodyPr>
            <a:spAutoFit/>
          </a:bodyPr>
          <a:lstStyle/>
          <a:p>
            <a:r>
              <a:rPr lang="en-US" sz="1200">
                <a:solidFill>
                  <a:srgbClr val="004176"/>
                </a:solidFill>
              </a:rPr>
              <a:t>Written comments by members of the PACs</a:t>
            </a: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2844800"/>
            <a:ext cx="9144000" cy="401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104451" name="Picture 5"/>
          <p:cNvPicPr>
            <a:picLocks noChangeAspect="1" noChangeArrowheads="1"/>
          </p:cNvPicPr>
          <p:nvPr/>
        </p:nvPicPr>
        <p:blipFill>
          <a:blip r:embed="rId2"/>
          <a:srcRect/>
          <a:stretch>
            <a:fillRect/>
          </a:stretch>
        </p:blipFill>
        <p:spPr bwMode="auto">
          <a:xfrm>
            <a:off x="4789488" y="1193800"/>
            <a:ext cx="3871912" cy="5476875"/>
          </a:xfrm>
          <a:prstGeom prst="rect">
            <a:avLst/>
          </a:prstGeom>
          <a:noFill/>
          <a:ln w="25400">
            <a:solidFill>
              <a:schemeClr val="tx1"/>
            </a:solidFill>
            <a:miter lim="800000"/>
            <a:headEnd/>
            <a:tailEnd/>
          </a:ln>
          <a:effectLst/>
        </p:spPr>
      </p:pic>
      <p:sp>
        <p:nvSpPr>
          <p:cNvPr id="7" name="Rectangle 2"/>
          <p:cNvSpPr txBox="1">
            <a:spLocks noChangeArrowheads="1"/>
          </p:cNvSpPr>
          <p:nvPr/>
        </p:nvSpPr>
        <p:spPr>
          <a:xfrm>
            <a:off x="528638" y="465138"/>
            <a:ext cx="7700962" cy="86995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defRPr/>
            </a:pPr>
            <a:r>
              <a:rPr lang="en-US" sz="3500" dirty="0" smtClean="0">
                <a:solidFill>
                  <a:srgbClr val="C00000"/>
                </a:solidFill>
                <a:effectLst>
                  <a:outerShdw blurRad="38100" dist="38100" dir="2700000" algn="tl">
                    <a:srgbClr val="C0C0C0"/>
                  </a:outerShdw>
                </a:effectLst>
              </a:rPr>
              <a:t>Agenda of the PAC meeting</a:t>
            </a:r>
            <a:endParaRPr lang="en-US" sz="3500" dirty="0">
              <a:solidFill>
                <a:srgbClr val="C00000"/>
              </a:solidFill>
              <a:effectLst>
                <a:outerShdw blurRad="38100" dist="38100" dir="2700000" algn="tl">
                  <a:srgbClr val="C0C0C0"/>
                </a:outerShdw>
              </a:effectLst>
            </a:endParaRPr>
          </a:p>
        </p:txBody>
      </p:sp>
      <p:pic>
        <p:nvPicPr>
          <p:cNvPr id="104453" name="Picture 6"/>
          <p:cNvPicPr>
            <a:picLocks noChangeAspect="1" noChangeArrowheads="1"/>
          </p:cNvPicPr>
          <p:nvPr/>
        </p:nvPicPr>
        <p:blipFill>
          <a:blip r:embed="rId3"/>
          <a:srcRect/>
          <a:stretch>
            <a:fillRect/>
          </a:stretch>
        </p:blipFill>
        <p:spPr bwMode="auto">
          <a:xfrm>
            <a:off x="417513" y="1190625"/>
            <a:ext cx="3868737" cy="5472113"/>
          </a:xfrm>
          <a:prstGeom prst="rect">
            <a:avLst/>
          </a:prstGeom>
          <a:noFill/>
          <a:ln w="9525">
            <a:noFill/>
            <a:miter lim="800000"/>
            <a:headEnd/>
            <a:tailEnd/>
          </a:ln>
          <a:effectLst/>
        </p:spPr>
      </p:pic>
      <p:sp>
        <p:nvSpPr>
          <p:cNvPr id="9" name="Прямоугольник 8"/>
          <p:cNvSpPr/>
          <p:nvPr/>
        </p:nvSpPr>
        <p:spPr>
          <a:xfrm>
            <a:off x="190500" y="2151063"/>
            <a:ext cx="8648700" cy="3194050"/>
          </a:xfrm>
          <a:prstGeom prst="rect">
            <a:avLst/>
          </a:prstGeom>
          <a:solidFill>
            <a:srgbClr val="FFFF00"/>
          </a:solidFill>
          <a:ln w="47625">
            <a:solidFill>
              <a:srgbClr val="FF9900"/>
            </a:solidFill>
          </a:ln>
        </p:spPr>
        <p:txBody>
          <a:bodyPr>
            <a:spAutoFit/>
          </a:bodyPr>
          <a:lstStyle/>
          <a:p>
            <a:pPr algn="ctr">
              <a:lnSpc>
                <a:spcPct val="130000"/>
              </a:lnSpc>
              <a:spcAft>
                <a:spcPts val="1200"/>
              </a:spcAft>
              <a:defRPr/>
            </a:pPr>
            <a:r>
              <a:rPr lang="en-US" sz="2200" b="1" dirty="0">
                <a:solidFill>
                  <a:srgbClr val="0000FF"/>
                </a:solidFill>
              </a:rPr>
              <a:t>Highlights of 44</a:t>
            </a:r>
            <a:r>
              <a:rPr lang="en-US" sz="2200" b="1" baseline="30000" dirty="0">
                <a:solidFill>
                  <a:srgbClr val="0000FF"/>
                </a:solidFill>
              </a:rPr>
              <a:t>th</a:t>
            </a:r>
            <a:r>
              <a:rPr lang="en-US" sz="2200" b="1" dirty="0">
                <a:solidFill>
                  <a:srgbClr val="0000FF"/>
                </a:solidFill>
              </a:rPr>
              <a:t> PAC-CMP meeting: </a:t>
            </a:r>
          </a:p>
          <a:p>
            <a:pPr marL="342900" indent="-342900">
              <a:lnSpc>
                <a:spcPct val="130000"/>
              </a:lnSpc>
              <a:spcAft>
                <a:spcPts val="1200"/>
              </a:spcAft>
              <a:buFont typeface="Wingdings" pitchFamily="2" charset="2"/>
              <a:buChar char="ü"/>
              <a:defRPr/>
            </a:pPr>
            <a:r>
              <a:rPr lang="en-US" sz="2200" b="1" dirty="0">
                <a:solidFill>
                  <a:srgbClr val="0000FF"/>
                </a:solidFill>
              </a:rPr>
              <a:t>Discussion of the draft of the 7-Year Plan for the development of JINR 2017–2023.</a:t>
            </a:r>
          </a:p>
          <a:p>
            <a:pPr marL="342900" indent="-342900">
              <a:lnSpc>
                <a:spcPct val="130000"/>
              </a:lnSpc>
              <a:spcAft>
                <a:spcPts val="1200"/>
              </a:spcAft>
              <a:buFont typeface="Wingdings" pitchFamily="2" charset="2"/>
              <a:buChar char="ü"/>
              <a:defRPr/>
            </a:pPr>
            <a:r>
              <a:rPr lang="en-US" sz="2200" b="1" dirty="0">
                <a:solidFill>
                  <a:srgbClr val="0000FF"/>
                </a:solidFill>
              </a:rPr>
              <a:t>Reports on the concluding themes and projects.</a:t>
            </a:r>
          </a:p>
          <a:p>
            <a:pPr marL="342900" indent="-342900">
              <a:lnSpc>
                <a:spcPct val="130000"/>
              </a:lnSpc>
              <a:spcAft>
                <a:spcPts val="1200"/>
              </a:spcAft>
              <a:buFont typeface="Wingdings" pitchFamily="2" charset="2"/>
              <a:buChar char="ü"/>
              <a:defRPr/>
            </a:pPr>
            <a:r>
              <a:rPr lang="en-US" sz="2200" b="1" dirty="0">
                <a:solidFill>
                  <a:srgbClr val="0000FF"/>
                </a:solidFill>
              </a:rPr>
              <a:t>Proposals on methods for evaluation of projects and themes by the PACs and the update of the PAC Regulation.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Скругленный прямоугольник 4"/>
          <p:cNvSpPr>
            <a:spLocks noChangeArrowheads="1"/>
          </p:cNvSpPr>
          <p:nvPr/>
        </p:nvSpPr>
        <p:spPr bwMode="auto">
          <a:xfrm>
            <a:off x="130175" y="508000"/>
            <a:ext cx="8912225" cy="850900"/>
          </a:xfrm>
          <a:prstGeom prst="roundRect">
            <a:avLst>
              <a:gd name="adj" fmla="val 16667"/>
            </a:avLst>
          </a:prstGeom>
          <a:solidFill>
            <a:srgbClr val="C00000"/>
          </a:solidFill>
          <a:ln w="9525">
            <a:noFill/>
            <a:round/>
            <a:headEnd/>
            <a:tailEnd/>
          </a:ln>
        </p:spPr>
        <p:txBody>
          <a:bodyPr>
            <a:spAutoFit/>
          </a:bodyPr>
          <a:lstStyle/>
          <a:p>
            <a:pPr algn="ctr"/>
            <a:r>
              <a:rPr lang="en-US" sz="2200" b="1">
                <a:solidFill>
                  <a:srgbClr val="FFFF00"/>
                </a:solidFill>
              </a:rPr>
              <a:t>Updating the Regulation</a:t>
            </a:r>
            <a:br>
              <a:rPr lang="en-US" sz="2200" b="1">
                <a:solidFill>
                  <a:srgbClr val="FFFF00"/>
                </a:solidFill>
              </a:rPr>
            </a:br>
            <a:r>
              <a:rPr lang="en-US" sz="2200" b="1">
                <a:solidFill>
                  <a:srgbClr val="FFFF00"/>
                </a:solidFill>
              </a:rPr>
              <a:t>for the JINR ProgrammeAdvisory Committees</a:t>
            </a:r>
          </a:p>
        </p:txBody>
      </p:sp>
      <p:sp>
        <p:nvSpPr>
          <p:cNvPr id="122883" name="Объект 6"/>
          <p:cNvSpPr txBox="1">
            <a:spLocks/>
          </p:cNvSpPr>
          <p:nvPr/>
        </p:nvSpPr>
        <p:spPr bwMode="auto">
          <a:xfrm>
            <a:off x="195263" y="4776788"/>
            <a:ext cx="2054225" cy="842962"/>
          </a:xfrm>
          <a:prstGeom prst="rect">
            <a:avLst/>
          </a:prstGeom>
          <a:noFill/>
          <a:ln w="9525">
            <a:noFill/>
            <a:miter lim="800000"/>
            <a:headEnd/>
            <a:tailEnd/>
          </a:ln>
        </p:spPr>
        <p:txBody>
          <a:bodyPr/>
          <a:lstStyle/>
          <a:p>
            <a:pPr algn="ctr">
              <a:spcBef>
                <a:spcPct val="20000"/>
              </a:spcBef>
              <a:buFont typeface="Arial" pitchFamily="34" charset="0"/>
              <a:buNone/>
            </a:pPr>
            <a:r>
              <a:rPr lang="en-US" sz="1500" i="1"/>
              <a:t>Regulation of the</a:t>
            </a:r>
            <a:br>
              <a:rPr lang="en-US" sz="1500" i="1"/>
            </a:br>
            <a:r>
              <a:rPr lang="en-US" sz="1500" i="1"/>
              <a:t>JINR PACs</a:t>
            </a:r>
          </a:p>
        </p:txBody>
      </p:sp>
      <p:pic>
        <p:nvPicPr>
          <p:cNvPr id="122884" name="Picture 3"/>
          <p:cNvPicPr>
            <a:picLocks noChangeAspect="1" noChangeArrowheads="1"/>
          </p:cNvPicPr>
          <p:nvPr/>
        </p:nvPicPr>
        <p:blipFill>
          <a:blip r:embed="rId2"/>
          <a:srcRect l="3645" t="5075" b="4292"/>
          <a:stretch>
            <a:fillRect/>
          </a:stretch>
        </p:blipFill>
        <p:spPr bwMode="auto">
          <a:xfrm>
            <a:off x="312738" y="1968500"/>
            <a:ext cx="1951037" cy="2732088"/>
          </a:xfrm>
          <a:prstGeom prst="rect">
            <a:avLst/>
          </a:prstGeom>
          <a:noFill/>
          <a:ln w="9525">
            <a:solidFill>
              <a:schemeClr val="tx1"/>
            </a:solidFill>
            <a:miter lim="800000"/>
            <a:headEnd/>
            <a:tailEnd/>
          </a:ln>
          <a:effectLst/>
        </p:spPr>
      </p:pic>
      <p:sp>
        <p:nvSpPr>
          <p:cNvPr id="122885" name="Прямоугольник 1"/>
          <p:cNvSpPr>
            <a:spLocks noChangeArrowheads="1"/>
          </p:cNvSpPr>
          <p:nvPr/>
        </p:nvSpPr>
        <p:spPr bwMode="auto">
          <a:xfrm>
            <a:off x="2517775" y="1976438"/>
            <a:ext cx="6234113" cy="3694112"/>
          </a:xfrm>
          <a:prstGeom prst="rect">
            <a:avLst/>
          </a:prstGeom>
          <a:noFill/>
          <a:ln w="9525">
            <a:noFill/>
            <a:miter lim="800000"/>
            <a:headEnd/>
            <a:tailEnd/>
          </a:ln>
        </p:spPr>
        <p:txBody>
          <a:bodyPr>
            <a:spAutoFit/>
          </a:bodyPr>
          <a:lstStyle/>
          <a:p>
            <a:pPr algn="just"/>
            <a:r>
              <a:rPr lang="en-US" b="1">
                <a:solidFill>
                  <a:srgbClr val="C00000"/>
                </a:solidFill>
              </a:rPr>
              <a:t>The PAC finds elaboration of new methods for evaluation of JINR projects and themes useful in view of the current preparation of an update of the Regulation for the JINR PACs to be approved by the Scientific Council.</a:t>
            </a:r>
          </a:p>
          <a:p>
            <a:pPr algn="just"/>
            <a:endParaRPr lang="en-US" b="1">
              <a:solidFill>
                <a:srgbClr val="C00000"/>
              </a:solidFill>
            </a:endParaRPr>
          </a:p>
          <a:p>
            <a:pPr algn="just"/>
            <a:endParaRPr lang="en-US" b="1">
              <a:solidFill>
                <a:srgbClr val="C00000"/>
              </a:solidFill>
            </a:endParaRPr>
          </a:p>
          <a:p>
            <a:pPr algn="just"/>
            <a:r>
              <a:rPr lang="en-US" b="1">
                <a:solidFill>
                  <a:srgbClr val="C00000"/>
                </a:solidFill>
              </a:rPr>
              <a:t>The PAC members were invited to submit their final proposals concerning methods of project evaluation and the new Regulation until the end of July 2016.</a:t>
            </a:r>
          </a:p>
          <a:p>
            <a:pPr algn="just"/>
            <a:endParaRPr lang="en-US" b="1">
              <a:solidFill>
                <a:srgbClr val="C00000"/>
              </a:solidFill>
            </a:endParaRPr>
          </a:p>
          <a:p>
            <a:pPr algn="just"/>
            <a:r>
              <a:rPr lang="en-US" b="1">
                <a:solidFill>
                  <a:srgbClr val="C00000"/>
                </a:solidFill>
              </a:rPr>
              <a:t>By now, the final comments of PAC members are collected and submitted to the JINR Directorate.</a:t>
            </a:r>
            <a:endParaRPr lang="ru-RU" b="1">
              <a:solidFill>
                <a:srgbClr val="C00000"/>
              </a:solidFill>
            </a:endParaRPr>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Прямоугольник 1"/>
          <p:cNvSpPr>
            <a:spLocks noChangeArrowheads="1"/>
          </p:cNvSpPr>
          <p:nvPr/>
        </p:nvSpPr>
        <p:spPr bwMode="auto">
          <a:xfrm>
            <a:off x="406400" y="1498600"/>
            <a:ext cx="82296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defRPr/>
            </a:pPr>
            <a:r>
              <a:rPr lang="en-US" sz="2200" dirty="0">
                <a:solidFill>
                  <a:srgbClr val="014975"/>
                </a:solidFill>
              </a:rPr>
              <a:t>The PAC took note of the following scientific reports in condensed matter physics and related fields::</a:t>
            </a:r>
          </a:p>
          <a:p>
            <a:pPr algn="just">
              <a:defRPr/>
            </a:pPr>
            <a:endParaRPr lang="en-US" sz="2200" dirty="0">
              <a:solidFill>
                <a:srgbClr val="014975"/>
              </a:solidFill>
            </a:endParaRPr>
          </a:p>
          <a:p>
            <a:pPr marL="342900" indent="-342900" algn="just">
              <a:buFont typeface="Wingdings" pitchFamily="2" charset="2"/>
              <a:buChar char="ü"/>
              <a:tabLst>
                <a:tab pos="623888" algn="l"/>
              </a:tabLst>
              <a:defRPr/>
            </a:pPr>
            <a:r>
              <a:rPr lang="en-US" sz="2200" dirty="0">
                <a:solidFill>
                  <a:srgbClr val="C00000"/>
                </a:solidFill>
              </a:rPr>
              <a:t>“Neutron texture investigations of metallic and biological materials” by D. </a:t>
            </a:r>
            <a:r>
              <a:rPr lang="en-US" sz="2200" dirty="0" err="1">
                <a:solidFill>
                  <a:srgbClr val="C00000"/>
                </a:solidFill>
              </a:rPr>
              <a:t>Nikolaev</a:t>
            </a:r>
            <a:endParaRPr lang="en-US" sz="2200" dirty="0">
              <a:solidFill>
                <a:srgbClr val="C00000"/>
              </a:solidFill>
            </a:endParaRPr>
          </a:p>
          <a:p>
            <a:pPr marL="342900" indent="-342900" algn="just">
              <a:buFont typeface="Wingdings" pitchFamily="2" charset="2"/>
              <a:buChar char="ü"/>
              <a:tabLst>
                <a:tab pos="623888" algn="l"/>
              </a:tabLst>
              <a:defRPr/>
            </a:pPr>
            <a:endParaRPr lang="en-US" sz="2200" dirty="0">
              <a:solidFill>
                <a:srgbClr val="C00000"/>
              </a:solidFill>
            </a:endParaRPr>
          </a:p>
          <a:p>
            <a:pPr marL="342900" indent="-342900" algn="just">
              <a:buFont typeface="Wingdings" pitchFamily="2" charset="2"/>
              <a:buChar char="ü"/>
              <a:tabLst>
                <a:tab pos="623888" algn="l"/>
              </a:tabLst>
              <a:defRPr/>
            </a:pPr>
            <a:r>
              <a:rPr lang="en-US" sz="2200" dirty="0">
                <a:solidFill>
                  <a:srgbClr val="C00000"/>
                </a:solidFill>
              </a:rPr>
              <a:t>“Energy dispersive EXAFS spectrometer in the RNC “</a:t>
            </a:r>
            <a:r>
              <a:rPr lang="en-US" sz="2200" dirty="0" err="1">
                <a:solidFill>
                  <a:srgbClr val="C00000"/>
                </a:solidFill>
              </a:rPr>
              <a:t>Kurchatov</a:t>
            </a:r>
            <a:r>
              <a:rPr lang="en-US" sz="2200" dirty="0">
                <a:solidFill>
                  <a:srgbClr val="C00000"/>
                </a:solidFill>
              </a:rPr>
              <a:t> Institute”: status and experimental results” by S. </a:t>
            </a:r>
            <a:r>
              <a:rPr lang="en-US" sz="2200" dirty="0" err="1">
                <a:solidFill>
                  <a:srgbClr val="C00000"/>
                </a:solidFill>
              </a:rPr>
              <a:t>Tyutyunnikov</a:t>
            </a:r>
            <a:endParaRPr lang="en-US" sz="2200" dirty="0">
              <a:solidFill>
                <a:srgbClr val="C00000"/>
              </a:solidFill>
            </a:endParaRPr>
          </a:p>
          <a:p>
            <a:pPr marL="342900" indent="-342900" algn="just">
              <a:buFont typeface="Wingdings" pitchFamily="2" charset="2"/>
              <a:buChar char="ü"/>
              <a:tabLst>
                <a:tab pos="623888" algn="l"/>
              </a:tabLst>
              <a:defRPr/>
            </a:pPr>
            <a:endParaRPr lang="en-US" sz="2200" dirty="0">
              <a:solidFill>
                <a:srgbClr val="C00000"/>
              </a:solidFill>
            </a:endParaRPr>
          </a:p>
          <a:p>
            <a:pPr marL="342900" indent="-342900" algn="just">
              <a:buFont typeface="Wingdings" pitchFamily="2" charset="2"/>
              <a:buChar char="ü"/>
              <a:tabLst>
                <a:tab pos="623888" algn="l"/>
              </a:tabLst>
              <a:defRPr/>
            </a:pPr>
            <a:r>
              <a:rPr lang="en-US" sz="2200" dirty="0">
                <a:solidFill>
                  <a:srgbClr val="C00000"/>
                </a:solidFill>
              </a:rPr>
              <a:t>“Novel features of Josephson nanostructures under external electromagnetic radiation. Results of collaboration with Germany, Slovakia, South Africa, Egypt, Japan, India, and Tajikistan” by Yu. </a:t>
            </a:r>
            <a:r>
              <a:rPr lang="en-US" sz="2200" dirty="0" err="1">
                <a:solidFill>
                  <a:srgbClr val="C00000"/>
                </a:solidFill>
              </a:rPr>
              <a:t>Shukrinov</a:t>
            </a:r>
            <a:r>
              <a:rPr lang="en-US" sz="2200" dirty="0">
                <a:solidFill>
                  <a:srgbClr val="C00000"/>
                </a:solidFill>
              </a:rPr>
              <a:t>.</a:t>
            </a:r>
          </a:p>
        </p:txBody>
      </p:sp>
      <p:sp>
        <p:nvSpPr>
          <p:cNvPr id="3" name="Rectangle 2"/>
          <p:cNvSpPr txBox="1">
            <a:spLocks noChangeArrowheads="1"/>
          </p:cNvSpPr>
          <p:nvPr/>
        </p:nvSpPr>
        <p:spPr>
          <a:xfrm>
            <a:off x="908050" y="265111"/>
            <a:ext cx="7727950" cy="466725"/>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defRPr/>
            </a:pPr>
            <a:r>
              <a:rPr lang="en-US" sz="4000" dirty="0" smtClean="0">
                <a:solidFill>
                  <a:srgbClr val="C00000"/>
                </a:solidFill>
                <a:effectLst>
                  <a:outerShdw blurRad="38100" dist="38100" dir="2700000" algn="tl">
                    <a:srgbClr val="C0C0C0"/>
                  </a:outerShdw>
                </a:effectLst>
              </a:rPr>
              <a:t>Scientific Reports</a:t>
            </a:r>
            <a:endParaRPr lang="en-US" sz="4000" dirty="0">
              <a:solidFill>
                <a:srgbClr val="C00000"/>
              </a:solidFill>
              <a:effectLst>
                <a:outerShdw blurRad="38100" dist="38100" dir="2700000" algn="tl">
                  <a:srgbClr val="C0C0C0"/>
                </a:outerShdw>
              </a:effectLst>
            </a:endParaRPr>
          </a:p>
        </p:txBody>
      </p:sp>
      <p:sp>
        <p:nvSpPr>
          <p:cNvPr id="2" name="Прямоугольник 1"/>
          <p:cNvSpPr/>
          <p:nvPr/>
        </p:nvSpPr>
        <p:spPr>
          <a:xfrm>
            <a:off x="908050" y="839479"/>
            <a:ext cx="7727950" cy="769441"/>
          </a:xfrm>
          <a:prstGeom prst="rect">
            <a:avLst/>
          </a:prstGeom>
        </p:spPr>
        <p:txBody>
          <a:bodyPr wrap="square">
            <a:spAutoFit/>
          </a:bodyPr>
          <a:lstStyle/>
          <a:p>
            <a:pPr marL="266700" marR="0" lvl="0" indent="-26670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smtClean="0">
                <a:ln>
                  <a:noFill/>
                </a:ln>
                <a:solidFill>
                  <a:srgbClr val="0000FF"/>
                </a:solidFill>
                <a:effectLst/>
                <a:uLnTx/>
                <a:uFillTx/>
                <a:cs typeface="+mn-cs"/>
              </a:rPr>
              <a:t>The PAC delivered information to SC concerning </a:t>
            </a:r>
            <a:br>
              <a:rPr kumimoji="0" lang="en-US" sz="2200" b="1" i="0" u="none" strike="noStrike" kern="0" cap="none" spc="0" normalizeH="0" baseline="0" noProof="0" dirty="0" smtClean="0">
                <a:ln>
                  <a:noFill/>
                </a:ln>
                <a:solidFill>
                  <a:srgbClr val="0000FF"/>
                </a:solidFill>
                <a:effectLst/>
                <a:uLnTx/>
                <a:uFillTx/>
                <a:cs typeface="+mn-cs"/>
              </a:rPr>
            </a:br>
            <a:r>
              <a:rPr kumimoji="0" lang="en-US" sz="2200" b="1" i="0" u="none" strike="noStrike" kern="0" cap="none" spc="0" normalizeH="0" baseline="0" noProof="0" dirty="0" smtClean="0">
                <a:ln>
                  <a:noFill/>
                </a:ln>
                <a:solidFill>
                  <a:srgbClr val="0000FF"/>
                </a:solidFill>
                <a:effectLst/>
                <a:uLnTx/>
                <a:uFillTx/>
                <a:cs typeface="+mn-cs"/>
              </a:rPr>
              <a:t>scientific reports presented at J</a:t>
            </a:r>
            <a:r>
              <a:rPr kumimoji="0" lang="ro-RO" sz="2200" b="1" i="0" u="none" strike="noStrike" kern="0" cap="none" spc="0" normalizeH="0" baseline="0" noProof="0" dirty="0" err="1" smtClean="0">
                <a:ln>
                  <a:noFill/>
                </a:ln>
                <a:solidFill>
                  <a:srgbClr val="0000FF"/>
                </a:solidFill>
                <a:effectLst/>
                <a:uLnTx/>
                <a:uFillTx/>
                <a:cs typeface="+mn-cs"/>
              </a:rPr>
              <a:t>une</a:t>
            </a:r>
            <a:r>
              <a:rPr lang="ro-RO" sz="2200" b="1" kern="0" dirty="0">
                <a:solidFill>
                  <a:srgbClr val="0000FF"/>
                </a:solidFill>
                <a:cs typeface="+mn-cs"/>
              </a:rPr>
              <a:t>-</a:t>
            </a:r>
            <a:r>
              <a:rPr kumimoji="0" lang="ro-RO" sz="2200" b="1" i="0" u="none" strike="noStrike" kern="0" cap="none" spc="0" normalizeH="0" baseline="0" noProof="0" dirty="0" err="1" smtClean="0">
                <a:ln>
                  <a:noFill/>
                </a:ln>
                <a:solidFill>
                  <a:srgbClr val="0000FF"/>
                </a:solidFill>
                <a:effectLst/>
                <a:uLnTx/>
                <a:uFillTx/>
                <a:cs typeface="+mn-cs"/>
              </a:rPr>
              <a:t>July</a:t>
            </a:r>
            <a:r>
              <a:rPr kumimoji="0" lang="en-US" sz="2200" b="1" i="0" u="none" strike="noStrike" kern="0" cap="none" spc="0" normalizeH="0" baseline="0" noProof="0" dirty="0" smtClean="0">
                <a:ln>
                  <a:noFill/>
                </a:ln>
                <a:solidFill>
                  <a:srgbClr val="0000FF"/>
                </a:solidFill>
                <a:effectLst/>
                <a:uLnTx/>
                <a:uFillTx/>
                <a:cs typeface="+mn-cs"/>
              </a:rPr>
              <a:t> PAC meeting</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544513"/>
            <a:ext cx="9144000" cy="922337"/>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defRPr/>
            </a:pPr>
            <a:r>
              <a:rPr lang="en-US" sz="2400" b="1" kern="0" dirty="0">
                <a:solidFill>
                  <a:srgbClr val="0000FF"/>
                </a:solidFill>
              </a:rPr>
              <a:t>The PAC informed SC about the poster presentations </a:t>
            </a:r>
            <a:r>
              <a:rPr lang="en-US" sz="2400" b="1" u="sng" kern="0" dirty="0">
                <a:solidFill>
                  <a:srgbClr val="0000FF"/>
                </a:solidFill>
              </a:rPr>
              <a:t>by </a:t>
            </a:r>
            <a:r>
              <a:rPr lang="ro-RO" sz="2400" b="1" u="sng" kern="0" dirty="0" smtClean="0">
                <a:solidFill>
                  <a:srgbClr val="0000FF"/>
                </a:solidFill>
              </a:rPr>
              <a:t>LIT </a:t>
            </a:r>
            <a:r>
              <a:rPr lang="en-US" sz="2400" b="1" u="sng" kern="0" dirty="0" smtClean="0">
                <a:solidFill>
                  <a:srgbClr val="0000FF"/>
                </a:solidFill>
              </a:rPr>
              <a:t> </a:t>
            </a:r>
            <a:r>
              <a:rPr lang="en-US" sz="2400" b="1" u="sng" kern="0" dirty="0">
                <a:solidFill>
                  <a:srgbClr val="0000FF"/>
                </a:solidFill>
              </a:rPr>
              <a:t>and DLNP young scientists </a:t>
            </a:r>
            <a:r>
              <a:rPr lang="en-US" sz="2400" b="1" kern="0" dirty="0">
                <a:solidFill>
                  <a:srgbClr val="0000FF"/>
                </a:solidFill>
              </a:rPr>
              <a:t>and selection of the best papers</a:t>
            </a:r>
            <a:endParaRPr lang="ru-RU" sz="4000" dirty="0">
              <a:solidFill>
                <a:srgbClr val="C00000"/>
              </a:solidFill>
              <a:effectLst>
                <a:outerShdw blurRad="38100" dist="38100" dir="2700000" algn="tl">
                  <a:srgbClr val="C0C0C0"/>
                </a:outerShdw>
              </a:effectLst>
            </a:endParaRPr>
          </a:p>
        </p:txBody>
      </p:sp>
      <p:sp>
        <p:nvSpPr>
          <p:cNvPr id="124931" name="Прямоугольник 3"/>
          <p:cNvSpPr>
            <a:spLocks noChangeArrowheads="1"/>
          </p:cNvSpPr>
          <p:nvPr/>
        </p:nvSpPr>
        <p:spPr bwMode="auto">
          <a:xfrm>
            <a:off x="152400" y="1462088"/>
            <a:ext cx="8991600" cy="1015663"/>
          </a:xfrm>
          <a:prstGeom prst="rect">
            <a:avLst/>
          </a:prstGeom>
          <a:noFill/>
          <a:ln w="9525">
            <a:noFill/>
            <a:miter lim="800000"/>
            <a:headEnd/>
            <a:tailEnd/>
          </a:ln>
        </p:spPr>
        <p:txBody>
          <a:bodyPr wrap="square">
            <a:spAutoFit/>
          </a:bodyPr>
          <a:lstStyle/>
          <a:p>
            <a:r>
              <a:rPr lang="en-US" sz="2000" dirty="0">
                <a:solidFill>
                  <a:srgbClr val="004176"/>
                </a:solidFill>
              </a:rPr>
              <a:t>The PAC is pleased with the quality of new scientific results achieved by LIT and DLNP young scientists in the field of condensed matter research and information technology and welcomes the concluding report by Sh. </a:t>
            </a:r>
            <a:r>
              <a:rPr lang="en-US" sz="2000" dirty="0" err="1">
                <a:solidFill>
                  <a:srgbClr val="004176"/>
                </a:solidFill>
              </a:rPr>
              <a:t>Torosyan</a:t>
            </a:r>
            <a:r>
              <a:rPr lang="en-US" sz="2000" dirty="0">
                <a:solidFill>
                  <a:srgbClr val="004176"/>
                </a:solidFill>
              </a:rPr>
              <a:t>.</a:t>
            </a:r>
            <a:endParaRPr lang="ru-RU" sz="2000" dirty="0">
              <a:solidFill>
                <a:srgbClr val="004176"/>
              </a:solidFill>
            </a:endParaRPr>
          </a:p>
        </p:txBody>
      </p:sp>
      <p:sp>
        <p:nvSpPr>
          <p:cNvPr id="3" name="Прямоугольник 2"/>
          <p:cNvSpPr/>
          <p:nvPr/>
        </p:nvSpPr>
        <p:spPr>
          <a:xfrm>
            <a:off x="152400" y="2477751"/>
            <a:ext cx="8483600" cy="1323975"/>
          </a:xfrm>
          <a:prstGeom prst="rect">
            <a:avLst/>
          </a:prstGeom>
        </p:spPr>
        <p:txBody>
          <a:bodyPr>
            <a:spAutoFit/>
          </a:bodyPr>
          <a:lstStyle/>
          <a:p>
            <a:pPr>
              <a:defRPr/>
            </a:pPr>
            <a:r>
              <a:rPr lang="en-US" sz="2000" dirty="0">
                <a:solidFill>
                  <a:srgbClr val="C00000"/>
                </a:solidFill>
              </a:rPr>
              <a:t>The best </a:t>
            </a:r>
            <a:r>
              <a:rPr lang="ro-RO" sz="2000" dirty="0" smtClean="0">
                <a:solidFill>
                  <a:srgbClr val="C00000"/>
                </a:solidFill>
              </a:rPr>
              <a:t> </a:t>
            </a:r>
            <a:r>
              <a:rPr lang="ro-RO" sz="2000" dirty="0" err="1" smtClean="0">
                <a:solidFill>
                  <a:srgbClr val="C00000"/>
                </a:solidFill>
              </a:rPr>
              <a:t>selected</a:t>
            </a:r>
            <a:r>
              <a:rPr lang="ro-RO" sz="2000" dirty="0" smtClean="0">
                <a:solidFill>
                  <a:srgbClr val="C00000"/>
                </a:solidFill>
              </a:rPr>
              <a:t> </a:t>
            </a:r>
            <a:r>
              <a:rPr lang="en-US" sz="2000" dirty="0" smtClean="0">
                <a:solidFill>
                  <a:srgbClr val="C00000"/>
                </a:solidFill>
              </a:rPr>
              <a:t>poster</a:t>
            </a:r>
            <a:r>
              <a:rPr lang="en-US" sz="2000" dirty="0">
                <a:solidFill>
                  <a:srgbClr val="C00000"/>
                </a:solidFill>
              </a:rPr>
              <a:t>:</a:t>
            </a:r>
          </a:p>
          <a:p>
            <a:pPr marL="342900" indent="-342900">
              <a:buFont typeface="Wingdings" pitchFamily="2" charset="2"/>
              <a:buChar char="§"/>
              <a:defRPr/>
            </a:pPr>
            <a:r>
              <a:rPr lang="en-US" sz="2000" dirty="0">
                <a:solidFill>
                  <a:srgbClr val="C00000"/>
                </a:solidFill>
              </a:rPr>
              <a:t>“Analysis of small-angle synchrotron X-ray scattering experimental data from vesicular systems by means of the parallel asynchronous differential evolution method” presented by E. </a:t>
            </a:r>
            <a:r>
              <a:rPr lang="en-US" sz="2000" dirty="0" err="1">
                <a:solidFill>
                  <a:srgbClr val="C00000"/>
                </a:solidFill>
              </a:rPr>
              <a:t>Zhabitskaya</a:t>
            </a:r>
            <a:r>
              <a:rPr lang="en-US" sz="2000" dirty="0">
                <a:solidFill>
                  <a:srgbClr val="C00000"/>
                </a:solidFill>
              </a:rPr>
              <a:t>.</a:t>
            </a:r>
            <a:endParaRPr lang="ru-RU" sz="2000" dirty="0">
              <a:solidFill>
                <a:srgbClr val="C00000"/>
              </a:solidFill>
            </a:endParaRPr>
          </a:p>
        </p:txBody>
      </p:sp>
      <p:sp>
        <p:nvSpPr>
          <p:cNvPr id="5" name="Прямоугольник 4"/>
          <p:cNvSpPr/>
          <p:nvPr/>
        </p:nvSpPr>
        <p:spPr>
          <a:xfrm>
            <a:off x="269875" y="3801726"/>
            <a:ext cx="8366125" cy="1630363"/>
          </a:xfrm>
          <a:prstGeom prst="rect">
            <a:avLst/>
          </a:prstGeom>
        </p:spPr>
        <p:txBody>
          <a:bodyPr>
            <a:spAutoFit/>
          </a:bodyPr>
          <a:lstStyle/>
          <a:p>
            <a:pPr>
              <a:spcAft>
                <a:spcPts val="1200"/>
              </a:spcAft>
              <a:defRPr/>
            </a:pPr>
            <a:r>
              <a:rPr lang="en-US" sz="2000" dirty="0">
                <a:solidFill>
                  <a:srgbClr val="004176"/>
                </a:solidFill>
              </a:rPr>
              <a:t>The PAC also noted two other high-quality posters:</a:t>
            </a:r>
          </a:p>
          <a:p>
            <a:pPr marL="285750" indent="-285750">
              <a:spcAft>
                <a:spcPts val="1200"/>
              </a:spcAft>
              <a:buFont typeface="Wingdings" pitchFamily="2" charset="2"/>
              <a:buChar char="§"/>
              <a:defRPr/>
            </a:pPr>
            <a:r>
              <a:rPr lang="en-US" sz="2000" dirty="0">
                <a:solidFill>
                  <a:srgbClr val="004176"/>
                </a:solidFill>
              </a:rPr>
              <a:t>“Parallel implementations of image reconstruction algorithms for X-ray </a:t>
            </a:r>
            <a:r>
              <a:rPr lang="en-US" sz="2000" dirty="0" err="1">
                <a:solidFill>
                  <a:srgbClr val="004176"/>
                </a:solidFill>
              </a:rPr>
              <a:t>microtomography</a:t>
            </a:r>
            <a:r>
              <a:rPr lang="en-US" sz="2000" dirty="0">
                <a:solidFill>
                  <a:srgbClr val="004176"/>
                </a:solidFill>
              </a:rPr>
              <a:t>” by M. </a:t>
            </a:r>
            <a:r>
              <a:rPr lang="en-US" sz="2000" dirty="0" err="1">
                <a:solidFill>
                  <a:srgbClr val="004176"/>
                </a:solidFill>
              </a:rPr>
              <a:t>Zuev</a:t>
            </a:r>
            <a:endParaRPr lang="en-US" sz="2000" dirty="0">
              <a:solidFill>
                <a:srgbClr val="004176"/>
              </a:solidFill>
            </a:endParaRPr>
          </a:p>
          <a:p>
            <a:pPr marL="285750" indent="-285750">
              <a:spcAft>
                <a:spcPts val="1200"/>
              </a:spcAft>
              <a:buFont typeface="Wingdings" pitchFamily="2" charset="2"/>
              <a:buChar char="§"/>
              <a:defRPr/>
            </a:pPr>
            <a:r>
              <a:rPr lang="en-US" sz="2000" dirty="0">
                <a:solidFill>
                  <a:srgbClr val="004176"/>
                </a:solidFill>
              </a:rPr>
              <a:t>“Application of cloud technologies at JINR” by N. </a:t>
            </a:r>
            <a:r>
              <a:rPr lang="en-US" sz="2000" dirty="0" err="1">
                <a:solidFill>
                  <a:srgbClr val="004176"/>
                </a:solidFill>
              </a:rPr>
              <a:t>Kutovsky</a:t>
            </a:r>
            <a:r>
              <a:rPr lang="en-US" dirty="0">
                <a:solidFill>
                  <a:srgbClr val="004176"/>
                </a:solidFill>
              </a:rPr>
              <a:t>.</a:t>
            </a:r>
            <a:endParaRPr lang="ru-RU" dirty="0">
              <a:solidFill>
                <a:srgbClr val="004176"/>
              </a:solidFill>
            </a:endParaRPr>
          </a:p>
        </p:txBody>
      </p:sp>
      <p:sp>
        <p:nvSpPr>
          <p:cNvPr id="4" name="Прямоугольник 3"/>
          <p:cNvSpPr/>
          <p:nvPr/>
        </p:nvSpPr>
        <p:spPr>
          <a:xfrm>
            <a:off x="530225" y="5599152"/>
            <a:ext cx="8083550" cy="646331"/>
          </a:xfrm>
          <a:prstGeom prst="rect">
            <a:avLst/>
          </a:prstGeom>
          <a:ln>
            <a:solidFill>
              <a:schemeClr val="accent1">
                <a:lumMod val="75000"/>
              </a:schemeClr>
            </a:solidFill>
          </a:ln>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1800" b="1" i="0" u="sng" strike="noStrike" kern="0" cap="none" spc="0" normalizeH="0" baseline="0" noProof="0" dirty="0" smtClean="0">
                <a:ln>
                  <a:noFill/>
                </a:ln>
                <a:solidFill>
                  <a:srgbClr val="FF0000"/>
                </a:solidFill>
                <a:effectLst/>
                <a:uLnTx/>
                <a:uFillTx/>
                <a:cs typeface="+mn-cs"/>
              </a:rPr>
              <a:t>Recommendation.</a:t>
            </a:r>
            <a:r>
              <a:rPr kumimoji="0" lang="en-US" sz="1800" b="0" i="0" u="none" strike="noStrike" kern="0" cap="none" spc="0" normalizeH="0" baseline="0" noProof="0" dirty="0" smtClean="0">
                <a:ln>
                  <a:noFill/>
                </a:ln>
                <a:solidFill>
                  <a:srgbClr val="FF0000"/>
                </a:solidFill>
                <a:effectLst/>
                <a:uLnTx/>
                <a:uFillTx/>
                <a:cs typeface="+mn-cs"/>
              </a:rPr>
              <a:t> The PAC recommends the </a:t>
            </a:r>
            <a:r>
              <a:rPr kumimoji="0" lang="ro-RO" sz="1800" b="0" i="0" u="none" strike="noStrike" kern="0" cap="none" spc="0" normalizeH="0" baseline="0" noProof="0" dirty="0" err="1" smtClean="0">
                <a:ln>
                  <a:noFill/>
                </a:ln>
                <a:solidFill>
                  <a:srgbClr val="FF0000"/>
                </a:solidFill>
                <a:effectLst/>
                <a:uLnTx/>
                <a:uFillTx/>
                <a:cs typeface="+mn-cs"/>
              </a:rPr>
              <a:t>best</a:t>
            </a:r>
            <a:r>
              <a:rPr kumimoji="0" lang="ro-RO" sz="1800" b="0" i="0" u="none" strike="noStrike" kern="0" cap="none" spc="0" normalizeH="0" baseline="0" noProof="0" dirty="0" smtClean="0">
                <a:ln>
                  <a:noFill/>
                </a:ln>
                <a:solidFill>
                  <a:srgbClr val="FF0000"/>
                </a:solidFill>
                <a:effectLst/>
                <a:uLnTx/>
                <a:uFillTx/>
                <a:cs typeface="+mn-cs"/>
              </a:rPr>
              <a:t> </a:t>
            </a:r>
            <a:r>
              <a:rPr kumimoji="0" lang="ro-RO" sz="1800" b="0" i="0" u="none" strike="noStrike" kern="0" cap="none" spc="0" normalizeH="0" baseline="0" noProof="0" dirty="0" err="1" smtClean="0">
                <a:ln>
                  <a:noFill/>
                </a:ln>
                <a:solidFill>
                  <a:srgbClr val="FF0000"/>
                </a:solidFill>
                <a:effectLst/>
                <a:uLnTx/>
                <a:uFillTx/>
                <a:cs typeface="+mn-cs"/>
              </a:rPr>
              <a:t>selected</a:t>
            </a:r>
            <a:r>
              <a:rPr kumimoji="0" lang="ro-RO" sz="1800" b="0" i="0" u="none" strike="noStrike" kern="0" cap="none" spc="0" normalizeH="0" baseline="0" noProof="0" dirty="0" smtClean="0">
                <a:ln>
                  <a:noFill/>
                </a:ln>
                <a:solidFill>
                  <a:srgbClr val="FF0000"/>
                </a:solidFill>
                <a:effectLst/>
                <a:uLnTx/>
                <a:uFillTx/>
                <a:cs typeface="+mn-cs"/>
              </a:rPr>
              <a:t> </a:t>
            </a:r>
            <a:r>
              <a:rPr kumimoji="0" lang="en-US" sz="1800" b="0" i="0" u="none" strike="noStrike" kern="0" cap="none" spc="0" normalizeH="0" baseline="0" noProof="0" dirty="0" smtClean="0">
                <a:ln>
                  <a:noFill/>
                </a:ln>
                <a:solidFill>
                  <a:srgbClr val="FF0000"/>
                </a:solidFill>
                <a:effectLst/>
                <a:uLnTx/>
                <a:uFillTx/>
                <a:cs typeface="+mn-cs"/>
              </a:rPr>
              <a:t>poster “for presentation at the session of the Scientific Council.</a:t>
            </a:r>
            <a:endParaRPr kumimoji="0" lang="en-US" sz="1800" b="0" i="0" u="none" strike="noStrike" kern="0" cap="none" spc="0" normalizeH="0" baseline="0" noProof="0" dirty="0">
              <a:ln>
                <a:noFill/>
              </a:ln>
              <a:solidFill>
                <a:srgbClr val="FF0000"/>
              </a:solidFill>
              <a:effectLst/>
              <a:uLnTx/>
              <a:uFillTx/>
              <a:cs typeface="+mn-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38175" y="490538"/>
            <a:ext cx="7867650" cy="627062"/>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defRPr/>
            </a:pPr>
            <a:r>
              <a:rPr lang="en-IE" sz="3000" b="1" kern="0" dirty="0" err="1" smtClean="0">
                <a:solidFill>
                  <a:srgbClr val="FF0000"/>
                </a:solidFill>
              </a:rPr>
              <a:t>Ju</a:t>
            </a:r>
            <a:r>
              <a:rPr lang="ro-RO" sz="3000" b="1" kern="0" dirty="0" err="1" smtClean="0">
                <a:solidFill>
                  <a:srgbClr val="FF0000"/>
                </a:solidFill>
              </a:rPr>
              <a:t>nuary</a:t>
            </a:r>
            <a:r>
              <a:rPr lang="en-IE" sz="3000" b="1" kern="0" dirty="0" smtClean="0">
                <a:solidFill>
                  <a:srgbClr val="FF0000"/>
                </a:solidFill>
              </a:rPr>
              <a:t> 201</a:t>
            </a:r>
            <a:r>
              <a:rPr lang="ro-RO" sz="3000" b="1" kern="0" dirty="0">
                <a:solidFill>
                  <a:srgbClr val="FF0000"/>
                </a:solidFill>
              </a:rPr>
              <a:t>7</a:t>
            </a:r>
            <a:r>
              <a:rPr lang="en-IE" sz="3000" b="1" kern="0" dirty="0" smtClean="0">
                <a:solidFill>
                  <a:srgbClr val="FF0000"/>
                </a:solidFill>
              </a:rPr>
              <a:t> </a:t>
            </a:r>
            <a:r>
              <a:rPr lang="en-IE" sz="3000" b="1" kern="0" dirty="0">
                <a:solidFill>
                  <a:srgbClr val="FF0000"/>
                </a:solidFill>
              </a:rPr>
              <a:t>meeting of the PAC</a:t>
            </a:r>
            <a:endParaRPr lang="en-US" sz="3000" dirty="0">
              <a:solidFill>
                <a:srgbClr val="C00000"/>
              </a:solidFill>
              <a:effectLst>
                <a:outerShdw blurRad="38100" dist="38100" dir="2700000" algn="tl">
                  <a:srgbClr val="C0C0C0"/>
                </a:outerShdw>
              </a:effectLst>
            </a:endParaRPr>
          </a:p>
        </p:txBody>
      </p:sp>
      <p:sp>
        <p:nvSpPr>
          <p:cNvPr id="125955" name="Прямоугольник 2"/>
          <p:cNvSpPr>
            <a:spLocks noChangeArrowheads="1"/>
          </p:cNvSpPr>
          <p:nvPr/>
        </p:nvSpPr>
        <p:spPr bwMode="auto">
          <a:xfrm>
            <a:off x="323850" y="1096963"/>
            <a:ext cx="8369300" cy="647700"/>
          </a:xfrm>
          <a:prstGeom prst="rect">
            <a:avLst/>
          </a:prstGeom>
          <a:noFill/>
          <a:ln w="9525">
            <a:noFill/>
            <a:miter lim="800000"/>
            <a:headEnd/>
            <a:tailEnd/>
          </a:ln>
        </p:spPr>
        <p:txBody>
          <a:bodyPr>
            <a:spAutoFit/>
          </a:bodyPr>
          <a:lstStyle/>
          <a:p>
            <a:r>
              <a:rPr lang="en-US"/>
              <a:t>The next meeting of the PAC for Condensed Matter Physics will be held </a:t>
            </a:r>
            <a:br>
              <a:rPr lang="en-US"/>
            </a:br>
            <a:r>
              <a:rPr lang="en-US">
                <a:solidFill>
                  <a:srgbClr val="FF0000"/>
                </a:solidFill>
              </a:rPr>
              <a:t>on 19–20 January 2017</a:t>
            </a:r>
            <a:endParaRPr lang="ru-RU">
              <a:solidFill>
                <a:srgbClr val="FF0000"/>
              </a:solidFill>
            </a:endParaRPr>
          </a:p>
        </p:txBody>
      </p:sp>
      <p:sp>
        <p:nvSpPr>
          <p:cNvPr id="4" name="Прямоугольник 3"/>
          <p:cNvSpPr/>
          <p:nvPr/>
        </p:nvSpPr>
        <p:spPr>
          <a:xfrm>
            <a:off x="612775" y="1878013"/>
            <a:ext cx="8531225" cy="4462462"/>
          </a:xfrm>
          <a:prstGeom prst="rect">
            <a:avLst/>
          </a:prstGeom>
        </p:spPr>
        <p:txBody>
          <a:bodyPr>
            <a:spAutoFit/>
          </a:bodyPr>
          <a:lstStyle/>
          <a:p>
            <a:pPr>
              <a:spcAft>
                <a:spcPts val="600"/>
              </a:spcAft>
              <a:defRPr/>
            </a:pPr>
            <a:r>
              <a:rPr lang="en-US" dirty="0"/>
              <a:t>Its tentative agenda will include:</a:t>
            </a:r>
            <a:endParaRPr lang="ru-RU" dirty="0"/>
          </a:p>
          <a:p>
            <a:pPr marL="285750" indent="-285750">
              <a:spcAft>
                <a:spcPts val="600"/>
              </a:spcAft>
              <a:buFont typeface="Arial" pitchFamily="34" charset="0"/>
              <a:buChar char="•"/>
              <a:defRPr/>
            </a:pPr>
            <a:r>
              <a:rPr lang="en-US" dirty="0"/>
              <a:t>information by the PAC Chairperson on the report at the next session of the Scientific Council, and the implementation of the recommendations of the current PAC meeting;</a:t>
            </a:r>
          </a:p>
          <a:p>
            <a:pPr marL="285750" indent="-285750">
              <a:spcAft>
                <a:spcPts val="600"/>
              </a:spcAft>
              <a:buFont typeface="Arial" pitchFamily="34" charset="0"/>
              <a:buChar char="•"/>
              <a:defRPr/>
            </a:pPr>
            <a:r>
              <a:rPr lang="en-US" dirty="0"/>
              <a:t>information by the JINR Directorate on the sessions of the Scientific Council </a:t>
            </a:r>
          </a:p>
          <a:p>
            <a:pPr marL="285750" indent="-285750">
              <a:spcAft>
                <a:spcPts val="600"/>
              </a:spcAft>
              <a:buFont typeface="Arial" pitchFamily="34" charset="0"/>
              <a:buChar char="•"/>
              <a:defRPr/>
            </a:pPr>
            <a:r>
              <a:rPr lang="en-US" dirty="0"/>
              <a:t>(September 2016) and of the Committee of Plenipotentiaries (November 2016);</a:t>
            </a:r>
          </a:p>
          <a:p>
            <a:pPr marL="285750" indent="-285750">
              <a:spcAft>
                <a:spcPts val="600"/>
              </a:spcAft>
              <a:buFont typeface="Arial" pitchFamily="34" charset="0"/>
              <a:buChar char="•"/>
              <a:defRPr/>
            </a:pPr>
            <a:r>
              <a:rPr lang="en-US" dirty="0"/>
              <a:t>reports and recommendations on themes and projects to be completed in 2017 </a:t>
            </a:r>
          </a:p>
          <a:p>
            <a:pPr marL="285750" indent="-285750">
              <a:spcAft>
                <a:spcPts val="600"/>
              </a:spcAft>
              <a:buFont typeface="Arial" pitchFamily="34" charset="0"/>
              <a:buChar char="•"/>
              <a:defRPr/>
            </a:pPr>
            <a:r>
              <a:rPr lang="en-US" dirty="0"/>
              <a:t>and progress reports of ongoing projects and themes;</a:t>
            </a:r>
          </a:p>
          <a:p>
            <a:pPr marL="285750" indent="-285750">
              <a:spcAft>
                <a:spcPts val="600"/>
              </a:spcAft>
              <a:buFont typeface="Arial" pitchFamily="34" charset="0"/>
              <a:buChar char="•"/>
              <a:defRPr/>
            </a:pPr>
            <a:r>
              <a:rPr lang="en-US" dirty="0"/>
              <a:t>information by FLNP on the development of the IBR-2 facility;</a:t>
            </a:r>
          </a:p>
          <a:p>
            <a:pPr marL="285750" indent="-285750">
              <a:spcAft>
                <a:spcPts val="600"/>
              </a:spcAft>
              <a:buFont typeface="Arial" pitchFamily="34" charset="0"/>
              <a:buChar char="•"/>
              <a:defRPr/>
            </a:pPr>
            <a:r>
              <a:rPr lang="en-US" dirty="0"/>
              <a:t>status reports on the upgrades of FLNP instruments;</a:t>
            </a:r>
          </a:p>
          <a:p>
            <a:pPr marL="285750" indent="-285750">
              <a:spcAft>
                <a:spcPts val="600"/>
              </a:spcAft>
              <a:buFont typeface="Arial" pitchFamily="34" charset="0"/>
              <a:buChar char="•"/>
              <a:defRPr/>
            </a:pPr>
            <a:r>
              <a:rPr lang="en-US" dirty="0"/>
              <a:t>information about scientific meetings;</a:t>
            </a:r>
          </a:p>
          <a:p>
            <a:pPr marL="285750" indent="-285750">
              <a:spcAft>
                <a:spcPts val="600"/>
              </a:spcAft>
              <a:buFont typeface="Arial" pitchFamily="34" charset="0"/>
              <a:buChar char="•"/>
              <a:defRPr/>
            </a:pPr>
            <a:r>
              <a:rPr lang="en-US" dirty="0"/>
              <a:t>scientific reports;</a:t>
            </a:r>
          </a:p>
          <a:p>
            <a:pPr marL="285750" indent="-285750">
              <a:spcAft>
                <a:spcPts val="600"/>
              </a:spcAft>
              <a:buFont typeface="Arial" pitchFamily="34" charset="0"/>
              <a:buChar char="•"/>
              <a:defRPr/>
            </a:pPr>
            <a:r>
              <a:rPr lang="en-US" dirty="0"/>
              <a:t>poster session.</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38175" y="2813050"/>
            <a:ext cx="7867650" cy="627063"/>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defRPr/>
            </a:pPr>
            <a:r>
              <a:rPr lang="en-US" sz="3500" dirty="0" smtClean="0">
                <a:solidFill>
                  <a:schemeClr val="tx1"/>
                </a:solidFill>
                <a:effectLst>
                  <a:outerShdw blurRad="38100" dist="38100" dir="2700000" algn="tl">
                    <a:srgbClr val="C0C0C0"/>
                  </a:outerShdw>
                </a:effectLst>
              </a:rPr>
              <a:t>Thank you for your attention</a:t>
            </a:r>
            <a:endParaRPr lang="en-US" sz="3500" dirty="0">
              <a:solidFill>
                <a:schemeClr val="tx1"/>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3"/>
          <p:cNvSpPr>
            <a:spLocks noChangeArrowheads="1"/>
          </p:cNvSpPr>
          <p:nvPr/>
        </p:nvSpPr>
        <p:spPr bwMode="auto">
          <a:xfrm>
            <a:off x="533400" y="1310532"/>
            <a:ext cx="8216900" cy="5078313"/>
          </a:xfrm>
          <a:prstGeom prst="rect">
            <a:avLst/>
          </a:prstGeom>
          <a:noFill/>
          <a:ln w="9525">
            <a:solidFill>
              <a:srgbClr val="004176"/>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marL="179388" lvl="1">
              <a:tabLst>
                <a:tab pos="0" algn="l"/>
                <a:tab pos="92075" algn="l"/>
                <a:tab pos="360363" algn="l"/>
              </a:tabLst>
              <a:defRPr/>
            </a:pPr>
            <a:endParaRPr lang="en-US" sz="2000" dirty="0">
              <a:solidFill>
                <a:srgbClr val="004176"/>
              </a:solidFill>
            </a:endParaRPr>
          </a:p>
          <a:p>
            <a:pPr marL="179388" lvl="1">
              <a:tabLst>
                <a:tab pos="0" algn="l"/>
                <a:tab pos="92075" algn="l"/>
                <a:tab pos="360363" algn="l"/>
              </a:tabLst>
              <a:defRPr/>
            </a:pPr>
            <a:r>
              <a:rPr lang="en-US" sz="2000" dirty="0">
                <a:solidFill>
                  <a:srgbClr val="004176"/>
                </a:solidFill>
              </a:rPr>
              <a:t>The PAC </a:t>
            </a:r>
            <a:r>
              <a:rPr lang="en-US" sz="2000" b="1" dirty="0" smtClean="0">
                <a:solidFill>
                  <a:srgbClr val="FF0000"/>
                </a:solidFill>
              </a:rPr>
              <a:t>inform</a:t>
            </a:r>
            <a:r>
              <a:rPr lang="ro-RO" sz="2000" b="1" dirty="0" err="1">
                <a:solidFill>
                  <a:srgbClr val="FF0000"/>
                </a:solidFill>
              </a:rPr>
              <a:t>ed</a:t>
            </a:r>
            <a:r>
              <a:rPr lang="en-US" sz="2000" b="1" dirty="0">
                <a:solidFill>
                  <a:srgbClr val="FF0000"/>
                </a:solidFill>
              </a:rPr>
              <a:t> </a:t>
            </a:r>
            <a:r>
              <a:rPr lang="en-US" sz="2000" b="1" dirty="0" smtClean="0">
                <a:solidFill>
                  <a:srgbClr val="FF0000"/>
                </a:solidFill>
              </a:rPr>
              <a:t>SC</a:t>
            </a:r>
            <a:r>
              <a:rPr lang="ro-RO" sz="2000" b="1" dirty="0" smtClean="0">
                <a:solidFill>
                  <a:srgbClr val="FF0000"/>
                </a:solidFill>
              </a:rPr>
              <a:t> </a:t>
            </a:r>
            <a:r>
              <a:rPr lang="ro-RO" sz="2000" b="1" dirty="0" err="1" smtClean="0">
                <a:solidFill>
                  <a:srgbClr val="FF0000"/>
                </a:solidFill>
              </a:rPr>
              <a:t>that</a:t>
            </a:r>
            <a:r>
              <a:rPr lang="ro-RO" sz="2000" b="1" dirty="0" smtClean="0">
                <a:solidFill>
                  <a:srgbClr val="FF0000"/>
                </a:solidFill>
              </a:rPr>
              <a:t> It </a:t>
            </a:r>
            <a:r>
              <a:rPr lang="en-US" sz="2000" b="1" dirty="0" smtClean="0">
                <a:solidFill>
                  <a:srgbClr val="FF0000"/>
                </a:solidFill>
              </a:rPr>
              <a:t> </a:t>
            </a:r>
            <a:r>
              <a:rPr lang="en-US" sz="2000" dirty="0" smtClean="0">
                <a:solidFill>
                  <a:srgbClr val="004176"/>
                </a:solidFill>
              </a:rPr>
              <a:t>heard </a:t>
            </a:r>
            <a:r>
              <a:rPr lang="en-US" sz="2000" dirty="0">
                <a:solidFill>
                  <a:srgbClr val="004176"/>
                </a:solidFill>
              </a:rPr>
              <a:t>with great interest the general overview of the status of JINR’s new seven-year plan presented by JINR Vice-Director M. </a:t>
            </a:r>
            <a:r>
              <a:rPr lang="en-US" sz="2000" dirty="0" err="1">
                <a:solidFill>
                  <a:srgbClr val="004176"/>
                </a:solidFill>
              </a:rPr>
              <a:t>Itkis</a:t>
            </a:r>
            <a:r>
              <a:rPr lang="en-US" sz="2000" dirty="0">
                <a:solidFill>
                  <a:srgbClr val="004176"/>
                </a:solidFill>
              </a:rPr>
              <a:t>.</a:t>
            </a:r>
          </a:p>
          <a:p>
            <a:pPr marL="179388" lvl="1">
              <a:tabLst>
                <a:tab pos="0" algn="l"/>
                <a:tab pos="92075" algn="l"/>
                <a:tab pos="360363" algn="l"/>
              </a:tabLst>
              <a:defRPr/>
            </a:pPr>
            <a:endParaRPr lang="en-US" sz="2000" dirty="0">
              <a:solidFill>
                <a:srgbClr val="004176"/>
              </a:solidFill>
            </a:endParaRPr>
          </a:p>
          <a:p>
            <a:pPr marL="179388" lvl="1">
              <a:tabLst>
                <a:tab pos="0" algn="l"/>
                <a:tab pos="92075" algn="l"/>
                <a:tab pos="360363" algn="l"/>
              </a:tabLst>
              <a:defRPr/>
            </a:pPr>
            <a:r>
              <a:rPr lang="en-US" sz="2000" dirty="0">
                <a:solidFill>
                  <a:srgbClr val="004176"/>
                </a:solidFill>
              </a:rPr>
              <a:t>The PAC appreciates the recent add-ons to the draft of the Plan with respect to the version of September 2015. In particular, it welcomes the following changes:</a:t>
            </a:r>
          </a:p>
          <a:p>
            <a:pPr marL="179388" lvl="1">
              <a:tabLst>
                <a:tab pos="0" algn="l"/>
                <a:tab pos="92075" algn="l"/>
                <a:tab pos="360363" algn="l"/>
              </a:tabLst>
              <a:defRPr/>
            </a:pPr>
            <a:endParaRPr lang="en-US" sz="2000" dirty="0">
              <a:solidFill>
                <a:srgbClr val="004176"/>
              </a:solidFill>
            </a:endParaRPr>
          </a:p>
          <a:p>
            <a:pPr marL="522288" lvl="1" indent="-342900">
              <a:buFont typeface="Wingdings" pitchFamily="2" charset="2"/>
              <a:buChar char="ü"/>
              <a:tabLst>
                <a:tab pos="0" algn="l"/>
                <a:tab pos="92075" algn="l"/>
                <a:tab pos="360363" algn="l"/>
              </a:tabLst>
              <a:defRPr/>
            </a:pPr>
            <a:r>
              <a:rPr lang="en-US" sz="2000" dirty="0">
                <a:solidFill>
                  <a:srgbClr val="C00000"/>
                </a:solidFill>
              </a:rPr>
              <a:t>addition of the new “Introduction” chapter;</a:t>
            </a:r>
          </a:p>
          <a:p>
            <a:pPr marL="522288" lvl="1" indent="-342900">
              <a:buFont typeface="Wingdings" pitchFamily="2" charset="2"/>
              <a:buChar char="ü"/>
              <a:tabLst>
                <a:tab pos="0" algn="l"/>
                <a:tab pos="92075" algn="l"/>
                <a:tab pos="360363" algn="l"/>
              </a:tabLst>
              <a:defRPr/>
            </a:pPr>
            <a:endParaRPr lang="en-US" sz="2000" dirty="0">
              <a:solidFill>
                <a:srgbClr val="C00000"/>
              </a:solidFill>
            </a:endParaRPr>
          </a:p>
          <a:p>
            <a:pPr marL="522288" lvl="1" indent="-342900">
              <a:buFont typeface="Wingdings" pitchFamily="2" charset="2"/>
              <a:buChar char="ü"/>
              <a:tabLst>
                <a:tab pos="0" algn="l"/>
                <a:tab pos="92075" algn="l"/>
                <a:tab pos="360363" algn="l"/>
              </a:tabLst>
              <a:defRPr/>
            </a:pPr>
            <a:r>
              <a:rPr lang="en-US" sz="2000" dirty="0">
                <a:solidFill>
                  <a:srgbClr val="C00000"/>
                </a:solidFill>
              </a:rPr>
              <a:t>the revised paragraph in the “Condensed Matter Physics” section addressing radiobiological and </a:t>
            </a:r>
            <a:r>
              <a:rPr lang="en-US" sz="2000" dirty="0" err="1">
                <a:solidFill>
                  <a:srgbClr val="C00000"/>
                </a:solidFill>
              </a:rPr>
              <a:t>astrobiological</a:t>
            </a:r>
            <a:r>
              <a:rPr lang="en-US" sz="2000" dirty="0">
                <a:solidFill>
                  <a:srgbClr val="C00000"/>
                </a:solidFill>
              </a:rPr>
              <a:t> research;</a:t>
            </a:r>
          </a:p>
          <a:p>
            <a:pPr marL="522288" lvl="1" indent="-342900">
              <a:buFont typeface="Wingdings" pitchFamily="2" charset="2"/>
              <a:buChar char="ü"/>
              <a:tabLst>
                <a:tab pos="0" algn="l"/>
                <a:tab pos="92075" algn="l"/>
                <a:tab pos="360363" algn="l"/>
              </a:tabLst>
              <a:defRPr/>
            </a:pPr>
            <a:endParaRPr lang="en-US" sz="2000" dirty="0">
              <a:solidFill>
                <a:srgbClr val="C00000"/>
              </a:solidFill>
            </a:endParaRPr>
          </a:p>
          <a:p>
            <a:pPr marL="522288" lvl="1" indent="-342900">
              <a:buFont typeface="Wingdings" pitchFamily="2" charset="2"/>
              <a:buChar char="ü"/>
              <a:tabLst>
                <a:tab pos="0" algn="l"/>
                <a:tab pos="92075" algn="l"/>
                <a:tab pos="360363" algn="l"/>
              </a:tabLst>
              <a:defRPr/>
            </a:pPr>
            <a:r>
              <a:rPr lang="en-US" sz="2000" dirty="0">
                <a:solidFill>
                  <a:srgbClr val="C00000"/>
                </a:solidFill>
              </a:rPr>
              <a:t>the new chapter “Development of the Engineering Infrastructure”.</a:t>
            </a:r>
          </a:p>
          <a:p>
            <a:pPr marL="522288" lvl="1" indent="-342900">
              <a:buFont typeface="Wingdings" pitchFamily="2" charset="2"/>
              <a:buChar char="ü"/>
              <a:tabLst>
                <a:tab pos="0" algn="l"/>
                <a:tab pos="92075" algn="l"/>
                <a:tab pos="360363" algn="l"/>
              </a:tabLst>
              <a:defRPr/>
            </a:pPr>
            <a:endParaRPr lang="en-US" sz="2000" dirty="0">
              <a:solidFill>
                <a:srgbClr val="C00000"/>
              </a:solidFill>
            </a:endParaRPr>
          </a:p>
        </p:txBody>
      </p:sp>
      <p:sp>
        <p:nvSpPr>
          <p:cNvPr id="105475" name="Скругленный прямоугольник 5"/>
          <p:cNvSpPr>
            <a:spLocks noChangeArrowheads="1"/>
          </p:cNvSpPr>
          <p:nvPr/>
        </p:nvSpPr>
        <p:spPr bwMode="auto">
          <a:xfrm>
            <a:off x="882650" y="508657"/>
            <a:ext cx="7867650" cy="612934"/>
          </a:xfrm>
          <a:prstGeom prst="roundRect">
            <a:avLst>
              <a:gd name="adj" fmla="val 16667"/>
            </a:avLst>
          </a:prstGeom>
          <a:solidFill>
            <a:srgbClr val="C00000"/>
          </a:solidFill>
          <a:ln w="9525">
            <a:noFill/>
            <a:round/>
            <a:headEnd/>
            <a:tailEnd/>
          </a:ln>
        </p:spPr>
        <p:txBody>
          <a:bodyPr wrap="square">
            <a:spAutoFit/>
          </a:bodyPr>
          <a:lstStyle/>
          <a:p>
            <a:pPr algn="ctr"/>
            <a:r>
              <a:rPr lang="ro-RO" sz="3000" b="1" dirty="0" smtClean="0">
                <a:solidFill>
                  <a:srgbClr val="FFFF00"/>
                </a:solidFill>
              </a:rPr>
              <a:t>Information </a:t>
            </a:r>
            <a:r>
              <a:rPr lang="ro-RO" sz="3000" b="1" dirty="0" err="1" smtClean="0">
                <a:solidFill>
                  <a:srgbClr val="FFFF00"/>
                </a:solidFill>
              </a:rPr>
              <a:t>related</a:t>
            </a:r>
            <a:r>
              <a:rPr lang="ro-RO" sz="3000" b="1" dirty="0" smtClean="0">
                <a:solidFill>
                  <a:srgbClr val="FFFF00"/>
                </a:solidFill>
              </a:rPr>
              <a:t> </a:t>
            </a:r>
            <a:r>
              <a:rPr lang="ro-RO" sz="3000" b="1" dirty="0" err="1" smtClean="0">
                <a:solidFill>
                  <a:srgbClr val="FFFF00"/>
                </a:solidFill>
              </a:rPr>
              <a:t>to</a:t>
            </a:r>
            <a:r>
              <a:rPr lang="ro-RO" sz="3000" b="1" dirty="0" smtClean="0">
                <a:solidFill>
                  <a:srgbClr val="FFFF00"/>
                </a:solidFill>
              </a:rPr>
              <a:t> </a:t>
            </a:r>
            <a:r>
              <a:rPr lang="en-US" sz="3000" b="1" dirty="0" smtClean="0">
                <a:solidFill>
                  <a:srgbClr val="FFFF00"/>
                </a:solidFill>
              </a:rPr>
              <a:t>Seven-Year </a:t>
            </a:r>
            <a:r>
              <a:rPr lang="en-US" sz="3000" b="1" dirty="0">
                <a:solidFill>
                  <a:srgbClr val="FFFF00"/>
                </a:solidFill>
              </a:rPr>
              <a:t>Plan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3"/>
          <p:cNvSpPr>
            <a:spLocks noChangeArrowheads="1"/>
          </p:cNvSpPr>
          <p:nvPr/>
        </p:nvSpPr>
        <p:spPr bwMode="auto">
          <a:xfrm>
            <a:off x="363538" y="1295400"/>
            <a:ext cx="8432800" cy="5124450"/>
          </a:xfrm>
          <a:prstGeom prst="rect">
            <a:avLst/>
          </a:prstGeom>
          <a:noFill/>
          <a:ln w="9525">
            <a:noFill/>
            <a:miter lim="800000"/>
            <a:headEnd/>
            <a:tailEnd/>
          </a:ln>
        </p:spPr>
        <p:txBody>
          <a:bodyPr anchor="ctr">
            <a:spAutoFit/>
          </a:bodyPr>
          <a:lstStyle/>
          <a:p>
            <a:pPr marL="636588" lvl="1" indent="-457200" algn="just">
              <a:buFont typeface="Wingdings" pitchFamily="2" charset="2"/>
              <a:buChar char="ü"/>
              <a:tabLst>
                <a:tab pos="0" algn="l"/>
                <a:tab pos="92075" algn="l"/>
                <a:tab pos="360363" algn="l"/>
              </a:tabLst>
            </a:pPr>
            <a:r>
              <a:rPr lang="en-US" sz="1900">
                <a:solidFill>
                  <a:srgbClr val="004176"/>
                </a:solidFill>
              </a:rPr>
              <a:t>As for the seven-year plan in general, the PAC suggests that this Plan should pose signs of flexibility to have a possibility to include new projects. </a:t>
            </a:r>
          </a:p>
          <a:p>
            <a:pPr marL="636588" lvl="1" indent="-457200" algn="just">
              <a:buFont typeface="Wingdings" pitchFamily="2" charset="2"/>
              <a:buChar char="ü"/>
              <a:tabLst>
                <a:tab pos="0" algn="l"/>
                <a:tab pos="92075" algn="l"/>
                <a:tab pos="360363" algn="l"/>
              </a:tabLst>
            </a:pPr>
            <a:endParaRPr lang="en-US" sz="1200">
              <a:solidFill>
                <a:srgbClr val="004176"/>
              </a:solidFill>
            </a:endParaRPr>
          </a:p>
          <a:p>
            <a:pPr marL="636588" lvl="1" indent="-457200" algn="just">
              <a:buFont typeface="Wingdings" pitchFamily="2" charset="2"/>
              <a:buChar char="ü"/>
              <a:tabLst>
                <a:tab pos="0" algn="l"/>
                <a:tab pos="92075" algn="l"/>
                <a:tab pos="360363" algn="l"/>
              </a:tabLst>
            </a:pPr>
            <a:r>
              <a:rPr lang="en-US" sz="1900">
                <a:solidFill>
                  <a:srgbClr val="004176"/>
                </a:solidFill>
              </a:rPr>
              <a:t>Concerning the “Condensed Matter Physics” section of the Plan, the PAC considers this part to be slightly imbalanced between neutron scattering research and optical methods.</a:t>
            </a:r>
          </a:p>
          <a:p>
            <a:pPr marL="636588" lvl="1" indent="-457200" algn="just">
              <a:buFont typeface="Wingdings" pitchFamily="2" charset="2"/>
              <a:buChar char="ü"/>
              <a:tabLst>
                <a:tab pos="0" algn="l"/>
                <a:tab pos="92075" algn="l"/>
                <a:tab pos="360363" algn="l"/>
              </a:tabLst>
            </a:pPr>
            <a:endParaRPr lang="en-US" sz="1200">
              <a:solidFill>
                <a:srgbClr val="004176"/>
              </a:solidFill>
            </a:endParaRPr>
          </a:p>
          <a:p>
            <a:pPr marL="636588" lvl="1" indent="-457200" algn="just">
              <a:buFont typeface="Wingdings" pitchFamily="2" charset="2"/>
              <a:buChar char="ü"/>
              <a:tabLst>
                <a:tab pos="0" algn="l"/>
                <a:tab pos="92075" algn="l"/>
                <a:tab pos="360363" algn="l"/>
              </a:tabLst>
            </a:pPr>
            <a:r>
              <a:rPr lang="en-US" sz="1900">
                <a:solidFill>
                  <a:srgbClr val="004176"/>
                </a:solidFill>
              </a:rPr>
              <a:t>The PAC took note of the latest proposals by BLTP presented by A. Povolotsky to the “Theory of Condensed Matter” section of the Plan.</a:t>
            </a:r>
          </a:p>
          <a:p>
            <a:pPr marL="636588" lvl="1" indent="-457200" algn="just">
              <a:buFont typeface="Wingdings" pitchFamily="2" charset="2"/>
              <a:buChar char="ü"/>
              <a:tabLst>
                <a:tab pos="0" algn="l"/>
                <a:tab pos="92075" algn="l"/>
                <a:tab pos="360363" algn="l"/>
              </a:tabLst>
            </a:pPr>
            <a:endParaRPr lang="en-US" sz="1200">
              <a:solidFill>
                <a:srgbClr val="004176"/>
              </a:solidFill>
            </a:endParaRPr>
          </a:p>
          <a:p>
            <a:pPr marL="636588" lvl="1" indent="-457200" algn="just">
              <a:buFont typeface="Wingdings" pitchFamily="2" charset="2"/>
              <a:buChar char="ü"/>
              <a:tabLst>
                <a:tab pos="0" algn="l"/>
                <a:tab pos="92075" algn="l"/>
                <a:tab pos="360363" algn="l"/>
              </a:tabLst>
            </a:pPr>
            <a:r>
              <a:rPr lang="en-US" sz="1900">
                <a:solidFill>
                  <a:srgbClr val="004176"/>
                </a:solidFill>
              </a:rPr>
              <a:t>The PAC discussed the item “Study of nanosystems by the positron annihilation spectroscopy method” newly included in the “Condensed Matter Physics” section of the Plan; the PAC recommends adoption of this item. Concerning the LEPTA project related to this activity, the PAC recommends that its authors collect specific scientific proposals for experiments to be carried out at this facility and present them at a future PAC meeting.</a:t>
            </a:r>
            <a:endParaRPr lang="ru-RU" sz="1900">
              <a:solidFill>
                <a:srgbClr val="004176"/>
              </a:solidFill>
            </a:endParaRPr>
          </a:p>
        </p:txBody>
      </p:sp>
      <p:sp>
        <p:nvSpPr>
          <p:cNvPr id="4" name="Скругленный прямоугольник 5"/>
          <p:cNvSpPr>
            <a:spLocks noChangeArrowheads="1"/>
          </p:cNvSpPr>
          <p:nvPr/>
        </p:nvSpPr>
        <p:spPr bwMode="auto">
          <a:xfrm>
            <a:off x="882650" y="508657"/>
            <a:ext cx="7867650" cy="612934"/>
          </a:xfrm>
          <a:prstGeom prst="roundRect">
            <a:avLst>
              <a:gd name="adj" fmla="val 16667"/>
            </a:avLst>
          </a:prstGeom>
          <a:solidFill>
            <a:srgbClr val="C00000"/>
          </a:solidFill>
          <a:ln w="9525">
            <a:noFill/>
            <a:round/>
            <a:headEnd/>
            <a:tailEnd/>
          </a:ln>
        </p:spPr>
        <p:txBody>
          <a:bodyPr wrap="square">
            <a:spAutoFit/>
          </a:bodyPr>
          <a:lstStyle/>
          <a:p>
            <a:pPr algn="ctr"/>
            <a:r>
              <a:rPr lang="ro-RO" sz="3000" b="1" dirty="0" smtClean="0">
                <a:solidFill>
                  <a:srgbClr val="FFFF00"/>
                </a:solidFill>
              </a:rPr>
              <a:t>Information </a:t>
            </a:r>
            <a:r>
              <a:rPr lang="ro-RO" sz="3000" b="1" dirty="0" err="1" smtClean="0">
                <a:solidFill>
                  <a:srgbClr val="FFFF00"/>
                </a:solidFill>
              </a:rPr>
              <a:t>related</a:t>
            </a:r>
            <a:r>
              <a:rPr lang="ro-RO" sz="3000" b="1" dirty="0" smtClean="0">
                <a:solidFill>
                  <a:srgbClr val="FFFF00"/>
                </a:solidFill>
              </a:rPr>
              <a:t> </a:t>
            </a:r>
            <a:r>
              <a:rPr lang="ro-RO" sz="3000" b="1" dirty="0" err="1" smtClean="0">
                <a:solidFill>
                  <a:srgbClr val="FFFF00"/>
                </a:solidFill>
              </a:rPr>
              <a:t>to</a:t>
            </a:r>
            <a:r>
              <a:rPr lang="ro-RO" sz="3000" b="1" dirty="0" smtClean="0">
                <a:solidFill>
                  <a:srgbClr val="FFFF00"/>
                </a:solidFill>
              </a:rPr>
              <a:t> </a:t>
            </a:r>
            <a:r>
              <a:rPr lang="en-US" sz="3000" b="1" dirty="0" smtClean="0">
                <a:solidFill>
                  <a:srgbClr val="FFFF00"/>
                </a:solidFill>
              </a:rPr>
              <a:t>Seven-Year </a:t>
            </a:r>
            <a:r>
              <a:rPr lang="en-US" sz="3000" b="1" dirty="0">
                <a:solidFill>
                  <a:srgbClr val="FFFF00"/>
                </a:solidFill>
              </a:rPr>
              <a:t>Plan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0" y="2844800"/>
            <a:ext cx="9144000" cy="401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latin typeface="Arial" pitchFamily="34" charset="0"/>
              <a:cs typeface="Arial" pitchFamily="34" charset="0"/>
            </a:endParaRPr>
          </a:p>
        </p:txBody>
      </p:sp>
      <p:pic>
        <p:nvPicPr>
          <p:cNvPr id="107523" name="Picture 4" descr="_MG_0006"/>
          <p:cNvPicPr>
            <a:picLocks noChangeAspect="1" noChangeArrowheads="1"/>
          </p:cNvPicPr>
          <p:nvPr/>
        </p:nvPicPr>
        <p:blipFill>
          <a:blip r:embed="rId3"/>
          <a:srcRect/>
          <a:stretch>
            <a:fillRect/>
          </a:stretch>
        </p:blipFill>
        <p:spPr bwMode="auto">
          <a:xfrm>
            <a:off x="5414963" y="1701800"/>
            <a:ext cx="3729037" cy="2101850"/>
          </a:xfrm>
          <a:prstGeom prst="rect">
            <a:avLst/>
          </a:prstGeom>
          <a:noFill/>
          <a:ln w="9525">
            <a:solidFill>
              <a:schemeClr val="folHlink"/>
            </a:solidFill>
            <a:miter lim="800000"/>
            <a:headEnd/>
            <a:tailEnd/>
          </a:ln>
        </p:spPr>
      </p:pic>
      <p:pic>
        <p:nvPicPr>
          <p:cNvPr id="107524" name="Picture 5" descr="&amp;Kcy;&amp;acy;&amp;rcy;&amp;tcy;&amp;icy;&amp;ncy;&amp;kcy;&amp;icy; &amp;pcy;&amp;ocy; &amp;zcy;&amp;acy;&amp;pcy;&amp;rcy;&amp;ocy;&amp;scy;&amp;ucy; ibr 2 reactor"/>
          <p:cNvPicPr>
            <a:picLocks noChangeAspect="1" noChangeArrowheads="1"/>
          </p:cNvPicPr>
          <p:nvPr/>
        </p:nvPicPr>
        <p:blipFill>
          <a:blip r:embed="rId4"/>
          <a:srcRect/>
          <a:stretch>
            <a:fillRect/>
          </a:stretch>
        </p:blipFill>
        <p:spPr bwMode="auto">
          <a:xfrm>
            <a:off x="5273675" y="4102100"/>
            <a:ext cx="3870325" cy="2755900"/>
          </a:xfrm>
          <a:prstGeom prst="rect">
            <a:avLst/>
          </a:prstGeom>
          <a:noFill/>
          <a:ln w="9525">
            <a:noFill/>
            <a:miter lim="800000"/>
            <a:headEnd/>
            <a:tailEnd/>
          </a:ln>
        </p:spPr>
      </p:pic>
      <p:sp>
        <p:nvSpPr>
          <p:cNvPr id="107525" name="Rectangle 2"/>
          <p:cNvSpPr txBox="1">
            <a:spLocks noChangeArrowheads="1"/>
          </p:cNvSpPr>
          <p:nvPr/>
        </p:nvSpPr>
        <p:spPr bwMode="auto">
          <a:xfrm>
            <a:off x="366713" y="1320801"/>
            <a:ext cx="4278312" cy="919162"/>
          </a:xfrm>
          <a:prstGeom prst="rect">
            <a:avLst/>
          </a:prstGeom>
          <a:noFill/>
          <a:ln w="9525">
            <a:noFill/>
            <a:miter lim="800000"/>
            <a:headEnd/>
            <a:tailEnd/>
          </a:ln>
          <a:effectLst/>
        </p:spPr>
        <p:txBody>
          <a:bodyPr anchor="ctr"/>
          <a:lstStyle/>
          <a:p>
            <a:pPr algn="ctr"/>
            <a:r>
              <a:rPr lang="en-US" sz="2200" b="1" dirty="0">
                <a:solidFill>
                  <a:srgbClr val="004176"/>
                </a:solidFill>
              </a:rPr>
              <a:t>Implementation of the main tasks in</a:t>
            </a:r>
            <a:r>
              <a:rPr lang="ru-RU" sz="2200" b="1" dirty="0">
                <a:solidFill>
                  <a:srgbClr val="004176"/>
                </a:solidFill>
              </a:rPr>
              <a:t> 2014 – 2016</a:t>
            </a:r>
          </a:p>
        </p:txBody>
      </p:sp>
      <p:sp>
        <p:nvSpPr>
          <p:cNvPr id="107526" name="Прямоугольник 5"/>
          <p:cNvSpPr>
            <a:spLocks noChangeArrowheads="1"/>
          </p:cNvSpPr>
          <p:nvPr/>
        </p:nvSpPr>
        <p:spPr bwMode="auto">
          <a:xfrm>
            <a:off x="296863" y="2371725"/>
            <a:ext cx="4572000" cy="2843213"/>
          </a:xfrm>
          <a:prstGeom prst="rect">
            <a:avLst/>
          </a:prstGeom>
          <a:noFill/>
          <a:ln w="9525">
            <a:noFill/>
            <a:miter lim="800000"/>
            <a:headEnd/>
            <a:tailEnd/>
          </a:ln>
        </p:spPr>
        <p:txBody>
          <a:bodyPr>
            <a:spAutoFit/>
          </a:bodyPr>
          <a:lstStyle/>
          <a:p>
            <a:pPr indent="457200" algn="just">
              <a:lnSpc>
                <a:spcPct val="120000"/>
              </a:lnSpc>
              <a:buFontTx/>
              <a:buAutoNum type="arabicPeriod"/>
              <a:tabLst>
                <a:tab pos="1371600" algn="l"/>
              </a:tabLst>
            </a:pPr>
            <a:r>
              <a:rPr lang="en-US" dirty="0">
                <a:solidFill>
                  <a:srgbClr val="004176"/>
                </a:solidFill>
              </a:rPr>
              <a:t>The IBR-2 </a:t>
            </a:r>
            <a:r>
              <a:rPr lang="en-US" altLang="ja-JP" dirty="0">
                <a:solidFill>
                  <a:srgbClr val="004176"/>
                </a:solidFill>
              </a:rPr>
              <a:t>facility </a:t>
            </a:r>
            <a:r>
              <a:rPr lang="en-US" dirty="0">
                <a:solidFill>
                  <a:srgbClr val="004176"/>
                </a:solidFill>
              </a:rPr>
              <a:t>is operated under the </a:t>
            </a:r>
            <a:r>
              <a:rPr lang="en-US" dirty="0" err="1">
                <a:solidFill>
                  <a:srgbClr val="004176"/>
                </a:solidFill>
              </a:rPr>
              <a:t>Rostekhnadzor</a:t>
            </a:r>
            <a:r>
              <a:rPr lang="en-US" dirty="0">
                <a:solidFill>
                  <a:srgbClr val="004176"/>
                </a:solidFill>
              </a:rPr>
              <a:t> license № GN-03-108-2871 issued on 30.04.2014. The period of license validity is 8 years until September 30, 2022.</a:t>
            </a:r>
            <a:r>
              <a:rPr lang="ru-RU" dirty="0">
                <a:solidFill>
                  <a:srgbClr val="004176"/>
                </a:solidFill>
              </a:rPr>
              <a:t> </a:t>
            </a:r>
            <a:r>
              <a:rPr lang="en-US" dirty="0">
                <a:solidFill>
                  <a:srgbClr val="004176"/>
                </a:solidFill>
              </a:rPr>
              <a:t> </a:t>
            </a:r>
            <a:r>
              <a:rPr lang="ru-RU" dirty="0">
                <a:solidFill>
                  <a:srgbClr val="004176"/>
                </a:solidFill>
              </a:rPr>
              <a:t> </a:t>
            </a:r>
            <a:endParaRPr lang="ru-RU" dirty="0">
              <a:solidFill>
                <a:srgbClr val="004176"/>
              </a:solidFill>
              <a:ea typeface="MS PGothic" pitchFamily="34" charset="-128"/>
            </a:endParaRPr>
          </a:p>
          <a:p>
            <a:pPr indent="457200" algn="just">
              <a:lnSpc>
                <a:spcPct val="120000"/>
              </a:lnSpc>
              <a:buFontTx/>
              <a:buAutoNum type="arabicPeriod"/>
              <a:tabLst>
                <a:tab pos="1371600" algn="l"/>
              </a:tabLst>
            </a:pPr>
            <a:endParaRPr lang="ru-RU" sz="500" dirty="0">
              <a:solidFill>
                <a:srgbClr val="004176"/>
              </a:solidFill>
            </a:endParaRPr>
          </a:p>
          <a:p>
            <a:pPr indent="457200" algn="just">
              <a:lnSpc>
                <a:spcPct val="120000"/>
              </a:lnSpc>
              <a:buFontTx/>
              <a:buAutoNum type="arabicPeriod"/>
              <a:tabLst>
                <a:tab pos="1371600" algn="l"/>
              </a:tabLst>
            </a:pPr>
            <a:r>
              <a:rPr lang="en-US" dirty="0">
                <a:solidFill>
                  <a:srgbClr val="004176"/>
                </a:solidFill>
                <a:ea typeface="MS PGothic" pitchFamily="34" charset="-128"/>
              </a:rPr>
              <a:t>Provision of physics research program on extracted neutron beams in a regular mode </a:t>
            </a:r>
            <a:r>
              <a:rPr lang="ru-RU" dirty="0">
                <a:solidFill>
                  <a:srgbClr val="004176"/>
                </a:solidFill>
                <a:ea typeface="MS PGothic" pitchFamily="34" charset="-128"/>
              </a:rPr>
              <a:t>(</a:t>
            </a:r>
            <a:r>
              <a:rPr lang="en-US" dirty="0">
                <a:solidFill>
                  <a:srgbClr val="004176"/>
                </a:solidFill>
                <a:ea typeface="MS PGothic" pitchFamily="34" charset="-128"/>
              </a:rPr>
              <a:t>W = </a:t>
            </a:r>
            <a:r>
              <a:rPr lang="ru-RU" dirty="0">
                <a:solidFill>
                  <a:srgbClr val="004176"/>
                </a:solidFill>
                <a:ea typeface="MS PGothic" pitchFamily="34" charset="-128"/>
              </a:rPr>
              <a:t>2 </a:t>
            </a:r>
            <a:r>
              <a:rPr lang="en-US" dirty="0">
                <a:solidFill>
                  <a:srgbClr val="004176"/>
                </a:solidFill>
                <a:ea typeface="MS PGothic" pitchFamily="34" charset="-128"/>
              </a:rPr>
              <a:t>MW, f =</a:t>
            </a:r>
            <a:r>
              <a:rPr lang="ru-RU" dirty="0">
                <a:solidFill>
                  <a:srgbClr val="004176"/>
                </a:solidFill>
                <a:ea typeface="MS PGothic" pitchFamily="34" charset="-128"/>
              </a:rPr>
              <a:t> 5 </a:t>
            </a:r>
            <a:r>
              <a:rPr lang="en-US" dirty="0">
                <a:solidFill>
                  <a:srgbClr val="004176"/>
                </a:solidFill>
                <a:ea typeface="MS PGothic" pitchFamily="34" charset="-128"/>
              </a:rPr>
              <a:t>Hz</a:t>
            </a:r>
            <a:r>
              <a:rPr lang="ru-RU" dirty="0">
                <a:solidFill>
                  <a:srgbClr val="004176"/>
                </a:solidFill>
                <a:ea typeface="MS PGothic" pitchFamily="34" charset="-128"/>
              </a:rPr>
              <a:t>)</a:t>
            </a:r>
            <a:r>
              <a:rPr lang="en-US" dirty="0">
                <a:solidFill>
                  <a:srgbClr val="004176"/>
                </a:solidFill>
                <a:ea typeface="MS PGothic" pitchFamily="34" charset="-128"/>
              </a:rPr>
              <a:t>.</a:t>
            </a:r>
            <a:endParaRPr lang="ru-RU" dirty="0">
              <a:solidFill>
                <a:srgbClr val="004176"/>
              </a:solidFill>
              <a:ea typeface="MS PGothic" pitchFamily="34" charset="-128"/>
            </a:endParaRPr>
          </a:p>
        </p:txBody>
      </p:sp>
      <p:graphicFrame>
        <p:nvGraphicFramePr>
          <p:cNvPr id="18" name="Group 32"/>
          <p:cNvGraphicFramePr>
            <a:graphicFrameLocks noGrp="1"/>
          </p:cNvGraphicFramePr>
          <p:nvPr/>
        </p:nvGraphicFramePr>
        <p:xfrm>
          <a:off x="93663" y="5264150"/>
          <a:ext cx="4872263" cy="1532934"/>
        </p:xfrm>
        <a:graphic>
          <a:graphicData uri="http://schemas.openxmlformats.org/drawingml/2006/table">
            <a:tbl>
              <a:tblPr>
                <a:tableStyleId>{5940675A-B579-460E-94D1-54222C63F5DA}</a:tableStyleId>
              </a:tblPr>
              <a:tblGrid>
                <a:gridCol w="639000"/>
                <a:gridCol w="3095690"/>
                <a:gridCol w="1137573"/>
              </a:tblGrid>
              <a:tr h="479342">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txBody>
                  <a:tcPr marL="68537" marR="68537" marT="0" marB="0" anchor="ct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rgbClr val="FFFF0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u="none" strike="noStrike" cap="none" normalizeH="0" baseline="0" dirty="0" smtClean="0">
                          <a:ln>
                            <a:noFill/>
                          </a:ln>
                          <a:solidFill>
                            <a:schemeClr val="tx1"/>
                          </a:solidFill>
                          <a:effectLst/>
                          <a:latin typeface="Arial" pitchFamily="34" charset="0"/>
                          <a:cs typeface="Arial" pitchFamily="34" charset="0"/>
                        </a:rPr>
                        <a:t>Operation for physics experiments</a:t>
                      </a:r>
                      <a:r>
                        <a:rPr kumimoji="0" lang="ru-RU" sz="1400" b="0" u="none" strike="noStrike" cap="none" normalizeH="0" baseline="0" dirty="0" smtClean="0">
                          <a:ln>
                            <a:noFill/>
                          </a:ln>
                          <a:solidFill>
                            <a:schemeClr val="tx1"/>
                          </a:solidFill>
                          <a:effectLst/>
                          <a:latin typeface="Arial" pitchFamily="34" charset="0"/>
                          <a:cs typeface="Arial" pitchFamily="34" charset="0"/>
                        </a:rPr>
                        <a:t>, </a:t>
                      </a:r>
                      <a:r>
                        <a:rPr kumimoji="0" lang="en-US" sz="1400" b="0" u="none" strike="noStrike" cap="none" normalizeH="0" baseline="0" dirty="0" err="1" smtClean="0">
                          <a:ln>
                            <a:noFill/>
                          </a:ln>
                          <a:solidFill>
                            <a:schemeClr val="tx1"/>
                          </a:solidFill>
                          <a:effectLst/>
                          <a:latin typeface="Arial" pitchFamily="34" charset="0"/>
                          <a:cs typeface="Arial" pitchFamily="34" charset="0"/>
                        </a:rPr>
                        <a:t>hr</a:t>
                      </a:r>
                      <a:endParaRPr kumimoji="0" lang="ru-RU" sz="14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txBody>
                  <a:tcPr marL="68537" marR="68537" marT="0" marB="0" anchor="ct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rgbClr val="FFFF0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u="none" strike="noStrike" cap="none" normalizeH="0" baseline="0" dirty="0" smtClean="0">
                          <a:ln>
                            <a:noFill/>
                          </a:ln>
                          <a:solidFill>
                            <a:schemeClr val="tx1"/>
                          </a:solidFill>
                          <a:effectLst/>
                          <a:latin typeface="Arial" pitchFamily="34" charset="0"/>
                          <a:cs typeface="Arial" pitchFamily="34" charset="0"/>
                        </a:rPr>
                        <a:t>Number of shutdowns</a:t>
                      </a:r>
                      <a:endParaRPr kumimoji="0" lang="ru-RU" sz="14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txBody>
                  <a:tcPr marL="68537" marR="68537" marT="0" marB="0" anchor="ct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rgbClr val="FFFF00"/>
                    </a:solidFill>
                  </a:tcPr>
                </a:tc>
              </a:tr>
              <a:tr h="275739">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0" u="none" strike="noStrike" cap="none" normalizeH="0" baseline="0" smtClean="0">
                          <a:ln>
                            <a:noFill/>
                          </a:ln>
                          <a:solidFill>
                            <a:schemeClr val="tx1"/>
                          </a:solidFill>
                          <a:effectLst/>
                          <a:latin typeface="Arial" pitchFamily="34" charset="0"/>
                          <a:cs typeface="Arial" pitchFamily="34" charset="0"/>
                        </a:rPr>
                        <a:t>2014</a:t>
                      </a:r>
                      <a:endParaRPr kumimoji="0" lang="ru-RU" sz="14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68537" marR="68537" marT="0" marB="0" anchor="ct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rgbClr val="FFFF0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0" u="none" strike="noStrike" cap="none" normalizeH="0" baseline="0" dirty="0" smtClean="0">
                          <a:ln>
                            <a:noFill/>
                          </a:ln>
                          <a:solidFill>
                            <a:schemeClr val="tx1"/>
                          </a:solidFill>
                          <a:effectLst/>
                          <a:latin typeface="Arial" pitchFamily="34" charset="0"/>
                          <a:cs typeface="Arial" pitchFamily="34" charset="0"/>
                        </a:rPr>
                        <a:t>2492 – 9 </a:t>
                      </a:r>
                      <a:r>
                        <a:rPr kumimoji="0" lang="en-US" sz="1400" b="0" u="none" strike="noStrike" cap="none" normalizeH="0" baseline="0" dirty="0" smtClean="0">
                          <a:ln>
                            <a:noFill/>
                          </a:ln>
                          <a:solidFill>
                            <a:schemeClr val="tx1"/>
                          </a:solidFill>
                          <a:effectLst/>
                          <a:latin typeface="Arial" pitchFamily="34" charset="0"/>
                          <a:cs typeface="Arial" pitchFamily="34" charset="0"/>
                        </a:rPr>
                        <a:t>cycles</a:t>
                      </a:r>
                      <a:endParaRPr kumimoji="0" lang="ru-RU" sz="14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txBody>
                  <a:tcPr marL="68537" marR="68537" marT="0" marB="0" anchor="ct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rgbClr val="FFFF0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0" u="none" strike="noStrike" cap="none" normalizeH="0" baseline="0" dirty="0" smtClean="0">
                          <a:ln>
                            <a:noFill/>
                          </a:ln>
                          <a:solidFill>
                            <a:schemeClr val="tx1"/>
                          </a:solidFill>
                          <a:effectLst/>
                          <a:latin typeface="Arial" pitchFamily="34" charset="0"/>
                          <a:cs typeface="Arial" pitchFamily="34" charset="0"/>
                        </a:rPr>
                        <a:t>7</a:t>
                      </a:r>
                      <a:endParaRPr kumimoji="0" lang="ru-RU" sz="14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txBody>
                  <a:tcPr marL="68537" marR="68537" marT="0" marB="0" anchor="ct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rgbClr val="FFFF00"/>
                    </a:solidFill>
                  </a:tcPr>
                </a:tc>
              </a:tr>
              <a:tr h="275739">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0" u="none" strike="noStrike" cap="none" normalizeH="0" baseline="0" smtClean="0">
                          <a:ln>
                            <a:noFill/>
                          </a:ln>
                          <a:solidFill>
                            <a:schemeClr val="tx1"/>
                          </a:solidFill>
                          <a:effectLst/>
                          <a:latin typeface="Arial" pitchFamily="34" charset="0"/>
                          <a:cs typeface="Arial" pitchFamily="34" charset="0"/>
                        </a:rPr>
                        <a:t>2015</a:t>
                      </a:r>
                      <a:endParaRPr kumimoji="0" lang="ru-RU" sz="14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68537" marR="68537" marT="0" marB="0" anchor="ct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rgbClr val="FFFF0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0" u="none" strike="noStrike" cap="none" normalizeH="0" baseline="0" dirty="0" smtClean="0">
                          <a:ln>
                            <a:noFill/>
                          </a:ln>
                          <a:solidFill>
                            <a:schemeClr val="tx1"/>
                          </a:solidFill>
                          <a:effectLst/>
                          <a:latin typeface="Arial" pitchFamily="34" charset="0"/>
                          <a:cs typeface="Arial" pitchFamily="34" charset="0"/>
                        </a:rPr>
                        <a:t>2646 – 9 </a:t>
                      </a:r>
                      <a:r>
                        <a:rPr kumimoji="0" lang="en-US" sz="1400" b="0" u="none" strike="noStrike" cap="none" normalizeH="0" baseline="0" dirty="0" smtClean="0">
                          <a:ln>
                            <a:noFill/>
                          </a:ln>
                          <a:solidFill>
                            <a:schemeClr val="tx1"/>
                          </a:solidFill>
                          <a:effectLst/>
                          <a:latin typeface="Arial" pitchFamily="34" charset="0"/>
                          <a:cs typeface="Arial" pitchFamily="34" charset="0"/>
                        </a:rPr>
                        <a:t>cycles</a:t>
                      </a:r>
                      <a:endParaRPr kumimoji="0" lang="ru-RU" sz="14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txBody>
                  <a:tcPr marL="68537" marR="68537" marT="0" marB="0" anchor="ct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rgbClr val="FFFF0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0" u="none" strike="noStrike" cap="none" normalizeH="0" baseline="0" smtClean="0">
                          <a:ln>
                            <a:noFill/>
                          </a:ln>
                          <a:solidFill>
                            <a:schemeClr val="tx1"/>
                          </a:solidFill>
                          <a:effectLst/>
                          <a:latin typeface="Arial" pitchFamily="34" charset="0"/>
                          <a:cs typeface="Arial" pitchFamily="34" charset="0"/>
                        </a:rPr>
                        <a:t>2</a:t>
                      </a:r>
                      <a:endParaRPr kumimoji="0" lang="ru-RU" sz="14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68537" marR="68537" marT="0" marB="0" anchor="ct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rgbClr val="FFFF00"/>
                    </a:solidFill>
                  </a:tcPr>
                </a:tc>
              </a:tr>
              <a:tr h="487086">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0" u="none" strike="noStrike" cap="none" normalizeH="0" baseline="0" smtClean="0">
                          <a:ln>
                            <a:noFill/>
                          </a:ln>
                          <a:solidFill>
                            <a:schemeClr val="tx1"/>
                          </a:solidFill>
                          <a:effectLst/>
                          <a:latin typeface="Arial" pitchFamily="34" charset="0"/>
                          <a:cs typeface="Arial" pitchFamily="34" charset="0"/>
                        </a:rPr>
                        <a:t>2016</a:t>
                      </a:r>
                      <a:endParaRPr kumimoji="0" lang="ru-RU" sz="1400" b="0" i="0" u="none" strike="noStrike" cap="none" normalizeH="0" baseline="0" smtClean="0">
                        <a:ln>
                          <a:noFill/>
                        </a:ln>
                        <a:solidFill>
                          <a:schemeClr val="tx1"/>
                        </a:solidFill>
                        <a:effectLst/>
                        <a:latin typeface="Arial" pitchFamily="34" charset="0"/>
                        <a:ea typeface="Calibri" pitchFamily="34" charset="0"/>
                        <a:cs typeface="Arial" pitchFamily="34" charset="0"/>
                      </a:endParaRPr>
                    </a:p>
                  </a:txBody>
                  <a:tcPr marL="68537" marR="68537" marT="0" marB="0" anchor="ct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rgbClr val="FFFF0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0" u="none" strike="noStrike" cap="none" normalizeH="0" baseline="0" dirty="0" smtClean="0">
                          <a:ln>
                            <a:noFill/>
                          </a:ln>
                          <a:solidFill>
                            <a:schemeClr val="tx1"/>
                          </a:solidFill>
                          <a:effectLst/>
                          <a:latin typeface="Arial" pitchFamily="34" charset="0"/>
                          <a:cs typeface="Arial" pitchFamily="34" charset="0"/>
                        </a:rPr>
                        <a:t>1300 (</a:t>
                      </a:r>
                      <a:r>
                        <a:rPr kumimoji="0" lang="en-US" sz="1400" b="0" u="none" strike="noStrike" cap="none" normalizeH="0" baseline="0" dirty="0" smtClean="0">
                          <a:ln>
                            <a:noFill/>
                          </a:ln>
                          <a:solidFill>
                            <a:schemeClr val="tx1"/>
                          </a:solidFill>
                          <a:effectLst/>
                          <a:latin typeface="Arial" pitchFamily="34" charset="0"/>
                          <a:cs typeface="Arial" pitchFamily="34" charset="0"/>
                        </a:rPr>
                        <a:t>as of June</a:t>
                      </a:r>
                      <a:r>
                        <a:rPr kumimoji="0" lang="ru-RU" sz="1400" b="0" u="none" strike="noStrike" cap="none" normalizeH="0" baseline="0" dirty="0" smtClean="0">
                          <a:ln>
                            <a:noFill/>
                          </a:ln>
                          <a:solidFill>
                            <a:schemeClr val="tx1"/>
                          </a:solidFill>
                          <a:effectLst/>
                          <a:latin typeface="Arial" pitchFamily="34" charset="0"/>
                          <a:cs typeface="Arial" pitchFamily="34" charset="0"/>
                        </a:rPr>
                        <a:t> 01</a:t>
                      </a:r>
                      <a:r>
                        <a:rPr kumimoji="0" lang="en-US" sz="1400" b="0" u="none" strike="noStrike" cap="none" normalizeH="0" baseline="0" dirty="0" smtClean="0">
                          <a:ln>
                            <a:noFill/>
                          </a:ln>
                          <a:solidFill>
                            <a:schemeClr val="tx1"/>
                          </a:solidFill>
                          <a:effectLst/>
                          <a:latin typeface="Arial" pitchFamily="34" charset="0"/>
                          <a:cs typeface="Arial" pitchFamily="34" charset="0"/>
                        </a:rPr>
                        <a:t>, </a:t>
                      </a:r>
                      <a:r>
                        <a:rPr kumimoji="0" lang="ru-RU" sz="1400" b="0" u="none" strike="noStrike" cap="none" normalizeH="0" baseline="0" dirty="0" smtClean="0">
                          <a:ln>
                            <a:noFill/>
                          </a:ln>
                          <a:solidFill>
                            <a:schemeClr val="tx1"/>
                          </a:solidFill>
                          <a:effectLst/>
                          <a:latin typeface="Arial" pitchFamily="34" charset="0"/>
                          <a:cs typeface="Arial" pitchFamily="34" charset="0"/>
                        </a:rPr>
                        <a:t>2016) – </a:t>
                      </a:r>
                      <a:r>
                        <a:rPr kumimoji="0" lang="en-US" sz="1400" b="0" u="none" strike="noStrike" cap="none" normalizeH="0" baseline="0" dirty="0" smtClean="0">
                          <a:ln>
                            <a:noFill/>
                          </a:ln>
                          <a:solidFill>
                            <a:schemeClr val="tx1"/>
                          </a:solidFill>
                          <a:effectLst/>
                          <a:latin typeface="Arial" pitchFamily="34" charset="0"/>
                          <a:cs typeface="Arial" pitchFamily="34" charset="0"/>
                        </a:rPr>
                        <a:t>9 cycles are planned</a:t>
                      </a:r>
                      <a:endParaRPr kumimoji="0" lang="ru-RU" sz="14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txBody>
                  <a:tcPr marL="68537" marR="68537" marT="0" marB="0" anchor="ct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rgbClr val="FFFF00"/>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u="none" strike="noStrike" cap="none" normalizeH="0" baseline="0" dirty="0" smtClean="0">
                          <a:ln>
                            <a:noFill/>
                          </a:ln>
                          <a:solidFill>
                            <a:schemeClr val="tx1"/>
                          </a:solidFill>
                          <a:effectLst/>
                          <a:latin typeface="Arial" pitchFamily="34" charset="0"/>
                          <a:cs typeface="Arial" pitchFamily="34" charset="0"/>
                        </a:rPr>
                        <a:t>3</a:t>
                      </a:r>
                      <a:endParaRPr kumimoji="0" lang="ru-RU" sz="14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txBody>
                  <a:tcPr marL="68537" marR="68537" marT="0" marB="0" anchor="ct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rgbClr val="FFFF00"/>
                    </a:solidFill>
                  </a:tcPr>
                </a:tc>
              </a:tr>
            </a:tbl>
          </a:graphicData>
        </a:graphic>
      </p:graphicFrame>
      <p:sp>
        <p:nvSpPr>
          <p:cNvPr id="107549" name="Скругленный прямоугольник 18"/>
          <p:cNvSpPr>
            <a:spLocks noChangeArrowheads="1"/>
          </p:cNvSpPr>
          <p:nvPr/>
        </p:nvSpPr>
        <p:spPr bwMode="auto">
          <a:xfrm>
            <a:off x="203200" y="-49213"/>
            <a:ext cx="8766175" cy="919401"/>
          </a:xfrm>
          <a:prstGeom prst="roundRect">
            <a:avLst>
              <a:gd name="adj" fmla="val 16667"/>
            </a:avLst>
          </a:prstGeom>
          <a:solidFill>
            <a:srgbClr val="C00000"/>
          </a:solidFill>
          <a:ln w="9525">
            <a:noFill/>
            <a:round/>
            <a:headEnd/>
            <a:tailEnd/>
          </a:ln>
        </p:spPr>
        <p:txBody>
          <a:bodyPr>
            <a:spAutoFit/>
          </a:bodyPr>
          <a:lstStyle/>
          <a:p>
            <a:pPr algn="ctr"/>
            <a:r>
              <a:rPr lang="ro-RO" sz="2400" b="1" dirty="0">
                <a:solidFill>
                  <a:srgbClr val="FFFF00"/>
                </a:solidFill>
              </a:rPr>
              <a:t>Information </a:t>
            </a:r>
            <a:r>
              <a:rPr lang="ro-RO" sz="2400" b="1" dirty="0" err="1">
                <a:solidFill>
                  <a:srgbClr val="FFFF00"/>
                </a:solidFill>
              </a:rPr>
              <a:t>related</a:t>
            </a:r>
            <a:r>
              <a:rPr lang="ro-RO" sz="2400" b="1" dirty="0">
                <a:solidFill>
                  <a:srgbClr val="FFFF00"/>
                </a:solidFill>
              </a:rPr>
              <a:t> </a:t>
            </a:r>
            <a:r>
              <a:rPr lang="ro-RO" sz="2400" b="1" dirty="0" err="1" smtClean="0">
                <a:solidFill>
                  <a:srgbClr val="FFFF00"/>
                </a:solidFill>
              </a:rPr>
              <a:t>to</a:t>
            </a:r>
            <a:r>
              <a:rPr lang="ro-RO" sz="2400" b="1" dirty="0" smtClean="0">
                <a:solidFill>
                  <a:srgbClr val="FFFF00"/>
                </a:solidFill>
              </a:rPr>
              <a:t> </a:t>
            </a:r>
            <a:r>
              <a:rPr lang="en-US" sz="2400" b="1" dirty="0" smtClean="0">
                <a:solidFill>
                  <a:srgbClr val="FFFF00"/>
                </a:solidFill>
              </a:rPr>
              <a:t>Development </a:t>
            </a:r>
            <a:r>
              <a:rPr lang="en-US" sz="2400" b="1" dirty="0">
                <a:solidFill>
                  <a:srgbClr val="FFFF00"/>
                </a:solidFill>
              </a:rPr>
              <a:t>of the IBR-2 Facility with a Complex of Cryogenic Neutron Moderators </a:t>
            </a:r>
          </a:p>
        </p:txBody>
      </p:sp>
      <p:sp>
        <p:nvSpPr>
          <p:cNvPr id="107550" name="Прямоугольник 2"/>
          <p:cNvSpPr>
            <a:spLocks noChangeArrowheads="1"/>
          </p:cNvSpPr>
          <p:nvPr/>
        </p:nvSpPr>
        <p:spPr bwMode="auto">
          <a:xfrm>
            <a:off x="962025" y="932384"/>
            <a:ext cx="8007350" cy="400110"/>
          </a:xfrm>
          <a:prstGeom prst="rect">
            <a:avLst/>
          </a:prstGeom>
          <a:noFill/>
          <a:ln w="9525">
            <a:noFill/>
            <a:miter lim="800000"/>
            <a:headEnd/>
            <a:tailEnd/>
          </a:ln>
        </p:spPr>
        <p:txBody>
          <a:bodyPr wrap="square">
            <a:spAutoFit/>
          </a:bodyPr>
          <a:lstStyle/>
          <a:p>
            <a:r>
              <a:rPr lang="ro-RO" sz="2000" i="1" dirty="0" err="1" smtClean="0"/>
              <a:t>Delivered</a:t>
            </a:r>
            <a:r>
              <a:rPr lang="ro-RO" sz="2000" i="1" dirty="0" smtClean="0"/>
              <a:t> on </a:t>
            </a:r>
            <a:r>
              <a:rPr lang="ro-RO" sz="2000" i="1" dirty="0" err="1" smtClean="0"/>
              <a:t>the</a:t>
            </a:r>
            <a:r>
              <a:rPr lang="ro-RO" sz="2000" i="1" dirty="0" smtClean="0"/>
              <a:t> </a:t>
            </a:r>
            <a:r>
              <a:rPr lang="ro-RO" sz="2000" i="1" dirty="0" err="1" smtClean="0"/>
              <a:t>basis</a:t>
            </a:r>
            <a:r>
              <a:rPr lang="ro-RO" sz="2000" i="1" dirty="0" smtClean="0"/>
              <a:t> of  </a:t>
            </a:r>
            <a:r>
              <a:rPr lang="ro-RO" sz="2000" i="1" dirty="0" err="1" smtClean="0"/>
              <a:t>dr</a:t>
            </a:r>
            <a:r>
              <a:rPr lang="ro-RO" sz="2000" i="1" dirty="0" smtClean="0"/>
              <a:t> </a:t>
            </a:r>
            <a:r>
              <a:rPr lang="en-US" sz="2000" i="1" dirty="0" smtClean="0"/>
              <a:t>A.</a:t>
            </a:r>
            <a:r>
              <a:rPr lang="ro-RO" sz="2000" i="1" dirty="0" smtClean="0"/>
              <a:t> </a:t>
            </a:r>
            <a:r>
              <a:rPr lang="en-US" sz="2000" i="1" dirty="0" err="1" smtClean="0"/>
              <a:t>Vinogradov</a:t>
            </a:r>
            <a:r>
              <a:rPr lang="ro-RO" sz="2000" i="1" dirty="0" smtClean="0"/>
              <a:t>  report at PAC </a:t>
            </a:r>
            <a:r>
              <a:rPr lang="ro-RO" sz="2000" i="1" dirty="0" err="1" smtClean="0"/>
              <a:t>meeting</a:t>
            </a:r>
            <a:r>
              <a:rPr lang="ro-RO" sz="2000" i="1" dirty="0" smtClean="0"/>
              <a:t> </a:t>
            </a:r>
            <a:endParaRPr lang="ru-RU" sz="2000" i="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Прямоугольник 108"/>
          <p:cNvSpPr/>
          <p:nvPr/>
        </p:nvSpPr>
        <p:spPr>
          <a:xfrm>
            <a:off x="0" y="2844800"/>
            <a:ext cx="9144000" cy="401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 name="Прямоугольник 1"/>
          <p:cNvSpPr/>
          <p:nvPr/>
        </p:nvSpPr>
        <p:spPr>
          <a:xfrm>
            <a:off x="577850" y="590550"/>
            <a:ext cx="8012113" cy="1200150"/>
          </a:xfrm>
          <a:prstGeom prst="rect">
            <a:avLst/>
          </a:prstGeom>
        </p:spPr>
        <p:txBody>
          <a:bodyPr>
            <a:spAutoFit/>
          </a:bodyPr>
          <a:lstStyle/>
          <a:p>
            <a:pPr algn="ctr">
              <a:defRPr/>
            </a:pPr>
            <a:r>
              <a:rPr lang="en-US" sz="2400" b="1" dirty="0">
                <a:solidFill>
                  <a:srgbClr val="C00000"/>
                </a:solidFill>
                <a:effectLst>
                  <a:outerShdw blurRad="38100" dist="38100" dir="2700000" algn="tl">
                    <a:srgbClr val="C0C0C0"/>
                  </a:outerShdw>
                </a:effectLst>
                <a:latin typeface="+mj-lt"/>
                <a:ea typeface="+mj-ea"/>
                <a:cs typeface="+mj-cs"/>
              </a:rPr>
              <a:t>Construction of a complex of cryogenic moderators</a:t>
            </a:r>
            <a:br>
              <a:rPr lang="en-US" sz="2400" b="1" dirty="0">
                <a:solidFill>
                  <a:srgbClr val="C00000"/>
                </a:solidFill>
                <a:effectLst>
                  <a:outerShdw blurRad="38100" dist="38100" dir="2700000" algn="tl">
                    <a:srgbClr val="C0C0C0"/>
                  </a:outerShdw>
                </a:effectLst>
                <a:latin typeface="+mj-lt"/>
                <a:ea typeface="+mj-ea"/>
                <a:cs typeface="+mj-cs"/>
              </a:rPr>
            </a:br>
            <a:r>
              <a:rPr lang="en-US" sz="2400" b="1" dirty="0">
                <a:solidFill>
                  <a:srgbClr val="C00000"/>
                </a:solidFill>
                <a:effectLst>
                  <a:outerShdw blurRad="38100" dist="38100" dir="2700000" algn="tl">
                    <a:srgbClr val="C0C0C0"/>
                  </a:outerShdw>
                </a:effectLst>
                <a:latin typeface="+mj-lt"/>
                <a:ea typeface="+mj-ea"/>
                <a:cs typeface="+mj-cs"/>
              </a:rPr>
              <a:t>at the IBR-2 facility</a:t>
            </a:r>
          </a:p>
          <a:p>
            <a:pPr algn="ctr">
              <a:defRPr/>
            </a:pPr>
            <a:r>
              <a:rPr lang="en-US" sz="2400" dirty="0">
                <a:solidFill>
                  <a:srgbClr val="C00000"/>
                </a:solidFill>
                <a:effectLst>
                  <a:outerShdw blurRad="38100" dist="38100" dir="2700000" algn="tl">
                    <a:srgbClr val="C0C0C0"/>
                  </a:outerShdw>
                </a:effectLst>
                <a:latin typeface="+mj-lt"/>
                <a:ea typeface="+mj-ea"/>
                <a:cs typeface="+mj-cs"/>
              </a:rPr>
              <a:t> </a:t>
            </a:r>
            <a:endParaRPr lang="ru-RU" sz="2400" dirty="0">
              <a:solidFill>
                <a:srgbClr val="C00000"/>
              </a:solidFill>
              <a:effectLst>
                <a:outerShdw blurRad="38100" dist="38100" dir="2700000" algn="tl">
                  <a:srgbClr val="C0C0C0"/>
                </a:outerShdw>
              </a:effectLst>
              <a:latin typeface="+mj-lt"/>
              <a:ea typeface="+mj-ea"/>
              <a:cs typeface="+mj-cs"/>
            </a:endParaRPr>
          </a:p>
        </p:txBody>
      </p:sp>
      <p:sp>
        <p:nvSpPr>
          <p:cNvPr id="108548" name="Прямоугольник 33"/>
          <p:cNvSpPr>
            <a:spLocks noChangeArrowheads="1"/>
          </p:cNvSpPr>
          <p:nvPr/>
        </p:nvSpPr>
        <p:spPr bwMode="auto">
          <a:xfrm>
            <a:off x="419100" y="1473200"/>
            <a:ext cx="8445500" cy="1477328"/>
          </a:xfrm>
          <a:prstGeom prst="rect">
            <a:avLst/>
          </a:prstGeom>
          <a:solidFill>
            <a:srgbClr val="FFFF00"/>
          </a:solidFill>
          <a:ln w="9525">
            <a:solidFill>
              <a:srgbClr val="C00000"/>
            </a:solidFill>
            <a:miter lim="800000"/>
            <a:headEnd/>
            <a:tailEnd/>
          </a:ln>
        </p:spPr>
        <p:txBody>
          <a:bodyPr>
            <a:spAutoFit/>
          </a:bodyPr>
          <a:lstStyle/>
          <a:p>
            <a:r>
              <a:rPr lang="en-GB" dirty="0">
                <a:solidFill>
                  <a:srgbClr val="0000FF"/>
                </a:solidFill>
              </a:rPr>
              <a:t>The </a:t>
            </a:r>
            <a:r>
              <a:rPr lang="en-GB" dirty="0" smtClean="0">
                <a:solidFill>
                  <a:srgbClr val="0000FF"/>
                </a:solidFill>
              </a:rPr>
              <a:t>PAC</a:t>
            </a:r>
            <a:r>
              <a:rPr lang="ro-RO" dirty="0" smtClean="0">
                <a:solidFill>
                  <a:srgbClr val="0000FF"/>
                </a:solidFill>
              </a:rPr>
              <a:t> </a:t>
            </a:r>
            <a:r>
              <a:rPr lang="ro-RO" b="1" dirty="0" err="1" smtClean="0">
                <a:solidFill>
                  <a:srgbClr val="FF0000"/>
                </a:solidFill>
              </a:rPr>
              <a:t>informed</a:t>
            </a:r>
            <a:r>
              <a:rPr lang="ro-RO" b="1" dirty="0" smtClean="0">
                <a:solidFill>
                  <a:srgbClr val="FF0000"/>
                </a:solidFill>
              </a:rPr>
              <a:t>  SC  </a:t>
            </a:r>
            <a:r>
              <a:rPr lang="ro-RO" b="1" dirty="0" err="1" smtClean="0">
                <a:solidFill>
                  <a:srgbClr val="FF0000"/>
                </a:solidFill>
              </a:rPr>
              <a:t>about</a:t>
            </a:r>
            <a:r>
              <a:rPr lang="ro-RO" b="1" dirty="0" smtClean="0">
                <a:solidFill>
                  <a:srgbClr val="FF0000"/>
                </a:solidFill>
              </a:rPr>
              <a:t>  </a:t>
            </a:r>
            <a:r>
              <a:rPr lang="ro-RO" b="1" dirty="0" err="1" smtClean="0">
                <a:solidFill>
                  <a:srgbClr val="FF0000"/>
                </a:solidFill>
              </a:rPr>
              <a:t>its</a:t>
            </a:r>
            <a:r>
              <a:rPr lang="ro-RO" b="1" dirty="0" smtClean="0">
                <a:solidFill>
                  <a:srgbClr val="FF0000"/>
                </a:solidFill>
              </a:rPr>
              <a:t>  </a:t>
            </a:r>
            <a:r>
              <a:rPr lang="en-GB" b="1" dirty="0" smtClean="0">
                <a:solidFill>
                  <a:srgbClr val="FF0000"/>
                </a:solidFill>
              </a:rPr>
              <a:t> </a:t>
            </a:r>
            <a:r>
              <a:rPr lang="en-GB" b="1" dirty="0" err="1" smtClean="0">
                <a:solidFill>
                  <a:srgbClr val="FF0000"/>
                </a:solidFill>
              </a:rPr>
              <a:t>appreciat</a:t>
            </a:r>
            <a:r>
              <a:rPr lang="ro-RO" b="1" dirty="0" smtClean="0">
                <a:solidFill>
                  <a:srgbClr val="FF0000"/>
                </a:solidFill>
              </a:rPr>
              <a:t>ion </a:t>
            </a:r>
            <a:r>
              <a:rPr lang="ro-RO" dirty="0" smtClean="0">
                <a:solidFill>
                  <a:srgbClr val="0000FF"/>
                </a:solidFill>
              </a:rPr>
              <a:t>of </a:t>
            </a:r>
            <a:r>
              <a:rPr lang="en-GB" dirty="0" smtClean="0">
                <a:solidFill>
                  <a:srgbClr val="0000FF"/>
                </a:solidFill>
              </a:rPr>
              <a:t> </a:t>
            </a:r>
            <a:r>
              <a:rPr lang="en-GB" dirty="0">
                <a:solidFill>
                  <a:srgbClr val="0000FF"/>
                </a:solidFill>
              </a:rPr>
              <a:t>the progress in construction of the complex of cryogenic moderators at the IBR-2 facility that will </a:t>
            </a:r>
            <a:r>
              <a:rPr lang="en-US" dirty="0">
                <a:solidFill>
                  <a:srgbClr val="0000FF"/>
                </a:solidFill>
              </a:rPr>
              <a:t>significantly </a:t>
            </a:r>
            <a:r>
              <a:rPr lang="en-GB" dirty="0">
                <a:solidFill>
                  <a:srgbClr val="0000FF"/>
                </a:solidFill>
              </a:rPr>
              <a:t>increase </a:t>
            </a:r>
            <a:r>
              <a:rPr lang="en-US" dirty="0">
                <a:solidFill>
                  <a:srgbClr val="0000FF"/>
                </a:solidFill>
              </a:rPr>
              <a:t>the </a:t>
            </a:r>
            <a:r>
              <a:rPr lang="en-GB" dirty="0">
                <a:solidFill>
                  <a:srgbClr val="0000FF"/>
                </a:solidFill>
              </a:rPr>
              <a:t>flux of cold neutrons enabling the implementation of an advanced physics research at the level of the leading neutron sources (ISIS, SNS, JSNS).</a:t>
            </a:r>
            <a:endParaRPr lang="ru-RU" dirty="0">
              <a:solidFill>
                <a:srgbClr val="0000FF"/>
              </a:solidFill>
            </a:endParaRPr>
          </a:p>
        </p:txBody>
      </p:sp>
      <p:pic>
        <p:nvPicPr>
          <p:cNvPr id="108549" name="Picture 25"/>
          <p:cNvPicPr>
            <a:picLocks noChangeAspect="1" noChangeArrowheads="1"/>
          </p:cNvPicPr>
          <p:nvPr/>
        </p:nvPicPr>
        <p:blipFill>
          <a:blip r:embed="rId3"/>
          <a:srcRect/>
          <a:stretch>
            <a:fillRect/>
          </a:stretch>
        </p:blipFill>
        <p:spPr bwMode="auto">
          <a:xfrm>
            <a:off x="3459163" y="4995863"/>
            <a:ext cx="2486025" cy="1731962"/>
          </a:xfrm>
          <a:prstGeom prst="rect">
            <a:avLst/>
          </a:prstGeom>
          <a:noFill/>
          <a:ln w="9525">
            <a:noFill/>
            <a:miter lim="800000"/>
            <a:headEnd/>
            <a:tailEnd/>
          </a:ln>
        </p:spPr>
      </p:pic>
      <p:pic>
        <p:nvPicPr>
          <p:cNvPr id="108550" name="Picture 4" descr="pic_1"/>
          <p:cNvPicPr>
            <a:picLocks noChangeAspect="1" noChangeArrowheads="1"/>
          </p:cNvPicPr>
          <p:nvPr/>
        </p:nvPicPr>
        <p:blipFill>
          <a:blip r:embed="rId4"/>
          <a:srcRect/>
          <a:stretch>
            <a:fillRect/>
          </a:stretch>
        </p:blipFill>
        <p:spPr bwMode="auto">
          <a:xfrm>
            <a:off x="111125" y="4095750"/>
            <a:ext cx="2859088" cy="2347913"/>
          </a:xfrm>
          <a:prstGeom prst="rect">
            <a:avLst/>
          </a:prstGeom>
          <a:noFill/>
          <a:ln w="9525">
            <a:noFill/>
            <a:miter lim="800000"/>
            <a:headEnd/>
            <a:tailEnd/>
          </a:ln>
        </p:spPr>
      </p:pic>
      <p:pic>
        <p:nvPicPr>
          <p:cNvPr id="108551" name="Picture 4"/>
          <p:cNvPicPr>
            <a:picLocks noChangeAspect="1" noChangeArrowheads="1"/>
          </p:cNvPicPr>
          <p:nvPr/>
        </p:nvPicPr>
        <p:blipFill>
          <a:blip r:embed="rId5"/>
          <a:srcRect/>
          <a:stretch>
            <a:fillRect/>
          </a:stretch>
        </p:blipFill>
        <p:spPr bwMode="auto">
          <a:xfrm>
            <a:off x="6294438" y="4208463"/>
            <a:ext cx="2657475" cy="2230437"/>
          </a:xfrm>
          <a:prstGeom prst="rect">
            <a:avLst/>
          </a:prstGeom>
          <a:noFill/>
          <a:ln w="9525">
            <a:noFill/>
            <a:miter lim="800000"/>
            <a:headEnd/>
            <a:tailEnd/>
          </a:ln>
        </p:spPr>
      </p:pic>
      <p:cxnSp>
        <p:nvCxnSpPr>
          <p:cNvPr id="98" name="Прямая со стрелкой 97"/>
          <p:cNvCxnSpPr/>
          <p:nvPr/>
        </p:nvCxnSpPr>
        <p:spPr>
          <a:xfrm flipH="1" flipV="1">
            <a:off x="2703513" y="5283200"/>
            <a:ext cx="1100137" cy="695325"/>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08553" name="TextBox 25"/>
          <p:cNvSpPr txBox="1">
            <a:spLocks noChangeArrowheads="1"/>
          </p:cNvSpPr>
          <p:nvPr/>
        </p:nvSpPr>
        <p:spPr bwMode="auto">
          <a:xfrm>
            <a:off x="-11113" y="3762375"/>
            <a:ext cx="3417888" cy="368300"/>
          </a:xfrm>
          <a:prstGeom prst="rect">
            <a:avLst/>
          </a:prstGeom>
          <a:noFill/>
          <a:ln w="9525">
            <a:noFill/>
            <a:miter lim="800000"/>
            <a:headEnd/>
            <a:tailEnd/>
          </a:ln>
        </p:spPr>
        <p:txBody>
          <a:bodyPr>
            <a:spAutoFit/>
          </a:bodyPr>
          <a:lstStyle/>
          <a:p>
            <a:pPr algn="ctr"/>
            <a:r>
              <a:rPr lang="en-US" altLang="ru-RU">
                <a:solidFill>
                  <a:srgbClr val="0000FF"/>
                </a:solidFill>
                <a:latin typeface="Tahoma" pitchFamily="34" charset="0"/>
              </a:rPr>
              <a:t>CM 202 (n-channels </a:t>
            </a:r>
            <a:r>
              <a:rPr lang="ru-RU" altLang="ru-RU">
                <a:solidFill>
                  <a:srgbClr val="0000FF"/>
                </a:solidFill>
                <a:latin typeface="Tahoma" pitchFamily="34" charset="0"/>
              </a:rPr>
              <a:t>7,8,10,11</a:t>
            </a:r>
            <a:r>
              <a:rPr lang="en-US" altLang="ru-RU">
                <a:solidFill>
                  <a:srgbClr val="0000FF"/>
                </a:solidFill>
                <a:latin typeface="Tahoma" pitchFamily="34" charset="0"/>
              </a:rPr>
              <a:t>)</a:t>
            </a:r>
            <a:r>
              <a:rPr lang="ru-RU" altLang="ru-RU">
                <a:solidFill>
                  <a:srgbClr val="0000FF"/>
                </a:solidFill>
                <a:latin typeface="Tahoma" pitchFamily="34" charset="0"/>
              </a:rPr>
              <a:t> </a:t>
            </a:r>
            <a:endParaRPr lang="en-US" altLang="ru-RU">
              <a:solidFill>
                <a:srgbClr val="0000FF"/>
              </a:solidFill>
              <a:latin typeface="Tahoma" pitchFamily="34" charset="0"/>
            </a:endParaRPr>
          </a:p>
        </p:txBody>
      </p:sp>
      <p:sp>
        <p:nvSpPr>
          <p:cNvPr id="108554" name="TextBox 26"/>
          <p:cNvSpPr txBox="1">
            <a:spLocks noChangeArrowheads="1"/>
          </p:cNvSpPr>
          <p:nvPr/>
        </p:nvSpPr>
        <p:spPr bwMode="auto">
          <a:xfrm>
            <a:off x="6143625" y="3803650"/>
            <a:ext cx="2987675" cy="400050"/>
          </a:xfrm>
          <a:prstGeom prst="rect">
            <a:avLst/>
          </a:prstGeom>
          <a:noFill/>
          <a:ln w="9525">
            <a:noFill/>
            <a:miter lim="800000"/>
            <a:headEnd/>
            <a:tailEnd/>
          </a:ln>
        </p:spPr>
        <p:txBody>
          <a:bodyPr>
            <a:spAutoFit/>
          </a:bodyPr>
          <a:lstStyle/>
          <a:p>
            <a:r>
              <a:rPr lang="en-US" altLang="ru-RU" sz="2000">
                <a:solidFill>
                  <a:srgbClr val="0000FF"/>
                </a:solidFill>
                <a:latin typeface="Tahoma" pitchFamily="34" charset="0"/>
              </a:rPr>
              <a:t>CM 203 (n-channels </a:t>
            </a:r>
            <a:r>
              <a:rPr lang="ru-RU" altLang="ru-RU" sz="2000">
                <a:solidFill>
                  <a:srgbClr val="0000FF"/>
                </a:solidFill>
                <a:latin typeface="Tahoma" pitchFamily="34" charset="0"/>
              </a:rPr>
              <a:t>2,3</a:t>
            </a:r>
            <a:r>
              <a:rPr lang="en-US" altLang="ru-RU" sz="2000">
                <a:solidFill>
                  <a:srgbClr val="0000FF"/>
                </a:solidFill>
                <a:latin typeface="Tahoma" pitchFamily="34" charset="0"/>
              </a:rPr>
              <a:t>)</a:t>
            </a:r>
            <a:endParaRPr lang="ru-RU" altLang="ru-RU" sz="2000">
              <a:solidFill>
                <a:srgbClr val="0000FF"/>
              </a:solidFill>
              <a:latin typeface="Tahoma" pitchFamily="34" charset="0"/>
            </a:endParaRPr>
          </a:p>
        </p:txBody>
      </p:sp>
      <p:cxnSp>
        <p:nvCxnSpPr>
          <p:cNvPr id="101" name="Прямая со стрелкой 100"/>
          <p:cNvCxnSpPr/>
          <p:nvPr/>
        </p:nvCxnSpPr>
        <p:spPr>
          <a:xfrm flipV="1">
            <a:off x="5727700" y="5427663"/>
            <a:ext cx="936625" cy="504825"/>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02" name="Овал 5135"/>
          <p:cNvSpPr/>
          <p:nvPr/>
        </p:nvSpPr>
        <p:spPr>
          <a:xfrm>
            <a:off x="4176713" y="5140325"/>
            <a:ext cx="1198562" cy="431800"/>
          </a:xfrm>
          <a:prstGeom prst="ellipse">
            <a:avLst/>
          </a:prstGeom>
          <a:no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103" name="Овал 102"/>
          <p:cNvSpPr/>
          <p:nvPr/>
        </p:nvSpPr>
        <p:spPr>
          <a:xfrm>
            <a:off x="5256213" y="5518150"/>
            <a:ext cx="457200" cy="863600"/>
          </a:xfrm>
          <a:prstGeom prst="ellipse">
            <a:avLst/>
          </a:prstGeom>
          <a:no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rgbClr val="FFFFFF"/>
              </a:solidFill>
            </a:endParaRPr>
          </a:p>
        </p:txBody>
      </p:sp>
      <p:sp>
        <p:nvSpPr>
          <p:cNvPr id="108558" name="Прямоугольник 5142"/>
          <p:cNvSpPr>
            <a:spLocks noChangeArrowheads="1"/>
          </p:cNvSpPr>
          <p:nvPr/>
        </p:nvSpPr>
        <p:spPr bwMode="auto">
          <a:xfrm>
            <a:off x="2563813" y="2836863"/>
            <a:ext cx="4392612" cy="369887"/>
          </a:xfrm>
          <a:prstGeom prst="rect">
            <a:avLst/>
          </a:prstGeom>
          <a:noFill/>
          <a:ln w="9525">
            <a:noFill/>
            <a:miter lim="800000"/>
            <a:headEnd/>
            <a:tailEnd/>
          </a:ln>
        </p:spPr>
        <p:txBody>
          <a:bodyPr>
            <a:spAutoFit/>
          </a:bodyPr>
          <a:lstStyle/>
          <a:p>
            <a:pPr algn="ctr"/>
            <a:r>
              <a:rPr lang="en-US" altLang="ru-RU">
                <a:solidFill>
                  <a:srgbClr val="0000FF"/>
                </a:solidFill>
                <a:latin typeface="Tahoma" pitchFamily="34" charset="0"/>
              </a:rPr>
              <a:t>CM 201 (n-channels </a:t>
            </a:r>
            <a:r>
              <a:rPr lang="ru-RU" altLang="ru-RU">
                <a:solidFill>
                  <a:srgbClr val="0000FF"/>
                </a:solidFill>
                <a:latin typeface="Tahoma" pitchFamily="34" charset="0"/>
              </a:rPr>
              <a:t>1,4-6,9)</a:t>
            </a:r>
          </a:p>
        </p:txBody>
      </p:sp>
      <p:sp>
        <p:nvSpPr>
          <p:cNvPr id="105" name="Овал 104"/>
          <p:cNvSpPr/>
          <p:nvPr/>
        </p:nvSpPr>
        <p:spPr>
          <a:xfrm>
            <a:off x="3779838" y="5518150"/>
            <a:ext cx="396875" cy="773113"/>
          </a:xfrm>
          <a:prstGeom prst="ellipse">
            <a:avLst/>
          </a:prstGeom>
          <a:noFill/>
          <a:ln w="3175">
            <a:solidFill>
              <a:srgbClr val="000000"/>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ru-RU">
              <a:solidFill>
                <a:srgbClr val="000000"/>
              </a:solidFill>
            </a:endParaRPr>
          </a:p>
        </p:txBody>
      </p:sp>
      <p:pic>
        <p:nvPicPr>
          <p:cNvPr id="108560" name="Рисунок 31"/>
          <p:cNvPicPr>
            <a:picLocks noChangeAspect="1" noChangeArrowheads="1"/>
          </p:cNvPicPr>
          <p:nvPr/>
        </p:nvPicPr>
        <p:blipFill>
          <a:blip r:embed="rId6"/>
          <a:srcRect/>
          <a:stretch>
            <a:fillRect/>
          </a:stretch>
        </p:blipFill>
        <p:spPr bwMode="auto">
          <a:xfrm>
            <a:off x="3546475" y="3227388"/>
            <a:ext cx="2376488" cy="1411287"/>
          </a:xfrm>
          <a:prstGeom prst="rect">
            <a:avLst/>
          </a:prstGeom>
          <a:noFill/>
          <a:ln w="9525">
            <a:noFill/>
            <a:miter lim="800000"/>
            <a:headEnd/>
            <a:tailEnd/>
          </a:ln>
        </p:spPr>
      </p:pic>
      <p:cxnSp>
        <p:nvCxnSpPr>
          <p:cNvPr id="107" name="Прямая со стрелкой 106"/>
          <p:cNvCxnSpPr/>
          <p:nvPr/>
        </p:nvCxnSpPr>
        <p:spPr>
          <a:xfrm flipV="1">
            <a:off x="4703763" y="4168775"/>
            <a:ext cx="0" cy="827088"/>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10" name="Прямоугольник 109"/>
          <p:cNvSpPr/>
          <p:nvPr/>
        </p:nvSpPr>
        <p:spPr>
          <a:xfrm rot="18711933">
            <a:off x="5390356" y="4387057"/>
            <a:ext cx="746125" cy="452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1" name="Прямоугольник 110"/>
          <p:cNvSpPr/>
          <p:nvPr/>
        </p:nvSpPr>
        <p:spPr>
          <a:xfrm rot="2479882">
            <a:off x="3311525" y="4386263"/>
            <a:ext cx="746125" cy="436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2844800"/>
            <a:ext cx="9144000" cy="401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09571" name="Прямоугольник 1"/>
          <p:cNvSpPr>
            <a:spLocks noChangeArrowheads="1"/>
          </p:cNvSpPr>
          <p:nvPr/>
        </p:nvSpPr>
        <p:spPr bwMode="auto">
          <a:xfrm>
            <a:off x="533400" y="1503363"/>
            <a:ext cx="7937500" cy="922337"/>
          </a:xfrm>
          <a:prstGeom prst="rect">
            <a:avLst/>
          </a:prstGeom>
          <a:solidFill>
            <a:srgbClr val="FFFF00"/>
          </a:solidFill>
          <a:ln w="9525">
            <a:solidFill>
              <a:srgbClr val="C00000"/>
            </a:solidFill>
            <a:miter lim="800000"/>
            <a:headEnd/>
            <a:tailEnd/>
          </a:ln>
        </p:spPr>
        <p:txBody>
          <a:bodyPr>
            <a:spAutoFit/>
          </a:bodyPr>
          <a:lstStyle/>
          <a:p>
            <a:r>
              <a:rPr lang="en-US"/>
              <a:t>The reliability and efficiency of the technologies being used have been  proved by successful three-year operation of the first out of the three cryogenic  moderators — CM-202. </a:t>
            </a:r>
            <a:endParaRPr lang="ru-RU"/>
          </a:p>
        </p:txBody>
      </p:sp>
      <p:sp>
        <p:nvSpPr>
          <p:cNvPr id="4" name="Прямоугольник 3"/>
          <p:cNvSpPr/>
          <p:nvPr/>
        </p:nvSpPr>
        <p:spPr>
          <a:xfrm>
            <a:off x="444500" y="2636838"/>
            <a:ext cx="8013700" cy="1754187"/>
          </a:xfrm>
          <a:prstGeom prst="rect">
            <a:avLst/>
          </a:prstGeom>
        </p:spPr>
        <p:txBody>
          <a:bodyPr>
            <a:spAutoFit/>
          </a:bodyPr>
          <a:lstStyle/>
          <a:p>
            <a:pPr indent="457200" algn="just">
              <a:lnSpc>
                <a:spcPct val="120000"/>
              </a:lnSpc>
              <a:tabLst>
                <a:tab pos="1371600" algn="l"/>
              </a:tabLst>
              <a:defRPr/>
            </a:pPr>
            <a:r>
              <a:rPr lang="en-US" u="sng" dirty="0">
                <a:solidFill>
                  <a:srgbClr val="FF0000"/>
                </a:solidFill>
                <a:latin typeface="Arial" charset="0"/>
              </a:rPr>
              <a:t>CM-</a:t>
            </a:r>
            <a:r>
              <a:rPr lang="ru-RU" u="sng" dirty="0">
                <a:solidFill>
                  <a:srgbClr val="FF0000"/>
                </a:solidFill>
                <a:latin typeface="Arial" charset="0"/>
              </a:rPr>
              <a:t>202 (</a:t>
            </a:r>
            <a:r>
              <a:rPr lang="en-US" u="sng" dirty="0" err="1">
                <a:solidFill>
                  <a:srgbClr val="FF0000"/>
                </a:solidFill>
                <a:latin typeface="Arial" charset="0"/>
              </a:rPr>
              <a:t>beamlines</a:t>
            </a:r>
            <a:r>
              <a:rPr lang="ru-RU" u="sng" dirty="0">
                <a:solidFill>
                  <a:srgbClr val="FF0000"/>
                </a:solidFill>
                <a:latin typeface="Arial" charset="0"/>
              </a:rPr>
              <a:t> 7,8,10,11)</a:t>
            </a:r>
          </a:p>
          <a:p>
            <a:pPr indent="457200" algn="just">
              <a:lnSpc>
                <a:spcPct val="120000"/>
              </a:lnSpc>
              <a:buFont typeface="Arial" charset="0"/>
              <a:buChar char="•"/>
              <a:tabLst>
                <a:tab pos="1371600" algn="l"/>
              </a:tabLst>
              <a:defRPr/>
            </a:pPr>
            <a:r>
              <a:rPr lang="en-US" dirty="0">
                <a:solidFill>
                  <a:srgbClr val="004176"/>
                </a:solidFill>
                <a:latin typeface="Arial" charset="0"/>
              </a:rPr>
              <a:t>In 2015, CM-202 operated at power  for physics experiments during two cycles for 9.4 and 10.4 days, respectively. </a:t>
            </a:r>
            <a:endParaRPr lang="ru-RU" dirty="0">
              <a:solidFill>
                <a:srgbClr val="004176"/>
              </a:solidFill>
              <a:latin typeface="Arial" charset="0"/>
            </a:endParaRPr>
          </a:p>
          <a:p>
            <a:pPr indent="457200" algn="just">
              <a:lnSpc>
                <a:spcPct val="120000"/>
              </a:lnSpc>
              <a:buFont typeface="Arial" charset="0"/>
              <a:buChar char="•"/>
              <a:tabLst>
                <a:tab pos="1371600" algn="l"/>
              </a:tabLst>
              <a:defRPr/>
            </a:pPr>
            <a:r>
              <a:rPr lang="en-US" dirty="0">
                <a:solidFill>
                  <a:srgbClr val="004176"/>
                </a:solidFill>
                <a:latin typeface="Arial" charset="0"/>
              </a:rPr>
              <a:t>In the second half of 2016 work will be continued to consider promising variants of CM: with </a:t>
            </a:r>
            <a:r>
              <a:rPr lang="en-US" dirty="0" err="1">
                <a:solidFill>
                  <a:srgbClr val="004176"/>
                </a:solidFill>
                <a:latin typeface="Arial" charset="0"/>
              </a:rPr>
              <a:t>triphenyl</a:t>
            </a:r>
            <a:r>
              <a:rPr lang="en-US" dirty="0">
                <a:solidFill>
                  <a:srgbClr val="004176"/>
                </a:solidFill>
                <a:latin typeface="Arial" charset="0"/>
              </a:rPr>
              <a:t>-methane, replaceable working substance, etc.</a:t>
            </a:r>
            <a:r>
              <a:rPr lang="en-US" dirty="0">
                <a:solidFill>
                  <a:srgbClr val="004176"/>
                </a:solidFill>
                <a:effectLst>
                  <a:outerShdw blurRad="38100" dist="38100" dir="2700000" algn="tl">
                    <a:srgbClr val="000000"/>
                  </a:outerShdw>
                </a:effectLst>
                <a:latin typeface="Arial" charset="0"/>
              </a:rPr>
              <a:t>  </a:t>
            </a:r>
          </a:p>
        </p:txBody>
      </p:sp>
      <p:sp>
        <p:nvSpPr>
          <p:cNvPr id="109573" name="Прямоугольник 4"/>
          <p:cNvSpPr>
            <a:spLocks noChangeArrowheads="1"/>
          </p:cNvSpPr>
          <p:nvPr/>
        </p:nvSpPr>
        <p:spPr bwMode="auto">
          <a:xfrm>
            <a:off x="469900" y="4497388"/>
            <a:ext cx="8318500" cy="2087562"/>
          </a:xfrm>
          <a:prstGeom prst="rect">
            <a:avLst/>
          </a:prstGeom>
          <a:noFill/>
          <a:ln w="9525">
            <a:noFill/>
            <a:miter lim="800000"/>
            <a:headEnd/>
            <a:tailEnd/>
          </a:ln>
        </p:spPr>
        <p:txBody>
          <a:bodyPr>
            <a:spAutoFit/>
          </a:bodyPr>
          <a:lstStyle/>
          <a:p>
            <a:pPr indent="457200" algn="just">
              <a:lnSpc>
                <a:spcPct val="120000"/>
              </a:lnSpc>
              <a:tabLst>
                <a:tab pos="1371600" algn="l"/>
              </a:tabLst>
            </a:pPr>
            <a:r>
              <a:rPr lang="en-US" u="sng">
                <a:solidFill>
                  <a:srgbClr val="FF0000"/>
                </a:solidFill>
              </a:rPr>
              <a:t>CM-</a:t>
            </a:r>
            <a:r>
              <a:rPr lang="ru-RU" u="sng">
                <a:solidFill>
                  <a:srgbClr val="FF0000"/>
                </a:solidFill>
              </a:rPr>
              <a:t>201 (</a:t>
            </a:r>
            <a:r>
              <a:rPr lang="en-US" u="sng">
                <a:solidFill>
                  <a:srgbClr val="FF0000"/>
                </a:solidFill>
              </a:rPr>
              <a:t>inclined channel</a:t>
            </a:r>
            <a:r>
              <a:rPr lang="ru-RU" u="sng">
                <a:solidFill>
                  <a:srgbClr val="FF0000"/>
                </a:solidFill>
              </a:rPr>
              <a:t>, </a:t>
            </a:r>
            <a:r>
              <a:rPr lang="en-US" u="sng">
                <a:solidFill>
                  <a:srgbClr val="FF0000"/>
                </a:solidFill>
              </a:rPr>
              <a:t>beamlines</a:t>
            </a:r>
            <a:r>
              <a:rPr lang="ru-RU" u="sng">
                <a:solidFill>
                  <a:srgbClr val="FF0000"/>
                </a:solidFill>
              </a:rPr>
              <a:t> 1,4,5,6,9)</a:t>
            </a:r>
          </a:p>
          <a:p>
            <a:pPr indent="457200" algn="just">
              <a:lnSpc>
                <a:spcPct val="120000"/>
              </a:lnSpc>
              <a:buFont typeface="Arial" pitchFamily="34" charset="0"/>
              <a:buChar char="•"/>
              <a:tabLst>
                <a:tab pos="1371600" algn="l"/>
              </a:tabLst>
            </a:pPr>
            <a:r>
              <a:rPr lang="en-US">
                <a:solidFill>
                  <a:srgbClr val="004176"/>
                </a:solidFill>
              </a:rPr>
              <a:t>Detailed plan of activities for CM-201 until the end of 2019 was prepared.</a:t>
            </a:r>
          </a:p>
          <a:p>
            <a:pPr indent="457200" algn="just">
              <a:lnSpc>
                <a:spcPct val="120000"/>
              </a:lnSpc>
              <a:buFont typeface="Arial" pitchFamily="34" charset="0"/>
              <a:buChar char="•"/>
              <a:tabLst>
                <a:tab pos="1371600" algn="l"/>
              </a:tabLst>
            </a:pPr>
            <a:r>
              <a:rPr lang="en-US">
                <a:solidFill>
                  <a:srgbClr val="004176"/>
                </a:solidFill>
              </a:rPr>
              <a:t>2017–2018 – completion of manufacturing of the moderator and equipment, adjustment at  the workplace, cryogenic stand tests of CM-201</a:t>
            </a:r>
            <a:r>
              <a:rPr lang="ru-RU">
                <a:solidFill>
                  <a:srgbClr val="004176"/>
                </a:solidFill>
              </a:rPr>
              <a:t>.</a:t>
            </a:r>
          </a:p>
          <a:p>
            <a:pPr indent="457200" algn="just">
              <a:lnSpc>
                <a:spcPct val="120000"/>
              </a:lnSpc>
              <a:buFont typeface="Arial" pitchFamily="34" charset="0"/>
              <a:buChar char="•"/>
              <a:tabLst>
                <a:tab pos="1371600" algn="l"/>
              </a:tabLst>
            </a:pPr>
            <a:r>
              <a:rPr lang="en-US">
                <a:solidFill>
                  <a:srgbClr val="004176"/>
                </a:solidFill>
              </a:rPr>
              <a:t>2019 – preparation of CM 201 at the workplace (room 165), replacement of  WM-301 with CM-201, start of operation in a cryogenic mode</a:t>
            </a:r>
            <a:r>
              <a:rPr lang="ru-RU">
                <a:solidFill>
                  <a:srgbClr val="004176"/>
                </a:solidFill>
              </a:rPr>
              <a:t>.</a:t>
            </a:r>
            <a:r>
              <a:rPr lang="en-US">
                <a:solidFill>
                  <a:srgbClr val="004176"/>
                </a:solidFill>
              </a:rPr>
              <a:t> </a:t>
            </a:r>
            <a:endParaRPr lang="ru-RU">
              <a:solidFill>
                <a:srgbClr val="004176"/>
              </a:solidFill>
            </a:endParaRPr>
          </a:p>
        </p:txBody>
      </p:sp>
      <p:sp>
        <p:nvSpPr>
          <p:cNvPr id="8" name="Прямоугольник 7"/>
          <p:cNvSpPr/>
          <p:nvPr/>
        </p:nvSpPr>
        <p:spPr>
          <a:xfrm>
            <a:off x="577850" y="590550"/>
            <a:ext cx="8012113" cy="1200150"/>
          </a:xfrm>
          <a:prstGeom prst="rect">
            <a:avLst/>
          </a:prstGeom>
        </p:spPr>
        <p:txBody>
          <a:bodyPr>
            <a:spAutoFit/>
          </a:bodyPr>
          <a:lstStyle/>
          <a:p>
            <a:pPr algn="ctr">
              <a:defRPr/>
            </a:pPr>
            <a:r>
              <a:rPr lang="en-US" sz="2400" b="1" dirty="0">
                <a:solidFill>
                  <a:srgbClr val="C00000"/>
                </a:solidFill>
                <a:effectLst>
                  <a:outerShdw blurRad="38100" dist="38100" dir="2700000" algn="tl">
                    <a:srgbClr val="C0C0C0"/>
                  </a:outerShdw>
                </a:effectLst>
                <a:latin typeface="+mj-lt"/>
                <a:ea typeface="+mj-ea"/>
                <a:cs typeface="+mj-cs"/>
              </a:rPr>
              <a:t>Construction of a complex of cryogenic moderators</a:t>
            </a:r>
            <a:br>
              <a:rPr lang="en-US" sz="2400" b="1" dirty="0">
                <a:solidFill>
                  <a:srgbClr val="C00000"/>
                </a:solidFill>
                <a:effectLst>
                  <a:outerShdw blurRad="38100" dist="38100" dir="2700000" algn="tl">
                    <a:srgbClr val="C0C0C0"/>
                  </a:outerShdw>
                </a:effectLst>
                <a:latin typeface="+mj-lt"/>
                <a:ea typeface="+mj-ea"/>
                <a:cs typeface="+mj-cs"/>
              </a:rPr>
            </a:br>
            <a:r>
              <a:rPr lang="en-US" sz="2400" b="1" dirty="0">
                <a:solidFill>
                  <a:srgbClr val="C00000"/>
                </a:solidFill>
                <a:effectLst>
                  <a:outerShdw blurRad="38100" dist="38100" dir="2700000" algn="tl">
                    <a:srgbClr val="C0C0C0"/>
                  </a:outerShdw>
                </a:effectLst>
                <a:latin typeface="+mj-lt"/>
                <a:ea typeface="+mj-ea"/>
                <a:cs typeface="+mj-cs"/>
              </a:rPr>
              <a:t>at the IBR-2 facility</a:t>
            </a:r>
          </a:p>
          <a:p>
            <a:pPr algn="ctr">
              <a:defRPr/>
            </a:pPr>
            <a:r>
              <a:rPr lang="en-US" sz="2400" dirty="0">
                <a:solidFill>
                  <a:srgbClr val="C00000"/>
                </a:solidFill>
                <a:effectLst>
                  <a:outerShdw blurRad="38100" dist="38100" dir="2700000" algn="tl">
                    <a:srgbClr val="C0C0C0"/>
                  </a:outerShdw>
                </a:effectLst>
                <a:latin typeface="+mj-lt"/>
                <a:ea typeface="+mj-ea"/>
                <a:cs typeface="+mj-cs"/>
              </a:rPr>
              <a:t> </a:t>
            </a:r>
            <a:endParaRPr lang="ru-RU" sz="2400" dirty="0">
              <a:solidFill>
                <a:srgbClr val="C00000"/>
              </a:solidFill>
              <a:effectLst>
                <a:outerShdw blurRad="38100" dist="38100" dir="2700000" algn="tl">
                  <a:srgbClr val="C0C0C0"/>
                </a:outerShdw>
              </a:effectLst>
              <a:latin typeface="+mj-lt"/>
              <a:ea typeface="+mj-ea"/>
              <a:cs typeface="+mj-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0" y="2844800"/>
            <a:ext cx="9144000" cy="401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0595" name="Прямоугольник 4"/>
          <p:cNvSpPr>
            <a:spLocks noChangeArrowheads="1"/>
          </p:cNvSpPr>
          <p:nvPr/>
        </p:nvSpPr>
        <p:spPr bwMode="auto">
          <a:xfrm>
            <a:off x="342900" y="1363663"/>
            <a:ext cx="8318500" cy="2087562"/>
          </a:xfrm>
          <a:prstGeom prst="rect">
            <a:avLst/>
          </a:prstGeom>
          <a:noFill/>
          <a:ln w="9525">
            <a:noFill/>
            <a:miter lim="800000"/>
            <a:headEnd/>
            <a:tailEnd/>
          </a:ln>
        </p:spPr>
        <p:txBody>
          <a:bodyPr>
            <a:spAutoFit/>
          </a:bodyPr>
          <a:lstStyle/>
          <a:p>
            <a:pPr indent="457200" algn="just">
              <a:lnSpc>
                <a:spcPct val="120000"/>
              </a:lnSpc>
              <a:tabLst>
                <a:tab pos="1371600" algn="l"/>
              </a:tabLst>
            </a:pPr>
            <a:r>
              <a:rPr lang="en-US" u="sng">
                <a:solidFill>
                  <a:srgbClr val="FF0000"/>
                </a:solidFill>
              </a:rPr>
              <a:t>CM-</a:t>
            </a:r>
            <a:r>
              <a:rPr lang="ru-RU" u="sng">
                <a:solidFill>
                  <a:srgbClr val="FF0000"/>
                </a:solidFill>
              </a:rPr>
              <a:t>203 (</a:t>
            </a:r>
            <a:r>
              <a:rPr lang="en-US" u="sng">
                <a:solidFill>
                  <a:srgbClr val="FF0000"/>
                </a:solidFill>
              </a:rPr>
              <a:t>beamline</a:t>
            </a:r>
            <a:r>
              <a:rPr lang="ru-RU" u="sng">
                <a:solidFill>
                  <a:srgbClr val="FF0000"/>
                </a:solidFill>
              </a:rPr>
              <a:t> 2)</a:t>
            </a:r>
          </a:p>
          <a:p>
            <a:pPr indent="457200" algn="just">
              <a:lnSpc>
                <a:spcPct val="120000"/>
              </a:lnSpc>
              <a:buFont typeface="Arial" pitchFamily="34" charset="0"/>
              <a:buChar char="•"/>
              <a:tabLst>
                <a:tab pos="1371600" algn="l"/>
              </a:tabLst>
            </a:pPr>
            <a:r>
              <a:rPr lang="en-US">
                <a:solidFill>
                  <a:srgbClr val="004176"/>
                </a:solidFill>
              </a:rPr>
              <a:t>Project design was done</a:t>
            </a:r>
            <a:r>
              <a:rPr lang="ru-RU">
                <a:solidFill>
                  <a:srgbClr val="004176"/>
                </a:solidFill>
              </a:rPr>
              <a:t>. </a:t>
            </a:r>
            <a:r>
              <a:rPr lang="en-US">
                <a:solidFill>
                  <a:srgbClr val="004176"/>
                </a:solidFill>
              </a:rPr>
              <a:t>Moderator cooling cryopipes were installed from rolling shield </a:t>
            </a:r>
            <a:r>
              <a:rPr lang="ru-RU">
                <a:solidFill>
                  <a:srgbClr val="004176"/>
                </a:solidFill>
              </a:rPr>
              <a:t>№ 1 </a:t>
            </a:r>
            <a:r>
              <a:rPr lang="en-US">
                <a:solidFill>
                  <a:srgbClr val="004176"/>
                </a:solidFill>
              </a:rPr>
              <a:t>to a cryostat in experimental hall</a:t>
            </a:r>
            <a:r>
              <a:rPr lang="ru-RU">
                <a:solidFill>
                  <a:srgbClr val="004176"/>
                </a:solidFill>
              </a:rPr>
              <a:t> № 1. </a:t>
            </a:r>
            <a:r>
              <a:rPr lang="en-US">
                <a:solidFill>
                  <a:srgbClr val="004176"/>
                </a:solidFill>
              </a:rPr>
              <a:t>Continuation of work on CM-203 depends on the confirmation of the need for a cold moderator in the direction of beamline 2 and specification of users’ requirements. Realization of the CM-203 project is possible after</a:t>
            </a:r>
            <a:r>
              <a:rPr lang="ru-RU">
                <a:solidFill>
                  <a:srgbClr val="004176"/>
                </a:solidFill>
              </a:rPr>
              <a:t> 2020.</a:t>
            </a:r>
          </a:p>
        </p:txBody>
      </p:sp>
      <p:sp>
        <p:nvSpPr>
          <p:cNvPr id="110596" name="Прямоугольник 5"/>
          <p:cNvSpPr>
            <a:spLocks noChangeArrowheads="1"/>
          </p:cNvSpPr>
          <p:nvPr/>
        </p:nvSpPr>
        <p:spPr bwMode="auto">
          <a:xfrm>
            <a:off x="203200" y="3738563"/>
            <a:ext cx="6578600" cy="3082925"/>
          </a:xfrm>
          <a:prstGeom prst="rect">
            <a:avLst/>
          </a:prstGeom>
          <a:noFill/>
          <a:ln w="9525">
            <a:noFill/>
            <a:miter lim="800000"/>
            <a:headEnd/>
            <a:tailEnd/>
          </a:ln>
        </p:spPr>
        <p:txBody>
          <a:bodyPr>
            <a:spAutoFit/>
          </a:bodyPr>
          <a:lstStyle/>
          <a:p>
            <a:pPr indent="457200" algn="just">
              <a:lnSpc>
                <a:spcPct val="120000"/>
              </a:lnSpc>
              <a:tabLst>
                <a:tab pos="1371600" algn="l"/>
              </a:tabLst>
            </a:pPr>
            <a:r>
              <a:rPr lang="en-US" u="sng">
                <a:solidFill>
                  <a:srgbClr val="FF0000"/>
                </a:solidFill>
              </a:rPr>
              <a:t>KGU</a:t>
            </a:r>
            <a:r>
              <a:rPr lang="ru-RU" u="sng">
                <a:solidFill>
                  <a:srgbClr val="FF0000"/>
                </a:solidFill>
              </a:rPr>
              <a:t> 1200/10 </a:t>
            </a:r>
            <a:r>
              <a:rPr lang="en-US" u="sng">
                <a:solidFill>
                  <a:srgbClr val="FF0000"/>
                </a:solidFill>
              </a:rPr>
              <a:t>by</a:t>
            </a:r>
            <a:r>
              <a:rPr lang="ru-RU" u="sng">
                <a:solidFill>
                  <a:srgbClr val="FF0000"/>
                </a:solidFill>
              </a:rPr>
              <a:t> «</a:t>
            </a:r>
            <a:r>
              <a:rPr lang="en-US" u="sng">
                <a:solidFill>
                  <a:srgbClr val="FF0000"/>
                </a:solidFill>
              </a:rPr>
              <a:t>Linde AG</a:t>
            </a:r>
            <a:r>
              <a:rPr lang="ru-RU" u="sng">
                <a:solidFill>
                  <a:srgbClr val="FF0000"/>
                </a:solidFill>
              </a:rPr>
              <a:t>»</a:t>
            </a:r>
          </a:p>
          <a:p>
            <a:pPr indent="457200" algn="just">
              <a:lnSpc>
                <a:spcPct val="120000"/>
              </a:lnSpc>
              <a:buFont typeface="Arial" pitchFamily="34" charset="0"/>
              <a:buChar char="•"/>
              <a:tabLst>
                <a:tab pos="1371600" algn="l"/>
              </a:tabLst>
            </a:pPr>
            <a:r>
              <a:rPr lang="en-US">
                <a:solidFill>
                  <a:srgbClr val="004176"/>
                </a:solidFill>
              </a:rPr>
              <a:t>In November-December 2015 the equipment was delivered. Assembling, self test start-up and adjustment  of the facility are successfully  completed at the moment. </a:t>
            </a:r>
            <a:endParaRPr lang="ru-RU">
              <a:solidFill>
                <a:srgbClr val="004176"/>
              </a:solidFill>
            </a:endParaRPr>
          </a:p>
          <a:p>
            <a:pPr indent="457200" algn="just">
              <a:lnSpc>
                <a:spcPct val="120000"/>
              </a:lnSpc>
              <a:buFont typeface="Arial" pitchFamily="34" charset="0"/>
              <a:buChar char="•"/>
              <a:tabLst>
                <a:tab pos="1371600" algn="l"/>
              </a:tabLst>
            </a:pPr>
            <a:r>
              <a:rPr lang="en-US">
                <a:solidFill>
                  <a:srgbClr val="004176"/>
                </a:solidFill>
              </a:rPr>
              <a:t>The facility will be put into regular operation through trials with the experimental test stand of CM-201 and in a pair “stand of CM-201 </a:t>
            </a:r>
            <a:r>
              <a:rPr lang="ru-RU">
                <a:solidFill>
                  <a:srgbClr val="004176"/>
                </a:solidFill>
              </a:rPr>
              <a:t>– </a:t>
            </a:r>
            <a:r>
              <a:rPr lang="en-US">
                <a:solidFill>
                  <a:srgbClr val="004176"/>
                </a:solidFill>
              </a:rPr>
              <a:t>CM-</a:t>
            </a:r>
            <a:r>
              <a:rPr lang="ru-RU">
                <a:solidFill>
                  <a:srgbClr val="004176"/>
                </a:solidFill>
              </a:rPr>
              <a:t>202» </a:t>
            </a:r>
            <a:r>
              <a:rPr lang="en-US">
                <a:solidFill>
                  <a:srgbClr val="004176"/>
                </a:solidFill>
              </a:rPr>
              <a:t>to test operation modes of KGU (working range of temperatures, refrigeration capacity) in IV quarter 2016.</a:t>
            </a:r>
            <a:endParaRPr lang="ru-RU">
              <a:solidFill>
                <a:srgbClr val="004176"/>
              </a:solidFill>
            </a:endParaRPr>
          </a:p>
        </p:txBody>
      </p:sp>
      <p:pic>
        <p:nvPicPr>
          <p:cNvPr id="110597" name="Рисунок 1" descr="20160217_141028.jpg"/>
          <p:cNvPicPr>
            <a:picLocks noChangeAspect="1"/>
          </p:cNvPicPr>
          <p:nvPr/>
        </p:nvPicPr>
        <p:blipFill>
          <a:blip r:embed="rId2"/>
          <a:srcRect/>
          <a:stretch>
            <a:fillRect/>
          </a:stretch>
        </p:blipFill>
        <p:spPr bwMode="auto">
          <a:xfrm>
            <a:off x="6869113" y="3762375"/>
            <a:ext cx="2274887" cy="3095625"/>
          </a:xfrm>
          <a:prstGeom prst="rect">
            <a:avLst/>
          </a:prstGeom>
          <a:noFill/>
          <a:ln w="9525">
            <a:solidFill>
              <a:schemeClr val="tx1"/>
            </a:solidFill>
            <a:miter lim="800000"/>
            <a:headEnd/>
            <a:tailEnd/>
          </a:ln>
        </p:spPr>
      </p:pic>
      <p:sp>
        <p:nvSpPr>
          <p:cNvPr id="9" name="Прямоугольник 8"/>
          <p:cNvSpPr/>
          <p:nvPr/>
        </p:nvSpPr>
        <p:spPr>
          <a:xfrm>
            <a:off x="577850" y="590550"/>
            <a:ext cx="8012113" cy="1200150"/>
          </a:xfrm>
          <a:prstGeom prst="rect">
            <a:avLst/>
          </a:prstGeom>
        </p:spPr>
        <p:txBody>
          <a:bodyPr>
            <a:spAutoFit/>
          </a:bodyPr>
          <a:lstStyle/>
          <a:p>
            <a:pPr algn="ctr">
              <a:defRPr/>
            </a:pPr>
            <a:r>
              <a:rPr lang="en-US" sz="2400" b="1" dirty="0">
                <a:solidFill>
                  <a:srgbClr val="C00000"/>
                </a:solidFill>
                <a:effectLst>
                  <a:outerShdw blurRad="38100" dist="38100" dir="2700000" algn="tl">
                    <a:srgbClr val="C0C0C0"/>
                  </a:outerShdw>
                </a:effectLst>
                <a:latin typeface="+mj-lt"/>
                <a:ea typeface="+mj-ea"/>
                <a:cs typeface="+mj-cs"/>
              </a:rPr>
              <a:t>Construction of a complex of cryogenic moderators</a:t>
            </a:r>
            <a:br>
              <a:rPr lang="en-US" sz="2400" b="1" dirty="0">
                <a:solidFill>
                  <a:srgbClr val="C00000"/>
                </a:solidFill>
                <a:effectLst>
                  <a:outerShdw blurRad="38100" dist="38100" dir="2700000" algn="tl">
                    <a:srgbClr val="C0C0C0"/>
                  </a:outerShdw>
                </a:effectLst>
                <a:latin typeface="+mj-lt"/>
                <a:ea typeface="+mj-ea"/>
                <a:cs typeface="+mj-cs"/>
              </a:rPr>
            </a:br>
            <a:r>
              <a:rPr lang="en-US" sz="2400" b="1" dirty="0">
                <a:solidFill>
                  <a:srgbClr val="C00000"/>
                </a:solidFill>
                <a:effectLst>
                  <a:outerShdw blurRad="38100" dist="38100" dir="2700000" algn="tl">
                    <a:srgbClr val="C0C0C0"/>
                  </a:outerShdw>
                </a:effectLst>
                <a:latin typeface="+mj-lt"/>
                <a:ea typeface="+mj-ea"/>
                <a:cs typeface="+mj-cs"/>
              </a:rPr>
              <a:t>at the IBR-2 facility</a:t>
            </a:r>
          </a:p>
          <a:p>
            <a:pPr algn="ctr">
              <a:defRPr/>
            </a:pPr>
            <a:r>
              <a:rPr lang="en-US" sz="2400" dirty="0">
                <a:solidFill>
                  <a:srgbClr val="C00000"/>
                </a:solidFill>
                <a:effectLst>
                  <a:outerShdw blurRad="38100" dist="38100" dir="2700000" algn="tl">
                    <a:srgbClr val="C0C0C0"/>
                  </a:outerShdw>
                </a:effectLst>
                <a:latin typeface="+mj-lt"/>
                <a:ea typeface="+mj-ea"/>
                <a:cs typeface="+mj-cs"/>
              </a:rPr>
              <a:t> </a:t>
            </a:r>
            <a:endParaRPr lang="ru-RU" sz="2400" dirty="0">
              <a:solidFill>
                <a:srgbClr val="C00000"/>
              </a:solidFill>
              <a:effectLst>
                <a:outerShdw blurRad="38100" dist="38100" dir="2700000" algn="tl">
                  <a:srgbClr val="C0C0C0"/>
                </a:outerShdw>
              </a:effectLst>
              <a:latin typeface="+mj-lt"/>
              <a:ea typeface="+mj-ea"/>
              <a:cs typeface="+mj-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8" name="Прямоугольник 4"/>
          <p:cNvSpPr>
            <a:spLocks noChangeArrowheads="1"/>
          </p:cNvSpPr>
          <p:nvPr/>
        </p:nvSpPr>
        <p:spPr bwMode="auto">
          <a:xfrm>
            <a:off x="363538" y="1670050"/>
            <a:ext cx="5351462" cy="4972050"/>
          </a:xfrm>
          <a:prstGeom prst="rect">
            <a:avLst/>
          </a:prstGeom>
          <a:noFill/>
          <a:ln w="9525">
            <a:noFill/>
            <a:miter lim="800000"/>
            <a:headEnd/>
            <a:tailEnd/>
          </a:ln>
        </p:spPr>
        <p:txBody>
          <a:bodyPr>
            <a:spAutoFit/>
          </a:bodyPr>
          <a:lstStyle/>
          <a:p>
            <a:pPr algn="just">
              <a:lnSpc>
                <a:spcPct val="120000"/>
              </a:lnSpc>
            </a:pPr>
            <a:r>
              <a:rPr lang="en-US" sz="1900" b="1">
                <a:solidFill>
                  <a:srgbClr val="004176"/>
                </a:solidFill>
              </a:rPr>
              <a:t>     The PAC notes that by mid-2016 the available movable reflector has used 40% of its design service life.</a:t>
            </a:r>
          </a:p>
          <a:p>
            <a:pPr algn="just">
              <a:lnSpc>
                <a:spcPct val="120000"/>
              </a:lnSpc>
            </a:pPr>
            <a:endParaRPr lang="en-US" sz="1900" b="1">
              <a:solidFill>
                <a:srgbClr val="004176"/>
              </a:solidFill>
            </a:endParaRPr>
          </a:p>
          <a:p>
            <a:pPr algn="just">
              <a:lnSpc>
                <a:spcPct val="120000"/>
              </a:lnSpc>
            </a:pPr>
            <a:r>
              <a:rPr lang="en-US" sz="1900" b="1">
                <a:solidFill>
                  <a:srgbClr val="004176"/>
                </a:solidFill>
              </a:rPr>
              <a:t>     Operation of the reflector is reliable; continuous monitoring and diagnostics of its state are provided.</a:t>
            </a:r>
          </a:p>
          <a:p>
            <a:pPr algn="just">
              <a:lnSpc>
                <a:spcPct val="120000"/>
              </a:lnSpc>
            </a:pPr>
            <a:endParaRPr lang="en-US" sz="1900" b="1">
              <a:solidFill>
                <a:srgbClr val="004176"/>
              </a:solidFill>
            </a:endParaRPr>
          </a:p>
          <a:p>
            <a:pPr algn="just">
              <a:lnSpc>
                <a:spcPct val="120000"/>
              </a:lnSpc>
            </a:pPr>
            <a:r>
              <a:rPr lang="en-US" sz="1900" b="1">
                <a:solidFill>
                  <a:srgbClr val="004176"/>
                </a:solidFill>
              </a:rPr>
              <a:t>     However, to ensure a guaranteed operation of the reactor until the end of its service life </a:t>
            </a:r>
            <a:r>
              <a:rPr lang="en-US" sz="1900" b="1">
                <a:solidFill>
                  <a:srgbClr val="FF0000"/>
                </a:solidFill>
              </a:rPr>
              <a:t>the PAC finds it necessary to manufacture a reserve movable reflector of the same design</a:t>
            </a:r>
            <a:r>
              <a:rPr lang="en-US" sz="1900" b="1">
                <a:solidFill>
                  <a:srgbClr val="004176"/>
                </a:solidFill>
              </a:rPr>
              <a:t> within a short time (before 2019).</a:t>
            </a:r>
            <a:endParaRPr lang="ru-RU" sz="1900" b="1">
              <a:solidFill>
                <a:srgbClr val="004176"/>
              </a:solidFill>
            </a:endParaRPr>
          </a:p>
        </p:txBody>
      </p:sp>
      <p:sp>
        <p:nvSpPr>
          <p:cNvPr id="111619" name="AutoShape 8" descr="data:image/jpeg;base64,/9j/4AAQSkZJRgABAQAAAQABAAD/2wCEAAkGBxQQEBUUERQWFBAWFRkYGBQYExoZFhkYHBsXFhcYGBgYHCghHRwlHxgXIjEhJSotLjEuFx8zODMsNygtLisBCgoKDg0OGxAQGzQlICQsLy0sLC4sLywtLiw3NywsLTQsLC0vLCwvLCwsLCwsLCwsLCwsLC8sLCwsLCwsLCwsNP/AABEIANkA6AMBEQACEQEDEQH/xAAcAAEAAgMBAQEAAAAAAAAAAAAABAUDBgcCAQj/xABGEAACAQIDBQUEBgYJAwUAAAABAgMAEQQSIQUGEzFBIjJRYXEjgZGxBxRCUnKhMzRzgrLBJDVTYnSjwtHwQ5LxFRZlouH/xAAbAQEAAgMBAQAAAAAAAAAAAAAABAUCAwYBB//EAD4RAAIBAgIFCQYEBQQDAAAAAAABAgMRBDEFEiFBURNhcYGRobHR8CIyMzTB4RRCcrIGIyRi8VJjgqI1ZHP/2gAMAwEAAhEDEQA/AO40AoBQCgFAKAUAoBQCgFAKAUAoBQCgFAKAUAoDVcRvSwxMkSiIiGVUdA7NNkKo7ylVW0aqrE9onNkIGpFAR8VvZOosIFVnWMoc5kCnECRcMJMoFm4iKrAXFpAQ1ARsRLj8WI2CzQo9yFUZHjkUogzniDsgq7jNnVgxBVuyCBe7NMWCVhMQkkkkjvIQ1mu7lM0pFtEyixOgAHK1AWeC2lDOLwyxyjxSRWH/ANSaAlUB9oBQCgFAKAUAoBQCgFAKA0rfveqXCSJDCFDMuYyNrYXIAVeV9OZ+HhCxeJlSso5suNG4CnWi6lTc7W8yj2bvfix3pFf8aD/RlqPTxdTftJlbR+HeUbdD87nzG797Tj1XCQyr4x52PvW+YfCpCxT4GiOjMO/z9tketl767WxDWTAxqPvSB41HvY6+69ZqvJ5Ixq6Pw1NXlU8H4G8YB8SY807xB7d2NGyj952ufgK3Xla5XSVFStFN9Lt3LzMezttFpuC47RBIZdAbakFSdPcT7q1U6+tPUaN1fBKNLlYPZvT8y8qSV4oBQCgFARcLjlkZwgJWM5S9hkL65lU3uSugJta5te4YADxDDHAZWzW4j8RszCwJCRi1+Q7Kj1oClxG2MJs1WWONI4VDMwjEcahw0ceU5iqAnOvaZgBYa0BiG+HEdRDFmQqhZ2k0BeLjKFdA0T2GW4RybEkAi1wJ+6O1nxUTO5DWewdQvDYFVa8bJI4dQSRe4NwQRcUBZ43ZsM36aKOT8aK3zFAaQz8Db0UcV0h4YRkDHJcpI4st7DkOQ+zS286Kjhab0ROo17V736Gl9WdBoc6KAUAoBQCgFAKAUAoBQHK/pU/XIv2P+tqqdIe/HoOm0P8ALvpfgilwFRoEuobFgKlQK+obFgKlRIFQvY+4fSt/5SH+dGt7N/X09H/hNQaPx+plziPkpdXibjVkUAoBQCgKvGTtNIYIiRa3GlBtkB1CKf7Vh4d0HMbXQMBYYeBY0CIAqKLBRyAHQUBp6buyYiSZmVIbTSlJbM0rkkZc6kL7IZQQAxzWU9m2oFvDu0urSySNKxZmdGMOrMjnLkOYC6KACx00JPOgLDC7KhjKskSB1XIr5RnC+GY69T16mgJtAKA57iv64J8MVAvu+ruf514zqqf/AItL+yT/AO6OhV6cqKAUAoBQCgFAKAUAoBQHLPpVH9Mi/Y/62qp0h78TpdDfAl+r6IpMBUaBMqGxYCpUCvqGxYCpUSBUL2PuH0rf+Uh/nRrWz/6wj9H/AITUCj8fqZc1/kpdXiblVmUAoBQGub6bwNgo48gGeWQJmP2F+04HUjSwOlNu4sdHaOljHNJ21VfrLzBYVYkCpy1Nybkkm5Zj1JNyT50K4z0AoBQHy9AQ5tqwqXXiAvGuZo17cgUW/wCml2PMaAX1HiKAhS7UmkUjD4aTUdmSZ1hTr0IeQEecdtR50Bzvd1cZ9ezY50Mv16NSqqByhcBiRpcrl0A//Md50tBVFgXrtW5OWrzLWWfWderI5oUAoBQCgI208auHgkmcEpFGzkDmQoLEDz0oCuXak0S5sTEgVguQROXYyMQoisyrc6iz6DvXC2uQMMm9+HW+YuMqqzXSwQtJJAqMWsAxkidbeV721oC02TtKPFRCWJsyEsvoysVYG2mhBFxcHmCRY0BMoBQHO/pW2Y3s8UO4g4bi3dBN1b0ubH1FV+OouVpLcX2hq6tKi881z8fPtNU2eb8tagRLOrszNjwFSoFfUNiwFSokCoXYcLGSSALcybVv/KREm5qxSbDwpkxRlF8kdwDbvMw5C/QA3v5i1RaFJuo58CyxdZQw6pb5dyX38GbVU4phQCgOffSrFnMQ+5FO/vBhA+dL2Op/huWprvjKC/cb9F3R6Chy8s2fGmHaC2Z1F8txfW9r+F7HXyoeGqNtWeQ8OSZIVaVl+sRIBlyRNI8atNnRyrCxksAcrjKpU0BD3cx02Ikw8kvEXFMUaaLtrGkLYQMbxk5QOMw11bNcXspAAmbR3dlxLzcS5RzOqh5GKZWijWI8MErYPnPK4OvhQFjsfYDQYh5TJowf2a5wpLsrF2DyMufS10C3zMSDcWAvaA51K39PJ/8Ak41/yDWO86lP+jt/sv8AcdGrI5YUAoBQCgPE8KurI4DIwKspFwQRYgjwIoCoG7UVtXmZgFCM0pZowrB1yE+YW5Ny2UBrgUAG7GHAcWbM4TM5clrxySzo9z9riSu1/O3IWoCx2fg1hjCKWIBJuzFmJYliST5k6CwAsAAABQEmgFAYcXhlljaOQBo3UqynkQRYivGrqzMoTcJKUc0fmc4h43OR2FmIFjbkbVTTm9Y7mEVqrnNx3V2sZrqzESLrYE9oXtcDU3uQLeY8bCRScJK+RW4qlKDVldPmRu2Fcr3hJb8YB/Jh862qcFuZBlSk8muz7Da21cg9gF0GrsCzk9QMxuAOR878ra6sRiNVex2m3C4Rz+M+pbF3eu02vZEQWBLdVDHzLdpj7yTVhBWiilxDbqy5nbqWxEysjSKAUBz76TgxYhCA31SY3IuO/D0uKxeZ0mhFJ0nqOz5SNm1fdLddeJY7rbqzxwlMdjJcSS5cZXaIEMcxzZLMdTaxYrYAAAc8jnJZs2TC7LiiRkijWINzyAKTpa5I1v586HhHwO72HhiESx5oxlssjNLbLoluKWtboBy6UBaUAoBQCgObTn27P4bZQf5WWsUjqY/DUf8A1343OkisjlhQCgFAKAUAoCJtDCGQAo5jlW+Vua62uHS4DKbC40PgQdaA8YDH5yUkXhzqLlL3BH30b7SeehHIgGgJ1AKAUB+dX3ceWLixtdnklGXwCBnJ1NjoD51AVKDW1dZ2kMTTS1J3VkvaW3myJm4ELJjrOLNwXOotzKWNjy0P51pdLk5cUZYxWpOzur5r13HS69KkqNpd1vVvmajV/dJ+H95dR0HZv6GP8C/IVdxyRytf4sul+JJrI1CgFAaF9IWsr+WBlP8AmRCsXmdPoPZTX/1j+2RvOH7i+g+VZHNT95mShiKAUAoBQCgOavphMTMfsbV4vuV41+V68eR1OeKpUlvoqPbFs6SDXpyx5lkCi7EADmSbD4mh7GLk7JXZRT734fNkhz4mS/dhQvbzLd3868uWUNEYjV16loLjJ27s+4t4cfG8rxK6mWMKXQHVQwJW48wDXpWHx9oRhZXLgJDfiHomVQ7X9FIPvoAuPjLZQ3a8MpvqxQG1uVwRflpQEm9AeMROsaM7myKpZj4AC5PwoDBjcEk6i5II7SSLo6N0ZCR+RBBFwQQSCBgwuNZHEWIsJCexIBZJOthqcrgA3QnoSLi9gLFqA5OPpBx2HmZ8RDHNhGNxwgVeNfeTfxN+vUDSrmejIavsuz7vsQo4rbtRSbv7TjkiVVYZgcQxW/aAaOSxt76oquFq0NlRWz6MuJ11HE0cQr05Xy2b924uMC19pRnr9WIv6LDUOtmiTa1GS5/M2mtZFKjaXdb8T/M1Gr5E+h7y6EdA2W4MERBBHDWxBuD2RV4k1sZylZp1JNcWSq9NYoBQGh769rEzjw2ZIf8ANX/asWdNoj2aFN8a0V/1Zumz2vDGfFFP5CsjnqytUkudkihqFAKAUAoDDi8SsSM7kKqgkkmw01oZ06cqklCKu2aru/s3jbN4clx9YLOfEcQlgfWxBrxZFtj8TyWkNeH5HFL/AIpJ/Uz4XCbSKLG0sEKoAvFVTJI9tM1msouPXWm0VKujVJ1IwlJvbqt6sVzbNrsZ49z4S2fENJinBuDM5Kj0QWW3lY0sa5aXrqOrRSpr+1WfbtZfYfDrGoVFVFHJVUAD0Ar0rJzlN603d8XtNOk3UxNjIMQTLMJRNGxURAS9vKjpGJGCssaAsT2M1rXtQxIuJ3NkaJ1WDCqH4wjhzHhwNJHCiSx+ztnXhvyUd/QjW4E1d1ZBO0nswzE+1B9qq/WXnCg5bkFXBtewaMaHmAMOD3Muy8WHDiAFC8K3aORlixKNO6soDO7TR3zAn2QJZiBYCLJuZiWdWJiLiARcTMM5X6q0DKWMXEIMrZu/lsFOTNckDf4Fsqg8wAPyoDxi8KsqFJFDKenmDcEEagggEEaggEUBXriGwxyzEtCTZJzzW+gSb5B+R0BsdW8YOObexrwnD5SQGlCsBbUcrag11sm0thTxS23IO14EjxsLKoUskpNha5yML+utQ9IL+nn1eJZ6FV8ZBdPgzYthyZtoJ/h2+UNchWzR2taOrSfSjcq1FeVG0e6fxN8zUatkTqGa6F4HL9198MVs4jgSXivcwv2oj42H2T5rbzvX0avh6da+utvHf65nsPn6ryhJrdc7Nul9I+Fx2VHPAxBsOG5GVj4Rvyb0Nj5VS4jAVKe2PtLv615XJtOtGeRuYNQDafaA0jb0HEx+KA6bLZfeXZh8qX3HRYKfJ4Oi/wDfT7EkbNu5LnweHbxhj/hFCox8NTE1I/3PxLGhEFAapBvtEJpVnHBiVnEcpNxJkbI9gBob2sPA15cupaEqulCVJ60mlrRX5bq6Mw3pab9Uws01+TsOFEfPM/8AtS5g9FxpfM1Yx5l7UuxeZ8+qbRnPtJ4sMl+7EnEe3gXfQeoFNo5bR1H3IOb4ydl2L6mWLc7DkhpzJiXH2ppGf4LotvdSyMJaYxCWrStBcIpLvz7y3ygGwFgGUADkBYV6VjbbuyVQ8FAKA0ibaWOtK92AUY11j+r3uMPPkgS9rniIbnqQAVtqSBnfa+KBdlzNkzvJF9XPYSOVBw4yAC7PFxCupJYKRpoQPCbWxonjDrYFUbJkbUPmZx2YzdoxZe8uq3bRhYCsi2xipZU4jyxxK8b8YYdiRxIcYHQgIFspSLQh8pcAsxIsB5Xa+PQytkKGSTOSySEBxhMBkjVeG5ys7TXUdq6MAb3oDosRJUE6GwuPPrzoD3QEDbuMEGGlkK5wqHsWvmJ0CnTkSQDW2jS5WoocTCpUVODm8krnAt4oDGMOL3i4qkLa5TkSFtzXwHMdNK6KonGOzK3YVad78T3vJKDiIGUgqY5CCDoQQbEGtOkNuHl0ItdAr+vprp/ay53Ukvjx/hz8oq5HELajucbG1LsLfeXbs+HcGCNZI0/SDXP+7bwuOhqxwWilXo8pJ2ve3m+85LF6S5GtycVe2fl4HiPbcWJw5ljbsjMWB7yak2Yf8vVRi8JVp1FSktry4Po9bN5eYPF0qkOUT2JbebZtuc2k2eLA90n4X866GnpKpTm170bu1/o/plzHzdVm295DGEJ8x5C966KNtmx34ZWfDpRt5TbZZn6I+jWMJs+JeOcQ4vnJctkY6mLXUZQQLH+dc3j5a1dtRt9efrLqmrRVzaahmZrOzBxNp44kaLHBH8VZj868LfEPUwFC29yl3pEDd3eGHB4b6viXyzQSNFksS7C90KqBcgqRrRMk47R9bF1+XoRvGaUr5Jcbt8GmTxtvFz6YXCMi/wBriDwx6iMdoihG/BYSj8etd/6Ye135H1t3Z59cXi5CP7KH2SehI7TD1NLBaQoUfl6KX90vafkiRNJhcBGkZSyIrOAELlEGskrHUgC+rH869K+riqtWbqTltee7wPOO3jCySxRoWdDAocnsF5pTDbzCWu1vMDUUNB9h29lw3FmUXXEjDtY5VzfWRhc4zHRbnNYnyuaArYNuTz4mExG+HOjJGpIuJJkdnlMTIygIvZV0ZTob5lFAbFjMSkSvJKypGhDM7EBVAGpJPIUBS7G33gxqM+DjnxAV2XsRZVOXS/EkKxi+hyls1ipIF6Au8BJM1zNGka6ZQshdut83ZAHTkT60BNoDzI1gT4C9Aazh9843aJeDKrSLE+WyllWYlYiQrHwJa3dGpoCBsnfJ+Cj4lLvMqOiIAMoZGkILFyDYBQDzJYaDWwFpid5iYZJIYJGVALM2VRnyo+UqWDCwe3LmpHhcD7LvUqgngylSzIhGTtskq4dwLsLdttCbAhSfC4F/ESVBIykgEjQ2PhcaUB7oCp3q/VJP3f41qVgvjx6/BkLSPylX9L8Di28g1wn7Zf5Vf1fcfR5EPcys3shEc8RjHeVyV6XNgSB0Jv76i6QjahK3N4lzoBv8fTsrvb+1lluPiwcWX6CB/wAsgPnfyNcrVi5yjGO/Yu47jSdSKw7nu8s+fqe0m7QxTtiYokYgnNLIRzyi9h6Fjauwa5GEadPmS9dCbPmsXyspVJ87frpsis2zspTKfqzBcQVztFewdb87cuY5fLnWdWjCotWS81u2M1KUlFq9k9j5+krkmE6lCpVxpIpuCPT/AJcWqvw2j9StrSd0sun6Wz6bFdUToPW7PXq5X7TC5Mkj8MAgSOBc25iwH3h8Dp0NWbm1G2/6cevzRvwKUqqlu229c33O17ob1YOHAQKEGH0smHS8jkcwxVbsC3e7euuvOuZr2VR7bnX4fReKrR1owsuL2Ltdi4/9axU36tg2Vf7TEMIx/wBgux/KtJI/BYWl8esm+EFrd+xE3dzZbwI5mYPPLIZJGXRbmwCrfWwAFekfHYqFeUVTVoRVknn187ZZ8Fc2bKM9rZrDNbwvzoQ9eWrq32cNxkoYigKbbeBnneMRmIQL2nDhiWcFSl1W11FibZhc26CxAqcXsnZ+HkYSSHiuqkRmeSSa6SnEB41BMl+IQ3Z00GlASh7SFIoMJIYgQ6mduErENnu4fNMSW7RzJcm99aAxbxbv4vHYdo2xQgYlSvAUqVIYXJkJLNpfuhL9dCaAtNmbNXDxLDnklCsoLzSNI7G2pZnJ+HIdAKAsIMKkd8iKmbnlUC/he3OgM1AKA+MtxY8jQFedh4clDwx7MIF1NrRnNECL2bIdVzXsdRY0B5OwMPkCCIBVChcpZSoVSigMpBHZJGh5EigMWK2JhVV3aEWyWYKGPZyhLhE+1kULmAzWAFAesPsbCt7RERs/aDBiy6ssuZNbDM6q5I7xUE3oC2oBQFTvV+qSfu/xrUrBfHj1+DIWkflKv6X4HF94+eE/bL/Kr+t7j6PIhPJkHfFrTwEdFb5iomlZuGGnJbreKLfQTax1Nri/Bn3dZbzFgLBY7N53a4/h/KqfREVXrKpb3F3vL6nRfxNi9XDRpb5PuWf0RO2CxmmmxB7jHInhkTqPfc10SWtUvw8X9rdpxGs1eKyMew3DvPim7pJCk8siDmL+n5V6k3PWeSXjn4JGL2u3AjbNU8IzP+kmYuFJ1sTZB+EDW/ga3Qjfa8t/rwKXG1eUr6qyjs8+vd0lNtjTK2TisGHYsTnPQEDnrrbytyJqNWbb1vVvtu+5ZaNf8y3Md7+jvZ6w4GP2kMzsMxkhC5NdcisNWA5XY3PlyHO1ra7tGyOnqV6tX4k3LpbZtFazUKAUAoBQFZiNjLK5aWSZ1J0j4pSMeWWPLmH481ASsDgIoFywxpGvgiBR8AKAk0AoD4FFAfaAUAoBQCgFAKAq5sK8DGTDrmUm7wXADHmWjJsFkPgSFY87ElqAm4LFpMmZDcXsdCCCOasp1Vh1B1FAZ6Art4MOZMNIq2By3FzYdkhtSAbcudq3YeoqdVSeRoxVJ1qM6adrpo5JtjYpkWPNcCN1cMovy5hl5j1F6uKOPp1VaXsvu7fMizw84bVtRru+ZvNDbllb5isNMfJz6vFE3Qfz1PpfgzMjHD4AkfpZjZfG7aL8F1rHRVBUMIm9+1+ug901ieXxkuENi6s++5K2iv1bBCKPvvaNfMtoT8LmrCmmoe1m9r9dxTJ6q1pdJ42vDw8PDhY+cpCc9co1c/8APGs9xrc+SpOpLcr9f+dhNxsSpEAgCqCBYDwBArO7ad+HkcxSnKdS8ndmp7YvbSTha6yXPZGt+WpNri3W9R5HR6N+J1M7T9Gs8ceFiSKJ4sLLdoS5uzPzk7RAZg1i6sQCRm0AC357EJqo7u50ayN3rSeigFAKAUAoBQCgFAKAUAoBQCgFAKAUAoCvxuBbNxYCFm0uD3JQOSyW5eAcar4EXUgZcBjhLcWKSLo8bWzKenLQg9GGh+NAedtNbDy+aEfHT+dAaPQGk7+YFTPhTYKHZkY+pS3L1NTaK5TD1KctuxPs2sxhVdCvCrHNX8LIy7QwDSywahUiJLIb66DKV01tbyterijVhXh7PWuBWzi6bettv3kfEAYjHKnNIFzEf325fAAGtk23JJeks+1tLtNLyR8w0nGx0r/ZhURr4Zj3z6jl7xWy28qtL1NWnGC3u7+nrmJGKlJQq1g6sL25EWOVhfoR8CCNbXryDbTTzX2KmnBKalHJr/K6vCz3mr7VW5UcMzEuoEQNi7E2VdAeZtp1rTUaSuzodGfFXQzv2xdmYhsCseNcfWbXDIB7JhrHY8mZLDW1jYjUc+dquLm3BWR0aLXZmLMqdoZZUOSRfBx4f3SCGB8GFaz0mUAoBQCgFAKAUAoBQCgFAKAUAoBQCgFAKAh4/ACSzKcky9yQDUeKkfaQ9VPusQCAKbbO0CYTFKoSe66DuuoIbPGeo0FwdVvrpYkDX6A1b6Qlth4pB/051b3Wb+dqnYDbUlHjFo019kU+DLB0DD8weo9KiU6kqctaLszZKKkrMqcaUwqzTlRxCurDkxGii3Q3I9avsNjI1Vt2S4eRX1aEoPmMexMJwokB77IXc9czEMb/ABA91Tl7nWcdjq3LVZS3Xsuhern3bMfZDqLup5feBvdfXqPMDzrBp5rPx5jHCS9pxeT7nx8+Yz/R1CZNqQsozKodybaAFGUNry1ZR461BxklyEue1u1HS6KhLlcsltO4VQnQFVtMcFxiF7oAWceMdyRJ6xkk/hZ+Zy0BaA0B9oBQCgFAKAUAoBQCgFAKAUAoBQCgFAKAUBrW+YDLEh+8XBGhBAABU9D2j/40oDWI5SpCycybK9rB/AEfZfy5G1xbuqBVb7w58BN5ZW+Drf8AK9S8DLVxETVXV6bMWzpi+HjYC5Mam17XOXlfprWirHVqSjwbM4u8Uyp3qmEkUMYOk0qDzy31uPG5At5VM0bDWqt8ERcfU5OjKXM32K5bS98fh/mK6H8p88j7vWRNpn2fvHyNYrf64G7D++bxuJsc7OUNKLHFWJNrGN9SkbeTA3/GSNcy1zmNra89WOS8d79dO87/AAdDkaSTz3+ubI3moZKPhF6Aq9mngyHDnugF4T4x3AMfqhIH4WTmQ1AWtAKAUAoBQCgFAKAUAoBQCgFAKAUAoBQCgNU3qe8yjwT5k/7UBSOgYEMAVIsQRcEeYoCFtuDPhZk8YnA1ub5TbU6nkK2UZatSMuDRjNXi0UO6subBxeQI+DEVuxsdWvJc5hRd4Ihz4US7UjTNlUJxNRdRKxtbyzZV/e11La7KOI/C0eVte8kuD2f5MKuE/GN0da3svbnns9cS6xULK+qtoCLgXGh6Ny6evlVg9L4RUddz6t/Yrv6c5zi/hTSTq8jGKf8AddWt49Vrm2bD3OuY5Z2UqCriMAm5tdczHpcg2t05kVHraTUotU1ms35fcn4LQSwtXXqSvJbllf682RuGMwqyxsjjssLGxIPqCNQRzBGoIBFVJeEbZeJY5o5TeeOwY2tnU3ySgdA1jcDQMrDpQFhQEPamDMqDKQsqNnjY8g4BGv8AdILKfJjy50B5k2mqRLJKGQtYcPKWfOb9gKoJY6HlfQE8qA9YPakUtsj3JVmykEMArZGurAEENcEHUEUB7OOjz8PNeQBGKi5IVyyoxA5KSja8uyaAz5x4i3rQH3ML2687eVAAwoD4XHiPjQEKLbMLTtAr+2UMSMrW7PDL2a2UkcWO4B0zigJuceI15a++gMeGxSSIrowZHUMpB0ZSAQw8rEUBlBvQH2gFAKAUAoBQCgNK29JfEyeAIHwUfzvQFXDiEe+Rla3PKwNvW1ZOLjmjy6PZW4t0OnxrE9NK3MNoHjPOOVl+X871O0htqKXGKZooe61wZY7p4UYibHSPqhdYV6EZBckHob5CD4ioekZalOlT5nJ9eXgWOj4aznJ9BZPijw2SQ3mR2UgDVySSrKOuYa6cjmHSqKutnSdJhbuXQlfz6P8AB1DAIViQMLEIoI8CALirqORytVqVSTWV2SK9NZX7Vw7dmWIXmjvZdO2htnjufGwI/vKt9L3Al4XELIiuhurAEHyPl09KAy0BV7wYBp4gqKjWcMVdmW4APdkTtRuCQQ4BOlut6A17E7qzsoPsnk4RQmRjI4QTpKsXFljYuMoYZ3B1sSD0Aw7M3LliJJaMFlAzLfNGFxWJxChDlFwEnUDugGEaWtYDNhtzLvEZYsMsSMuaBVzRuVhnh4pDIBnYypoRosY1JtQFdjtxsTLHlLw5xh2i4n2mLYOTC2Y8PORnYMSXIsBZQaAv9n7EVMceFGI8LEqusYiyIMSyGIvGdAQIuycotdud70BB2huaWLOqQs7zTu6sFAkEhPDZ2MT3aNSVAtykcAjqBgn3GfiMyNGAyyA9DIWOzzaQlWuG+qyhi2b9IL5rkUBJwu6bq6M0cDghRlclhh7TSTM0ICKCzh1BtkF400IFqAj4TcuRI0S0AZViAmHfjESCMxxgRjsSWZm1FuPKO11A23YmzkwuHjhjREVFAyooC35sQAOpub9b3oCdQCgFAKAUAoD4zAanQUByXeLaq4mVlgXioZWz9I2QZgBmt2lYhSQLgrcHnUmnDk/am7Pdx+3X0mmc1kjw0Dlc00aZV14kSlHiH3hqTlHWx5cwRekWsot9D2p+vVgnfMn4OdjdHtxEtqOTKe64HS9iLeIPlWmcVsayfqxsT3Go7LkEOJx68lV+J/Gx+YqbiVr06L4qxqpu0pdpk3RxMkWFGVsudmc6LzOl7keAFcvp7HzWNlCGUbR7F5nW6FwdP8JGU47ZXe/q38Dbt39iyMy491LCPXKblpEJzEqB9zvL4kG3O52YGjOX8yp1dPH108DDS2KhS/kUtjyduHDp8Fs3tHSIpAyhlIZSAQQbgg6ggjmKtDnD3QCgKm/1abwgnb3RzH5LIfTt+JkoC2oBQCgFAKAUAoBQCgFAKAUAoBQCgFAKAUBon0iY5OLDBJ20ZHcwAZy7BkVSyDmou3e7N9emkmlGag5x2bc8reubaa5tXsyi2aEikByNHHmVZImFjHmsEdOYyXsDY5eZFipBSTlse17nx6efp29qMUlmja5cYkQ7IFRzO6Rp+GIV4svISTQD8AzOt/ThBfj41JntUuhS68vqeJ5daNR3oYx4rGZeckca2824d/yBqbhlrU6V9zfdtNNTZKVt6R0iHdqGHAk2LOiAAs2nKx7IsPjXK1cPSblWt7Td79J1WFxlVVIUFsiklsXDnOhAVZnPlXgv6PKYTpE5LwnoD3pIvdqyj7pIAslAWtAKAw4vDrKjI4urCx1sfcRqD4EcqAi7LxLEtFKbzR2ueWdDfJJYeNiD/eVulqAsKAUAoBQCgFAKAUAoBQCgFAKAUAoBQCgOab8KY8TKYwXkdUkVha8cyrkTvEdmyqfe19GqTSnF6us7W2PnXn9jXJPbb0ymx+0jPHMzm80kRiWBQ2cd8AcrnVu8BlAF7ka1shDVlG2Sd77t3q2Zg37L48CRNDiJhcsIh4HtOR1BI0T3Zq0p04vbt8PN9x7qNknBYEqVLWARSERbkC+rMWbVmNufmfE1jOomrLfn63I2KNjU9oYHj7aCnuKI3YdLKqkfmQPeakzrqlgL722l159ww9F1cUuCV366Tq2N/UZPQVSVPhMuMN83E2mppUkXaWE40eUHK4IZH6q41VrddeY6gkHQ0B82XjONHcjLIpKyJfuuO8uoFx1BtqpU8jQEugFAQdtYowQSTKoZo1LkHqq9px65QbedqAol3sYyOojuvFAjKhmzRDjiRjp3r4WewGmsd+9QHmDfuJ+0I3ESibjOXhYRGNYXAvHKyvmEydwtYmxtrYCZsneyPFMiRRyFmL5rGJljCZCS0iSFGHtE/RltWI5qwAHzG72pE0i8CdhHnu6iPKRHYykZpAeyrBuWt7C50oD3PvXGha8cuXOY43yqFmlEghMUd3uG4hCguFU8wSNaAhx76xrkWdGjkeWRchaMMirI0QZgZO2SRyiznqBaxoDNit8oolVnilVGkZAzGFQQpys4DSgsL5hlUFzlJCkWJA+YPe8MDngkUo8gkIaNlijWWWFJX7YOVjE+igkZG0sASBcbJ2j9ZQuI3RcxC58oLAaFlCseze41seze1iCQJ1AKAUAoBQCgFAeXcKCSbAC5PgOtAcux+KM0ryH7TE+g5KPcAB7qAkYLuD1b+JqAzUAoDV4P64m/Yp/orLG/KU/1vwJWj/jT/T9TomM/UZPQVAqfCZMw3zcTaamlSKAqtof0eQTj9GQFm8l+xL+7ezH7pv8AYAoC1oBQHl0DAg6gixHlQFOd1cKURDFdY8O+HTtNcROFDLe9yTkHaOvPXU0AG6+H7Vw7F2ZnLTSEsWRImzEtqMscenIFFI1FAS8FsiOJg65zIAwzvIzsQxQm5Yn7i+lqA8TbChfNmU9sShu02olCiTr1Cj0tpQGGTdrDsWJVu0WNuI9lZmEjPGM1kcuobMtjfXxoBHu1AuW3EBBYk8eS75n4rCQ5ruM1zY6dojkSKAYjdnDuACrABWWyyut1ZuIQ1m1GbXWgPg3Zw+YkBxdmZgJXytmcylXXNZlzszBToM7feNwLPB4VYkCILIvIXJ635n1oDNQCgFAKAUAoBQFHvhjeHhyo70hy+7m35ae+gNAoCwwXcHq38TUBmoBQGrQf1xN+xT/RWeN+Tp/rfgStH/Gn+n6nRcb+oyegqvqfCZMw3zcTaBU0qT7QHmRAwIIBUixBFwQeYIoCBsrNGWgbMQljG5uc0Z7oLHmy2ym+pAU/aoCxoBQCgFAKAUAoBQCgFAKAUAoBQCgFAKAUBpO/bHjRj7IjuPUsc3yWgNaoCwwXcHq38TUBmoBQFXuzs5cRtnEq5YWw6EFTY39mOoIqTWpqeEhf/Uz2hWlSqya3redJh2SqjKxZ1BBsxFtOVwoAPvqEqayN8sTK94pJ833b7ieK2Ec+0AoCh2jvBwMYIZFAg4DSNLm1VhnYKR4ZIpTf+750BG2fvepjgOIjaKSZsmUEEIxlMKLqQWOYAHIGy3ubDWgJGzN6YpmiWz3kIUPkIj4hh+sBASb3MYY8rDLYkEgED1i96Io5HjySu0bFGKoCM4jSdlBJGojcN4dL3sCB6l3nhW5IkEYvaXJ2GKjM4XW/ZW7G4tZWsSQQAMWI3wwqSiMv2s5Qm6gD2jQ31YEjiK6dkEgo1wAL0BjxO9qBzHHG7SLIilOzmKsWUMoDaajk+XTU2GtAfJd8YUJzghTkCC4Vyx4nEVhIVVSnDa+vMWFyQCBPxO8MKJFJdmjmXOrqt1EYAdpGJtZQpzH06mwIFJtPfheCXwqcRlzlgzLZVWGWdSSjnv8ADIHUdq4uMpAsE3xwxdkzXdQeWU5nDBGRQDmzBmVe0ACToTY2A8jescdomgmVhHEyqQvEeSR8QvCC5rXAw7NmzFSAxuAASBP2bt2PESFIg5st2bLZUOZkKMSe+GRwV6FDfpcC0oBQCgFAKAUBR71bJOIjDJrIlyB94HvL66Aj086A0Ej40BPwXcHq38RoDNQCgI+439eYr/Cp846mT+Vj+pmpfEfQdNqGbRQCgFAVu0dhw4hi0qkkhAe0RojF1Gh5XZgfEMQdKAjPuthywazXzI1s5sWjmbExk+kjsbcjfW9hYDJhN3IIuHkUjhSCRO2xswhOGB1OvsyRb386AyNsKEu7lTmkdnY5jqzRLhyf+xFHuvQHiLd+FWvZiozWRnJQFlyOQp6lbg+reJuB4j3agXh5c65ERLiRruqMXUO17t2mYk3uczXuCRQGNN1IFtl4ilcuUiVhlysXW3vJve5PJrigPZ3Yg0sHVhaziRs3JwbknW/Ecm/MkHmAQBLm2TE4VXXMqRtGAzE3R1CsGubtcDmdaAitu1C0ZjfiOpDDtSsTZo3hIGv3HYX53Nzc60B9/wDbcHa0fK1zlEjBVYsshdQDo2dQwPQ3ta5uB4O7EOfiXk4tl9pxWzXVpHVvAEGaUaC2WQra1hQE3ZmyYsNm4SkZu9dibm7MWN+bFnZiepYmgJ1AKAUAoBQCgFAUe393lxHbSyTePRvJv9+frQGoQxtGzRyAq4N7H8/Xxv50BmoBQEfcb+vMV/hU+cdTJ/Kx/UzUviPoOm1DNooBQCgFAKAUAoBQCgFAKAUAoBQCgFAKAUAoBQCgFAKAUBFxuz45gOIgYjk1u0voeYoDWNobDkiuVGdPEd4DzX/b8qAq70Bn3F2RIMficWylYWjSKMn7drF2A+6CoAPXW1SJ1FyMYb7tswUfabN+qOZigFAKAUAoBQCgFAKAUAoBQCgFAKAUAoBQCgFAKAUAoBQCgFAaLt79Yk9RQG8R8h6CgPVAKAUAoBQCgFAKAUAoBQCgFAKAUAoBQCgP/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pic>
        <p:nvPicPr>
          <p:cNvPr id="111620" name="Picture 10" descr="http://newuc.jinr.ru/img_sections/image/FOTO/%D0%91%D0%B0%D0%B7%D0%BE%D0%B2%D1%8B%D0%B5%20%D0%A3%D1%81%D1%82%D0%B0%D0%BD%D0%BE%D0%B2%D0%BA%D0%B8%20%D0%9E%D0%98%D0%AF%D0%98/IBR2%20_1.jpg"/>
          <p:cNvPicPr>
            <a:picLocks noChangeAspect="1" noChangeArrowheads="1"/>
          </p:cNvPicPr>
          <p:nvPr/>
        </p:nvPicPr>
        <p:blipFill>
          <a:blip r:embed="rId2"/>
          <a:srcRect r="59447"/>
          <a:stretch>
            <a:fillRect/>
          </a:stretch>
        </p:blipFill>
        <p:spPr bwMode="auto">
          <a:xfrm>
            <a:off x="6046788" y="2174875"/>
            <a:ext cx="3097212" cy="3557588"/>
          </a:xfrm>
          <a:prstGeom prst="rect">
            <a:avLst/>
          </a:prstGeom>
          <a:noFill/>
          <a:ln w="9525">
            <a:noFill/>
            <a:miter lim="800000"/>
            <a:headEnd/>
            <a:tailEnd/>
          </a:ln>
        </p:spPr>
      </p:pic>
      <p:sp>
        <p:nvSpPr>
          <p:cNvPr id="111621" name="Прямоугольник 7"/>
          <p:cNvSpPr>
            <a:spLocks noChangeArrowheads="1"/>
          </p:cNvSpPr>
          <p:nvPr/>
        </p:nvSpPr>
        <p:spPr bwMode="auto">
          <a:xfrm>
            <a:off x="5924550" y="6183313"/>
            <a:ext cx="900113" cy="523875"/>
          </a:xfrm>
          <a:prstGeom prst="rect">
            <a:avLst/>
          </a:prstGeom>
          <a:noFill/>
          <a:ln w="9525">
            <a:noFill/>
            <a:miter lim="800000"/>
            <a:headEnd/>
            <a:tailEnd/>
          </a:ln>
        </p:spPr>
        <p:txBody>
          <a:bodyPr wrap="none">
            <a:spAutoFit/>
          </a:bodyPr>
          <a:lstStyle/>
          <a:p>
            <a:pPr algn="ctr"/>
            <a:r>
              <a:rPr lang="en-US" sz="1400" b="1">
                <a:solidFill>
                  <a:srgbClr val="C00000"/>
                </a:solidFill>
              </a:rPr>
              <a:t>Movable</a:t>
            </a:r>
          </a:p>
          <a:p>
            <a:pPr algn="ctr"/>
            <a:r>
              <a:rPr lang="en-US" sz="1400" b="1">
                <a:solidFill>
                  <a:srgbClr val="C00000"/>
                </a:solidFill>
              </a:rPr>
              <a:t>reflector</a:t>
            </a:r>
            <a:endParaRPr lang="ru-RU" sz="1400" b="1">
              <a:solidFill>
                <a:srgbClr val="C00000"/>
              </a:solidFill>
            </a:endParaRPr>
          </a:p>
        </p:txBody>
      </p:sp>
      <p:cxnSp>
        <p:nvCxnSpPr>
          <p:cNvPr id="10" name="Прямая со стрелкой 9"/>
          <p:cNvCxnSpPr/>
          <p:nvPr/>
        </p:nvCxnSpPr>
        <p:spPr>
          <a:xfrm flipV="1">
            <a:off x="6400800" y="5295900"/>
            <a:ext cx="203200" cy="873125"/>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11623" name="Скругленный прямоугольник 15"/>
          <p:cNvSpPr>
            <a:spLocks noChangeArrowheads="1"/>
          </p:cNvSpPr>
          <p:nvPr/>
        </p:nvSpPr>
        <p:spPr bwMode="auto">
          <a:xfrm>
            <a:off x="0" y="35560"/>
            <a:ext cx="9144000" cy="1634490"/>
          </a:xfrm>
          <a:prstGeom prst="roundRect">
            <a:avLst>
              <a:gd name="adj" fmla="val 16667"/>
            </a:avLst>
          </a:prstGeom>
          <a:solidFill>
            <a:srgbClr val="C00000"/>
          </a:solidFill>
          <a:ln w="9525">
            <a:noFill/>
            <a:round/>
            <a:headEnd/>
            <a:tailEnd/>
          </a:ln>
        </p:spPr>
        <p:txBody>
          <a:bodyPr wrap="square">
            <a:spAutoFit/>
          </a:bodyPr>
          <a:lstStyle/>
          <a:p>
            <a:pPr algn="ctr"/>
            <a:r>
              <a:rPr lang="ro-RO" sz="3000" b="1" dirty="0" err="1" smtClean="0">
                <a:solidFill>
                  <a:srgbClr val="0000FF"/>
                </a:solidFill>
              </a:rPr>
              <a:t>Next</a:t>
            </a:r>
            <a:r>
              <a:rPr lang="ro-RO" sz="3000" b="1" dirty="0" smtClean="0">
                <a:solidFill>
                  <a:srgbClr val="0000FF"/>
                </a:solidFill>
              </a:rPr>
              <a:t> step in </a:t>
            </a:r>
            <a:r>
              <a:rPr lang="ro-RO" sz="3000" b="1" dirty="0" err="1" smtClean="0">
                <a:solidFill>
                  <a:srgbClr val="0000FF"/>
                </a:solidFill>
              </a:rPr>
              <a:t>the</a:t>
            </a:r>
            <a:r>
              <a:rPr lang="ro-RO" sz="3000" b="1" dirty="0" smtClean="0">
                <a:solidFill>
                  <a:srgbClr val="0000FF"/>
                </a:solidFill>
              </a:rPr>
              <a:t> </a:t>
            </a:r>
            <a:r>
              <a:rPr lang="en-US" sz="3000" b="1" dirty="0" smtClean="0">
                <a:solidFill>
                  <a:srgbClr val="0000FF"/>
                </a:solidFill>
              </a:rPr>
              <a:t> </a:t>
            </a:r>
            <a:r>
              <a:rPr lang="en-US" sz="3000" b="1" dirty="0">
                <a:solidFill>
                  <a:srgbClr val="0000FF"/>
                </a:solidFill>
              </a:rPr>
              <a:t>cryogenic </a:t>
            </a:r>
            <a:r>
              <a:rPr lang="en-US" sz="3000" b="1" dirty="0" smtClean="0">
                <a:solidFill>
                  <a:srgbClr val="0000FF"/>
                </a:solidFill>
              </a:rPr>
              <a:t>moderators</a:t>
            </a:r>
            <a:r>
              <a:rPr lang="ro-RO" sz="3000" b="1" dirty="0" smtClean="0">
                <a:solidFill>
                  <a:srgbClr val="0000FF"/>
                </a:solidFill>
              </a:rPr>
              <a:t> </a:t>
            </a:r>
            <a:r>
              <a:rPr lang="ro-RO" sz="3000" b="1" dirty="0" err="1" smtClean="0">
                <a:solidFill>
                  <a:srgbClr val="0000FF"/>
                </a:solidFill>
              </a:rPr>
              <a:t>facilities</a:t>
            </a:r>
            <a:endParaRPr lang="ro-RO" sz="3000" b="1" dirty="0">
              <a:solidFill>
                <a:srgbClr val="0000FF"/>
              </a:solidFill>
            </a:endParaRPr>
          </a:p>
          <a:p>
            <a:pPr algn="ctr"/>
            <a:r>
              <a:rPr lang="en-US" sz="3000" b="1" dirty="0" smtClean="0">
                <a:solidFill>
                  <a:srgbClr val="FFFF00"/>
                </a:solidFill>
              </a:rPr>
              <a:t>Manufacturing </a:t>
            </a:r>
            <a:r>
              <a:rPr lang="en-US" sz="3000" b="1" dirty="0">
                <a:solidFill>
                  <a:srgbClr val="FFFF00"/>
                </a:solidFill>
              </a:rPr>
              <a:t>of a reserve movable reflector for IBR-2</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Droid Sans Fallback"/>
        <a:cs typeface="Droid Sans Fallback"/>
      </a:majorFont>
      <a:minorFont>
        <a:latin typeface="Arial"/>
        <a:ea typeface="Droid Sans Fallback"/>
        <a:cs typeface="Droid Sans Fallback"/>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iseño predeterminado">
  <a:themeElements>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Diseño predeterminado">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Оформление по умолчанию">
  <a:themeElements>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25645</TotalTime>
  <Words>2568</Words>
  <Application>Microsoft Office PowerPoint</Application>
  <PresentationFormat>Экран (4:3)</PresentationFormat>
  <Paragraphs>214</Paragraphs>
  <Slides>24</Slides>
  <Notes>4</Notes>
  <HiddenSlides>0</HiddenSlides>
  <MMClips>0</MMClips>
  <ScaleCrop>false</ScaleCrop>
  <HeadingPairs>
    <vt:vector size="6" baseType="variant">
      <vt:variant>
        <vt:lpstr>Тема</vt:lpstr>
      </vt:variant>
      <vt:variant>
        <vt:i4>10</vt:i4>
      </vt:variant>
      <vt:variant>
        <vt:lpstr>Внедренные серверы OLE</vt:lpstr>
      </vt:variant>
      <vt:variant>
        <vt:i4>2</vt:i4>
      </vt:variant>
      <vt:variant>
        <vt:lpstr>Заголовки слайдов</vt:lpstr>
      </vt:variant>
      <vt:variant>
        <vt:i4>24</vt:i4>
      </vt:variant>
    </vt:vector>
  </HeadingPairs>
  <TitlesOfParts>
    <vt:vector size="36" baseType="lpstr">
      <vt:lpstr>ucansV_shvetsov</vt:lpstr>
      <vt:lpstr>1_ucansV_shvetsov</vt:lpstr>
      <vt:lpstr>2_ucansV_shvetsov</vt:lpstr>
      <vt:lpstr>3_ucansV_shvetsov</vt:lpstr>
      <vt:lpstr>4_ucansV_shvetsov</vt:lpstr>
      <vt:lpstr>5_ucansV_shvetsov</vt:lpstr>
      <vt:lpstr>10_Тема Office</vt:lpstr>
      <vt:lpstr>Diseño predeterminado</vt:lpstr>
      <vt:lpstr>6_Оформление по умолчанию</vt:lpstr>
      <vt:lpstr>Тема Office</vt:lpstr>
      <vt:lpstr>Лист</vt:lpstr>
      <vt:lpstr>Диаграмма Microsoft Excel</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co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PAA</dc:creator>
  <cp:lastModifiedBy>Canter</cp:lastModifiedBy>
  <cp:revision>922</cp:revision>
  <dcterms:created xsi:type="dcterms:W3CDTF">2006-12-22T14:39:55Z</dcterms:created>
  <dcterms:modified xsi:type="dcterms:W3CDTF">2017-01-17T11:37:11Z</dcterms:modified>
</cp:coreProperties>
</file>