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75" r:id="rId2"/>
    <p:sldMasterId id="2147483799" r:id="rId3"/>
    <p:sldMasterId id="2147483811" r:id="rId4"/>
    <p:sldMasterId id="2147483823" r:id="rId5"/>
    <p:sldMasterId id="2147483835" r:id="rId6"/>
    <p:sldMasterId id="2147483861" r:id="rId7"/>
  </p:sldMasterIdLst>
  <p:notesMasterIdLst>
    <p:notesMasterId r:id="rId73"/>
  </p:notesMasterIdLst>
  <p:sldIdLst>
    <p:sldId id="497" r:id="rId8"/>
    <p:sldId id="592" r:id="rId9"/>
    <p:sldId id="501" r:id="rId10"/>
    <p:sldId id="561" r:id="rId11"/>
    <p:sldId id="593" r:id="rId12"/>
    <p:sldId id="594" r:id="rId13"/>
    <p:sldId id="595" r:id="rId14"/>
    <p:sldId id="366" r:id="rId15"/>
    <p:sldId id="365" r:id="rId16"/>
    <p:sldId id="568" r:id="rId17"/>
    <p:sldId id="370" r:id="rId18"/>
    <p:sldId id="602" r:id="rId19"/>
    <p:sldId id="371" r:id="rId20"/>
    <p:sldId id="569" r:id="rId21"/>
    <p:sldId id="573" r:id="rId22"/>
    <p:sldId id="574" r:id="rId23"/>
    <p:sldId id="381" r:id="rId24"/>
    <p:sldId id="509" r:id="rId25"/>
    <p:sldId id="504" r:id="rId26"/>
    <p:sldId id="505" r:id="rId27"/>
    <p:sldId id="515" r:id="rId28"/>
    <p:sldId id="570" r:id="rId29"/>
    <p:sldId id="516" r:id="rId30"/>
    <p:sldId id="469" r:id="rId31"/>
    <p:sldId id="521" r:id="rId32"/>
    <p:sldId id="529" r:id="rId33"/>
    <p:sldId id="530" r:id="rId34"/>
    <p:sldId id="531" r:id="rId35"/>
    <p:sldId id="532" r:id="rId36"/>
    <p:sldId id="420" r:id="rId37"/>
    <p:sldId id="538" r:id="rId38"/>
    <p:sldId id="388" r:id="rId39"/>
    <p:sldId id="390" r:id="rId40"/>
    <p:sldId id="577" r:id="rId41"/>
    <p:sldId id="537" r:id="rId42"/>
    <p:sldId id="580" r:id="rId43"/>
    <p:sldId id="539" r:id="rId44"/>
    <p:sldId id="544" r:id="rId45"/>
    <p:sldId id="527" r:id="rId46"/>
    <p:sldId id="545" r:id="rId47"/>
    <p:sldId id="465" r:id="rId48"/>
    <p:sldId id="466" r:id="rId49"/>
    <p:sldId id="546" r:id="rId50"/>
    <p:sldId id="549" r:id="rId51"/>
    <p:sldId id="550" r:id="rId52"/>
    <p:sldId id="581" r:id="rId53"/>
    <p:sldId id="387" r:id="rId54"/>
    <p:sldId id="377" r:id="rId55"/>
    <p:sldId id="379" r:id="rId56"/>
    <p:sldId id="380" r:id="rId57"/>
    <p:sldId id="603" r:id="rId58"/>
    <p:sldId id="597" r:id="rId59"/>
    <p:sldId id="598" r:id="rId60"/>
    <p:sldId id="599" r:id="rId61"/>
    <p:sldId id="600" r:id="rId62"/>
    <p:sldId id="601" r:id="rId63"/>
    <p:sldId id="395" r:id="rId64"/>
    <p:sldId id="397" r:id="rId65"/>
    <p:sldId id="398" r:id="rId66"/>
    <p:sldId id="585" r:id="rId67"/>
    <p:sldId id="562" r:id="rId68"/>
    <p:sldId id="564" r:id="rId69"/>
    <p:sldId id="565" r:id="rId70"/>
    <p:sldId id="584" r:id="rId71"/>
    <p:sldId id="429" r:id="rId72"/>
  </p:sldIdLst>
  <p:sldSz cx="9144000" cy="6858000" type="screen4x3"/>
  <p:notesSz cx="7772400" cy="10058400"/>
  <p:defaultTextStyle>
    <a:defPPr>
      <a:defRPr lang="en-US"/>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0099"/>
    <a:srgbClr val="0033CC"/>
    <a:srgbClr val="009999"/>
    <a:srgbClr val="008000"/>
    <a:srgbClr val="7F7F7F"/>
    <a:srgbClr val="A13B39"/>
    <a:srgbClr val="009900"/>
    <a:srgbClr val="00009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94561" autoAdjust="0"/>
  </p:normalViewPr>
  <p:slideViewPr>
    <p:cSldViewPr>
      <p:cViewPr>
        <p:scale>
          <a:sx n="100" d="100"/>
          <a:sy n="100" d="100"/>
        </p:scale>
        <p:origin x="-1944" y="-3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154.wmf"/><Relationship Id="rId7" Type="http://schemas.openxmlformats.org/officeDocument/2006/relationships/image" Target="../media/image158.wmf"/><Relationship Id="rId2" Type="http://schemas.openxmlformats.org/officeDocument/2006/relationships/image" Target="../media/image153.wmf"/><Relationship Id="rId1" Type="http://schemas.openxmlformats.org/officeDocument/2006/relationships/image" Target="../media/image152.wmf"/><Relationship Id="rId6" Type="http://schemas.openxmlformats.org/officeDocument/2006/relationships/image" Target="../media/image157.wmf"/><Relationship Id="rId5" Type="http://schemas.openxmlformats.org/officeDocument/2006/relationships/image" Target="../media/image156.wmf"/><Relationship Id="rId4" Type="http://schemas.openxmlformats.org/officeDocument/2006/relationships/image" Target="../media/image1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1F24BEAA-37C1-4E3A-998A-0AD5C496657A}" type="datetimeFigureOut">
              <a:rPr lang="en-US" smtClean="0"/>
              <a:t>1/18/2017</a:t>
            </a:fld>
            <a:endParaRPr lang="en-US"/>
          </a:p>
        </p:txBody>
      </p:sp>
      <p:sp>
        <p:nvSpPr>
          <p:cNvPr id="4" name="Образ слайда 3"/>
          <p:cNvSpPr>
            <a:spLocks noGrp="1" noRot="1" noChangeAspect="1"/>
          </p:cNvSpPr>
          <p:nvPr>
            <p:ph type="sldImg" idx="2"/>
          </p:nvPr>
        </p:nvSpPr>
        <p:spPr>
          <a:xfrm>
            <a:off x="1371600" y="754063"/>
            <a:ext cx="5029200" cy="37719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765F6A02-F3FC-47A1-B9AF-585940E0C7A8}" type="slidenum">
              <a:rPr lang="en-US" smtClean="0"/>
              <a:t>‹#›</a:t>
            </a:fld>
            <a:endParaRPr lang="en-US"/>
          </a:p>
        </p:txBody>
      </p:sp>
    </p:spTree>
    <p:extLst>
      <p:ext uri="{BB962C8B-B14F-4D97-AF65-F5344CB8AC3E}">
        <p14:creationId xmlns:p14="http://schemas.microsoft.com/office/powerpoint/2010/main" val="1754659261"/>
      </p:ext>
    </p:extLst>
  </p:cSld>
  <p:clrMap bg1="lt1" tx1="dk1" bg2="lt2" tx2="dk2" accent1="accent1" accent2="accent2" accent3="accent3" accent4="accent4" accent5="accent5" accent6="accent6" hlink="hlink" folHlink="folHlink"/>
  <p:notesStyle>
    <a:lvl1pPr marL="0" algn="l" defTabSz="914116" rtl="0" eaLnBrk="1" latinLnBrk="0" hangingPunct="1">
      <a:defRPr sz="1200" kern="1200">
        <a:solidFill>
          <a:schemeClr val="tx1"/>
        </a:solidFill>
        <a:latin typeface="+mn-lt"/>
        <a:ea typeface="+mn-ea"/>
        <a:cs typeface="+mn-cs"/>
      </a:defRPr>
    </a:lvl1pPr>
    <a:lvl2pPr marL="457059" algn="l" defTabSz="914116" rtl="0" eaLnBrk="1" latinLnBrk="0" hangingPunct="1">
      <a:defRPr sz="1200" kern="1200">
        <a:solidFill>
          <a:schemeClr val="tx1"/>
        </a:solidFill>
        <a:latin typeface="+mn-lt"/>
        <a:ea typeface="+mn-ea"/>
        <a:cs typeface="+mn-cs"/>
      </a:defRPr>
    </a:lvl2pPr>
    <a:lvl3pPr marL="914116" algn="l" defTabSz="914116" rtl="0" eaLnBrk="1" latinLnBrk="0" hangingPunct="1">
      <a:defRPr sz="1200" kern="1200">
        <a:solidFill>
          <a:schemeClr val="tx1"/>
        </a:solidFill>
        <a:latin typeface="+mn-lt"/>
        <a:ea typeface="+mn-ea"/>
        <a:cs typeface="+mn-cs"/>
      </a:defRPr>
    </a:lvl3pPr>
    <a:lvl4pPr marL="1371174" algn="l" defTabSz="914116" rtl="0" eaLnBrk="1" latinLnBrk="0" hangingPunct="1">
      <a:defRPr sz="1200" kern="1200">
        <a:solidFill>
          <a:schemeClr val="tx1"/>
        </a:solidFill>
        <a:latin typeface="+mn-lt"/>
        <a:ea typeface="+mn-ea"/>
        <a:cs typeface="+mn-cs"/>
      </a:defRPr>
    </a:lvl4pPr>
    <a:lvl5pPr marL="1828231" algn="l" defTabSz="914116" rtl="0" eaLnBrk="1" latinLnBrk="0" hangingPunct="1">
      <a:defRPr sz="1200" kern="1200">
        <a:solidFill>
          <a:schemeClr val="tx1"/>
        </a:solidFill>
        <a:latin typeface="+mn-lt"/>
        <a:ea typeface="+mn-ea"/>
        <a:cs typeface="+mn-cs"/>
      </a:defRPr>
    </a:lvl5pPr>
    <a:lvl6pPr marL="2285289" algn="l" defTabSz="914116" rtl="0" eaLnBrk="1" latinLnBrk="0" hangingPunct="1">
      <a:defRPr sz="1200" kern="1200">
        <a:solidFill>
          <a:schemeClr val="tx1"/>
        </a:solidFill>
        <a:latin typeface="+mn-lt"/>
        <a:ea typeface="+mn-ea"/>
        <a:cs typeface="+mn-cs"/>
      </a:defRPr>
    </a:lvl6pPr>
    <a:lvl7pPr marL="2742346" algn="l" defTabSz="914116" rtl="0" eaLnBrk="1" latinLnBrk="0" hangingPunct="1">
      <a:defRPr sz="1200" kern="1200">
        <a:solidFill>
          <a:schemeClr val="tx1"/>
        </a:solidFill>
        <a:latin typeface="+mn-lt"/>
        <a:ea typeface="+mn-ea"/>
        <a:cs typeface="+mn-cs"/>
      </a:defRPr>
    </a:lvl7pPr>
    <a:lvl8pPr marL="3199404" algn="l" defTabSz="914116" rtl="0" eaLnBrk="1" latinLnBrk="0" hangingPunct="1">
      <a:defRPr sz="1200" kern="1200">
        <a:solidFill>
          <a:schemeClr val="tx1"/>
        </a:solidFill>
        <a:latin typeface="+mn-lt"/>
        <a:ea typeface="+mn-ea"/>
        <a:cs typeface="+mn-cs"/>
      </a:defRPr>
    </a:lvl8pPr>
    <a:lvl9pPr marL="3656462" algn="l" defTabSz="9141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754063"/>
            <a:ext cx="5029200" cy="3771900"/>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408FD24-B5CB-4E6A-B4A3-2EAF38590D3B}"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11679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754063"/>
            <a:ext cx="5029200" cy="3771900"/>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058C1A96-784C-4E33-A0FE-4F8ACF230DB8}"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97972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1371600" y="754063"/>
            <a:ext cx="5029200" cy="3771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C8D0D683-B22D-451B-B66A-C533EA4AF2BE}" type="slidenum">
              <a:rPr lang="ru-RU" smtClean="0">
                <a:solidFill>
                  <a:prstClr val="black"/>
                </a:solidFill>
              </a:rPr>
              <a:pPr>
                <a:defRPr/>
              </a:pPr>
              <a:t>55</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31" name="PlaceHolder 3"/>
          <p:cNvSpPr>
            <a:spLocks noGrp="1"/>
          </p:cNvSpPr>
          <p:nvPr>
            <p:ph type="body"/>
          </p:nvPr>
        </p:nvSpPr>
        <p:spPr>
          <a:xfrm>
            <a:off x="4674242" y="1604520"/>
            <a:ext cx="4015800" cy="1896840"/>
          </a:xfrm>
          <a:prstGeom prst="rect">
            <a:avLst/>
          </a:prstGeom>
        </p:spPr>
        <p:txBody>
          <a:bodyPr lIns="0" tIns="0" rIns="0" bIns="0"/>
          <a:lstStyle/>
          <a:p>
            <a:endParaRPr/>
          </a:p>
        </p:txBody>
      </p:sp>
      <p:sp>
        <p:nvSpPr>
          <p:cNvPr id="32" name="PlaceHolder 4"/>
          <p:cNvSpPr>
            <a:spLocks noGrp="1"/>
          </p:cNvSpPr>
          <p:nvPr>
            <p:ph type="body"/>
          </p:nvPr>
        </p:nvSpPr>
        <p:spPr>
          <a:xfrm>
            <a:off x="4674242" y="3682080"/>
            <a:ext cx="4015800" cy="1896840"/>
          </a:xfrm>
          <a:prstGeom prst="rect">
            <a:avLst/>
          </a:prstGeom>
        </p:spPr>
        <p:txBody>
          <a:bodyPr lIns="0" tIns="0" rIns="0" bIns="0"/>
          <a:lstStyle/>
          <a:p>
            <a:endParaRPr/>
          </a:p>
        </p:txBody>
      </p:sp>
      <p:sp>
        <p:nvSpPr>
          <p:cNvPr id="33"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35"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6"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7" name="Рисунок 36"/>
          <p:cNvPicPr/>
          <p:nvPr/>
        </p:nvPicPr>
        <p:blipFill>
          <a:blip r:embed="rId2"/>
          <a:stretch>
            <a:fillRect/>
          </a:stretch>
        </p:blipFill>
        <p:spPr>
          <a:xfrm>
            <a:off x="2079000" y="1604520"/>
            <a:ext cx="4984920" cy="3977280"/>
          </a:xfrm>
          <a:prstGeom prst="rect">
            <a:avLst/>
          </a:prstGeom>
          <a:ln>
            <a:noFill/>
          </a:ln>
        </p:spPr>
      </p:pic>
      <p:pic>
        <p:nvPicPr>
          <p:cNvPr id="38" name="Рисунок 37"/>
          <p:cNvPicPr/>
          <p:nvPr/>
        </p:nvPicPr>
        <p:blipFill>
          <a:blip r:embed="rId2"/>
          <a:stretch>
            <a:fillRect/>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66FC328-2DE8-415B-8D35-97F99CC25AE6}" type="datetimeFigureOut">
              <a:rPr lang="ru-RU" smtClean="0"/>
              <a:t>18.01.2017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8EA805D-D037-42B4-8242-90C543571E53}" type="slidenum">
              <a:rPr lang="ru-RU" smtClean="0"/>
              <a:t>‹#›</a:t>
            </a:fld>
            <a:endParaRPr lang="ru-RU"/>
          </a:p>
        </p:txBody>
      </p:sp>
    </p:spTree>
    <p:extLst>
      <p:ext uri="{BB962C8B-B14F-4D97-AF65-F5344CB8AC3E}">
        <p14:creationId xmlns:p14="http://schemas.microsoft.com/office/powerpoint/2010/main" val="3945864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B723E664-2441-49FC-A5F6-65A1C922C2B8}" type="slidenum">
              <a:rPr lang="en-GB"/>
              <a:pPr>
                <a:defRPr/>
              </a:pPr>
              <a:t>‹#›</a:t>
            </a:fld>
            <a:endParaRPr lang="en-GB"/>
          </a:p>
        </p:txBody>
      </p:sp>
    </p:spTree>
    <p:extLst>
      <p:ext uri="{BB962C8B-B14F-4D97-AF65-F5344CB8AC3E}">
        <p14:creationId xmlns:p14="http://schemas.microsoft.com/office/powerpoint/2010/main" val="2282001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95EBE198-E6F9-4594-88F5-1B34B4CC8340}" type="slidenum">
              <a:rPr lang="en-GB"/>
              <a:pPr>
                <a:defRPr/>
              </a:pPr>
              <a:t>‹#›</a:t>
            </a:fld>
            <a:endParaRPr lang="en-GB"/>
          </a:p>
        </p:txBody>
      </p:sp>
    </p:spTree>
    <p:extLst>
      <p:ext uri="{BB962C8B-B14F-4D97-AF65-F5344CB8AC3E}">
        <p14:creationId xmlns:p14="http://schemas.microsoft.com/office/powerpoint/2010/main" val="1890991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180FC26B-5993-46B9-9508-3901FE3E0D3D}" type="slidenum">
              <a:rPr lang="en-GB"/>
              <a:pPr>
                <a:defRPr/>
              </a:pPr>
              <a:t>‹#›</a:t>
            </a:fld>
            <a:endParaRPr lang="en-GB"/>
          </a:p>
        </p:txBody>
      </p:sp>
    </p:spTree>
    <p:extLst>
      <p:ext uri="{BB962C8B-B14F-4D97-AF65-F5344CB8AC3E}">
        <p14:creationId xmlns:p14="http://schemas.microsoft.com/office/powerpoint/2010/main" val="301140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685800" y="1981200"/>
            <a:ext cx="3808413"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6613" y="1981200"/>
            <a:ext cx="381000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3F8C5C0C-62B1-48C4-BD47-1F1AF53B3F8E}" type="slidenum">
              <a:rPr lang="en-GB"/>
              <a:pPr>
                <a:defRPr/>
              </a:pPr>
              <a:t>‹#›</a:t>
            </a:fld>
            <a:endParaRPr lang="en-GB"/>
          </a:p>
        </p:txBody>
      </p:sp>
    </p:spTree>
    <p:extLst>
      <p:ext uri="{BB962C8B-B14F-4D97-AF65-F5344CB8AC3E}">
        <p14:creationId xmlns:p14="http://schemas.microsoft.com/office/powerpoint/2010/main" val="38211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6294B5FF-D6D5-40C0-894E-17D14BD1861D}" type="slidenum">
              <a:rPr lang="en-GB"/>
              <a:pPr>
                <a:defRPr/>
              </a:pPr>
              <a:t>‹#›</a:t>
            </a:fld>
            <a:endParaRPr lang="en-GB"/>
          </a:p>
        </p:txBody>
      </p:sp>
    </p:spTree>
    <p:extLst>
      <p:ext uri="{BB962C8B-B14F-4D97-AF65-F5344CB8AC3E}">
        <p14:creationId xmlns:p14="http://schemas.microsoft.com/office/powerpoint/2010/main" val="1500734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4D611093-6CBD-4540-9145-771BBCEEB8B2}" type="slidenum">
              <a:rPr lang="en-GB"/>
              <a:pPr>
                <a:defRPr/>
              </a:pPr>
              <a:t>‹#›</a:t>
            </a:fld>
            <a:endParaRPr lang="en-GB"/>
          </a:p>
        </p:txBody>
      </p:sp>
    </p:spTree>
    <p:extLst>
      <p:ext uri="{BB962C8B-B14F-4D97-AF65-F5344CB8AC3E}">
        <p14:creationId xmlns:p14="http://schemas.microsoft.com/office/powerpoint/2010/main" val="54407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6"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78B7D049-FEA3-4C17-81F8-3515EEA1FB2E}" type="slidenum">
              <a:rPr lang="en-GB"/>
              <a:pPr>
                <a:defRPr/>
              </a:pPr>
              <a:t>‹#›</a:t>
            </a:fld>
            <a:endParaRPr lang="en-GB"/>
          </a:p>
        </p:txBody>
      </p:sp>
    </p:spTree>
    <p:extLst>
      <p:ext uri="{BB962C8B-B14F-4D97-AF65-F5344CB8AC3E}">
        <p14:creationId xmlns:p14="http://schemas.microsoft.com/office/powerpoint/2010/main" val="4125468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97C9A002-9838-4E11-8467-6E66FC54A029}" type="slidenum">
              <a:rPr lang="en-GB"/>
              <a:pPr>
                <a:defRPr/>
              </a:pPr>
              <a:t>‹#›</a:t>
            </a:fld>
            <a:endParaRPr lang="en-GB"/>
          </a:p>
        </p:txBody>
      </p:sp>
    </p:spTree>
    <p:extLst>
      <p:ext uri="{BB962C8B-B14F-4D97-AF65-F5344CB8AC3E}">
        <p14:creationId xmlns:p14="http://schemas.microsoft.com/office/powerpoint/2010/main" val="2734291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01C65573-6041-4BC1-9F68-A7564DC01F08}" type="slidenum">
              <a:rPr lang="en-GB"/>
              <a:pPr>
                <a:defRPr/>
              </a:pPr>
              <a:t>‹#›</a:t>
            </a:fld>
            <a:endParaRPr lang="en-GB"/>
          </a:p>
        </p:txBody>
      </p:sp>
    </p:spTree>
    <p:extLst>
      <p:ext uri="{BB962C8B-B14F-4D97-AF65-F5344CB8AC3E}">
        <p14:creationId xmlns:p14="http://schemas.microsoft.com/office/powerpoint/2010/main" val="2218621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39DDD05-C859-4601-B92B-8D283A903772}" type="slidenum">
              <a:rPr lang="en-GB"/>
              <a:pPr>
                <a:defRPr/>
              </a:pPr>
              <a:t>‹#›</a:t>
            </a:fld>
            <a:endParaRPr lang="en-GB"/>
          </a:p>
        </p:txBody>
      </p:sp>
    </p:spTree>
    <p:extLst>
      <p:ext uri="{BB962C8B-B14F-4D97-AF65-F5344CB8AC3E}">
        <p14:creationId xmlns:p14="http://schemas.microsoft.com/office/powerpoint/2010/main" val="910273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128588"/>
            <a:ext cx="1941513" cy="608647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85800" y="128588"/>
            <a:ext cx="5676900" cy="60864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31B24D79-5726-4978-BF4B-FD96A97329FA}" type="slidenum">
              <a:rPr lang="en-GB"/>
              <a:pPr>
                <a:defRPr/>
              </a:pPr>
              <a:t>‹#›</a:t>
            </a:fld>
            <a:endParaRPr lang="en-GB"/>
          </a:p>
        </p:txBody>
      </p:sp>
    </p:spTree>
    <p:extLst>
      <p:ext uri="{BB962C8B-B14F-4D97-AF65-F5344CB8AC3E}">
        <p14:creationId xmlns:p14="http://schemas.microsoft.com/office/powerpoint/2010/main" val="179331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1656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3692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652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8790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6918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36954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1343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3"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4"/>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2204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049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33000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1"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80045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9F8448A-7973-4EFB-88DE-3B8048C12CED}" type="datetime1">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6999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9007234-115B-41D0-987D-5CD23877BBEE}" type="datetime1">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318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21"/>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6" indent="0">
              <a:buNone/>
              <a:defRPr sz="1600">
                <a:solidFill>
                  <a:schemeClr val="tx1">
                    <a:tint val="75000"/>
                  </a:schemeClr>
                </a:solidFill>
              </a:defRPr>
            </a:lvl3pPr>
            <a:lvl4pPr marL="1371174" indent="0">
              <a:buNone/>
              <a:defRPr sz="1400">
                <a:solidFill>
                  <a:schemeClr val="tx1">
                    <a:tint val="75000"/>
                  </a:schemeClr>
                </a:solidFill>
              </a:defRPr>
            </a:lvl4pPr>
            <a:lvl5pPr marL="1828231" indent="0">
              <a:buNone/>
              <a:defRPr sz="1400">
                <a:solidFill>
                  <a:schemeClr val="tx1">
                    <a:tint val="75000"/>
                  </a:schemeClr>
                </a:solidFill>
              </a:defRPr>
            </a:lvl5pPr>
            <a:lvl6pPr marL="2285289" indent="0">
              <a:buNone/>
              <a:defRPr sz="1400">
                <a:solidFill>
                  <a:schemeClr val="tx1">
                    <a:tint val="75000"/>
                  </a:schemeClr>
                </a:solidFill>
              </a:defRPr>
            </a:lvl6pPr>
            <a:lvl7pPr marL="2742346" indent="0">
              <a:buNone/>
              <a:defRPr sz="1400">
                <a:solidFill>
                  <a:schemeClr val="tx1">
                    <a:tint val="75000"/>
                  </a:schemeClr>
                </a:solidFill>
              </a:defRPr>
            </a:lvl7pPr>
            <a:lvl8pPr marL="3199404" indent="0">
              <a:buNone/>
              <a:defRPr sz="1400">
                <a:solidFill>
                  <a:schemeClr val="tx1">
                    <a:tint val="75000"/>
                  </a:schemeClr>
                </a:solidFill>
              </a:defRPr>
            </a:lvl8pPr>
            <a:lvl9pPr marL="3656462"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8731E2C-06FC-4DAF-97E3-ED2E3828C736}" type="datetime1">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60832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0E52941-B6D0-418C-9C75-147E43C8A59C}" type="datetime1">
              <a:rPr lang="ru-RU" smtClean="0">
                <a:solidFill>
                  <a:prstClr val="black">
                    <a:tint val="75000"/>
                  </a:prstClr>
                </a:solidFill>
              </a:rPr>
              <a:pPr/>
              <a:t>18.01.2017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245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1" name="PlaceHolder 3"/>
          <p:cNvSpPr>
            <a:spLocks noGrp="1"/>
          </p:cNvSpPr>
          <p:nvPr>
            <p:ph type="body"/>
          </p:nvPr>
        </p:nvSpPr>
        <p:spPr>
          <a:xfrm>
            <a:off x="4674242" y="1604520"/>
            <a:ext cx="4015800" cy="39772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4CC3566-54A2-4580-ADB7-F9180A568568}" type="datetime1">
              <a:rPr lang="ru-RU" smtClean="0">
                <a:solidFill>
                  <a:prstClr val="black">
                    <a:tint val="75000"/>
                  </a:prstClr>
                </a:solidFill>
              </a:rPr>
              <a:pPr/>
              <a:t>18.01.2017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1025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07011EF-C563-43BB-935A-6990193664AB}" type="datetime1">
              <a:rPr lang="ru-RU" smtClean="0">
                <a:solidFill>
                  <a:prstClr val="black">
                    <a:tint val="75000"/>
                  </a:prstClr>
                </a:solidFill>
              </a:rPr>
              <a:pPr/>
              <a:t>18.01.2017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52474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A0B41A3-9347-428F-B018-18340C02CD74}" type="datetime1">
              <a:rPr lang="ru-RU" smtClean="0">
                <a:solidFill>
                  <a:prstClr val="black">
                    <a:tint val="75000"/>
                  </a:prstClr>
                </a:solidFill>
              </a:rPr>
              <a:pPr/>
              <a:t>18.01.2017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83621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3"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4"/>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648BE1E-BC9E-4634-92F6-BDF33CD6A701}" type="datetime1">
              <a:rPr lang="ru-RU" smtClean="0">
                <a:solidFill>
                  <a:prstClr val="black">
                    <a:tint val="75000"/>
                  </a:prstClr>
                </a:solidFill>
              </a:rPr>
              <a:pPr/>
              <a:t>18.01.2017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93392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0F64E48-ACB7-41C6-8061-382DD06C4055}" type="datetime1">
              <a:rPr lang="ru-RU" smtClean="0">
                <a:solidFill>
                  <a:prstClr val="black">
                    <a:tint val="75000"/>
                  </a:prstClr>
                </a:solidFill>
              </a:rPr>
              <a:pPr/>
              <a:t>18.01.2017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37155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EAD1B0A-B1D1-4D56-99B5-036B17BF397D}" type="datetime1">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2804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1" y="274642"/>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9BB25-8D63-4BFB-BDF5-2A9825C7EF22}" type="datetime1">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3119C21-A132-4020-A0CA-E6146F15944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83829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lvl1pPr>
              <a:defRPr/>
            </a:lvl1pPr>
          </a:lstStyle>
          <a:p>
            <a:pPr>
              <a:defRPr/>
            </a:pPr>
            <a:fld id="{FD98220A-2875-470C-93EC-15EDA63423A5}"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1AB404D-6D0A-4E07-A25D-8AF1DC808D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9020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2153780C-3759-4C4F-BBE8-874ED69BA543}"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9169DB0-B949-4033-915C-0856C25EE83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7263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CEB29C8-E1E6-4EE3-BB04-709C25EF0F30}"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9E4C094-4443-4BDE-8629-FCEB9BD581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24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3"/>
          <p:cNvSpPr>
            <a:spLocks noGrp="1"/>
          </p:cNvSpPr>
          <p:nvPr>
            <p:ph type="dt" sz="half" idx="10"/>
          </p:nvPr>
        </p:nvSpPr>
        <p:spPr/>
        <p:txBody>
          <a:bodyPr/>
          <a:lstStyle>
            <a:lvl1pPr>
              <a:defRPr/>
            </a:lvl1pPr>
          </a:lstStyle>
          <a:p>
            <a:pPr>
              <a:defRPr/>
            </a:pPr>
            <a:fld id="{AAB2FD75-406B-4D03-8959-45B78A50F21B}" type="datetimeFigureOut">
              <a:rPr lang="en-US">
                <a:solidFill>
                  <a:prstClr val="black">
                    <a:tint val="75000"/>
                  </a:prstClr>
                </a:solidFill>
              </a:rPr>
              <a:pPr>
                <a:defRPr/>
              </a:pPr>
              <a:t>1/18/2017</a:t>
            </a:fld>
            <a:endParaRPr lang="en-US">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E13BED7-0DCE-431E-AC2A-172A588533D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0354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3"/>
          <p:cNvSpPr>
            <a:spLocks noGrp="1"/>
          </p:cNvSpPr>
          <p:nvPr>
            <p:ph type="dt" sz="half" idx="10"/>
          </p:nvPr>
        </p:nvSpPr>
        <p:spPr/>
        <p:txBody>
          <a:bodyPr/>
          <a:lstStyle>
            <a:lvl1pPr>
              <a:defRPr/>
            </a:lvl1pPr>
          </a:lstStyle>
          <a:p>
            <a:pPr>
              <a:defRPr/>
            </a:pPr>
            <a:fld id="{C98A088D-B016-47FF-B205-7204EACBFBCD}" type="datetimeFigureOut">
              <a:rPr lang="en-US">
                <a:solidFill>
                  <a:prstClr val="black">
                    <a:tint val="75000"/>
                  </a:prstClr>
                </a:solidFill>
              </a:rPr>
              <a:pPr>
                <a:defRPr/>
              </a:pPr>
              <a:t>1/18/2017</a:t>
            </a:fld>
            <a:endParaRPr lang="en-US">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6AD6A61-FB6A-4564-AF85-A4B9284EBD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5671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3"/>
          <p:cNvSpPr>
            <a:spLocks noGrp="1"/>
          </p:cNvSpPr>
          <p:nvPr>
            <p:ph type="dt" sz="half" idx="10"/>
          </p:nvPr>
        </p:nvSpPr>
        <p:spPr/>
        <p:txBody>
          <a:bodyPr/>
          <a:lstStyle>
            <a:lvl1pPr>
              <a:defRPr/>
            </a:lvl1pPr>
          </a:lstStyle>
          <a:p>
            <a:pPr>
              <a:defRPr/>
            </a:pPr>
            <a:fld id="{88D39128-393F-4C19-A818-58787674929A}" type="datetimeFigureOut">
              <a:rPr lang="en-US">
                <a:solidFill>
                  <a:prstClr val="black">
                    <a:tint val="75000"/>
                  </a:prstClr>
                </a:solidFill>
              </a:rPr>
              <a:pPr>
                <a:defRPr/>
              </a:pPr>
              <a:t>1/18/2017</a:t>
            </a:fld>
            <a:endParaRPr lang="en-US">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FA9D7FB3-9987-4210-8EC2-5E16826550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7645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ABEE54F-78A2-4CC6-B255-976DDF11CF51}" type="datetimeFigureOut">
              <a:rPr lang="en-US">
                <a:solidFill>
                  <a:prstClr val="black">
                    <a:tint val="75000"/>
                  </a:prstClr>
                </a:solidFill>
              </a:rPr>
              <a:pPr>
                <a:defRPr/>
              </a:pPr>
              <a:t>1/18/2017</a:t>
            </a:fld>
            <a:endParaRPr lang="en-US">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1CE6D195-4194-4A30-9427-638C1FDA99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1166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84E2334-A9C9-4C31-91DA-A605F81B2C58}" type="datetimeFigureOut">
              <a:rPr lang="en-US">
                <a:solidFill>
                  <a:prstClr val="black">
                    <a:tint val="75000"/>
                  </a:prstClr>
                </a:solidFill>
              </a:rPr>
              <a:pPr>
                <a:defRPr/>
              </a:pPr>
              <a:t>1/18/2017</a:t>
            </a:fld>
            <a:endParaRPr lang="en-US">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7D4DE1D-3866-4C7F-B05B-E4C4481847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830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9AACE1A-C9FA-4509-97AF-8531452B6C35}" type="datetimeFigureOut">
              <a:rPr lang="en-US">
                <a:solidFill>
                  <a:prstClr val="black">
                    <a:tint val="75000"/>
                  </a:prstClr>
                </a:solidFill>
              </a:rPr>
              <a:pPr>
                <a:defRPr/>
              </a:pPr>
              <a:t>1/18/2017</a:t>
            </a:fld>
            <a:endParaRPr lang="en-US">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05CC0111-64A3-40A4-B751-2F916BFAB8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69277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C796A908-49E4-4BD3-AF6D-9222630838CC}"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C9AA8AD-7062-4A3C-BAF0-695556CCD2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787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206ADE36-15BC-4678-9B0B-806EF30ED222}" type="datetimeFigureOut">
              <a:rPr lang="en-US">
                <a:solidFill>
                  <a:prstClr val="black">
                    <a:tint val="75000"/>
                  </a:prstClr>
                </a:solidFill>
              </a:rPr>
              <a:pPr>
                <a:def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5ABDF730-FAF3-481D-B9AC-1E1110F183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9700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1677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6" name="PlaceHolder 2"/>
          <p:cNvSpPr>
            <a:spLocks noGrp="1"/>
          </p:cNvSpPr>
          <p:nvPr>
            <p:ph type="subTitle"/>
          </p:nvPr>
        </p:nvSpPr>
        <p:spPr>
          <a:xfrm>
            <a:off x="457200" y="1604520"/>
            <a:ext cx="8229240" cy="3977640"/>
          </a:xfrm>
          <a:prstGeom prst="rect">
            <a:avLst/>
          </a:prstGeom>
        </p:spPr>
        <p:txBody>
          <a:bodyPr anchor="ctr"/>
          <a:lstStyle/>
          <a:p>
            <a:endParaRPr/>
          </a:p>
        </p:txBody>
      </p:sp>
    </p:spTree>
    <p:extLst>
      <p:ext uri="{BB962C8B-B14F-4D97-AF65-F5344CB8AC3E}">
        <p14:creationId xmlns:p14="http://schemas.microsoft.com/office/powerpoint/2010/main" val="248266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2130480"/>
            <a:ext cx="7772040" cy="6813360"/>
          </a:xfrm>
          <a:prstGeom prst="rect">
            <a:avLst/>
          </a:prstGeom>
        </p:spPr>
        <p:txBody>
          <a:bodyPr lIns="0" tIns="0" rIns="0" bIns="0" anchor="ctr"/>
          <a:lstStyle/>
          <a:p>
            <a:pPr algn="ct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8" name="PlaceHolder 2"/>
          <p:cNvSpPr>
            <a:spLocks noGrp="1"/>
          </p:cNvSpPr>
          <p:nvPr>
            <p:ph type="body"/>
          </p:nvPr>
        </p:nvSpPr>
        <p:spPr>
          <a:xfrm>
            <a:off x="457200" y="1604520"/>
            <a:ext cx="8229240" cy="3977280"/>
          </a:xfrm>
          <a:prstGeom prst="rect">
            <a:avLst/>
          </a:prstGeom>
        </p:spPr>
        <p:txBody>
          <a:bodyPr/>
          <a:lstStyle/>
          <a:p>
            <a:endParaRPr/>
          </a:p>
        </p:txBody>
      </p:sp>
    </p:spTree>
    <p:extLst>
      <p:ext uri="{BB962C8B-B14F-4D97-AF65-F5344CB8AC3E}">
        <p14:creationId xmlns:p14="http://schemas.microsoft.com/office/powerpoint/2010/main" val="851096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10" name="PlaceHolder 2"/>
          <p:cNvSpPr>
            <a:spLocks noGrp="1"/>
          </p:cNvSpPr>
          <p:nvPr>
            <p:ph type="body"/>
          </p:nvPr>
        </p:nvSpPr>
        <p:spPr>
          <a:xfrm>
            <a:off x="457200" y="1604520"/>
            <a:ext cx="4015800" cy="3977280"/>
          </a:xfrm>
          <a:prstGeom prst="rect">
            <a:avLst/>
          </a:prstGeom>
        </p:spPr>
        <p:txBody>
          <a:bodyPr/>
          <a:lstStyle/>
          <a:p>
            <a:endParaRPr/>
          </a:p>
        </p:txBody>
      </p:sp>
      <p:sp>
        <p:nvSpPr>
          <p:cNvPr id="11" name="PlaceHolder 3"/>
          <p:cNvSpPr>
            <a:spLocks noGrp="1"/>
          </p:cNvSpPr>
          <p:nvPr>
            <p:ph type="body"/>
          </p:nvPr>
        </p:nvSpPr>
        <p:spPr>
          <a:xfrm>
            <a:off x="4674242" y="1604520"/>
            <a:ext cx="4015800" cy="3977280"/>
          </a:xfrm>
          <a:prstGeom prst="rect">
            <a:avLst/>
          </a:prstGeom>
        </p:spPr>
        <p:txBody>
          <a:bodyPr/>
          <a:lstStyle/>
          <a:p>
            <a:endParaRPr/>
          </a:p>
        </p:txBody>
      </p:sp>
    </p:spTree>
    <p:extLst>
      <p:ext uri="{BB962C8B-B14F-4D97-AF65-F5344CB8AC3E}">
        <p14:creationId xmlns:p14="http://schemas.microsoft.com/office/powerpoint/2010/main" val="23389068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85800" y="2130480"/>
            <a:ext cx="7772040" cy="1469880"/>
          </a:xfrm>
          <a:prstGeom prst="rect">
            <a:avLst/>
          </a:prstGeom>
        </p:spPr>
        <p:txBody>
          <a:bodyPr lIns="0" tIns="0" rIns="0" bIns="0"/>
          <a:lstStyle/>
          <a:p>
            <a:endParaRPr/>
          </a:p>
        </p:txBody>
      </p:sp>
    </p:spTree>
    <p:extLst>
      <p:ext uri="{BB962C8B-B14F-4D97-AF65-F5344CB8AC3E}">
        <p14:creationId xmlns:p14="http://schemas.microsoft.com/office/powerpoint/2010/main" val="3095889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85800" y="2130480"/>
            <a:ext cx="7772040" cy="6813360"/>
          </a:xfrm>
          <a:prstGeom prst="rect">
            <a:avLst/>
          </a:prstGeom>
        </p:spPr>
        <p:txBody>
          <a:bodyPr anchor="ctr"/>
          <a:lstStyle/>
          <a:p>
            <a:endParaRPr/>
          </a:p>
        </p:txBody>
      </p:sp>
    </p:spTree>
    <p:extLst>
      <p:ext uri="{BB962C8B-B14F-4D97-AF65-F5344CB8AC3E}">
        <p14:creationId xmlns:p14="http://schemas.microsoft.com/office/powerpoint/2010/main" val="32977894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15" name="PlaceHolder 2"/>
          <p:cNvSpPr>
            <a:spLocks noGrp="1"/>
          </p:cNvSpPr>
          <p:nvPr>
            <p:ph type="body"/>
          </p:nvPr>
        </p:nvSpPr>
        <p:spPr>
          <a:xfrm>
            <a:off x="457200" y="1604520"/>
            <a:ext cx="4015800" cy="1896840"/>
          </a:xfrm>
          <a:prstGeom prst="rect">
            <a:avLst/>
          </a:prstGeom>
        </p:spPr>
        <p:txBody>
          <a:bodyPr/>
          <a:lstStyle/>
          <a:p>
            <a:endParaRPr/>
          </a:p>
        </p:txBody>
      </p:sp>
      <p:sp>
        <p:nvSpPr>
          <p:cNvPr id="16" name="PlaceHolder 3"/>
          <p:cNvSpPr>
            <a:spLocks noGrp="1"/>
          </p:cNvSpPr>
          <p:nvPr>
            <p:ph type="body"/>
          </p:nvPr>
        </p:nvSpPr>
        <p:spPr>
          <a:xfrm>
            <a:off x="457200" y="3682080"/>
            <a:ext cx="4015800" cy="1896840"/>
          </a:xfrm>
          <a:prstGeom prst="rect">
            <a:avLst/>
          </a:prstGeom>
        </p:spPr>
        <p:txBody>
          <a:bodyPr/>
          <a:lstStyle/>
          <a:p>
            <a:endParaRPr/>
          </a:p>
        </p:txBody>
      </p:sp>
      <p:sp>
        <p:nvSpPr>
          <p:cNvPr id="17" name="PlaceHolder 4"/>
          <p:cNvSpPr>
            <a:spLocks noGrp="1"/>
          </p:cNvSpPr>
          <p:nvPr>
            <p:ph type="body"/>
          </p:nvPr>
        </p:nvSpPr>
        <p:spPr>
          <a:xfrm>
            <a:off x="4674242" y="1604520"/>
            <a:ext cx="4015800" cy="3977280"/>
          </a:xfrm>
          <a:prstGeom prst="rect">
            <a:avLst/>
          </a:prstGeom>
        </p:spPr>
        <p:txBody>
          <a:bodyPr/>
          <a:lstStyle/>
          <a:p>
            <a:endParaRPr/>
          </a:p>
        </p:txBody>
      </p:sp>
    </p:spTree>
    <p:extLst>
      <p:ext uri="{BB962C8B-B14F-4D97-AF65-F5344CB8AC3E}">
        <p14:creationId xmlns:p14="http://schemas.microsoft.com/office/powerpoint/2010/main" val="26293772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19" name="PlaceHolder 2"/>
          <p:cNvSpPr>
            <a:spLocks noGrp="1"/>
          </p:cNvSpPr>
          <p:nvPr>
            <p:ph type="body"/>
          </p:nvPr>
        </p:nvSpPr>
        <p:spPr>
          <a:xfrm>
            <a:off x="457200" y="1604520"/>
            <a:ext cx="4015800" cy="3977280"/>
          </a:xfrm>
          <a:prstGeom prst="rect">
            <a:avLst/>
          </a:prstGeom>
        </p:spPr>
        <p:txBody>
          <a:bodyPr/>
          <a:lstStyle/>
          <a:p>
            <a:endParaRPr/>
          </a:p>
        </p:txBody>
      </p:sp>
      <p:sp>
        <p:nvSpPr>
          <p:cNvPr id="20" name="PlaceHolder 3"/>
          <p:cNvSpPr>
            <a:spLocks noGrp="1"/>
          </p:cNvSpPr>
          <p:nvPr>
            <p:ph type="body"/>
          </p:nvPr>
        </p:nvSpPr>
        <p:spPr>
          <a:xfrm>
            <a:off x="4674242" y="1604520"/>
            <a:ext cx="4015800" cy="1896840"/>
          </a:xfrm>
          <a:prstGeom prst="rect">
            <a:avLst/>
          </a:prstGeom>
        </p:spPr>
        <p:txBody>
          <a:bodyPr/>
          <a:lstStyle/>
          <a:p>
            <a:endParaRPr/>
          </a:p>
        </p:txBody>
      </p:sp>
      <p:sp>
        <p:nvSpPr>
          <p:cNvPr id="21" name="PlaceHolder 4"/>
          <p:cNvSpPr>
            <a:spLocks noGrp="1"/>
          </p:cNvSpPr>
          <p:nvPr>
            <p:ph type="body"/>
          </p:nvPr>
        </p:nvSpPr>
        <p:spPr>
          <a:xfrm>
            <a:off x="4674242" y="3682080"/>
            <a:ext cx="4015800" cy="1896840"/>
          </a:xfrm>
          <a:prstGeom prst="rect">
            <a:avLst/>
          </a:prstGeom>
        </p:spPr>
        <p:txBody>
          <a:bodyPr/>
          <a:lstStyle/>
          <a:p>
            <a:endParaRPr/>
          </a:p>
        </p:txBody>
      </p:sp>
    </p:spTree>
    <p:extLst>
      <p:ext uri="{BB962C8B-B14F-4D97-AF65-F5344CB8AC3E}">
        <p14:creationId xmlns:p14="http://schemas.microsoft.com/office/powerpoint/2010/main" val="1729294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23" name="PlaceHolder 2"/>
          <p:cNvSpPr>
            <a:spLocks noGrp="1"/>
          </p:cNvSpPr>
          <p:nvPr>
            <p:ph type="body"/>
          </p:nvPr>
        </p:nvSpPr>
        <p:spPr>
          <a:xfrm>
            <a:off x="457200" y="1604520"/>
            <a:ext cx="4015800" cy="1896840"/>
          </a:xfrm>
          <a:prstGeom prst="rect">
            <a:avLst/>
          </a:prstGeom>
        </p:spPr>
        <p:txBody>
          <a:bodyPr/>
          <a:lstStyle/>
          <a:p>
            <a:endParaRPr/>
          </a:p>
        </p:txBody>
      </p:sp>
      <p:sp>
        <p:nvSpPr>
          <p:cNvPr id="24" name="PlaceHolder 3"/>
          <p:cNvSpPr>
            <a:spLocks noGrp="1"/>
          </p:cNvSpPr>
          <p:nvPr>
            <p:ph type="body"/>
          </p:nvPr>
        </p:nvSpPr>
        <p:spPr>
          <a:xfrm>
            <a:off x="4674242" y="1604520"/>
            <a:ext cx="4015800" cy="1896840"/>
          </a:xfrm>
          <a:prstGeom prst="rect">
            <a:avLst/>
          </a:prstGeom>
        </p:spPr>
        <p:txBody>
          <a:bodyPr/>
          <a:lstStyle/>
          <a:p>
            <a:endParaRPr/>
          </a:p>
        </p:txBody>
      </p:sp>
      <p:sp>
        <p:nvSpPr>
          <p:cNvPr id="25" name="PlaceHolder 4"/>
          <p:cNvSpPr>
            <a:spLocks noGrp="1"/>
          </p:cNvSpPr>
          <p:nvPr>
            <p:ph type="body"/>
          </p:nvPr>
        </p:nvSpPr>
        <p:spPr>
          <a:xfrm>
            <a:off x="457200" y="3682080"/>
            <a:ext cx="8229240" cy="1896840"/>
          </a:xfrm>
          <a:prstGeom prst="rect">
            <a:avLst/>
          </a:prstGeom>
        </p:spPr>
        <p:txBody>
          <a:bodyPr/>
          <a:lstStyle/>
          <a:p>
            <a:endParaRPr/>
          </a:p>
        </p:txBody>
      </p:sp>
    </p:spTree>
    <p:extLst>
      <p:ext uri="{BB962C8B-B14F-4D97-AF65-F5344CB8AC3E}">
        <p14:creationId xmlns:p14="http://schemas.microsoft.com/office/powerpoint/2010/main" val="1335693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27" name="PlaceHolder 2"/>
          <p:cNvSpPr>
            <a:spLocks noGrp="1"/>
          </p:cNvSpPr>
          <p:nvPr>
            <p:ph type="body"/>
          </p:nvPr>
        </p:nvSpPr>
        <p:spPr>
          <a:xfrm>
            <a:off x="457200" y="1604520"/>
            <a:ext cx="8229240" cy="1896840"/>
          </a:xfrm>
          <a:prstGeom prst="rect">
            <a:avLst/>
          </a:prstGeom>
        </p:spPr>
        <p:txBody>
          <a:bodyPr/>
          <a:lstStyle/>
          <a:p>
            <a:endParaRPr/>
          </a:p>
        </p:txBody>
      </p:sp>
      <p:sp>
        <p:nvSpPr>
          <p:cNvPr id="28" name="PlaceHolder 3"/>
          <p:cNvSpPr>
            <a:spLocks noGrp="1"/>
          </p:cNvSpPr>
          <p:nvPr>
            <p:ph type="body"/>
          </p:nvPr>
        </p:nvSpPr>
        <p:spPr>
          <a:xfrm>
            <a:off x="457200" y="3682080"/>
            <a:ext cx="8229240" cy="1896840"/>
          </a:xfrm>
          <a:prstGeom prst="rect">
            <a:avLst/>
          </a:prstGeom>
        </p:spPr>
        <p:txBody>
          <a:bodyPr/>
          <a:lstStyle/>
          <a:p>
            <a:endParaRPr/>
          </a:p>
        </p:txBody>
      </p:sp>
    </p:spTree>
    <p:extLst>
      <p:ext uri="{BB962C8B-B14F-4D97-AF65-F5344CB8AC3E}">
        <p14:creationId xmlns:p14="http://schemas.microsoft.com/office/powerpoint/2010/main" val="3949120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30" name="PlaceHolder 2"/>
          <p:cNvSpPr>
            <a:spLocks noGrp="1"/>
          </p:cNvSpPr>
          <p:nvPr>
            <p:ph type="body"/>
          </p:nvPr>
        </p:nvSpPr>
        <p:spPr>
          <a:xfrm>
            <a:off x="457200" y="1604520"/>
            <a:ext cx="4015800" cy="1896840"/>
          </a:xfrm>
          <a:prstGeom prst="rect">
            <a:avLst/>
          </a:prstGeom>
        </p:spPr>
        <p:txBody>
          <a:bodyPr/>
          <a:lstStyle/>
          <a:p>
            <a:endParaRPr/>
          </a:p>
        </p:txBody>
      </p:sp>
      <p:sp>
        <p:nvSpPr>
          <p:cNvPr id="31" name="PlaceHolder 3"/>
          <p:cNvSpPr>
            <a:spLocks noGrp="1"/>
          </p:cNvSpPr>
          <p:nvPr>
            <p:ph type="body"/>
          </p:nvPr>
        </p:nvSpPr>
        <p:spPr>
          <a:xfrm>
            <a:off x="4674242" y="1604520"/>
            <a:ext cx="4015800" cy="1896840"/>
          </a:xfrm>
          <a:prstGeom prst="rect">
            <a:avLst/>
          </a:prstGeom>
        </p:spPr>
        <p:txBody>
          <a:bodyPr/>
          <a:lstStyle/>
          <a:p>
            <a:endParaRPr/>
          </a:p>
        </p:txBody>
      </p:sp>
      <p:sp>
        <p:nvSpPr>
          <p:cNvPr id="32" name="PlaceHolder 4"/>
          <p:cNvSpPr>
            <a:spLocks noGrp="1"/>
          </p:cNvSpPr>
          <p:nvPr>
            <p:ph type="body"/>
          </p:nvPr>
        </p:nvSpPr>
        <p:spPr>
          <a:xfrm>
            <a:off x="4674242" y="3682080"/>
            <a:ext cx="4015800" cy="1896840"/>
          </a:xfrm>
          <a:prstGeom prst="rect">
            <a:avLst/>
          </a:prstGeom>
        </p:spPr>
        <p:txBody>
          <a:bodyPr/>
          <a:lstStyle/>
          <a:p>
            <a:endParaRPr/>
          </a:p>
        </p:txBody>
      </p:sp>
      <p:sp>
        <p:nvSpPr>
          <p:cNvPr id="33" name="PlaceHolder 5"/>
          <p:cNvSpPr>
            <a:spLocks noGrp="1"/>
          </p:cNvSpPr>
          <p:nvPr>
            <p:ph type="body"/>
          </p:nvPr>
        </p:nvSpPr>
        <p:spPr>
          <a:xfrm>
            <a:off x="457200" y="3682080"/>
            <a:ext cx="4015800" cy="1896840"/>
          </a:xfrm>
          <a:prstGeom prst="rect">
            <a:avLst/>
          </a:prstGeom>
        </p:spPr>
        <p:txBody>
          <a:bodyPr/>
          <a:lstStyle/>
          <a:p>
            <a:endParaRPr/>
          </a:p>
        </p:txBody>
      </p:sp>
    </p:spTree>
    <p:extLst>
      <p:ext uri="{BB962C8B-B14F-4D97-AF65-F5344CB8AC3E}">
        <p14:creationId xmlns:p14="http://schemas.microsoft.com/office/powerpoint/2010/main" val="1437106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Рисунок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1604963"/>
            <a:ext cx="49847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25" y="1604963"/>
            <a:ext cx="4984750" cy="39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PlaceHolder 1"/>
          <p:cNvSpPr>
            <a:spLocks noGrp="1"/>
          </p:cNvSpPr>
          <p:nvPr>
            <p:ph type="title"/>
          </p:nvPr>
        </p:nvSpPr>
        <p:spPr>
          <a:xfrm>
            <a:off x="685800" y="2130480"/>
            <a:ext cx="7772040" cy="1469880"/>
          </a:xfrm>
          <a:prstGeom prst="rect">
            <a:avLst/>
          </a:prstGeom>
        </p:spPr>
        <p:txBody>
          <a:bodyPr lIns="0" tIns="0" rIns="0" bIns="0"/>
          <a:lstStyle/>
          <a:p>
            <a:endParaRPr/>
          </a:p>
        </p:txBody>
      </p:sp>
      <p:sp>
        <p:nvSpPr>
          <p:cNvPr id="35" name="PlaceHolder 2"/>
          <p:cNvSpPr>
            <a:spLocks noGrp="1"/>
          </p:cNvSpPr>
          <p:nvPr>
            <p:ph type="body"/>
          </p:nvPr>
        </p:nvSpPr>
        <p:spPr>
          <a:xfrm>
            <a:off x="457200" y="1604520"/>
            <a:ext cx="8229240" cy="3977280"/>
          </a:xfrm>
          <a:prstGeom prst="rect">
            <a:avLst/>
          </a:prstGeom>
        </p:spPr>
        <p:txBody>
          <a:bodyPr/>
          <a:lstStyle/>
          <a:p>
            <a:endParaRPr/>
          </a:p>
        </p:txBody>
      </p:sp>
      <p:sp>
        <p:nvSpPr>
          <p:cNvPr id="36" name="PlaceHolder 3"/>
          <p:cNvSpPr>
            <a:spLocks noGrp="1"/>
          </p:cNvSpPr>
          <p:nvPr>
            <p:ph type="body"/>
          </p:nvPr>
        </p:nvSpPr>
        <p:spPr>
          <a:xfrm>
            <a:off x="457200" y="1604520"/>
            <a:ext cx="8229240" cy="3977280"/>
          </a:xfrm>
          <a:prstGeom prst="rect">
            <a:avLst/>
          </a:prstGeom>
        </p:spPr>
        <p:txBody>
          <a:bodyPr/>
          <a:lstStyle/>
          <a:p>
            <a:endParaRPr/>
          </a:p>
        </p:txBody>
      </p:sp>
    </p:spTree>
    <p:extLst>
      <p:ext uri="{BB962C8B-B14F-4D97-AF65-F5344CB8AC3E}">
        <p14:creationId xmlns:p14="http://schemas.microsoft.com/office/powerpoint/2010/main" val="257216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6"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7" name="PlaceHolder 4"/>
          <p:cNvSpPr>
            <a:spLocks noGrp="1"/>
          </p:cNvSpPr>
          <p:nvPr>
            <p:ph type="body"/>
          </p:nvPr>
        </p:nvSpPr>
        <p:spPr>
          <a:xfrm>
            <a:off x="4674242" y="1604520"/>
            <a:ext cx="4015800" cy="3977280"/>
          </a:xfrm>
          <a:prstGeom prst="rect">
            <a:avLst/>
          </a:prstGeom>
        </p:spPr>
        <p:txBody>
          <a:bodyPr lIns="0" tIns="0" rIns="0" bIns="0"/>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4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6" indent="0" algn="ctr">
              <a:buNone/>
              <a:defRPr>
                <a:solidFill>
                  <a:schemeClr val="tx1">
                    <a:tint val="75000"/>
                  </a:schemeClr>
                </a:solidFill>
              </a:defRPr>
            </a:lvl3pPr>
            <a:lvl4pPr marL="1371174" indent="0" algn="ctr">
              <a:buNone/>
              <a:defRPr>
                <a:solidFill>
                  <a:schemeClr val="tx1">
                    <a:tint val="75000"/>
                  </a:schemeClr>
                </a:solidFill>
              </a:defRPr>
            </a:lvl4pPr>
            <a:lvl5pPr marL="1828231" indent="0" algn="ctr">
              <a:buNone/>
              <a:defRPr>
                <a:solidFill>
                  <a:schemeClr val="tx1">
                    <a:tint val="75000"/>
                  </a:schemeClr>
                </a:solidFill>
              </a:defRPr>
            </a:lvl5pPr>
            <a:lvl6pPr marL="2285289" indent="0" algn="ctr">
              <a:buNone/>
              <a:defRPr>
                <a:solidFill>
                  <a:schemeClr val="tx1">
                    <a:tint val="75000"/>
                  </a:schemeClr>
                </a:solidFill>
              </a:defRPr>
            </a:lvl6pPr>
            <a:lvl7pPr marL="2742346" indent="0" algn="ctr">
              <a:buNone/>
              <a:defRPr>
                <a:solidFill>
                  <a:schemeClr val="tx1">
                    <a:tint val="75000"/>
                  </a:schemeClr>
                </a:solidFill>
              </a:defRPr>
            </a:lvl7pPr>
            <a:lvl8pPr marL="3199404" indent="0" algn="ctr">
              <a:buNone/>
              <a:defRPr>
                <a:solidFill>
                  <a:schemeClr val="tx1">
                    <a:tint val="75000"/>
                  </a:schemeClr>
                </a:solidFill>
              </a:defRPr>
            </a:lvl8pPr>
            <a:lvl9pPr marL="3656462"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defTabSz="914400">
              <a:defRPr sz="1800">
                <a:solidFill>
                  <a:prstClr val="black"/>
                </a:solidFill>
                <a:latin typeface="+mn-lt"/>
              </a:defRPr>
            </a:lvl1pPr>
          </a:lstStyle>
          <a:p>
            <a:pPr>
              <a:defRPr/>
            </a:pPr>
            <a:fld id="{D39A519B-3C5A-4E54-95F2-0490F0355B75}" type="datetimeFigureOut">
              <a:rPr lang="ru-RU"/>
              <a:pPr>
                <a:defRPr/>
              </a:pPr>
              <a:t>18.01.2017</a:t>
            </a:fld>
            <a:endParaRPr lang="ru-RU"/>
          </a:p>
        </p:txBody>
      </p:sp>
      <p:sp>
        <p:nvSpPr>
          <p:cNvPr id="5" name="Нижний колонтитул 4"/>
          <p:cNvSpPr>
            <a:spLocks noGrp="1"/>
          </p:cNvSpPr>
          <p:nvPr>
            <p:ph type="ftr" sz="quarter" idx="11"/>
          </p:nvPr>
        </p:nvSpPr>
        <p:spPr/>
        <p:txBody>
          <a:bodyPr/>
          <a:lstStyle>
            <a:lvl1pPr defTabSz="914400">
              <a:defRPr/>
            </a:lvl1pPr>
          </a:lstStyle>
          <a:p>
            <a:pPr>
              <a:defRPr/>
            </a:pPr>
            <a:endParaRPr lang="ru-RU"/>
          </a:p>
        </p:txBody>
      </p:sp>
      <p:sp>
        <p:nvSpPr>
          <p:cNvPr id="6" name="Номер слайда 5"/>
          <p:cNvSpPr>
            <a:spLocks noGrp="1"/>
          </p:cNvSpPr>
          <p:nvPr>
            <p:ph type="sldNum" sz="quarter" idx="12"/>
          </p:nvPr>
        </p:nvSpPr>
        <p:spPr/>
        <p:txBody>
          <a:bodyPr/>
          <a:lstStyle>
            <a:lvl1pPr algn="l" defTabSz="914400">
              <a:defRPr sz="1800">
                <a:solidFill>
                  <a:prstClr val="black"/>
                </a:solidFill>
                <a:latin typeface="+mn-lt"/>
              </a:defRPr>
            </a:lvl1pPr>
          </a:lstStyle>
          <a:p>
            <a:pPr>
              <a:defRPr/>
            </a:pPr>
            <a:fld id="{5F009440-A644-45DE-8294-912FE8F8F071}" type="slidenum">
              <a:rPr lang="ru-RU"/>
              <a:pPr>
                <a:defRPr/>
              </a:pPr>
              <a:t>‹#›</a:t>
            </a:fld>
            <a:endParaRPr lang="ru-RU"/>
          </a:p>
        </p:txBody>
      </p:sp>
    </p:spTree>
    <p:extLst>
      <p:ext uri="{BB962C8B-B14F-4D97-AF65-F5344CB8AC3E}">
        <p14:creationId xmlns:p14="http://schemas.microsoft.com/office/powerpoint/2010/main" val="7272239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263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6302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791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304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699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2596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97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2437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03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20" name="PlaceHolder 3"/>
          <p:cNvSpPr>
            <a:spLocks noGrp="1"/>
          </p:cNvSpPr>
          <p:nvPr>
            <p:ph type="body"/>
          </p:nvPr>
        </p:nvSpPr>
        <p:spPr>
          <a:xfrm>
            <a:off x="4674242" y="1604520"/>
            <a:ext cx="4015800" cy="1896840"/>
          </a:xfrm>
          <a:prstGeom prst="rect">
            <a:avLst/>
          </a:prstGeom>
        </p:spPr>
        <p:txBody>
          <a:bodyPr lIns="0" tIns="0" rIns="0" bIns="0"/>
          <a:lstStyle/>
          <a:p>
            <a:endParaRPr/>
          </a:p>
        </p:txBody>
      </p:sp>
      <p:sp>
        <p:nvSpPr>
          <p:cNvPr id="21" name="PlaceHolder 4"/>
          <p:cNvSpPr>
            <a:spLocks noGrp="1"/>
          </p:cNvSpPr>
          <p:nvPr>
            <p:ph type="body"/>
          </p:nvPr>
        </p:nvSpPr>
        <p:spPr>
          <a:xfrm>
            <a:off x="4674242" y="3682080"/>
            <a:ext cx="4015800" cy="1896840"/>
          </a:xfrm>
          <a:prstGeom prst="rect">
            <a:avLst/>
          </a:prstGeom>
        </p:spPr>
        <p:txBody>
          <a:bodyPr lIns="0" tIns="0" rIns="0" bIns="0"/>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159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246DC94C-A4EF-465D-988C-832981BAB3A5}" type="datetimeFigureOut">
              <a:rPr lang="en-US" smtClean="0">
                <a:solidFill>
                  <a:prstClr val="black">
                    <a:tint val="75000"/>
                  </a:prstClr>
                </a:solidFill>
              </a:rPr>
              <a:pPr/>
              <a:t>1/18/2017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1262225-894F-43C1-9FF7-5D3184C197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8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85800" y="2130480"/>
            <a:ext cx="7772040" cy="1469880"/>
          </a:xfrm>
          <a:prstGeom prst="rect">
            <a:avLst/>
          </a:prstGeom>
        </p:spPr>
        <p:txBody>
          <a:bodyPr lIns="0" tIns="0" rIns="0" bIns="0" anchor="ctr"/>
          <a:lstStyle/>
          <a:p>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4" name="PlaceHolder 3"/>
          <p:cNvSpPr>
            <a:spLocks noGrp="1"/>
          </p:cNvSpPr>
          <p:nvPr>
            <p:ph type="body"/>
          </p:nvPr>
        </p:nvSpPr>
        <p:spPr>
          <a:xfrm>
            <a:off x="4674242" y="1604520"/>
            <a:ext cx="4015800" cy="1896840"/>
          </a:xfrm>
          <a:prstGeom prst="rect">
            <a:avLst/>
          </a:prstGeom>
        </p:spPr>
        <p:txBody>
          <a:bodyPr lIns="0" tIns="0" rIns="0" bIns="0"/>
          <a:lstStyle/>
          <a:p>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2130480"/>
            <a:ext cx="7772040" cy="1469520"/>
          </a:xfrm>
          <a:prstGeom prst="rect">
            <a:avLst/>
          </a:prstGeom>
        </p:spPr>
        <p:txBody>
          <a:bodyPr lIns="91410" tIns="45706" rIns="91410" bIns="45706" anchor="ctr"/>
          <a:lstStyle/>
          <a:p>
            <a:pPr algn="ctr">
              <a:lnSpc>
                <a:spcPct val="100000"/>
              </a:lnSpc>
            </a:pPr>
            <a:r>
              <a:rPr lang="en-US" sz="4400">
                <a:solidFill>
                  <a:srgbClr val="000000"/>
                </a:solidFill>
                <a:latin typeface="Calibri"/>
              </a:rPr>
              <a:t>Click to edit the title text formatОбразец заголовка</a:t>
            </a:r>
            <a:endParaRPr/>
          </a:p>
        </p:txBody>
      </p:sp>
      <p:sp>
        <p:nvSpPr>
          <p:cNvPr id="6" name="PlaceHolder 2"/>
          <p:cNvSpPr>
            <a:spLocks noGrp="1"/>
          </p:cNvSpPr>
          <p:nvPr>
            <p:ph type="dt"/>
          </p:nvPr>
        </p:nvSpPr>
        <p:spPr>
          <a:xfrm>
            <a:off x="457200" y="6356520"/>
            <a:ext cx="2133360" cy="364680"/>
          </a:xfrm>
          <a:prstGeom prst="rect">
            <a:avLst/>
          </a:prstGeom>
        </p:spPr>
        <p:txBody>
          <a:bodyPr lIns="91410" tIns="45706" rIns="91410" bIns="45706" anchor="ctr"/>
          <a:lstStyle/>
          <a:p>
            <a:pPr>
              <a:lnSpc>
                <a:spcPct val="100000"/>
              </a:lnSpc>
            </a:pPr>
            <a:r>
              <a:rPr lang="en-US" sz="1200">
                <a:solidFill>
                  <a:srgbClr val="8B8B8B"/>
                </a:solidFill>
                <a:latin typeface="Calibri"/>
              </a:rPr>
              <a:t>5/25/15</a:t>
            </a:r>
            <a:endParaRPr/>
          </a:p>
        </p:txBody>
      </p:sp>
      <p:sp>
        <p:nvSpPr>
          <p:cNvPr id="2" name="PlaceHolder 3"/>
          <p:cNvSpPr>
            <a:spLocks noGrp="1"/>
          </p:cNvSpPr>
          <p:nvPr>
            <p:ph type="ftr"/>
          </p:nvPr>
        </p:nvSpPr>
        <p:spPr>
          <a:xfrm>
            <a:off x="3124080" y="6356520"/>
            <a:ext cx="2895120" cy="364680"/>
          </a:xfrm>
          <a:prstGeom prst="rect">
            <a:avLst/>
          </a:prstGeom>
        </p:spPr>
        <p:txBody>
          <a:bodyPr lIns="91410" tIns="45706" rIns="91410" bIns="45706" anchor="ctr"/>
          <a:lstStyle/>
          <a:p>
            <a:endParaRPr/>
          </a:p>
        </p:txBody>
      </p:sp>
      <p:sp>
        <p:nvSpPr>
          <p:cNvPr id="3" name="PlaceHolder 4"/>
          <p:cNvSpPr>
            <a:spLocks noGrp="1"/>
          </p:cNvSpPr>
          <p:nvPr>
            <p:ph type="sldNum"/>
          </p:nvPr>
        </p:nvSpPr>
        <p:spPr>
          <a:xfrm>
            <a:off x="6553082" y="6356520"/>
            <a:ext cx="2133360" cy="364680"/>
          </a:xfrm>
          <a:prstGeom prst="rect">
            <a:avLst/>
          </a:prstGeom>
        </p:spPr>
        <p:txBody>
          <a:bodyPr lIns="91410" tIns="45706" rIns="91410" bIns="45706" anchor="ctr"/>
          <a:lstStyle/>
          <a:p>
            <a:pPr algn="r">
              <a:lnSpc>
                <a:spcPct val="100000"/>
              </a:lnSpc>
            </a:pPr>
            <a:fld id="{11FA92DC-1436-4801-BB85-ED2464C0C498}" type="slidenum">
              <a:rPr lang="en-US" sz="1200">
                <a:solidFill>
                  <a:srgbClr val="8B8B8B"/>
                </a:solidFill>
                <a:latin typeface="Calibri"/>
              </a:rPr>
              <a:t>‹#›</a:t>
            </a:fld>
            <a:endParaRPr/>
          </a:p>
        </p:txBody>
      </p:sp>
      <p:sp>
        <p:nvSpPr>
          <p:cNvPr id="4" name="PlaceHolder 5"/>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Calibri"/>
              </a:rPr>
              <a:t>Click to edit the outline text format</a:t>
            </a:r>
            <a:endParaRPr/>
          </a:p>
          <a:p>
            <a:pPr lvl="1">
              <a:buSzPct val="75000"/>
              <a:buFont typeface="StarSymbol"/>
              <a:buChar char=""/>
            </a:pPr>
            <a:r>
              <a:rPr lang="en-US" sz="2400">
                <a:latin typeface="Calibri"/>
              </a:rPr>
              <a:t>Second Outline Level</a:t>
            </a:r>
            <a:endParaRPr/>
          </a:p>
          <a:p>
            <a:pPr lvl="2">
              <a:buSzPct val="45000"/>
              <a:buFont typeface="StarSymbol"/>
              <a:buChar char=""/>
            </a:pPr>
            <a:r>
              <a:rPr lang="en-US" sz="2000">
                <a:latin typeface="Calibri"/>
              </a:rPr>
              <a:t>Third Outline Level</a:t>
            </a:r>
            <a:endParaRPr/>
          </a:p>
          <a:p>
            <a:pPr lvl="3">
              <a:buSzPct val="75000"/>
              <a:buFont typeface="StarSymbol"/>
              <a:buChar char=""/>
            </a:pPr>
            <a:r>
              <a:rPr lang="en-US" sz="200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CCFF"/>
            </a:gs>
          </a:gsLst>
          <a:lin ang="135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128588"/>
            <a:ext cx="7770813"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smtClean="0"/>
              <a:t>Для правки текста заголовка щелкните мышью</a:t>
            </a:r>
          </a:p>
        </p:txBody>
      </p:sp>
      <p:sp>
        <p:nvSpPr>
          <p:cNvPr id="1027" name="Rectangle 2"/>
          <p:cNvSpPr>
            <a:spLocks noGrp="1" noChangeArrowheads="1"/>
          </p:cNvSpPr>
          <p:nvPr>
            <p:ph type="body" idx="1"/>
          </p:nvPr>
        </p:nvSpPr>
        <p:spPr bwMode="auto">
          <a:xfrm>
            <a:off x="685800" y="1981200"/>
            <a:ext cx="77708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smtClean="0"/>
              <a:t>Для правки структуры щелкните мышью</a:t>
            </a:r>
          </a:p>
          <a:p>
            <a:pPr lvl="1"/>
            <a:r>
              <a:rPr lang="en-GB" altLang="en-US" smtClean="0"/>
              <a:t>Второй уровень структуры</a:t>
            </a:r>
          </a:p>
          <a:p>
            <a:pPr lvl="2"/>
            <a:r>
              <a:rPr lang="en-GB" altLang="en-US" smtClean="0"/>
              <a:t>Третий уровень структуры</a:t>
            </a:r>
          </a:p>
          <a:p>
            <a:pPr lvl="3"/>
            <a:r>
              <a:rPr lang="en-GB" altLang="en-US" smtClean="0"/>
              <a:t>Четвертый уровень структуры</a:t>
            </a:r>
          </a:p>
          <a:p>
            <a:pPr lvl="4"/>
            <a:r>
              <a:rPr lang="en-GB" altLang="en-US" smtClean="0"/>
              <a:t>Пятый уровень структуры</a:t>
            </a:r>
          </a:p>
          <a:p>
            <a:pPr lvl="4"/>
            <a:r>
              <a:rPr lang="en-GB" altLang="en-US" smtClean="0"/>
              <a:t>Шестой уровень структуры</a:t>
            </a:r>
          </a:p>
          <a:p>
            <a:pPr lvl="4"/>
            <a:r>
              <a:rPr lang="en-GB" altLang="en-US" smtClean="0"/>
              <a:t>Седьмой уровень структуры</a:t>
            </a:r>
          </a:p>
          <a:p>
            <a:pPr lvl="4"/>
            <a:r>
              <a:rPr lang="en-GB" altLang="en-US" smtClean="0"/>
              <a:t>Восьмой уровень структуры</a:t>
            </a:r>
          </a:p>
          <a:p>
            <a:pPr lvl="4"/>
            <a:r>
              <a:rPr lang="en-GB" altLang="en-US" smtClean="0"/>
              <a:t>Девятый уровень структуры</a:t>
            </a:r>
          </a:p>
        </p:txBody>
      </p:sp>
      <p:sp>
        <p:nvSpPr>
          <p:cNvPr id="2" name="Rectangle 3"/>
          <p:cNvSpPr>
            <a:spLocks noGrp="1" noChangeArrowheads="1"/>
          </p:cNvSpPr>
          <p:nvPr>
            <p:ph type="dt"/>
          </p:nvPr>
        </p:nvSpPr>
        <p:spPr bwMode="auto">
          <a:xfrm>
            <a:off x="685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mn-lt"/>
                <a:ea typeface="+mn-ea"/>
                <a:cs typeface="+mn-cs"/>
              </a:defRPr>
            </a:lvl1pPr>
          </a:lstStyle>
          <a:p>
            <a:pPr defTabSz="449263" fontAlgn="base">
              <a:spcBef>
                <a:spcPct val="0"/>
              </a:spcBef>
              <a:spcAft>
                <a:spcPct val="0"/>
              </a:spcAft>
              <a:buClr>
                <a:srgbClr val="000000"/>
              </a:buClr>
              <a:buSzPct val="100000"/>
              <a:buFont typeface="Times New Roman" pitchFamily="18" charset="0"/>
              <a:buNone/>
              <a:defRPr/>
            </a:pPr>
            <a:endParaRPr lang="en-GB"/>
          </a:p>
        </p:txBody>
      </p:sp>
      <p:sp>
        <p:nvSpPr>
          <p:cNvPr id="1028" name="Rectangle 4"/>
          <p:cNvSpPr>
            <a:spLocks noGrp="1" noChangeArrowheads="1"/>
          </p:cNvSpPr>
          <p:nvPr>
            <p:ph type="ftr"/>
          </p:nvPr>
        </p:nvSpPr>
        <p:spPr bwMode="auto">
          <a:xfrm>
            <a:off x="3124200" y="62484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mn-lt"/>
                <a:ea typeface="+mn-ea"/>
                <a:cs typeface="+mn-cs"/>
              </a:defRPr>
            </a:lvl1pPr>
          </a:lstStyle>
          <a:p>
            <a:pPr defTabSz="449263" fontAlgn="base">
              <a:spcBef>
                <a:spcPct val="0"/>
              </a:spcBef>
              <a:spcAft>
                <a:spcPct val="0"/>
              </a:spcAft>
              <a:buClr>
                <a:srgbClr val="000000"/>
              </a:buClr>
              <a:buSzPct val="100000"/>
              <a:buFont typeface="Times New Roman" pitchFamily="18" charset="0"/>
              <a:buNone/>
              <a:defRPr/>
            </a:pPr>
            <a:endParaRPr lang="en-GB"/>
          </a:p>
        </p:txBody>
      </p:sp>
      <p:sp>
        <p:nvSpPr>
          <p:cNvPr id="102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mn-lt"/>
                <a:ea typeface="+mn-ea"/>
                <a:cs typeface="+mn-cs"/>
              </a:defRPr>
            </a:lvl1pPr>
          </a:lstStyle>
          <a:p>
            <a:pPr defTabSz="449263" fontAlgn="base">
              <a:spcBef>
                <a:spcPct val="0"/>
              </a:spcBef>
              <a:spcAft>
                <a:spcPct val="0"/>
              </a:spcAft>
              <a:buClr>
                <a:srgbClr val="000000"/>
              </a:buClr>
              <a:buSzPct val="100000"/>
              <a:buFont typeface="Times New Roman" pitchFamily="18" charset="0"/>
              <a:buNone/>
              <a:defRPr/>
            </a:pPr>
            <a:fld id="{06B0F010-4FA9-4183-BAAC-37231393A3DC}" type="slidenum">
              <a:rPr lang="en-GB"/>
              <a:pPr defTabSz="449263" fontAlgn="base">
                <a:spcBef>
                  <a:spcPct val="0"/>
                </a:spcBef>
                <a:spcAft>
                  <a:spcPct val="0"/>
                </a:spcAft>
                <a:buClr>
                  <a:srgbClr val="000000"/>
                </a:buClr>
                <a:buSzPct val="100000"/>
                <a:buFont typeface="Times New Roman" pitchFamily="18" charset="0"/>
                <a:buNone/>
                <a:defRPr/>
              </a:pPr>
              <a:t>‹#›</a:t>
            </a:fld>
            <a:endParaRPr lang="en-GB"/>
          </a:p>
        </p:txBody>
      </p:sp>
    </p:spTree>
    <p:extLst>
      <p:ext uri="{BB962C8B-B14F-4D97-AF65-F5344CB8AC3E}">
        <p14:creationId xmlns:p14="http://schemas.microsoft.com/office/powerpoint/2010/main" val="34507017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49263" rtl="0" eaLnBrk="0" fontAlgn="base" hangingPunct="0">
        <a:lnSpc>
          <a:spcPct val="97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ctr" defTabSz="449263" rtl="0" eaLnBrk="0" fontAlgn="base" hangingPunct="0">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ctr" defTabSz="449263" rtl="0" eaLnBrk="0" fontAlgn="base" hangingPunct="0">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ctr" defTabSz="449263" rtl="0" eaLnBrk="0" fontAlgn="base" hangingPunct="0">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ctr" defTabSz="449263" rtl="0" fontAlgn="base">
        <a:lnSpc>
          <a:spcPct val="97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1313" indent="-341313" algn="l" defTabSz="449263" rtl="0" eaLnBrk="0" fontAlgn="base" hangingPunct="0">
        <a:lnSpc>
          <a:spcPct val="97000"/>
        </a:lnSpc>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41363" indent="-284163" algn="l" defTabSz="449263" rtl="0" eaLnBrk="0" fontAlgn="base" hangingPunct="0">
        <a:lnSpc>
          <a:spcPct val="97000"/>
        </a:lnSpc>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49263" rtl="0" eaLnBrk="0" fontAlgn="base" hangingPunct="0">
        <a:lnSpc>
          <a:spcPct val="97000"/>
        </a:lnSpc>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49263" rtl="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49263" rtl="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49263" rtl="0" fontAlgn="base">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10" tIns="45706" rIns="91410" bIns="45706"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71"/>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fld id="{566FC328-2DE8-415B-8D35-97F99CC25AE6}" type="datetimeFigureOut">
              <a:rPr lang="ru-RU" smtClean="0">
                <a:solidFill>
                  <a:prstClr val="black">
                    <a:tint val="75000"/>
                  </a:prstClr>
                </a:solidFill>
              </a:rPr>
              <a:pPr/>
              <a:t>18.01.2017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71"/>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71"/>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fld id="{68EA805D-D037-42B4-8242-90C543571E5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792126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10" tIns="45706" rIns="91410" bIns="45706"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4"/>
            <a:ext cx="8229600" cy="4525963"/>
          </a:xfrm>
          <a:prstGeom prst="rect">
            <a:avLst/>
          </a:prstGeom>
        </p:spPr>
        <p:txBody>
          <a:bodyPr vert="horz" lIns="91410" tIns="45706" rIns="91410" bIns="45706"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71"/>
            <a:ext cx="2133600" cy="365125"/>
          </a:xfrm>
          <a:prstGeom prst="rect">
            <a:avLst/>
          </a:prstGeom>
        </p:spPr>
        <p:txBody>
          <a:bodyPr vert="horz" lIns="91410" tIns="45706" rIns="91410" bIns="45706" rtlCol="0" anchor="ctr"/>
          <a:lstStyle>
            <a:lvl1pPr algn="l">
              <a:defRPr sz="1200">
                <a:solidFill>
                  <a:schemeClr val="tx1">
                    <a:tint val="75000"/>
                  </a:schemeClr>
                </a:solidFill>
              </a:defRPr>
            </a:lvl1pPr>
          </a:lstStyle>
          <a:p>
            <a:fld id="{63705797-6867-4D6A-96FF-979478245765}" type="datetime1">
              <a:rPr lang="ru-RU" smtClean="0">
                <a:solidFill>
                  <a:prstClr val="black">
                    <a:tint val="75000"/>
                  </a:prstClr>
                </a:solidFill>
                <a:cs typeface="Arial" charset="0"/>
              </a:rPr>
              <a:pPr/>
              <a:t>18.01.2017</a:t>
            </a:fld>
            <a:endParaRPr lang="ru-RU">
              <a:solidFill>
                <a:prstClr val="black">
                  <a:tint val="75000"/>
                </a:prstClr>
              </a:solidFill>
              <a:cs typeface="Arial" charset="0"/>
            </a:endParaRPr>
          </a:p>
        </p:txBody>
      </p:sp>
      <p:sp>
        <p:nvSpPr>
          <p:cNvPr id="5" name="Нижний колонтитул 4"/>
          <p:cNvSpPr>
            <a:spLocks noGrp="1"/>
          </p:cNvSpPr>
          <p:nvPr>
            <p:ph type="ftr" sz="quarter" idx="3"/>
          </p:nvPr>
        </p:nvSpPr>
        <p:spPr>
          <a:xfrm>
            <a:off x="3124200" y="6356371"/>
            <a:ext cx="2895600" cy="365125"/>
          </a:xfrm>
          <a:prstGeom prst="rect">
            <a:avLst/>
          </a:prstGeom>
        </p:spPr>
        <p:txBody>
          <a:bodyPr vert="horz" lIns="91410" tIns="45706" rIns="91410" bIns="45706" rtlCol="0" anchor="ctr"/>
          <a:lstStyle>
            <a:lvl1pPr algn="ctr">
              <a:defRPr sz="1200">
                <a:solidFill>
                  <a:schemeClr val="tx1">
                    <a:tint val="75000"/>
                  </a:schemeClr>
                </a:solidFill>
              </a:defRPr>
            </a:lvl1pPr>
          </a:lstStyle>
          <a:p>
            <a:endParaRPr lang="ru-RU">
              <a:solidFill>
                <a:prstClr val="black">
                  <a:tint val="75000"/>
                </a:prstClr>
              </a:solidFill>
              <a:cs typeface="Arial" charset="0"/>
            </a:endParaRPr>
          </a:p>
        </p:txBody>
      </p:sp>
      <p:sp>
        <p:nvSpPr>
          <p:cNvPr id="6" name="Номер слайда 5"/>
          <p:cNvSpPr>
            <a:spLocks noGrp="1"/>
          </p:cNvSpPr>
          <p:nvPr>
            <p:ph type="sldNum" sz="quarter" idx="4"/>
          </p:nvPr>
        </p:nvSpPr>
        <p:spPr>
          <a:xfrm>
            <a:off x="6553200" y="6356371"/>
            <a:ext cx="2133600" cy="365125"/>
          </a:xfrm>
          <a:prstGeom prst="rect">
            <a:avLst/>
          </a:prstGeom>
        </p:spPr>
        <p:txBody>
          <a:bodyPr vert="horz" lIns="91410" tIns="45706" rIns="91410" bIns="45706" rtlCol="0" anchor="ctr"/>
          <a:lstStyle>
            <a:lvl1pPr algn="r">
              <a:defRPr sz="1200">
                <a:solidFill>
                  <a:schemeClr val="tx1">
                    <a:tint val="75000"/>
                  </a:schemeClr>
                </a:solidFill>
              </a:defRPr>
            </a:lvl1pPr>
          </a:lstStyle>
          <a:p>
            <a:fld id="{F3119C21-A132-4020-A0CA-E6146F15944D}" type="slidenum">
              <a:rPr lang="ru-RU" smtClean="0">
                <a:solidFill>
                  <a:prstClr val="black">
                    <a:tint val="75000"/>
                  </a:prstClr>
                </a:solidFill>
                <a:cs typeface="Arial" charset="0"/>
              </a:rPr>
              <a:pPr/>
              <a:t>‹#›</a:t>
            </a:fld>
            <a:endParaRPr lang="ru-RU">
              <a:solidFill>
                <a:prstClr val="black">
                  <a:tint val="75000"/>
                </a:prstClr>
              </a:solidFill>
              <a:cs typeface="Arial" charset="0"/>
            </a:endParaRPr>
          </a:p>
        </p:txBody>
      </p:sp>
    </p:spTree>
    <p:extLst>
      <p:ext uri="{BB962C8B-B14F-4D97-AF65-F5344CB8AC3E}">
        <p14:creationId xmlns:p14="http://schemas.microsoft.com/office/powerpoint/2010/main" val="2135944187"/>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hf hdr="0" ftr="0" dt="0"/>
  <p:txStyles>
    <p:titleStyle>
      <a:lvl1pPr algn="ctr" defTabSz="914116" rtl="0" eaLnBrk="1" latinLnBrk="0" hangingPunct="1">
        <a:spcBef>
          <a:spcPct val="0"/>
        </a:spcBef>
        <a:buNone/>
        <a:defRPr sz="4400" kern="1200">
          <a:solidFill>
            <a:schemeClr val="tx1"/>
          </a:solidFill>
          <a:latin typeface="+mj-lt"/>
          <a:ea typeface="+mj-ea"/>
          <a:cs typeface="+mj-cs"/>
        </a:defRPr>
      </a:lvl1pPr>
    </p:titleStyle>
    <p:bodyStyle>
      <a:lvl1pPr marL="342793" indent="-342793" algn="l" defTabSz="91411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19" indent="-285660" algn="l" defTabSz="91411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46" indent="-228529" algn="l" defTabSz="91411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02"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60"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18"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876"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34"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991" indent="-228529" algn="l" defTabSz="914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smtClean="0"/>
              <a:t>Образец заголовка</a:t>
            </a:r>
            <a:endParaRPr lang="en-US" altLang="en-US" smtClean="0"/>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smtClean="0"/>
              <a:t>Образец текста</a:t>
            </a:r>
          </a:p>
          <a:p>
            <a:pPr lvl="1"/>
            <a:r>
              <a:rPr lang="ru-RU" altLang="en-US" smtClean="0"/>
              <a:t>Второй уровень</a:t>
            </a:r>
          </a:p>
          <a:p>
            <a:pPr lvl="2"/>
            <a:r>
              <a:rPr lang="ru-RU" altLang="en-US" smtClean="0"/>
              <a:t>Третий уровень</a:t>
            </a:r>
          </a:p>
          <a:p>
            <a:pPr lvl="3"/>
            <a:r>
              <a:rPr lang="ru-RU" altLang="en-US" smtClean="0"/>
              <a:t>Четвертый уровень</a:t>
            </a:r>
          </a:p>
          <a:p>
            <a:pPr lvl="4"/>
            <a:r>
              <a:rPr lang="ru-RU" altLang="en-US" smtClean="0"/>
              <a:t>Пятый уровень</a:t>
            </a:r>
            <a:endParaRPr lang="en-US" altLang="en-US" smtClean="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A71AB499-02F6-4455-BEFC-C1D948FB5608}" type="datetimeFigureOut">
              <a:rPr lang="en-US">
                <a:solidFill>
                  <a:prstClr val="black">
                    <a:tint val="75000"/>
                  </a:prstClr>
                </a:solidFill>
              </a:rPr>
              <a:pPr defTabSz="914400">
                <a:defRPr/>
              </a:pPr>
              <a:t>1/18/2017</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A3C31C32-4C9E-4BD2-A540-F615D850644D}"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16463859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PlaceHolder 1"/>
          <p:cNvSpPr>
            <a:spLocks noGrp="1"/>
          </p:cNvSpPr>
          <p:nvPr>
            <p:ph type="title"/>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bodyPr>
          <a:lstStyle/>
          <a:p>
            <a:pPr lvl="0"/>
            <a:r>
              <a:rPr lang="en-US" altLang="en-US" smtClean="0"/>
              <a:t>Click to edit the title text formatОбразец заголовка</a:t>
            </a:r>
          </a:p>
        </p:txBody>
      </p:sp>
      <p:sp>
        <p:nvSpPr>
          <p:cNvPr id="6" name="PlaceHolder 2"/>
          <p:cNvSpPr>
            <a:spLocks noGrp="1"/>
          </p:cNvSpPr>
          <p:nvPr>
            <p:ph type="dt"/>
          </p:nvPr>
        </p:nvSpPr>
        <p:spPr>
          <a:xfrm>
            <a:off x="457200" y="6356350"/>
            <a:ext cx="2133600" cy="365125"/>
          </a:xfrm>
          <a:prstGeom prst="rect">
            <a:avLst/>
          </a:prstGeom>
        </p:spPr>
        <p:txBody>
          <a:bodyPr lIns="91410" tIns="45706" rIns="91410" bIns="45706" anchor="ctr"/>
          <a:lstStyle>
            <a:lvl1pPr defTabSz="914116" fontAlgn="auto">
              <a:spcBef>
                <a:spcPts val="0"/>
              </a:spcBef>
              <a:spcAft>
                <a:spcPts val="0"/>
              </a:spcAft>
              <a:defRPr sz="1200">
                <a:solidFill>
                  <a:srgbClr val="8B8B8B"/>
                </a:solidFill>
                <a:latin typeface="Calibri"/>
                <a:ea typeface="+mn-ea"/>
                <a:cs typeface="+mn-cs"/>
              </a:defRPr>
            </a:lvl1pPr>
          </a:lstStyle>
          <a:p>
            <a:pPr>
              <a:defRPr/>
            </a:pPr>
            <a:r>
              <a:rPr lang="en-US"/>
              <a:t>5/25/15</a:t>
            </a:r>
            <a:endParaRPr sz="1800">
              <a:solidFill>
                <a:prstClr val="black"/>
              </a:solidFill>
              <a:latin typeface="Arial"/>
            </a:endParaRPr>
          </a:p>
        </p:txBody>
      </p:sp>
      <p:sp>
        <p:nvSpPr>
          <p:cNvPr id="2" name="PlaceHolder 3"/>
          <p:cNvSpPr>
            <a:spLocks noGrp="1"/>
          </p:cNvSpPr>
          <p:nvPr>
            <p:ph type="ftr"/>
          </p:nvPr>
        </p:nvSpPr>
        <p:spPr>
          <a:xfrm>
            <a:off x="3124200" y="6356350"/>
            <a:ext cx="2895600" cy="365125"/>
          </a:xfrm>
          <a:prstGeom prst="rect">
            <a:avLst/>
          </a:prstGeom>
        </p:spPr>
        <p:txBody>
          <a:bodyPr lIns="91410" tIns="45706" rIns="91410" bIns="45706" anchor="ctr"/>
          <a:lstStyle>
            <a:lvl1pPr defTabSz="914116" fontAlgn="auto">
              <a:spcBef>
                <a:spcPts val="0"/>
              </a:spcBef>
              <a:spcAft>
                <a:spcPts val="0"/>
              </a:spcAft>
              <a:defRPr>
                <a:solidFill>
                  <a:prstClr val="black"/>
                </a:solidFill>
                <a:latin typeface="+mn-lt"/>
                <a:ea typeface="+mn-ea"/>
                <a:cs typeface="+mn-cs"/>
              </a:defRPr>
            </a:lvl1pPr>
          </a:lstStyle>
          <a:p>
            <a:pPr>
              <a:defRPr/>
            </a:pPr>
            <a:endParaRPr/>
          </a:p>
        </p:txBody>
      </p:sp>
      <p:sp>
        <p:nvSpPr>
          <p:cNvPr id="3" name="PlaceHolder 4"/>
          <p:cNvSpPr>
            <a:spLocks noGrp="1"/>
          </p:cNvSpPr>
          <p:nvPr>
            <p:ph type="sldNum"/>
          </p:nvPr>
        </p:nvSpPr>
        <p:spPr>
          <a:xfrm>
            <a:off x="6553200" y="6356350"/>
            <a:ext cx="2133600" cy="365125"/>
          </a:xfrm>
          <a:prstGeom prst="rect">
            <a:avLst/>
          </a:prstGeom>
        </p:spPr>
        <p:txBody>
          <a:bodyPr lIns="91410" tIns="45706" rIns="91410" bIns="45706" anchor="ctr"/>
          <a:lstStyle>
            <a:lvl1pPr algn="r" defTabSz="914116" fontAlgn="auto">
              <a:spcBef>
                <a:spcPts val="0"/>
              </a:spcBef>
              <a:spcAft>
                <a:spcPts val="0"/>
              </a:spcAft>
              <a:defRPr sz="1200">
                <a:solidFill>
                  <a:srgbClr val="8B8B8B"/>
                </a:solidFill>
                <a:latin typeface="Calibri"/>
                <a:ea typeface="+mn-ea"/>
                <a:cs typeface="+mn-cs"/>
              </a:defRPr>
            </a:lvl1pPr>
          </a:lstStyle>
          <a:p>
            <a:pPr>
              <a:defRPr/>
            </a:pPr>
            <a:fld id="{5CCCA5E6-4AB5-4D45-8914-D1BB11A8125F}" type="slidenum">
              <a:rPr lang="en-US"/>
              <a:pPr>
                <a:defRPr/>
              </a:pPr>
              <a:t>‹#›</a:t>
            </a:fld>
            <a:endParaRPr sz="1800">
              <a:solidFill>
                <a:prstClr val="black"/>
              </a:solidFill>
              <a:latin typeface="Arial"/>
            </a:endParaRPr>
          </a:p>
        </p:txBody>
      </p:sp>
      <p:sp>
        <p:nvSpPr>
          <p:cNvPr id="4" name="PlaceHolder 5"/>
          <p:cNvSpPr>
            <a:spLocks noGrp="1"/>
          </p:cNvSpPr>
          <p:nvPr>
            <p:ph type="body"/>
          </p:nvPr>
        </p:nvSpPr>
        <p:spPr>
          <a:xfrm>
            <a:off x="457200" y="1604963"/>
            <a:ext cx="8229600" cy="3976687"/>
          </a:xfrm>
          <a:prstGeom prst="rect">
            <a:avLst/>
          </a:prstGeom>
        </p:spPr>
        <p:txBody>
          <a:bodyPr lIns="0" tIns="0" rIns="0" bIns="0"/>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pPr lvl="6"/>
            <a:r>
              <a:rPr lang="en-US"/>
              <a:t>Seventh Outline Level</a:t>
            </a:r>
            <a:endParaRPr/>
          </a:p>
        </p:txBody>
      </p:sp>
    </p:spTree>
    <p:extLst>
      <p:ext uri="{BB962C8B-B14F-4D97-AF65-F5344CB8AC3E}">
        <p14:creationId xmlns:p14="http://schemas.microsoft.com/office/powerpoint/2010/main" val="161982237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xStyles>
    <p:titleStyle>
      <a:lvl1pPr algn="ctr" rtl="0" eaLnBrk="0" fontAlgn="base" hangingPunct="0">
        <a:spcBef>
          <a:spcPct val="0"/>
        </a:spcBef>
        <a:spcAft>
          <a:spcPct val="0"/>
        </a:spcAft>
        <a:defRPr sz="4400">
          <a:solidFill>
            <a:schemeClr val="tx2"/>
          </a:solidFill>
          <a:latin typeface="Arial" pitchFamily="34" charset="0"/>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6DC94C-A4EF-465D-988C-832981BAB3A5}" type="datetimeFigureOut">
              <a:rPr lang="en-US" smtClean="0">
                <a:solidFill>
                  <a:prstClr val="black">
                    <a:tint val="75000"/>
                  </a:prstClr>
                </a:solidFill>
              </a:rPr>
              <a:pPr defTabSz="914400"/>
              <a:t>1/18/2017</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1262225-894F-43C1-9FF7-5D3184C197B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9830092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hyperlink" Target="http://dx.doi.org/10.1016/j.nima.2016.06.125" TargetMode="External"/><Relationship Id="rId4" Type="http://schemas.openxmlformats.org/officeDocument/2006/relationships/image" Target="../media/image19.png"/><Relationship Id="rId9" Type="http://schemas.openxmlformats.org/officeDocument/2006/relationships/hyperlink" Target="https://inspirehep.net/record/1488031/"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emf"/><Relationship Id="rId1" Type="http://schemas.openxmlformats.org/officeDocument/2006/relationships/slideLayout" Target="../slideLayouts/slideLayout5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dx.doi.org/10.1051/epjconf/201610802023" TargetMode="External"/><Relationship Id="rId1" Type="http://schemas.openxmlformats.org/officeDocument/2006/relationships/slideLayout" Target="../slideLayouts/slideLayout71.xml"/><Relationship Id="rId5" Type="http://schemas.openxmlformats.org/officeDocument/2006/relationships/image" Target="../media/image40.gi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1.gif"/><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23.xml.rels><?xml version="1.0" encoding="UTF-8" standalone="yes"?>
<Relationships xmlns="http://schemas.openxmlformats.org/package/2006/relationships"><Relationship Id="rId3" Type="http://schemas.openxmlformats.org/officeDocument/2006/relationships/hyperlink" Target="http://dx.doi.org/10.1051/epjconf/201610802012" TargetMode="External"/><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3.xml"/><Relationship Id="rId5" Type="http://schemas.openxmlformats.org/officeDocument/2006/relationships/hyperlink" Target="http://dx.doi.org/10.1140/epja/i2016-16069-2" TargetMode="Externa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dx.doi.org/10.1051/epjconf/201610802002" TargetMode="External"/><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hyperlink" Target="http://dx.doi.org/10.1051/epjconf/20161080200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pos.sissa.it/" TargetMode="Externa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emf"/></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hyperlink" Target="http://link.springer.com/article/10.1134/2FS2070048214050020" TargetMode="Externa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1.xml"/><Relationship Id="rId4" Type="http://schemas.openxmlformats.org/officeDocument/2006/relationships/hyperlink" Target="http://link.springer.com/article/10.1134/S207004821602005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7.jpe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xml"/><Relationship Id="rId5" Type="http://schemas.openxmlformats.org/officeDocument/2006/relationships/image" Target="../media/image880.png"/><Relationship Id="rId4" Type="http://schemas.openxmlformats.org/officeDocument/2006/relationships/image" Target="../media/image8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xml"/><Relationship Id="rId4" Type="http://schemas.openxmlformats.org/officeDocument/2006/relationships/hyperlink" Target="http://www.sciencedirect.com/science/article/pii/S1359431115011424"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3" Type="http://schemas.microsoft.com/office/2007/relationships/media" Target="../media/media2.avi"/><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slideLayout" Target="../slideLayouts/slideLayout1.xml"/><Relationship Id="rId10" Type="http://schemas.openxmlformats.org/officeDocument/2006/relationships/image" Target="../media/image120.png"/><Relationship Id="rId4" Type="http://schemas.openxmlformats.org/officeDocument/2006/relationships/video" Target="../media/media2.avi"/><Relationship Id="rId9" Type="http://schemas.openxmlformats.org/officeDocument/2006/relationships/image" Target="../media/image1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video" Target="../media/media3.avi"/><Relationship Id="rId7" Type="http://schemas.openxmlformats.org/officeDocument/2006/relationships/image" Target="../media/image138.png"/><Relationship Id="rId2" Type="http://schemas.microsoft.com/office/2007/relationships/media" Target="../media/media3.avi"/><Relationship Id="rId1" Type="http://schemas.openxmlformats.org/officeDocument/2006/relationships/vmlDrawing" Target="../drawings/vmlDrawing1.vml"/><Relationship Id="rId6" Type="http://schemas.openxmlformats.org/officeDocument/2006/relationships/image" Target="../media/image137.wmf"/><Relationship Id="rId5" Type="http://schemas.openxmlformats.org/officeDocument/2006/relationships/oleObject" Target="../embeddings/oleObject1.bin"/><Relationship Id="rId4"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qd-lab.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48.wmf"/><Relationship Id="rId5" Type="http://schemas.openxmlformats.org/officeDocument/2006/relationships/oleObject" Target="../embeddings/oleObject3.bin"/><Relationship Id="rId10" Type="http://schemas.openxmlformats.org/officeDocument/2006/relationships/image" Target="../media/image151.jpeg"/><Relationship Id="rId4" Type="http://schemas.openxmlformats.org/officeDocument/2006/relationships/image" Target="../media/image147.wmf"/><Relationship Id="rId9" Type="http://schemas.openxmlformats.org/officeDocument/2006/relationships/image" Target="../media/image150.jpe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55.wmf"/><Relationship Id="rId18" Type="http://schemas.openxmlformats.org/officeDocument/2006/relationships/oleObject" Target="../embeddings/oleObject11.bin"/><Relationship Id="rId3" Type="http://schemas.openxmlformats.org/officeDocument/2006/relationships/image" Target="../media/image160.jpeg"/><Relationship Id="rId21" Type="http://schemas.openxmlformats.org/officeDocument/2006/relationships/image" Target="../media/image159.wmf"/><Relationship Id="rId7" Type="http://schemas.openxmlformats.org/officeDocument/2006/relationships/image" Target="../media/image152.wmf"/><Relationship Id="rId12" Type="http://schemas.openxmlformats.org/officeDocument/2006/relationships/oleObject" Target="../embeddings/oleObject8.bin"/><Relationship Id="rId17" Type="http://schemas.openxmlformats.org/officeDocument/2006/relationships/image" Target="../media/image157.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54.wmf"/><Relationship Id="rId5" Type="http://schemas.openxmlformats.org/officeDocument/2006/relationships/image" Target="../media/image162.jpeg"/><Relationship Id="rId15" Type="http://schemas.openxmlformats.org/officeDocument/2006/relationships/image" Target="../media/image156.wmf"/><Relationship Id="rId10" Type="http://schemas.openxmlformats.org/officeDocument/2006/relationships/oleObject" Target="../embeddings/oleObject7.bin"/><Relationship Id="rId19" Type="http://schemas.openxmlformats.org/officeDocument/2006/relationships/image" Target="../media/image158.wmf"/><Relationship Id="rId4" Type="http://schemas.openxmlformats.org/officeDocument/2006/relationships/image" Target="../media/image161.jpeg"/><Relationship Id="rId9" Type="http://schemas.openxmlformats.org/officeDocument/2006/relationships/image" Target="../media/image153.wmf"/><Relationship Id="rId1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s://indico.jinr.ru/conferenceDisplay.py?confId=137" TargetMode="Externa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52400" y="685800"/>
            <a:ext cx="8839200" cy="2590800"/>
          </a:xfr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sp3d extrusionH="57150">
              <a:bevelT w="38100" h="38100"/>
            </a:sp3d>
          </a:bodyPr>
          <a:lstStyle/>
          <a:p>
            <a:pPr algn="ctr"/>
            <a:r>
              <a:rPr lang="en-US" altLang="ru-RU" sz="3200" b="1" dirty="0" smtClean="0">
                <a:solidFill>
                  <a:srgbClr val="000090"/>
                </a:solidFill>
                <a:effectLst>
                  <a:outerShdw blurRad="50800" dist="38100" algn="l" rotWithShape="0">
                    <a:prstClr val="black">
                      <a:alpha val="40000"/>
                    </a:prstClr>
                  </a:outerShdw>
                </a:effectLst>
                <a:latin typeface="Calibri" panose="020F0502020204030204" pitchFamily="34" charset="0"/>
              </a:rPr>
              <a:t>Methods, Algorithms and Software for Modeling Physical Systems, Mathematical Processing and Analysis of Experimental Data </a:t>
            </a:r>
            <a:br>
              <a:rPr lang="en-US" altLang="ru-RU" sz="3200" b="1" dirty="0" smtClean="0">
                <a:solidFill>
                  <a:srgbClr val="000090"/>
                </a:solidFill>
                <a:effectLst>
                  <a:outerShdw blurRad="50800" dist="38100" algn="l" rotWithShape="0">
                    <a:prstClr val="black">
                      <a:alpha val="40000"/>
                    </a:prstClr>
                  </a:outerShdw>
                </a:effectLst>
                <a:latin typeface="Calibri" panose="020F0502020204030204" pitchFamily="34" charset="0"/>
              </a:rPr>
            </a:br>
            <a:r>
              <a:rPr kumimoji="0" lang="en-US" altLang="en-US" sz="2200" b="0" i="0" u="none" strike="noStrike" kern="1200" cap="none" spc="0" normalizeH="0" baseline="0" noProof="0" dirty="0" smtClean="0">
                <a:ln>
                  <a:noFill/>
                </a:ln>
                <a:solidFill>
                  <a:srgbClr val="000090"/>
                </a:solidFill>
                <a:effectLst/>
                <a:uLnTx/>
                <a:uFillTx/>
                <a:latin typeface="Calibri" panose="020F0502020204030204" pitchFamily="34" charset="0"/>
                <a:ea typeface="+mn-ea"/>
                <a:cs typeface="+mn-cs"/>
              </a:rPr>
              <a:t>(Theme 05-6-1119-2014/2016)</a:t>
            </a:r>
            <a:br>
              <a:rPr kumimoji="0" lang="en-US" altLang="en-US" sz="2200" b="0" i="0" u="none" strike="noStrike" kern="1200" cap="none" spc="0" normalizeH="0" baseline="0" noProof="0" dirty="0" smtClean="0">
                <a:ln>
                  <a:noFill/>
                </a:ln>
                <a:solidFill>
                  <a:srgbClr val="000090"/>
                </a:solidFill>
                <a:effectLst/>
                <a:uLnTx/>
                <a:uFillTx/>
                <a:latin typeface="Calibri" panose="020F0502020204030204" pitchFamily="34" charset="0"/>
                <a:ea typeface="+mn-ea"/>
                <a:cs typeface="+mn-cs"/>
              </a:rPr>
            </a:br>
            <a:r>
              <a:rPr kumimoji="0" lang="en-US" altLang="en-US" sz="2200" b="0" i="0" u="none" strike="noStrike" kern="1200" cap="none" spc="0" normalizeH="0" baseline="0" noProof="0" dirty="0" smtClean="0">
                <a:ln>
                  <a:noFill/>
                </a:ln>
                <a:solidFill>
                  <a:srgbClr val="000090"/>
                </a:solidFill>
                <a:effectLst/>
                <a:uLnTx/>
                <a:uFillTx/>
                <a:latin typeface="Calibri" panose="020F0502020204030204" pitchFamily="34" charset="0"/>
                <a:ea typeface="+mn-ea"/>
                <a:cs typeface="+mn-cs"/>
              </a:rPr>
              <a:t>Report on 2014 – 2016, proposal for extension 2017 – 2019</a:t>
            </a:r>
            <a:r>
              <a:rPr lang="en-US" altLang="ru-RU" sz="2200" b="1" dirty="0" smtClean="0">
                <a:solidFill>
                  <a:srgbClr val="000090"/>
                </a:solidFill>
                <a:effectLst>
                  <a:outerShdw blurRad="50800" dist="38100" algn="l" rotWithShape="0">
                    <a:prstClr val="black">
                      <a:alpha val="40000"/>
                    </a:prstClr>
                  </a:outerShdw>
                </a:effectLst>
                <a:latin typeface="Calibri" panose="020F0502020204030204" pitchFamily="34" charset="0"/>
              </a:rPr>
              <a:t> </a:t>
            </a:r>
            <a:endParaRPr lang="ru-RU" sz="220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sp>
        <p:nvSpPr>
          <p:cNvPr id="5" name="Подзаголовок 4"/>
          <p:cNvSpPr>
            <a:spLocks noGrp="1"/>
          </p:cNvSpPr>
          <p:nvPr>
            <p:ph type="subTitle" idx="1"/>
          </p:nvPr>
        </p:nvSpPr>
        <p:spPr>
          <a:xfrm>
            <a:off x="1600200" y="3886203"/>
            <a:ext cx="5943600" cy="914400"/>
          </a:xfr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3d extrusionH="57150">
              <a:bevelT w="38100" h="38100"/>
            </a:sp3d>
          </a:bodyPr>
          <a:lstStyle/>
          <a:p>
            <a:r>
              <a:rPr lang="en-US" sz="2800" b="1" dirty="0">
                <a:solidFill>
                  <a:srgbClr val="000090"/>
                </a:solidFill>
                <a:effectLst>
                  <a:outerShdw blurRad="50800" dist="38100" algn="l" rotWithShape="0">
                    <a:prstClr val="black">
                      <a:alpha val="40000"/>
                    </a:prstClr>
                  </a:outerShdw>
                </a:effectLst>
                <a:latin typeface="Calibri" panose="020F0502020204030204" pitchFamily="34" charset="0"/>
              </a:rPr>
              <a:t>Gheorghe ADAM</a:t>
            </a:r>
          </a:p>
          <a:p>
            <a:r>
              <a:rPr lang="en-US" sz="2200" dirty="0">
                <a:solidFill>
                  <a:srgbClr val="000090"/>
                </a:solidFill>
                <a:latin typeface="Calibri" panose="020F0502020204030204" pitchFamily="34" charset="0"/>
              </a:rPr>
              <a:t>Laboratory of Information Technologies</a:t>
            </a:r>
          </a:p>
        </p:txBody>
      </p:sp>
      <p:sp>
        <p:nvSpPr>
          <p:cNvPr id="6" name="Нижний колонтитул 5"/>
          <p:cNvSpPr>
            <a:spLocks noGrp="1"/>
          </p:cNvSpPr>
          <p:nvPr>
            <p:ph type="ftr" sz="quarter" idx="11"/>
          </p:nvPr>
        </p:nvSpPr>
        <p:spPr>
          <a:xfrm>
            <a:off x="1295400" y="6172220"/>
            <a:ext cx="6400800" cy="533380"/>
          </a:xfrm>
          <a:solidFill>
            <a:schemeClr val="accent6">
              <a:lumMod val="60000"/>
              <a:lumOff val="40000"/>
            </a:schemeClr>
          </a:solidFill>
          <a:effectLst>
            <a:outerShdw blurRad="50800" dist="38100" dir="5400000" algn="t" rotWithShape="0">
              <a:prstClr val="black">
                <a:alpha val="40000"/>
              </a:prstClr>
            </a:outerShdw>
          </a:effectLst>
        </p:spPr>
        <p:txBody>
          <a:bodyPr/>
          <a:lstStyle/>
          <a:p>
            <a:pPr algn="ctr"/>
            <a:r>
              <a:rPr lang="en-US" sz="1600" dirty="0" err="1">
                <a:solidFill>
                  <a:srgbClr val="000090"/>
                </a:solidFill>
                <a:effectLst>
                  <a:outerShdw blurRad="38100" dist="38100" dir="2700000" algn="tl">
                    <a:srgbClr val="000000">
                      <a:alpha val="43137"/>
                    </a:srgbClr>
                  </a:outerShdw>
                </a:effectLst>
                <a:latin typeface="Calibri" panose="020F0502020204030204" pitchFamily="34" charset="0"/>
              </a:rPr>
              <a:t>Programme</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 Advisory Committee for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Condensed Matter Physics </a:t>
            </a:r>
          </a:p>
          <a:p>
            <a:pPr algn="ct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45-th Meeting, 19-20 January 2017</a:t>
            </a:r>
            <a:endParaRPr lang="ru-RU" sz="16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641410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04800" y="76200"/>
            <a:ext cx="8534400" cy="10668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p>
            <a:pPr algn="ctr">
              <a:defRPr/>
            </a:pPr>
            <a:r>
              <a:rPr lang="en-US" sz="3200" b="1" kern="0" dirty="0">
                <a:solidFill>
                  <a:srgbClr val="000090"/>
                </a:solidFill>
                <a:effectLst>
                  <a:outerShdw blurRad="38100" dist="38100" dir="2700000" algn="tl">
                    <a:srgbClr val="000000">
                      <a:alpha val="43137"/>
                    </a:srgbClr>
                  </a:outerShdw>
                </a:effectLst>
                <a:cs typeface="Arial" pitchFamily="34" charset="0"/>
              </a:rPr>
              <a:t>Breakthrough advances in the analysis of spectroscopic data</a:t>
            </a:r>
          </a:p>
        </p:txBody>
      </p:sp>
      <p:sp>
        <p:nvSpPr>
          <p:cNvPr id="69637" name="Прямоугольник 4"/>
          <p:cNvSpPr>
            <a:spLocks noChangeArrowheads="1"/>
          </p:cNvSpPr>
          <p:nvPr/>
        </p:nvSpPr>
        <p:spPr bwMode="auto">
          <a:xfrm>
            <a:off x="7326313" y="6397625"/>
            <a:ext cx="1512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en-US" sz="1400" dirty="0" smtClean="0">
                <a:solidFill>
                  <a:srgbClr val="7F7F7F"/>
                </a:solidFill>
                <a:cs typeface="Arial" pitchFamily="34" charset="0"/>
              </a:rPr>
              <a:t>[V.B. </a:t>
            </a:r>
            <a:r>
              <a:rPr lang="en-US" altLang="en-US" sz="1400" dirty="0" err="1" smtClean="0">
                <a:solidFill>
                  <a:srgbClr val="7F7F7F"/>
                </a:solidFill>
                <a:cs typeface="Arial" pitchFamily="34" charset="0"/>
              </a:rPr>
              <a:t>Zlokazov</a:t>
            </a:r>
            <a:r>
              <a:rPr lang="en-US" altLang="en-US" sz="1400" dirty="0" smtClean="0">
                <a:solidFill>
                  <a:srgbClr val="7F7F7F"/>
                </a:solidFill>
                <a:cs typeface="Arial" pitchFamily="34" charset="0"/>
              </a:rPr>
              <a:t>, LIT]</a:t>
            </a:r>
          </a:p>
        </p:txBody>
      </p:sp>
      <p:pic>
        <p:nvPicPr>
          <p:cNvPr id="69638" name="Рисунок 5"/>
          <p:cNvPicPr>
            <a:picLocks noChangeAspect="1"/>
          </p:cNvPicPr>
          <p:nvPr/>
        </p:nvPicPr>
        <p:blipFill>
          <a:blip r:embed="rId2">
            <a:extLst>
              <a:ext uri="{28A0092B-C50C-407E-A947-70E740481C1C}">
                <a14:useLocalDpi xmlns:a14="http://schemas.microsoft.com/office/drawing/2010/main" val="0"/>
              </a:ext>
            </a:extLst>
          </a:blip>
          <a:srcRect b="3452"/>
          <a:stretch>
            <a:fillRect/>
          </a:stretch>
        </p:blipFill>
        <p:spPr bwMode="auto">
          <a:xfrm>
            <a:off x="2540000" y="1447800"/>
            <a:ext cx="66040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50800" y="1447086"/>
            <a:ext cx="2463800" cy="4579715"/>
          </a:xfrm>
          <a:prstGeom prst="rect">
            <a:avLst/>
          </a:prstGeom>
        </p:spPr>
        <p:txBody>
          <a:bodyPr wrap="square">
            <a:spAutoFit/>
          </a:bodyPr>
          <a:lstStyle/>
          <a:p>
            <a:pPr defTabSz="914400">
              <a:lnSpc>
                <a:spcPct val="90000"/>
              </a:lnSpc>
              <a:defRPr/>
            </a:pPr>
            <a:r>
              <a:rPr lang="en-US" b="1" dirty="0" smtClean="0">
                <a:solidFill>
                  <a:schemeClr val="accent2">
                    <a:lumMod val="75000"/>
                  </a:schemeClr>
                </a:solidFill>
                <a:effectLst>
                  <a:outerShdw blurRad="38100" dist="38100" dir="2700000" algn="tl">
                    <a:srgbClr val="000000">
                      <a:alpha val="43137"/>
                    </a:srgbClr>
                  </a:outerShdw>
                </a:effectLst>
                <a:cs typeface="Arial" pitchFamily="34" charset="0"/>
              </a:rPr>
              <a:t>Graphical interface </a:t>
            </a:r>
            <a:r>
              <a:rPr lang="en-US" dirty="0" smtClean="0">
                <a:solidFill>
                  <a:srgbClr val="000099"/>
                </a:solidFill>
                <a:effectLst>
                  <a:outerShdw blurRad="38100" dist="38100" dir="2700000" algn="tl">
                    <a:srgbClr val="000000">
                      <a:alpha val="43137"/>
                    </a:srgbClr>
                  </a:outerShdw>
                </a:effectLst>
                <a:cs typeface="Arial" pitchFamily="34" charset="0"/>
              </a:rPr>
              <a:t>to a </a:t>
            </a:r>
            <a:r>
              <a:rPr lang="en-US" b="1" dirty="0">
                <a:solidFill>
                  <a:srgbClr val="000099"/>
                </a:solidFill>
                <a:effectLst>
                  <a:outerShdw blurRad="38100" dist="38100" dir="2700000" algn="tl">
                    <a:srgbClr val="000000">
                      <a:alpha val="43137"/>
                    </a:srgbClr>
                  </a:outerShdw>
                </a:effectLst>
                <a:cs typeface="Arial" pitchFamily="34" charset="0"/>
              </a:rPr>
              <a:t>continuously upgraded</a:t>
            </a:r>
            <a:r>
              <a:rPr lang="en-US" dirty="0">
                <a:solidFill>
                  <a:srgbClr val="000099"/>
                </a:solidFill>
                <a:effectLst>
                  <a:outerShdw blurRad="38100" dist="38100" dir="2700000" algn="tl">
                    <a:srgbClr val="000000">
                      <a:alpha val="43137"/>
                    </a:srgbClr>
                  </a:outerShdw>
                </a:effectLst>
                <a:cs typeface="Arial" pitchFamily="34" charset="0"/>
              </a:rPr>
              <a:t> complex of </a:t>
            </a:r>
            <a:r>
              <a:rPr lang="en-US" dirty="0" smtClean="0">
                <a:solidFill>
                  <a:srgbClr val="000099"/>
                </a:solidFill>
                <a:effectLst>
                  <a:outerShdw blurRad="38100" dist="38100" dir="2700000" algn="tl">
                    <a:srgbClr val="000000">
                      <a:alpha val="43137"/>
                    </a:srgbClr>
                  </a:outerShdw>
                </a:effectLst>
                <a:cs typeface="Arial" pitchFamily="34" charset="0"/>
              </a:rPr>
              <a:t>program </a:t>
            </a:r>
            <a:r>
              <a:rPr lang="en-US" dirty="0">
                <a:solidFill>
                  <a:srgbClr val="000099"/>
                </a:solidFill>
                <a:effectLst>
                  <a:outerShdw blurRad="38100" dist="38100" dir="2700000" algn="tl">
                    <a:srgbClr val="000000">
                      <a:alpha val="43137"/>
                    </a:srgbClr>
                  </a:outerShdw>
                </a:effectLst>
                <a:cs typeface="Arial" pitchFamily="34" charset="0"/>
              </a:rPr>
              <a:t>packages allows unique analysis of the widest possible classes </a:t>
            </a:r>
            <a:r>
              <a:rPr lang="en-US" dirty="0" smtClean="0">
                <a:solidFill>
                  <a:srgbClr val="000099"/>
                </a:solidFill>
                <a:effectLst>
                  <a:outerShdw blurRad="38100" dist="38100" dir="2700000" algn="tl">
                    <a:srgbClr val="000000">
                      <a:alpha val="43137"/>
                    </a:srgbClr>
                  </a:outerShdw>
                </a:effectLst>
                <a:cs typeface="Arial" pitchFamily="34" charset="0"/>
              </a:rPr>
              <a:t>of spectrometric </a:t>
            </a:r>
            <a:r>
              <a:rPr lang="en-US" dirty="0">
                <a:solidFill>
                  <a:srgbClr val="000099"/>
                </a:solidFill>
                <a:effectLst>
                  <a:outerShdw blurRad="38100" dist="38100" dir="2700000" algn="tl">
                    <a:srgbClr val="000000">
                      <a:alpha val="43137"/>
                    </a:srgbClr>
                  </a:outerShdw>
                </a:effectLst>
                <a:cs typeface="Arial" pitchFamily="34" charset="0"/>
              </a:rPr>
              <a:t>data (including peaks of arbitrary shapes, 3D data). It enables reliable and unrivaled processing of </a:t>
            </a:r>
            <a:r>
              <a:rPr lang="en-US" b="1" dirty="0">
                <a:solidFill>
                  <a:srgbClr val="000099"/>
                </a:solidFill>
                <a:effectLst>
                  <a:outerShdw blurRad="38100" dist="38100" dir="2700000" algn="tl">
                    <a:srgbClr val="000000">
                      <a:alpha val="43137"/>
                    </a:srgbClr>
                  </a:outerShdw>
                </a:effectLst>
                <a:cs typeface="Arial" pitchFamily="34" charset="0"/>
              </a:rPr>
              <a:t>Fourier diffractometer data</a:t>
            </a:r>
            <a:r>
              <a:rPr lang="en-US" dirty="0">
                <a:solidFill>
                  <a:srgbClr val="000099"/>
                </a:solidFill>
                <a:effectLst>
                  <a:outerShdw blurRad="38100" dist="38100" dir="2700000" algn="tl">
                    <a:srgbClr val="000000">
                      <a:alpha val="43137"/>
                    </a:srgbClr>
                  </a:outerShdw>
                </a:effectLst>
                <a:cs typeface="Arial" pitchFamily="34" charset="0"/>
              </a:rPr>
              <a:t>. </a:t>
            </a:r>
            <a:endParaRPr lang="en-US" dirty="0" smtClean="0">
              <a:solidFill>
                <a:srgbClr val="000099"/>
              </a:solidFill>
              <a:effectLst>
                <a:outerShdw blurRad="38100" dist="38100" dir="2700000" algn="tl">
                  <a:srgbClr val="000000">
                    <a:alpha val="43137"/>
                  </a:srgbClr>
                </a:outerShdw>
              </a:effectLst>
              <a:cs typeface="Arial" pitchFamily="34" charset="0"/>
            </a:endParaRPr>
          </a:p>
          <a:p>
            <a:pPr defTabSz="914400">
              <a:lnSpc>
                <a:spcPct val="90000"/>
              </a:lnSpc>
              <a:defRPr/>
            </a:pPr>
            <a:r>
              <a:rPr lang="en-US" dirty="0" smtClean="0">
                <a:solidFill>
                  <a:schemeClr val="accent2">
                    <a:lumMod val="75000"/>
                  </a:schemeClr>
                </a:solidFill>
                <a:effectLst>
                  <a:outerShdw blurRad="38100" dist="38100" dir="2700000" algn="tl">
                    <a:srgbClr val="000000">
                      <a:alpha val="43137"/>
                    </a:srgbClr>
                  </a:outerShdw>
                </a:effectLst>
                <a:cs typeface="Arial" pitchFamily="34" charset="0"/>
              </a:rPr>
              <a:t>It </a:t>
            </a:r>
            <a:r>
              <a:rPr lang="en-US" dirty="0">
                <a:solidFill>
                  <a:schemeClr val="accent2">
                    <a:lumMod val="75000"/>
                  </a:schemeClr>
                </a:solidFill>
                <a:effectLst>
                  <a:outerShdw blurRad="38100" dist="38100" dir="2700000" algn="tl">
                    <a:srgbClr val="000000">
                      <a:alpha val="43137"/>
                    </a:srgbClr>
                  </a:outerShdw>
                </a:effectLst>
                <a:cs typeface="Arial" pitchFamily="34" charset="0"/>
              </a:rPr>
              <a:t>is widely used in JINR (FLNP, DLNP), PNPI-</a:t>
            </a:r>
            <a:r>
              <a:rPr lang="en-US" dirty="0" err="1">
                <a:solidFill>
                  <a:schemeClr val="accent2">
                    <a:lumMod val="75000"/>
                  </a:schemeClr>
                </a:solidFill>
                <a:effectLst>
                  <a:outerShdw blurRad="38100" dist="38100" dir="2700000" algn="tl">
                    <a:srgbClr val="000000">
                      <a:alpha val="43137"/>
                    </a:srgbClr>
                  </a:outerShdw>
                </a:effectLst>
                <a:cs typeface="Arial" pitchFamily="34" charset="0"/>
              </a:rPr>
              <a:t>Gatchina</a:t>
            </a:r>
            <a:r>
              <a:rPr lang="en-US" dirty="0">
                <a:solidFill>
                  <a:schemeClr val="accent2">
                    <a:lumMod val="75000"/>
                  </a:schemeClr>
                </a:solidFill>
                <a:effectLst>
                  <a:outerShdw blurRad="38100" dist="38100" dir="2700000" algn="tl">
                    <a:srgbClr val="000000">
                      <a:alpha val="43137"/>
                    </a:srgbClr>
                  </a:outerShdw>
                </a:effectLst>
                <a:cs typeface="Arial" pitchFamily="34" charset="0"/>
              </a:rPr>
              <a:t>, MSU (Chemistry Faculty, </a:t>
            </a:r>
            <a:endParaRPr lang="en-US" dirty="0" smtClean="0">
              <a:solidFill>
                <a:schemeClr val="accent2">
                  <a:lumMod val="75000"/>
                </a:schemeClr>
              </a:solidFill>
              <a:effectLst>
                <a:outerShdw blurRad="38100" dist="38100" dir="2700000" algn="tl">
                  <a:srgbClr val="000000">
                    <a:alpha val="43137"/>
                  </a:srgbClr>
                </a:outerShdw>
              </a:effectLst>
              <a:cs typeface="Arial" pitchFamily="34" charset="0"/>
            </a:endParaRPr>
          </a:p>
          <a:p>
            <a:pPr defTabSz="914400">
              <a:lnSpc>
                <a:spcPct val="90000"/>
              </a:lnSpc>
              <a:defRPr/>
            </a:pPr>
            <a:r>
              <a:rPr lang="en-US" dirty="0" smtClean="0">
                <a:solidFill>
                  <a:schemeClr val="accent2">
                    <a:lumMod val="75000"/>
                  </a:schemeClr>
                </a:solidFill>
                <a:effectLst>
                  <a:outerShdw blurRad="38100" dist="38100" dir="2700000" algn="tl">
                    <a:srgbClr val="000000">
                      <a:alpha val="43137"/>
                    </a:srgbClr>
                  </a:outerShdw>
                </a:effectLst>
                <a:cs typeface="Arial" pitchFamily="34" charset="0"/>
              </a:rPr>
              <a:t>INP-MSU</a:t>
            </a:r>
            <a:r>
              <a:rPr lang="en-US" dirty="0">
                <a:solidFill>
                  <a:schemeClr val="accent2">
                    <a:lumMod val="75000"/>
                  </a:schemeClr>
                </a:solidFill>
                <a:effectLst>
                  <a:outerShdw blurRad="38100" dist="38100" dir="2700000" algn="tl">
                    <a:srgbClr val="000000">
                      <a:alpha val="43137"/>
                    </a:srgbClr>
                  </a:outerShdw>
                </a:effectLst>
                <a:cs typeface="Arial" pitchFamily="34" charset="0"/>
              </a:rPr>
              <a:t>), etc.</a:t>
            </a:r>
            <a:r>
              <a:rPr lang="en-US" dirty="0">
                <a:solidFill>
                  <a:srgbClr val="000099"/>
                </a:solidFill>
                <a:effectLst>
                  <a:outerShdw blurRad="38100" dist="38100" dir="2700000" algn="tl">
                    <a:srgbClr val="000000">
                      <a:alpha val="43137"/>
                    </a:srgbClr>
                  </a:outerShdw>
                </a:effectLst>
                <a:cs typeface="Arial" pitchFamily="34" charset="0"/>
              </a:rPr>
              <a:t> </a:t>
            </a:r>
          </a:p>
        </p:txBody>
      </p:sp>
    </p:spTree>
    <p:extLst>
      <p:ext uri="{BB962C8B-B14F-4D97-AF65-F5344CB8AC3E}">
        <p14:creationId xmlns:p14="http://schemas.microsoft.com/office/powerpoint/2010/main" val="3742895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1252673"/>
            <a:ext cx="8839200" cy="1200300"/>
          </a:xfrm>
          <a:prstGeom prst="rect">
            <a:avLst/>
          </a:prstGeom>
        </p:spPr>
        <p:txBody>
          <a:bodyPr wrap="square" lIns="91410" tIns="45706" rIns="91410" bIns="45706">
            <a:spAutoFit/>
          </a:bodyPr>
          <a:lstStyle/>
          <a:p>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Packages MAPS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and </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SPEVA</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were developed for preliminary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analysis and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final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mathematical processing of </a:t>
            </a:r>
            <a:r>
              <a:rPr lang="en-US" i="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large </a:t>
            </a:r>
            <a:r>
              <a:rPr lang="en-US" i="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neutron diffraction </a:t>
            </a:r>
            <a:r>
              <a:rPr lang="en-US" i="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data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got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in studies of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transition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processes in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crystals.</a:t>
            </a:r>
            <a:endParaRPr lang="en-US" dirty="0">
              <a:solidFill>
                <a:srgbClr val="0033CC"/>
              </a:solidFill>
              <a:effectLst>
                <a:outerShdw blurRad="38100" dist="38100" dir="2700000" algn="tl">
                  <a:srgbClr val="000000">
                    <a:alpha val="43137"/>
                  </a:srgbClr>
                </a:outerShdw>
              </a:effectLst>
              <a:latin typeface="Calibri" panose="020F0502020204030204" pitchFamily="34" charset="0"/>
            </a:endParaRPr>
          </a:p>
          <a:p>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They secure </a:t>
            </a:r>
            <a:r>
              <a:rPr lang="en-US"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automatic visualization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of 2D data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obtained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HRFD-diffractometer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with time of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flight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scanning</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respectively analysis of </a:t>
            </a:r>
            <a:r>
              <a:rPr lang="en-US"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atomic </a:t>
            </a:r>
            <a:r>
              <a:rPr lang="en-US"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structure changes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during transition processes </a:t>
            </a:r>
          </a:p>
        </p:txBody>
      </p:sp>
      <p:sp>
        <p:nvSpPr>
          <p:cNvPr id="3" name="Прямоугольник 2"/>
          <p:cNvSpPr/>
          <p:nvPr/>
        </p:nvSpPr>
        <p:spPr>
          <a:xfrm>
            <a:off x="1950912" y="6324600"/>
            <a:ext cx="7116888" cy="492414"/>
          </a:xfrm>
          <a:prstGeom prst="rect">
            <a:avLst/>
          </a:prstGeom>
        </p:spPr>
        <p:txBody>
          <a:bodyPr wrap="none" lIns="91410" tIns="45706" rIns="91410" bIns="45706">
            <a:spAutoFit/>
          </a:bodyPr>
          <a:lstStyle/>
          <a:p>
            <a:r>
              <a:rPr lang="da-DK" sz="1300" dirty="0">
                <a:solidFill>
                  <a:prstClr val="black">
                    <a:lumMod val="50000"/>
                    <a:lumOff val="50000"/>
                  </a:prstClr>
                </a:solidFill>
                <a:latin typeface="Calibri" panose="020F0502020204030204" pitchFamily="34" charset="0"/>
              </a:rPr>
              <a:t>V.B. Zlokazov, D.A. Balagurov, I.A. Bobrikov, N.Yu. Samoilova, A.M. Balagurov, JINR Preprint </a:t>
            </a:r>
            <a:r>
              <a:rPr lang="da-DK" sz="1300" dirty="0" smtClean="0">
                <a:solidFill>
                  <a:prstClr val="black">
                    <a:lumMod val="50000"/>
                    <a:lumOff val="50000"/>
                  </a:prstClr>
                </a:solidFill>
                <a:latin typeface="Calibri" panose="020F0502020204030204" pitchFamily="34" charset="0"/>
              </a:rPr>
              <a:t>P3-2014-94;</a:t>
            </a:r>
          </a:p>
          <a:p>
            <a:r>
              <a:rPr lang="da-DK" sz="1300" dirty="0">
                <a:solidFill>
                  <a:prstClr val="black">
                    <a:lumMod val="50000"/>
                    <a:lumOff val="50000"/>
                  </a:prstClr>
                </a:solidFill>
                <a:latin typeface="Calibri" panose="020F0502020204030204" pitchFamily="34" charset="0"/>
              </a:rPr>
              <a:t>V.B. Zlokazov, </a:t>
            </a:r>
            <a:r>
              <a:rPr lang="da-DK" sz="1300" dirty="0" smtClean="0">
                <a:solidFill>
                  <a:prstClr val="black">
                    <a:lumMod val="50000"/>
                    <a:lumOff val="50000"/>
                  </a:prstClr>
                </a:solidFill>
                <a:latin typeface="Calibri" panose="020F0502020204030204" pitchFamily="34" charset="0"/>
              </a:rPr>
              <a:t>I.A</a:t>
            </a:r>
            <a:r>
              <a:rPr lang="da-DK" sz="1300" dirty="0">
                <a:solidFill>
                  <a:prstClr val="black">
                    <a:lumMod val="50000"/>
                    <a:lumOff val="50000"/>
                  </a:prstClr>
                </a:solidFill>
                <a:latin typeface="Calibri" panose="020F0502020204030204" pitchFamily="34" charset="0"/>
              </a:rPr>
              <a:t>. Bobrikov, </a:t>
            </a:r>
            <a:r>
              <a:rPr lang="da-DK" sz="1300" dirty="0" smtClean="0">
                <a:solidFill>
                  <a:prstClr val="black">
                    <a:lumMod val="50000"/>
                    <a:lumOff val="50000"/>
                  </a:prstClr>
                </a:solidFill>
                <a:latin typeface="Calibri" panose="020F0502020204030204" pitchFamily="34" charset="0"/>
              </a:rPr>
              <a:t> A.M</a:t>
            </a:r>
            <a:r>
              <a:rPr lang="da-DK" sz="1300" dirty="0">
                <a:solidFill>
                  <a:prstClr val="black">
                    <a:lumMod val="50000"/>
                    <a:lumOff val="50000"/>
                  </a:prstClr>
                </a:solidFill>
                <a:latin typeface="Calibri" panose="020F0502020204030204" pitchFamily="34" charset="0"/>
              </a:rPr>
              <a:t>. Balagurov</a:t>
            </a:r>
            <a:r>
              <a:rPr lang="da-DK" sz="1300" dirty="0" smtClean="0">
                <a:solidFill>
                  <a:prstClr val="black">
                    <a:lumMod val="50000"/>
                    <a:lumOff val="50000"/>
                  </a:prstClr>
                </a:solidFill>
                <a:latin typeface="Calibri" panose="020F0502020204030204" pitchFamily="34" charset="0"/>
              </a:rPr>
              <a:t>, EPJ WoC 108, 02049 (2016)</a:t>
            </a:r>
            <a:endParaRPr lang="da-DK" sz="1300" dirty="0">
              <a:solidFill>
                <a:prstClr val="black">
                  <a:lumMod val="50000"/>
                  <a:lumOff val="50000"/>
                </a:prstClr>
              </a:solidFill>
              <a:latin typeface="Calibri" panose="020F0502020204030204" pitchFamily="34"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452998"/>
            <a:ext cx="5715000" cy="379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31432" y="3012479"/>
            <a:ext cx="2792769" cy="2031325"/>
          </a:xfrm>
          <a:prstGeom prst="rect">
            <a:avLst/>
          </a:prstGeom>
          <a:noFill/>
        </p:spPr>
        <p:txBody>
          <a:bodyPr wrap="square" lIns="91410" tIns="45706" rIns="91410" bIns="45706" rtlCol="0">
            <a:spAutoFit/>
          </a:bodyPr>
          <a:lstStyle/>
          <a:p>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An instance: </a:t>
            </a:r>
          </a:p>
          <a:p>
            <a:r>
              <a:rPr lang="en-US" b="1"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Structural phase transition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between </a:t>
            </a:r>
            <a:r>
              <a:rPr lang="en-US"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cubic</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(in red) and </a:t>
            </a:r>
            <a:r>
              <a:rPr lang="en-US" dirty="0" smtClean="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tetragonal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(in blue) phases resolved in the diffraction spectrum of CuFe</a:t>
            </a:r>
            <a:r>
              <a:rPr lang="en-US" baseline="-25000" dirty="0" smtClean="0">
                <a:solidFill>
                  <a:srgbClr val="0033CC"/>
                </a:solidFill>
                <a:effectLst>
                  <a:outerShdw blurRad="38100" dist="38100" dir="2700000" algn="tl">
                    <a:srgbClr val="000000">
                      <a:alpha val="43137"/>
                    </a:srgbClr>
                  </a:outerShdw>
                </a:effectLst>
                <a:latin typeface="Calibri" panose="020F0502020204030204" pitchFamily="34" charset="0"/>
              </a:rPr>
              <a:t>2</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O</a:t>
            </a:r>
            <a:r>
              <a:rPr lang="en-US" baseline="-25000" dirty="0" smtClean="0">
                <a:solidFill>
                  <a:srgbClr val="0033CC"/>
                </a:solidFill>
                <a:effectLst>
                  <a:outerShdw blurRad="38100" dist="38100" dir="2700000" algn="tl">
                    <a:srgbClr val="000000">
                      <a:alpha val="43137"/>
                    </a:srgbClr>
                  </a:outerShdw>
                </a:effectLst>
                <a:latin typeface="Calibri" panose="020F0502020204030204" pitchFamily="34" charset="0"/>
              </a:rPr>
              <a:t>4</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at the temperature T= 420 </a:t>
            </a:r>
            <a:r>
              <a:rPr lang="en-US"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0</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C</a:t>
            </a:r>
            <a:endParaRPr lang="en-US"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7" name="Заголовок 1"/>
          <p:cNvSpPr txBox="1">
            <a:spLocks/>
          </p:cNvSpPr>
          <p:nvPr/>
        </p:nvSpPr>
        <p:spPr>
          <a:xfrm>
            <a:off x="990600" y="76203"/>
            <a:ext cx="7162800" cy="10668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3200" b="1" kern="0" dirty="0">
                <a:solidFill>
                  <a:srgbClr val="000090"/>
                </a:solidFill>
                <a:effectLst>
                  <a:outerShdw blurRad="38100" dist="38100" dir="2700000" algn="tl">
                    <a:srgbClr val="000000">
                      <a:alpha val="43137"/>
                    </a:srgbClr>
                  </a:outerShdw>
                </a:effectLst>
                <a:latin typeface="Calibri" panose="020F0502020204030204" pitchFamily="34" charset="0"/>
              </a:rPr>
              <a:t>Real-Time Visualization and Analysis of Neutron Diffraction Data</a:t>
            </a:r>
          </a:p>
        </p:txBody>
      </p:sp>
    </p:spTree>
    <p:extLst>
      <p:ext uri="{BB962C8B-B14F-4D97-AF65-F5344CB8AC3E}">
        <p14:creationId xmlns:p14="http://schemas.microsoft.com/office/powerpoint/2010/main" val="1636499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3" y="1219200"/>
            <a:ext cx="8610600" cy="2508351"/>
          </a:xfrm>
          <a:prstGeom prst="rect">
            <a:avLst/>
          </a:prstGeom>
        </p:spPr>
        <p:txBody>
          <a:bodyPr wrap="square" lIns="91410" tIns="45706" rIns="91410" bIns="45706">
            <a:spAutoFit/>
          </a:bodyPr>
          <a:lstStyle/>
          <a:p>
            <a:r>
              <a:rPr lang="en-US" sz="1900" i="1" dirty="0">
                <a:solidFill>
                  <a:srgbClr val="C0504D">
                    <a:lumMod val="75000"/>
                  </a:srgbClr>
                </a:solidFill>
                <a:effectLst>
                  <a:outerShdw blurRad="38100" dist="38100" dir="2700000" algn="tl">
                    <a:srgbClr val="000000">
                      <a:alpha val="43137"/>
                    </a:srgbClr>
                  </a:outerShdw>
                </a:effectLst>
                <a:latin typeface="Calibri" panose="020F0502020204030204" pitchFamily="34" charset="0"/>
              </a:rPr>
              <a:t>New concept</a:t>
            </a:r>
            <a:r>
              <a:rPr lang="en-US" sz="1900"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sz="1900"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Optimal confidence </a:t>
            </a:r>
            <a:r>
              <a:rPr lang="en-US" sz="1700" b="1" dirty="0">
                <a:solidFill>
                  <a:srgbClr val="0033CC"/>
                </a:solidFill>
                <a:effectLst>
                  <a:outerShdw blurRad="38100" dist="38100" dir="2700000" algn="tl">
                    <a:srgbClr val="000000">
                      <a:alpha val="43137"/>
                    </a:srgbClr>
                  </a:outerShdw>
                </a:effectLst>
                <a:latin typeface="Calibri" panose="020F0502020204030204" pitchFamily="34" charset="0"/>
              </a:rPr>
              <a:t>interval  </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based on the order statistics, enables both the parameter (mean) estimation and the statistical tests.  On the one hand, this provides clear and natural data interpretation, and, on the other hand, means a good compromise between the criteria: ”the shortest interval length” - ”the largest size of the covering probability”. </a:t>
            </a:r>
            <a:endParaRPr lang="en-US" sz="1700"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r>
              <a:rPr lang="en-US" sz="1700" i="1" dirty="0" smtClean="0">
                <a:solidFill>
                  <a:srgbClr val="C0504D">
                    <a:lumMod val="75000"/>
                  </a:srgbClr>
                </a:solidFill>
                <a:effectLst>
                  <a:outerShdw blurRad="38100" dist="38100" dir="2700000" algn="tl">
                    <a:srgbClr val="000000">
                      <a:alpha val="43137"/>
                    </a:srgbClr>
                  </a:outerShdw>
                </a:effectLst>
                <a:latin typeface="Calibri" panose="020F0502020204030204" pitchFamily="34" charset="0"/>
              </a:rPr>
              <a:t>Future work</a:t>
            </a:r>
            <a:r>
              <a:rPr lang="en-US" sz="1700" dirty="0" smtClean="0">
                <a:solidFill>
                  <a:srgbClr val="0033CC"/>
                </a:solidFill>
                <a:effectLst>
                  <a:outerShdw blurRad="38100" dist="38100" dir="2700000" algn="tl">
                    <a:srgbClr val="000000">
                      <a:alpha val="43137"/>
                    </a:srgbClr>
                  </a:outerShdw>
                </a:effectLst>
                <a:latin typeface="Calibri" panose="020F0502020204030204" pitchFamily="34" charset="0"/>
              </a:rPr>
              <a:t>: will be done for its implementation in data analysis.</a:t>
            </a:r>
            <a:endParaRPr lang="en-US" sz="1700" dirty="0">
              <a:solidFill>
                <a:srgbClr val="C0504D">
                  <a:lumMod val="75000"/>
                </a:srgbClr>
              </a:solidFill>
              <a:effectLst>
                <a:outerShdw blurRad="38100" dist="38100" dir="2700000" algn="tl">
                  <a:srgbClr val="000000">
                    <a:alpha val="43137"/>
                  </a:srgbClr>
                </a:outerShdw>
              </a:effectLst>
              <a:latin typeface="Calibri" panose="020F0502020204030204" pitchFamily="34" charset="0"/>
            </a:endParaRPr>
          </a:p>
          <a:p>
            <a:r>
              <a:rPr lang="en-US" sz="1900" i="1" dirty="0">
                <a:solidFill>
                  <a:srgbClr val="C0504D">
                    <a:lumMod val="75000"/>
                  </a:srgbClr>
                </a:solidFill>
                <a:effectLst>
                  <a:outerShdw blurRad="38100" dist="38100" dir="2700000" algn="tl">
                    <a:srgbClr val="000000">
                      <a:alpha val="43137"/>
                    </a:srgbClr>
                  </a:outerShdw>
                </a:effectLst>
                <a:latin typeface="Calibri" panose="020F0502020204030204" pitchFamily="34" charset="0"/>
              </a:rPr>
              <a:t>Application to the exponential distribution</a:t>
            </a:r>
            <a:r>
              <a:rPr lang="en-US" sz="19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which characterizes the radioactive decays and is very intolerant to the low statistics (m = 1-4 events): The gamma-distribution at m = 3.</a:t>
            </a:r>
          </a:p>
          <a:p>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The confidence intervals [</a:t>
            </a:r>
            <a:r>
              <a:rPr lang="en-US" sz="1700" i="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a:t>
            </a:r>
            <a:r>
              <a:rPr lang="en-US" sz="1700" baseline="-250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1</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sz="1700" i="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a:t>
            </a:r>
            <a:r>
              <a:rPr lang="en-US" sz="1700" baseline="-250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2</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 (thin line) and [</a:t>
            </a:r>
            <a:r>
              <a:rPr lang="en-US" sz="1700" i="1" dirty="0">
                <a:solidFill>
                  <a:srgbClr val="0033CC"/>
                </a:solidFill>
                <a:effectLst>
                  <a:outerShdw blurRad="38100" dist="38100" dir="2700000" algn="tl">
                    <a:srgbClr val="000000">
                      <a:alpha val="43137"/>
                    </a:srgbClr>
                  </a:outerShdw>
                </a:effectLst>
                <a:latin typeface="Calibri" panose="020F0502020204030204" pitchFamily="34" charset="0"/>
              </a:rPr>
              <a:t>b</a:t>
            </a:r>
            <a:r>
              <a:rPr lang="en-US" sz="1700" baseline="-25000" dirty="0">
                <a:solidFill>
                  <a:srgbClr val="0033CC"/>
                </a:solidFill>
                <a:effectLst>
                  <a:outerShdw blurRad="38100" dist="38100" dir="2700000" algn="tl">
                    <a:srgbClr val="000000">
                      <a:alpha val="43137"/>
                    </a:srgbClr>
                  </a:outerShdw>
                </a:effectLst>
                <a:latin typeface="Calibri" panose="020F0502020204030204" pitchFamily="34" charset="0"/>
              </a:rPr>
              <a:t>1</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700" i="1" dirty="0">
                <a:solidFill>
                  <a:srgbClr val="0033CC"/>
                </a:solidFill>
                <a:effectLst>
                  <a:outerShdw blurRad="38100" dist="38100" dir="2700000" algn="tl">
                    <a:srgbClr val="000000">
                      <a:alpha val="43137"/>
                    </a:srgbClr>
                  </a:outerShdw>
                </a:effectLst>
                <a:latin typeface="Calibri" panose="020F0502020204030204" pitchFamily="34" charset="0"/>
              </a:rPr>
              <a:t>b</a:t>
            </a:r>
            <a:r>
              <a:rPr lang="en-US" sz="1700" baseline="-25000" dirty="0">
                <a:solidFill>
                  <a:srgbClr val="0033CC"/>
                </a:solidFill>
                <a:effectLst>
                  <a:outerShdw blurRad="38100" dist="38100" dir="2700000" algn="tl">
                    <a:srgbClr val="000000">
                      <a:alpha val="43137"/>
                    </a:srgbClr>
                  </a:outerShdw>
                </a:effectLst>
                <a:latin typeface="Calibri" panose="020F0502020204030204" pitchFamily="34" charset="0"/>
              </a:rPr>
              <a:t>2</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 (thick line) for the discrimination  of the hypotheses </a:t>
            </a:r>
            <a:r>
              <a:rPr lang="en-US" sz="1700" i="1" dirty="0">
                <a:solidFill>
                  <a:srgbClr val="0033CC"/>
                </a:solidFill>
                <a:effectLst>
                  <a:outerShdw blurRad="38100" dist="38100" dir="2700000" algn="tl">
                    <a:srgbClr val="000000">
                      <a:alpha val="43137"/>
                    </a:srgbClr>
                  </a:outerShdw>
                </a:effectLst>
                <a:latin typeface="Calibri" panose="020F0502020204030204" pitchFamily="34" charset="0"/>
              </a:rPr>
              <a:t>T</a:t>
            </a:r>
            <a:r>
              <a:rPr lang="en-US" sz="1700" baseline="-25000" dirty="0">
                <a:solidFill>
                  <a:srgbClr val="0033CC"/>
                </a:solidFill>
                <a:effectLst>
                  <a:outerShdw blurRad="38100" dist="38100" dir="2700000" algn="tl">
                    <a:srgbClr val="000000">
                      <a:alpha val="43137"/>
                    </a:srgbClr>
                  </a:outerShdw>
                </a:effectLst>
                <a:latin typeface="Calibri" panose="020F0502020204030204" pitchFamily="34" charset="0"/>
              </a:rPr>
              <a:t>0</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 = 20 and </a:t>
            </a:r>
            <a:r>
              <a:rPr lang="en-US" sz="1700" i="1" dirty="0">
                <a:solidFill>
                  <a:srgbClr val="0033CC"/>
                </a:solidFill>
                <a:effectLst>
                  <a:outerShdw blurRad="38100" dist="38100" dir="2700000" algn="tl">
                    <a:srgbClr val="000000">
                      <a:alpha val="43137"/>
                    </a:srgbClr>
                  </a:outerShdw>
                </a:effectLst>
                <a:latin typeface="Calibri" panose="020F0502020204030204" pitchFamily="34" charset="0"/>
              </a:rPr>
              <a:t>T</a:t>
            </a:r>
            <a:r>
              <a:rPr lang="en-US" sz="1700" baseline="-25000" dirty="0">
                <a:solidFill>
                  <a:srgbClr val="0033CC"/>
                </a:solidFill>
                <a:effectLst>
                  <a:outerShdw blurRad="38100" dist="38100" dir="2700000" algn="tl">
                    <a:srgbClr val="000000">
                      <a:alpha val="43137"/>
                    </a:srgbClr>
                  </a:outerShdw>
                </a:effectLst>
                <a:latin typeface="Calibri" panose="020F0502020204030204" pitchFamily="34" charset="0"/>
              </a:rPr>
              <a:t>A</a:t>
            </a:r>
            <a:r>
              <a:rPr lang="en-US" sz="1700" dirty="0">
                <a:solidFill>
                  <a:srgbClr val="0033CC"/>
                </a:solidFill>
                <a:effectLst>
                  <a:outerShdw blurRad="38100" dist="38100" dir="2700000" algn="tl">
                    <a:srgbClr val="000000">
                      <a:alpha val="43137"/>
                    </a:srgbClr>
                  </a:outerShdw>
                </a:effectLst>
                <a:latin typeface="Calibri" panose="020F0502020204030204" pitchFamily="34" charset="0"/>
              </a:rPr>
              <a:t> = 40.</a:t>
            </a:r>
          </a:p>
        </p:txBody>
      </p:sp>
      <p:sp>
        <p:nvSpPr>
          <p:cNvPr id="4" name="Прямоугольник 3"/>
          <p:cNvSpPr/>
          <p:nvPr/>
        </p:nvSpPr>
        <p:spPr>
          <a:xfrm>
            <a:off x="2286000" y="6245444"/>
            <a:ext cx="6553200" cy="307777"/>
          </a:xfrm>
          <a:prstGeom prst="rect">
            <a:avLst/>
          </a:prstGeom>
        </p:spPr>
        <p:txBody>
          <a:bodyPr wrap="square" lIns="91410" tIns="45706" rIns="91410" bIns="45706">
            <a:spAutoFit/>
          </a:bodyPr>
          <a:lstStyle/>
          <a:p>
            <a:r>
              <a:rPr lang="da-DK" sz="1400" dirty="0">
                <a:solidFill>
                  <a:prstClr val="white">
                    <a:lumMod val="50000"/>
                  </a:prstClr>
                </a:solidFill>
                <a:latin typeface="Calibri" panose="020F0502020204030204" pitchFamily="34" charset="0"/>
              </a:rPr>
              <a:t>V.B. Zlokazov (LIT), CPC, 185 (2014) 933-938;  </a:t>
            </a:r>
            <a:r>
              <a:rPr lang="en-US" sz="1400" dirty="0">
                <a:solidFill>
                  <a:prstClr val="white">
                    <a:lumMod val="50000"/>
                  </a:prstClr>
                </a:solidFill>
                <a:latin typeface="Calibri" panose="020F0502020204030204" pitchFamily="34" charset="0"/>
              </a:rPr>
              <a:t>PEPAN Letters., 12, No.2, 389-399 (2015)</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562" y="3810000"/>
            <a:ext cx="711863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609600" y="228600"/>
            <a:ext cx="7924800" cy="8382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300" b="1" kern="0" dirty="0">
                <a:solidFill>
                  <a:srgbClr val="000090"/>
                </a:solidFill>
                <a:effectLst>
                  <a:outerShdw blurRad="38100" dist="38100" dir="2700000" algn="tl">
                    <a:srgbClr val="000000">
                      <a:alpha val="43137"/>
                    </a:srgbClr>
                  </a:outerShdw>
                </a:effectLst>
                <a:latin typeface="Calibri" panose="020F0502020204030204" pitchFamily="34" charset="0"/>
              </a:rPr>
              <a:t>Confidence interval optimization for testing hypotheses under data with low statistics (Radioactivity: rare events)</a:t>
            </a:r>
          </a:p>
        </p:txBody>
      </p:sp>
    </p:spTree>
    <p:extLst>
      <p:ext uri="{BB962C8B-B14F-4D97-AF65-F5344CB8AC3E}">
        <p14:creationId xmlns:p14="http://schemas.microsoft.com/office/powerpoint/2010/main" val="1028131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8400" y="6474044"/>
            <a:ext cx="6553200" cy="307777"/>
          </a:xfrm>
          <a:prstGeom prst="rect">
            <a:avLst/>
          </a:prstGeom>
        </p:spPr>
        <p:txBody>
          <a:bodyPr wrap="square" lIns="91410" tIns="45706" rIns="91410" bIns="45706">
            <a:spAutoFit/>
          </a:bodyPr>
          <a:lstStyle/>
          <a:p>
            <a:r>
              <a:rPr lang="da-DK" sz="1400" dirty="0">
                <a:solidFill>
                  <a:prstClr val="black">
                    <a:lumMod val="50000"/>
                    <a:lumOff val="50000"/>
                  </a:prstClr>
                </a:solidFill>
                <a:latin typeface="Calibri" panose="020F0502020204030204" pitchFamily="34" charset="0"/>
              </a:rPr>
              <a:t>V.B. Zlokazov (LIT), V.A. Morozov </a:t>
            </a:r>
            <a:r>
              <a:rPr lang="da-DK" sz="1400" dirty="0" smtClean="0">
                <a:solidFill>
                  <a:prstClr val="black">
                    <a:lumMod val="50000"/>
                    <a:lumOff val="50000"/>
                  </a:prstClr>
                </a:solidFill>
                <a:latin typeface="Calibri" panose="020F0502020204030204" pitchFamily="34" charset="0"/>
              </a:rPr>
              <a:t>(DLNP</a:t>
            </a:r>
            <a:r>
              <a:rPr lang="da-DK" sz="1400" dirty="0">
                <a:solidFill>
                  <a:prstClr val="black">
                    <a:lumMod val="50000"/>
                    <a:lumOff val="50000"/>
                  </a:prstClr>
                </a:solidFill>
                <a:latin typeface="Calibri" panose="020F0502020204030204" pitchFamily="34" charset="0"/>
              </a:rPr>
              <a:t>), </a:t>
            </a:r>
            <a:r>
              <a:rPr lang="en-US" sz="1400" dirty="0">
                <a:solidFill>
                  <a:prstClr val="black">
                    <a:lumMod val="50000"/>
                    <a:lumOff val="50000"/>
                  </a:prstClr>
                </a:solidFill>
                <a:latin typeface="Calibri" panose="020F0502020204030204" pitchFamily="34" charset="0"/>
              </a:rPr>
              <a:t>PEPAN Letters, 11, No.4, 748-752 (2014)</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86"/>
          <a:stretch/>
        </p:blipFill>
        <p:spPr bwMode="auto">
          <a:xfrm>
            <a:off x="1371603" y="2209800"/>
            <a:ext cx="6095999" cy="314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04802" y="5410209"/>
            <a:ext cx="8763000" cy="1097485"/>
          </a:xfrm>
          <a:prstGeom prst="rect">
            <a:avLst/>
          </a:prstGeom>
        </p:spPr>
        <p:txBody>
          <a:bodyPr wrap="square" lIns="91410" tIns="45706" rIns="91410" bIns="45706">
            <a:spAutoFit/>
          </a:bodyPr>
          <a:lstStyle/>
          <a:p>
            <a:r>
              <a:rPr lang="en-US" sz="1600" b="1" i="1" dirty="0">
                <a:solidFill>
                  <a:srgbClr val="0033CC"/>
                </a:solidFill>
                <a:effectLst>
                  <a:outerShdw blurRad="38100" dist="38100" dir="2700000" algn="tl">
                    <a:srgbClr val="000000">
                      <a:alpha val="43137"/>
                    </a:srgbClr>
                  </a:outerShdw>
                </a:effectLst>
                <a:latin typeface="Calibri" panose="020F0502020204030204" pitchFamily="34" charset="0"/>
              </a:rPr>
              <a:t>Left: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 raw 2-dimensional record distribution </a:t>
            </a:r>
            <a:r>
              <a:rPr lang="en-US" sz="1600" i="1" dirty="0">
                <a:solidFill>
                  <a:srgbClr val="0033CC"/>
                </a:solidFill>
                <a:effectLst>
                  <a:outerShdw blurRad="38100" dist="38100" dir="2700000" algn="tl">
                    <a:srgbClr val="000000">
                      <a:alpha val="43137"/>
                    </a:srgbClr>
                  </a:outerShdw>
                </a:effectLst>
                <a:latin typeface="Calibri" panose="020F0502020204030204" pitchFamily="34" charset="0"/>
              </a:rPr>
              <a:t>A</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sz="1600" i="1" dirty="0">
                <a:solidFill>
                  <a:srgbClr val="0033CC"/>
                </a:solidFill>
                <a:effectLst>
                  <a:outerShdw blurRad="38100" dist="38100" dir="2700000" algn="tl">
                    <a:srgbClr val="000000">
                      <a:alpha val="43137"/>
                    </a:srgbClr>
                  </a:outerShdw>
                </a:effectLst>
                <a:latin typeface="Calibri" panose="020F0502020204030204" pitchFamily="34" charset="0"/>
              </a:rPr>
              <a:t>E; t</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t>
            </a:r>
          </a:p>
          <a:p>
            <a:r>
              <a:rPr lang="en-US" sz="1600" b="1" i="1" dirty="0" smtClean="0">
                <a:solidFill>
                  <a:srgbClr val="0033CC"/>
                </a:solidFill>
                <a:effectLst>
                  <a:outerShdw blurRad="38100" dist="38100" dir="2700000" algn="tl">
                    <a:srgbClr val="000000">
                      <a:alpha val="43137"/>
                    </a:srgbClr>
                  </a:outerShdw>
                </a:effectLst>
                <a:latin typeface="Calibri" panose="020F0502020204030204" pitchFamily="34" charset="0"/>
              </a:rPr>
              <a:t>Right</a:t>
            </a:r>
            <a:r>
              <a:rPr lang="en-US" sz="1600" b="1"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The fitting function goes correctly through the points where it is adequate to the model, and ignores those where it is not (on the left side and at the bottom). The obtained result agrees with the known data (</a:t>
            </a:r>
            <a:r>
              <a:rPr lang="el-GR" sz="1600" i="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a:rPr>
              <a:t>τ</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230</a:t>
            </a:r>
            <a:r>
              <a:rPr lang="en-US" sz="1600" i="1" dirty="0">
                <a:solidFill>
                  <a:srgbClr val="0033CC"/>
                </a:solidFill>
                <a:effectLst>
                  <a:outerShdw blurRad="38100" dist="38100" dir="2700000" algn="tl">
                    <a:srgbClr val="000000">
                      <a:alpha val="43137"/>
                    </a:srgbClr>
                  </a:outerShdw>
                </a:effectLst>
                <a:latin typeface="Calibri" panose="020F0502020204030204" pitchFamily="34" charset="0"/>
              </a:rPr>
              <a:t>ns</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t>
            </a:r>
          </a:p>
        </p:txBody>
      </p:sp>
      <p:sp>
        <p:nvSpPr>
          <p:cNvPr id="7" name="Прямоугольник 6"/>
          <p:cNvSpPr/>
          <p:nvPr/>
        </p:nvSpPr>
        <p:spPr>
          <a:xfrm>
            <a:off x="304800" y="1143009"/>
            <a:ext cx="8458200" cy="1015663"/>
          </a:xfrm>
          <a:prstGeom prst="rect">
            <a:avLst/>
          </a:prstGeom>
        </p:spPr>
        <p:txBody>
          <a:bodyPr wrap="square" lIns="91410" tIns="45706" rIns="91410" bIns="45706">
            <a:spAutoFit/>
          </a:bodyPr>
          <a:lstStyle/>
          <a:p>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The </a:t>
            </a:r>
            <a:r>
              <a:rPr lang="en-US" sz="2000"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robust fitting</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 is shown to be the only effective automatic approach to the derivation of the scintillator decay time </a:t>
            </a:r>
            <a:r>
              <a:rPr lang="el-GR" sz="20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a:rPr>
              <a:t>τ</a:t>
            </a:r>
            <a:r>
              <a:rPr lang="en-US" sz="2000"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from a measured energy dependence </a:t>
            </a:r>
            <a:r>
              <a:rPr lang="en-US" sz="2000" i="1" dirty="0">
                <a:solidFill>
                  <a:srgbClr val="0033CC"/>
                </a:solidFill>
                <a:effectLst>
                  <a:outerShdw blurRad="38100" dist="38100" dir="2700000" algn="tl">
                    <a:srgbClr val="000000">
                      <a:alpha val="43137"/>
                    </a:srgbClr>
                  </a:outerShdw>
                </a:effectLst>
                <a:latin typeface="Calibri" panose="020F0502020204030204" pitchFamily="34" charset="0"/>
              </a:rPr>
              <a:t>E </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2000" i="1" dirty="0">
                <a:solidFill>
                  <a:srgbClr val="0033CC"/>
                </a:solidFill>
                <a:effectLst>
                  <a:outerShdw blurRad="38100" dist="38100" dir="2700000" algn="tl">
                    <a:srgbClr val="000000">
                      <a:alpha val="43137"/>
                    </a:srgbClr>
                  </a:outerShdw>
                </a:effectLst>
                <a:latin typeface="Calibri" panose="020F0502020204030204" pitchFamily="34" charset="0"/>
              </a:rPr>
              <a:t>g</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sz="2000" i="1" dirty="0">
                <a:solidFill>
                  <a:srgbClr val="0033CC"/>
                </a:solidFill>
                <a:effectLst>
                  <a:outerShdw blurRad="38100" dist="38100" dir="2700000" algn="tl">
                    <a:srgbClr val="000000">
                      <a:alpha val="43137"/>
                    </a:srgbClr>
                  </a:outerShdw>
                </a:effectLst>
                <a:latin typeface="Calibri" panose="020F0502020204030204" pitchFamily="34" charset="0"/>
              </a:rPr>
              <a:t>t; </a:t>
            </a:r>
            <a:r>
              <a:rPr lang="el-GR" sz="2000" i="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a:rPr>
              <a:t>τ</a:t>
            </a:r>
            <a:r>
              <a:rPr lang="en-US" sz="2000"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 with acceptable accuracy.</a:t>
            </a:r>
          </a:p>
        </p:txBody>
      </p:sp>
      <p:sp>
        <p:nvSpPr>
          <p:cNvPr id="8" name="Заголовок 1"/>
          <p:cNvSpPr txBox="1">
            <a:spLocks/>
          </p:cNvSpPr>
          <p:nvPr/>
        </p:nvSpPr>
        <p:spPr>
          <a:xfrm>
            <a:off x="76200" y="76200"/>
            <a:ext cx="8991600" cy="9906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Robust Fitting for the Estimation of Hidden Parameters in Experimental Distributions on the Plane</a:t>
            </a:r>
          </a:p>
        </p:txBody>
      </p:sp>
    </p:spTree>
    <p:extLst>
      <p:ext uri="{BB962C8B-B14F-4D97-AF65-F5344CB8AC3E}">
        <p14:creationId xmlns:p14="http://schemas.microsoft.com/office/powerpoint/2010/main" val="12352443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l="9198" r="4462" b="2600"/>
          <a:stretch>
            <a:fillRect/>
          </a:stretch>
        </p:blipFill>
        <p:spPr bwMode="auto">
          <a:xfrm>
            <a:off x="3636963" y="1219200"/>
            <a:ext cx="543083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4"/>
          <p:cNvSpPr txBox="1">
            <a:spLocks noChangeArrowheads="1"/>
          </p:cNvSpPr>
          <p:nvPr/>
        </p:nvSpPr>
        <p:spPr bwMode="auto">
          <a:xfrm>
            <a:off x="152819" y="6056312"/>
            <a:ext cx="88403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defTabSz="914400" fontAlgn="base">
              <a:spcBef>
                <a:spcPct val="0"/>
              </a:spcBef>
              <a:spcAft>
                <a:spcPct val="0"/>
              </a:spcAft>
            </a:pPr>
            <a:r>
              <a:rPr lang="fr-FR" altLang="en-US" sz="1400" dirty="0" smtClean="0">
                <a:solidFill>
                  <a:srgbClr val="7F7F7F"/>
                </a:solidFill>
                <a:cs typeface="Arial" pitchFamily="34" charset="0"/>
              </a:rPr>
              <a:t>Collaboration DLNP – LIT – NINP PAS Cracow, Poland (K. Daniel, K. Gugula, J. Sulikowsky [INP, PAS], I.V. Amirkhanov [LIT], </a:t>
            </a:r>
          </a:p>
          <a:p>
            <a:pPr algn="r" defTabSz="914400" fontAlgn="base">
              <a:spcBef>
                <a:spcPct val="0"/>
              </a:spcBef>
              <a:spcAft>
                <a:spcPct val="0"/>
              </a:spcAft>
            </a:pPr>
            <a:r>
              <a:rPr lang="fr-FR" altLang="en-US" sz="1400" dirty="0" smtClean="0">
                <a:solidFill>
                  <a:srgbClr val="7F7F7F"/>
                </a:solidFill>
                <a:cs typeface="Arial" pitchFamily="34" charset="0"/>
              </a:rPr>
              <a:t>G.A. Karamysheva, I.N. Kiyan, N.A. Morozov, E.V. Samsonov [DLNP]</a:t>
            </a:r>
          </a:p>
          <a:p>
            <a:pPr algn="r" defTabSz="914400" fontAlgn="base">
              <a:spcBef>
                <a:spcPct val="0"/>
              </a:spcBef>
              <a:spcAft>
                <a:spcPct val="0"/>
              </a:spcAft>
            </a:pPr>
            <a:r>
              <a:rPr lang="en-US" altLang="en-US" sz="1400" dirty="0" smtClean="0">
                <a:solidFill>
                  <a:srgbClr val="7F7F7F"/>
                </a:solidFill>
                <a:cs typeface="Arial" pitchFamily="34" charset="0"/>
              </a:rPr>
              <a:t>I.V. </a:t>
            </a:r>
            <a:r>
              <a:rPr lang="en-US" altLang="en-US" sz="1400" dirty="0" err="1" smtClean="0">
                <a:solidFill>
                  <a:srgbClr val="7F7F7F"/>
                </a:solidFill>
                <a:cs typeface="Arial" pitchFamily="34" charset="0"/>
              </a:rPr>
              <a:t>Amirkhanov</a:t>
            </a:r>
            <a:r>
              <a:rPr lang="en-US" altLang="en-US" sz="1400" dirty="0" smtClean="0">
                <a:solidFill>
                  <a:srgbClr val="7F7F7F"/>
                </a:solidFill>
                <a:cs typeface="Arial" pitchFamily="34" charset="0"/>
              </a:rPr>
              <a:t>, G.A. </a:t>
            </a:r>
            <a:r>
              <a:rPr lang="en-US" altLang="en-US" sz="1400" dirty="0" err="1" smtClean="0">
                <a:solidFill>
                  <a:srgbClr val="7F7F7F"/>
                </a:solidFill>
                <a:cs typeface="Arial" pitchFamily="34" charset="0"/>
              </a:rPr>
              <a:t>Karamysheva</a:t>
            </a:r>
            <a:r>
              <a:rPr lang="en-US" altLang="en-US" sz="1400" dirty="0" smtClean="0">
                <a:solidFill>
                  <a:srgbClr val="7F7F7F"/>
                </a:solidFill>
                <a:cs typeface="Arial" pitchFamily="34" charset="0"/>
              </a:rPr>
              <a:t>, I.N. </a:t>
            </a:r>
            <a:r>
              <a:rPr lang="en-US" altLang="en-US" sz="1400" dirty="0" err="1" smtClean="0">
                <a:solidFill>
                  <a:srgbClr val="7F7F7F"/>
                </a:solidFill>
                <a:cs typeface="Arial" pitchFamily="34" charset="0"/>
              </a:rPr>
              <a:t>Kiyan</a:t>
            </a:r>
            <a:r>
              <a:rPr lang="en-US" altLang="en-US" sz="1400" dirty="0" smtClean="0">
                <a:solidFill>
                  <a:srgbClr val="7F7F7F"/>
                </a:solidFill>
                <a:cs typeface="Arial" pitchFamily="34" charset="0"/>
              </a:rPr>
              <a:t>, J. </a:t>
            </a:r>
            <a:r>
              <a:rPr lang="en-US" altLang="en-US" sz="1400" dirty="0" err="1" smtClean="0">
                <a:solidFill>
                  <a:srgbClr val="7F7F7F"/>
                </a:solidFill>
                <a:cs typeface="Arial" pitchFamily="34" charset="0"/>
              </a:rPr>
              <a:t>Sulikowsky</a:t>
            </a:r>
            <a:r>
              <a:rPr lang="en-US" altLang="en-US" sz="1400" dirty="0" smtClean="0">
                <a:solidFill>
                  <a:srgbClr val="7F7F7F"/>
                </a:solidFill>
                <a:cs typeface="Arial" pitchFamily="34" charset="0"/>
              </a:rPr>
              <a:t>, PEPAN Letters, </a:t>
            </a:r>
            <a:r>
              <a:rPr lang="ru-RU" altLang="en-US" sz="1400" dirty="0" smtClean="0">
                <a:solidFill>
                  <a:srgbClr val="7F7F7F"/>
                </a:solidFill>
                <a:cs typeface="Arial" pitchFamily="34" charset="0"/>
              </a:rPr>
              <a:t>2015</a:t>
            </a:r>
            <a:r>
              <a:rPr lang="en-US" altLang="en-US" sz="1400" dirty="0" smtClean="0">
                <a:solidFill>
                  <a:srgbClr val="7F7F7F"/>
                </a:solidFill>
                <a:cs typeface="Arial" pitchFamily="34" charset="0"/>
              </a:rPr>
              <a:t>, Vol. </a:t>
            </a:r>
            <a:r>
              <a:rPr lang="ru-RU" altLang="en-US" sz="1400" dirty="0" smtClean="0">
                <a:solidFill>
                  <a:srgbClr val="7F7F7F"/>
                </a:solidFill>
                <a:cs typeface="Arial" pitchFamily="34" charset="0"/>
              </a:rPr>
              <a:t>12</a:t>
            </a:r>
            <a:r>
              <a:rPr lang="en-US" altLang="en-US" sz="1400" dirty="0" smtClean="0">
                <a:solidFill>
                  <a:srgbClr val="7F7F7F"/>
                </a:solidFill>
                <a:cs typeface="Arial" pitchFamily="34" charset="0"/>
              </a:rPr>
              <a:t>,</a:t>
            </a:r>
            <a:r>
              <a:rPr lang="ru-RU" altLang="en-US" sz="1400" dirty="0" smtClean="0">
                <a:solidFill>
                  <a:srgbClr val="7F7F7F"/>
                </a:solidFill>
                <a:cs typeface="Arial" pitchFamily="34" charset="0"/>
              </a:rPr>
              <a:t> </a:t>
            </a:r>
            <a:r>
              <a:rPr lang="en-US" altLang="en-US" sz="1400" dirty="0" smtClean="0">
                <a:solidFill>
                  <a:srgbClr val="7F7F7F"/>
                </a:solidFill>
                <a:cs typeface="Arial" pitchFamily="34" charset="0"/>
              </a:rPr>
              <a:t>pp.</a:t>
            </a:r>
            <a:r>
              <a:rPr lang="ru-RU" altLang="en-US" sz="1400" dirty="0" smtClean="0">
                <a:solidFill>
                  <a:srgbClr val="7F7F7F"/>
                </a:solidFill>
                <a:cs typeface="Arial" pitchFamily="34" charset="0"/>
              </a:rPr>
              <a:t> </a:t>
            </a:r>
            <a:r>
              <a:rPr lang="ru-RU" altLang="en-US" sz="1400" dirty="0">
                <a:solidFill>
                  <a:srgbClr val="7F7F7F"/>
                </a:solidFill>
                <a:cs typeface="Arial" pitchFamily="34" charset="0"/>
              </a:rPr>
              <a:t>673-677.</a:t>
            </a:r>
            <a:r>
              <a:rPr lang="fr-FR" altLang="en-US" sz="1400" dirty="0" smtClean="0">
                <a:solidFill>
                  <a:srgbClr val="7F7F7F"/>
                </a:solidFill>
                <a:cs typeface="Arial" pitchFamily="34" charset="0"/>
              </a:rPr>
              <a:t>)</a:t>
            </a:r>
          </a:p>
        </p:txBody>
      </p:sp>
      <p:sp>
        <p:nvSpPr>
          <p:cNvPr id="7" name="Заголовок 1"/>
          <p:cNvSpPr txBox="1">
            <a:spLocks/>
          </p:cNvSpPr>
          <p:nvPr/>
        </p:nvSpPr>
        <p:spPr>
          <a:xfrm>
            <a:off x="304800" y="76200"/>
            <a:ext cx="8534400"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p>
            <a:pPr algn="ctr">
              <a:defRPr/>
            </a:pPr>
            <a:r>
              <a:rPr lang="en-US" sz="2800" b="1" kern="0" dirty="0">
                <a:solidFill>
                  <a:srgbClr val="000090"/>
                </a:solidFill>
                <a:effectLst>
                  <a:outerShdw blurRad="38100" dist="38100" dir="2700000" algn="tl">
                    <a:srgbClr val="000000">
                      <a:alpha val="43137"/>
                    </a:srgbClr>
                  </a:outerShdw>
                </a:effectLst>
                <a:cs typeface="Arial" pitchFamily="34" charset="0"/>
              </a:rPr>
              <a:t>Strength of the mathematical modeling in the performance increase of </a:t>
            </a:r>
            <a:r>
              <a:rPr lang="en-US" sz="2800" b="1" kern="0" dirty="0" smtClean="0">
                <a:solidFill>
                  <a:srgbClr val="000090"/>
                </a:solidFill>
                <a:effectLst>
                  <a:outerShdw blurRad="38100" dist="38100" dir="2700000" algn="tl">
                    <a:srgbClr val="000000">
                      <a:alpha val="43137"/>
                    </a:srgbClr>
                  </a:outerShdw>
                </a:effectLst>
                <a:cs typeface="Arial" pitchFamily="34" charset="0"/>
              </a:rPr>
              <a:t>the AIC-144 </a:t>
            </a:r>
            <a:r>
              <a:rPr lang="en-US" sz="2800" b="1" kern="0" dirty="0">
                <a:solidFill>
                  <a:srgbClr val="000090"/>
                </a:solidFill>
                <a:effectLst>
                  <a:outerShdw blurRad="38100" dist="38100" dir="2700000" algn="tl">
                    <a:srgbClr val="000000">
                      <a:alpha val="43137"/>
                    </a:srgbClr>
                  </a:outerShdw>
                </a:effectLst>
                <a:cs typeface="Arial" pitchFamily="34" charset="0"/>
              </a:rPr>
              <a:t>cyclotron</a:t>
            </a:r>
          </a:p>
        </p:txBody>
      </p:sp>
      <p:sp>
        <p:nvSpPr>
          <p:cNvPr id="6" name="TextBox 5"/>
          <p:cNvSpPr txBox="1"/>
          <p:nvPr/>
        </p:nvSpPr>
        <p:spPr>
          <a:xfrm>
            <a:off x="76200" y="1343025"/>
            <a:ext cx="3560763" cy="4247317"/>
          </a:xfrm>
          <a:prstGeom prst="rect">
            <a:avLst/>
          </a:prstGeom>
          <a:noFill/>
        </p:spPr>
        <p:txBody>
          <a:bodyPr>
            <a:spAutoFit/>
          </a:bodyPr>
          <a:lstStyle/>
          <a:p>
            <a:pPr defTabSz="914400">
              <a:defRPr/>
            </a:pPr>
            <a:r>
              <a:rPr lang="en-US" dirty="0">
                <a:solidFill>
                  <a:srgbClr val="000099"/>
                </a:solidFill>
                <a:effectLst>
                  <a:outerShdw blurRad="38100" dist="38100" dir="2700000" algn="tl">
                    <a:srgbClr val="000000">
                      <a:alpha val="43137"/>
                    </a:srgbClr>
                  </a:outerShdw>
                </a:effectLst>
                <a:cs typeface="Arial" pitchFamily="34" charset="0"/>
              </a:rPr>
              <a:t>The development of mathematical models </a:t>
            </a:r>
            <a:r>
              <a:rPr lang="en-US" dirty="0" smtClean="0">
                <a:solidFill>
                  <a:srgbClr val="7F7F7F"/>
                </a:solidFill>
                <a:effectLst>
                  <a:outerShdw blurRad="38100" dist="38100" dir="2700000" algn="tl">
                    <a:srgbClr val="000000">
                      <a:alpha val="43137"/>
                    </a:srgbClr>
                  </a:outerShdw>
                </a:effectLst>
                <a:cs typeface="Arial" pitchFamily="34" charset="0"/>
              </a:rPr>
              <a:t>[LIT&amp;DLNP] </a:t>
            </a:r>
            <a:r>
              <a:rPr lang="en-US" dirty="0">
                <a:solidFill>
                  <a:srgbClr val="000099"/>
                </a:solidFill>
                <a:effectLst>
                  <a:outerShdw blurRad="38100" dist="38100" dir="2700000" algn="tl">
                    <a:srgbClr val="000000">
                      <a:alpha val="43137"/>
                    </a:srgbClr>
                  </a:outerShdw>
                </a:effectLst>
                <a:cs typeface="Arial" pitchFamily="34" charset="0"/>
              </a:rPr>
              <a:t>for the </a:t>
            </a:r>
            <a:r>
              <a:rPr lang="en-US" i="1" dirty="0">
                <a:solidFill>
                  <a:schemeClr val="accent2">
                    <a:lumMod val="75000"/>
                  </a:schemeClr>
                </a:solidFill>
                <a:effectLst>
                  <a:outerShdw blurRad="38100" dist="38100" dir="2700000" algn="tl">
                    <a:srgbClr val="000000">
                      <a:alpha val="43137"/>
                    </a:srgbClr>
                  </a:outerShdw>
                </a:effectLst>
                <a:cs typeface="Arial" pitchFamily="34" charset="0"/>
              </a:rPr>
              <a:t>creation of the main operation mode of the AIC-144 isochronous cyclotron</a:t>
            </a:r>
            <a:r>
              <a:rPr lang="en-US" dirty="0">
                <a:solidFill>
                  <a:srgbClr val="000099"/>
                </a:solidFill>
                <a:effectLst>
                  <a:outerShdw blurRad="38100" dist="38100" dir="2700000" algn="tl">
                    <a:srgbClr val="000000">
                      <a:alpha val="43137"/>
                    </a:srgbClr>
                  </a:outerShdw>
                </a:effectLst>
                <a:cs typeface="Arial" pitchFamily="34" charset="0"/>
              </a:rPr>
              <a:t>, located in the Institute of Nuclear Physics of the Polish Academy of Sciences, Krakow, Poland. [As a result of </a:t>
            </a:r>
            <a:r>
              <a:rPr lang="en-US" dirty="0" smtClean="0">
                <a:solidFill>
                  <a:srgbClr val="000099"/>
                </a:solidFill>
                <a:effectLst>
                  <a:outerShdw blurRad="38100" dist="38100" dir="2700000" algn="tl">
                    <a:srgbClr val="000000">
                      <a:alpha val="43137"/>
                    </a:srgbClr>
                  </a:outerShdw>
                </a:effectLst>
                <a:cs typeface="Arial" pitchFamily="34" charset="0"/>
              </a:rPr>
              <a:t>the successful </a:t>
            </a:r>
            <a:r>
              <a:rPr lang="en-US" dirty="0">
                <a:solidFill>
                  <a:srgbClr val="000099"/>
                </a:solidFill>
                <a:effectLst>
                  <a:outerShdw blurRad="38100" dist="38100" dir="2700000" algn="tl">
                    <a:srgbClr val="000000">
                      <a:alpha val="43137"/>
                    </a:srgbClr>
                  </a:outerShdw>
                </a:effectLst>
                <a:cs typeface="Arial" pitchFamily="34" charset="0"/>
              </a:rPr>
              <a:t>simulation, AIC-144 was launched in the main operation mode, </a:t>
            </a:r>
            <a:r>
              <a:rPr lang="en-US" dirty="0" smtClean="0">
                <a:solidFill>
                  <a:srgbClr val="000099"/>
                </a:solidFill>
                <a:effectLst>
                  <a:outerShdw blurRad="38100" dist="38100" dir="2700000" algn="tl">
                    <a:srgbClr val="000000">
                      <a:alpha val="43137"/>
                    </a:srgbClr>
                  </a:outerShdw>
                </a:effectLst>
                <a:cs typeface="Arial" pitchFamily="34" charset="0"/>
              </a:rPr>
              <a:t>for </a:t>
            </a:r>
            <a:r>
              <a:rPr lang="en-US" dirty="0">
                <a:solidFill>
                  <a:srgbClr val="000099"/>
                </a:solidFill>
                <a:effectLst>
                  <a:outerShdw blurRad="38100" dist="38100" dir="2700000" algn="tl">
                    <a:srgbClr val="000000">
                      <a:alpha val="43137"/>
                    </a:srgbClr>
                  </a:outerShdw>
                </a:effectLst>
                <a:cs typeface="Arial" pitchFamily="34" charset="0"/>
              </a:rPr>
              <a:t>the </a:t>
            </a:r>
            <a:r>
              <a:rPr lang="en-US" b="1" dirty="0">
                <a:solidFill>
                  <a:srgbClr val="000099"/>
                </a:solidFill>
                <a:effectLst>
                  <a:outerShdw blurRad="38100" dist="38100" dir="2700000" algn="tl">
                    <a:srgbClr val="000000">
                      <a:alpha val="43137"/>
                    </a:srgbClr>
                  </a:outerShdw>
                </a:effectLst>
                <a:cs typeface="Arial" pitchFamily="34" charset="0"/>
              </a:rPr>
              <a:t>proton therapy of eye melanoma</a:t>
            </a:r>
            <a:r>
              <a:rPr lang="en-US" dirty="0">
                <a:solidFill>
                  <a:srgbClr val="000099"/>
                </a:solidFill>
                <a:effectLst>
                  <a:outerShdw blurRad="38100" dist="38100" dir="2700000" algn="tl">
                    <a:srgbClr val="000000">
                      <a:alpha val="43137"/>
                    </a:srgbClr>
                  </a:outerShdw>
                </a:effectLst>
                <a:cs typeface="Arial" pitchFamily="34" charset="0"/>
              </a:rPr>
              <a:t>. The extracted proton beam shows the </a:t>
            </a:r>
            <a:r>
              <a:rPr lang="en-US" i="1" dirty="0">
                <a:solidFill>
                  <a:schemeClr val="accent2">
                    <a:lumMod val="75000"/>
                  </a:schemeClr>
                </a:solidFill>
                <a:effectLst>
                  <a:outerShdw blurRad="38100" dist="38100" dir="2700000" algn="tl">
                    <a:srgbClr val="000000">
                      <a:alpha val="43137"/>
                    </a:srgbClr>
                  </a:outerShdw>
                </a:effectLst>
                <a:cs typeface="Arial" pitchFamily="34" charset="0"/>
              </a:rPr>
              <a:t>best world rating </a:t>
            </a:r>
            <a:r>
              <a:rPr lang="en-US" dirty="0">
                <a:solidFill>
                  <a:srgbClr val="000099"/>
                </a:solidFill>
                <a:effectLst>
                  <a:outerShdw blurRad="38100" dist="38100" dir="2700000" algn="tl">
                    <a:srgbClr val="000000">
                      <a:alpha val="43137"/>
                    </a:srgbClr>
                  </a:outerShdw>
                </a:effectLst>
                <a:cs typeface="Arial" pitchFamily="34" charset="0"/>
              </a:rPr>
              <a:t>(smallest length of trailing edge of the Bragg peak). The JINR second prize </a:t>
            </a:r>
            <a:r>
              <a:rPr lang="en-US" dirty="0" smtClean="0">
                <a:solidFill>
                  <a:srgbClr val="000099"/>
                </a:solidFill>
                <a:effectLst>
                  <a:outerShdw blurRad="38100" dist="38100" dir="2700000" algn="tl">
                    <a:srgbClr val="000000">
                      <a:alpha val="43137"/>
                    </a:srgbClr>
                  </a:outerShdw>
                </a:effectLst>
                <a:cs typeface="Arial" pitchFamily="34" charset="0"/>
              </a:rPr>
              <a:t>in 2014]</a:t>
            </a:r>
            <a:endParaRPr lang="en-US" dirty="0">
              <a:solidFill>
                <a:srgbClr val="000099"/>
              </a:solidFill>
              <a:effectLst>
                <a:outerShdw blurRad="38100" dist="38100" dir="2700000" algn="tl">
                  <a:srgbClr val="000000">
                    <a:alpha val="43137"/>
                  </a:srgbClr>
                </a:outerShdw>
              </a:effectLst>
              <a:cs typeface="Arial" pitchFamily="34" charset="0"/>
            </a:endParaRPr>
          </a:p>
        </p:txBody>
      </p:sp>
      <p:sp>
        <p:nvSpPr>
          <p:cNvPr id="8" name="Прямоугольник 7"/>
          <p:cNvSpPr/>
          <p:nvPr/>
        </p:nvSpPr>
        <p:spPr>
          <a:xfrm>
            <a:off x="4343400" y="5334000"/>
            <a:ext cx="4572000" cy="646112"/>
          </a:xfrm>
          <a:prstGeom prst="rect">
            <a:avLst/>
          </a:prstGeom>
        </p:spPr>
        <p:txBody>
          <a:bodyPr>
            <a:spAutoFit/>
          </a:bodyPr>
          <a:lstStyle/>
          <a:p>
            <a:pPr defTabSz="914400">
              <a:defRPr/>
            </a:pPr>
            <a:r>
              <a:rPr lang="en-US" dirty="0">
                <a:solidFill>
                  <a:srgbClr val="000099"/>
                </a:solidFill>
                <a:effectLst>
                  <a:outerShdw blurRad="38100" dist="38100" dir="2700000" algn="tl">
                    <a:srgbClr val="000000">
                      <a:alpha val="43137"/>
                    </a:srgbClr>
                  </a:outerShdw>
                </a:effectLst>
                <a:cs typeface="Arial" pitchFamily="34" charset="0"/>
              </a:rPr>
              <a:t>The Bragg peak in the case of run of protons in water for the AIC-144 main operation mode</a:t>
            </a:r>
          </a:p>
        </p:txBody>
      </p:sp>
    </p:spTree>
    <p:extLst>
      <p:ext uri="{BB962C8B-B14F-4D97-AF65-F5344CB8AC3E}">
        <p14:creationId xmlns:p14="http://schemas.microsoft.com/office/powerpoint/2010/main" val="405380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1084043" y="1420884"/>
            <a:ext cx="6840760" cy="4464496"/>
            <a:chOff x="899592" y="1196752"/>
            <a:chExt cx="6840760" cy="4464496"/>
          </a:xfrm>
        </p:grpSpPr>
        <p:pic>
          <p:nvPicPr>
            <p:cNvPr id="2" name="Рисунок 1" descr="1.JPG"/>
            <p:cNvPicPr>
              <a:picLocks/>
            </p:cNvPicPr>
            <p:nvPr/>
          </p:nvPicPr>
          <p:blipFill>
            <a:blip r:embed="rId2" cstate="print"/>
            <a:stretch>
              <a:fillRect/>
            </a:stretch>
          </p:blipFill>
          <p:spPr>
            <a:xfrm>
              <a:off x="899592" y="1196752"/>
              <a:ext cx="3218688" cy="2286000"/>
            </a:xfrm>
            <a:prstGeom prst="rect">
              <a:avLst/>
            </a:prstGeom>
          </p:spPr>
        </p:pic>
        <p:pic>
          <p:nvPicPr>
            <p:cNvPr id="3" name="Рисунок 2" descr="2.JPG"/>
            <p:cNvPicPr>
              <a:picLocks/>
            </p:cNvPicPr>
            <p:nvPr/>
          </p:nvPicPr>
          <p:blipFill>
            <a:blip r:embed="rId3" cstate="print"/>
            <a:stretch>
              <a:fillRect/>
            </a:stretch>
          </p:blipFill>
          <p:spPr>
            <a:xfrm>
              <a:off x="4521664" y="1215008"/>
              <a:ext cx="3218688" cy="2286000"/>
            </a:xfrm>
            <a:prstGeom prst="rect">
              <a:avLst/>
            </a:prstGeom>
          </p:spPr>
        </p:pic>
        <p:pic>
          <p:nvPicPr>
            <p:cNvPr id="4" name="Рисунок 3" descr="3.JPG"/>
            <p:cNvPicPr>
              <a:picLocks/>
            </p:cNvPicPr>
            <p:nvPr/>
          </p:nvPicPr>
          <p:blipFill>
            <a:blip r:embed="rId4" cstate="print"/>
            <a:stretch>
              <a:fillRect/>
            </a:stretch>
          </p:blipFill>
          <p:spPr>
            <a:xfrm>
              <a:off x="899592" y="3375248"/>
              <a:ext cx="3218688" cy="2286000"/>
            </a:xfrm>
            <a:prstGeom prst="rect">
              <a:avLst/>
            </a:prstGeom>
          </p:spPr>
        </p:pic>
        <p:pic>
          <p:nvPicPr>
            <p:cNvPr id="5" name="Рисунок 4" descr="4.JPG"/>
            <p:cNvPicPr>
              <a:picLocks/>
            </p:cNvPicPr>
            <p:nvPr/>
          </p:nvPicPr>
          <p:blipFill>
            <a:blip r:embed="rId5" cstate="print"/>
            <a:stretch>
              <a:fillRect/>
            </a:stretch>
          </p:blipFill>
          <p:spPr>
            <a:xfrm>
              <a:off x="4521664" y="3375248"/>
              <a:ext cx="3218688" cy="2286000"/>
            </a:xfrm>
            <a:prstGeom prst="rect">
              <a:avLst/>
            </a:prstGeom>
          </p:spPr>
        </p:pic>
      </p:grpSp>
      <p:sp>
        <p:nvSpPr>
          <p:cNvPr id="8" name="Text Box 251"/>
          <p:cNvSpPr txBox="1">
            <a:spLocks noChangeArrowheads="1"/>
          </p:cNvSpPr>
          <p:nvPr/>
        </p:nvSpPr>
        <p:spPr bwMode="auto">
          <a:xfrm>
            <a:off x="899592" y="5832157"/>
            <a:ext cx="7711008" cy="492443"/>
          </a:xfrm>
          <a:prstGeom prst="rect">
            <a:avLst/>
          </a:prstGeom>
          <a:noFill/>
          <a:ln w="9525">
            <a:noFill/>
            <a:miter lim="800000"/>
            <a:headEnd/>
            <a:tailEnd/>
          </a:ln>
        </p:spPr>
        <p:txBody>
          <a:bodyPr wrap="square" lIns="0" tIns="0" rIns="0" bIns="0">
            <a:spAutoFit/>
          </a:bodyPr>
          <a:lstStyle/>
          <a:p>
            <a:pPr algn="just">
              <a:defRPr/>
            </a:pP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Dynamics of temperature profiles for hyperbolic heat conduction equations</a:t>
            </a:r>
            <a:r>
              <a:rPr lang="ru-RU"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l-GR"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τ</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 0, 1, 10, 100</a:t>
            </a:r>
            <a:r>
              <a:rPr lang="ru-RU"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endPar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a:p>
            <a:pPr algn="just">
              <a:defRPr/>
            </a:pP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times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a:t>
            </a:r>
            <a:r>
              <a:rPr lang="en-US" sz="1600" baseline="-25000" dirty="0" err="1">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i</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 0.25</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sym typeface="Symbol"/>
              </a:rPr>
              <a:t>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sym typeface="Symbol"/>
              </a:rPr>
              <a:t>i</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sym typeface="Symbol"/>
              </a:rPr>
              <a:t> </a:t>
            </a:r>
            <a:r>
              <a:rPr lang="ru-RU"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r>
              <a:rPr lang="en-US" sz="1600" dirty="0" err="1" smtClean="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i</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 1,2</a:t>
            </a:r>
            <a:r>
              <a:rPr lang="ru-RU"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,…,8</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where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sym typeface="Symbol"/>
              </a:rPr>
              <a:t> stays for the time of relaxation of the heat flux</a:t>
            </a:r>
            <a:endParaRPr lang="ru-RU"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p:txBody>
      </p:sp>
      <p:sp>
        <p:nvSpPr>
          <p:cNvPr id="9" name="Прямоугольник 8"/>
          <p:cNvSpPr/>
          <p:nvPr/>
        </p:nvSpPr>
        <p:spPr>
          <a:xfrm>
            <a:off x="609600" y="6413241"/>
            <a:ext cx="8229600" cy="292359"/>
          </a:xfrm>
          <a:prstGeom prst="rect">
            <a:avLst/>
          </a:prstGeom>
        </p:spPr>
        <p:txBody>
          <a:bodyPr wrap="square" lIns="91410" tIns="45706" rIns="91410" bIns="45706">
            <a:spAutoFit/>
          </a:bodyPr>
          <a:lstStyle/>
          <a:p>
            <a:r>
              <a:rPr lang="en-US" sz="1300" dirty="0">
                <a:solidFill>
                  <a:prstClr val="black">
                    <a:lumMod val="50000"/>
                    <a:lumOff val="50000"/>
                  </a:prstClr>
                </a:solidFill>
                <a:latin typeface="Calibri" panose="020F0502020204030204" pitchFamily="34" charset="0"/>
              </a:rPr>
              <a:t>I.V. </a:t>
            </a:r>
            <a:r>
              <a:rPr lang="en-US" sz="1300" dirty="0" err="1">
                <a:solidFill>
                  <a:prstClr val="black">
                    <a:lumMod val="50000"/>
                    <a:lumOff val="50000"/>
                  </a:prstClr>
                </a:solidFill>
                <a:latin typeface="Calibri" panose="020F0502020204030204" pitchFamily="34" charset="0"/>
              </a:rPr>
              <a:t>Amirkhanov</a:t>
            </a:r>
            <a:r>
              <a:rPr lang="en-US" sz="1300" dirty="0">
                <a:solidFill>
                  <a:prstClr val="black">
                    <a:lumMod val="50000"/>
                    <a:lumOff val="50000"/>
                  </a:prstClr>
                </a:solidFill>
                <a:latin typeface="Calibri" panose="020F0502020204030204" pitchFamily="34" charset="0"/>
              </a:rPr>
              <a:t>, N.R. </a:t>
            </a:r>
            <a:r>
              <a:rPr lang="en-US" sz="1300" dirty="0" smtClean="0">
                <a:solidFill>
                  <a:prstClr val="black">
                    <a:lumMod val="50000"/>
                    <a:lumOff val="50000"/>
                  </a:prstClr>
                </a:solidFill>
                <a:latin typeface="Calibri" panose="020F0502020204030204" pitchFamily="34" charset="0"/>
              </a:rPr>
              <a:t>Sarkar</a:t>
            </a:r>
            <a:r>
              <a:rPr lang="en-US" sz="1300" dirty="0">
                <a:solidFill>
                  <a:prstClr val="black">
                    <a:lumMod val="50000"/>
                    <a:lumOff val="50000"/>
                  </a:prstClr>
                </a:solidFill>
                <a:latin typeface="Calibri" panose="020F0502020204030204" pitchFamily="34" charset="0"/>
              </a:rPr>
              <a:t>, I. </a:t>
            </a:r>
            <a:r>
              <a:rPr lang="en-US" sz="1300" dirty="0" err="1">
                <a:solidFill>
                  <a:prstClr val="black">
                    <a:lumMod val="50000"/>
                    <a:lumOff val="50000"/>
                  </a:prstClr>
                </a:solidFill>
                <a:latin typeface="Calibri" panose="020F0502020204030204" pitchFamily="34" charset="0"/>
              </a:rPr>
              <a:t>Sarkhadov</a:t>
            </a:r>
            <a:r>
              <a:rPr lang="en-US" sz="1300" dirty="0">
                <a:solidFill>
                  <a:prstClr val="black">
                    <a:lumMod val="50000"/>
                    <a:lumOff val="50000"/>
                  </a:prstClr>
                </a:solidFill>
                <a:latin typeface="Calibri" panose="020F0502020204030204" pitchFamily="34" charset="0"/>
              </a:rPr>
              <a:t>, Z.K. </a:t>
            </a:r>
            <a:r>
              <a:rPr lang="en-US" sz="1300" dirty="0" err="1">
                <a:solidFill>
                  <a:prstClr val="black">
                    <a:lumMod val="50000"/>
                    <a:lumOff val="50000"/>
                  </a:prstClr>
                </a:solidFill>
                <a:latin typeface="Calibri" panose="020F0502020204030204" pitchFamily="34" charset="0"/>
              </a:rPr>
              <a:t>Tukhliev</a:t>
            </a:r>
            <a:r>
              <a:rPr lang="en-US" sz="1300" dirty="0">
                <a:solidFill>
                  <a:prstClr val="black">
                    <a:lumMod val="50000"/>
                    <a:lumOff val="50000"/>
                  </a:prstClr>
                </a:solidFill>
                <a:latin typeface="Calibri" panose="020F0502020204030204" pitchFamily="34" charset="0"/>
              </a:rPr>
              <a:t>, Z.A. </a:t>
            </a:r>
            <a:r>
              <a:rPr lang="en-US" sz="1300" dirty="0" err="1">
                <a:solidFill>
                  <a:prstClr val="black">
                    <a:lumMod val="50000"/>
                    <a:lumOff val="50000"/>
                  </a:prstClr>
                </a:solidFill>
                <a:latin typeface="Calibri" panose="020F0502020204030204" pitchFamily="34" charset="0"/>
              </a:rPr>
              <a:t>Sharipov</a:t>
            </a:r>
            <a:r>
              <a:rPr lang="en-US" sz="1300" dirty="0">
                <a:solidFill>
                  <a:prstClr val="black">
                    <a:lumMod val="50000"/>
                    <a:lumOff val="50000"/>
                  </a:prstClr>
                </a:solidFill>
                <a:latin typeface="Calibri" panose="020F0502020204030204" pitchFamily="34" charset="0"/>
              </a:rPr>
              <a:t>, </a:t>
            </a:r>
            <a:r>
              <a:rPr lang="en-US" sz="1300" dirty="0" smtClean="0">
                <a:solidFill>
                  <a:prstClr val="black">
                    <a:lumMod val="50000"/>
                    <a:lumOff val="50000"/>
                  </a:prstClr>
                </a:solidFill>
                <a:latin typeface="Calibri" panose="020F0502020204030204" pitchFamily="34" charset="0"/>
              </a:rPr>
              <a:t>RUDN Conference Proceedings, 2015, pp. 222-224</a:t>
            </a:r>
            <a:endParaRPr lang="ru-RU" sz="1300" dirty="0">
              <a:solidFill>
                <a:prstClr val="black">
                  <a:lumMod val="50000"/>
                  <a:lumOff val="50000"/>
                </a:prstClr>
              </a:solidFill>
              <a:latin typeface="Calibri" panose="020F0502020204030204" pitchFamily="34" charset="0"/>
            </a:endParaRPr>
          </a:p>
        </p:txBody>
      </p:sp>
      <p:sp>
        <p:nvSpPr>
          <p:cNvPr id="10" name="Заголовок 1"/>
          <p:cNvSpPr txBox="1">
            <a:spLocks/>
          </p:cNvSpPr>
          <p:nvPr/>
        </p:nvSpPr>
        <p:spPr>
          <a:xfrm>
            <a:off x="304803" y="152402"/>
            <a:ext cx="8534399"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Numerical simulation of thermal processes in materials, with heat equation obeying initial-boundary conditions</a:t>
            </a:r>
          </a:p>
        </p:txBody>
      </p:sp>
      <p:sp>
        <p:nvSpPr>
          <p:cNvPr id="7" name="TextBox 6"/>
          <p:cNvSpPr txBox="1"/>
          <p:nvPr/>
        </p:nvSpPr>
        <p:spPr>
          <a:xfrm>
            <a:off x="2971800" y="1524000"/>
            <a:ext cx="665567" cy="430887"/>
          </a:xfrm>
          <a:prstGeom prst="rect">
            <a:avLst/>
          </a:prstGeom>
          <a:solidFill>
            <a:schemeClr val="accent1">
              <a:lumMod val="20000"/>
              <a:lumOff val="80000"/>
            </a:schemeClr>
          </a:solidFill>
          <a:ln>
            <a:solidFill>
              <a:schemeClr val="tx2">
                <a:lumMod val="60000"/>
                <a:lumOff val="40000"/>
              </a:schemeClr>
            </a:solidFill>
          </a:ln>
        </p:spPr>
        <p:txBody>
          <a:bodyPr wrap="none" rtlCol="0">
            <a:spAutoFit/>
          </a:bodyPr>
          <a:lstStyle/>
          <a:p>
            <a:r>
              <a:rPr lang="el-GR" sz="2200" dirty="0" smtClean="0">
                <a:latin typeface="Times New Roman"/>
                <a:cs typeface="Times New Roman"/>
              </a:rPr>
              <a:t>τ</a:t>
            </a:r>
            <a:r>
              <a:rPr lang="en-US" sz="2000" dirty="0" smtClean="0">
                <a:latin typeface="Times New Roman"/>
                <a:cs typeface="Times New Roman"/>
              </a:rPr>
              <a:t> </a:t>
            </a:r>
            <a:r>
              <a:rPr lang="en-US" dirty="0" smtClean="0">
                <a:latin typeface="Times New Roman"/>
                <a:cs typeface="Times New Roman"/>
              </a:rPr>
              <a:t>= 0</a:t>
            </a:r>
            <a:endParaRPr lang="en-US" dirty="0"/>
          </a:p>
        </p:txBody>
      </p:sp>
      <p:sp>
        <p:nvSpPr>
          <p:cNvPr id="11" name="TextBox 10"/>
          <p:cNvSpPr txBox="1"/>
          <p:nvPr/>
        </p:nvSpPr>
        <p:spPr>
          <a:xfrm>
            <a:off x="2971800" y="4064913"/>
            <a:ext cx="780983" cy="430887"/>
          </a:xfrm>
          <a:prstGeom prst="rect">
            <a:avLst/>
          </a:prstGeom>
          <a:solidFill>
            <a:schemeClr val="accent1">
              <a:lumMod val="20000"/>
              <a:lumOff val="80000"/>
            </a:schemeClr>
          </a:solidFill>
          <a:ln>
            <a:solidFill>
              <a:schemeClr val="tx2">
                <a:lumMod val="60000"/>
                <a:lumOff val="40000"/>
              </a:schemeClr>
            </a:solidFill>
          </a:ln>
        </p:spPr>
        <p:txBody>
          <a:bodyPr wrap="none" rtlCol="0">
            <a:spAutoFit/>
          </a:bodyPr>
          <a:lstStyle/>
          <a:p>
            <a:r>
              <a:rPr lang="el-GR" sz="2200" dirty="0" smtClean="0">
                <a:latin typeface="Times New Roman"/>
                <a:cs typeface="Times New Roman"/>
              </a:rPr>
              <a:t>τ</a:t>
            </a:r>
            <a:r>
              <a:rPr lang="en-US" sz="2000" dirty="0" smtClean="0">
                <a:latin typeface="Times New Roman"/>
                <a:cs typeface="Times New Roman"/>
              </a:rPr>
              <a:t> </a:t>
            </a:r>
            <a:r>
              <a:rPr lang="en-US" dirty="0" smtClean="0">
                <a:latin typeface="Times New Roman"/>
                <a:cs typeface="Times New Roman"/>
              </a:rPr>
              <a:t>= 10</a:t>
            </a:r>
            <a:endParaRPr lang="en-US" dirty="0"/>
          </a:p>
        </p:txBody>
      </p:sp>
      <p:sp>
        <p:nvSpPr>
          <p:cNvPr id="12" name="TextBox 11"/>
          <p:cNvSpPr txBox="1"/>
          <p:nvPr/>
        </p:nvSpPr>
        <p:spPr>
          <a:xfrm>
            <a:off x="6725833" y="1524000"/>
            <a:ext cx="665567" cy="430887"/>
          </a:xfrm>
          <a:prstGeom prst="rect">
            <a:avLst/>
          </a:prstGeom>
          <a:solidFill>
            <a:schemeClr val="accent1">
              <a:lumMod val="20000"/>
              <a:lumOff val="80000"/>
            </a:schemeClr>
          </a:solidFill>
          <a:ln>
            <a:solidFill>
              <a:schemeClr val="tx2">
                <a:lumMod val="60000"/>
                <a:lumOff val="40000"/>
              </a:schemeClr>
            </a:solidFill>
          </a:ln>
        </p:spPr>
        <p:txBody>
          <a:bodyPr wrap="none" rtlCol="0">
            <a:spAutoFit/>
          </a:bodyPr>
          <a:lstStyle/>
          <a:p>
            <a:r>
              <a:rPr lang="el-GR" sz="2200" dirty="0" smtClean="0">
                <a:latin typeface="Times New Roman"/>
                <a:cs typeface="Times New Roman"/>
              </a:rPr>
              <a:t>τ</a:t>
            </a:r>
            <a:r>
              <a:rPr lang="en-US" sz="2000" dirty="0" smtClean="0">
                <a:latin typeface="Times New Roman"/>
                <a:cs typeface="Times New Roman"/>
              </a:rPr>
              <a:t> </a:t>
            </a:r>
            <a:r>
              <a:rPr lang="en-US" dirty="0" smtClean="0">
                <a:latin typeface="Times New Roman"/>
                <a:cs typeface="Times New Roman"/>
              </a:rPr>
              <a:t>= 1</a:t>
            </a:r>
            <a:endParaRPr lang="en-US" dirty="0"/>
          </a:p>
        </p:txBody>
      </p:sp>
      <p:sp>
        <p:nvSpPr>
          <p:cNvPr id="13" name="TextBox 12"/>
          <p:cNvSpPr txBox="1"/>
          <p:nvPr/>
        </p:nvSpPr>
        <p:spPr>
          <a:xfrm>
            <a:off x="6629400" y="4064913"/>
            <a:ext cx="896399" cy="430887"/>
          </a:xfrm>
          <a:prstGeom prst="rect">
            <a:avLst/>
          </a:prstGeom>
          <a:solidFill>
            <a:schemeClr val="accent1">
              <a:lumMod val="20000"/>
              <a:lumOff val="80000"/>
            </a:schemeClr>
          </a:solidFill>
          <a:ln>
            <a:solidFill>
              <a:schemeClr val="tx2">
                <a:lumMod val="60000"/>
                <a:lumOff val="40000"/>
              </a:schemeClr>
            </a:solidFill>
          </a:ln>
        </p:spPr>
        <p:txBody>
          <a:bodyPr wrap="none" rtlCol="0">
            <a:spAutoFit/>
          </a:bodyPr>
          <a:lstStyle/>
          <a:p>
            <a:r>
              <a:rPr lang="el-GR" sz="2200" dirty="0" smtClean="0">
                <a:latin typeface="Times New Roman"/>
                <a:cs typeface="Times New Roman"/>
              </a:rPr>
              <a:t>τ</a:t>
            </a:r>
            <a:r>
              <a:rPr lang="en-US" sz="2000" dirty="0" smtClean="0">
                <a:latin typeface="Times New Roman"/>
                <a:cs typeface="Times New Roman"/>
              </a:rPr>
              <a:t> </a:t>
            </a:r>
            <a:r>
              <a:rPr lang="en-US" dirty="0" smtClean="0">
                <a:latin typeface="Times New Roman"/>
                <a:cs typeface="Times New Roman"/>
              </a:rPr>
              <a:t>= 100</a:t>
            </a:r>
            <a:endParaRPr lang="en-US" dirty="0"/>
          </a:p>
        </p:txBody>
      </p:sp>
    </p:spTree>
    <p:extLst>
      <p:ext uri="{BB962C8B-B14F-4D97-AF65-F5344CB8AC3E}">
        <p14:creationId xmlns:p14="http://schemas.microsoft.com/office/powerpoint/2010/main" val="27268432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58800" y="1828803"/>
            <a:ext cx="8128000" cy="4047553"/>
            <a:chOff x="330200" y="1819275"/>
            <a:chExt cx="8128000" cy="4047553"/>
          </a:xfrm>
        </p:grpSpPr>
        <p:sp>
          <p:nvSpPr>
            <p:cNvPr id="3" name="AutoShape 43"/>
            <p:cNvSpPr>
              <a:spLocks noChangeArrowheads="1"/>
            </p:cNvSpPr>
            <p:nvPr/>
          </p:nvSpPr>
          <p:spPr bwMode="auto">
            <a:xfrm>
              <a:off x="2743200" y="5105400"/>
              <a:ext cx="152400" cy="152400"/>
            </a:xfrm>
            <a:prstGeom prst="triangle">
              <a:avLst>
                <a:gd name="adj" fmla="val 50000"/>
              </a:avLst>
            </a:prstGeom>
            <a:solidFill>
              <a:srgbClr val="00FF00"/>
            </a:solidFill>
            <a:ln w="9525">
              <a:solidFill>
                <a:srgbClr val="0000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000000"/>
                </a:solidFill>
              </a:endParaRPr>
            </a:p>
          </p:txBody>
        </p:sp>
        <p:sp>
          <p:nvSpPr>
            <p:cNvPr id="4" name="Rectangle 45"/>
            <p:cNvSpPr>
              <a:spLocks noChangeArrowheads="1"/>
            </p:cNvSpPr>
            <p:nvPr/>
          </p:nvSpPr>
          <p:spPr bwMode="auto">
            <a:xfrm>
              <a:off x="2895600" y="5029200"/>
              <a:ext cx="3352800" cy="83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r>
                <a:rPr lang="en-US" altLang="en-US" sz="1600" kern="0" dirty="0" smtClean="0">
                  <a:solidFill>
                    <a:srgbClr val="333399"/>
                  </a:solidFill>
                </a:rPr>
                <a:t>Numerical results </a:t>
              </a:r>
              <a:r>
                <a:rPr lang="en-US" altLang="en-US" sz="1600" kern="0" dirty="0">
                  <a:solidFill>
                    <a:srgbClr val="333399"/>
                  </a:solidFill>
                </a:rPr>
                <a:t>of [1]</a:t>
              </a:r>
            </a:p>
            <a:p>
              <a:pPr eaLnBrk="1" fontAlgn="base" hangingPunct="1">
                <a:spcBef>
                  <a:spcPct val="0"/>
                </a:spcBef>
                <a:spcAft>
                  <a:spcPct val="0"/>
                </a:spcAft>
                <a:defRPr/>
              </a:pPr>
              <a:r>
                <a:rPr lang="ru-RU" altLang="en-US" sz="1600" kern="0" dirty="0" err="1">
                  <a:solidFill>
                    <a:srgbClr val="333399"/>
                  </a:solidFill>
                </a:rPr>
                <a:t>Experimental</a:t>
              </a:r>
              <a:r>
                <a:rPr lang="ru-RU" altLang="en-US" sz="1600" kern="0" dirty="0">
                  <a:solidFill>
                    <a:srgbClr val="333399"/>
                  </a:solidFill>
                </a:rPr>
                <a:t> </a:t>
              </a:r>
              <a:r>
                <a:rPr lang="ru-RU" altLang="en-US" sz="1600" kern="0" dirty="0" err="1">
                  <a:solidFill>
                    <a:srgbClr val="333399"/>
                  </a:solidFill>
                </a:rPr>
                <a:t>data</a:t>
              </a:r>
              <a:r>
                <a:rPr lang="ru-RU" altLang="en-US" sz="1600" kern="0" dirty="0">
                  <a:solidFill>
                    <a:srgbClr val="333399"/>
                  </a:solidFill>
                </a:rPr>
                <a:t> [2]</a:t>
              </a:r>
            </a:p>
            <a:p>
              <a:pPr eaLnBrk="1" fontAlgn="base" hangingPunct="1">
                <a:spcBef>
                  <a:spcPct val="0"/>
                </a:spcBef>
                <a:spcAft>
                  <a:spcPct val="0"/>
                </a:spcAft>
                <a:defRPr/>
              </a:pPr>
              <a:r>
                <a:rPr lang="en-US" altLang="en-US" sz="1600" kern="0" dirty="0">
                  <a:solidFill>
                    <a:srgbClr val="333399"/>
                  </a:solidFill>
                </a:rPr>
                <a:t>The numerical results of [2]</a:t>
              </a:r>
              <a:endParaRPr lang="ru-RU" altLang="en-US" sz="1600" kern="0" dirty="0">
                <a:solidFill>
                  <a:srgbClr val="333399"/>
                </a:solidFill>
              </a:endParaRPr>
            </a:p>
          </p:txBody>
        </p:sp>
        <p:sp>
          <p:nvSpPr>
            <p:cNvPr id="5" name="Oval 46"/>
            <p:cNvSpPr>
              <a:spLocks noChangeArrowheads="1"/>
            </p:cNvSpPr>
            <p:nvPr/>
          </p:nvSpPr>
          <p:spPr bwMode="auto">
            <a:xfrm>
              <a:off x="2743200" y="5410200"/>
              <a:ext cx="128588" cy="128588"/>
            </a:xfrm>
            <a:prstGeom prst="ellipse">
              <a:avLst/>
            </a:prstGeom>
            <a:solidFill>
              <a:srgbClr val="000000"/>
            </a:solidFill>
            <a:ln w="9525">
              <a:solidFill>
                <a:srgbClr val="0000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defRPr/>
              </a:pPr>
              <a:endParaRPr lang="en-US" altLang="en-US" kern="0" smtClean="0">
                <a:solidFill>
                  <a:srgbClr val="000000"/>
                </a:solidFill>
              </a:endParaRPr>
            </a:p>
          </p:txBody>
        </p:sp>
        <p:pic>
          <p:nvPicPr>
            <p:cNvPr id="6"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828800"/>
              <a:ext cx="24796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25" y="1828800"/>
              <a:ext cx="2514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19275"/>
              <a:ext cx="2514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51"/>
            <p:cNvSpPr>
              <a:spLocks noChangeShapeType="1"/>
            </p:cNvSpPr>
            <p:nvPr/>
          </p:nvSpPr>
          <p:spPr bwMode="auto">
            <a:xfrm>
              <a:off x="2686050" y="5695950"/>
              <a:ext cx="228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en-US" kern="0" smtClean="0">
                <a:solidFill>
                  <a:srgbClr val="000000"/>
                </a:solidFill>
                <a:cs typeface="Arial" charset="0"/>
              </a:endParaRPr>
            </a:p>
          </p:txBody>
        </p:sp>
      </p:grpSp>
      <p:sp>
        <p:nvSpPr>
          <p:cNvPr id="13" name="Заголовок 1"/>
          <p:cNvSpPr txBox="1">
            <a:spLocks/>
          </p:cNvSpPr>
          <p:nvPr/>
        </p:nvSpPr>
        <p:spPr>
          <a:xfrm>
            <a:off x="457201" y="304803"/>
            <a:ext cx="8534399"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Modeling the track formation in amorphous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iron alloys </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exposed to high-energy heavy ion bombardment</a:t>
            </a:r>
          </a:p>
        </p:txBody>
      </p:sp>
      <p:grpSp>
        <p:nvGrpSpPr>
          <p:cNvPr id="12" name="Группа 11"/>
          <p:cNvGrpSpPr/>
          <p:nvPr/>
        </p:nvGrpSpPr>
        <p:grpSpPr>
          <a:xfrm>
            <a:off x="76200" y="6019800"/>
            <a:ext cx="8991600" cy="738635"/>
            <a:chOff x="76200" y="6019800"/>
            <a:chExt cx="8991600" cy="738635"/>
          </a:xfrm>
        </p:grpSpPr>
        <p:sp>
          <p:nvSpPr>
            <p:cNvPr id="11" name="Прямоугольник 10"/>
            <p:cNvSpPr/>
            <p:nvPr/>
          </p:nvSpPr>
          <p:spPr>
            <a:xfrm>
              <a:off x="76200" y="6019800"/>
              <a:ext cx="8991600" cy="738635"/>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[1] I.V. </a:t>
              </a:r>
              <a:r>
                <a:rPr lang="en-US" sz="1400" dirty="0" err="1">
                  <a:solidFill>
                    <a:prstClr val="black">
                      <a:lumMod val="50000"/>
                      <a:lumOff val="50000"/>
                    </a:prstClr>
                  </a:solidFill>
                  <a:latin typeface="Calibri" panose="020F0502020204030204" pitchFamily="34" charset="0"/>
                </a:rPr>
                <a:t>Amirkhanov</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A.Yu</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Didyk</a:t>
              </a:r>
              <a:r>
                <a:rPr lang="en-US" sz="1400" dirty="0">
                  <a:solidFill>
                    <a:prstClr val="black">
                      <a:lumMod val="50000"/>
                      <a:lumOff val="50000"/>
                    </a:prstClr>
                  </a:solidFill>
                  <a:latin typeface="Calibri" panose="020F0502020204030204" pitchFamily="34" charset="0"/>
                </a:rPr>
                <a:t>, I.V. </a:t>
              </a:r>
              <a:r>
                <a:rPr lang="en-US" sz="1400" dirty="0" err="1">
                  <a:solidFill>
                    <a:prstClr val="black">
                      <a:lumMod val="50000"/>
                      <a:lumOff val="50000"/>
                    </a:prstClr>
                  </a:solidFill>
                  <a:latin typeface="Calibri" panose="020F0502020204030204" pitchFamily="34" charset="0"/>
                </a:rPr>
                <a:t>Puzynin</a:t>
              </a:r>
              <a:r>
                <a:rPr lang="en-US" sz="1400" dirty="0">
                  <a:solidFill>
                    <a:prstClr val="black">
                      <a:lumMod val="50000"/>
                      <a:lumOff val="50000"/>
                    </a:prstClr>
                  </a:solidFill>
                  <a:latin typeface="Calibri" panose="020F0502020204030204" pitchFamily="34" charset="0"/>
                </a:rPr>
                <a:t>, T.P. </a:t>
              </a:r>
              <a:r>
                <a:rPr lang="en-US" sz="1400" dirty="0" err="1">
                  <a:solidFill>
                    <a:prstClr val="black">
                      <a:lumMod val="50000"/>
                      <a:lumOff val="50000"/>
                    </a:prstClr>
                  </a:solidFill>
                  <a:latin typeface="Calibri" panose="020F0502020204030204" pitchFamily="34" charset="0"/>
                </a:rPr>
                <a:t>Puzynina</a:t>
              </a:r>
              <a:r>
                <a:rPr lang="en-US" sz="1400" dirty="0">
                  <a:solidFill>
                    <a:prstClr val="black">
                      <a:lumMod val="50000"/>
                      <a:lumOff val="50000"/>
                    </a:prstClr>
                  </a:solidFill>
                  <a:latin typeface="Calibri" panose="020F0502020204030204" pitchFamily="34" charset="0"/>
                </a:rPr>
                <a:t>, N.R. </a:t>
              </a:r>
              <a:r>
                <a:rPr lang="en-US" sz="1400" dirty="0" err="1">
                  <a:solidFill>
                    <a:prstClr val="black">
                      <a:lumMod val="50000"/>
                      <a:lumOff val="50000"/>
                    </a:prstClr>
                  </a:solidFill>
                  <a:latin typeface="Calibri" panose="020F0502020204030204" pitchFamily="34" charset="0"/>
                </a:rPr>
                <a:t>Sarker</a:t>
              </a:r>
              <a:r>
                <a:rPr lang="en-US" sz="1400" dirty="0">
                  <a:solidFill>
                    <a:prstClr val="black">
                      <a:lumMod val="50000"/>
                      <a:lumOff val="50000"/>
                    </a:prstClr>
                  </a:solidFill>
                  <a:latin typeface="Calibri" panose="020F0502020204030204" pitchFamily="34" charset="0"/>
                </a:rPr>
                <a:t>, I. </a:t>
              </a:r>
              <a:r>
                <a:rPr lang="en-US" sz="1400" dirty="0" err="1">
                  <a:solidFill>
                    <a:prstClr val="black">
                      <a:lumMod val="50000"/>
                      <a:lumOff val="50000"/>
                    </a:prstClr>
                  </a:solidFill>
                  <a:latin typeface="Calibri" panose="020F0502020204030204" pitchFamily="34" charset="0"/>
                </a:rPr>
                <a:t>Sarkhadov</a:t>
              </a:r>
              <a:r>
                <a:rPr lang="en-US" sz="1400" dirty="0">
                  <a:solidFill>
                    <a:prstClr val="black">
                      <a:lumMod val="50000"/>
                      <a:lumOff val="50000"/>
                    </a:prstClr>
                  </a:solidFill>
                  <a:latin typeface="Calibri" panose="020F0502020204030204" pitchFamily="34" charset="0"/>
                </a:rPr>
                <a:t>, Z.A. </a:t>
              </a:r>
              <a:r>
                <a:rPr lang="en-US" sz="1400" dirty="0" err="1">
                  <a:solidFill>
                    <a:prstClr val="black">
                      <a:lumMod val="50000"/>
                      <a:lumOff val="50000"/>
                    </a:prstClr>
                  </a:solidFill>
                  <a:latin typeface="Calibri" panose="020F0502020204030204" pitchFamily="34" charset="0"/>
                </a:rPr>
                <a:t>Sharipov</a:t>
              </a:r>
              <a:r>
                <a:rPr lang="en-US" sz="1400" dirty="0">
                  <a:solidFill>
                    <a:prstClr val="black">
                      <a:lumMod val="50000"/>
                      <a:lumOff val="50000"/>
                    </a:prstClr>
                  </a:solidFill>
                  <a:latin typeface="Calibri" panose="020F0502020204030204" pitchFamily="34" charset="0"/>
                </a:rPr>
                <a:t>, Z.K. </a:t>
              </a:r>
              <a:r>
                <a:rPr lang="en-US" sz="1400" dirty="0" err="1">
                  <a:solidFill>
                    <a:prstClr val="black">
                      <a:lumMod val="50000"/>
                      <a:lumOff val="50000"/>
                    </a:prstClr>
                  </a:solidFill>
                  <a:latin typeface="Calibri" panose="020F0502020204030204" pitchFamily="34" charset="0"/>
                </a:rPr>
                <a:t>Tukhliev</a:t>
              </a:r>
              <a:r>
                <a:rPr lang="en-US" sz="1400" dirty="0">
                  <a:solidFill>
                    <a:prstClr val="black">
                      <a:lumMod val="50000"/>
                      <a:lumOff val="50000"/>
                    </a:prstClr>
                  </a:solidFill>
                  <a:latin typeface="Calibri" panose="020F0502020204030204" pitchFamily="34" charset="0"/>
                </a:rPr>
                <a:t>, </a:t>
              </a:r>
              <a:r>
                <a:rPr lang="en-US" sz="1400" dirty="0" err="1" smtClean="0">
                  <a:solidFill>
                    <a:prstClr val="black">
                      <a:lumMod val="50000"/>
                      <a:lumOff val="50000"/>
                    </a:prstClr>
                  </a:solidFill>
                  <a:latin typeface="Calibri" panose="020F0502020204030204" pitchFamily="34" charset="0"/>
                </a:rPr>
                <a:t>Vestnik</a:t>
              </a:r>
              <a:r>
                <a:rPr lang="en-US" sz="1400" dirty="0" smtClean="0">
                  <a:solidFill>
                    <a:prstClr val="black">
                      <a:lumMod val="50000"/>
                      <a:lumOff val="50000"/>
                    </a:prstClr>
                  </a:solidFill>
                  <a:latin typeface="Calibri" panose="020F0502020204030204" pitchFamily="34" charset="0"/>
                </a:rPr>
                <a:t> RUDN </a:t>
              </a:r>
              <a:r>
                <a:rPr lang="en-US" sz="1400" dirty="0" err="1" smtClean="0">
                  <a:solidFill>
                    <a:prstClr val="black">
                      <a:lumMod val="50000"/>
                      <a:lumOff val="50000"/>
                    </a:prstClr>
                  </a:solidFill>
                  <a:latin typeface="Calibri" panose="020F0502020204030204" pitchFamily="34" charset="0"/>
                </a:rPr>
                <a:t>Seria</a:t>
              </a:r>
              <a:r>
                <a:rPr lang="en-US" sz="1400" dirty="0" smtClean="0">
                  <a:solidFill>
                    <a:prstClr val="black">
                      <a:lumMod val="50000"/>
                      <a:lumOff val="50000"/>
                    </a:prstClr>
                  </a:solidFill>
                  <a:latin typeface="Calibri" panose="020F0502020204030204" pitchFamily="34" charset="0"/>
                </a:rPr>
                <a:t> </a:t>
              </a:r>
              <a:r>
                <a:rPr lang="en-US" sz="1400" dirty="0" err="1" smtClean="0">
                  <a:solidFill>
                    <a:prstClr val="black">
                      <a:lumMod val="50000"/>
                      <a:lumOff val="50000"/>
                    </a:prstClr>
                  </a:solidFill>
                  <a:latin typeface="Calibri" panose="020F0502020204030204" pitchFamily="34" charset="0"/>
                </a:rPr>
                <a:t>Matematika</a:t>
              </a:r>
              <a:r>
                <a:rPr lang="en-US" sz="1400" dirty="0" smtClean="0">
                  <a:solidFill>
                    <a:prstClr val="black">
                      <a:lumMod val="50000"/>
                      <a:lumOff val="50000"/>
                    </a:prstClr>
                  </a:solidFill>
                  <a:latin typeface="Calibri" panose="020F0502020204030204" pitchFamily="34" charset="0"/>
                </a:rPr>
                <a:t>. </a:t>
              </a:r>
              <a:r>
                <a:rPr lang="en-US" sz="1400" dirty="0" err="1" smtClean="0">
                  <a:solidFill>
                    <a:prstClr val="black">
                      <a:lumMod val="50000"/>
                      <a:lumOff val="50000"/>
                    </a:prstClr>
                  </a:solidFill>
                  <a:latin typeface="Calibri" panose="020F0502020204030204" pitchFamily="34" charset="0"/>
                </a:rPr>
                <a:t>Informatika</a:t>
              </a:r>
              <a:r>
                <a:rPr lang="en-US" sz="1400" dirty="0" smtClean="0">
                  <a:solidFill>
                    <a:prstClr val="black">
                      <a:lumMod val="50000"/>
                      <a:lumOff val="50000"/>
                    </a:prstClr>
                  </a:solidFill>
                  <a:latin typeface="Calibri" panose="020F0502020204030204" pitchFamily="34" charset="0"/>
                </a:rPr>
                <a:t>. </a:t>
              </a:r>
              <a:r>
                <a:rPr lang="en-US" sz="1400" dirty="0" err="1" smtClean="0">
                  <a:solidFill>
                    <a:prstClr val="black">
                      <a:lumMod val="50000"/>
                      <a:lumOff val="50000"/>
                    </a:prstClr>
                  </a:solidFill>
                  <a:latin typeface="Calibri" panose="020F0502020204030204" pitchFamily="34" charset="0"/>
                </a:rPr>
                <a:t>Fizika</a:t>
              </a:r>
              <a:r>
                <a:rPr lang="en-US" sz="1400" dirty="0" smtClean="0">
                  <a:solidFill>
                    <a:prstClr val="black">
                      <a:lumMod val="50000"/>
                      <a:lumOff val="50000"/>
                    </a:prstClr>
                  </a:solidFill>
                  <a:latin typeface="Calibri" panose="020F0502020204030204" pitchFamily="34" charset="0"/>
                </a:rPr>
                <a:t>. , 2014, No. 2, pp. 316-319.</a:t>
              </a:r>
              <a:endParaRPr lang="en-US" sz="1400" dirty="0">
                <a:solidFill>
                  <a:prstClr val="black">
                    <a:lumMod val="50000"/>
                    <a:lumOff val="50000"/>
                  </a:prstClr>
                </a:solidFill>
                <a:latin typeface="Calibri" panose="020F0502020204030204" pitchFamily="34" charset="0"/>
              </a:endParaRPr>
            </a:p>
            <a:p>
              <a:r>
                <a:rPr lang="en-US" sz="1400" dirty="0">
                  <a:solidFill>
                    <a:prstClr val="black">
                      <a:lumMod val="50000"/>
                      <a:lumOff val="50000"/>
                    </a:prstClr>
                  </a:solidFill>
                  <a:latin typeface="Calibri" panose="020F0502020204030204" pitchFamily="34" charset="0"/>
                </a:rPr>
                <a:t>[2] M.D. Rodriguez, B. </a:t>
              </a:r>
              <a:r>
                <a:rPr lang="en-US" sz="1400" dirty="0" err="1">
                  <a:solidFill>
                    <a:prstClr val="black">
                      <a:lumMod val="50000"/>
                      <a:lumOff val="50000"/>
                    </a:prstClr>
                  </a:solidFill>
                  <a:latin typeface="Calibri" panose="020F0502020204030204" pitchFamily="34" charset="0"/>
                </a:rPr>
                <a:t>Afra</a:t>
              </a:r>
              <a:r>
                <a:rPr lang="en-US" sz="1400" dirty="0">
                  <a:solidFill>
                    <a:prstClr val="black">
                      <a:lumMod val="50000"/>
                      <a:lumOff val="50000"/>
                    </a:prstClr>
                  </a:solidFill>
                  <a:latin typeface="Calibri" panose="020F0502020204030204" pitchFamily="34" charset="0"/>
                </a:rPr>
                <a:t>, C. </a:t>
              </a:r>
              <a:r>
                <a:rPr lang="en-US" sz="1400" dirty="0" err="1">
                  <a:solidFill>
                    <a:prstClr val="black">
                      <a:lumMod val="50000"/>
                      <a:lumOff val="50000"/>
                    </a:prstClr>
                  </a:solidFill>
                  <a:latin typeface="Calibri" panose="020F0502020204030204" pitchFamily="34" charset="0"/>
                </a:rPr>
                <a:t>Trautmann</a:t>
              </a:r>
              <a:r>
                <a:rPr lang="en-US" sz="1400" dirty="0">
                  <a:solidFill>
                    <a:prstClr val="black">
                      <a:lumMod val="50000"/>
                      <a:lumOff val="50000"/>
                    </a:prstClr>
                  </a:solidFill>
                  <a:latin typeface="Calibri" panose="020F0502020204030204" pitchFamily="34" charset="0"/>
                </a:rPr>
                <a:t>, et. al., Journal of Non-Crystalline Solids 358 (2012) 571-576.</a:t>
              </a:r>
            </a:p>
          </p:txBody>
        </p:sp>
        <p:sp>
          <p:nvSpPr>
            <p:cNvPr id="10" name="Прямоугольник 9"/>
            <p:cNvSpPr/>
            <p:nvPr/>
          </p:nvSpPr>
          <p:spPr>
            <a:xfrm>
              <a:off x="1581912" y="6053328"/>
              <a:ext cx="838200" cy="2194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6315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304803" y="1905000"/>
            <a:ext cx="8610600" cy="4648200"/>
          </a:xfrm>
          <a:prstGeom prst="rect">
            <a:avLst/>
          </a:prstGeom>
        </p:spPr>
        <p:txBody>
          <a:bodyPr lIns="91410" tIns="45706" rIns="91410" bIns="45706"/>
          <a:lstStyle/>
          <a:p>
            <a:pPr>
              <a:spcAft>
                <a:spcPts val="400"/>
              </a:spcAft>
            </a:pP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   Contribution to the upgrade of </a:t>
            </a:r>
            <a:r>
              <a:rPr lang="en-US" sz="2000" b="1" dirty="0" err="1">
                <a:solidFill>
                  <a:srgbClr val="000099"/>
                </a:solidFill>
                <a:effectLst>
                  <a:outerShdw blurRad="38100" dist="38100" dir="2700000" algn="tl">
                    <a:srgbClr val="000000">
                      <a:alpha val="43137"/>
                    </a:srgbClr>
                  </a:outerShdw>
                </a:effectLst>
                <a:latin typeface="Calibri" panose="020F0502020204030204" pitchFamily="34" charset="0"/>
              </a:rPr>
              <a:t>Geant</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4 package </a:t>
            </a:r>
            <a:endParaRPr lang="en-US" sz="2000" b="1" dirty="0">
              <a:solidFill>
                <a:srgbClr val="000099"/>
              </a:solidFill>
              <a:effectLst>
                <a:outerShdw blurRad="38100" dist="38100" dir="2700000" algn="tl">
                  <a:srgbClr val="000000">
                    <a:alpha val="43137"/>
                  </a:srgbClr>
                </a:outerShdw>
              </a:effectLst>
              <a:latin typeface="Calibri"/>
            </a:endParaRPr>
          </a:p>
          <a:p>
            <a:r>
              <a:rPr lang="en-US" sz="1400" dirty="0">
                <a:solidFill>
                  <a:srgbClr val="0033CC"/>
                </a:solidFill>
                <a:effectLst>
                  <a:outerShdw blurRad="38100" dist="38100" dir="2700000" algn="tl">
                    <a:srgbClr val="000000">
                      <a:alpha val="43137"/>
                    </a:srgbClr>
                  </a:outerShdw>
                </a:effectLst>
                <a:latin typeface="Calibri"/>
              </a:rPr>
              <a:t>        [Tasks:  ●●  Improvement of </a:t>
            </a:r>
            <a:r>
              <a:rPr lang="en-US" sz="1400" dirty="0">
                <a:solidFill>
                  <a:schemeClr val="accent2">
                    <a:lumMod val="75000"/>
                  </a:schemeClr>
                </a:solidFill>
                <a:effectLst>
                  <a:outerShdw blurRad="38100" dist="38100" dir="2700000" algn="tl">
                    <a:srgbClr val="000000">
                      <a:alpha val="43137"/>
                    </a:srgbClr>
                  </a:outerShdw>
                </a:effectLst>
                <a:latin typeface="Calibri"/>
              </a:rPr>
              <a:t>specific physics </a:t>
            </a:r>
            <a:r>
              <a:rPr lang="en-US" sz="1400" dirty="0">
                <a:solidFill>
                  <a:srgbClr val="0033CC"/>
                </a:solidFill>
                <a:effectLst>
                  <a:outerShdw blurRad="38100" dist="38100" dir="2700000" algn="tl">
                    <a:srgbClr val="000000">
                      <a:alpha val="43137"/>
                    </a:srgbClr>
                  </a:outerShdw>
                </a:effectLst>
                <a:latin typeface="Calibri"/>
              </a:rPr>
              <a:t>task modules of </a:t>
            </a:r>
            <a:r>
              <a:rPr lang="en-US" sz="1400" dirty="0" err="1">
                <a:solidFill>
                  <a:srgbClr val="0033CC"/>
                </a:solidFill>
                <a:effectLst>
                  <a:outerShdw blurRad="38100" dist="38100" dir="2700000" algn="tl">
                    <a:srgbClr val="000000">
                      <a:alpha val="43137"/>
                    </a:srgbClr>
                  </a:outerShdw>
                </a:effectLst>
                <a:latin typeface="Calibri"/>
              </a:rPr>
              <a:t>Geant</a:t>
            </a:r>
            <a:r>
              <a:rPr lang="en-US" sz="1400" dirty="0">
                <a:solidFill>
                  <a:srgbClr val="0033CC"/>
                </a:solidFill>
                <a:effectLst>
                  <a:outerShdw blurRad="38100" dist="38100" dir="2700000" algn="tl">
                    <a:srgbClr val="000000">
                      <a:alpha val="43137"/>
                    </a:srgbClr>
                  </a:outerShdw>
                </a:effectLst>
                <a:latin typeface="Calibri"/>
              </a:rPr>
              <a:t> 4;</a:t>
            </a:r>
          </a:p>
          <a:p>
            <a:r>
              <a:rPr lang="en-US" sz="1400" dirty="0">
                <a:solidFill>
                  <a:srgbClr val="0033CC"/>
                </a:solidFill>
                <a:effectLst>
                  <a:outerShdw blurRad="38100" dist="38100" dir="2700000" algn="tl">
                    <a:srgbClr val="000000">
                      <a:alpha val="43137"/>
                    </a:srgbClr>
                  </a:outerShdw>
                </a:effectLst>
                <a:latin typeface="Calibri"/>
              </a:rPr>
              <a:t>                      ●●  Contribution to the </a:t>
            </a:r>
            <a:r>
              <a:rPr lang="en-US" sz="1400" dirty="0">
                <a:solidFill>
                  <a:schemeClr val="accent2">
                    <a:lumMod val="75000"/>
                  </a:schemeClr>
                </a:solidFill>
                <a:effectLst>
                  <a:outerShdw blurRad="38100" dist="38100" dir="2700000" algn="tl">
                    <a:srgbClr val="000000">
                      <a:alpha val="43137"/>
                    </a:srgbClr>
                  </a:outerShdw>
                </a:effectLst>
                <a:latin typeface="Calibri"/>
              </a:rPr>
              <a:t>code parallelization </a:t>
            </a:r>
            <a:r>
              <a:rPr lang="en-US" sz="1400" dirty="0">
                <a:solidFill>
                  <a:srgbClr val="0033CC"/>
                </a:solidFill>
                <a:effectLst>
                  <a:outerShdw blurRad="38100" dist="38100" dir="2700000" algn="tl">
                    <a:srgbClr val="000000">
                      <a:alpha val="43137"/>
                    </a:srgbClr>
                  </a:outerShdw>
                </a:effectLst>
                <a:latin typeface="Calibri"/>
              </a:rPr>
              <a:t>within </a:t>
            </a:r>
            <a:r>
              <a:rPr lang="en-US" sz="1400" dirty="0" err="1">
                <a:solidFill>
                  <a:srgbClr val="0033CC"/>
                </a:solidFill>
                <a:effectLst>
                  <a:outerShdw blurRad="38100" dist="38100" dir="2700000" algn="tl">
                    <a:srgbClr val="000000">
                      <a:alpha val="43137"/>
                    </a:srgbClr>
                  </a:outerShdw>
                </a:effectLst>
                <a:latin typeface="Calibri"/>
              </a:rPr>
              <a:t>Geant</a:t>
            </a:r>
            <a:r>
              <a:rPr lang="en-US" sz="1400" dirty="0">
                <a:solidFill>
                  <a:srgbClr val="0033CC"/>
                </a:solidFill>
                <a:effectLst>
                  <a:outerShdw blurRad="38100" dist="38100" dir="2700000" algn="tl">
                    <a:srgbClr val="000000">
                      <a:alpha val="43137"/>
                    </a:srgbClr>
                  </a:outerShdw>
                </a:effectLst>
                <a:latin typeface="Calibri"/>
              </a:rPr>
              <a:t> 4 modules;</a:t>
            </a:r>
          </a:p>
          <a:p>
            <a:r>
              <a:rPr lang="en-US" sz="1400" dirty="0">
                <a:solidFill>
                  <a:srgbClr val="0033CC"/>
                </a:solidFill>
                <a:effectLst>
                  <a:outerShdw blurRad="38100" dist="38100" dir="2700000" algn="tl">
                    <a:srgbClr val="000000">
                      <a:alpha val="43137"/>
                    </a:srgbClr>
                  </a:outerShdw>
                </a:effectLst>
                <a:latin typeface="Calibri"/>
              </a:rPr>
              <a:t>               </a:t>
            </a:r>
            <a:r>
              <a:rPr lang="en-US" sz="1400" b="1" dirty="0">
                <a:solidFill>
                  <a:srgbClr val="0033CC"/>
                </a:solidFill>
                <a:effectLst>
                  <a:outerShdw blurRad="38100" dist="38100" dir="2700000" algn="tl">
                    <a:srgbClr val="000000">
                      <a:alpha val="43137"/>
                    </a:srgbClr>
                  </a:outerShdw>
                </a:effectLst>
                <a:latin typeface="Calibri"/>
              </a:rPr>
              <a:t>       ●●  Grasp of </a:t>
            </a:r>
            <a:r>
              <a:rPr lang="en-US" sz="1400" b="1" dirty="0" err="1">
                <a:solidFill>
                  <a:srgbClr val="0033CC"/>
                </a:solidFill>
                <a:effectLst>
                  <a:outerShdw blurRad="38100" dist="38100" dir="2700000" algn="tl">
                    <a:srgbClr val="000000">
                      <a:alpha val="43137"/>
                    </a:srgbClr>
                  </a:outerShdw>
                </a:effectLst>
                <a:latin typeface="Calibri"/>
              </a:rPr>
              <a:t>Geant</a:t>
            </a:r>
            <a:r>
              <a:rPr lang="en-US" sz="1400" b="1" dirty="0">
                <a:solidFill>
                  <a:srgbClr val="0033CC"/>
                </a:solidFill>
                <a:effectLst>
                  <a:outerShdw blurRad="38100" dist="38100" dir="2700000" algn="tl">
                    <a:srgbClr val="000000">
                      <a:alpha val="43137"/>
                    </a:srgbClr>
                  </a:outerShdw>
                </a:effectLst>
                <a:latin typeface="Calibri"/>
              </a:rPr>
              <a:t> 4 and extension of its usage </a:t>
            </a:r>
            <a:r>
              <a:rPr lang="en-US" sz="1400" b="1" dirty="0" smtClean="0">
                <a:solidFill>
                  <a:srgbClr val="0033CC"/>
                </a:solidFill>
                <a:effectLst>
                  <a:outerShdw blurRad="38100" dist="38100" dir="2700000" algn="tl">
                    <a:srgbClr val="000000">
                      <a:alpha val="43137"/>
                    </a:srgbClr>
                  </a:outerShdw>
                </a:effectLst>
                <a:latin typeface="Calibri"/>
              </a:rPr>
              <a:t>in addition to the high </a:t>
            </a:r>
            <a:r>
              <a:rPr lang="en-US" sz="1400" b="1" dirty="0">
                <a:solidFill>
                  <a:srgbClr val="0033CC"/>
                </a:solidFill>
                <a:effectLst>
                  <a:outerShdw blurRad="38100" dist="38100" dir="2700000" algn="tl">
                    <a:srgbClr val="000000">
                      <a:alpha val="43137"/>
                    </a:srgbClr>
                  </a:outerShdw>
                </a:effectLst>
                <a:latin typeface="Calibri"/>
              </a:rPr>
              <a:t>energy physics tasks]</a:t>
            </a:r>
          </a:p>
          <a:p>
            <a:pPr>
              <a:spcBef>
                <a:spcPts val="600"/>
              </a:spcBef>
              <a:spcAft>
                <a:spcPts val="600"/>
              </a:spcAft>
            </a:pP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   CBM@GSI – Methods, Algorithms &amp; Software for Fast Event Reconstruction</a:t>
            </a:r>
            <a:endParaRPr lang="en-US" sz="2000" b="1" dirty="0">
              <a:solidFill>
                <a:srgbClr val="000090"/>
              </a:solidFill>
              <a:effectLst>
                <a:outerShdw blurRad="38100" dist="38100" dir="2700000" algn="tl">
                  <a:srgbClr val="000000">
                    <a:alpha val="43137"/>
                  </a:srgbClr>
                </a:outerShdw>
              </a:effectLst>
              <a:latin typeface="Calibri"/>
            </a:endParaRPr>
          </a:p>
          <a:p>
            <a:r>
              <a:rPr lang="en-US" sz="1400" dirty="0">
                <a:solidFill>
                  <a:srgbClr val="0033CC"/>
                </a:solidFill>
                <a:effectLst>
                  <a:outerShdw blurRad="38100" dist="38100" dir="2700000" algn="tl">
                    <a:srgbClr val="000000">
                      <a:alpha val="43137"/>
                    </a:srgbClr>
                  </a:outerShdw>
                </a:effectLst>
                <a:latin typeface="Calibri"/>
              </a:rPr>
              <a:t>        [Tasks:  ●●  Software parallelization for different detectors entering the CBM facility</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a:t>
            </a:r>
          </a:p>
          <a:p>
            <a:r>
              <a:rPr lang="en-US" sz="1400" dirty="0">
                <a:solidFill>
                  <a:srgbClr val="0033CC"/>
                </a:solidFill>
                <a:effectLst>
                  <a:outerShdw blurRad="38100" dist="38100" dir="2700000" algn="tl">
                    <a:srgbClr val="000000">
                      <a:alpha val="43137"/>
                    </a:srgbClr>
                  </a:outerShdw>
                </a:effectLst>
                <a:latin typeface="Calibri"/>
              </a:rPr>
              <a:t>                      ●●  Development and implementation of the concept of CBM Databases</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a:t>
            </a:r>
          </a:p>
          <a:p>
            <a:r>
              <a:rPr lang="en-US" sz="1400" dirty="0">
                <a:solidFill>
                  <a:srgbClr val="0033CC"/>
                </a:solidFill>
                <a:effectLst>
                  <a:outerShdw blurRad="38100" dist="38100" dir="2700000" algn="tl">
                    <a:srgbClr val="000000">
                      <a:alpha val="43137"/>
                    </a:srgbClr>
                  </a:outerShdw>
                </a:effectLst>
                <a:latin typeface="Calibri"/>
              </a:rPr>
              <a:t>                      ●●  Contribution to the development of the CBMROOT</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a:t>
            </a:r>
          </a:p>
          <a:p>
            <a:pPr>
              <a:spcBef>
                <a:spcPts val="600"/>
              </a:spcBef>
            </a:pP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 ̶   </a:t>
            </a:r>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CMS/LHC </a:t>
            </a: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and </a:t>
            </a:r>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BM@N/</a:t>
            </a:r>
            <a:r>
              <a:rPr lang="en-US" sz="2000" b="1" dirty="0" err="1" smtClean="0">
                <a:solidFill>
                  <a:srgbClr val="000090"/>
                </a:solidFill>
                <a:effectLst>
                  <a:outerShdw blurRad="38100" dist="38100" dir="2700000" algn="tl">
                    <a:srgbClr val="000000">
                      <a:alpha val="43137"/>
                    </a:srgbClr>
                  </a:outerShdw>
                </a:effectLst>
                <a:latin typeface="Calibri" panose="020F0502020204030204" pitchFamily="34" charset="0"/>
              </a:rPr>
              <a:t>Nuclotron</a:t>
            </a:r>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 – New </a:t>
            </a: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mathematical methods and emerging  </a:t>
            </a:r>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 </a:t>
            </a:r>
          </a:p>
          <a:p>
            <a:pPr>
              <a:spcAft>
                <a:spcPts val="600"/>
              </a:spcAft>
            </a:pP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 </a:t>
            </a:r>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         software </a:t>
            </a: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for reliable data analysis </a:t>
            </a:r>
            <a:endParaRPr lang="en-US" sz="2000" b="1" dirty="0">
              <a:solidFill>
                <a:srgbClr val="000090"/>
              </a:solidFill>
              <a:effectLst>
                <a:outerShdw blurRad="38100" dist="38100" dir="2700000" algn="tl">
                  <a:srgbClr val="000000">
                    <a:alpha val="43137"/>
                  </a:srgbClr>
                </a:outerShdw>
              </a:effectLst>
              <a:latin typeface="Calibri"/>
            </a:endParaRPr>
          </a:p>
          <a:p>
            <a:r>
              <a:rPr lang="en-US" sz="1400" dirty="0">
                <a:solidFill>
                  <a:srgbClr val="0033CC"/>
                </a:solidFill>
                <a:effectLst>
                  <a:outerShdw blurRad="38100" dist="38100" dir="2700000" algn="tl">
                    <a:srgbClr val="000000">
                      <a:alpha val="43137"/>
                    </a:srgbClr>
                  </a:outerShdw>
                </a:effectLst>
                <a:latin typeface="Calibri"/>
              </a:rPr>
              <a:t>        [Tasks: ●●  CMS/LHC and BM@N/</a:t>
            </a:r>
            <a:r>
              <a:rPr lang="en-US" sz="1400" dirty="0" err="1">
                <a:solidFill>
                  <a:srgbClr val="0033CC"/>
                </a:solidFill>
                <a:effectLst>
                  <a:outerShdw blurRad="38100" dist="38100" dir="2700000" algn="tl">
                    <a:srgbClr val="000000">
                      <a:alpha val="43137"/>
                    </a:srgbClr>
                  </a:outerShdw>
                </a:effectLst>
                <a:latin typeface="Calibri"/>
              </a:rPr>
              <a:t>Nuclotron</a:t>
            </a:r>
            <a:r>
              <a:rPr lang="en-US" sz="1400" dirty="0">
                <a:solidFill>
                  <a:srgbClr val="0033CC"/>
                </a:solidFill>
                <a:effectLst>
                  <a:outerShdw blurRad="38100" dist="38100" dir="2700000" algn="tl">
                    <a:srgbClr val="000000">
                      <a:alpha val="43137"/>
                    </a:srgbClr>
                  </a:outerShdw>
                </a:effectLst>
                <a:latin typeface="Calibri"/>
              </a:rPr>
              <a:t> experimental data handling: development and improvement of   </a:t>
            </a:r>
          </a:p>
          <a:p>
            <a:r>
              <a:rPr lang="en-US" sz="1400" dirty="0">
                <a:solidFill>
                  <a:srgbClr val="0033CC"/>
                </a:solidFill>
                <a:effectLst>
                  <a:outerShdw blurRad="38100" dist="38100" dir="2700000" algn="tl">
                    <a:srgbClr val="000000">
                      <a:alpha val="43137"/>
                    </a:srgbClr>
                  </a:outerShdw>
                </a:effectLst>
                <a:latin typeface="Calibri"/>
              </a:rPr>
              <a:t>                             pattern recognition algorithms</a:t>
            </a:r>
            <a:r>
              <a:rPr lang="en-US" sz="1400" dirty="0" smtClean="0">
                <a:solidFill>
                  <a:srgbClr val="0033CC"/>
                </a:solidFill>
                <a:effectLst>
                  <a:outerShdw blurRad="38100" dist="38100" dir="2700000" algn="tl">
                    <a:srgbClr val="000000">
                      <a:alpha val="43137"/>
                    </a:srgbClr>
                  </a:outerShdw>
                </a:effectLst>
                <a:latin typeface="Calibri"/>
              </a:rPr>
              <a:t>] </a:t>
            </a:r>
          </a:p>
          <a:p>
            <a:pPr lvl="0">
              <a:spcBef>
                <a:spcPts val="600"/>
              </a:spcBef>
            </a:pP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 ̶   </a:t>
            </a:r>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Modeling magnetic  components of large scale facilities</a:t>
            </a:r>
            <a:endParaRPr lang="en-US" sz="2000" b="1" dirty="0">
              <a:solidFill>
                <a:srgbClr val="000090"/>
              </a:solidFill>
              <a:effectLst>
                <a:outerShdw blurRad="38100" dist="38100" dir="2700000" algn="tl">
                  <a:srgbClr val="000000">
                    <a:alpha val="43137"/>
                  </a:srgbClr>
                </a:outerShdw>
              </a:effectLst>
              <a:latin typeface="Calibri"/>
            </a:endParaRPr>
          </a:p>
          <a:p>
            <a:pPr lvl="0"/>
            <a:r>
              <a:rPr lang="en-US" sz="1400" dirty="0">
                <a:solidFill>
                  <a:srgbClr val="0033CC"/>
                </a:solidFill>
                <a:effectLst>
                  <a:outerShdw blurRad="38100" dist="38100" dir="2700000" algn="tl">
                    <a:srgbClr val="000000">
                      <a:alpha val="43137"/>
                    </a:srgbClr>
                  </a:outerShdw>
                </a:effectLst>
                <a:latin typeface="Calibri"/>
              </a:rPr>
              <a:t>        [Tasks: ●● </a:t>
            </a:r>
            <a:r>
              <a:rPr lang="en-US" sz="1400" dirty="0" smtClean="0">
                <a:solidFill>
                  <a:srgbClr val="0033CC"/>
                </a:solidFill>
                <a:effectLst>
                  <a:outerShdw blurRad="38100" dist="38100" dir="2700000" algn="tl">
                    <a:srgbClr val="000000">
                      <a:alpha val="43137"/>
                    </a:srgbClr>
                  </a:outerShdw>
                </a:effectLst>
                <a:latin typeface="Calibri"/>
              </a:rPr>
              <a:t>Buildup 3D </a:t>
            </a:r>
            <a:r>
              <a:rPr lang="en-US" sz="1400" dirty="0">
                <a:solidFill>
                  <a:srgbClr val="0033CC"/>
                </a:solidFill>
                <a:effectLst>
                  <a:outerShdw blurRad="38100" dist="38100" dir="2700000" algn="tl">
                    <a:srgbClr val="000000">
                      <a:alpha val="43137"/>
                    </a:srgbClr>
                  </a:outerShdw>
                </a:effectLst>
                <a:latin typeface="Calibri"/>
              </a:rPr>
              <a:t>computing models of the dipolar and quadrupole superconducting </a:t>
            </a:r>
            <a:r>
              <a:rPr lang="en-US" sz="1400" dirty="0" smtClean="0">
                <a:solidFill>
                  <a:srgbClr val="0033CC"/>
                </a:solidFill>
                <a:effectLst>
                  <a:outerShdw blurRad="38100" dist="38100" dir="2700000" algn="tl">
                    <a:srgbClr val="000000">
                      <a:alpha val="43137"/>
                    </a:srgbClr>
                  </a:outerShdw>
                </a:effectLst>
                <a:latin typeface="Calibri"/>
              </a:rPr>
              <a:t>magnets </a:t>
            </a:r>
          </a:p>
          <a:p>
            <a:pPr lvl="0"/>
            <a:r>
              <a:rPr lang="en-US" sz="1400" dirty="0">
                <a:solidFill>
                  <a:srgbClr val="0033CC"/>
                </a:solidFill>
                <a:effectLst>
                  <a:outerShdw blurRad="38100" dist="38100" dir="2700000" algn="tl">
                    <a:srgbClr val="000000">
                      <a:alpha val="43137"/>
                    </a:srgbClr>
                  </a:outerShdw>
                </a:effectLst>
                <a:latin typeface="Calibri"/>
              </a:rPr>
              <a:t> </a:t>
            </a:r>
            <a:r>
              <a:rPr lang="en-US" sz="1400" dirty="0" smtClean="0">
                <a:solidFill>
                  <a:srgbClr val="0033CC"/>
                </a:solidFill>
                <a:effectLst>
                  <a:outerShdw blurRad="38100" dist="38100" dir="2700000" algn="tl">
                    <a:srgbClr val="000000">
                      <a:alpha val="43137"/>
                    </a:srgbClr>
                  </a:outerShdw>
                </a:effectLst>
                <a:latin typeface="Calibri"/>
              </a:rPr>
              <a:t>                          of NICA (JINR</a:t>
            </a:r>
            <a:r>
              <a:rPr lang="en-US" sz="1400" dirty="0">
                <a:solidFill>
                  <a:srgbClr val="0033CC"/>
                </a:solidFill>
                <a:effectLst>
                  <a:outerShdw blurRad="38100" dist="38100" dir="2700000" algn="tl">
                    <a:srgbClr val="000000">
                      <a:alpha val="43137"/>
                    </a:srgbClr>
                  </a:outerShdw>
                </a:effectLst>
                <a:latin typeface="Calibri"/>
              </a:rPr>
              <a:t>) and SIS100 (GSI) </a:t>
            </a:r>
            <a:r>
              <a:rPr lang="en-US" sz="1400" dirty="0" smtClean="0">
                <a:solidFill>
                  <a:srgbClr val="0033CC"/>
                </a:solidFill>
                <a:effectLst>
                  <a:outerShdw blurRad="38100" dist="38100" dir="2700000" algn="tl">
                    <a:srgbClr val="000000">
                      <a:alpha val="43137"/>
                    </a:srgbClr>
                  </a:outerShdw>
                </a:effectLst>
                <a:latin typeface="Calibri"/>
              </a:rPr>
              <a:t>facilities; </a:t>
            </a:r>
          </a:p>
          <a:p>
            <a:pPr lvl="0"/>
            <a:r>
              <a:rPr lang="en-US" sz="1400" dirty="0" smtClean="0">
                <a:solidFill>
                  <a:srgbClr val="0033CC"/>
                </a:solidFill>
                <a:effectLst>
                  <a:outerShdw blurRad="38100" dist="38100" dir="2700000" algn="tl">
                    <a:srgbClr val="000000">
                      <a:alpha val="43137"/>
                    </a:srgbClr>
                  </a:outerShdw>
                </a:effectLst>
                <a:latin typeface="Calibri"/>
              </a:rPr>
              <a:t>                     ●● Computation </a:t>
            </a:r>
            <a:r>
              <a:rPr lang="en-US" sz="1400" dirty="0">
                <a:solidFill>
                  <a:srgbClr val="0033CC"/>
                </a:solidFill>
                <a:effectLst>
                  <a:outerShdw blurRad="38100" dist="38100" dir="2700000" algn="tl">
                    <a:srgbClr val="000000">
                      <a:alpha val="43137"/>
                    </a:srgbClr>
                  </a:outerShdw>
                </a:effectLst>
                <a:latin typeface="Calibri"/>
              </a:rPr>
              <a:t>of the </a:t>
            </a:r>
            <a:r>
              <a:rPr lang="en-US" sz="1400" dirty="0" smtClean="0">
                <a:solidFill>
                  <a:srgbClr val="0033CC"/>
                </a:solidFill>
                <a:effectLst>
                  <a:outerShdw blurRad="38100" dist="38100" dir="2700000" algn="tl">
                    <a:srgbClr val="000000">
                      <a:alpha val="43137"/>
                    </a:srgbClr>
                  </a:outerShdw>
                </a:effectLst>
                <a:latin typeface="Calibri"/>
              </a:rPr>
              <a:t>magnetic field </a:t>
            </a:r>
            <a:r>
              <a:rPr lang="en-US" sz="1400" dirty="0">
                <a:solidFill>
                  <a:srgbClr val="0033CC"/>
                </a:solidFill>
                <a:effectLst>
                  <a:outerShdw blurRad="38100" dist="38100" dir="2700000" algn="tl">
                    <a:srgbClr val="000000">
                      <a:alpha val="43137"/>
                    </a:srgbClr>
                  </a:outerShdw>
                </a:effectLst>
                <a:latin typeface="Calibri"/>
              </a:rPr>
              <a:t>distributions </a:t>
            </a:r>
            <a:r>
              <a:rPr lang="en-US" sz="1400" dirty="0" smtClean="0">
                <a:solidFill>
                  <a:srgbClr val="0033CC"/>
                </a:solidFill>
                <a:effectLst>
                  <a:outerShdw blurRad="38100" dist="38100" dir="2700000" algn="tl">
                    <a:srgbClr val="000000">
                      <a:alpha val="43137"/>
                    </a:srgbClr>
                  </a:outerShdw>
                </a:effectLst>
                <a:latin typeface="Calibri"/>
              </a:rPr>
              <a:t>within </a:t>
            </a:r>
            <a:r>
              <a:rPr lang="en-US" sz="1400" dirty="0">
                <a:solidFill>
                  <a:srgbClr val="0033CC"/>
                </a:solidFill>
                <a:effectLst>
                  <a:outerShdw blurRad="38100" dist="38100" dir="2700000" algn="tl">
                    <a:srgbClr val="000000">
                      <a:alpha val="43137"/>
                    </a:srgbClr>
                  </a:outerShdw>
                </a:effectLst>
                <a:latin typeface="Calibri"/>
              </a:rPr>
              <a:t>the working regions of the magnets </a:t>
            </a:r>
            <a:r>
              <a:rPr lang="en-US" sz="1400" dirty="0" smtClean="0">
                <a:solidFill>
                  <a:srgbClr val="0033CC"/>
                </a:solidFill>
                <a:effectLst>
                  <a:outerShdw blurRad="38100" dist="38100" dir="2700000" algn="tl">
                    <a:srgbClr val="000000">
                      <a:alpha val="43137"/>
                    </a:srgbClr>
                  </a:outerShdw>
                </a:effectLst>
                <a:latin typeface="Calibri"/>
              </a:rPr>
              <a:t>are </a:t>
            </a:r>
          </a:p>
          <a:p>
            <a:pPr lvl="0"/>
            <a:r>
              <a:rPr lang="en-US" sz="1400" dirty="0">
                <a:solidFill>
                  <a:srgbClr val="0033CC"/>
                </a:solidFill>
                <a:effectLst>
                  <a:outerShdw blurRad="38100" dist="38100" dir="2700000" algn="tl">
                    <a:srgbClr val="000000">
                      <a:alpha val="43137"/>
                    </a:srgbClr>
                  </a:outerShdw>
                </a:effectLst>
                <a:latin typeface="Calibri"/>
              </a:rPr>
              <a:t> </a:t>
            </a:r>
            <a:r>
              <a:rPr lang="en-US" sz="1400" dirty="0" smtClean="0">
                <a:solidFill>
                  <a:srgbClr val="0033CC"/>
                </a:solidFill>
                <a:effectLst>
                  <a:outerShdw blurRad="38100" dist="38100" dir="2700000" algn="tl">
                    <a:srgbClr val="000000">
                      <a:alpha val="43137"/>
                    </a:srgbClr>
                  </a:outerShdw>
                </a:effectLst>
                <a:latin typeface="Calibri"/>
              </a:rPr>
              <a:t>                          </a:t>
            </a:r>
            <a:r>
              <a:rPr lang="en-US" sz="1400" dirty="0">
                <a:solidFill>
                  <a:srgbClr val="0033CC"/>
                </a:solidFill>
                <a:effectLst>
                  <a:outerShdw blurRad="38100" dist="38100" dir="2700000" algn="tl">
                    <a:srgbClr val="000000">
                      <a:alpha val="43137"/>
                    </a:srgbClr>
                  </a:outerShdw>
                </a:effectLst>
                <a:latin typeface="Calibri"/>
              </a:rPr>
              <a:t>intrinsic parts of the certification process of the newly constructed magnet modules in VBLHEP]</a:t>
            </a:r>
            <a:endPar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endParaRPr lang="en-US" sz="14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4" name="Заголовок 1"/>
          <p:cNvSpPr txBox="1">
            <a:spLocks/>
          </p:cNvSpPr>
          <p:nvPr/>
        </p:nvSpPr>
        <p:spPr>
          <a:xfrm>
            <a:off x="776243" y="407350"/>
            <a:ext cx="7696200"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a:t>
            </a:r>
            <a:r>
              <a:rPr lang="en-US" sz="2800" b="1" kern="0" dirty="0">
                <a:solidFill>
                  <a:srgbClr val="000099"/>
                </a:solidFill>
                <a:effectLst>
                  <a:outerShdw blurRad="50800" dist="38100" algn="l" rotWithShape="0">
                    <a:prstClr val="black">
                      <a:alpha val="40000"/>
                    </a:prstClr>
                  </a:outerShdw>
                </a:effectLst>
                <a:latin typeface="Calibri" panose="020F0502020204030204" pitchFamily="34" charset="0"/>
              </a:rPr>
              <a:t>Development of Modern Investigation Tools in Large Scale International Collaborations</a:t>
            </a:r>
          </a:p>
        </p:txBody>
      </p:sp>
    </p:spTree>
    <p:extLst>
      <p:ext uri="{BB962C8B-B14F-4D97-AF65-F5344CB8AC3E}">
        <p14:creationId xmlns:p14="http://schemas.microsoft.com/office/powerpoint/2010/main" val="5025797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5715000" y="6018534"/>
            <a:ext cx="3200400" cy="382266"/>
          </a:xfrm>
          <a:prstGeom prst="rect">
            <a:avLst/>
          </a:prstGeom>
          <a:solidFill>
            <a:sysClr val="window" lastClr="FFFFFF"/>
          </a:solidFill>
          <a:ln w="9525">
            <a:noFill/>
            <a:miter lim="800000"/>
            <a:headEnd/>
            <a:tailEnd/>
          </a:ln>
        </p:spPr>
        <p:txBody>
          <a:bodyPr lIns="91410" tIns="45706" rIns="91410" bIns="45706" anchor="ctr"/>
          <a:lstStyle/>
          <a:p>
            <a:pPr algn="ctr" defTabSz="449124" fontAlgn="base">
              <a:spcBef>
                <a:spcPct val="0"/>
              </a:spcBef>
              <a:spcAft>
                <a:spcPct val="0"/>
              </a:spcAft>
              <a:buClr>
                <a:srgbClr val="3333CC"/>
              </a:buClr>
              <a:buSzPct val="100000"/>
              <a:defRPr/>
            </a:pPr>
            <a:r>
              <a:rPr lang="el-GR" altLang="en-US" sz="1600" b="1" kern="0" dirty="0">
                <a:solidFill>
                  <a:srgbClr val="3333CC"/>
                </a:solidFill>
                <a:effectLst>
                  <a:outerShdw blurRad="38100" dist="38100" dir="2700000" algn="tl">
                    <a:srgbClr val="000000">
                      <a:alpha val="43137"/>
                    </a:srgbClr>
                  </a:outerShdw>
                </a:effectLst>
                <a:latin typeface="Calibri" pitchFamily="34" charset="0"/>
                <a:cs typeface="Arial" charset="0"/>
              </a:rPr>
              <a:t>π</a:t>
            </a:r>
            <a:r>
              <a:rPr lang="en-GB" altLang="en-US" sz="1600" b="1" kern="0" dirty="0">
                <a:solidFill>
                  <a:srgbClr val="3333CC"/>
                </a:solidFill>
                <a:effectLst>
                  <a:outerShdw blurRad="38100" dist="38100" dir="2700000" algn="tl">
                    <a:srgbClr val="000000">
                      <a:alpha val="43137"/>
                    </a:srgbClr>
                  </a:outerShdw>
                </a:effectLst>
                <a:latin typeface="Calibri" pitchFamily="34" charset="0"/>
                <a:cs typeface="Arial" charset="0"/>
              </a:rPr>
              <a:t>P interactions</a:t>
            </a:r>
            <a:r>
              <a:rPr lang="en-US" altLang="en-US" sz="1600" b="1" kern="0" dirty="0">
                <a:solidFill>
                  <a:srgbClr val="3333CC"/>
                </a:solidFill>
                <a:effectLst>
                  <a:outerShdw blurRad="38100" dist="38100" dir="2700000" algn="tl">
                    <a:srgbClr val="000000">
                      <a:alpha val="43137"/>
                    </a:srgbClr>
                  </a:outerShdw>
                </a:effectLst>
                <a:latin typeface="Calibri" pitchFamily="34" charset="0"/>
                <a:cs typeface="Arial" charset="0"/>
              </a:rPr>
              <a:t> at</a:t>
            </a:r>
            <a:r>
              <a:rPr lang="en-GB" altLang="en-US" sz="1600" b="1" kern="0" dirty="0">
                <a:solidFill>
                  <a:srgbClr val="3333CC"/>
                </a:solidFill>
                <a:effectLst>
                  <a:outerShdw blurRad="38100" dist="38100" dir="2700000" algn="tl">
                    <a:srgbClr val="000000">
                      <a:alpha val="43137"/>
                    </a:srgbClr>
                  </a:outerShdw>
                </a:effectLst>
                <a:latin typeface="Calibri" pitchFamily="34" charset="0"/>
                <a:cs typeface="Arial" charset="0"/>
              </a:rPr>
              <a:t> 100 GeV/c</a:t>
            </a:r>
          </a:p>
          <a:p>
            <a:pPr algn="ctr" defTabSz="449124" fontAlgn="base">
              <a:spcBef>
                <a:spcPct val="0"/>
              </a:spcBef>
              <a:spcAft>
                <a:spcPct val="0"/>
              </a:spcAft>
              <a:buClr>
                <a:srgbClr val="3333CC"/>
              </a:buClr>
              <a:buSzPct val="100000"/>
              <a:defRPr/>
            </a:pPr>
            <a:r>
              <a:rPr lang="en-US" altLang="en-US" sz="1200" b="1" kern="0" dirty="0">
                <a:solidFill>
                  <a:srgbClr val="FF0000"/>
                </a:solidFill>
                <a:effectLst>
                  <a:outerShdw blurRad="38100" dist="38100" dir="2700000" algn="tl">
                    <a:srgbClr val="000000">
                      <a:alpha val="43137"/>
                    </a:srgbClr>
                  </a:outerShdw>
                </a:effectLst>
                <a:latin typeface="Calibri" pitchFamily="34" charset="0"/>
                <a:cs typeface="Arial" charset="0"/>
              </a:rPr>
              <a:t>Red lines – old </a:t>
            </a:r>
            <a:r>
              <a:rPr lang="en-US" altLang="en-US" sz="1200" b="1" kern="0" dirty="0" err="1">
                <a:solidFill>
                  <a:srgbClr val="FF0000"/>
                </a:solidFill>
                <a:effectLst>
                  <a:outerShdw blurRad="38100" dist="38100" dir="2700000" algn="tl">
                    <a:srgbClr val="000000">
                      <a:alpha val="43137"/>
                    </a:srgbClr>
                  </a:outerShdw>
                </a:effectLst>
                <a:latin typeface="Calibri" pitchFamily="34" charset="0"/>
                <a:cs typeface="Arial" charset="0"/>
              </a:rPr>
              <a:t>QGSp</a:t>
            </a:r>
            <a:r>
              <a:rPr lang="en-US" altLang="en-US" sz="1200" b="1" kern="0" dirty="0">
                <a:solidFill>
                  <a:srgbClr val="FF0000"/>
                </a:solidFill>
                <a:effectLst>
                  <a:outerShdw blurRad="38100" dist="38100" dir="2700000" algn="tl">
                    <a:srgbClr val="000000">
                      <a:alpha val="43137"/>
                    </a:srgbClr>
                  </a:outerShdw>
                </a:effectLst>
                <a:latin typeface="Calibri" pitchFamily="34" charset="0"/>
                <a:cs typeface="Arial" charset="0"/>
              </a:rPr>
              <a:t> </a:t>
            </a:r>
            <a:r>
              <a:rPr lang="en-US" altLang="en-US" sz="1200" b="1" kern="0" dirty="0">
                <a:solidFill>
                  <a:srgbClr val="3333CC"/>
                </a:solidFill>
                <a:effectLst>
                  <a:outerShdw blurRad="38100" dist="38100" dir="2700000" algn="tl">
                    <a:srgbClr val="000000">
                      <a:alpha val="43137"/>
                    </a:srgbClr>
                  </a:outerShdw>
                </a:effectLst>
                <a:latin typeface="Calibri" pitchFamily="34" charset="0"/>
                <a:cs typeface="Arial" charset="0"/>
              </a:rPr>
              <a:t>Blue lines – new </a:t>
            </a:r>
            <a:r>
              <a:rPr lang="en-US" altLang="en-US" sz="1200" b="1" kern="0" dirty="0" err="1">
                <a:solidFill>
                  <a:srgbClr val="3333CC"/>
                </a:solidFill>
                <a:effectLst>
                  <a:outerShdw blurRad="38100" dist="38100" dir="2700000" algn="tl">
                    <a:srgbClr val="000000">
                      <a:alpha val="43137"/>
                    </a:srgbClr>
                  </a:outerShdw>
                </a:effectLst>
                <a:latin typeface="Calibri" pitchFamily="34" charset="0"/>
                <a:cs typeface="Arial" charset="0"/>
              </a:rPr>
              <a:t>QGSp</a:t>
            </a:r>
            <a:endParaRPr lang="en-GB" altLang="en-US" sz="1200" b="1" kern="0" dirty="0">
              <a:solidFill>
                <a:srgbClr val="3333CC"/>
              </a:solidFill>
              <a:effectLst>
                <a:outerShdw blurRad="38100" dist="38100" dir="2700000" algn="tl">
                  <a:srgbClr val="000000">
                    <a:alpha val="43137"/>
                  </a:srgbClr>
                </a:outerShdw>
              </a:effectLst>
              <a:latin typeface="Calibri" pitchFamily="34" charset="0"/>
              <a:cs typeface="Arial" charset="0"/>
            </a:endParaRPr>
          </a:p>
        </p:txBody>
      </p:sp>
      <p:grpSp>
        <p:nvGrpSpPr>
          <p:cNvPr id="24" name="Группа 23"/>
          <p:cNvGrpSpPr/>
          <p:nvPr/>
        </p:nvGrpSpPr>
        <p:grpSpPr>
          <a:xfrm>
            <a:off x="49221" y="76200"/>
            <a:ext cx="3997325" cy="1870491"/>
            <a:chOff x="49213" y="59012"/>
            <a:chExt cx="3997325" cy="1870491"/>
          </a:xfrm>
        </p:grpSpPr>
        <p:pic>
          <p:nvPicPr>
            <p:cNvPr id="3" name="Picture 3"/>
            <p:cNvPicPr>
              <a:picLocks noChangeAspect="1"/>
            </p:cNvPicPr>
            <p:nvPr/>
          </p:nvPicPr>
          <p:blipFill>
            <a:blip r:embed="rId2" cstate="print"/>
            <a:srcRect/>
            <a:stretch>
              <a:fillRect/>
            </a:stretch>
          </p:blipFill>
          <p:spPr bwMode="auto">
            <a:xfrm>
              <a:off x="49213" y="74887"/>
              <a:ext cx="1304925" cy="831850"/>
            </a:xfrm>
            <a:prstGeom prst="rect">
              <a:avLst/>
            </a:prstGeom>
            <a:noFill/>
            <a:ln w="9525">
              <a:noFill/>
              <a:miter lim="800000"/>
              <a:headEnd/>
              <a:tailEnd/>
            </a:ln>
          </p:spPr>
        </p:pic>
        <p:pic>
          <p:nvPicPr>
            <p:cNvPr id="4" name="Picture 4"/>
            <p:cNvPicPr>
              <a:picLocks noChangeAspect="1"/>
            </p:cNvPicPr>
            <p:nvPr/>
          </p:nvPicPr>
          <p:blipFill>
            <a:blip r:embed="rId3" cstate="print"/>
            <a:srcRect/>
            <a:stretch>
              <a:fillRect/>
            </a:stretch>
          </p:blipFill>
          <p:spPr bwMode="auto">
            <a:xfrm>
              <a:off x="1476375" y="59012"/>
              <a:ext cx="1295400" cy="847725"/>
            </a:xfrm>
            <a:prstGeom prst="rect">
              <a:avLst/>
            </a:prstGeom>
            <a:noFill/>
            <a:ln w="9525">
              <a:noFill/>
              <a:miter lim="800000"/>
              <a:headEnd/>
              <a:tailEnd/>
            </a:ln>
          </p:spPr>
        </p:pic>
        <p:pic>
          <p:nvPicPr>
            <p:cNvPr id="5" name="Picture 5"/>
            <p:cNvPicPr>
              <a:picLocks noChangeAspect="1"/>
            </p:cNvPicPr>
            <p:nvPr/>
          </p:nvPicPr>
          <p:blipFill>
            <a:blip r:embed="rId4" cstate="print"/>
            <a:srcRect/>
            <a:stretch>
              <a:fillRect/>
            </a:stretch>
          </p:blipFill>
          <p:spPr bwMode="auto">
            <a:xfrm>
              <a:off x="2897188" y="59012"/>
              <a:ext cx="1149350" cy="847725"/>
            </a:xfrm>
            <a:prstGeom prst="rect">
              <a:avLst/>
            </a:prstGeom>
            <a:noFill/>
            <a:ln w="9525">
              <a:noFill/>
              <a:miter lim="800000"/>
              <a:headEnd/>
              <a:tailEnd/>
            </a:ln>
          </p:spPr>
        </p:pic>
        <p:pic>
          <p:nvPicPr>
            <p:cNvPr id="6" name="Picture 6"/>
            <p:cNvPicPr>
              <a:picLocks noChangeAspect="1"/>
            </p:cNvPicPr>
            <p:nvPr/>
          </p:nvPicPr>
          <p:blipFill>
            <a:blip r:embed="rId5" cstate="print"/>
            <a:srcRect/>
            <a:stretch>
              <a:fillRect/>
            </a:stretch>
          </p:blipFill>
          <p:spPr bwMode="auto">
            <a:xfrm>
              <a:off x="50800" y="909912"/>
              <a:ext cx="1303338" cy="963612"/>
            </a:xfrm>
            <a:prstGeom prst="rect">
              <a:avLst/>
            </a:prstGeom>
            <a:noFill/>
            <a:ln w="9525">
              <a:noFill/>
              <a:miter lim="800000"/>
              <a:headEnd/>
              <a:tailEnd/>
            </a:ln>
          </p:spPr>
        </p:pic>
        <p:pic>
          <p:nvPicPr>
            <p:cNvPr id="7" name="Picture 9"/>
            <p:cNvPicPr>
              <a:picLocks noChangeAspect="1"/>
            </p:cNvPicPr>
            <p:nvPr/>
          </p:nvPicPr>
          <p:blipFill>
            <a:blip r:embed="rId6" cstate="print"/>
            <a:srcRect/>
            <a:stretch>
              <a:fillRect/>
            </a:stretch>
          </p:blipFill>
          <p:spPr bwMode="auto">
            <a:xfrm>
              <a:off x="1476375" y="1176612"/>
              <a:ext cx="1635125" cy="414337"/>
            </a:xfrm>
            <a:prstGeom prst="rect">
              <a:avLst/>
            </a:prstGeom>
            <a:noFill/>
            <a:ln w="9525">
              <a:noFill/>
              <a:miter lim="800000"/>
              <a:headEnd/>
              <a:tailEnd/>
            </a:ln>
          </p:spPr>
        </p:pic>
        <p:sp>
          <p:nvSpPr>
            <p:cNvPr id="8" name="TextBox 13"/>
            <p:cNvSpPr txBox="1">
              <a:spLocks noChangeArrowheads="1"/>
            </p:cNvSpPr>
            <p:nvPr/>
          </p:nvSpPr>
          <p:spPr bwMode="auto">
            <a:xfrm>
              <a:off x="1741488" y="560662"/>
              <a:ext cx="639919" cy="338554"/>
            </a:xfrm>
            <a:prstGeom prst="rect">
              <a:avLst/>
            </a:prstGeom>
            <a:noFill/>
            <a:ln w="9525">
              <a:noFill/>
              <a:miter lim="800000"/>
              <a:headEnd/>
              <a:tailEnd/>
            </a:ln>
          </p:spPr>
          <p:txBody>
            <a:bodyPr wrap="none">
              <a:spAutoFit/>
            </a:bodyPr>
            <a:lstStyle/>
            <a:p>
              <a:r>
                <a:rPr lang="en-US" sz="1600">
                  <a:solidFill>
                    <a:srgbClr val="FFC000"/>
                  </a:solidFill>
                  <a:latin typeface="Calibri"/>
                  <a:cs typeface="Arial" charset="0"/>
                </a:rPr>
                <a:t>CERN</a:t>
              </a:r>
            </a:p>
          </p:txBody>
        </p:sp>
        <p:sp>
          <p:nvSpPr>
            <p:cNvPr id="9" name="TextBox 22"/>
            <p:cNvSpPr txBox="1">
              <a:spLocks noChangeArrowheads="1"/>
            </p:cNvSpPr>
            <p:nvPr/>
          </p:nvSpPr>
          <p:spPr bwMode="auto">
            <a:xfrm>
              <a:off x="358775" y="485775"/>
              <a:ext cx="585417" cy="338554"/>
            </a:xfrm>
            <a:prstGeom prst="rect">
              <a:avLst/>
            </a:prstGeom>
            <a:noFill/>
            <a:ln w="9525">
              <a:noFill/>
              <a:miter lim="800000"/>
              <a:headEnd/>
              <a:tailEnd/>
            </a:ln>
          </p:spPr>
          <p:txBody>
            <a:bodyPr wrap="none">
              <a:spAutoFit/>
            </a:bodyPr>
            <a:lstStyle/>
            <a:p>
              <a:r>
                <a:rPr lang="en-US" sz="1600" dirty="0">
                  <a:solidFill>
                    <a:prstClr val="black"/>
                  </a:solidFill>
                  <a:latin typeface="Calibri"/>
                  <a:cs typeface="Arial" charset="0"/>
                </a:rPr>
                <a:t>RHIC</a:t>
              </a:r>
            </a:p>
          </p:txBody>
        </p:sp>
        <p:sp>
          <p:nvSpPr>
            <p:cNvPr id="10" name="TextBox 23"/>
            <p:cNvSpPr txBox="1">
              <a:spLocks noChangeArrowheads="1"/>
            </p:cNvSpPr>
            <p:nvPr/>
          </p:nvSpPr>
          <p:spPr bwMode="auto">
            <a:xfrm>
              <a:off x="669925" y="1590949"/>
              <a:ext cx="607859" cy="338554"/>
            </a:xfrm>
            <a:prstGeom prst="rect">
              <a:avLst/>
            </a:prstGeom>
            <a:noFill/>
            <a:ln w="9525">
              <a:noFill/>
              <a:miter lim="800000"/>
              <a:headEnd/>
              <a:tailEnd/>
            </a:ln>
          </p:spPr>
          <p:txBody>
            <a:bodyPr wrap="none">
              <a:spAutoFit/>
            </a:bodyPr>
            <a:lstStyle/>
            <a:p>
              <a:r>
                <a:rPr lang="en-US" sz="1600" b="1">
                  <a:solidFill>
                    <a:srgbClr val="0070C0"/>
                  </a:solidFill>
                  <a:latin typeface="Calibri"/>
                  <a:cs typeface="Arial" charset="0"/>
                </a:rPr>
                <a:t>NICA</a:t>
              </a:r>
            </a:p>
          </p:txBody>
        </p:sp>
        <p:cxnSp>
          <p:nvCxnSpPr>
            <p:cNvPr id="11" name="Straight Arrow Connector 15"/>
            <p:cNvCxnSpPr>
              <a:cxnSpLocks noChangeShapeType="1"/>
            </p:cNvCxnSpPr>
            <p:nvPr/>
          </p:nvCxnSpPr>
          <p:spPr bwMode="auto">
            <a:xfrm>
              <a:off x="1347788" y="855663"/>
              <a:ext cx="271462" cy="269875"/>
            </a:xfrm>
            <a:prstGeom prst="straightConnector1">
              <a:avLst/>
            </a:prstGeom>
            <a:noFill/>
            <a:ln w="19050" algn="ctr">
              <a:solidFill>
                <a:sysClr val="windowText" lastClr="000000"/>
              </a:solidFill>
              <a:round/>
              <a:headEnd/>
              <a:tailEnd type="arrow" w="med" len="med"/>
            </a:ln>
          </p:spPr>
        </p:cxnSp>
        <p:cxnSp>
          <p:nvCxnSpPr>
            <p:cNvPr id="12" name="Straight Arrow Connector 17"/>
            <p:cNvCxnSpPr>
              <a:cxnSpLocks noChangeShapeType="1"/>
            </p:cNvCxnSpPr>
            <p:nvPr/>
          </p:nvCxnSpPr>
          <p:spPr bwMode="auto">
            <a:xfrm flipH="1">
              <a:off x="2339975" y="863600"/>
              <a:ext cx="0" cy="271463"/>
            </a:xfrm>
            <a:prstGeom prst="straightConnector1">
              <a:avLst/>
            </a:prstGeom>
            <a:noFill/>
            <a:ln w="19050" algn="ctr">
              <a:solidFill>
                <a:sysClr val="windowText" lastClr="000000"/>
              </a:solidFill>
              <a:round/>
              <a:headEnd/>
              <a:tailEnd type="arrow" w="med" len="med"/>
            </a:ln>
          </p:spPr>
        </p:cxnSp>
        <p:cxnSp>
          <p:nvCxnSpPr>
            <p:cNvPr id="13" name="Straight Arrow Connector 21"/>
            <p:cNvCxnSpPr>
              <a:cxnSpLocks noChangeShapeType="1"/>
            </p:cNvCxnSpPr>
            <p:nvPr/>
          </p:nvCxnSpPr>
          <p:spPr bwMode="auto">
            <a:xfrm flipH="1">
              <a:off x="3111500" y="855663"/>
              <a:ext cx="360363" cy="269875"/>
            </a:xfrm>
            <a:prstGeom prst="straightConnector1">
              <a:avLst/>
            </a:prstGeom>
            <a:noFill/>
            <a:ln w="19050" algn="ctr">
              <a:solidFill>
                <a:sysClr val="windowText" lastClr="000000"/>
              </a:solidFill>
              <a:round/>
              <a:headEnd/>
              <a:tailEnd type="arrow" w="med" len="med"/>
            </a:ln>
          </p:spPr>
        </p:cxnSp>
        <p:cxnSp>
          <p:nvCxnSpPr>
            <p:cNvPr id="14" name="Straight Arrow Connector 28"/>
            <p:cNvCxnSpPr>
              <a:cxnSpLocks noChangeShapeType="1"/>
            </p:cNvCxnSpPr>
            <p:nvPr/>
          </p:nvCxnSpPr>
          <p:spPr bwMode="auto">
            <a:xfrm>
              <a:off x="1354138" y="1339850"/>
              <a:ext cx="122237" cy="0"/>
            </a:xfrm>
            <a:prstGeom prst="straightConnector1">
              <a:avLst/>
            </a:prstGeom>
            <a:noFill/>
            <a:ln w="19050" algn="ctr">
              <a:solidFill>
                <a:sysClr val="windowText" lastClr="000000"/>
              </a:solidFill>
              <a:round/>
              <a:headEnd/>
              <a:tailEnd type="arrow" w="med" len="med"/>
            </a:ln>
          </p:spPr>
        </p:cxnSp>
      </p:grpSp>
      <p:sp>
        <p:nvSpPr>
          <p:cNvPr id="15" name="TextBox 655369"/>
          <p:cNvSpPr txBox="1">
            <a:spLocks noChangeArrowheads="1"/>
          </p:cNvSpPr>
          <p:nvPr/>
        </p:nvSpPr>
        <p:spPr bwMode="auto">
          <a:xfrm>
            <a:off x="4495032" y="843098"/>
            <a:ext cx="4648969" cy="757102"/>
          </a:xfrm>
          <a:prstGeom prst="rect">
            <a:avLst/>
          </a:prstGeom>
          <a:solidFill>
            <a:sysClr val="window" lastClr="FFFFFF"/>
          </a:solidFill>
          <a:ln w="9525">
            <a:noFill/>
            <a:miter lim="800000"/>
            <a:headEnd/>
            <a:tailEnd/>
          </a:ln>
        </p:spPr>
        <p:txBody>
          <a:bodyPr wrap="none" lIns="91410" tIns="45706" rIns="91410" bIns="45706">
            <a:spAutoFit/>
          </a:bodyPr>
          <a:lstStyle/>
          <a:p>
            <a:pPr algn="ctr" defTabSz="449124" fontAlgn="base">
              <a:lnSpc>
                <a:spcPct val="90000"/>
              </a:lnSpc>
              <a:spcBef>
                <a:spcPct val="0"/>
              </a:spcBef>
              <a:spcAft>
                <a:spcPct val="0"/>
              </a:spcAft>
              <a:buClr>
                <a:srgbClr val="3333CC"/>
              </a:buClr>
              <a:buSzPct val="100000"/>
              <a:defRPr/>
            </a:pPr>
            <a:r>
              <a:rPr lang="en-US" altLang="en-US" sz="1600" b="1" kern="0" dirty="0">
                <a:solidFill>
                  <a:srgbClr val="000090"/>
                </a:solidFill>
                <a:latin typeface="Calibri" pitchFamily="34" charset="0"/>
                <a:cs typeface="Arial" charset="0"/>
              </a:rPr>
              <a:t>Now FTFP_BERT Physics List is a favorite Physics List </a:t>
            </a:r>
            <a:endParaRPr lang="en-US" altLang="en-US" sz="1600" b="1" kern="0" dirty="0" smtClean="0">
              <a:solidFill>
                <a:srgbClr val="000090"/>
              </a:solidFill>
              <a:latin typeface="Calibri" pitchFamily="34" charset="0"/>
              <a:cs typeface="Arial" charset="0"/>
            </a:endParaRPr>
          </a:p>
          <a:p>
            <a:pPr algn="ctr" defTabSz="449124" fontAlgn="base">
              <a:lnSpc>
                <a:spcPct val="90000"/>
              </a:lnSpc>
              <a:spcBef>
                <a:spcPct val="0"/>
              </a:spcBef>
              <a:spcAft>
                <a:spcPct val="0"/>
              </a:spcAft>
              <a:buClr>
                <a:srgbClr val="3333CC"/>
              </a:buClr>
              <a:buSzPct val="100000"/>
              <a:defRPr/>
            </a:pPr>
            <a:r>
              <a:rPr lang="en-US" altLang="en-US" sz="1600" b="1" kern="0" dirty="0" smtClean="0">
                <a:solidFill>
                  <a:srgbClr val="000090"/>
                </a:solidFill>
                <a:latin typeface="Calibri" pitchFamily="34" charset="0"/>
                <a:cs typeface="Arial" charset="0"/>
              </a:rPr>
              <a:t>of </a:t>
            </a:r>
            <a:r>
              <a:rPr lang="en-US" altLang="en-US" sz="1600" b="1" kern="0" dirty="0">
                <a:solidFill>
                  <a:srgbClr val="000090"/>
                </a:solidFill>
                <a:latin typeface="Calibri" pitchFamily="34" charset="0"/>
                <a:cs typeface="Arial" charset="0"/>
              </a:rPr>
              <a:t>Geant4</a:t>
            </a:r>
          </a:p>
          <a:p>
            <a:pPr algn="ctr" defTabSz="449124" fontAlgn="base">
              <a:lnSpc>
                <a:spcPct val="90000"/>
              </a:lnSpc>
              <a:spcBef>
                <a:spcPct val="0"/>
              </a:spcBef>
              <a:spcAft>
                <a:spcPct val="0"/>
              </a:spcAft>
              <a:buClr>
                <a:srgbClr val="3333CC"/>
              </a:buClr>
              <a:buSzPct val="100000"/>
              <a:defRPr/>
            </a:pPr>
            <a:r>
              <a:rPr lang="en-GB" altLang="en-US" sz="1600" b="1" kern="0" dirty="0" smtClean="0">
                <a:solidFill>
                  <a:srgbClr val="000090"/>
                </a:solidFill>
                <a:latin typeface="Calibri" pitchFamily="34" charset="0"/>
                <a:cs typeface="Arial" charset="0"/>
              </a:rPr>
              <a:t>Physics </a:t>
            </a:r>
            <a:r>
              <a:rPr lang="en-GB" altLang="en-US" sz="1600" b="1" kern="0" dirty="0">
                <a:solidFill>
                  <a:srgbClr val="000090"/>
                </a:solidFill>
                <a:latin typeface="Calibri" pitchFamily="34" charset="0"/>
                <a:cs typeface="Arial" charset="0"/>
              </a:rPr>
              <a:t>List – </a:t>
            </a:r>
            <a:r>
              <a:rPr lang="en-GB" altLang="en-US" sz="1600" b="1" kern="0" dirty="0" err="1">
                <a:solidFill>
                  <a:srgbClr val="FF0000"/>
                </a:solidFill>
                <a:latin typeface="Calibri" pitchFamily="34" charset="0"/>
                <a:cs typeface="Arial" charset="0"/>
              </a:rPr>
              <a:t>QGSp_BERT</a:t>
            </a:r>
            <a:r>
              <a:rPr lang="en-GB" altLang="en-US" sz="1600" b="1" kern="0" dirty="0">
                <a:solidFill>
                  <a:srgbClr val="3333CC"/>
                </a:solidFill>
                <a:latin typeface="Calibri" pitchFamily="34" charset="0"/>
                <a:cs typeface="Arial" charset="0"/>
              </a:rPr>
              <a:t> </a:t>
            </a:r>
            <a:r>
              <a:rPr lang="en-GB" altLang="en-US" sz="1600" b="1" kern="0" dirty="0">
                <a:solidFill>
                  <a:srgbClr val="000090"/>
                </a:solidFill>
                <a:latin typeface="Calibri" pitchFamily="34" charset="0"/>
                <a:cs typeface="Arial" charset="0"/>
              </a:rPr>
              <a:t>used by </a:t>
            </a:r>
            <a:r>
              <a:rPr lang="en-GB" altLang="en-US" sz="1600" b="1" kern="0" dirty="0">
                <a:solidFill>
                  <a:srgbClr val="FF0000"/>
                </a:solidFill>
                <a:latin typeface="Calibri" pitchFamily="34" charset="0"/>
                <a:cs typeface="Arial" charset="0"/>
              </a:rPr>
              <a:t>ATLAS</a:t>
            </a:r>
            <a:r>
              <a:rPr lang="en-GB" altLang="en-US" sz="1600" b="1" kern="0" dirty="0">
                <a:solidFill>
                  <a:srgbClr val="000090"/>
                </a:solidFill>
                <a:latin typeface="Calibri" pitchFamily="34" charset="0"/>
                <a:cs typeface="Arial" charset="0"/>
              </a:rPr>
              <a:t> and </a:t>
            </a:r>
            <a:r>
              <a:rPr lang="en-GB" altLang="en-US" sz="1600" b="1" kern="0" dirty="0">
                <a:solidFill>
                  <a:srgbClr val="FF0000"/>
                </a:solidFill>
                <a:latin typeface="Calibri" pitchFamily="34" charset="0"/>
                <a:cs typeface="Arial" charset="0"/>
              </a:rPr>
              <a:t>CMS</a:t>
            </a:r>
          </a:p>
        </p:txBody>
      </p:sp>
      <p:sp>
        <p:nvSpPr>
          <p:cNvPr id="16" name="TextBox 655372"/>
          <p:cNvSpPr txBox="1">
            <a:spLocks noChangeArrowheads="1"/>
          </p:cNvSpPr>
          <p:nvPr/>
        </p:nvSpPr>
        <p:spPr bwMode="auto">
          <a:xfrm>
            <a:off x="51883" y="2057400"/>
            <a:ext cx="5242442" cy="3285487"/>
          </a:xfrm>
          <a:prstGeom prst="rect">
            <a:avLst/>
          </a:prstGeom>
          <a:solidFill>
            <a:sysClr val="window" lastClr="FFFFFF"/>
          </a:solidFill>
          <a:ln w="9525">
            <a:noFill/>
            <a:miter lim="800000"/>
            <a:headEnd/>
            <a:tailEnd/>
          </a:ln>
        </p:spPr>
        <p:txBody>
          <a:bodyPr wrap="square" lIns="91410" tIns="45706" rIns="91410" bIns="45706">
            <a:spAutoFit/>
          </a:bodyPr>
          <a:lstStyle/>
          <a:p>
            <a:pPr lvl="0">
              <a:spcBef>
                <a:spcPct val="0"/>
              </a:spcBef>
              <a:defRPr/>
            </a:pPr>
            <a:r>
              <a:rPr lang="en-US" altLang="en-US" sz="1600" b="1" kern="0" dirty="0" smtClean="0">
                <a:solidFill>
                  <a:srgbClr val="000099"/>
                </a:solidFill>
                <a:effectLst>
                  <a:outerShdw blurRad="38100" dist="38100" dir="2700000" algn="tl">
                    <a:srgbClr val="000000">
                      <a:alpha val="43137"/>
                    </a:srgbClr>
                  </a:outerShdw>
                </a:effectLst>
                <a:latin typeface="Calibri"/>
                <a:cs typeface="Arial" charset="0"/>
              </a:rPr>
              <a:t>Geant4</a:t>
            </a:r>
            <a:r>
              <a:rPr lang="en-US" altLang="en-US" sz="1400" b="1" kern="0" dirty="0" smtClean="0">
                <a:solidFill>
                  <a:srgbClr val="000099"/>
                </a:solidFill>
                <a:effectLst>
                  <a:outerShdw blurRad="38100" dist="38100" dir="2700000" algn="tl">
                    <a:srgbClr val="000000">
                      <a:alpha val="43137"/>
                    </a:srgbClr>
                  </a:outerShdw>
                </a:effectLst>
                <a:latin typeface="Calibri"/>
                <a:cs typeface="Arial" charset="0"/>
              </a:rPr>
              <a:t> </a:t>
            </a:r>
            <a:r>
              <a:rPr lang="en-US" altLang="en-US" sz="1400" kern="0" dirty="0" smtClean="0">
                <a:solidFill>
                  <a:srgbClr val="000099"/>
                </a:solidFill>
                <a:effectLst>
                  <a:outerShdw blurRad="38100" dist="38100" dir="2700000" algn="tl">
                    <a:srgbClr val="000000">
                      <a:alpha val="43137"/>
                    </a:srgbClr>
                  </a:outerShdw>
                </a:effectLst>
                <a:latin typeface="Calibri"/>
                <a:cs typeface="Arial" charset="0"/>
              </a:rPr>
              <a:t>– toolkit for simulating particle passage through matter. </a:t>
            </a:r>
          </a:p>
          <a:p>
            <a:pPr lvl="0">
              <a:spcBef>
                <a:spcPct val="0"/>
              </a:spcBef>
              <a:defRPr/>
            </a:pPr>
            <a:r>
              <a:rPr lang="en-US" altLang="en-US" sz="1600" b="1" kern="0" dirty="0" smtClean="0">
                <a:solidFill>
                  <a:srgbClr val="000099"/>
                </a:solidFill>
                <a:effectLst>
                  <a:outerShdw blurRad="38100" dist="38100" dir="2700000" algn="tl">
                    <a:srgbClr val="000000">
                      <a:alpha val="43137"/>
                    </a:srgbClr>
                  </a:outerShdw>
                </a:effectLst>
                <a:latin typeface="Calibri"/>
                <a:cs typeface="Arial" charset="0"/>
              </a:rPr>
              <a:t>Areas of application</a:t>
            </a:r>
            <a:r>
              <a:rPr lang="en-US" altLang="en-US" sz="1400" kern="0" dirty="0" smtClean="0">
                <a:solidFill>
                  <a:srgbClr val="000099"/>
                </a:solidFill>
                <a:latin typeface="Calibri"/>
                <a:cs typeface="Arial" charset="0"/>
              </a:rPr>
              <a:t>:</a:t>
            </a:r>
            <a:r>
              <a:rPr lang="en-US" altLang="en-US" sz="1400" b="1" kern="0" dirty="0" smtClean="0">
                <a:solidFill>
                  <a:srgbClr val="000099"/>
                </a:solidFill>
                <a:effectLst>
                  <a:outerShdw blurRad="38100" dist="38100" dir="2700000" algn="tl">
                    <a:srgbClr val="000000">
                      <a:alpha val="43137"/>
                    </a:srgbClr>
                  </a:outerShdw>
                </a:effectLst>
                <a:latin typeface="Calibri"/>
                <a:cs typeface="Arial" charset="0"/>
              </a:rPr>
              <a:t> </a:t>
            </a:r>
            <a:r>
              <a:rPr lang="en-US" altLang="en-US" sz="1400" kern="0" dirty="0" smtClean="0">
                <a:solidFill>
                  <a:srgbClr val="000099"/>
                </a:solidFill>
                <a:effectLst>
                  <a:outerShdw blurRad="38100" dist="38100" dir="2700000" algn="tl">
                    <a:srgbClr val="000000">
                      <a:alpha val="43137"/>
                    </a:srgbClr>
                  </a:outerShdw>
                </a:effectLst>
                <a:latin typeface="Calibri"/>
                <a:cs typeface="Arial" charset="0"/>
              </a:rPr>
              <a:t>high energy, nuclear and accelerator physics, medical and space science.</a:t>
            </a:r>
          </a:p>
          <a:p>
            <a:pPr defTabSz="449124" fontAlgn="base">
              <a:spcBef>
                <a:spcPct val="0"/>
              </a:spcBef>
              <a:spcAft>
                <a:spcPct val="0"/>
              </a:spcAft>
              <a:buClr>
                <a:srgbClr val="3333CC"/>
              </a:buClr>
              <a:buSzPct val="100000"/>
              <a:defRPr/>
            </a:pPr>
            <a:r>
              <a:rPr lang="en-US" altLang="en-US" sz="1600" b="1" kern="0" dirty="0" smtClean="0">
                <a:solidFill>
                  <a:srgbClr val="000090"/>
                </a:solidFill>
                <a:effectLst>
                  <a:outerShdw blurRad="38100" dist="38100" dir="2700000" algn="tl">
                    <a:srgbClr val="000000">
                      <a:alpha val="43137"/>
                    </a:srgbClr>
                  </a:outerShdw>
                </a:effectLst>
                <a:latin typeface="Calibri" pitchFamily="34" charset="0"/>
                <a:cs typeface="Arial" charset="0"/>
              </a:rPr>
              <a:t>Main task </a:t>
            </a:r>
            <a:r>
              <a:rPr lang="en-US" altLang="en-US" sz="1400" b="1" kern="0" dirty="0" smtClean="0">
                <a:solidFill>
                  <a:srgbClr val="000090"/>
                </a:solidFill>
                <a:effectLst>
                  <a:outerShdw blurRad="38100" dist="38100" dir="2700000" algn="tl">
                    <a:srgbClr val="000000">
                      <a:alpha val="43137"/>
                    </a:srgbClr>
                  </a:outerShdw>
                </a:effectLst>
                <a:latin typeface="Calibri" pitchFamily="34" charset="0"/>
                <a:cs typeface="Arial" charset="0"/>
              </a:rPr>
              <a:t>– </a:t>
            </a:r>
            <a:r>
              <a:rPr lang="en-US"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Simulation of hadronic interactions and electromagnetic showers. </a:t>
            </a:r>
          </a:p>
          <a:p>
            <a:pPr defTabSz="449124" fontAlgn="base">
              <a:spcBef>
                <a:spcPct val="0"/>
              </a:spcBef>
              <a:spcAft>
                <a:spcPct val="0"/>
              </a:spcAft>
              <a:buClr>
                <a:srgbClr val="3333CC"/>
              </a:buClr>
              <a:buSzPct val="100000"/>
              <a:defRPr/>
            </a:pPr>
            <a:r>
              <a:rPr lang="en-US" altLang="en-US" b="1" kern="0" dirty="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Main yield of LIT</a:t>
            </a:r>
            <a:r>
              <a:rPr lang="en-US" altLang="en-US" sz="1400" kern="0" dirty="0">
                <a:solidFill>
                  <a:srgbClr val="000090"/>
                </a:solidFill>
                <a:effectLst>
                  <a:outerShdw blurRad="38100" dist="38100" dir="2700000" algn="tl">
                    <a:srgbClr val="000000">
                      <a:alpha val="43137"/>
                    </a:srgbClr>
                  </a:outerShdw>
                </a:effectLst>
                <a:latin typeface="Calibri" pitchFamily="34" charset="0"/>
                <a:cs typeface="Arial" charset="0"/>
              </a:rPr>
              <a:t>: Development of </a:t>
            </a:r>
            <a:r>
              <a:rPr lang="en-US" altLang="en-US" sz="1400" kern="0" dirty="0" err="1" smtClean="0">
                <a:solidFill>
                  <a:srgbClr val="000090"/>
                </a:solidFill>
                <a:effectLst>
                  <a:outerShdw blurRad="38100" dist="38100" dir="2700000" algn="tl">
                    <a:srgbClr val="000000">
                      <a:alpha val="43137"/>
                    </a:srgbClr>
                  </a:outerShdw>
                </a:effectLst>
                <a:latin typeface="Calibri" pitchFamily="34" charset="0"/>
                <a:cs typeface="Arial" charset="0"/>
              </a:rPr>
              <a:t>Fritiof</a:t>
            </a:r>
            <a:r>
              <a:rPr lang="en-US"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 (FTF) </a:t>
            </a:r>
            <a:r>
              <a:rPr lang="en-US" altLang="en-US" sz="1400" kern="0" dirty="0">
                <a:solidFill>
                  <a:srgbClr val="000090"/>
                </a:solidFill>
                <a:effectLst>
                  <a:outerShdw blurRad="38100" dist="38100" dir="2700000" algn="tl">
                    <a:srgbClr val="000000">
                      <a:alpha val="43137"/>
                    </a:srgbClr>
                  </a:outerShdw>
                </a:effectLst>
                <a:latin typeface="Calibri" pitchFamily="34" charset="0"/>
                <a:cs typeface="Arial" charset="0"/>
              </a:rPr>
              <a:t>hadronic </a:t>
            </a:r>
            <a:r>
              <a:rPr lang="en-US"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model;                          </a:t>
            </a:r>
            <a:r>
              <a:rPr lang="en-US" altLang="en-US" sz="1400" kern="0" dirty="0">
                <a:solidFill>
                  <a:srgbClr val="000090"/>
                </a:solidFill>
                <a:effectLst>
                  <a:outerShdw blurRad="38100" dist="38100" dir="2700000" algn="tl">
                    <a:srgbClr val="000000">
                      <a:alpha val="43137"/>
                    </a:srgbClr>
                  </a:outerShdw>
                </a:effectLst>
                <a:latin typeface="Calibri" pitchFamily="34" charset="0"/>
                <a:cs typeface="Arial" charset="0"/>
              </a:rPr>
              <a:t>Simulation of </a:t>
            </a:r>
            <a:r>
              <a:rPr lang="en-US"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interactions: </a:t>
            </a:r>
            <a:r>
              <a:rPr lang="en-US" altLang="en-US" sz="1400" kern="0" dirty="0" smtClean="0">
                <a:solidFill>
                  <a:srgbClr val="000090"/>
                </a:solidFill>
                <a:latin typeface="Calibri" pitchFamily="34" charset="0"/>
                <a:cs typeface="Arial" charset="0"/>
              </a:rPr>
              <a:t>(1)</a:t>
            </a:r>
            <a:r>
              <a:rPr lang="el-GR" altLang="en-US" sz="1400" b="1" kern="0" dirty="0">
                <a:solidFill>
                  <a:srgbClr val="0070C0"/>
                </a:solidFill>
                <a:cs typeface="Arial" charset="0"/>
              </a:rPr>
              <a:t> π</a:t>
            </a:r>
            <a:r>
              <a:rPr lang="en-US" altLang="en-US" sz="1400" b="1" kern="0" dirty="0">
                <a:solidFill>
                  <a:srgbClr val="0070C0"/>
                </a:solidFill>
                <a:cs typeface="Arial" charset="0"/>
              </a:rPr>
              <a:t>, K, p, n, </a:t>
            </a:r>
            <a:r>
              <a:rPr lang="el-GR" altLang="en-US" sz="1400" b="1" kern="0" dirty="0">
                <a:solidFill>
                  <a:srgbClr val="0070C0"/>
                </a:solidFill>
                <a:cs typeface="Arial" charset="0"/>
              </a:rPr>
              <a:t>Λ</a:t>
            </a:r>
            <a:r>
              <a:rPr lang="en-US" altLang="en-US" sz="1400" b="1" kern="0" dirty="0">
                <a:solidFill>
                  <a:srgbClr val="0070C0"/>
                </a:solidFill>
                <a:cs typeface="Arial" charset="0"/>
              </a:rPr>
              <a:t>, </a:t>
            </a:r>
            <a:r>
              <a:rPr lang="en-US" altLang="en-US" sz="1400" b="1" kern="0" dirty="0" err="1">
                <a:solidFill>
                  <a:srgbClr val="0070C0"/>
                </a:solidFill>
                <a:cs typeface="Arial" charset="0"/>
              </a:rPr>
              <a:t>Nucleus+Nucleus</a:t>
            </a:r>
            <a:endParaRPr lang="en-US" altLang="en-US" sz="1400" b="1" kern="0" dirty="0">
              <a:solidFill>
                <a:srgbClr val="0070C0"/>
              </a:solidFill>
              <a:cs typeface="Arial" charset="0"/>
            </a:endParaRPr>
          </a:p>
          <a:p>
            <a:pPr defTabSz="449124" fontAlgn="base">
              <a:spcBef>
                <a:spcPct val="0"/>
              </a:spcBef>
              <a:spcAft>
                <a:spcPct val="0"/>
              </a:spcAft>
              <a:buClr>
                <a:srgbClr val="3333CC"/>
              </a:buClr>
              <a:buSzPct val="100000"/>
              <a:defRPr/>
            </a:pPr>
            <a:r>
              <a:rPr lang="en-US" altLang="en-US" sz="1400" kern="0" dirty="0" smtClean="0">
                <a:solidFill>
                  <a:srgbClr val="000090"/>
                </a:solidFill>
                <a:latin typeface="Calibri" pitchFamily="34" charset="0"/>
                <a:cs typeface="Arial" charset="0"/>
              </a:rPr>
              <a:t>(2) </a:t>
            </a:r>
            <a:r>
              <a:rPr lang="en-US" altLang="en-US" sz="1400" b="1" kern="0" dirty="0">
                <a:solidFill>
                  <a:srgbClr val="0070C0"/>
                </a:solidFill>
                <a:cs typeface="Arial" charset="0"/>
              </a:rPr>
              <a:t>Anti-proton, </a:t>
            </a:r>
            <a:r>
              <a:rPr lang="en-US" altLang="en-US" sz="1400" b="1" kern="0" dirty="0" err="1">
                <a:solidFill>
                  <a:srgbClr val="FF0000"/>
                </a:solidFill>
                <a:cs typeface="Arial" charset="0"/>
              </a:rPr>
              <a:t>Anti-Nucleus</a:t>
            </a:r>
            <a:r>
              <a:rPr lang="en-US" altLang="en-US" sz="1400" b="1" kern="0" dirty="0" err="1">
                <a:solidFill>
                  <a:srgbClr val="0070C0"/>
                </a:solidFill>
                <a:cs typeface="Arial" charset="0"/>
              </a:rPr>
              <a:t>+Nucleus</a:t>
            </a:r>
            <a:endParaRPr lang="en-US" altLang="en-US" sz="1400" b="1" kern="0" dirty="0">
              <a:solidFill>
                <a:srgbClr val="0070C0"/>
              </a:solidFill>
              <a:cs typeface="Arial" charset="0"/>
            </a:endParaRPr>
          </a:p>
          <a:p>
            <a:pPr defTabSz="449124" fontAlgn="base">
              <a:spcBef>
                <a:spcPct val="0"/>
              </a:spcBef>
              <a:spcAft>
                <a:spcPct val="0"/>
              </a:spcAft>
              <a:buClr>
                <a:srgbClr val="3333CC"/>
              </a:buClr>
              <a:buSzPct val="100000"/>
              <a:defRPr/>
            </a:pPr>
            <a:r>
              <a:rPr lang="en-US" altLang="en-US" b="1" kern="0" dirty="0" smtClean="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Specific</a:t>
            </a:r>
            <a:r>
              <a:rPr lang="en-US" altLang="en-US" kern="0" dirty="0" smtClean="0">
                <a:solidFill>
                  <a:schemeClr val="accent2">
                    <a:lumMod val="75000"/>
                  </a:schemeClr>
                </a:solidFill>
                <a:latin typeface="Calibri" pitchFamily="34" charset="0"/>
                <a:cs typeface="Arial" charset="0"/>
              </a:rPr>
              <a:t> </a:t>
            </a:r>
            <a:r>
              <a:rPr lang="en-GB" altLang="en-US" b="1" kern="0" dirty="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t</a:t>
            </a:r>
            <a:r>
              <a:rPr lang="en-GB" altLang="en-US" b="1" kern="0" dirty="0" smtClean="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asks solved</a:t>
            </a:r>
            <a:r>
              <a:rPr lang="en-GB" altLang="en-US" sz="1600" kern="0" dirty="0" smtClean="0">
                <a:solidFill>
                  <a:srgbClr val="000090"/>
                </a:solidFill>
                <a:latin typeface="Calibri" pitchFamily="34" charset="0"/>
                <a:cs typeface="Arial" charset="0"/>
              </a:rPr>
              <a:t>: </a:t>
            </a:r>
            <a:r>
              <a:rPr lang="en-GB"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 Improvement of string fragmentation;</a:t>
            </a:r>
          </a:p>
          <a:p>
            <a:pPr defTabSz="449124" fontAlgn="base">
              <a:lnSpc>
                <a:spcPts val="1499"/>
              </a:lnSpc>
              <a:spcBef>
                <a:spcPct val="0"/>
              </a:spcBef>
              <a:spcAft>
                <a:spcPct val="0"/>
              </a:spcAft>
              <a:buClr>
                <a:srgbClr val="3333CC"/>
              </a:buClr>
              <a:buSzPct val="100000"/>
              <a:defRPr/>
            </a:pPr>
            <a:r>
              <a:rPr lang="en-GB"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 Improvements of processes cross sections; ● Inclusion of the </a:t>
            </a:r>
            <a:r>
              <a:rPr lang="en-GB" altLang="en-US" sz="1400" kern="0" dirty="0" err="1" smtClean="0">
                <a:solidFill>
                  <a:srgbClr val="000090"/>
                </a:solidFill>
                <a:effectLst>
                  <a:outerShdw blurRad="38100" dist="38100" dir="2700000" algn="tl">
                    <a:srgbClr val="000000">
                      <a:alpha val="43137"/>
                    </a:srgbClr>
                  </a:outerShdw>
                </a:effectLst>
                <a:latin typeface="Calibri" pitchFamily="34" charset="0"/>
                <a:cs typeface="Arial" charset="0"/>
              </a:rPr>
              <a:t>Reggeon</a:t>
            </a:r>
            <a:r>
              <a:rPr lang="en-GB"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 cascading </a:t>
            </a:r>
            <a:r>
              <a:rPr lang="en-US"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for correct description of  nucleus breakups;</a:t>
            </a:r>
            <a:endParaRPr lang="en-GB"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endParaRPr>
          </a:p>
          <a:p>
            <a:pPr defTabSz="449124" fontAlgn="base">
              <a:lnSpc>
                <a:spcPts val="1499"/>
              </a:lnSpc>
              <a:spcBef>
                <a:spcPct val="0"/>
              </a:spcBef>
              <a:spcAft>
                <a:spcPct val="0"/>
              </a:spcAft>
              <a:buClr>
                <a:srgbClr val="3333CC"/>
              </a:buClr>
              <a:buSzPct val="100000"/>
              <a:defRPr/>
            </a:pPr>
            <a:r>
              <a:rPr lang="en-GB"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 Improvement of </a:t>
            </a:r>
            <a:r>
              <a:rPr lang="en-GB" altLang="en-US" sz="1400" kern="0" dirty="0" err="1" smtClean="0">
                <a:solidFill>
                  <a:srgbClr val="000090"/>
                </a:solidFill>
                <a:effectLst>
                  <a:outerShdw blurRad="38100" dist="38100" dir="2700000" algn="tl">
                    <a:srgbClr val="000000">
                      <a:alpha val="43137"/>
                    </a:srgbClr>
                  </a:outerShdw>
                </a:effectLst>
                <a:latin typeface="Calibri" pitchFamily="34" charset="0"/>
                <a:cs typeface="Arial" charset="0"/>
              </a:rPr>
              <a:t>parton</a:t>
            </a:r>
            <a:r>
              <a:rPr lang="en-GB" altLang="en-US" sz="1400" kern="0" dirty="0" smtClean="0">
                <a:solidFill>
                  <a:srgbClr val="000090"/>
                </a:solidFill>
                <a:effectLst>
                  <a:outerShdw blurRad="38100" dist="38100" dir="2700000" algn="tl">
                    <a:srgbClr val="000000">
                      <a:alpha val="43137"/>
                    </a:srgbClr>
                  </a:outerShdw>
                </a:effectLst>
                <a:latin typeface="Calibri" pitchFamily="34" charset="0"/>
                <a:cs typeface="Arial" charset="0"/>
              </a:rPr>
              <a:t> momenta sampling </a:t>
            </a:r>
          </a:p>
          <a:p>
            <a:pPr defTabSz="449124" fontAlgn="base">
              <a:lnSpc>
                <a:spcPts val="1499"/>
              </a:lnSpc>
              <a:spcBef>
                <a:spcPts val="600"/>
              </a:spcBef>
              <a:buClr>
                <a:srgbClr val="3333CC"/>
              </a:buClr>
              <a:buSzPct val="100000"/>
              <a:defRPr/>
            </a:pPr>
            <a:r>
              <a:rPr lang="en-GB" altLang="en-US" b="1" kern="0" dirty="0" smtClean="0">
                <a:solidFill>
                  <a:srgbClr val="000090"/>
                </a:solidFill>
                <a:effectLst>
                  <a:outerShdw blurRad="38100" dist="38100" dir="2700000" algn="tl">
                    <a:srgbClr val="000000">
                      <a:alpha val="43137"/>
                    </a:srgbClr>
                  </a:outerShdw>
                </a:effectLst>
                <a:latin typeface="Calibri" pitchFamily="34" charset="0"/>
                <a:cs typeface="Arial" charset="0"/>
              </a:rPr>
              <a:t>Future tasks: </a:t>
            </a:r>
            <a:r>
              <a:rPr lang="en-US" altLang="en-US" b="1" kern="0" dirty="0">
                <a:solidFill>
                  <a:srgbClr val="000090"/>
                </a:solidFill>
                <a:effectLst>
                  <a:outerShdw blurRad="38100" dist="38100" dir="2700000" algn="tl">
                    <a:srgbClr val="000000">
                      <a:alpha val="43137"/>
                    </a:srgbClr>
                  </a:outerShdw>
                </a:effectLst>
                <a:latin typeface="Calibri" pitchFamily="34" charset="0"/>
                <a:cs typeface="Arial" charset="0"/>
              </a:rPr>
              <a:t>●●  </a:t>
            </a:r>
            <a:r>
              <a:rPr lang="en-US" altLang="en-US" b="1" kern="0" dirty="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Contribution to </a:t>
            </a:r>
            <a:r>
              <a:rPr lang="en-US" altLang="en-US" b="1" kern="0" dirty="0" smtClean="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code </a:t>
            </a:r>
            <a:r>
              <a:rPr lang="en-US" altLang="en-US" b="1" kern="0" dirty="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parallelization within </a:t>
            </a:r>
            <a:r>
              <a:rPr lang="en-US" altLang="en-US" b="1" kern="0" dirty="0" err="1">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Geant</a:t>
            </a:r>
            <a:r>
              <a:rPr lang="en-US" altLang="en-US" b="1" kern="0" dirty="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 4 </a:t>
            </a:r>
            <a:r>
              <a:rPr lang="en-US" altLang="en-US" b="1" kern="0" dirty="0" smtClean="0">
                <a:solidFill>
                  <a:schemeClr val="accent2">
                    <a:lumMod val="75000"/>
                  </a:schemeClr>
                </a:solidFill>
                <a:effectLst>
                  <a:outerShdw blurRad="38100" dist="38100" dir="2700000" algn="tl">
                    <a:srgbClr val="000000">
                      <a:alpha val="43137"/>
                    </a:srgbClr>
                  </a:outerShdw>
                </a:effectLst>
                <a:latin typeface="Calibri" pitchFamily="34" charset="0"/>
                <a:cs typeface="Arial" charset="0"/>
              </a:rPr>
              <a:t>modules</a:t>
            </a:r>
            <a:endParaRPr lang="en-US" altLang="en-US" b="1" kern="0" dirty="0">
              <a:solidFill>
                <a:schemeClr val="accent2">
                  <a:lumMod val="75000"/>
                </a:schemeClr>
              </a:solidFill>
              <a:effectLst>
                <a:outerShdw blurRad="38100" dist="38100" dir="2700000" algn="tl">
                  <a:srgbClr val="000000">
                    <a:alpha val="43137"/>
                  </a:srgbClr>
                </a:outerShdw>
              </a:effectLst>
              <a:latin typeface="Calibri" pitchFamily="34" charset="0"/>
              <a:cs typeface="Arial" charset="0"/>
            </a:endParaRPr>
          </a:p>
        </p:txBody>
      </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1676400"/>
            <a:ext cx="3502768" cy="261153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1905" y="4800600"/>
            <a:ext cx="3509695" cy="12179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3"/>
          <p:cNvSpPr txBox="1">
            <a:spLocks noChangeArrowheads="1"/>
          </p:cNvSpPr>
          <p:nvPr/>
        </p:nvSpPr>
        <p:spPr bwMode="auto">
          <a:xfrm>
            <a:off x="5294325" y="4343400"/>
            <a:ext cx="3849675" cy="435732"/>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spcBef>
                <a:spcPts val="800"/>
              </a:spcBef>
              <a:buChar char="•"/>
              <a:defRPr sz="3200">
                <a:solidFill>
                  <a:srgbClr val="000000"/>
                </a:solidFill>
                <a:latin typeface="Arial" charset="0"/>
              </a:defRPr>
            </a:lvl1pPr>
            <a:lvl2pPr marL="742950" indent="-285750" eaLnBrk="0" hangingPunct="0">
              <a:spcBef>
                <a:spcPts val="700"/>
              </a:spcBef>
              <a:buChar char="–"/>
              <a:defRPr sz="2800">
                <a:solidFill>
                  <a:srgbClr val="000000"/>
                </a:solidFill>
                <a:latin typeface="Arial" charset="0"/>
              </a:defRPr>
            </a:lvl2pPr>
            <a:lvl3pPr marL="1143000" indent="-228600" eaLnBrk="0" hangingPunct="0">
              <a:spcBef>
                <a:spcPts val="600"/>
              </a:spcBef>
              <a:buChar char="•"/>
              <a:defRPr sz="2400">
                <a:solidFill>
                  <a:srgbClr val="000000"/>
                </a:solidFill>
                <a:latin typeface="Arial" charset="0"/>
              </a:defRPr>
            </a:lvl3pPr>
            <a:lvl4pPr marL="1600200" indent="-228600" eaLnBrk="0" hangingPunct="0">
              <a:spcBef>
                <a:spcPts val="500"/>
              </a:spcBef>
              <a:buChar char="–"/>
              <a:defRPr sz="2000">
                <a:solidFill>
                  <a:srgbClr val="000000"/>
                </a:solidFill>
                <a:latin typeface="Arial" charset="0"/>
              </a:defRPr>
            </a:lvl4pPr>
            <a:lvl5pPr marL="2057400" indent="-228600" eaLnBrk="0" hangingPunct="0">
              <a:spcBef>
                <a:spcPts val="500"/>
              </a:spcBef>
              <a:buChar char="»"/>
              <a:defRPr sz="2000">
                <a:solidFill>
                  <a:srgbClr val="000000"/>
                </a:solidFill>
                <a:latin typeface="Arial" charset="0"/>
              </a:defRPr>
            </a:lvl5pPr>
            <a:lvl6pPr marL="25146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6pPr>
            <a:lvl7pPr marL="29718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7pPr>
            <a:lvl8pPr marL="34290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8pPr>
            <a:lvl9pPr marL="38862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9pPr>
          </a:lstStyle>
          <a:p>
            <a:pPr defTabSz="449124" eaLnBrk="1" fontAlgn="base" hangingPunct="1">
              <a:lnSpc>
                <a:spcPct val="93000"/>
              </a:lnSpc>
              <a:spcBef>
                <a:spcPct val="0"/>
              </a:spcBef>
              <a:spcAft>
                <a:spcPct val="0"/>
              </a:spcAft>
              <a:buClr>
                <a:srgbClr val="000000"/>
              </a:buClr>
              <a:buSzPct val="100000"/>
              <a:buFontTx/>
              <a:buNone/>
              <a:defRPr/>
            </a:pPr>
            <a:r>
              <a:rPr lang="en-US" altLang="en-US" sz="1200" b="1" kern="0" dirty="0">
                <a:latin typeface="Calibri"/>
                <a:cs typeface="Arial" charset="0"/>
              </a:rPr>
              <a:t>Slow neutron production, ITEP experimental data (1983) </a:t>
            </a:r>
          </a:p>
          <a:p>
            <a:pPr defTabSz="449124" eaLnBrk="1" fontAlgn="base" hangingPunct="1">
              <a:lnSpc>
                <a:spcPct val="93000"/>
              </a:lnSpc>
              <a:spcBef>
                <a:spcPct val="0"/>
              </a:spcBef>
              <a:spcAft>
                <a:spcPct val="0"/>
              </a:spcAft>
              <a:buClr>
                <a:srgbClr val="000000"/>
              </a:buClr>
              <a:buSzPct val="100000"/>
              <a:buFontTx/>
              <a:buNone/>
              <a:defRPr/>
            </a:pPr>
            <a:r>
              <a:rPr lang="en-US" altLang="en-US" sz="1200" b="1" kern="0" dirty="0">
                <a:solidFill>
                  <a:srgbClr val="0070C0"/>
                </a:solidFill>
                <a:latin typeface="Calibri"/>
                <a:cs typeface="Arial" charset="0"/>
              </a:rPr>
              <a:t>  [Shower shape improvement]</a:t>
            </a:r>
            <a:endParaRPr lang="en-US" altLang="en-US" sz="1200" kern="0" dirty="0">
              <a:solidFill>
                <a:srgbClr val="0070C0"/>
              </a:solidFill>
              <a:latin typeface="Calibri"/>
              <a:cs typeface="Arial" charset="0"/>
            </a:endParaRPr>
          </a:p>
        </p:txBody>
      </p:sp>
      <p:sp>
        <p:nvSpPr>
          <p:cNvPr id="21" name="Прямоугольник 20"/>
          <p:cNvSpPr/>
          <p:nvPr/>
        </p:nvSpPr>
        <p:spPr>
          <a:xfrm>
            <a:off x="0" y="5446721"/>
            <a:ext cx="5218161" cy="954079"/>
          </a:xfrm>
          <a:prstGeom prst="rect">
            <a:avLst/>
          </a:prstGeom>
          <a:solidFill>
            <a:sysClr val="window" lastClr="FFFFFF"/>
          </a:solidFill>
        </p:spPr>
        <p:txBody>
          <a:bodyPr wrap="square" lIns="91410" tIns="45706" rIns="91410" bIns="45706">
            <a:spAutoFit/>
          </a:bodyPr>
          <a:lstStyle/>
          <a:p>
            <a:r>
              <a:rPr lang="en-US" sz="1400" dirty="0" smtClean="0"/>
              <a:t>The </a:t>
            </a:r>
            <a:r>
              <a:rPr lang="en-US" sz="1400" u="sng" dirty="0" smtClean="0">
                <a:hlinkClick r:id="rId9"/>
              </a:rPr>
              <a:t>present status of Geant4</a:t>
            </a:r>
            <a:r>
              <a:rPr lang="en-US" sz="1400" dirty="0" smtClean="0"/>
              <a:t> was defined with the important co-authorships of A. </a:t>
            </a:r>
            <a:r>
              <a:rPr lang="en-US" sz="1400" dirty="0" err="1" smtClean="0"/>
              <a:t>Galoyan</a:t>
            </a:r>
            <a:r>
              <a:rPr lang="en-US" sz="1400" dirty="0" smtClean="0"/>
              <a:t> (VBLHEP) and V.V. </a:t>
            </a:r>
            <a:r>
              <a:rPr lang="en-US" sz="1400" dirty="0" err="1" smtClean="0"/>
              <a:t>Uzhinsky</a:t>
            </a:r>
            <a:r>
              <a:rPr lang="en-US" sz="1400" dirty="0" smtClean="0"/>
              <a:t> (LIT). See, </a:t>
            </a:r>
            <a:r>
              <a:rPr lang="en-US" sz="1400" dirty="0"/>
              <a:t>Nuclear Instruments and Methods, A835 (2016) 186–225, DOI: </a:t>
            </a:r>
            <a:r>
              <a:rPr lang="en-US" sz="1400" u="sng" dirty="0">
                <a:hlinkClick r:id="rId10"/>
              </a:rPr>
              <a:t>10.1016/j.nima.2016.06.125</a:t>
            </a:r>
            <a:r>
              <a:rPr lang="en-US" sz="1400" dirty="0"/>
              <a:t> </a:t>
            </a:r>
            <a:endParaRPr lang="en-US" sz="1200" dirty="0">
              <a:latin typeface="Calibri"/>
              <a:ea typeface="Calibri"/>
              <a:cs typeface="Times New Roman"/>
            </a:endParaRPr>
          </a:p>
        </p:txBody>
      </p:sp>
      <p:sp>
        <p:nvSpPr>
          <p:cNvPr id="22" name="Rectangle 1"/>
          <p:cNvSpPr>
            <a:spLocks noChangeArrowheads="1"/>
          </p:cNvSpPr>
          <p:nvPr/>
        </p:nvSpPr>
        <p:spPr bwMode="auto">
          <a:xfrm>
            <a:off x="2629682" y="6400800"/>
            <a:ext cx="6514318" cy="3810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73" tIns="46785" rIns="89973" bIns="46785" anchor="ct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5pPr>
            <a:lvl6pPr marL="25146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6pPr>
            <a:lvl7pPr marL="29718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7pPr>
            <a:lvl8pPr marL="34290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8pPr>
            <a:lvl9pPr marL="38862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9pPr>
          </a:lstStyle>
          <a:p>
            <a:pPr algn="ctr" defTabSz="449124" eaLnBrk="1" fontAlgn="base" hangingPunct="1">
              <a:spcBef>
                <a:spcPct val="0"/>
              </a:spcBef>
              <a:spcAft>
                <a:spcPct val="0"/>
              </a:spcAft>
              <a:buClr>
                <a:srgbClr val="3333CC"/>
              </a:buClr>
              <a:buSzPct val="100000"/>
              <a:buFontTx/>
              <a:buNone/>
            </a:pPr>
            <a:r>
              <a:rPr lang="en-US" altLang="en-US" sz="1400" dirty="0">
                <a:solidFill>
                  <a:srgbClr val="7F7F7F"/>
                </a:solidFill>
                <a:effectLst>
                  <a:outerShdw blurRad="38100" dist="38100" dir="2700000" algn="tl">
                    <a:srgbClr val="000000">
                      <a:alpha val="43137"/>
                    </a:srgbClr>
                  </a:outerShdw>
                </a:effectLst>
                <a:latin typeface="Calibri" panose="020F0502020204030204" pitchFamily="34" charset="0"/>
                <a:cs typeface="Arial" charset="0"/>
              </a:rPr>
              <a:t>[Author of original code – N.S. </a:t>
            </a:r>
            <a:r>
              <a:rPr lang="en-US" altLang="en-US" sz="1400" dirty="0" err="1">
                <a:solidFill>
                  <a:srgbClr val="7F7F7F"/>
                </a:solidFill>
                <a:effectLst>
                  <a:outerShdw blurRad="38100" dist="38100" dir="2700000" algn="tl">
                    <a:srgbClr val="000000">
                      <a:alpha val="43137"/>
                    </a:srgbClr>
                  </a:outerShdw>
                </a:effectLst>
                <a:latin typeface="Calibri" panose="020F0502020204030204" pitchFamily="34" charset="0"/>
                <a:cs typeface="Arial" charset="0"/>
              </a:rPr>
              <a:t>Amelin</a:t>
            </a:r>
            <a:r>
              <a:rPr lang="en-US" altLang="en-US" sz="1400" dirty="0">
                <a:solidFill>
                  <a:srgbClr val="7F7F7F"/>
                </a:solidFill>
                <a:effectLst>
                  <a:outerShdw blurRad="38100" dist="38100" dir="2700000" algn="tl">
                    <a:srgbClr val="000000">
                      <a:alpha val="43137"/>
                    </a:srgbClr>
                  </a:outerShdw>
                </a:effectLst>
                <a:latin typeface="Calibri" panose="020F0502020204030204" pitchFamily="34" charset="0"/>
                <a:cs typeface="Arial" charset="0"/>
              </a:rPr>
              <a:t> (LIT, JINR</a:t>
            </a:r>
            <a:r>
              <a:rPr lang="en-US" altLang="en-US" sz="1400" dirty="0" smtClean="0">
                <a:solidFill>
                  <a:srgbClr val="7F7F7F"/>
                </a:solidFill>
                <a:effectLst>
                  <a:outerShdw blurRad="38100" dist="38100" dir="2700000" algn="tl">
                    <a:srgbClr val="000000">
                      <a:alpha val="43137"/>
                    </a:srgbClr>
                  </a:outerShdw>
                </a:effectLst>
                <a:latin typeface="Calibri" panose="020F0502020204030204" pitchFamily="34" charset="0"/>
                <a:cs typeface="Arial" charset="0"/>
              </a:rPr>
              <a:t>)] </a:t>
            </a:r>
            <a:r>
              <a:rPr lang="en-US" altLang="en-US" sz="1400" b="1" dirty="0" smtClean="0">
                <a:solidFill>
                  <a:srgbClr val="7F7F7F"/>
                </a:solidFill>
                <a:effectLst>
                  <a:outerShdw blurRad="38100" dist="38100" dir="2700000" algn="tl">
                    <a:srgbClr val="000000">
                      <a:alpha val="43137"/>
                    </a:srgbClr>
                  </a:outerShdw>
                </a:effectLst>
                <a:latin typeface="Calibri" panose="020F0502020204030204" pitchFamily="34" charset="0"/>
                <a:cs typeface="Arial" charset="0"/>
              </a:rPr>
              <a:t>Developer </a:t>
            </a:r>
            <a:r>
              <a:rPr lang="en-US" altLang="en-US" sz="1400" b="1" dirty="0">
                <a:solidFill>
                  <a:srgbClr val="7F7F7F"/>
                </a:solidFill>
                <a:effectLst>
                  <a:outerShdw blurRad="38100" dist="38100" dir="2700000" algn="tl">
                    <a:srgbClr val="000000">
                      <a:alpha val="43137"/>
                    </a:srgbClr>
                  </a:outerShdw>
                </a:effectLst>
                <a:latin typeface="Calibri" panose="020F0502020204030204" pitchFamily="34" charset="0"/>
                <a:cs typeface="Arial" charset="0"/>
              </a:rPr>
              <a:t>– V.V. </a:t>
            </a:r>
            <a:r>
              <a:rPr lang="en-US" altLang="en-US" sz="1400" b="1" dirty="0" err="1">
                <a:solidFill>
                  <a:srgbClr val="7F7F7F"/>
                </a:solidFill>
                <a:effectLst>
                  <a:outerShdw blurRad="38100" dist="38100" dir="2700000" algn="tl">
                    <a:srgbClr val="000000">
                      <a:alpha val="43137"/>
                    </a:srgbClr>
                  </a:outerShdw>
                </a:effectLst>
                <a:latin typeface="Calibri" panose="020F0502020204030204" pitchFamily="34" charset="0"/>
                <a:cs typeface="Arial" charset="0"/>
              </a:rPr>
              <a:t>Uzhinsky</a:t>
            </a:r>
            <a:r>
              <a:rPr lang="en-US" altLang="en-US" sz="1400" b="1" dirty="0">
                <a:solidFill>
                  <a:srgbClr val="7F7F7F"/>
                </a:solidFill>
                <a:effectLst>
                  <a:outerShdw blurRad="38100" dist="38100" dir="2700000" algn="tl">
                    <a:srgbClr val="000000">
                      <a:alpha val="43137"/>
                    </a:srgbClr>
                  </a:outerShdw>
                </a:effectLst>
                <a:latin typeface="Calibri" panose="020F0502020204030204" pitchFamily="34" charset="0"/>
                <a:cs typeface="Arial" charset="0"/>
              </a:rPr>
              <a:t> (LIT, JINR)</a:t>
            </a:r>
            <a:r>
              <a:rPr lang="en-GB" altLang="en-US" sz="1400" b="1" dirty="0">
                <a:solidFill>
                  <a:srgbClr val="7F7F7F"/>
                </a:solidFill>
                <a:effectLst>
                  <a:outerShdw blurRad="38100" dist="38100" dir="2700000" algn="tl">
                    <a:srgbClr val="000000">
                      <a:alpha val="43137"/>
                    </a:srgbClr>
                  </a:outerShdw>
                </a:effectLst>
                <a:latin typeface="Calibri" panose="020F0502020204030204" pitchFamily="34" charset="0"/>
                <a:cs typeface="Arial" charset="0"/>
              </a:rPr>
              <a:t> </a:t>
            </a:r>
          </a:p>
        </p:txBody>
      </p:sp>
      <p:sp>
        <p:nvSpPr>
          <p:cNvPr id="23" name="Заголовок 1"/>
          <p:cNvSpPr txBox="1">
            <a:spLocks/>
          </p:cNvSpPr>
          <p:nvPr/>
        </p:nvSpPr>
        <p:spPr>
          <a:xfrm>
            <a:off x="4038600" y="74888"/>
            <a:ext cx="5077396" cy="654842"/>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Improvement of </a:t>
            </a:r>
            <a:r>
              <a:rPr lang="en-US" sz="2800" b="1" kern="0" dirty="0" err="1">
                <a:solidFill>
                  <a:srgbClr val="000090"/>
                </a:solidFill>
                <a:effectLst>
                  <a:outerShdw blurRad="38100" dist="38100" dir="2700000" algn="tl">
                    <a:srgbClr val="000000">
                      <a:alpha val="43137"/>
                    </a:srgbClr>
                  </a:outerShdw>
                </a:effectLst>
                <a:latin typeface="Calibri" panose="020F0502020204030204" pitchFamily="34" charset="0"/>
              </a:rPr>
              <a:t>QGSp</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 in Geant4</a:t>
            </a:r>
          </a:p>
        </p:txBody>
      </p:sp>
    </p:spTree>
    <p:extLst>
      <p:ext uri="{BB962C8B-B14F-4D97-AF65-F5344CB8AC3E}">
        <p14:creationId xmlns:p14="http://schemas.microsoft.com/office/powerpoint/2010/main" val="1054263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08050"/>
            <a:ext cx="25146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2"/>
          <p:cNvSpPr>
            <a:spLocks noChangeArrowheads="1"/>
          </p:cNvSpPr>
          <p:nvPr/>
        </p:nvSpPr>
        <p:spPr bwMode="auto">
          <a:xfrm>
            <a:off x="3124200" y="4495800"/>
            <a:ext cx="5867400" cy="2246313"/>
          </a:xfrm>
          <a:prstGeom prst="rect">
            <a:avLst/>
          </a:prstGeom>
          <a:solidFill>
            <a:srgbClr val="0070C0">
              <a:alpha val="38000"/>
            </a:srgbClr>
          </a:solidFill>
          <a:ln w="19050">
            <a:noFill/>
            <a:miter lim="800000"/>
            <a:headEnd/>
            <a:tailEnd/>
          </a:ln>
        </p:spPr>
        <p:txBody>
          <a:bodyPr lIns="91390" tIns="45697" rIns="91390" bIns="45697">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altLang="en-US" sz="1500" b="1" u="sng" smtClean="0">
                <a:solidFill>
                  <a:srgbClr val="CC0000"/>
                </a:solidFill>
                <a:effectLst>
                  <a:outerShdw blurRad="38100" dist="38100" dir="2700000" algn="tl">
                    <a:srgbClr val="000000"/>
                  </a:outerShdw>
                </a:effectLst>
                <a:latin typeface="Times New Roman" pitchFamily="18" charset="0"/>
              </a:rPr>
              <a:t>Modern parallelization involves multiplicative effects coming from</a:t>
            </a:r>
            <a:r>
              <a:rPr lang="en-US" altLang="en-US" sz="1500" b="1" smtClean="0">
                <a:solidFill>
                  <a:srgbClr val="CC0000"/>
                </a:solidFill>
                <a:effectLst>
                  <a:outerShdw blurRad="38100" dist="38100" dir="2700000" algn="tl">
                    <a:srgbClr val="000000"/>
                  </a:outerShdw>
                </a:effectLst>
                <a:latin typeface="Times New Roman" pitchFamily="18" charset="0"/>
              </a:rPr>
              <a:t>:</a:t>
            </a:r>
          </a:p>
          <a:p>
            <a:pPr fontAlgn="base">
              <a:spcBef>
                <a:spcPct val="0"/>
              </a:spcBef>
              <a:spcAft>
                <a:spcPct val="0"/>
              </a:spcAft>
              <a:buFontTx/>
              <a:buAutoNum type="arabicParenR"/>
            </a:pPr>
            <a:r>
              <a:rPr lang="en-US" altLang="en-US" sz="1300" b="1" smtClean="0">
                <a:solidFill>
                  <a:srgbClr val="FFFF00"/>
                </a:solidFill>
                <a:latin typeface="Times New Roman" pitchFamily="18" charset="0"/>
              </a:rPr>
              <a:t> Vectorization </a:t>
            </a:r>
            <a:r>
              <a:rPr lang="en-US" altLang="en-US" sz="1300" smtClean="0">
                <a:solidFill>
                  <a:srgbClr val="FFFF00"/>
                </a:solidFill>
                <a:latin typeface="Times New Roman" pitchFamily="18" charset="0"/>
              </a:rPr>
              <a:t>(</a:t>
            </a:r>
            <a:r>
              <a:rPr lang="en-US" altLang="en-US" sz="1300" b="1" smtClean="0">
                <a:solidFill>
                  <a:srgbClr val="FFFF00"/>
                </a:solidFill>
                <a:latin typeface="Times New Roman" pitchFamily="18" charset="0"/>
              </a:rPr>
              <a:t>SIMD</a:t>
            </a:r>
            <a:r>
              <a:rPr lang="en-US" altLang="en-US" sz="1300" smtClean="0">
                <a:solidFill>
                  <a:srgbClr val="FFFF00"/>
                </a:solidFill>
                <a:latin typeface="Times New Roman" pitchFamily="18" charset="0"/>
              </a:rPr>
              <a:t> - Single Instruction Multiple Data) </a:t>
            </a:r>
            <a:r>
              <a:rPr lang="en-US" altLang="en-US" sz="1300" b="1" smtClean="0">
                <a:solidFill>
                  <a:srgbClr val="FFFF00"/>
                </a:solidFill>
                <a:latin typeface="Times New Roman" pitchFamily="18" charset="0"/>
              </a:rPr>
              <a:t>factor 2 to 4;</a:t>
            </a:r>
          </a:p>
          <a:p>
            <a:pPr fontAlgn="base">
              <a:spcBef>
                <a:spcPct val="0"/>
              </a:spcBef>
              <a:spcAft>
                <a:spcPct val="0"/>
              </a:spcAft>
            </a:pPr>
            <a:r>
              <a:rPr lang="en-US" altLang="en-US" sz="1300" b="1" smtClean="0">
                <a:solidFill>
                  <a:srgbClr val="FFFF00"/>
                </a:solidFill>
                <a:latin typeface="Times New Roman" pitchFamily="18" charset="0"/>
              </a:rPr>
              <a:t>2) Multithreading – factor 4/3 ; 3) </a:t>
            </a:r>
            <a:r>
              <a:rPr lang="el-GR" altLang="en-US" sz="1300" b="1" smtClean="0">
                <a:solidFill>
                  <a:srgbClr val="FFFF00"/>
                </a:solidFill>
                <a:latin typeface="Times New Roman" pitchFamily="18" charset="0"/>
                <a:cs typeface="Times New Roman" pitchFamily="18" charset="0"/>
              </a:rPr>
              <a:t>υ</a:t>
            </a:r>
            <a:r>
              <a:rPr lang="en-US" altLang="en-US" sz="1300" b="1" smtClean="0">
                <a:solidFill>
                  <a:srgbClr val="FFFF00"/>
                </a:solidFill>
                <a:latin typeface="Times New Roman" pitchFamily="18" charset="0"/>
                <a:cs typeface="Times New Roman" pitchFamily="18" charset="0"/>
              </a:rPr>
              <a:t> -</a:t>
            </a:r>
            <a:r>
              <a:rPr lang="en-US" altLang="en-US" sz="1300" b="1" smtClean="0">
                <a:solidFill>
                  <a:srgbClr val="FFFF00"/>
                </a:solidFill>
                <a:latin typeface="Times New Roman" pitchFamily="18" charset="0"/>
              </a:rPr>
              <a:t>Many core processor – factor  </a:t>
            </a:r>
            <a:r>
              <a:rPr lang="el-GR" altLang="en-US" sz="1300" b="1" smtClean="0">
                <a:solidFill>
                  <a:srgbClr val="FFFF00"/>
                </a:solidFill>
                <a:latin typeface="Times New Roman" pitchFamily="18" charset="0"/>
              </a:rPr>
              <a:t>υ</a:t>
            </a:r>
            <a:r>
              <a:rPr lang="en-US" altLang="en-US" sz="1300" b="1" smtClean="0">
                <a:solidFill>
                  <a:srgbClr val="FFFF00"/>
                </a:solidFill>
                <a:latin typeface="Times New Roman" pitchFamily="18" charset="0"/>
              </a:rPr>
              <a:t>. Total ≈ 4 </a:t>
            </a:r>
            <a:r>
              <a:rPr lang="el-GR" altLang="en-US" sz="1300" b="1" smtClean="0">
                <a:solidFill>
                  <a:srgbClr val="FFFF00"/>
                </a:solidFill>
                <a:latin typeface="Times New Roman" pitchFamily="18" charset="0"/>
              </a:rPr>
              <a:t>υ</a:t>
            </a:r>
            <a:r>
              <a:rPr lang="en-US" altLang="en-US" sz="1300" b="1" smtClean="0">
                <a:solidFill>
                  <a:srgbClr val="FFFF00"/>
                </a:solidFill>
                <a:latin typeface="Times New Roman" pitchFamily="18" charset="0"/>
              </a:rPr>
              <a:t> </a:t>
            </a: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en-US" altLang="en-US" sz="1300" b="1" smtClean="0">
              <a:solidFill>
                <a:srgbClr val="080373"/>
              </a:solidFill>
              <a:latin typeface="Times New Roman" pitchFamily="18" charset="0"/>
            </a:endParaRPr>
          </a:p>
          <a:p>
            <a:pPr fontAlgn="base">
              <a:spcBef>
                <a:spcPct val="0"/>
              </a:spcBef>
              <a:spcAft>
                <a:spcPct val="0"/>
              </a:spcAft>
            </a:pPr>
            <a:endParaRPr lang="ru-RU" altLang="en-US" sz="800" b="1" smtClean="0">
              <a:solidFill>
                <a:srgbClr val="080373"/>
              </a:solidFill>
              <a:latin typeface="Times New Roman" pitchFamily="18" charset="0"/>
            </a:endParaRPr>
          </a:p>
        </p:txBody>
      </p:sp>
      <p:pic>
        <p:nvPicPr>
          <p:cNvPr id="76804" name="Picture 2" descr="rich_event_display_event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25913"/>
            <a:ext cx="2362200"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p:cNvSpPr>
            <a:spLocks noChangeArrowheads="1"/>
          </p:cNvSpPr>
          <p:nvPr/>
        </p:nvSpPr>
        <p:spPr bwMode="auto">
          <a:xfrm>
            <a:off x="3124200" y="914400"/>
            <a:ext cx="3048000" cy="3332163"/>
          </a:xfrm>
          <a:prstGeom prst="rect">
            <a:avLst/>
          </a:prstGeom>
          <a:solidFill>
            <a:srgbClr val="D1D1F0"/>
          </a:solidFill>
          <a:ln w="9525">
            <a:solidFill>
              <a:srgbClr val="CC66FF"/>
            </a:solidFill>
            <a:miter lim="800000"/>
            <a:headEnd/>
            <a:tailEnd/>
          </a:ln>
        </p:spPr>
        <p:txBody>
          <a:bodyPr lIns="91390" tIns="45697" rIns="35988" bIns="45697">
            <a:spAutoFit/>
          </a:bodyPr>
          <a:lstStyle/>
          <a:p>
            <a:pPr>
              <a:lnSpc>
                <a:spcPct val="97000"/>
              </a:lnSpc>
              <a:buClr>
                <a:srgbClr val="000000"/>
              </a:buClr>
              <a:buSzPct val="100000"/>
              <a:buFont typeface="Times New Roman" pitchFamily="18" charset="0"/>
              <a:buNone/>
              <a:defRPr/>
            </a:pPr>
            <a:r>
              <a:rPr lang="ru-RU" altLang="ru-RU" sz="1500" b="1" u="sng" dirty="0">
                <a:solidFill>
                  <a:srgbClr val="FF3300"/>
                </a:solidFill>
                <a:effectLst>
                  <a:outerShdw blurRad="38100" dist="38100" dir="2700000" algn="tl">
                    <a:srgbClr val="000000"/>
                  </a:outerShdw>
                </a:effectLst>
                <a:latin typeface="Times New Roman" pitchFamily="18" charset="0"/>
              </a:rPr>
              <a:t>T</a:t>
            </a:r>
            <a:r>
              <a:rPr lang="en-US" altLang="ru-RU" sz="1500" b="1" u="sng" dirty="0" smtClean="0">
                <a:solidFill>
                  <a:srgbClr val="FF3300"/>
                </a:solidFill>
                <a:effectLst>
                  <a:outerShdw blurRad="38100" dist="38100" dir="2700000" algn="tl">
                    <a:srgbClr val="000000"/>
                  </a:outerShdw>
                </a:effectLst>
                <a:latin typeface="Times New Roman" pitchFamily="18" charset="0"/>
              </a:rPr>
              <a:t>asks under investigation</a:t>
            </a:r>
            <a:r>
              <a:rPr lang="ru-RU" altLang="ru-RU" sz="1500" dirty="0" smtClean="0">
                <a:latin typeface="Times New Roman" pitchFamily="18" charset="0"/>
              </a:rPr>
              <a:t>:</a:t>
            </a:r>
            <a:r>
              <a:rPr lang="en-US" altLang="ru-RU" sz="1500" b="1" dirty="0" smtClean="0">
                <a:solidFill>
                  <a:srgbClr val="FF3300"/>
                </a:solidFill>
                <a:latin typeface="Times New Roman" pitchFamily="18" charset="0"/>
              </a:rPr>
              <a:t> </a:t>
            </a:r>
            <a:endParaRPr lang="en-US" altLang="ru-RU" sz="1500" dirty="0">
              <a:solidFill>
                <a:srgbClr val="FF3300"/>
              </a:solidFill>
              <a:latin typeface="Times New Roman" pitchFamily="18" charset="0"/>
            </a:endParaRPr>
          </a:p>
          <a:p>
            <a:pPr>
              <a:defRPr/>
            </a:pPr>
            <a:r>
              <a:rPr lang="en-US" altLang="ru-RU" sz="1400" dirty="0">
                <a:solidFill>
                  <a:prstClr val="black"/>
                </a:solidFill>
                <a:latin typeface="Calibri" pitchFamily="34" charset="0"/>
              </a:rPr>
              <a:t> </a:t>
            </a:r>
            <a:r>
              <a:rPr lang="en-US" altLang="ru-RU" sz="1300" b="1" dirty="0">
                <a:solidFill>
                  <a:srgbClr val="080373"/>
                </a:solidFill>
                <a:latin typeface="Calibri" pitchFamily="34" charset="0"/>
              </a:rPr>
              <a:t>- global track reconstruction;</a:t>
            </a:r>
          </a:p>
          <a:p>
            <a:pPr>
              <a:defRPr/>
            </a:pPr>
            <a:r>
              <a:rPr lang="en-US" altLang="ru-RU" sz="1300" b="1" dirty="0">
                <a:solidFill>
                  <a:srgbClr val="080373"/>
                </a:solidFill>
                <a:latin typeface="Calibri" pitchFamily="34" charset="0"/>
              </a:rPr>
              <a:t> - event reconstruction in RICH;</a:t>
            </a:r>
          </a:p>
          <a:p>
            <a:pPr>
              <a:defRPr/>
            </a:pPr>
            <a:r>
              <a:rPr lang="en-US" altLang="ru-RU" sz="1300" b="1" dirty="0">
                <a:solidFill>
                  <a:srgbClr val="080373"/>
                </a:solidFill>
                <a:latin typeface="Calibri" pitchFamily="34" charset="0"/>
              </a:rPr>
              <a:t> - electron identification in TRD;</a:t>
            </a:r>
          </a:p>
          <a:p>
            <a:pPr>
              <a:defRPr/>
            </a:pPr>
            <a:r>
              <a:rPr lang="en-US" altLang="ru-RU" sz="1300" b="1" dirty="0">
                <a:solidFill>
                  <a:srgbClr val="080373"/>
                </a:solidFill>
                <a:latin typeface="Calibri" pitchFamily="34" charset="0"/>
              </a:rPr>
              <a:t> </a:t>
            </a:r>
            <a:r>
              <a:rPr lang="ru-RU" altLang="ru-RU" sz="1300" b="1" dirty="0">
                <a:solidFill>
                  <a:srgbClr val="080373"/>
                </a:solidFill>
                <a:latin typeface="Calibri" pitchFamily="34" charset="0"/>
              </a:rPr>
              <a:t>-</a:t>
            </a:r>
            <a:r>
              <a:rPr lang="en-US" altLang="ru-RU" sz="1300" b="1" dirty="0">
                <a:solidFill>
                  <a:srgbClr val="080373"/>
                </a:solidFill>
                <a:latin typeface="Calibri" pitchFamily="34" charset="0"/>
              </a:rPr>
              <a:t> clustering in </a:t>
            </a:r>
            <a:r>
              <a:rPr lang="ru-RU" altLang="ru-RU" sz="1300" b="1" dirty="0">
                <a:solidFill>
                  <a:srgbClr val="080373"/>
                </a:solidFill>
                <a:latin typeface="Calibri" pitchFamily="34" charset="0"/>
              </a:rPr>
              <a:t>M</a:t>
            </a:r>
            <a:r>
              <a:rPr lang="en-US" altLang="ru-RU" sz="1300" b="1" dirty="0">
                <a:solidFill>
                  <a:srgbClr val="080373"/>
                </a:solidFill>
                <a:latin typeface="Calibri" pitchFamily="34" charset="0"/>
              </a:rPr>
              <a:t>VD, STS and MUCH;</a:t>
            </a:r>
          </a:p>
          <a:p>
            <a:pPr>
              <a:defRPr/>
            </a:pPr>
            <a:r>
              <a:rPr lang="en-US" altLang="ru-RU" sz="1300" b="1" dirty="0">
                <a:solidFill>
                  <a:srgbClr val="080373"/>
                </a:solidFill>
                <a:latin typeface="Calibri" pitchFamily="34" charset="0"/>
              </a:rPr>
              <a:t> - participation in FLES </a:t>
            </a:r>
            <a:r>
              <a:rPr lang="ru-RU" altLang="ru-RU" sz="1300" b="1" dirty="0">
                <a:solidFill>
                  <a:srgbClr val="080373"/>
                </a:solidFill>
                <a:latin typeface="Calibri" pitchFamily="34" charset="0"/>
              </a:rPr>
              <a:t>(</a:t>
            </a:r>
            <a:r>
              <a:rPr lang="en-US" altLang="ru-RU" sz="1300" b="1" dirty="0">
                <a:solidFill>
                  <a:srgbClr val="080373"/>
                </a:solidFill>
                <a:latin typeface="Calibri" pitchFamily="34" charset="0"/>
              </a:rPr>
              <a:t>First Level </a:t>
            </a:r>
          </a:p>
          <a:p>
            <a:pPr>
              <a:defRPr/>
            </a:pPr>
            <a:r>
              <a:rPr lang="ru-RU" altLang="ru-RU" sz="1300" b="1" dirty="0">
                <a:solidFill>
                  <a:srgbClr val="080373"/>
                </a:solidFill>
                <a:latin typeface="Calibri" pitchFamily="34" charset="0"/>
              </a:rPr>
              <a:t> </a:t>
            </a:r>
            <a:r>
              <a:rPr lang="en-US" altLang="ru-RU" sz="1300" b="1" dirty="0">
                <a:solidFill>
                  <a:srgbClr val="080373"/>
                </a:solidFill>
                <a:latin typeface="Calibri" pitchFamily="34" charset="0"/>
              </a:rPr>
              <a:t>                              Event Selection);</a:t>
            </a:r>
          </a:p>
          <a:p>
            <a:pPr>
              <a:defRPr/>
            </a:pPr>
            <a:r>
              <a:rPr lang="en-US" altLang="zh-CN" sz="1300" b="1" dirty="0">
                <a:solidFill>
                  <a:srgbClr val="000066"/>
                </a:solidFill>
                <a:latin typeface="Calibri" pitchFamily="34" charset="0"/>
              </a:rPr>
              <a:t> - development of the Concept of </a:t>
            </a:r>
          </a:p>
          <a:p>
            <a:pPr>
              <a:defRPr/>
            </a:pPr>
            <a:r>
              <a:rPr lang="en-US" altLang="zh-CN" sz="1300" b="1" dirty="0">
                <a:solidFill>
                  <a:srgbClr val="000066"/>
                </a:solidFill>
                <a:latin typeface="Calibri" pitchFamily="34" charset="0"/>
              </a:rPr>
              <a:t>                                CBM Databases</a:t>
            </a:r>
            <a:r>
              <a:rPr lang="en-US" altLang="zh-CN" sz="1300" dirty="0">
                <a:solidFill>
                  <a:prstClr val="black"/>
                </a:solidFill>
                <a:latin typeface="Calibri" pitchFamily="34" charset="0"/>
              </a:rPr>
              <a:t>;</a:t>
            </a:r>
          </a:p>
          <a:p>
            <a:pPr>
              <a:defRPr/>
            </a:pPr>
            <a:r>
              <a:rPr lang="en-US" altLang="ru-RU" sz="1300" b="1" dirty="0">
                <a:solidFill>
                  <a:srgbClr val="080373"/>
                </a:solidFill>
                <a:latin typeface="Calibri" pitchFamily="34" charset="0"/>
              </a:rPr>
              <a:t> - magnetic field calculations; </a:t>
            </a:r>
          </a:p>
          <a:p>
            <a:pPr>
              <a:defRPr/>
            </a:pPr>
            <a:r>
              <a:rPr lang="ru-RU" altLang="ru-RU" sz="1300" b="1" dirty="0">
                <a:solidFill>
                  <a:srgbClr val="080373"/>
                </a:solidFill>
                <a:latin typeface="Calibri" pitchFamily="34" charset="0"/>
              </a:rPr>
              <a:t> </a:t>
            </a:r>
            <a:r>
              <a:rPr lang="en-US" altLang="ru-RU" sz="1300" b="1" dirty="0">
                <a:solidFill>
                  <a:srgbClr val="080373"/>
                </a:solidFill>
                <a:latin typeface="Calibri" pitchFamily="34" charset="0"/>
              </a:rPr>
              <a:t>- beam time data analysis of the </a:t>
            </a:r>
          </a:p>
          <a:p>
            <a:pPr>
              <a:defRPr/>
            </a:pPr>
            <a:r>
              <a:rPr lang="ru-RU" altLang="ru-RU" sz="1300" b="1" dirty="0">
                <a:solidFill>
                  <a:srgbClr val="080373"/>
                </a:solidFill>
                <a:latin typeface="Calibri" pitchFamily="34" charset="0"/>
              </a:rPr>
              <a:t> </a:t>
            </a:r>
            <a:r>
              <a:rPr lang="en-US" altLang="ru-RU" sz="1300" b="1" dirty="0">
                <a:solidFill>
                  <a:srgbClr val="080373"/>
                </a:solidFill>
                <a:latin typeface="Calibri" pitchFamily="34" charset="0"/>
              </a:rPr>
              <a:t>               RICH and TRD prototypes;</a:t>
            </a:r>
          </a:p>
          <a:p>
            <a:pPr>
              <a:defRPr/>
            </a:pPr>
            <a:r>
              <a:rPr lang="ru-RU" altLang="ru-RU" sz="1300" b="1" dirty="0">
                <a:solidFill>
                  <a:srgbClr val="080373"/>
                </a:solidFill>
                <a:latin typeface="Calibri" pitchFamily="34" charset="0"/>
              </a:rPr>
              <a:t> </a:t>
            </a:r>
            <a:r>
              <a:rPr lang="en-US" altLang="ru-RU" sz="1300" b="1" dirty="0">
                <a:solidFill>
                  <a:srgbClr val="080373"/>
                </a:solidFill>
                <a:latin typeface="Calibri" pitchFamily="34" charset="0"/>
              </a:rPr>
              <a:t>- contribution to the CBMROOT </a:t>
            </a:r>
          </a:p>
          <a:p>
            <a:pPr>
              <a:defRPr/>
            </a:pPr>
            <a:r>
              <a:rPr lang="ru-RU" altLang="ru-RU" sz="1300" b="1" dirty="0">
                <a:solidFill>
                  <a:srgbClr val="080373"/>
                </a:solidFill>
                <a:latin typeface="Calibri" pitchFamily="34" charset="0"/>
              </a:rPr>
              <a:t> </a:t>
            </a:r>
            <a:r>
              <a:rPr lang="en-US" altLang="ru-RU" sz="1300" b="1" dirty="0">
                <a:solidFill>
                  <a:srgbClr val="080373"/>
                </a:solidFill>
                <a:latin typeface="Calibri" pitchFamily="34" charset="0"/>
              </a:rPr>
              <a:t>                                     development</a:t>
            </a:r>
            <a:r>
              <a:rPr lang="ru-RU" altLang="ru-RU" sz="1300" b="1" dirty="0">
                <a:solidFill>
                  <a:srgbClr val="080373"/>
                </a:solidFill>
                <a:latin typeface="Calibri" pitchFamily="34" charset="0"/>
              </a:rPr>
              <a:t>;</a:t>
            </a:r>
            <a:endParaRPr lang="en-US" altLang="ru-RU" sz="1300" b="1" baseline="30000" dirty="0">
              <a:solidFill>
                <a:srgbClr val="080373"/>
              </a:solidFill>
              <a:latin typeface="Calibri" pitchFamily="34" charset="0"/>
            </a:endParaRPr>
          </a:p>
          <a:p>
            <a:pPr>
              <a:defRPr/>
            </a:pPr>
            <a:r>
              <a:rPr lang="en-US" altLang="ru-RU" sz="1300" b="1" dirty="0">
                <a:solidFill>
                  <a:srgbClr val="080373"/>
                </a:solidFill>
                <a:latin typeface="Calibri" pitchFamily="34" charset="0"/>
              </a:rPr>
              <a:t>- D0-</a:t>
            </a:r>
            <a:r>
              <a:rPr lang="ru-RU" altLang="ru-RU" sz="1300" b="1" dirty="0">
                <a:solidFill>
                  <a:srgbClr val="080373"/>
                </a:solidFill>
                <a:latin typeface="Calibri" pitchFamily="34" charset="0"/>
              </a:rPr>
              <a:t>,</a:t>
            </a:r>
            <a:r>
              <a:rPr lang="en-US" altLang="ru-RU" sz="1300" b="1" dirty="0">
                <a:solidFill>
                  <a:srgbClr val="080373"/>
                </a:solidFill>
                <a:latin typeface="Calibri" pitchFamily="34" charset="0"/>
              </a:rPr>
              <a:t> vector mesons, J/</a:t>
            </a:r>
            <a:r>
              <a:rPr lang="el-GR" altLang="ru-RU" sz="1300" b="1" dirty="0">
                <a:solidFill>
                  <a:srgbClr val="080373"/>
                </a:solidFill>
                <a:latin typeface="Calibri" pitchFamily="34" charset="0"/>
              </a:rPr>
              <a:t>ψ→</a:t>
            </a:r>
            <a:r>
              <a:rPr lang="en-US" altLang="ru-RU" sz="1300" b="1" dirty="0" err="1">
                <a:solidFill>
                  <a:srgbClr val="080373"/>
                </a:solidFill>
                <a:latin typeface="Calibri" pitchFamily="34" charset="0"/>
              </a:rPr>
              <a:t>e</a:t>
            </a:r>
            <a:r>
              <a:rPr lang="en-US" altLang="ru-RU" sz="1300" b="1" baseline="30000" dirty="0" err="1">
                <a:solidFill>
                  <a:srgbClr val="080373"/>
                </a:solidFill>
                <a:latin typeface="Calibri" pitchFamily="34" charset="0"/>
              </a:rPr>
              <a:t>+</a:t>
            </a:r>
            <a:r>
              <a:rPr lang="en-US" altLang="ru-RU" sz="1300" b="1" dirty="0" err="1">
                <a:solidFill>
                  <a:srgbClr val="080373"/>
                </a:solidFill>
                <a:latin typeface="Calibri" pitchFamily="34" charset="0"/>
              </a:rPr>
              <a:t>e</a:t>
            </a:r>
            <a:r>
              <a:rPr lang="en-US" altLang="ru-RU" sz="1300" b="1" baseline="30000" dirty="0">
                <a:solidFill>
                  <a:srgbClr val="080373"/>
                </a:solidFill>
                <a:latin typeface="Calibri" pitchFamily="34" charset="0"/>
              </a:rPr>
              <a:t>-</a:t>
            </a:r>
            <a:r>
              <a:rPr lang="en-US" altLang="ru-RU" sz="1300" b="1" dirty="0">
                <a:solidFill>
                  <a:srgbClr val="080373"/>
                </a:solidFill>
                <a:latin typeface="Calibri" pitchFamily="34" charset="0"/>
              </a:rPr>
              <a:t> and </a:t>
            </a:r>
          </a:p>
          <a:p>
            <a:pPr>
              <a:defRPr/>
            </a:pPr>
            <a:r>
              <a:rPr lang="ru-RU" altLang="ru-RU" sz="1300" b="1" dirty="0">
                <a:solidFill>
                  <a:srgbClr val="080373"/>
                </a:solidFill>
                <a:latin typeface="Calibri" pitchFamily="34" charset="0"/>
              </a:rPr>
              <a:t> </a:t>
            </a:r>
            <a:r>
              <a:rPr lang="en-US" altLang="ru-RU" sz="1300" b="1" dirty="0">
                <a:solidFill>
                  <a:srgbClr val="080373"/>
                </a:solidFill>
                <a:latin typeface="Calibri" pitchFamily="34" charset="0"/>
              </a:rPr>
              <a:t>                J/</a:t>
            </a:r>
            <a:r>
              <a:rPr lang="el-GR" altLang="ru-RU" sz="1300" b="1" dirty="0">
                <a:solidFill>
                  <a:srgbClr val="080373"/>
                </a:solidFill>
                <a:latin typeface="Calibri" pitchFamily="34" charset="0"/>
              </a:rPr>
              <a:t>ψ→μ</a:t>
            </a:r>
            <a:r>
              <a:rPr lang="en-US" altLang="ru-RU" sz="1300" b="1" baseline="30000" dirty="0">
                <a:solidFill>
                  <a:srgbClr val="080373"/>
                </a:solidFill>
                <a:latin typeface="Calibri" pitchFamily="34" charset="0"/>
              </a:rPr>
              <a:t>+</a:t>
            </a:r>
            <a:r>
              <a:rPr lang="el-GR" altLang="ru-RU" sz="1300" b="1" dirty="0">
                <a:solidFill>
                  <a:srgbClr val="080373"/>
                </a:solidFill>
                <a:latin typeface="Calibri" pitchFamily="34" charset="0"/>
              </a:rPr>
              <a:t>μ</a:t>
            </a:r>
            <a:r>
              <a:rPr lang="en-US" altLang="ru-RU" sz="1300" b="1" baseline="30000" dirty="0">
                <a:solidFill>
                  <a:srgbClr val="080373"/>
                </a:solidFill>
                <a:latin typeface="Calibri" pitchFamily="34" charset="0"/>
              </a:rPr>
              <a:t>-</a:t>
            </a:r>
            <a:r>
              <a:rPr lang="en-US" altLang="ru-RU" sz="1300" dirty="0">
                <a:solidFill>
                  <a:prstClr val="black"/>
                </a:solidFill>
                <a:latin typeface="Calibri" pitchFamily="34" charset="0"/>
              </a:rPr>
              <a:t> </a:t>
            </a:r>
            <a:r>
              <a:rPr lang="en-US" altLang="ru-RU" sz="1300" b="1" dirty="0">
                <a:solidFill>
                  <a:srgbClr val="080373"/>
                </a:solidFill>
                <a:latin typeface="Calibri" pitchFamily="34" charset="0"/>
              </a:rPr>
              <a:t>reconstruction;</a:t>
            </a:r>
            <a:endParaRPr lang="ru-RU" altLang="ru-RU" sz="1300" b="1" dirty="0">
              <a:solidFill>
                <a:srgbClr val="080373"/>
              </a:solidFill>
              <a:latin typeface="Calibri" pitchFamily="34" charset="0"/>
            </a:endParaRPr>
          </a:p>
        </p:txBody>
      </p:sp>
      <p:pic>
        <p:nvPicPr>
          <p:cNvPr id="76806" name="Picture 3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503488"/>
            <a:ext cx="22098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6" descr="TRD_auau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4953000"/>
            <a:ext cx="1817687"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5649913"/>
            <a:ext cx="160020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5257800"/>
            <a:ext cx="14478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Group 436"/>
          <p:cNvGraphicFramePr>
            <a:graphicFrameLocks noGrp="1"/>
          </p:cNvGraphicFramePr>
          <p:nvPr/>
        </p:nvGraphicFramePr>
        <p:xfrm>
          <a:off x="6248400" y="2971800"/>
          <a:ext cx="2743200" cy="1371601"/>
        </p:xfrm>
        <a:graphic>
          <a:graphicData uri="http://schemas.openxmlformats.org/drawingml/2006/table">
            <a:tbl>
              <a:tblPr/>
              <a:tblGrid>
                <a:gridCol w="1295400"/>
                <a:gridCol w="457200"/>
                <a:gridCol w="457200"/>
                <a:gridCol w="533400"/>
              </a:tblGrid>
              <a:tr h="228600">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l" defTabSz="449263" rtl="0" eaLnBrk="0" fontAlgn="base" latinLnBrk="0" hangingPunct="0">
                        <a:lnSpc>
                          <a:spcPct val="97000"/>
                        </a:lnSpc>
                        <a:spcBef>
                          <a:spcPts val="800"/>
                        </a:spcBef>
                        <a:spcAft>
                          <a:spcPct val="0"/>
                        </a:spcAft>
                        <a:buClr>
                          <a:srgbClr val="000000"/>
                        </a:buClr>
                        <a:buSzTx/>
                        <a:buFont typeface="Times New Roman" pitchFamily="18" charset="0"/>
                        <a:buNone/>
                        <a:tabLst/>
                      </a:pP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a</a:t>
                      </a:r>
                      <a:endParaRPr kumimoji="0" lang="el-GR" altLang="en-US" sz="1200" b="0" i="0" u="none" strike="noStrike" cap="none" normalizeH="0" baseline="-25000" smtClean="0">
                        <a:ln>
                          <a:noFill/>
                        </a:ln>
                        <a:solidFill>
                          <a:schemeClr val="bg1"/>
                        </a:solidFill>
                        <a:effectLst/>
                        <a:latin typeface="Times New Roman" pitchFamily="18" charset="0"/>
                        <a:ea typeface="DejaVu Sans"/>
                        <a:cs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b</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c</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90513">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pC@30GeV</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14</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22</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11</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88925">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pAu@30GeV</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18</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22</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27</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90513">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AuAu@10AGeV</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0.18</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18</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64</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73050">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AuAu@25AGeV</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7.5</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13.5</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defTabSz="449263" eaLnBrk="0" hangingPunct="0">
                        <a:spcBef>
                          <a:spcPct val="20000"/>
                        </a:spcBef>
                        <a:defRPr sz="2800">
                          <a:solidFill>
                            <a:schemeClr val="tx1"/>
                          </a:solidFill>
                          <a:latin typeface="Arial" pitchFamily="34" charset="0"/>
                        </a:defRPr>
                      </a:lvl1pPr>
                      <a:lvl2pPr marL="742950" indent="-285750" defTabSz="449263" eaLnBrk="0" hangingPunct="0">
                        <a:spcBef>
                          <a:spcPct val="20000"/>
                        </a:spcBef>
                        <a:defRPr sz="2400">
                          <a:solidFill>
                            <a:schemeClr val="tx1"/>
                          </a:solidFill>
                          <a:latin typeface="Arial" pitchFamily="34" charset="0"/>
                        </a:defRPr>
                      </a:lvl2pPr>
                      <a:lvl3pPr marL="1143000" indent="-228600" defTabSz="449263" eaLnBrk="0" hangingPunct="0">
                        <a:spcBef>
                          <a:spcPct val="20000"/>
                        </a:spcBef>
                        <a:defRPr sz="2000">
                          <a:solidFill>
                            <a:schemeClr val="tx1"/>
                          </a:solidFill>
                          <a:latin typeface="Arial" pitchFamily="34" charset="0"/>
                        </a:defRPr>
                      </a:lvl3pPr>
                      <a:lvl4pPr marL="1600200" indent="-228600" defTabSz="449263" eaLnBrk="0" hangingPunct="0">
                        <a:spcBef>
                          <a:spcPct val="20000"/>
                        </a:spcBef>
                        <a:defRPr>
                          <a:solidFill>
                            <a:schemeClr val="tx1"/>
                          </a:solidFill>
                          <a:latin typeface="Arial" pitchFamily="34" charset="0"/>
                        </a:defRPr>
                      </a:lvl4pPr>
                      <a:lvl5pPr marL="2057400" indent="-228600" defTabSz="449263" eaLnBrk="0" hangingPunct="0">
                        <a:spcBef>
                          <a:spcPct val="20000"/>
                        </a:spcBef>
                        <a:defRPr>
                          <a:solidFill>
                            <a:schemeClr val="tx1"/>
                          </a:solidFill>
                          <a:latin typeface="Arial" pitchFamily="34" charset="0"/>
                        </a:defRPr>
                      </a:lvl5pPr>
                      <a:lvl6pPr marL="2514600" indent="-228600" defTabSz="449263" eaLnBrk="0" fontAlgn="base" hangingPunct="0">
                        <a:spcBef>
                          <a:spcPct val="20000"/>
                        </a:spcBef>
                        <a:spcAft>
                          <a:spcPct val="0"/>
                        </a:spcAft>
                        <a:defRPr>
                          <a:solidFill>
                            <a:schemeClr val="tx1"/>
                          </a:solidFill>
                          <a:latin typeface="Arial" pitchFamily="34" charset="0"/>
                        </a:defRPr>
                      </a:lvl6pPr>
                      <a:lvl7pPr marL="2971800" indent="-228600" defTabSz="449263" eaLnBrk="0" fontAlgn="base" hangingPunct="0">
                        <a:spcBef>
                          <a:spcPct val="20000"/>
                        </a:spcBef>
                        <a:spcAft>
                          <a:spcPct val="0"/>
                        </a:spcAft>
                        <a:defRPr>
                          <a:solidFill>
                            <a:schemeClr val="tx1"/>
                          </a:solidFill>
                          <a:latin typeface="Arial" pitchFamily="34" charset="0"/>
                        </a:defRPr>
                      </a:lvl7pPr>
                      <a:lvl8pPr marL="3429000" indent="-228600" defTabSz="449263" eaLnBrk="0" fontAlgn="base" hangingPunct="0">
                        <a:spcBef>
                          <a:spcPct val="20000"/>
                        </a:spcBef>
                        <a:spcAft>
                          <a:spcPct val="0"/>
                        </a:spcAft>
                        <a:defRPr>
                          <a:solidFill>
                            <a:schemeClr val="tx1"/>
                          </a:solidFill>
                          <a:latin typeface="Arial" pitchFamily="34" charset="0"/>
                        </a:defRPr>
                      </a:lvl8pPr>
                      <a:lvl9pPr marL="3886200" indent="-228600" defTabSz="449263" eaLnBrk="0" fontAlgn="base" hangingPunct="0">
                        <a:spcBef>
                          <a:spcPct val="20000"/>
                        </a:spcBef>
                        <a:spcAft>
                          <a:spcPct val="0"/>
                        </a:spcAft>
                        <a:defRPr>
                          <a:solidFill>
                            <a:schemeClr val="tx1"/>
                          </a:solidFill>
                          <a:latin typeface="Arial" pitchFamily="34" charset="0"/>
                        </a:defRPr>
                      </a:lvl9pPr>
                    </a:lstStyle>
                    <a:p>
                      <a:pPr marL="0" marR="0" lvl="0" indent="0" algn="ctr" defTabSz="449263" rtl="0" eaLnBrk="0" fontAlgn="base" latinLnBrk="0" hangingPunct="0">
                        <a:lnSpc>
                          <a:spcPct val="97000"/>
                        </a:lnSpc>
                        <a:spcBef>
                          <a:spcPts val="800"/>
                        </a:spcBef>
                        <a:spcAft>
                          <a:spcPct val="0"/>
                        </a:spcAft>
                        <a:buClr>
                          <a:srgbClr val="000000"/>
                        </a:buClr>
                        <a:buSzTx/>
                        <a:buFont typeface="Times New Roman" pitchFamily="18" charset="0"/>
                        <a:buNone/>
                        <a:tabLst/>
                      </a:pPr>
                      <a:r>
                        <a:rPr kumimoji="0" lang="en-US" altLang="en-US" sz="1200" b="0" i="0" u="none" strike="noStrike" cap="none" normalizeH="0" baseline="0" smtClean="0">
                          <a:ln>
                            <a:noFill/>
                          </a:ln>
                          <a:solidFill>
                            <a:schemeClr val="bg1"/>
                          </a:solidFill>
                          <a:effectLst/>
                          <a:latin typeface="Times New Roman" pitchFamily="18" charset="0"/>
                          <a:ea typeface="DejaVu Sans"/>
                          <a:cs typeface="DejaVu Sans"/>
                        </a:rPr>
                        <a:t>5250</a:t>
                      </a:r>
                      <a:endParaRPr kumimoji="0" lang="ru-RU" altLang="en-US" sz="1200" b="0" i="0" u="none" strike="noStrike" cap="none" normalizeH="0" baseline="0" smtClean="0">
                        <a:ln>
                          <a:noFill/>
                        </a:ln>
                        <a:solidFill>
                          <a:schemeClr val="bg1"/>
                        </a:solidFill>
                        <a:effectLst/>
                        <a:latin typeface="Times New Roman" pitchFamily="18" charset="0"/>
                        <a:ea typeface="DejaVu Sans"/>
                        <a:cs typeface="DejaVu Sans"/>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bl>
          </a:graphicData>
        </a:graphic>
      </p:graphicFrame>
      <p:graphicFrame>
        <p:nvGraphicFramePr>
          <p:cNvPr id="13" name="Group 545"/>
          <p:cNvGraphicFramePr>
            <a:graphicFrameLocks noGrp="1"/>
          </p:cNvGraphicFramePr>
          <p:nvPr/>
        </p:nvGraphicFramePr>
        <p:xfrm>
          <a:off x="4800600" y="5257800"/>
          <a:ext cx="4114800" cy="778360"/>
        </p:xfrm>
        <a:graphic>
          <a:graphicData uri="http://schemas.openxmlformats.org/drawingml/2006/table">
            <a:tbl>
              <a:tblPr/>
              <a:tblGrid>
                <a:gridCol w="546100"/>
                <a:gridCol w="647700"/>
                <a:gridCol w="736600"/>
                <a:gridCol w="812800"/>
                <a:gridCol w="790575"/>
                <a:gridCol w="581025"/>
              </a:tblGrid>
              <a:tr h="53664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STS: CA</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STS: Kalman Filter</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RICH: ring reconstruct.</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TRD: track reconstruct.</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TRD: el. id. </a:t>
                      </a:r>
                      <a:r>
                        <a:rPr kumimoji="0" lang="el-GR" altLang="en-US" sz="1000" b="0" i="0" u="none" strike="noStrike" cap="none" normalizeH="0" baseline="0" smtClean="0">
                          <a:ln>
                            <a:noFill/>
                          </a:ln>
                          <a:solidFill>
                            <a:schemeClr val="bg1"/>
                          </a:solidFill>
                          <a:effectLst/>
                          <a:latin typeface="Times New Roman" pitchFamily="18" charset="0"/>
                          <a:ea typeface="DejaVu Sans"/>
                          <a:cs typeface="Times New Roman" pitchFamily="18" charset="0"/>
                        </a:rPr>
                        <a:t>ω</a:t>
                      </a: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(k,n)   criterion</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KFPar -ticle</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r>
              <a:tr h="2412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rPr>
                        <a:t>164.5</a:t>
                      </a: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rPr>
                        <a:t>0.5</a:t>
                      </a: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rPr>
                        <a:t>49.0</a:t>
                      </a: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rPr>
                        <a:t>1390</a:t>
                      </a: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0.5</a:t>
                      </a:r>
                      <a:endPar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endParaRP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97000"/>
                        </a:lnSpc>
                        <a:spcBef>
                          <a:spcPts val="800"/>
                        </a:spcBef>
                        <a:spcAft>
                          <a:spcPct val="0"/>
                        </a:spcAft>
                        <a:buClr>
                          <a:srgbClr val="000000"/>
                        </a:buClr>
                        <a:buSzTx/>
                        <a:buFont typeface="Times New Roman" pitchFamily="18" charset="0"/>
                        <a:buNone/>
                        <a:tabLst/>
                      </a:pPr>
                      <a:r>
                        <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rPr>
                        <a:t>2</a:t>
                      </a:r>
                      <a:r>
                        <a:rPr kumimoji="0" lang="en-US" altLang="en-US" sz="1000" b="0" i="0" u="none" strike="noStrike" cap="none" normalizeH="0" baseline="0" smtClean="0">
                          <a:ln>
                            <a:noFill/>
                          </a:ln>
                          <a:solidFill>
                            <a:schemeClr val="bg1"/>
                          </a:solidFill>
                          <a:effectLst/>
                          <a:latin typeface="Times New Roman" pitchFamily="18" charset="0"/>
                          <a:ea typeface="DejaVu Sans"/>
                          <a:cs typeface="DejaVu Sans"/>
                        </a:rPr>
                        <a:t>.</a:t>
                      </a:r>
                      <a:r>
                        <a:rPr kumimoji="0" lang="ru-RU" altLang="en-US" sz="1000" b="0" i="0" u="none" strike="noStrike" cap="none" normalizeH="0" baseline="0" smtClean="0">
                          <a:ln>
                            <a:noFill/>
                          </a:ln>
                          <a:solidFill>
                            <a:schemeClr val="bg1"/>
                          </a:solidFill>
                          <a:effectLst/>
                          <a:latin typeface="Times New Roman" pitchFamily="18" charset="0"/>
                          <a:ea typeface="DejaVu Sans"/>
                          <a:cs typeface="DejaVu Sans"/>
                        </a:rPr>
                        <a:t>5</a:t>
                      </a:r>
                    </a:p>
                  </a:txBody>
                  <a:tcPr marL="54000" marR="54000" marT="46762" marB="46762"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r>
            </a:tbl>
          </a:graphicData>
        </a:graphic>
      </p:graphicFrame>
      <p:sp>
        <p:nvSpPr>
          <p:cNvPr id="14" name="Rectangle 546"/>
          <p:cNvSpPr>
            <a:spLocks noChangeArrowheads="1"/>
          </p:cNvSpPr>
          <p:nvPr/>
        </p:nvSpPr>
        <p:spPr bwMode="auto">
          <a:xfrm>
            <a:off x="4643438" y="6019800"/>
            <a:ext cx="4495800" cy="692150"/>
          </a:xfrm>
          <a:prstGeom prst="rect">
            <a:avLst/>
          </a:prstGeom>
          <a:noFill/>
          <a:ln w="9525">
            <a:noFill/>
            <a:miter lim="800000"/>
            <a:headEnd/>
            <a:tailEnd/>
          </a:ln>
          <a:effectLst/>
        </p:spPr>
        <p:txBody>
          <a:bodyPr lIns="91410" tIns="45706" rIns="91410" bIns="45706">
            <a:spAutoFit/>
          </a:bodyPr>
          <a:lstStyle/>
          <a:p>
            <a:pPr>
              <a:defRPr/>
            </a:pPr>
            <a:r>
              <a:rPr lang="en-US" altLang="ru-RU" sz="1300" dirty="0">
                <a:solidFill>
                  <a:srgbClr val="000090"/>
                </a:solidFill>
                <a:effectLst>
                  <a:outerShdw blurRad="38100" dist="38100" dir="2700000" algn="tl">
                    <a:srgbClr val="000000">
                      <a:alpha val="43137"/>
                    </a:srgbClr>
                  </a:outerShdw>
                </a:effectLst>
                <a:latin typeface="Calibri" pitchFamily="34" charset="0"/>
              </a:rPr>
              <a:t>Average time per core  (</a:t>
            </a:r>
            <a:r>
              <a:rPr lang="en-US" altLang="ru-RU" sz="1300" dirty="0" err="1">
                <a:solidFill>
                  <a:srgbClr val="000090"/>
                </a:solidFill>
                <a:effectLst>
                  <a:outerShdw blurRad="38100" dist="38100" dir="2700000" algn="tl">
                    <a:srgbClr val="000000">
                      <a:alpha val="43137"/>
                    </a:srgbClr>
                  </a:outerShdw>
                </a:effectLst>
                <a:latin typeface="Calibri" pitchFamily="34" charset="0"/>
              </a:rPr>
              <a:t>μs</a:t>
            </a:r>
            <a:r>
              <a:rPr lang="en-US" altLang="ru-RU" sz="1300" dirty="0">
                <a:solidFill>
                  <a:srgbClr val="000090"/>
                </a:solidFill>
                <a:effectLst>
                  <a:outerShdw blurRad="38100" dist="38100" dir="2700000" algn="tl">
                    <a:srgbClr val="000000">
                      <a:alpha val="43137"/>
                    </a:srgbClr>
                  </a:outerShdw>
                </a:effectLst>
                <a:latin typeface="Calibri" pitchFamily="34" charset="0"/>
              </a:rPr>
              <a:t>/track or </a:t>
            </a:r>
            <a:r>
              <a:rPr lang="en-US" altLang="ru-RU" sz="1300" dirty="0" err="1">
                <a:solidFill>
                  <a:srgbClr val="000090"/>
                </a:solidFill>
                <a:effectLst>
                  <a:outerShdw blurRad="38100" dist="38100" dir="2700000" algn="tl">
                    <a:srgbClr val="000000">
                      <a:alpha val="43137"/>
                    </a:srgbClr>
                  </a:outerShdw>
                </a:effectLst>
                <a:latin typeface="Calibri" pitchFamily="34" charset="0"/>
              </a:rPr>
              <a:t>μs</a:t>
            </a:r>
            <a:r>
              <a:rPr lang="en-US" altLang="ru-RU" sz="1300" dirty="0">
                <a:solidFill>
                  <a:srgbClr val="000090"/>
                </a:solidFill>
                <a:effectLst>
                  <a:outerShdw blurRad="38100" dist="38100" dir="2700000" algn="tl">
                    <a:srgbClr val="000000">
                      <a:alpha val="43137"/>
                    </a:srgbClr>
                  </a:outerShdw>
                </a:effectLst>
                <a:latin typeface="Calibri" pitchFamily="34" charset="0"/>
              </a:rPr>
              <a:t>/ring) of SIMD-algorithms </a:t>
            </a:r>
            <a:r>
              <a:rPr lang="ru-RU" altLang="ru-RU" sz="1300" dirty="0">
                <a:solidFill>
                  <a:srgbClr val="000090"/>
                </a:solidFill>
                <a:effectLst>
                  <a:outerShdw blurRad="38100" dist="38100" dir="2700000" algn="tl">
                    <a:srgbClr val="000000">
                      <a:alpha val="43137"/>
                    </a:srgbClr>
                  </a:outerShdw>
                </a:effectLst>
                <a:latin typeface="Calibri" pitchFamily="34" charset="0"/>
              </a:rPr>
              <a:t>(</a:t>
            </a:r>
            <a:r>
              <a:rPr lang="en-US" altLang="ru-RU" sz="1300" dirty="0">
                <a:solidFill>
                  <a:srgbClr val="000090"/>
                </a:solidFill>
                <a:effectLst>
                  <a:outerShdw blurRad="38100" dist="38100" dir="2700000" algn="tl">
                    <a:srgbClr val="000000">
                      <a:alpha val="43137"/>
                    </a:srgbClr>
                  </a:outerShdw>
                </a:effectLst>
                <a:latin typeface="Calibri" pitchFamily="34" charset="0"/>
              </a:rPr>
              <a:t>besides track reconstruction in the TRD</a:t>
            </a:r>
            <a:r>
              <a:rPr lang="ru-RU" altLang="ru-RU" sz="1300" dirty="0">
                <a:solidFill>
                  <a:srgbClr val="000090"/>
                </a:solidFill>
                <a:effectLst>
                  <a:outerShdw blurRad="38100" dist="38100" dir="2700000" algn="tl">
                    <a:srgbClr val="000000">
                      <a:alpha val="43137"/>
                    </a:srgbClr>
                  </a:outerShdw>
                </a:effectLst>
                <a:latin typeface="Calibri" pitchFamily="34" charset="0"/>
              </a:rPr>
              <a:t>)</a:t>
            </a:r>
            <a:r>
              <a:rPr lang="en-US" altLang="ru-RU" sz="1300" dirty="0">
                <a:solidFill>
                  <a:srgbClr val="000090"/>
                </a:solidFill>
                <a:effectLst>
                  <a:outerShdw blurRad="38100" dist="38100" dir="2700000" algn="tl">
                    <a:srgbClr val="000000">
                      <a:alpha val="43137"/>
                    </a:srgbClr>
                  </a:outerShdw>
                </a:effectLst>
                <a:latin typeface="Calibri" pitchFamily="34" charset="0"/>
              </a:rPr>
              <a:t> for data processing.</a:t>
            </a:r>
          </a:p>
          <a:p>
            <a:pPr>
              <a:defRPr/>
            </a:pPr>
            <a:r>
              <a:rPr lang="en-US" sz="1300" dirty="0">
                <a:solidFill>
                  <a:srgbClr val="000090"/>
                </a:solidFill>
                <a:effectLst>
                  <a:outerShdw blurRad="38100" dist="38100" dir="2700000" algn="tl">
                    <a:srgbClr val="000000">
                      <a:alpha val="43137"/>
                    </a:srgbClr>
                  </a:outerShdw>
                </a:effectLst>
                <a:latin typeface="Calibri" pitchFamily="34" charset="0"/>
              </a:rPr>
              <a:t>Global throughput increases linearly with the number of cores.</a:t>
            </a:r>
            <a:endParaRPr lang="ru-RU" sz="1300" dirty="0">
              <a:solidFill>
                <a:srgbClr val="000090"/>
              </a:solidFill>
              <a:effectLst>
                <a:outerShdw blurRad="38100" dist="38100" dir="2700000" algn="tl">
                  <a:srgbClr val="000000">
                    <a:alpha val="43137"/>
                  </a:srgbClr>
                </a:outerShdw>
              </a:effectLst>
              <a:latin typeface="Calibri" pitchFamily="34" charset="0"/>
            </a:endParaRPr>
          </a:p>
        </p:txBody>
      </p:sp>
      <p:sp>
        <p:nvSpPr>
          <p:cNvPr id="15" name="Заголовок 1"/>
          <p:cNvSpPr txBox="1">
            <a:spLocks/>
          </p:cNvSpPr>
          <p:nvPr/>
        </p:nvSpPr>
        <p:spPr>
          <a:xfrm>
            <a:off x="914403" y="0"/>
            <a:ext cx="7391400" cy="8382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p>
            <a:pPr algn="ctr">
              <a:defRPr/>
            </a:pPr>
            <a:r>
              <a:rPr lang="en-US" sz="2600" b="1" kern="0" dirty="0">
                <a:solidFill>
                  <a:srgbClr val="000090"/>
                </a:solidFill>
                <a:effectLst>
                  <a:outerShdw blurRad="38100" dist="38100" dir="2700000" algn="tl">
                    <a:srgbClr val="000000">
                      <a:alpha val="43137"/>
                    </a:srgbClr>
                  </a:outerShdw>
                </a:effectLst>
                <a:latin typeface="Calibri" pitchFamily="34" charset="0"/>
              </a:rPr>
              <a:t>CBM@GSI – Methods, Algorithms &amp; Software for Fast Event Reconstruction</a:t>
            </a:r>
          </a:p>
        </p:txBody>
      </p:sp>
      <p:pic>
        <p:nvPicPr>
          <p:cNvPr id="76869" name="Picture 7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990600"/>
            <a:ext cx="2590800" cy="191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203"/>
          <p:cNvSpPr txBox="1">
            <a:spLocks noChangeArrowheads="1"/>
          </p:cNvSpPr>
          <p:nvPr/>
        </p:nvSpPr>
        <p:spPr bwMode="auto">
          <a:xfrm>
            <a:off x="7086600" y="1143000"/>
            <a:ext cx="1824038" cy="639763"/>
          </a:xfrm>
          <a:prstGeom prst="rect">
            <a:avLst/>
          </a:prstGeom>
          <a:solidFill>
            <a:schemeClr val="accent1">
              <a:lumMod val="75000"/>
            </a:schemeClr>
          </a:solidFill>
          <a:ln w="9525">
            <a:noFill/>
            <a:miter lim="800000"/>
            <a:headEnd/>
            <a:tailEnd/>
          </a:ln>
          <a:effectLst/>
        </p:spPr>
        <p:txBody>
          <a:bodyPr wrap="none" lIns="91410" tIns="45706" rIns="91410" bIns="45706">
            <a:spAutoFit/>
          </a:bodyPr>
          <a:lstStyle>
            <a:lvl1pPr defTabSz="912813">
              <a:defRPr>
                <a:solidFill>
                  <a:schemeClr val="tx1"/>
                </a:solidFill>
                <a:latin typeface="Arial" pitchFamily="34" charset="0"/>
                <a:ea typeface="DejaVu Sans"/>
                <a:cs typeface="DejaVu Sans"/>
              </a:defRPr>
            </a:lvl1pPr>
            <a:lvl2pPr marL="742950" indent="-285750" defTabSz="912813">
              <a:defRPr>
                <a:solidFill>
                  <a:schemeClr val="tx1"/>
                </a:solidFill>
                <a:latin typeface="Arial" pitchFamily="34" charset="0"/>
                <a:ea typeface="DejaVu Sans"/>
                <a:cs typeface="DejaVu Sans"/>
              </a:defRPr>
            </a:lvl2pPr>
            <a:lvl3pPr marL="1143000" indent="-228600" defTabSz="912813">
              <a:defRPr>
                <a:solidFill>
                  <a:schemeClr val="tx1"/>
                </a:solidFill>
                <a:latin typeface="Arial" pitchFamily="34" charset="0"/>
                <a:ea typeface="DejaVu Sans"/>
                <a:cs typeface="DejaVu Sans"/>
              </a:defRPr>
            </a:lvl3pPr>
            <a:lvl4pPr marL="1600200" indent="-228600" defTabSz="912813">
              <a:defRPr>
                <a:solidFill>
                  <a:schemeClr val="tx1"/>
                </a:solidFill>
                <a:latin typeface="Arial" pitchFamily="34" charset="0"/>
                <a:ea typeface="DejaVu Sans"/>
                <a:cs typeface="DejaVu Sans"/>
              </a:defRPr>
            </a:lvl4pPr>
            <a:lvl5pPr marL="2057400" indent="-228600" defTabSz="912813">
              <a:defRPr>
                <a:solidFill>
                  <a:schemeClr val="tx1"/>
                </a:solidFill>
                <a:latin typeface="Arial" pitchFamily="34" charset="0"/>
                <a:ea typeface="DejaVu Sans"/>
                <a:cs typeface="DejaVu Sans"/>
              </a:defRPr>
            </a:lvl5pPr>
            <a:lvl6pPr marL="2514600" indent="-228600" defTabSz="912813" fontAlgn="base">
              <a:spcBef>
                <a:spcPct val="0"/>
              </a:spcBef>
              <a:spcAft>
                <a:spcPct val="0"/>
              </a:spcAft>
              <a:defRPr>
                <a:solidFill>
                  <a:schemeClr val="tx1"/>
                </a:solidFill>
                <a:latin typeface="Arial" pitchFamily="34" charset="0"/>
                <a:ea typeface="DejaVu Sans"/>
                <a:cs typeface="DejaVu Sans"/>
              </a:defRPr>
            </a:lvl6pPr>
            <a:lvl7pPr marL="2971800" indent="-228600" defTabSz="912813" fontAlgn="base">
              <a:spcBef>
                <a:spcPct val="0"/>
              </a:spcBef>
              <a:spcAft>
                <a:spcPct val="0"/>
              </a:spcAft>
              <a:defRPr>
                <a:solidFill>
                  <a:schemeClr val="tx1"/>
                </a:solidFill>
                <a:latin typeface="Arial" pitchFamily="34" charset="0"/>
                <a:ea typeface="DejaVu Sans"/>
                <a:cs typeface="DejaVu Sans"/>
              </a:defRPr>
            </a:lvl7pPr>
            <a:lvl8pPr marL="3429000" indent="-228600" defTabSz="912813" fontAlgn="base">
              <a:spcBef>
                <a:spcPct val="0"/>
              </a:spcBef>
              <a:spcAft>
                <a:spcPct val="0"/>
              </a:spcAft>
              <a:defRPr>
                <a:solidFill>
                  <a:schemeClr val="tx1"/>
                </a:solidFill>
                <a:latin typeface="Arial" pitchFamily="34" charset="0"/>
                <a:ea typeface="DejaVu Sans"/>
                <a:cs typeface="DejaVu Sans"/>
              </a:defRPr>
            </a:lvl8pPr>
            <a:lvl9pPr marL="3886200" indent="-228600" defTabSz="912813" fontAlgn="base">
              <a:spcBef>
                <a:spcPct val="0"/>
              </a:spcBef>
              <a:spcAft>
                <a:spcPct val="0"/>
              </a:spcAft>
              <a:defRPr>
                <a:solidFill>
                  <a:schemeClr val="tx1"/>
                </a:solidFill>
                <a:latin typeface="Arial" pitchFamily="34" charset="0"/>
                <a:ea typeface="DejaVu Sans"/>
                <a:cs typeface="DejaVu Sans"/>
              </a:defRPr>
            </a:lvl9pPr>
          </a:lstStyle>
          <a:p>
            <a:pPr fontAlgn="base">
              <a:spcBef>
                <a:spcPct val="0"/>
              </a:spcBef>
              <a:spcAft>
                <a:spcPct val="0"/>
              </a:spcAft>
              <a:defRPr/>
            </a:pPr>
            <a:r>
              <a:rPr lang="en-US" altLang="en-US" sz="1200">
                <a:solidFill>
                  <a:srgbClr val="FFFFFF"/>
                </a:solidFill>
              </a:rPr>
              <a:t>a: S/Bg</a:t>
            </a:r>
            <a:r>
              <a:rPr lang="en-US" altLang="en-US" sz="1200" baseline="-25000">
                <a:solidFill>
                  <a:srgbClr val="FFFFFF"/>
                </a:solidFill>
              </a:rPr>
              <a:t>2</a:t>
            </a:r>
            <a:r>
              <a:rPr lang="el-GR" altLang="en-US" sz="1200" baseline="-25000">
                <a:solidFill>
                  <a:srgbClr val="FFFFFF"/>
                </a:solidFill>
              </a:rPr>
              <a:t>σ</a:t>
            </a:r>
            <a:r>
              <a:rPr lang="en-US" altLang="en-US" sz="1200">
                <a:solidFill>
                  <a:srgbClr val="FFFFFF"/>
                </a:solidFill>
              </a:rPr>
              <a:t>, </a:t>
            </a:r>
          </a:p>
          <a:p>
            <a:pPr fontAlgn="base">
              <a:spcBef>
                <a:spcPct val="0"/>
              </a:spcBef>
              <a:spcAft>
                <a:spcPct val="0"/>
              </a:spcAft>
              <a:defRPr/>
            </a:pPr>
            <a:r>
              <a:rPr lang="en-US" altLang="en-US" sz="1200">
                <a:solidFill>
                  <a:srgbClr val="FFFFFF"/>
                </a:solidFill>
              </a:rPr>
              <a:t>b: Efficiency (%), </a:t>
            </a:r>
          </a:p>
          <a:p>
            <a:pPr fontAlgn="base">
              <a:spcBef>
                <a:spcPct val="0"/>
              </a:spcBef>
              <a:spcAft>
                <a:spcPct val="0"/>
              </a:spcAft>
              <a:defRPr/>
            </a:pPr>
            <a:r>
              <a:rPr lang="en-US" altLang="en-US" sz="1200">
                <a:solidFill>
                  <a:srgbClr val="FFFFFF"/>
                </a:solidFill>
              </a:rPr>
              <a:t>c: J/</a:t>
            </a:r>
            <a:r>
              <a:rPr lang="el-GR" altLang="en-US" sz="1200">
                <a:solidFill>
                  <a:srgbClr val="FFFFFF"/>
                </a:solidFill>
              </a:rPr>
              <a:t>ψ</a:t>
            </a:r>
            <a:r>
              <a:rPr lang="en-US" altLang="en-US" sz="1200">
                <a:solidFill>
                  <a:srgbClr val="FFFFFF"/>
                </a:solidFill>
              </a:rPr>
              <a:t> per hour (10 Mhz)</a:t>
            </a:r>
            <a:endParaRPr lang="el-GR" altLang="en-US" sz="1200" baseline="-25000">
              <a:solidFill>
                <a:srgbClr val="FFFFFF"/>
              </a:solidFill>
            </a:endParaRPr>
          </a:p>
        </p:txBody>
      </p:sp>
    </p:spTree>
    <p:extLst>
      <p:ext uri="{BB962C8B-B14F-4D97-AF65-F5344CB8AC3E}">
        <p14:creationId xmlns:p14="http://schemas.microsoft.com/office/powerpoint/2010/main" val="2892243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73518" y="304800"/>
            <a:ext cx="8534400" cy="7620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90000"/>
              </a:lnSpc>
              <a:spcBef>
                <a:spcPts val="600"/>
              </a:spcBef>
            </a:pPr>
            <a:r>
              <a:rPr lang="en-US" sz="4400" b="1" kern="0" dirty="0" smtClean="0">
                <a:solidFill>
                  <a:srgbClr val="000090"/>
                </a:solidFill>
                <a:effectLst>
                  <a:outerShdw blurRad="38100" dist="38100" dir="2700000" algn="tl">
                    <a:srgbClr val="000000">
                      <a:alpha val="43137"/>
                    </a:srgbClr>
                  </a:outerShdw>
                </a:effectLst>
                <a:latin typeface="Calibri" panose="020F0502020204030204" pitchFamily="34" charset="0"/>
              </a:rPr>
              <a:t>Information Flow in Computing</a:t>
            </a:r>
            <a:endParaRPr lang="en-US" sz="32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228600" y="1447800"/>
            <a:ext cx="8763000" cy="5078313"/>
          </a:xfrm>
          <a:prstGeom prst="rect">
            <a:avLst/>
          </a:prstGeom>
          <a:noFill/>
        </p:spPr>
        <p:txBody>
          <a:bodyPr wrap="square" rtlCol="0">
            <a:spAutoFit/>
          </a:bodyPr>
          <a:lstStyle/>
          <a:p>
            <a:pPr marL="342900" indent="-342900">
              <a:spcAft>
                <a:spcPts val="600"/>
              </a:spcAft>
              <a:buFont typeface="Symbol"/>
              <a:buChar char="·"/>
            </a:pP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Critically depends on the</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 scale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of the research project addressed by computing</a:t>
            </a:r>
          </a:p>
          <a:p>
            <a:pPr marL="342900" indent="-342900">
              <a:spcAft>
                <a:spcPts val="600"/>
              </a:spcAft>
              <a:buFont typeface="Symbol"/>
              <a:buChar char="·"/>
            </a:pP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In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large scale projects</a:t>
            </a:r>
            <a:r>
              <a:rPr lang="en-US" sz="2000" dirty="0" smtClean="0">
                <a:solidFill>
                  <a:srgbClr val="000099"/>
                </a:solidFill>
                <a:latin typeface="Calibri" panose="020F0502020204030204" pitchFamily="34" charset="0"/>
              </a:rPr>
              <a:t>,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the need of large computing powers asks for the development of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new computing models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able to optimize the flow of huge quantities of data, possibly at large geographical distances.</a:t>
            </a:r>
          </a:p>
          <a:p>
            <a:pPr marL="457200">
              <a:spcAft>
                <a:spcPts val="600"/>
              </a:spcAft>
            </a:pPr>
            <a:r>
              <a:rPr lang="en-US" dirty="0" smtClean="0">
                <a:solidFill>
                  <a:srgbClr val="000099"/>
                </a:solidFill>
                <a:effectLst>
                  <a:outerShdw blurRad="38100" dist="38100" dir="2700000" algn="tl">
                    <a:srgbClr val="000000">
                      <a:alpha val="43137"/>
                    </a:srgbClr>
                  </a:outerShdw>
                </a:effectLst>
                <a:latin typeface="Calibri" panose="020F0502020204030204" pitchFamily="34" charset="0"/>
              </a:rPr>
              <a:t>- The most striking example of such a computing model is the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LHC Grid</a:t>
            </a:r>
            <a:r>
              <a:rPr lang="en-US" dirty="0" smtClean="0">
                <a:solidFill>
                  <a:srgbClr val="000099"/>
                </a:solidFill>
                <a:effectLst>
                  <a:outerShdw blurRad="38100" dist="38100" dir="2700000" algn="tl">
                    <a:srgbClr val="000000">
                      <a:alpha val="43137"/>
                    </a:srgbClr>
                  </a:outerShdw>
                </a:effectLst>
                <a:latin typeface="Calibri" panose="020F0502020204030204" pitchFamily="34" charset="0"/>
              </a:rPr>
              <a:t>. </a:t>
            </a:r>
          </a:p>
          <a:p>
            <a:pPr marL="457200">
              <a:spcAft>
                <a:spcPts val="600"/>
              </a:spcAft>
            </a:pPr>
            <a:r>
              <a:rPr lang="en-US" dirty="0" smtClean="0">
                <a:solidFill>
                  <a:srgbClr val="000099"/>
                </a:solidFill>
                <a:effectLst>
                  <a:outerShdw blurRad="38100" dist="38100" dir="2700000" algn="tl">
                    <a:srgbClr val="000000">
                      <a:alpha val="43137"/>
                    </a:srgbClr>
                  </a:outerShdw>
                </a:effectLst>
                <a:latin typeface="Calibri" panose="020F0502020204030204" pitchFamily="34" charset="0"/>
              </a:rPr>
              <a:t>- The flagman JINR project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NICA </a:t>
            </a:r>
            <a:r>
              <a:rPr lang="en-US" dirty="0" smtClean="0">
                <a:solidFill>
                  <a:srgbClr val="000099"/>
                </a:solidFill>
                <a:effectLst>
                  <a:outerShdw blurRad="38100" dist="38100" dir="2700000" algn="tl">
                    <a:srgbClr val="000000">
                      <a:alpha val="43137"/>
                    </a:srgbClr>
                  </a:outerShdw>
                </a:effectLst>
                <a:latin typeface="Calibri" panose="020F0502020204030204" pitchFamily="34" charset="0"/>
              </a:rPr>
              <a:t>also needs the development of a specific computing model able to secure efficient information flow of the collected data. </a:t>
            </a:r>
          </a:p>
          <a:p>
            <a:pPr marL="342900" indent="-342900">
              <a:buFont typeface="Symbol"/>
              <a:buChar char="·"/>
            </a:pP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Irrespective</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of their scales, all projects need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optimization</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of the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information flow</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at the level of the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storage</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and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executing units.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The last are built based on the present day hardware offers: </a:t>
            </a:r>
            <a:r>
              <a:rPr lang="en-US" sz="2000" i="1" dirty="0" smtClean="0">
                <a:solidFill>
                  <a:srgbClr val="000099"/>
                </a:solidFill>
                <a:effectLst>
                  <a:outerShdw blurRad="38100" dist="38100" dir="2700000" algn="tl">
                    <a:srgbClr val="000000">
                      <a:alpha val="43137"/>
                    </a:srgbClr>
                  </a:outerShdw>
                </a:effectLst>
                <a:latin typeface="Calibri" panose="020F0502020204030204" pitchFamily="34" charset="0"/>
              </a:rPr>
              <a:t>multicore</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processors, </a:t>
            </a:r>
            <a:r>
              <a:rPr lang="en-US" sz="2000" i="1" dirty="0" smtClean="0">
                <a:solidFill>
                  <a:srgbClr val="000099"/>
                </a:solidFill>
                <a:effectLst>
                  <a:outerShdw blurRad="38100" dist="38100" dir="2700000" algn="tl">
                    <a:srgbClr val="000000">
                      <a:alpha val="43137"/>
                    </a:srgbClr>
                  </a:outerShdw>
                </a:effectLst>
                <a:latin typeface="Calibri" panose="020F0502020204030204" pitchFamily="34" charset="0"/>
              </a:rPr>
              <a:t>many-core</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CPU accelerators, GPU accelerators, for which the current codes are ineffective.</a:t>
            </a:r>
          </a:p>
          <a:p>
            <a:pPr marL="342900" indent="-342900">
              <a:spcBef>
                <a:spcPts val="600"/>
              </a:spcBef>
              <a:buFont typeface="Symbol"/>
              <a:buChar char="·"/>
            </a:pP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The basic objective of theme 1119 is to secure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efficient software computation</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on the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available hardware architectures</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a:t>
            </a:r>
          </a:p>
          <a:p>
            <a:pPr marL="342900" indent="-342900">
              <a:spcBef>
                <a:spcPts val="600"/>
              </a:spcBef>
              <a:buFont typeface="Symbol"/>
              <a:buChar char="·"/>
            </a:pP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Parallel software</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 will be the mainstream [substantial reduction of CPU time &amp;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scale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enhancement of the solved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problems]</a:t>
            </a:r>
          </a:p>
        </p:txBody>
      </p:sp>
    </p:spTree>
    <p:extLst>
      <p:ext uri="{BB962C8B-B14F-4D97-AF65-F5344CB8AC3E}">
        <p14:creationId xmlns:p14="http://schemas.microsoft.com/office/powerpoint/2010/main" val="186670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904878" y="43350"/>
            <a:ext cx="7391400" cy="457778"/>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lvl1pPr defTabSz="912813">
              <a:defRPr>
                <a:solidFill>
                  <a:schemeClr val="tx1"/>
                </a:solidFill>
                <a:latin typeface="Arial" pitchFamily="34" charset="0"/>
                <a:ea typeface="DejaVu Sans"/>
                <a:cs typeface="DejaVu Sans"/>
              </a:defRPr>
            </a:lvl1pPr>
            <a:lvl2pPr marL="742950" indent="-285750" defTabSz="912813">
              <a:defRPr>
                <a:solidFill>
                  <a:schemeClr val="tx1"/>
                </a:solidFill>
                <a:latin typeface="Arial" pitchFamily="34" charset="0"/>
                <a:ea typeface="DejaVu Sans"/>
                <a:cs typeface="DejaVu Sans"/>
              </a:defRPr>
            </a:lvl2pPr>
            <a:lvl3pPr marL="1143000" indent="-228600" defTabSz="912813">
              <a:defRPr>
                <a:solidFill>
                  <a:schemeClr val="tx1"/>
                </a:solidFill>
                <a:latin typeface="Arial" pitchFamily="34" charset="0"/>
                <a:ea typeface="DejaVu Sans"/>
                <a:cs typeface="DejaVu Sans"/>
              </a:defRPr>
            </a:lvl3pPr>
            <a:lvl4pPr marL="1600200" indent="-228600" defTabSz="912813">
              <a:defRPr>
                <a:solidFill>
                  <a:schemeClr val="tx1"/>
                </a:solidFill>
                <a:latin typeface="Arial" pitchFamily="34" charset="0"/>
                <a:ea typeface="DejaVu Sans"/>
                <a:cs typeface="DejaVu Sans"/>
              </a:defRPr>
            </a:lvl4pPr>
            <a:lvl5pPr marL="2057400" indent="-228600" defTabSz="912813">
              <a:defRPr>
                <a:solidFill>
                  <a:schemeClr val="tx1"/>
                </a:solidFill>
                <a:latin typeface="Arial" pitchFamily="34" charset="0"/>
                <a:ea typeface="DejaVu Sans"/>
                <a:cs typeface="DejaVu Sans"/>
              </a:defRPr>
            </a:lvl5pPr>
            <a:lvl6pPr marL="2514600" indent="-228600" defTabSz="912813" fontAlgn="base">
              <a:spcBef>
                <a:spcPct val="0"/>
              </a:spcBef>
              <a:spcAft>
                <a:spcPct val="0"/>
              </a:spcAft>
              <a:defRPr>
                <a:solidFill>
                  <a:schemeClr val="tx1"/>
                </a:solidFill>
                <a:latin typeface="Arial" pitchFamily="34" charset="0"/>
                <a:ea typeface="DejaVu Sans"/>
                <a:cs typeface="DejaVu Sans"/>
              </a:defRPr>
            </a:lvl6pPr>
            <a:lvl7pPr marL="2971800" indent="-228600" defTabSz="912813" fontAlgn="base">
              <a:spcBef>
                <a:spcPct val="0"/>
              </a:spcBef>
              <a:spcAft>
                <a:spcPct val="0"/>
              </a:spcAft>
              <a:defRPr>
                <a:solidFill>
                  <a:schemeClr val="tx1"/>
                </a:solidFill>
                <a:latin typeface="Arial" pitchFamily="34" charset="0"/>
                <a:ea typeface="DejaVu Sans"/>
                <a:cs typeface="DejaVu Sans"/>
              </a:defRPr>
            </a:lvl7pPr>
            <a:lvl8pPr marL="3429000" indent="-228600" defTabSz="912813" fontAlgn="base">
              <a:spcBef>
                <a:spcPct val="0"/>
              </a:spcBef>
              <a:spcAft>
                <a:spcPct val="0"/>
              </a:spcAft>
              <a:defRPr>
                <a:solidFill>
                  <a:schemeClr val="tx1"/>
                </a:solidFill>
                <a:latin typeface="Arial" pitchFamily="34" charset="0"/>
                <a:ea typeface="DejaVu Sans"/>
                <a:cs typeface="DejaVu Sans"/>
              </a:defRPr>
            </a:lvl8pPr>
            <a:lvl9pPr marL="3886200" indent="-228600" defTabSz="912813" fontAlgn="base">
              <a:spcBef>
                <a:spcPct val="0"/>
              </a:spcBef>
              <a:spcAft>
                <a:spcPct val="0"/>
              </a:spcAft>
              <a:defRPr>
                <a:solidFill>
                  <a:schemeClr val="tx1"/>
                </a:solidFill>
                <a:latin typeface="Arial" pitchFamily="34" charset="0"/>
                <a:ea typeface="DejaVu Sans"/>
                <a:cs typeface="DejaVu Sans"/>
              </a:defRPr>
            </a:lvl9pPr>
          </a:lstStyle>
          <a:p>
            <a:pPr algn="ctr" fontAlgn="base">
              <a:spcBef>
                <a:spcPct val="0"/>
              </a:spcBef>
              <a:spcAft>
                <a:spcPct val="0"/>
              </a:spcAft>
              <a:defRPr/>
            </a:pPr>
            <a:r>
              <a:rPr lang="en-US" altLang="en-US" sz="2600" b="1" dirty="0">
                <a:solidFill>
                  <a:srgbClr val="000090"/>
                </a:solidFill>
                <a:effectLst>
                  <a:outerShdw blurRad="38100" dist="38100" dir="2700000" algn="tl">
                    <a:srgbClr val="C0C0C0"/>
                  </a:outerShdw>
                </a:effectLst>
                <a:latin typeface="Calibri" pitchFamily="34" charset="0"/>
              </a:rPr>
              <a:t>CBM@GSI – </a:t>
            </a:r>
            <a:r>
              <a:rPr lang="en-US" altLang="en-US" sz="2600" b="1" dirty="0" smtClean="0">
                <a:solidFill>
                  <a:srgbClr val="000090"/>
                </a:solidFill>
                <a:latin typeface="Calibri" pitchFamily="34" charset="0"/>
              </a:rPr>
              <a:t>best achievements</a:t>
            </a:r>
            <a:r>
              <a:rPr lang="ru-RU" altLang="en-US" sz="2600" b="1" dirty="0" smtClean="0">
                <a:solidFill>
                  <a:srgbClr val="000090"/>
                </a:solidFill>
                <a:latin typeface="Calibri" pitchFamily="34" charset="0"/>
              </a:rPr>
              <a:t> </a:t>
            </a:r>
            <a:r>
              <a:rPr lang="en-US" altLang="en-US" sz="2600" b="1" dirty="0">
                <a:solidFill>
                  <a:srgbClr val="000090"/>
                </a:solidFill>
                <a:latin typeface="Calibri" pitchFamily="34" charset="0"/>
              </a:rPr>
              <a:t>in </a:t>
            </a:r>
            <a:r>
              <a:rPr lang="en-US" altLang="en-US" sz="2600" b="1" dirty="0" smtClean="0">
                <a:solidFill>
                  <a:srgbClr val="000090"/>
                </a:solidFill>
                <a:latin typeface="Calibri" pitchFamily="34" charset="0"/>
              </a:rPr>
              <a:t>2015-2016</a:t>
            </a:r>
            <a:endParaRPr lang="en-US" altLang="en-US" sz="2600" b="1" dirty="0">
              <a:solidFill>
                <a:srgbClr val="000090"/>
              </a:solidFill>
              <a:latin typeface="Calibri" pitchFamily="34" charset="0"/>
            </a:endParaRPr>
          </a:p>
        </p:txBody>
      </p:sp>
      <p:pic>
        <p:nvPicPr>
          <p:cNvPr id="7782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2971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8"/>
          <p:cNvSpPr>
            <a:spLocks noChangeArrowheads="1"/>
          </p:cNvSpPr>
          <p:nvPr/>
        </p:nvSpPr>
        <p:spPr bwMode="auto">
          <a:xfrm>
            <a:off x="381000" y="685800"/>
            <a:ext cx="2846388" cy="314325"/>
          </a:xfrm>
          <a:prstGeom prst="rect">
            <a:avLst/>
          </a:prstGeom>
          <a:solidFill>
            <a:srgbClr val="00FFFF">
              <a:alpha val="14902"/>
            </a:srgbClr>
          </a:solidFill>
          <a:ln w="9525">
            <a:solidFill>
              <a:srgbClr val="00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en-US" sz="1400" smtClean="0">
                <a:solidFill>
                  <a:srgbClr val="000000"/>
                </a:solidFill>
                <a:latin typeface="Arial" pitchFamily="34" charset="0"/>
              </a:rPr>
              <a:t>Event building at 10MHz in CBM: </a:t>
            </a:r>
            <a:endParaRPr lang="en-US" altLang="en-US" sz="1600" smtClean="0">
              <a:solidFill>
                <a:srgbClr val="000000"/>
              </a:solidFill>
              <a:latin typeface="Arial" pitchFamily="34" charset="0"/>
            </a:endParaRPr>
          </a:p>
        </p:txBody>
      </p:sp>
      <p:sp>
        <p:nvSpPr>
          <p:cNvPr id="77831" name="Rectangle 9"/>
          <p:cNvSpPr>
            <a:spLocks noChangeArrowheads="1"/>
          </p:cNvSpPr>
          <p:nvPr/>
        </p:nvSpPr>
        <p:spPr bwMode="auto">
          <a:xfrm>
            <a:off x="3429000" y="685800"/>
            <a:ext cx="3178175" cy="304800"/>
          </a:xfrm>
          <a:prstGeom prst="rect">
            <a:avLst/>
          </a:prstGeom>
          <a:solidFill>
            <a:srgbClr val="FF9900">
              <a:alpha val="61176"/>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en-US" sz="1400" smtClean="0">
                <a:solidFill>
                  <a:srgbClr val="000000"/>
                </a:solidFill>
                <a:latin typeface="Arial" pitchFamily="34" charset="0"/>
              </a:rPr>
              <a:t>Time-based cluster finder for the STS </a:t>
            </a:r>
            <a:endParaRPr lang="ru-RU" altLang="en-US" sz="1600" smtClean="0">
              <a:solidFill>
                <a:srgbClr val="000000"/>
              </a:solidFill>
              <a:latin typeface="Arial" pitchFamily="34" charset="0"/>
            </a:endParaRPr>
          </a:p>
        </p:txBody>
      </p:sp>
      <p:pic>
        <p:nvPicPr>
          <p:cNvPr id="778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113" y="914400"/>
            <a:ext cx="22494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3" name="Text Box 11"/>
          <p:cNvSpPr txBox="1">
            <a:spLocks noChangeArrowheads="1"/>
          </p:cNvSpPr>
          <p:nvPr/>
        </p:nvSpPr>
        <p:spPr bwMode="auto">
          <a:xfrm>
            <a:off x="6742113" y="633413"/>
            <a:ext cx="2209800" cy="314325"/>
          </a:xfrm>
          <a:prstGeom prst="rect">
            <a:avLst/>
          </a:prstGeom>
          <a:solidFill>
            <a:srgbClr val="FFCCCC">
              <a:alpha val="67842"/>
            </a:srgbClr>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l-GR" altLang="en-US" sz="1400" dirty="0" smtClean="0">
                <a:solidFill>
                  <a:srgbClr val="000000"/>
                </a:solidFill>
                <a:latin typeface="Arial" pitchFamily="34" charset="0"/>
                <a:cs typeface="Arial" pitchFamily="34" charset="0"/>
              </a:rPr>
              <a:t>Σ</a:t>
            </a:r>
            <a:r>
              <a:rPr lang="en-US" altLang="en-US" sz="1400" baseline="30000" dirty="0" smtClean="0">
                <a:solidFill>
                  <a:srgbClr val="000000"/>
                </a:solidFill>
                <a:latin typeface="Arial" pitchFamily="34" charset="0"/>
                <a:cs typeface="Arial" pitchFamily="34" charset="0"/>
              </a:rPr>
              <a:t>+ </a:t>
            </a:r>
            <a:r>
              <a:rPr lang="en-US" altLang="en-US" sz="1400" dirty="0" smtClean="0">
                <a:solidFill>
                  <a:srgbClr val="000000"/>
                </a:solidFill>
                <a:latin typeface="Arial" pitchFamily="34" charset="0"/>
                <a:cs typeface="Arial" pitchFamily="34" charset="0"/>
              </a:rPr>
              <a:t>and </a:t>
            </a:r>
            <a:r>
              <a:rPr lang="el-GR" altLang="en-US" sz="1400" dirty="0" smtClean="0">
                <a:solidFill>
                  <a:srgbClr val="000000"/>
                </a:solidFill>
                <a:latin typeface="Arial" pitchFamily="34" charset="0"/>
                <a:cs typeface="Arial" pitchFamily="34" charset="0"/>
              </a:rPr>
              <a:t>Σ</a:t>
            </a:r>
            <a:r>
              <a:rPr lang="en-US" altLang="en-US" sz="1400" baseline="30000" dirty="0" smtClean="0">
                <a:solidFill>
                  <a:srgbClr val="000000"/>
                </a:solidFill>
                <a:latin typeface="Arial" pitchFamily="34" charset="0"/>
                <a:cs typeface="Arial" pitchFamily="34" charset="0"/>
              </a:rPr>
              <a:t>-</a:t>
            </a:r>
            <a:r>
              <a:rPr lang="en-US" altLang="en-US" sz="1400" dirty="0" smtClean="0">
                <a:solidFill>
                  <a:srgbClr val="000000"/>
                </a:solidFill>
                <a:latin typeface="Arial" pitchFamily="34" charset="0"/>
                <a:cs typeface="Arial" pitchFamily="34" charset="0"/>
              </a:rPr>
              <a:t> reconstruction</a:t>
            </a:r>
            <a:endParaRPr lang="ru-RU" altLang="en-US" sz="1400" dirty="0" smtClean="0">
              <a:solidFill>
                <a:srgbClr val="000000"/>
              </a:solidFill>
              <a:latin typeface="Arial" pitchFamily="34" charset="0"/>
              <a:cs typeface="Arial" pitchFamily="34" charset="0"/>
            </a:endParaRPr>
          </a:p>
        </p:txBody>
      </p:sp>
      <p:sp>
        <p:nvSpPr>
          <p:cNvPr id="77834" name="Rectangle 15"/>
          <p:cNvSpPr>
            <a:spLocks noChangeArrowheads="1"/>
          </p:cNvSpPr>
          <p:nvPr/>
        </p:nvSpPr>
        <p:spPr bwMode="auto">
          <a:xfrm>
            <a:off x="152400" y="4343162"/>
            <a:ext cx="2514600" cy="1600438"/>
          </a:xfrm>
          <a:prstGeom prst="rect">
            <a:avLst/>
          </a:prstGeom>
          <a:solidFill>
            <a:srgbClr val="99CC00">
              <a:alpha val="1176"/>
            </a:srgbClr>
          </a:solidFill>
          <a:ln w="9525">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ru-RU" sz="1400" dirty="0" err="1" smtClean="0">
                <a:solidFill>
                  <a:srgbClr val="000000"/>
                </a:solidFill>
                <a:latin typeface="Arial" pitchFamily="34" charset="0"/>
              </a:rPr>
              <a:t>O.Yu</a:t>
            </a:r>
            <a:r>
              <a:rPr lang="en-US" altLang="ru-RU" sz="1400" dirty="0" smtClean="0">
                <a:solidFill>
                  <a:srgbClr val="000000"/>
                </a:solidFill>
                <a:latin typeface="Arial" pitchFamily="34" charset="0"/>
              </a:rPr>
              <a:t>. </a:t>
            </a:r>
            <a:r>
              <a:rPr lang="en-US" altLang="ru-RU" sz="1400" dirty="0" err="1" smtClean="0">
                <a:solidFill>
                  <a:srgbClr val="000000"/>
                </a:solidFill>
                <a:latin typeface="Arial" pitchFamily="34" charset="0"/>
              </a:rPr>
              <a:t>Derenovskaya</a:t>
            </a:r>
            <a:r>
              <a:rPr lang="en-US" altLang="ru-RU" sz="1400" dirty="0" smtClean="0">
                <a:solidFill>
                  <a:srgbClr val="000000"/>
                </a:solidFill>
                <a:latin typeface="Arial" pitchFamily="34" charset="0"/>
              </a:rPr>
              <a:t>, </a:t>
            </a:r>
            <a:r>
              <a:rPr lang="en-US" altLang="ru-RU" sz="1400" i="1" dirty="0" smtClean="0">
                <a:solidFill>
                  <a:srgbClr val="009900"/>
                </a:solidFill>
                <a:latin typeface="Arial" pitchFamily="34" charset="0"/>
              </a:rPr>
              <a:t>Methods and algorithms for</a:t>
            </a:r>
            <a:r>
              <a:rPr lang="ru-RU" altLang="ru-RU" sz="1400" i="1" dirty="0">
                <a:solidFill>
                  <a:srgbClr val="009900"/>
                </a:solidFill>
                <a:latin typeface="Arial" pitchFamily="34" charset="0"/>
              </a:rPr>
              <a:t> </a:t>
            </a:r>
            <a:r>
              <a:rPr lang="ru-RU" altLang="ru-RU" sz="1400" i="1" dirty="0">
                <a:solidFill>
                  <a:srgbClr val="008000"/>
                </a:solidFill>
                <a:latin typeface="Arial" pitchFamily="34" charset="0"/>
              </a:rPr>
              <a:t>J</a:t>
            </a:r>
            <a:r>
              <a:rPr lang="en-US" altLang="ru-RU" sz="1400" i="1" dirty="0">
                <a:solidFill>
                  <a:srgbClr val="008000"/>
                </a:solidFill>
                <a:latin typeface="Arial" pitchFamily="34" charset="0"/>
              </a:rPr>
              <a:t>/</a:t>
            </a:r>
            <a:r>
              <a:rPr lang="el-GR" altLang="ru-RU" sz="1400" i="1" dirty="0">
                <a:solidFill>
                  <a:srgbClr val="008000"/>
                </a:solidFill>
                <a:latin typeface="Arial" pitchFamily="34" charset="0"/>
                <a:cs typeface="Arial" pitchFamily="34" charset="0"/>
              </a:rPr>
              <a:t>ψ→</a:t>
            </a:r>
            <a:r>
              <a:rPr lang="en-US" altLang="ru-RU" sz="1400" i="1" dirty="0" err="1">
                <a:solidFill>
                  <a:srgbClr val="008000"/>
                </a:solidFill>
                <a:latin typeface="Arial" pitchFamily="34" charset="0"/>
              </a:rPr>
              <a:t>e</a:t>
            </a:r>
            <a:r>
              <a:rPr lang="en-US" altLang="ru-RU" sz="1400" i="1" baseline="30000" dirty="0" err="1">
                <a:solidFill>
                  <a:srgbClr val="008000"/>
                </a:solidFill>
                <a:latin typeface="Arial" pitchFamily="34" charset="0"/>
              </a:rPr>
              <a:t>+</a:t>
            </a:r>
            <a:r>
              <a:rPr lang="en-US" altLang="ru-RU" sz="1400" i="1" dirty="0" err="1">
                <a:solidFill>
                  <a:srgbClr val="008000"/>
                </a:solidFill>
                <a:latin typeface="Arial" pitchFamily="34" charset="0"/>
              </a:rPr>
              <a:t>e</a:t>
            </a:r>
            <a:r>
              <a:rPr lang="en-US" altLang="ru-RU" sz="1400" i="1" baseline="30000" dirty="0">
                <a:solidFill>
                  <a:srgbClr val="008000"/>
                </a:solidFill>
                <a:latin typeface="Arial" pitchFamily="34" charset="0"/>
              </a:rPr>
              <a:t>-</a:t>
            </a:r>
            <a:r>
              <a:rPr lang="en-US" altLang="ru-RU" sz="1400" dirty="0" smtClean="0">
                <a:solidFill>
                  <a:srgbClr val="000000"/>
                </a:solidFill>
                <a:latin typeface="Arial" pitchFamily="34" charset="0"/>
              </a:rPr>
              <a:t>  </a:t>
            </a:r>
            <a:r>
              <a:rPr lang="en-US" altLang="ru-RU" sz="1400" i="1" dirty="0" smtClean="0">
                <a:solidFill>
                  <a:srgbClr val="009900"/>
                </a:solidFill>
                <a:latin typeface="Arial" pitchFamily="34" charset="0"/>
              </a:rPr>
              <a:t>decay recognition and reconstruction in the CBM experiment  </a:t>
            </a:r>
            <a:r>
              <a:rPr lang="en-US" altLang="ru-RU" sz="1400" dirty="0" smtClean="0">
                <a:latin typeface="Arial" pitchFamily="34" charset="0"/>
              </a:rPr>
              <a:t>PhD Thesis </a:t>
            </a:r>
            <a:r>
              <a:rPr lang="en-US" altLang="ru-RU" sz="1400" dirty="0" err="1" smtClean="0">
                <a:latin typeface="Arial" pitchFamily="34" charset="0"/>
              </a:rPr>
              <a:t>Dubna</a:t>
            </a:r>
            <a:r>
              <a:rPr lang="en-US" altLang="ru-RU" sz="1400" dirty="0" smtClean="0">
                <a:latin typeface="Arial" pitchFamily="34" charset="0"/>
              </a:rPr>
              <a:t> 2015, Moscow region Gubernator award.</a:t>
            </a:r>
          </a:p>
        </p:txBody>
      </p:sp>
      <p:sp>
        <p:nvSpPr>
          <p:cNvPr id="77835" name="Rectangle 16"/>
          <p:cNvSpPr>
            <a:spLocks noChangeArrowheads="1"/>
          </p:cNvSpPr>
          <p:nvPr/>
        </p:nvSpPr>
        <p:spPr bwMode="auto">
          <a:xfrm>
            <a:off x="228600" y="2895600"/>
            <a:ext cx="32004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en-US" sz="1300" dirty="0">
                <a:solidFill>
                  <a:srgbClr val="0033CC"/>
                </a:solidFill>
                <a:latin typeface="Arial" pitchFamily="34" charset="0"/>
              </a:rPr>
              <a:t>T</a:t>
            </a:r>
            <a:r>
              <a:rPr lang="en-US" altLang="en-US" sz="1300" dirty="0" smtClean="0">
                <a:solidFill>
                  <a:srgbClr val="0033CC"/>
                </a:solidFill>
                <a:latin typeface="Arial" pitchFamily="34" charset="0"/>
              </a:rPr>
              <a:t>racks, reconstructed with 4D CA Track </a:t>
            </a:r>
            <a:endParaRPr lang="ru-RU" altLang="en-US" sz="1300" dirty="0" smtClean="0">
              <a:solidFill>
                <a:srgbClr val="0033CC"/>
              </a:solidFill>
              <a:latin typeface="Arial" pitchFamily="34" charset="0"/>
            </a:endParaRPr>
          </a:p>
          <a:p>
            <a:pPr defTabSz="914400" fontAlgn="base">
              <a:spcBef>
                <a:spcPct val="0"/>
              </a:spcBef>
              <a:spcAft>
                <a:spcPct val="0"/>
              </a:spcAft>
            </a:pPr>
            <a:r>
              <a:rPr lang="en-US" altLang="en-US" sz="1300" dirty="0" smtClean="0">
                <a:solidFill>
                  <a:srgbClr val="0033CC"/>
                </a:solidFill>
                <a:latin typeface="Arial" pitchFamily="34" charset="0"/>
              </a:rPr>
              <a:t>Finder, represent </a:t>
            </a:r>
            <a:r>
              <a:rPr lang="en-US" altLang="en-US" sz="1300" dirty="0" smtClean="0">
                <a:solidFill>
                  <a:schemeClr val="accent2">
                    <a:lumMod val="75000"/>
                  </a:schemeClr>
                </a:solidFill>
                <a:effectLst>
                  <a:outerShdw blurRad="38100" dist="38100" dir="2700000" algn="tl">
                    <a:srgbClr val="000000">
                      <a:alpha val="43137"/>
                    </a:srgbClr>
                  </a:outerShdw>
                </a:effectLst>
                <a:latin typeface="Arial" pitchFamily="34" charset="0"/>
              </a:rPr>
              <a:t>well resolved physical </a:t>
            </a:r>
            <a:endParaRPr lang="ru-RU" altLang="en-US" sz="1300" dirty="0" smtClean="0">
              <a:solidFill>
                <a:schemeClr val="accent2">
                  <a:lumMod val="75000"/>
                </a:schemeClr>
              </a:solidFill>
              <a:effectLst>
                <a:outerShdw blurRad="38100" dist="38100" dir="2700000" algn="tl">
                  <a:srgbClr val="000000">
                    <a:alpha val="43137"/>
                  </a:srgbClr>
                </a:outerShdw>
              </a:effectLst>
              <a:latin typeface="Arial" pitchFamily="34" charset="0"/>
            </a:endParaRPr>
          </a:p>
          <a:p>
            <a:pPr defTabSz="914400" fontAlgn="base">
              <a:spcBef>
                <a:spcPct val="0"/>
              </a:spcBef>
              <a:spcAft>
                <a:spcPct val="0"/>
              </a:spcAft>
            </a:pPr>
            <a:r>
              <a:rPr lang="en-US" altLang="en-US" sz="1300" dirty="0" smtClean="0">
                <a:solidFill>
                  <a:schemeClr val="accent2">
                    <a:lumMod val="75000"/>
                  </a:schemeClr>
                </a:solidFill>
                <a:effectLst>
                  <a:outerShdw blurRad="38100" dist="38100" dir="2700000" algn="tl">
                    <a:srgbClr val="000000">
                      <a:alpha val="43137"/>
                    </a:srgbClr>
                  </a:outerShdw>
                </a:effectLst>
                <a:latin typeface="Arial" pitchFamily="34" charset="0"/>
              </a:rPr>
              <a:t>events</a:t>
            </a:r>
            <a:r>
              <a:rPr lang="en-US" altLang="en-US" sz="1300" dirty="0" smtClean="0">
                <a:solidFill>
                  <a:srgbClr val="0033CC"/>
                </a:solidFill>
                <a:latin typeface="Arial" pitchFamily="34" charset="0"/>
              </a:rPr>
              <a:t> on the blue background of </a:t>
            </a:r>
            <a:endParaRPr lang="ru-RU" altLang="en-US" sz="1300" dirty="0" smtClean="0">
              <a:solidFill>
                <a:srgbClr val="0033CC"/>
              </a:solidFill>
              <a:latin typeface="Arial" pitchFamily="34" charset="0"/>
            </a:endParaRPr>
          </a:p>
          <a:p>
            <a:pPr defTabSz="914400" fontAlgn="base">
              <a:spcBef>
                <a:spcPct val="0"/>
              </a:spcBef>
              <a:spcAft>
                <a:spcPct val="0"/>
              </a:spcAft>
            </a:pPr>
            <a:r>
              <a:rPr lang="en-US" altLang="en-US" sz="1300" dirty="0" smtClean="0">
                <a:solidFill>
                  <a:srgbClr val="0033CC"/>
                </a:solidFill>
                <a:latin typeface="Arial" pitchFamily="34" charset="0"/>
              </a:rPr>
              <a:t>overlapped initial hits</a:t>
            </a:r>
            <a:endParaRPr lang="ru-RU" altLang="en-US" sz="1300" dirty="0" smtClean="0">
              <a:solidFill>
                <a:srgbClr val="0033CC"/>
              </a:solidFill>
              <a:latin typeface="Arial" pitchFamily="34" charset="0"/>
            </a:endParaRPr>
          </a:p>
        </p:txBody>
      </p:sp>
      <p:sp>
        <p:nvSpPr>
          <p:cNvPr id="77836" name="Rectangle 17"/>
          <p:cNvSpPr>
            <a:spLocks noChangeArrowheads="1"/>
          </p:cNvSpPr>
          <p:nvPr/>
        </p:nvSpPr>
        <p:spPr bwMode="auto">
          <a:xfrm>
            <a:off x="228600" y="609600"/>
            <a:ext cx="3048000" cy="3124200"/>
          </a:xfrm>
          <a:prstGeom prst="rect">
            <a:avLst/>
          </a:prstGeom>
          <a:noFill/>
          <a:ln w="9525">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endParaRPr lang="en-US" altLang="en-US" smtClean="0">
              <a:solidFill>
                <a:srgbClr val="000000"/>
              </a:solidFill>
              <a:latin typeface="Arial" pitchFamily="34" charset="0"/>
            </a:endParaRPr>
          </a:p>
        </p:txBody>
      </p:sp>
      <p:pic>
        <p:nvPicPr>
          <p:cNvPr id="7783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148138"/>
            <a:ext cx="3962400" cy="2024062"/>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77838" name="Rectangle 18"/>
          <p:cNvSpPr>
            <a:spLocks noChangeArrowheads="1"/>
          </p:cNvSpPr>
          <p:nvPr/>
        </p:nvSpPr>
        <p:spPr bwMode="auto">
          <a:xfrm>
            <a:off x="3581400" y="4224338"/>
            <a:ext cx="3124200" cy="952500"/>
          </a:xfrm>
          <a:prstGeom prst="rect">
            <a:avLst/>
          </a:prstGeom>
          <a:solidFill>
            <a:srgbClr val="000099">
              <a:alpha val="7843"/>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en-US" sz="1400" dirty="0" smtClean="0">
                <a:solidFill>
                  <a:srgbClr val="0033CC"/>
                </a:solidFill>
                <a:latin typeface="Arial" pitchFamily="34" charset="0"/>
              </a:rPr>
              <a:t>J/</a:t>
            </a:r>
            <a:r>
              <a:rPr lang="en-US" altLang="en-US" sz="1400" dirty="0" err="1" smtClean="0">
                <a:solidFill>
                  <a:srgbClr val="0033CC"/>
                </a:solidFill>
                <a:latin typeface="Arial" pitchFamily="34" charset="0"/>
              </a:rPr>
              <a:t>ψ→μ</a:t>
            </a:r>
            <a:r>
              <a:rPr lang="en-US" altLang="en-US" sz="1400" baseline="30000" dirty="0" err="1" smtClean="0">
                <a:solidFill>
                  <a:srgbClr val="0033CC"/>
                </a:solidFill>
                <a:latin typeface="Arial" pitchFamily="34" charset="0"/>
              </a:rPr>
              <a:t>+</a:t>
            </a:r>
            <a:r>
              <a:rPr lang="en-US" altLang="en-US" sz="1400" dirty="0" err="1" smtClean="0">
                <a:solidFill>
                  <a:srgbClr val="0033CC"/>
                </a:solidFill>
                <a:latin typeface="Arial" pitchFamily="34" charset="0"/>
              </a:rPr>
              <a:t>μ</a:t>
            </a:r>
            <a:r>
              <a:rPr lang="en-US" altLang="en-US" sz="1400" baseline="30000" dirty="0" smtClean="0">
                <a:solidFill>
                  <a:srgbClr val="0033CC"/>
                </a:solidFill>
                <a:latin typeface="Arial" pitchFamily="34" charset="0"/>
              </a:rPr>
              <a:t>−</a:t>
            </a:r>
            <a:r>
              <a:rPr lang="en-US" altLang="en-US" sz="1400" dirty="0" smtClean="0">
                <a:solidFill>
                  <a:srgbClr val="0033CC"/>
                </a:solidFill>
                <a:latin typeface="Arial" pitchFamily="34" charset="0"/>
              </a:rPr>
              <a:t> trigger based on Lx MUCH</a:t>
            </a:r>
            <a:endParaRPr lang="ru-RU" altLang="en-US" sz="1400" dirty="0" smtClean="0">
              <a:solidFill>
                <a:srgbClr val="0033CC"/>
              </a:solidFill>
              <a:latin typeface="Arial" pitchFamily="34" charset="0"/>
            </a:endParaRPr>
          </a:p>
          <a:p>
            <a:pPr defTabSz="914400" fontAlgn="base">
              <a:spcBef>
                <a:spcPct val="0"/>
              </a:spcBef>
              <a:spcAft>
                <a:spcPct val="0"/>
              </a:spcAft>
            </a:pPr>
            <a:r>
              <a:rPr lang="en-US" altLang="en-US" sz="1400" dirty="0" smtClean="0">
                <a:solidFill>
                  <a:srgbClr val="0033CC"/>
                </a:solidFill>
                <a:latin typeface="Arial" pitchFamily="34" charset="0"/>
              </a:rPr>
              <a:t> track finder</a:t>
            </a:r>
            <a:r>
              <a:rPr lang="ru-RU" altLang="en-US" sz="1400" dirty="0" smtClean="0">
                <a:solidFill>
                  <a:srgbClr val="000000"/>
                </a:solidFill>
                <a:latin typeface="Arial" pitchFamily="34" charset="0"/>
              </a:rPr>
              <a:t>,</a:t>
            </a:r>
          </a:p>
          <a:p>
            <a:pPr defTabSz="914400" fontAlgn="base">
              <a:spcBef>
                <a:spcPct val="0"/>
              </a:spcBef>
              <a:spcAft>
                <a:spcPct val="0"/>
              </a:spcAft>
            </a:pPr>
            <a:r>
              <a:rPr lang="ru-RU" altLang="en-US" sz="1400" dirty="0" smtClean="0">
                <a:solidFill>
                  <a:schemeClr val="accent2">
                    <a:lumMod val="75000"/>
                  </a:schemeClr>
                </a:solidFill>
                <a:effectLst>
                  <a:outerShdw blurRad="38100" dist="38100" dir="2700000" algn="tl">
                    <a:srgbClr val="000000">
                      <a:alpha val="43137"/>
                    </a:srgbClr>
                  </a:outerShdw>
                </a:effectLst>
                <a:latin typeface="Arial" pitchFamily="34" charset="0"/>
              </a:rPr>
              <a:t> </a:t>
            </a:r>
            <a:r>
              <a:rPr lang="ru-RU" altLang="en-US" sz="1400" dirty="0" err="1" smtClean="0">
                <a:solidFill>
                  <a:schemeClr val="accent2">
                    <a:lumMod val="75000"/>
                  </a:schemeClr>
                </a:solidFill>
                <a:effectLst>
                  <a:outerShdw blurRad="38100" dist="38100" dir="2700000" algn="tl">
                    <a:srgbClr val="000000">
                      <a:alpha val="43137"/>
                    </a:srgbClr>
                  </a:outerShdw>
                </a:effectLst>
                <a:latin typeface="Arial" pitchFamily="34" charset="0"/>
              </a:rPr>
              <a:t>Parallelization</a:t>
            </a:r>
            <a:r>
              <a:rPr lang="ru-RU" altLang="en-US" sz="1400" dirty="0" smtClean="0">
                <a:solidFill>
                  <a:schemeClr val="accent2">
                    <a:lumMod val="75000"/>
                  </a:schemeClr>
                </a:solidFill>
                <a:effectLst>
                  <a:outerShdw blurRad="38100" dist="38100" dir="2700000" algn="tl">
                    <a:srgbClr val="000000">
                      <a:alpha val="43137"/>
                    </a:srgbClr>
                  </a:outerShdw>
                </a:effectLst>
                <a:latin typeface="Arial" pitchFamily="34" charset="0"/>
              </a:rPr>
              <a:t> </a:t>
            </a:r>
            <a:r>
              <a:rPr lang="ru-RU" altLang="en-US" sz="1400" dirty="0" err="1" smtClean="0">
                <a:solidFill>
                  <a:schemeClr val="accent2">
                    <a:lumMod val="75000"/>
                  </a:schemeClr>
                </a:solidFill>
                <a:effectLst>
                  <a:outerShdw blurRad="38100" dist="38100" dir="2700000" algn="tl">
                    <a:srgbClr val="000000">
                      <a:alpha val="43137"/>
                    </a:srgbClr>
                  </a:outerShdw>
                </a:effectLst>
                <a:latin typeface="Arial" pitchFamily="34" charset="0"/>
              </a:rPr>
              <a:t>and</a:t>
            </a:r>
            <a:r>
              <a:rPr lang="ru-RU" altLang="en-US" sz="1400" dirty="0" smtClean="0">
                <a:solidFill>
                  <a:schemeClr val="accent2">
                    <a:lumMod val="75000"/>
                  </a:schemeClr>
                </a:solidFill>
                <a:effectLst>
                  <a:outerShdw blurRad="38100" dist="38100" dir="2700000" algn="tl">
                    <a:srgbClr val="000000">
                      <a:alpha val="43137"/>
                    </a:srgbClr>
                  </a:outerShdw>
                </a:effectLst>
                <a:latin typeface="Arial" pitchFamily="34" charset="0"/>
              </a:rPr>
              <a:t> </a:t>
            </a:r>
            <a:r>
              <a:rPr lang="ru-RU" altLang="en-US" sz="1400" dirty="0" err="1" smtClean="0">
                <a:solidFill>
                  <a:schemeClr val="accent2">
                    <a:lumMod val="75000"/>
                  </a:schemeClr>
                </a:solidFill>
                <a:effectLst>
                  <a:outerShdw blurRad="38100" dist="38100" dir="2700000" algn="tl">
                    <a:srgbClr val="000000">
                      <a:alpha val="43137"/>
                    </a:srgbClr>
                  </a:outerShdw>
                </a:effectLst>
                <a:latin typeface="Arial" pitchFamily="34" charset="0"/>
              </a:rPr>
              <a:t>vectorization</a:t>
            </a:r>
            <a:r>
              <a:rPr lang="ru-RU" altLang="en-US" sz="1400" dirty="0" smtClean="0">
                <a:solidFill>
                  <a:srgbClr val="000000"/>
                </a:solidFill>
                <a:latin typeface="Arial" pitchFamily="34" charset="0"/>
              </a:rPr>
              <a:t> </a:t>
            </a:r>
          </a:p>
          <a:p>
            <a:pPr defTabSz="914400" fontAlgn="base">
              <a:spcBef>
                <a:spcPct val="0"/>
              </a:spcBef>
              <a:spcAft>
                <a:spcPct val="0"/>
              </a:spcAft>
            </a:pPr>
            <a:r>
              <a:rPr lang="ru-RU" altLang="en-US" sz="1400" dirty="0" err="1" smtClean="0">
                <a:solidFill>
                  <a:srgbClr val="0033CC"/>
                </a:solidFill>
                <a:latin typeface="Arial" pitchFamily="34" charset="0"/>
              </a:rPr>
              <a:t>of</a:t>
            </a:r>
            <a:r>
              <a:rPr lang="ru-RU" altLang="en-US" sz="1400" dirty="0" smtClean="0">
                <a:solidFill>
                  <a:srgbClr val="0033CC"/>
                </a:solidFill>
                <a:latin typeface="Arial" pitchFamily="34" charset="0"/>
              </a:rPr>
              <a:t> </a:t>
            </a:r>
            <a:r>
              <a:rPr lang="ru-RU" altLang="en-US" sz="1400" dirty="0" err="1" smtClean="0">
                <a:solidFill>
                  <a:srgbClr val="0033CC"/>
                </a:solidFill>
                <a:latin typeface="Arial" pitchFamily="34" charset="0"/>
              </a:rPr>
              <a:t>the</a:t>
            </a:r>
            <a:r>
              <a:rPr lang="ru-RU" altLang="en-US" sz="1400" dirty="0" smtClean="0">
                <a:solidFill>
                  <a:srgbClr val="0033CC"/>
                </a:solidFill>
                <a:latin typeface="Arial" pitchFamily="34" charset="0"/>
              </a:rPr>
              <a:t> </a:t>
            </a:r>
            <a:r>
              <a:rPr lang="ru-RU" altLang="en-US" sz="1400" dirty="0" err="1" smtClean="0">
                <a:solidFill>
                  <a:srgbClr val="0033CC"/>
                </a:solidFill>
                <a:latin typeface="Arial" pitchFamily="34" charset="0"/>
              </a:rPr>
              <a:t>Lx</a:t>
            </a:r>
            <a:r>
              <a:rPr lang="ru-RU" altLang="en-US" sz="1400" dirty="0" smtClean="0">
                <a:solidFill>
                  <a:srgbClr val="0033CC"/>
                </a:solidFill>
                <a:latin typeface="Arial" pitchFamily="34" charset="0"/>
              </a:rPr>
              <a:t> </a:t>
            </a:r>
            <a:r>
              <a:rPr lang="ru-RU" altLang="en-US" sz="1400" dirty="0" err="1" smtClean="0">
                <a:solidFill>
                  <a:srgbClr val="0033CC"/>
                </a:solidFill>
                <a:latin typeface="Arial" pitchFamily="34" charset="0"/>
              </a:rPr>
              <a:t>track</a:t>
            </a:r>
            <a:r>
              <a:rPr lang="ru-RU" altLang="en-US" sz="1400" dirty="0" smtClean="0">
                <a:solidFill>
                  <a:srgbClr val="0033CC"/>
                </a:solidFill>
                <a:latin typeface="Arial" pitchFamily="34" charset="0"/>
              </a:rPr>
              <a:t> </a:t>
            </a:r>
            <a:r>
              <a:rPr lang="ru-RU" altLang="en-US" sz="1400" dirty="0" err="1" smtClean="0">
                <a:solidFill>
                  <a:srgbClr val="0033CC"/>
                </a:solidFill>
                <a:latin typeface="Arial" pitchFamily="34" charset="0"/>
              </a:rPr>
              <a:t>finder</a:t>
            </a:r>
            <a:r>
              <a:rPr lang="ru-RU" altLang="en-US" sz="1400" dirty="0" smtClean="0">
                <a:solidFill>
                  <a:srgbClr val="0033CC"/>
                </a:solidFill>
                <a:latin typeface="Arial" pitchFamily="34" charset="0"/>
              </a:rPr>
              <a:t> </a:t>
            </a:r>
            <a:endParaRPr lang="en-US" altLang="en-US" sz="1400" dirty="0" smtClean="0">
              <a:solidFill>
                <a:srgbClr val="0033CC"/>
              </a:solidFill>
              <a:latin typeface="Arial" pitchFamily="34" charset="0"/>
            </a:endParaRPr>
          </a:p>
        </p:txBody>
      </p:sp>
      <p:pic>
        <p:nvPicPr>
          <p:cNvPr id="77839"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990600"/>
            <a:ext cx="30480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0" name="Rectangle 23"/>
          <p:cNvSpPr>
            <a:spLocks noChangeArrowheads="1"/>
          </p:cNvSpPr>
          <p:nvPr/>
        </p:nvSpPr>
        <p:spPr bwMode="auto">
          <a:xfrm>
            <a:off x="3352800" y="609600"/>
            <a:ext cx="3276600" cy="3124200"/>
          </a:xfrm>
          <a:prstGeom prst="rect">
            <a:avLst/>
          </a:prstGeom>
          <a:noFill/>
          <a:ln w="9525">
            <a:solidFill>
              <a:srgbClr val="FF9900"/>
            </a:solidFill>
            <a:miter lim="800000"/>
            <a:headEnd/>
            <a:tailEnd/>
          </a:ln>
          <a:effectLst/>
          <a:extLst>
            <a:ext uri="{909E8E84-426E-40DD-AFC4-6F175D3DCCD1}">
              <a14:hiddenFill xmlns:a14="http://schemas.microsoft.com/office/drawing/2010/main">
                <a:solidFill>
                  <a:srgbClr val="800080">
                    <a:alpha val="16078"/>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endParaRPr lang="en-US" altLang="en-US" smtClean="0">
              <a:solidFill>
                <a:srgbClr val="000000"/>
              </a:solidFill>
              <a:latin typeface="Arial" pitchFamily="34" charset="0"/>
            </a:endParaRPr>
          </a:p>
        </p:txBody>
      </p:sp>
      <p:pic>
        <p:nvPicPr>
          <p:cNvPr id="77841"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657475"/>
            <a:ext cx="17526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2" name="Picture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895600"/>
            <a:ext cx="1752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43" name="Рисунок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4038600"/>
            <a:ext cx="22860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4" name="Rectangle 27"/>
          <p:cNvSpPr>
            <a:spLocks noChangeArrowheads="1"/>
          </p:cNvSpPr>
          <p:nvPr/>
        </p:nvSpPr>
        <p:spPr bwMode="auto">
          <a:xfrm>
            <a:off x="6858000" y="6123543"/>
            <a:ext cx="202626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r>
              <a:rPr lang="en-US" altLang="en-US" sz="1400" dirty="0" smtClean="0">
                <a:solidFill>
                  <a:srgbClr val="0033CC"/>
                </a:solidFill>
                <a:latin typeface="Arial" pitchFamily="34" charset="0"/>
              </a:rPr>
              <a:t>L1 CA track finder </a:t>
            </a:r>
            <a:r>
              <a:rPr lang="en-US" altLang="en-US" sz="1400" dirty="0" smtClean="0">
                <a:solidFill>
                  <a:schemeClr val="accent2">
                    <a:lumMod val="75000"/>
                  </a:schemeClr>
                </a:solidFill>
                <a:effectLst>
                  <a:outerShdw blurRad="38100" dist="38100" dir="2700000" algn="tl">
                    <a:srgbClr val="000000">
                      <a:alpha val="43137"/>
                    </a:srgbClr>
                  </a:outerShdw>
                </a:effectLst>
                <a:latin typeface="Arial" pitchFamily="34" charset="0"/>
              </a:rPr>
              <a:t>was </a:t>
            </a:r>
            <a:endParaRPr lang="ru-RU" altLang="en-US" sz="1400" dirty="0" smtClean="0">
              <a:solidFill>
                <a:schemeClr val="accent2">
                  <a:lumMod val="75000"/>
                </a:schemeClr>
              </a:solidFill>
              <a:effectLst>
                <a:outerShdw blurRad="38100" dist="38100" dir="2700000" algn="tl">
                  <a:srgbClr val="000000">
                    <a:alpha val="43137"/>
                  </a:srgbClr>
                </a:outerShdw>
              </a:effectLst>
              <a:latin typeface="Arial" pitchFamily="34" charset="0"/>
            </a:endParaRPr>
          </a:p>
          <a:p>
            <a:pPr defTabSz="914400" fontAlgn="base">
              <a:spcBef>
                <a:spcPct val="0"/>
              </a:spcBef>
              <a:spcAft>
                <a:spcPct val="0"/>
              </a:spcAft>
            </a:pPr>
            <a:r>
              <a:rPr lang="en-US" altLang="en-US" sz="1400" dirty="0" smtClean="0">
                <a:solidFill>
                  <a:schemeClr val="accent2">
                    <a:lumMod val="75000"/>
                  </a:schemeClr>
                </a:solidFill>
                <a:effectLst>
                  <a:outerShdw blurRad="38100" dist="38100" dir="2700000" algn="tl">
                    <a:srgbClr val="000000">
                      <a:alpha val="43137"/>
                    </a:srgbClr>
                  </a:outerShdw>
                </a:effectLst>
                <a:latin typeface="Arial" pitchFamily="34" charset="0"/>
              </a:rPr>
              <a:t>improved</a:t>
            </a:r>
            <a:r>
              <a:rPr lang="en-US" altLang="en-US" sz="1400" dirty="0" smtClean="0">
                <a:solidFill>
                  <a:srgbClr val="0033CC"/>
                </a:solidFill>
                <a:latin typeface="Arial" pitchFamily="34" charset="0"/>
              </a:rPr>
              <a:t> for work with </a:t>
            </a:r>
            <a:endParaRPr lang="ru-RU" altLang="en-US" sz="1400" dirty="0" smtClean="0">
              <a:solidFill>
                <a:srgbClr val="0033CC"/>
              </a:solidFill>
              <a:latin typeface="Arial" pitchFamily="34" charset="0"/>
            </a:endParaRPr>
          </a:p>
          <a:p>
            <a:pPr defTabSz="914400" fontAlgn="base">
              <a:spcBef>
                <a:spcPct val="0"/>
              </a:spcBef>
              <a:spcAft>
                <a:spcPct val="0"/>
              </a:spcAft>
            </a:pPr>
            <a:r>
              <a:rPr lang="en-US" altLang="en-US" sz="1400" dirty="0" smtClean="0">
                <a:solidFill>
                  <a:srgbClr val="0033CC"/>
                </a:solidFill>
                <a:latin typeface="Arial" pitchFamily="34" charset="0"/>
              </a:rPr>
              <a:t>MVD detector</a:t>
            </a:r>
            <a:r>
              <a:rPr lang="ru-RU" altLang="en-US" sz="1400" dirty="0" smtClean="0">
                <a:solidFill>
                  <a:srgbClr val="0033CC"/>
                </a:solidFill>
                <a:latin typeface="Arial" pitchFamily="34" charset="0"/>
              </a:rPr>
              <a:t> </a:t>
            </a:r>
          </a:p>
        </p:txBody>
      </p:sp>
      <p:sp>
        <p:nvSpPr>
          <p:cNvPr id="77845" name="Rectangle 28"/>
          <p:cNvSpPr>
            <a:spLocks noChangeArrowheads="1"/>
          </p:cNvSpPr>
          <p:nvPr/>
        </p:nvSpPr>
        <p:spPr bwMode="auto">
          <a:xfrm>
            <a:off x="6781800" y="4038600"/>
            <a:ext cx="2362200" cy="281940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alpha val="98822"/>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914400" fontAlgn="base">
              <a:spcBef>
                <a:spcPct val="0"/>
              </a:spcBef>
              <a:spcAft>
                <a:spcPct val="0"/>
              </a:spcAft>
            </a:pPr>
            <a:endParaRPr lang="en-US" altLang="en-US" smtClean="0">
              <a:solidFill>
                <a:srgbClr val="000000"/>
              </a:solidFill>
              <a:latin typeface="Arial" pitchFamily="34" charset="0"/>
            </a:endParaRPr>
          </a:p>
        </p:txBody>
      </p:sp>
      <p:sp>
        <p:nvSpPr>
          <p:cNvPr id="11" name="Прямоугольник 10"/>
          <p:cNvSpPr/>
          <p:nvPr/>
        </p:nvSpPr>
        <p:spPr>
          <a:xfrm>
            <a:off x="6934200" y="5334000"/>
            <a:ext cx="647700" cy="288925"/>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defTabSz="914400">
              <a:defRPr/>
            </a:pPr>
            <a:r>
              <a:rPr lang="en-US" sz="1400" b="1" dirty="0">
                <a:solidFill>
                  <a:prstClr val="black"/>
                </a:solidFill>
              </a:rPr>
              <a:t>MVD</a:t>
            </a:r>
            <a:endParaRPr lang="ru-RU" sz="1400" b="1" dirty="0">
              <a:solidFill>
                <a:prstClr val="black"/>
              </a:solidFill>
            </a:endParaRPr>
          </a:p>
        </p:txBody>
      </p:sp>
      <p:sp>
        <p:nvSpPr>
          <p:cNvPr id="12" name="Прямоугольник 11"/>
          <p:cNvSpPr/>
          <p:nvPr/>
        </p:nvSpPr>
        <p:spPr>
          <a:xfrm>
            <a:off x="8305800" y="5638800"/>
            <a:ext cx="647700" cy="287338"/>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defTabSz="914400">
              <a:defRPr/>
            </a:pPr>
            <a:r>
              <a:rPr lang="en-US" sz="1400" b="1" dirty="0">
                <a:solidFill>
                  <a:prstClr val="black"/>
                </a:solidFill>
              </a:rPr>
              <a:t>STS</a:t>
            </a:r>
            <a:endParaRPr lang="ru-RU" sz="1400" b="1" dirty="0">
              <a:solidFill>
                <a:prstClr val="black"/>
              </a:solidFill>
            </a:endParaRPr>
          </a:p>
        </p:txBody>
      </p:sp>
      <p:sp>
        <p:nvSpPr>
          <p:cNvPr id="14" name="TextBox 13"/>
          <p:cNvSpPr txBox="1"/>
          <p:nvPr/>
        </p:nvSpPr>
        <p:spPr>
          <a:xfrm>
            <a:off x="7304088" y="4191000"/>
            <a:ext cx="1624012" cy="366713"/>
          </a:xfrm>
          <a:prstGeom prst="rect">
            <a:avLst/>
          </a:prstGeom>
          <a:noFill/>
        </p:spPr>
        <p:txBody>
          <a:bodyPr wrap="none">
            <a:spAutoFit/>
          </a:bodyPr>
          <a:lstStyle/>
          <a:p>
            <a:pPr defTabSz="914400">
              <a:defRPr/>
            </a:pPr>
            <a:r>
              <a:rPr lang="en-US" b="1" i="1" dirty="0">
                <a:solidFill>
                  <a:prstClr val="black"/>
                </a:solidFill>
                <a:effectLst>
                  <a:outerShdw blurRad="38100" dist="38100" dir="2700000" algn="tl">
                    <a:srgbClr val="000000">
                      <a:alpha val="43137"/>
                    </a:srgbClr>
                  </a:outerShdw>
                </a:effectLst>
              </a:rPr>
              <a:t>Reconstruction</a:t>
            </a:r>
            <a:endParaRPr lang="ru-RU" b="1"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4932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981200" y="6258580"/>
            <a:ext cx="7010400" cy="523220"/>
          </a:xfrm>
          <a:prstGeom prst="rect">
            <a:avLst/>
          </a:prstGeom>
        </p:spPr>
        <p:txBody>
          <a:bodyPr wrap="square">
            <a:spAutoFit/>
          </a:bodyPr>
          <a:lstStyle/>
          <a:p>
            <a:r>
              <a:rPr lang="en-US" sz="1400" dirty="0">
                <a:solidFill>
                  <a:srgbClr val="7F7F7F"/>
                </a:solidFill>
              </a:rPr>
              <a:t>I. </a:t>
            </a:r>
            <a:r>
              <a:rPr lang="en-US" sz="1400" dirty="0" err="1">
                <a:solidFill>
                  <a:srgbClr val="7F7F7F"/>
                </a:solidFill>
              </a:rPr>
              <a:t>Golutvin</a:t>
            </a:r>
            <a:r>
              <a:rPr lang="en-US" sz="1400" dirty="0">
                <a:solidFill>
                  <a:srgbClr val="7F7F7F"/>
                </a:solidFill>
              </a:rPr>
              <a:t>, V. </a:t>
            </a:r>
            <a:r>
              <a:rPr lang="en-US" sz="1400" dirty="0" err="1">
                <a:solidFill>
                  <a:srgbClr val="7F7F7F"/>
                </a:solidFill>
              </a:rPr>
              <a:t>Karjavin</a:t>
            </a:r>
            <a:r>
              <a:rPr lang="en-US" sz="1400" dirty="0">
                <a:solidFill>
                  <a:srgbClr val="7F7F7F"/>
                </a:solidFill>
              </a:rPr>
              <a:t>, V. </a:t>
            </a:r>
            <a:r>
              <a:rPr lang="en-US" sz="1400" dirty="0" err="1">
                <a:solidFill>
                  <a:srgbClr val="7F7F7F"/>
                </a:solidFill>
              </a:rPr>
              <a:t>Palichik</a:t>
            </a:r>
            <a:r>
              <a:rPr lang="en-US" sz="1400" dirty="0">
                <a:solidFill>
                  <a:srgbClr val="7F7F7F"/>
                </a:solidFill>
              </a:rPr>
              <a:t>, N. </a:t>
            </a:r>
            <a:r>
              <a:rPr lang="en-US" sz="1400" dirty="0" err="1">
                <a:solidFill>
                  <a:srgbClr val="7F7F7F"/>
                </a:solidFill>
              </a:rPr>
              <a:t>Voytishin</a:t>
            </a:r>
            <a:r>
              <a:rPr lang="en-US" sz="1400" dirty="0">
                <a:solidFill>
                  <a:srgbClr val="7F7F7F"/>
                </a:solidFill>
              </a:rPr>
              <a:t> and A. </a:t>
            </a:r>
            <a:r>
              <a:rPr lang="en-US" sz="1400" dirty="0" err="1">
                <a:solidFill>
                  <a:srgbClr val="7F7F7F"/>
                </a:solidFill>
              </a:rPr>
              <a:t>Zarubin</a:t>
            </a:r>
            <a:r>
              <a:rPr lang="en-US" sz="1400" dirty="0">
                <a:solidFill>
                  <a:srgbClr val="7F7F7F"/>
                </a:solidFill>
              </a:rPr>
              <a:t>, </a:t>
            </a:r>
            <a:r>
              <a:rPr lang="en-US" sz="1400" dirty="0" smtClean="0">
                <a:solidFill>
                  <a:srgbClr val="7F7F7F"/>
                </a:solidFill>
              </a:rPr>
              <a:t>EPJ </a:t>
            </a:r>
            <a:r>
              <a:rPr lang="en-US" sz="1400" dirty="0" err="1" smtClean="0">
                <a:solidFill>
                  <a:srgbClr val="7F7F7F"/>
                </a:solidFill>
              </a:rPr>
              <a:t>WoC</a:t>
            </a:r>
            <a:r>
              <a:rPr lang="en-US" sz="1400" dirty="0" smtClean="0">
                <a:solidFill>
                  <a:srgbClr val="7F7F7F"/>
                </a:solidFill>
              </a:rPr>
              <a:t>, </a:t>
            </a:r>
            <a:r>
              <a:rPr lang="en-US" sz="1400" dirty="0">
                <a:solidFill>
                  <a:srgbClr val="7F7F7F"/>
                </a:solidFill>
              </a:rPr>
              <a:t>vol. 108, 02023, 2016 DOI: </a:t>
            </a:r>
            <a:r>
              <a:rPr lang="en-US" sz="1400" u="sng" dirty="0">
                <a:hlinkClick r:id="rId2"/>
              </a:rPr>
              <a:t>http://dx.doi.org/10.1051/epjconf/201610802023</a:t>
            </a:r>
            <a:r>
              <a:rPr lang="en-US" sz="1400" dirty="0"/>
              <a:t> </a:t>
            </a:r>
          </a:p>
        </p:txBody>
      </p:sp>
      <p:sp>
        <p:nvSpPr>
          <p:cNvPr id="8" name="Заголовок 1"/>
          <p:cNvSpPr txBox="1">
            <a:spLocks/>
          </p:cNvSpPr>
          <p:nvPr/>
        </p:nvSpPr>
        <p:spPr>
          <a:xfrm>
            <a:off x="304800" y="76200"/>
            <a:ext cx="8534400"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0090"/>
                </a:solidFill>
                <a:effectLst>
                  <a:outerShdw blurRad="38100" dist="38100" dir="2700000" algn="tl">
                    <a:srgbClr val="000000">
                      <a:alpha val="43137"/>
                    </a:srgbClr>
                  </a:outerShdw>
                </a:effectLst>
                <a:uLnTx/>
                <a:uFillTx/>
              </a:rPr>
              <a:t>New segment building algorithm for the Cathode Strip Chamber </a:t>
            </a:r>
            <a:r>
              <a:rPr kumimoji="0" lang="en-US" sz="2800" i="0" u="none" strike="noStrike" kern="0" cap="none" spc="0" normalizeH="0" baseline="0" noProof="0" dirty="0" smtClean="0">
                <a:ln>
                  <a:noFill/>
                </a:ln>
                <a:solidFill>
                  <a:srgbClr val="000090"/>
                </a:solidFill>
                <a:uLnTx/>
                <a:uFillTx/>
              </a:rPr>
              <a:t>(</a:t>
            </a:r>
            <a:r>
              <a:rPr kumimoji="0" lang="en-US" sz="2800" b="1" i="0" u="none" strike="noStrike" kern="0" cap="none" spc="0" normalizeH="0" baseline="0" noProof="0" dirty="0" smtClean="0">
                <a:ln>
                  <a:noFill/>
                </a:ln>
                <a:solidFill>
                  <a:srgbClr val="000090"/>
                </a:solidFill>
                <a:effectLst>
                  <a:outerShdw blurRad="38100" dist="38100" dir="2700000" algn="tl">
                    <a:srgbClr val="000000">
                      <a:alpha val="43137"/>
                    </a:srgbClr>
                  </a:outerShdw>
                </a:effectLst>
                <a:uLnTx/>
                <a:uFillTx/>
              </a:rPr>
              <a:t>CSC</a:t>
            </a:r>
            <a:r>
              <a:rPr kumimoji="0" lang="en-US" sz="2800" i="0" u="none" strike="noStrike" kern="0" cap="none" spc="0" normalizeH="0" baseline="0" noProof="0" dirty="0" smtClean="0">
                <a:ln>
                  <a:noFill/>
                </a:ln>
                <a:solidFill>
                  <a:srgbClr val="000090"/>
                </a:solidFill>
                <a:uLnTx/>
                <a:uFillTx/>
              </a:rPr>
              <a:t>)</a:t>
            </a:r>
            <a:r>
              <a:rPr kumimoji="0" lang="en-US" sz="2800" b="1" i="0" u="none" strike="noStrike" kern="0" cap="none" spc="0" normalizeH="0" baseline="0" noProof="0" dirty="0" smtClean="0">
                <a:ln>
                  <a:noFill/>
                </a:ln>
                <a:solidFill>
                  <a:srgbClr val="000090"/>
                </a:solidFill>
                <a:effectLst>
                  <a:outerShdw blurRad="38100" dist="38100" dir="2700000" algn="tl">
                    <a:srgbClr val="000000">
                      <a:alpha val="43137"/>
                    </a:srgbClr>
                  </a:outerShdw>
                </a:effectLst>
                <a:uLnTx/>
                <a:uFillTx/>
              </a:rPr>
              <a:t> of the CMS facility</a:t>
            </a:r>
            <a:endParaRPr kumimoji="0" lang="ru-RU" sz="2800" b="0" i="0" u="none" strike="noStrike" kern="0" cap="none" spc="0" normalizeH="0" baseline="0" noProof="0" dirty="0" smtClean="0">
              <a:ln>
                <a:noFill/>
              </a:ln>
              <a:solidFill>
                <a:srgbClr val="000090"/>
              </a:solidFill>
              <a:effectLst>
                <a:outerShdw blurRad="38100" dist="38100" dir="2700000" algn="tl">
                  <a:srgbClr val="000000">
                    <a:alpha val="43137"/>
                  </a:srgbClr>
                </a:outerShdw>
              </a:effectLst>
              <a:uLnTx/>
              <a:uFillTx/>
            </a:endParaRPr>
          </a:p>
        </p:txBody>
      </p:sp>
      <p:sp>
        <p:nvSpPr>
          <p:cNvPr id="6" name="Прямоугольник 5"/>
          <p:cNvSpPr/>
          <p:nvPr/>
        </p:nvSpPr>
        <p:spPr>
          <a:xfrm>
            <a:off x="152400" y="1295400"/>
            <a:ext cx="8915400" cy="1384995"/>
          </a:xfrm>
          <a:prstGeom prst="rect">
            <a:avLst/>
          </a:prstGeom>
        </p:spPr>
        <p:txBody>
          <a:bodyPr wrap="square">
            <a:spAutoFit/>
          </a:bodyPr>
          <a:lstStyle/>
          <a:p>
            <a:r>
              <a:rPr lang="en-US" b="1" dirty="0" smtClean="0">
                <a:solidFill>
                  <a:srgbClr val="000099"/>
                </a:solidFill>
                <a:effectLst>
                  <a:outerShdw blurRad="38100" dist="38100" dir="2700000" algn="tl">
                    <a:srgbClr val="000000">
                      <a:alpha val="43137"/>
                    </a:srgbClr>
                  </a:outerShdw>
                </a:effectLst>
              </a:rPr>
              <a:t>Purpose</a:t>
            </a:r>
            <a:r>
              <a:rPr lang="en-US" dirty="0" smtClean="0">
                <a:solidFill>
                  <a:srgbClr val="000099"/>
                </a:solidFill>
              </a:rPr>
              <a:t>: </a:t>
            </a:r>
            <a:r>
              <a:rPr lang="en-US" sz="1600" dirty="0" smtClean="0">
                <a:solidFill>
                  <a:srgbClr val="000099"/>
                </a:solidFill>
                <a:effectLst>
                  <a:outerShdw blurRad="38100" dist="38100" dir="2700000" algn="tl">
                    <a:srgbClr val="000000">
                      <a:alpha val="43137"/>
                    </a:srgbClr>
                  </a:outerShdw>
                </a:effectLst>
              </a:rPr>
              <a:t>to </a:t>
            </a:r>
            <a:r>
              <a:rPr lang="en-US" sz="1600" dirty="0">
                <a:solidFill>
                  <a:srgbClr val="CC3300"/>
                </a:solidFill>
                <a:effectLst>
                  <a:outerShdw blurRad="38100" dist="38100" dir="2700000" algn="tl">
                    <a:srgbClr val="000000">
                      <a:alpha val="43137"/>
                    </a:srgbClr>
                  </a:outerShdw>
                </a:effectLst>
              </a:rPr>
              <a:t>improve</a:t>
            </a:r>
            <a:r>
              <a:rPr lang="en-US" sz="1600" dirty="0">
                <a:solidFill>
                  <a:srgbClr val="000099"/>
                </a:solidFill>
                <a:effectLst>
                  <a:outerShdw blurRad="38100" dist="38100" dir="2700000" algn="tl">
                    <a:srgbClr val="000000">
                      <a:alpha val="43137"/>
                    </a:srgbClr>
                  </a:outerShdw>
                </a:effectLst>
              </a:rPr>
              <a:t> the </a:t>
            </a:r>
            <a:r>
              <a:rPr lang="en-US" sz="1600" dirty="0" smtClean="0">
                <a:solidFill>
                  <a:srgbClr val="000099"/>
                </a:solidFill>
                <a:effectLst>
                  <a:outerShdw blurRad="38100" dist="38100" dir="2700000" algn="tl">
                    <a:srgbClr val="000000">
                      <a:alpha val="43137"/>
                    </a:srgbClr>
                  </a:outerShdw>
                </a:effectLst>
              </a:rPr>
              <a:t>reconstruction for </a:t>
            </a:r>
            <a:r>
              <a:rPr lang="en-US" sz="1600" dirty="0">
                <a:solidFill>
                  <a:srgbClr val="CC3300"/>
                </a:solidFill>
                <a:effectLst>
                  <a:outerShdw blurRad="38100" dist="38100" dir="2700000" algn="tl">
                    <a:srgbClr val="000000">
                      <a:alpha val="43137"/>
                    </a:srgbClr>
                  </a:outerShdw>
                </a:effectLst>
              </a:rPr>
              <a:t>high hit rate </a:t>
            </a:r>
            <a:r>
              <a:rPr lang="en-US" sz="1600" dirty="0">
                <a:solidFill>
                  <a:srgbClr val="000099"/>
                </a:solidFill>
                <a:effectLst>
                  <a:outerShdw blurRad="38100" dist="38100" dir="2700000" algn="tl">
                    <a:srgbClr val="000000">
                      <a:alpha val="43137"/>
                    </a:srgbClr>
                  </a:outerShdw>
                </a:effectLst>
              </a:rPr>
              <a:t>and </a:t>
            </a:r>
            <a:r>
              <a:rPr lang="en-US" sz="1600" dirty="0">
                <a:solidFill>
                  <a:srgbClr val="CC3300"/>
                </a:solidFill>
                <a:effectLst>
                  <a:outerShdw blurRad="38100" dist="38100" dir="2700000" algn="tl">
                    <a:srgbClr val="000000">
                      <a:alpha val="43137"/>
                    </a:srgbClr>
                  </a:outerShdw>
                </a:effectLst>
              </a:rPr>
              <a:t>big backgrounds due to luminosity</a:t>
            </a:r>
            <a:r>
              <a:rPr lang="en-US" sz="1600" dirty="0" smtClean="0">
                <a:solidFill>
                  <a:srgbClr val="CC3300"/>
                </a:solidFill>
                <a:effectLst>
                  <a:outerShdw blurRad="38100" dist="38100" dir="2700000" algn="tl">
                    <a:srgbClr val="000000">
                      <a:alpha val="43137"/>
                    </a:srgbClr>
                  </a:outerShdw>
                </a:effectLst>
              </a:rPr>
              <a:t> increase </a:t>
            </a:r>
          </a:p>
          <a:p>
            <a:r>
              <a:rPr lang="en-US" sz="1600" dirty="0">
                <a:solidFill>
                  <a:srgbClr val="000099"/>
                </a:solidFill>
                <a:effectLst>
                  <a:outerShdw blurRad="38100" dist="38100" dir="2700000" algn="tl">
                    <a:srgbClr val="000000">
                      <a:alpha val="43137"/>
                    </a:srgbClr>
                  </a:outerShdw>
                </a:effectLst>
              </a:rPr>
              <a:t>The </a:t>
            </a:r>
            <a:r>
              <a:rPr lang="en-US" sz="1600" b="1" dirty="0">
                <a:solidFill>
                  <a:srgbClr val="FF0000"/>
                </a:solidFill>
                <a:effectLst>
                  <a:outerShdw blurRad="38100" dist="38100" dir="2700000" algn="tl">
                    <a:srgbClr val="000000">
                      <a:alpha val="43137"/>
                    </a:srgbClr>
                  </a:outerShdw>
                </a:effectLst>
              </a:rPr>
              <a:t>new algorithm </a:t>
            </a:r>
            <a:r>
              <a:rPr lang="en-US" sz="1600" dirty="0">
                <a:solidFill>
                  <a:srgbClr val="000099"/>
                </a:solidFill>
                <a:effectLst>
                  <a:outerShdw blurRad="38100" dist="38100" dir="2700000" algn="tl">
                    <a:srgbClr val="000000">
                      <a:alpha val="43137"/>
                    </a:srgbClr>
                  </a:outerShdw>
                </a:effectLst>
              </a:rPr>
              <a:t>was implemented in the </a:t>
            </a:r>
            <a:r>
              <a:rPr lang="en-US" sz="1600" b="1" dirty="0">
                <a:solidFill>
                  <a:srgbClr val="FF0000"/>
                </a:solidFill>
                <a:effectLst>
                  <a:outerShdw blurRad="38100" dist="38100" dir="2700000" algn="tl">
                    <a:srgbClr val="000000">
                      <a:alpha val="43137"/>
                    </a:srgbClr>
                  </a:outerShdw>
                </a:effectLst>
              </a:rPr>
              <a:t>official CMS software package in July, </a:t>
            </a:r>
            <a:r>
              <a:rPr lang="en-US" sz="1600" b="1" dirty="0" smtClean="0">
                <a:solidFill>
                  <a:srgbClr val="FF0000"/>
                </a:solidFill>
                <a:effectLst>
                  <a:outerShdw blurRad="38100" dist="38100" dir="2700000" algn="tl">
                    <a:srgbClr val="000000">
                      <a:alpha val="43137"/>
                    </a:srgbClr>
                  </a:outerShdw>
                </a:effectLst>
              </a:rPr>
              <a:t>2016, extensive testing period until end of January 2017</a:t>
            </a:r>
            <a:r>
              <a:rPr lang="en-US" sz="1600" dirty="0" smtClean="0">
                <a:solidFill>
                  <a:srgbClr val="000099"/>
                </a:solidFill>
                <a:effectLst>
                  <a:outerShdw blurRad="38100" dist="38100" dir="2700000" algn="tl">
                    <a:srgbClr val="000000">
                      <a:alpha val="43137"/>
                    </a:srgbClr>
                  </a:outerShdw>
                </a:effectLst>
              </a:rPr>
              <a:t>. </a:t>
            </a:r>
            <a:r>
              <a:rPr lang="en-US" sz="1600" dirty="0">
                <a:solidFill>
                  <a:srgbClr val="000099"/>
                </a:solidFill>
                <a:effectLst>
                  <a:outerShdw blurRad="38100" dist="38100" dir="2700000" algn="tl">
                    <a:srgbClr val="000000">
                      <a:alpha val="43137"/>
                    </a:srgbClr>
                  </a:outerShdw>
                </a:effectLst>
              </a:rPr>
              <a:t>It proved to be </a:t>
            </a:r>
            <a:r>
              <a:rPr lang="en-US" sz="1600" b="1" i="1" dirty="0" smtClean="0">
                <a:solidFill>
                  <a:srgbClr val="FF0000"/>
                </a:solidFill>
                <a:effectLst>
                  <a:outerShdw blurRad="38100" dist="38100" dir="2700000" algn="tl">
                    <a:srgbClr val="000000">
                      <a:alpha val="43137"/>
                    </a:srgbClr>
                  </a:outerShdw>
                </a:effectLst>
              </a:rPr>
              <a:t>effective</a:t>
            </a:r>
            <a:r>
              <a:rPr lang="en-US" sz="1600" b="1" i="1" dirty="0">
                <a:solidFill>
                  <a:srgbClr val="FF0000"/>
                </a:solidFill>
                <a:effectLst>
                  <a:outerShdw blurRad="38100" dist="38100" dir="2700000" algn="tl">
                    <a:srgbClr val="000000">
                      <a:alpha val="43137"/>
                    </a:srgbClr>
                  </a:outerShdw>
                </a:effectLst>
              </a:rPr>
              <a:t>, stable and </a:t>
            </a:r>
            <a:r>
              <a:rPr lang="en-US" sz="1600" b="1" i="1" dirty="0" smtClean="0">
                <a:solidFill>
                  <a:srgbClr val="FF0000"/>
                </a:solidFill>
                <a:effectLst>
                  <a:outerShdw blurRad="38100" dist="38100" dir="2700000" algn="tl">
                    <a:srgbClr val="000000">
                      <a:alpha val="43137"/>
                    </a:srgbClr>
                  </a:outerShdw>
                </a:effectLst>
              </a:rPr>
              <a:t>robust</a:t>
            </a:r>
            <a:r>
              <a:rPr lang="en-US" sz="1600" dirty="0" smtClean="0">
                <a:solidFill>
                  <a:srgbClr val="000099"/>
                </a:solidFill>
                <a:effectLst>
                  <a:outerShdw blurRad="38100" dist="38100" dir="2700000" algn="tl">
                    <a:srgbClr val="000000">
                      <a:alpha val="43137"/>
                    </a:srgbClr>
                  </a:outerShdw>
                </a:effectLst>
              </a:rPr>
              <a:t>. </a:t>
            </a:r>
          </a:p>
          <a:p>
            <a:r>
              <a:rPr lang="en-US" b="1" dirty="0" smtClean="0">
                <a:solidFill>
                  <a:srgbClr val="000099"/>
                </a:solidFill>
                <a:effectLst>
                  <a:outerShdw blurRad="38100" dist="38100" dir="2700000" algn="tl">
                    <a:srgbClr val="000000">
                      <a:alpha val="43137"/>
                    </a:srgbClr>
                  </a:outerShdw>
                </a:effectLst>
              </a:rPr>
              <a:t>Future</a:t>
            </a:r>
            <a:r>
              <a:rPr lang="en-US" sz="1600" dirty="0" smtClean="0">
                <a:solidFill>
                  <a:srgbClr val="0033CC"/>
                </a:solidFill>
              </a:rPr>
              <a:t>:</a:t>
            </a:r>
            <a:r>
              <a:rPr lang="en-US" sz="1600" b="1" dirty="0" smtClean="0">
                <a:solidFill>
                  <a:schemeClr val="accent2">
                    <a:lumMod val="75000"/>
                  </a:schemeClr>
                </a:solidFill>
                <a:effectLst>
                  <a:outerShdw blurRad="38100" dist="38100" dir="2700000" algn="tl">
                    <a:srgbClr val="000000">
                      <a:alpha val="43137"/>
                    </a:srgbClr>
                  </a:outerShdw>
                </a:effectLst>
              </a:rPr>
              <a:t> </a:t>
            </a:r>
            <a:r>
              <a:rPr lang="en-US" sz="1600" b="1" dirty="0" smtClean="0">
                <a:solidFill>
                  <a:srgbClr val="CC3300"/>
                </a:solidFill>
                <a:effectLst>
                  <a:outerShdw blurRad="38100" dist="38100" dir="2700000" algn="tl">
                    <a:srgbClr val="000000">
                      <a:alpha val="43137"/>
                    </a:srgbClr>
                  </a:outerShdw>
                </a:effectLst>
              </a:rPr>
              <a:t>Further reconstruction procedure refinements</a:t>
            </a:r>
            <a:r>
              <a:rPr lang="en-US" sz="1600" dirty="0" smtClean="0">
                <a:solidFill>
                  <a:srgbClr val="0033CC"/>
                </a:solidFill>
              </a:rPr>
              <a:t>,</a:t>
            </a:r>
            <a:r>
              <a:rPr lang="en-US" sz="1600" b="1" dirty="0" smtClean="0">
                <a:solidFill>
                  <a:srgbClr val="CC3300"/>
                </a:solidFill>
                <a:effectLst>
                  <a:outerShdw blurRad="38100" dist="38100" dir="2700000" algn="tl">
                    <a:srgbClr val="000000">
                      <a:alpha val="43137"/>
                    </a:srgbClr>
                  </a:outerShdw>
                </a:effectLst>
              </a:rPr>
              <a:t> its use as </a:t>
            </a:r>
            <a:r>
              <a:rPr lang="en-US" sz="1600" dirty="0" smtClean="0">
                <a:solidFill>
                  <a:srgbClr val="000099"/>
                </a:solidFill>
                <a:effectLst>
                  <a:outerShdw blurRad="38100" dist="38100" dir="2700000" algn="tl">
                    <a:srgbClr val="000000">
                      <a:alpha val="43137"/>
                    </a:srgbClr>
                  </a:outerShdw>
                </a:effectLst>
              </a:rPr>
              <a:t>reconstruction </a:t>
            </a:r>
            <a:r>
              <a:rPr lang="en-US" sz="1600" dirty="0">
                <a:solidFill>
                  <a:srgbClr val="000099"/>
                </a:solidFill>
                <a:effectLst>
                  <a:outerShdw blurRad="38100" dist="38100" dir="2700000" algn="tl">
                    <a:srgbClr val="000000">
                      <a:alpha val="43137"/>
                    </a:srgbClr>
                  </a:outerShdw>
                </a:effectLst>
              </a:rPr>
              <a:t>algorithm </a:t>
            </a:r>
            <a:r>
              <a:rPr lang="en-US" sz="1600" b="1" dirty="0">
                <a:solidFill>
                  <a:srgbClr val="FF0000"/>
                </a:solidFill>
                <a:effectLst>
                  <a:outerShdw blurRad="38100" dist="38100" dir="2700000" algn="tl">
                    <a:srgbClr val="000000">
                      <a:alpha val="43137"/>
                    </a:srgbClr>
                  </a:outerShdw>
                </a:effectLst>
              </a:rPr>
              <a:t>for the new GEM detectors</a:t>
            </a:r>
            <a:r>
              <a:rPr lang="en-US" sz="1600" dirty="0">
                <a:solidFill>
                  <a:srgbClr val="000099"/>
                </a:solidFill>
                <a:effectLst>
                  <a:outerShdw blurRad="38100" dist="38100" dir="2700000" algn="tl">
                    <a:srgbClr val="000000">
                      <a:alpha val="43137"/>
                    </a:srgbClr>
                  </a:outerShdw>
                </a:effectLst>
              </a:rPr>
              <a:t> that will be included in the experimental setup for the next major </a:t>
            </a:r>
            <a:r>
              <a:rPr lang="en-US" sz="1600" dirty="0" smtClean="0">
                <a:solidFill>
                  <a:srgbClr val="000099"/>
                </a:solidFill>
                <a:effectLst>
                  <a:outerShdw blurRad="38100" dist="38100" dir="2700000" algn="tl">
                    <a:srgbClr val="000000">
                      <a:alpha val="43137"/>
                    </a:srgbClr>
                  </a:outerShdw>
                </a:effectLst>
              </a:rPr>
              <a:t>upgrade</a:t>
            </a:r>
            <a:r>
              <a:rPr lang="en-US" sz="1600" dirty="0" smtClean="0">
                <a:solidFill>
                  <a:srgbClr val="000099"/>
                </a:solidFill>
              </a:rPr>
              <a:t>.</a:t>
            </a:r>
            <a:endParaRPr lang="en-US" sz="1600" dirty="0">
              <a:solidFill>
                <a:srgbClr val="000099"/>
              </a:solidFill>
              <a:effectLst>
                <a:outerShdw blurRad="38100" dist="38100" dir="2700000" algn="tl">
                  <a:srgbClr val="000000">
                    <a:alpha val="43137"/>
                  </a:srgbClr>
                </a:outerShdw>
              </a:effectLst>
            </a:endParaRPr>
          </a:p>
        </p:txBody>
      </p:sp>
      <p:sp>
        <p:nvSpPr>
          <p:cNvPr id="7" name="Прямоугольник 6"/>
          <p:cNvSpPr/>
          <p:nvPr/>
        </p:nvSpPr>
        <p:spPr>
          <a:xfrm>
            <a:off x="76200" y="5181600"/>
            <a:ext cx="3211328" cy="892552"/>
          </a:xfrm>
          <a:prstGeom prst="rect">
            <a:avLst/>
          </a:prstGeom>
        </p:spPr>
        <p:txBody>
          <a:bodyPr wrap="none">
            <a:spAutoFit/>
          </a:bodyPr>
          <a:lstStyle/>
          <a:p>
            <a:r>
              <a:rPr lang="en-US" sz="1300" dirty="0" smtClean="0">
                <a:solidFill>
                  <a:srgbClr val="000090"/>
                </a:solidFill>
                <a:effectLst>
                  <a:outerShdw blurRad="38100" dist="38100" dir="2700000" algn="tl">
                    <a:srgbClr val="000000">
                      <a:alpha val="43137"/>
                    </a:srgbClr>
                  </a:outerShdw>
                </a:effectLst>
              </a:rPr>
              <a:t>Reconstruction efficiency vs. </a:t>
            </a:r>
            <a:r>
              <a:rPr lang="en-US" sz="1300" dirty="0" err="1" smtClean="0">
                <a:solidFill>
                  <a:srgbClr val="000090"/>
                </a:solidFill>
                <a:effectLst>
                  <a:outerShdw blurRad="38100" dist="38100" dir="2700000" algn="tl">
                    <a:srgbClr val="000000">
                      <a:alpha val="43137"/>
                    </a:srgbClr>
                  </a:outerShdw>
                </a:effectLst>
              </a:rPr>
              <a:t>pseudorapidity</a:t>
            </a:r>
            <a:r>
              <a:rPr lang="en-US" sz="1300" dirty="0" smtClean="0">
                <a:solidFill>
                  <a:srgbClr val="000090"/>
                </a:solidFill>
                <a:effectLst>
                  <a:outerShdw blurRad="38100" dist="38100" dir="2700000" algn="tl">
                    <a:srgbClr val="000000">
                      <a:alpha val="43137"/>
                    </a:srgbClr>
                  </a:outerShdw>
                </a:effectLst>
              </a:rPr>
              <a:t> </a:t>
            </a:r>
          </a:p>
          <a:p>
            <a:pPr algn="ctr"/>
            <a:r>
              <a:rPr lang="en-US" sz="1300" dirty="0" smtClean="0">
                <a:solidFill>
                  <a:srgbClr val="000090"/>
                </a:solidFill>
              </a:rPr>
              <a:t>(</a:t>
            </a:r>
            <a:r>
              <a:rPr lang="en-US" sz="1300" dirty="0">
                <a:solidFill>
                  <a:srgbClr val="FF0000"/>
                </a:solidFill>
                <a:effectLst>
                  <a:outerShdw blurRad="38100" dist="38100" dir="2700000" algn="tl">
                    <a:srgbClr val="000000">
                      <a:alpha val="43137"/>
                    </a:srgbClr>
                  </a:outerShdw>
                </a:effectLst>
              </a:rPr>
              <a:t>new </a:t>
            </a:r>
            <a:r>
              <a:rPr lang="en-US" sz="1300" dirty="0" smtClean="0">
                <a:solidFill>
                  <a:srgbClr val="FF0000"/>
                </a:solidFill>
                <a:effectLst>
                  <a:outerShdw blurRad="38100" dist="38100" dir="2700000" algn="tl">
                    <a:srgbClr val="000000">
                      <a:alpha val="43137"/>
                    </a:srgbClr>
                  </a:outerShdw>
                </a:effectLst>
              </a:rPr>
              <a:t>alg. efficiency </a:t>
            </a:r>
            <a:r>
              <a:rPr lang="en-US" sz="1300" dirty="0">
                <a:solidFill>
                  <a:srgbClr val="000090"/>
                </a:solidFill>
                <a:effectLst>
                  <a:outerShdw blurRad="38100" dist="38100" dir="2700000" algn="tl">
                    <a:srgbClr val="000000">
                      <a:alpha val="43137"/>
                    </a:srgbClr>
                  </a:outerShdw>
                </a:effectLst>
              </a:rPr>
              <a:t>is</a:t>
            </a:r>
            <a:r>
              <a:rPr lang="en-US" sz="1300" b="1" dirty="0">
                <a:solidFill>
                  <a:srgbClr val="000090"/>
                </a:solidFill>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high</a:t>
            </a:r>
            <a:r>
              <a:rPr lang="en-US" sz="1300" b="1" dirty="0">
                <a:solidFill>
                  <a:srgbClr val="000090"/>
                </a:solidFill>
                <a:effectLst>
                  <a:outerShdw blurRad="38100" dist="38100" dir="2700000" algn="tl">
                    <a:srgbClr val="000000">
                      <a:alpha val="43137"/>
                    </a:srgbClr>
                  </a:outerShdw>
                </a:effectLst>
              </a:rPr>
              <a:t> </a:t>
            </a:r>
            <a:r>
              <a:rPr lang="en-US" sz="1300" dirty="0">
                <a:solidFill>
                  <a:srgbClr val="000090"/>
                </a:solidFill>
                <a:effectLst>
                  <a:outerShdw blurRad="38100" dist="38100" dir="2700000" algn="tl">
                    <a:srgbClr val="000000">
                      <a:alpha val="43137"/>
                    </a:srgbClr>
                  </a:outerShdw>
                </a:effectLst>
              </a:rPr>
              <a:t>and</a:t>
            </a:r>
            <a:r>
              <a:rPr lang="en-US" sz="1300" b="1" dirty="0">
                <a:solidFill>
                  <a:srgbClr val="FF0000"/>
                </a:solidFill>
                <a:effectLst>
                  <a:outerShdw blurRad="38100" dist="38100" dir="2700000" algn="tl">
                    <a:srgbClr val="000000">
                      <a:alpha val="43137"/>
                    </a:srgbClr>
                  </a:outerShdw>
                </a:effectLst>
              </a:rPr>
              <a:t> almost </a:t>
            </a:r>
            <a:endParaRPr lang="en-US" sz="1300" b="1" dirty="0" smtClean="0">
              <a:solidFill>
                <a:srgbClr val="FF0000"/>
              </a:solidFill>
              <a:effectLst>
                <a:outerShdw blurRad="38100" dist="38100" dir="2700000" algn="tl">
                  <a:srgbClr val="000000">
                    <a:alpha val="43137"/>
                  </a:srgbClr>
                </a:outerShdw>
              </a:effectLst>
            </a:endParaRPr>
          </a:p>
          <a:p>
            <a:pPr algn="ctr"/>
            <a:r>
              <a:rPr lang="en-US" sz="1300" b="1" dirty="0" smtClean="0">
                <a:solidFill>
                  <a:srgbClr val="FF0000"/>
                </a:solidFill>
                <a:effectLst>
                  <a:outerShdw blurRad="38100" dist="38100" dir="2700000" algn="tl">
                    <a:srgbClr val="000000">
                      <a:alpha val="43137"/>
                    </a:srgbClr>
                  </a:outerShdw>
                </a:effectLst>
              </a:rPr>
              <a:t>constant</a:t>
            </a:r>
            <a:r>
              <a:rPr lang="en-US" sz="1300" dirty="0">
                <a:solidFill>
                  <a:srgbClr val="000090"/>
                </a:solidFill>
                <a:effectLst>
                  <a:outerShdw blurRad="38100" dist="38100" dir="2700000" algn="tl">
                    <a:srgbClr val="000000">
                      <a:alpha val="43137"/>
                    </a:srgbClr>
                  </a:outerShdw>
                </a:effectLst>
              </a:rPr>
              <a:t>, </a:t>
            </a:r>
            <a:r>
              <a:rPr lang="en-US" sz="1300" dirty="0" smtClean="0">
                <a:solidFill>
                  <a:srgbClr val="000090"/>
                </a:solidFill>
                <a:effectLst>
                  <a:outerShdw blurRad="38100" dist="38100" dir="2700000" algn="tl">
                    <a:srgbClr val="000000">
                      <a:alpha val="43137"/>
                    </a:srgbClr>
                  </a:outerShdw>
                </a:effectLst>
              </a:rPr>
              <a:t>standard alg. eff. </a:t>
            </a:r>
            <a:r>
              <a:rPr lang="en-US" sz="1300" dirty="0">
                <a:solidFill>
                  <a:srgbClr val="000090"/>
                </a:solidFill>
                <a:effectLst>
                  <a:outerShdw blurRad="38100" dist="38100" dir="2700000" algn="tl">
                    <a:srgbClr val="000000">
                      <a:alpha val="43137"/>
                    </a:srgbClr>
                  </a:outerShdw>
                </a:effectLst>
              </a:rPr>
              <a:t>decreases </a:t>
            </a:r>
            <a:endParaRPr lang="en-US" sz="1300" dirty="0" smtClean="0">
              <a:solidFill>
                <a:srgbClr val="000090"/>
              </a:solidFill>
              <a:effectLst>
                <a:outerShdw blurRad="38100" dist="38100" dir="2700000" algn="tl">
                  <a:srgbClr val="000000">
                    <a:alpha val="43137"/>
                  </a:srgbClr>
                </a:outerShdw>
              </a:effectLst>
            </a:endParaRPr>
          </a:p>
          <a:p>
            <a:pPr algn="ctr"/>
            <a:r>
              <a:rPr lang="en-US" sz="1300" dirty="0" smtClean="0">
                <a:solidFill>
                  <a:srgbClr val="000090"/>
                </a:solidFill>
                <a:effectLst>
                  <a:outerShdw blurRad="38100" dist="38100" dir="2700000" algn="tl">
                    <a:srgbClr val="000000">
                      <a:alpha val="43137"/>
                    </a:srgbClr>
                  </a:outerShdw>
                </a:effectLst>
              </a:rPr>
              <a:t>with </a:t>
            </a:r>
            <a:r>
              <a:rPr lang="en-US" sz="1300" dirty="0">
                <a:solidFill>
                  <a:srgbClr val="000090"/>
                </a:solidFill>
                <a:effectLst>
                  <a:outerShdw blurRad="38100" dist="38100" dir="2700000" algn="tl">
                    <a:srgbClr val="000000">
                      <a:alpha val="43137"/>
                    </a:srgbClr>
                  </a:outerShdw>
                </a:effectLst>
              </a:rPr>
              <a:t>the increase of the </a:t>
            </a:r>
            <a:r>
              <a:rPr lang="en-US" sz="1300" dirty="0" err="1" smtClean="0">
                <a:solidFill>
                  <a:srgbClr val="000090"/>
                </a:solidFill>
                <a:effectLst>
                  <a:outerShdw blurRad="38100" dist="38100" dir="2700000" algn="tl">
                    <a:srgbClr val="000000">
                      <a:alpha val="43137"/>
                    </a:srgbClr>
                  </a:outerShdw>
                </a:effectLst>
              </a:rPr>
              <a:t>pseudorapidity</a:t>
            </a:r>
            <a:r>
              <a:rPr lang="en-US" sz="1300" dirty="0" smtClean="0">
                <a:solidFill>
                  <a:srgbClr val="000090"/>
                </a:solidFill>
              </a:rPr>
              <a:t>)</a:t>
            </a:r>
            <a:endParaRPr lang="en-US" sz="1300" dirty="0">
              <a:solidFill>
                <a:srgbClr val="000090"/>
              </a:solidFill>
            </a:endParaRPr>
          </a:p>
        </p:txBody>
      </p:sp>
      <p:sp>
        <p:nvSpPr>
          <p:cNvPr id="9" name="Прямоугольник 8"/>
          <p:cNvSpPr/>
          <p:nvPr/>
        </p:nvSpPr>
        <p:spPr>
          <a:xfrm>
            <a:off x="3276600" y="5174903"/>
            <a:ext cx="3048000" cy="707886"/>
          </a:xfrm>
          <a:prstGeom prst="rect">
            <a:avLst/>
          </a:prstGeom>
        </p:spPr>
        <p:txBody>
          <a:bodyPr wrap="square">
            <a:spAutoFit/>
          </a:bodyPr>
          <a:lstStyle/>
          <a:p>
            <a:r>
              <a:rPr lang="en-US" sz="1300" dirty="0" smtClean="0">
                <a:solidFill>
                  <a:srgbClr val="000090"/>
                </a:solidFill>
                <a:effectLst>
                  <a:outerShdw blurRad="38100" dist="38100" dir="2700000" algn="tl">
                    <a:srgbClr val="000000">
                      <a:alpha val="43137"/>
                    </a:srgbClr>
                  </a:outerShdw>
                </a:effectLst>
              </a:rPr>
              <a:t>Distance </a:t>
            </a:r>
            <a:r>
              <a:rPr lang="en-US" sz="1300" dirty="0">
                <a:solidFill>
                  <a:srgbClr val="000090"/>
                </a:solidFill>
                <a:effectLst>
                  <a:outerShdw blurRad="38100" dist="38100" dir="2700000" algn="tl">
                    <a:srgbClr val="000000">
                      <a:alpha val="43137"/>
                    </a:srgbClr>
                  </a:outerShdw>
                </a:effectLst>
              </a:rPr>
              <a:t>in strip units between the reconstructed and the simulated </a:t>
            </a:r>
            <a:r>
              <a:rPr lang="en-US" sz="1300" dirty="0" smtClean="0">
                <a:solidFill>
                  <a:srgbClr val="000090"/>
                </a:solidFill>
                <a:effectLst>
                  <a:outerShdw blurRad="38100" dist="38100" dir="2700000" algn="tl">
                    <a:srgbClr val="000000">
                      <a:alpha val="43137"/>
                    </a:srgbClr>
                  </a:outerShdw>
                </a:effectLst>
              </a:rPr>
              <a:t>segment</a:t>
            </a:r>
          </a:p>
          <a:p>
            <a:pPr algn="ctr"/>
            <a:r>
              <a:rPr lang="en-US" sz="1400" dirty="0" smtClean="0">
                <a:solidFill>
                  <a:srgbClr val="000090"/>
                </a:solidFill>
              </a:rPr>
              <a:t>(</a:t>
            </a:r>
            <a:r>
              <a:rPr lang="en-US" sz="1400" b="1" dirty="0" smtClean="0">
                <a:solidFill>
                  <a:srgbClr val="FF0000"/>
                </a:solidFill>
                <a:effectLst>
                  <a:outerShdw blurRad="38100" dist="38100" dir="2700000" algn="tl">
                    <a:srgbClr val="000000">
                      <a:alpha val="43137"/>
                    </a:srgbClr>
                  </a:outerShdw>
                </a:effectLst>
              </a:rPr>
              <a:t>3.5 times signal improvement</a:t>
            </a:r>
            <a:r>
              <a:rPr lang="en-US" sz="1400" dirty="0" smtClean="0">
                <a:solidFill>
                  <a:srgbClr val="000090"/>
                </a:solidFill>
              </a:rPr>
              <a:t>)</a:t>
            </a:r>
            <a:endParaRPr lang="en-US" sz="1400" dirty="0">
              <a:solidFill>
                <a:srgbClr val="000090"/>
              </a:solidFill>
            </a:endParaRPr>
          </a:p>
        </p:txBody>
      </p:sp>
      <p:sp>
        <p:nvSpPr>
          <p:cNvPr id="10" name="Прямоугольник 9"/>
          <p:cNvSpPr/>
          <p:nvPr/>
        </p:nvSpPr>
        <p:spPr>
          <a:xfrm>
            <a:off x="6553200" y="5174903"/>
            <a:ext cx="2590800" cy="892552"/>
          </a:xfrm>
          <a:prstGeom prst="rect">
            <a:avLst/>
          </a:prstGeom>
        </p:spPr>
        <p:txBody>
          <a:bodyPr wrap="square">
            <a:spAutoFit/>
          </a:bodyPr>
          <a:lstStyle/>
          <a:p>
            <a:r>
              <a:rPr lang="en-US" sz="1300" dirty="0" smtClean="0">
                <a:solidFill>
                  <a:srgbClr val="000090"/>
                </a:solidFill>
                <a:effectLst>
                  <a:outerShdw blurRad="38100" dist="38100" dir="2700000" algn="tl">
                    <a:srgbClr val="000000">
                      <a:alpha val="43137"/>
                    </a:srgbClr>
                  </a:outerShdw>
                </a:effectLst>
              </a:rPr>
              <a:t>Example </a:t>
            </a:r>
            <a:r>
              <a:rPr lang="en-US" sz="1300" dirty="0">
                <a:solidFill>
                  <a:srgbClr val="000090"/>
                </a:solidFill>
                <a:effectLst>
                  <a:outerShdw blurRad="38100" dist="38100" dir="2700000" algn="tl">
                    <a:srgbClr val="000000">
                      <a:alpha val="43137"/>
                    </a:srgbClr>
                  </a:outerShdw>
                </a:effectLst>
              </a:rPr>
              <a:t>of a high hit multiplicity event </a:t>
            </a:r>
            <a:r>
              <a:rPr lang="en-US" sz="1300" dirty="0" smtClean="0">
                <a:solidFill>
                  <a:srgbClr val="000090"/>
                </a:solidFill>
                <a:effectLst>
                  <a:outerShdw blurRad="38100" dist="38100" dir="2700000" algn="tl">
                    <a:srgbClr val="000000">
                      <a:alpha val="43137"/>
                    </a:srgbClr>
                  </a:outerShdw>
                </a:effectLst>
              </a:rPr>
              <a:t>reconstruction (standard alg. </a:t>
            </a:r>
            <a:r>
              <a:rPr lang="en-US" sz="1300" dirty="0">
                <a:solidFill>
                  <a:srgbClr val="000090"/>
                </a:solidFill>
                <a:effectLst>
                  <a:outerShdw blurRad="38100" dist="38100" dir="2700000" algn="tl">
                    <a:srgbClr val="000000">
                      <a:alpha val="43137"/>
                    </a:srgbClr>
                  </a:outerShdw>
                </a:effectLst>
              </a:rPr>
              <a:t>– left, new </a:t>
            </a:r>
            <a:r>
              <a:rPr lang="en-US" sz="1300" dirty="0" smtClean="0">
                <a:solidFill>
                  <a:srgbClr val="000090"/>
                </a:solidFill>
                <a:effectLst>
                  <a:outerShdw blurRad="38100" dist="38100" dir="2700000" algn="tl">
                    <a:srgbClr val="000000">
                      <a:alpha val="43137"/>
                    </a:srgbClr>
                  </a:outerShdw>
                </a:effectLst>
              </a:rPr>
              <a:t>alg. </a:t>
            </a:r>
            <a:r>
              <a:rPr lang="en-US" sz="1300" dirty="0">
                <a:solidFill>
                  <a:srgbClr val="000090"/>
                </a:solidFill>
                <a:effectLst>
                  <a:outerShdw blurRad="38100" dist="38100" dir="2700000" algn="tl">
                    <a:srgbClr val="000000">
                      <a:alpha val="43137"/>
                    </a:srgbClr>
                  </a:outerShdw>
                </a:effectLst>
              </a:rPr>
              <a:t>– right</a:t>
            </a:r>
            <a:r>
              <a:rPr lang="en-US" sz="1300" dirty="0" smtClean="0">
                <a:solidFill>
                  <a:srgbClr val="000090"/>
                </a:solidFill>
                <a:effectLst>
                  <a:outerShdw blurRad="38100" dist="38100" dir="2700000" algn="tl">
                    <a:srgbClr val="000000">
                      <a:alpha val="43137"/>
                    </a:srgbClr>
                  </a:outerShdw>
                </a:effectLst>
              </a:rPr>
              <a:t>) </a:t>
            </a:r>
            <a:r>
              <a:rPr lang="en-US" sz="1300" dirty="0" smtClean="0">
                <a:solidFill>
                  <a:srgbClr val="FF0000"/>
                </a:solidFill>
                <a:effectLst>
                  <a:outerShdw blurRad="38100" dist="38100" dir="2700000" algn="tl">
                    <a:srgbClr val="000000">
                      <a:alpha val="43137"/>
                    </a:srgbClr>
                  </a:outerShdw>
                </a:effectLst>
              </a:rPr>
              <a:t>[# </a:t>
            </a:r>
            <a:r>
              <a:rPr lang="en-US" sz="1300" dirty="0">
                <a:solidFill>
                  <a:srgbClr val="FF0000"/>
                </a:solidFill>
                <a:effectLst>
                  <a:outerShdw blurRad="38100" dist="38100" dir="2700000" algn="tl">
                    <a:srgbClr val="000000">
                      <a:alpha val="43137"/>
                    </a:srgbClr>
                  </a:outerShdw>
                </a:effectLst>
              </a:rPr>
              <a:t>of fake </a:t>
            </a:r>
            <a:r>
              <a:rPr lang="en-US" sz="1300" dirty="0" smtClean="0">
                <a:solidFill>
                  <a:srgbClr val="FF0000"/>
                </a:solidFill>
                <a:effectLst>
                  <a:outerShdw blurRad="38100" dist="38100" dir="2700000" algn="tl">
                    <a:srgbClr val="000000">
                      <a:alpha val="43137"/>
                    </a:srgbClr>
                  </a:outerShdw>
                </a:effectLst>
              </a:rPr>
              <a:t>segments: is considerably reduced</a:t>
            </a:r>
            <a:r>
              <a:rPr lang="en-US" sz="1300" dirty="0" smtClean="0">
                <a:solidFill>
                  <a:srgbClr val="000090"/>
                </a:solidFill>
                <a:effectLst>
                  <a:outerShdw blurRad="38100" dist="38100" dir="2700000" algn="tl">
                    <a:srgbClr val="000000">
                      <a:alpha val="43137"/>
                    </a:srgbClr>
                  </a:outerShdw>
                </a:effectLst>
              </a:rPr>
              <a:t>]</a:t>
            </a:r>
            <a:endParaRPr lang="en-US" sz="1300" dirty="0">
              <a:solidFill>
                <a:srgbClr val="000090"/>
              </a:solidFill>
              <a:effectLst>
                <a:outerShdw blurRad="38100" dist="38100" dir="2700000" algn="tl">
                  <a:srgbClr val="000000">
                    <a:alpha val="43137"/>
                  </a:srgbClr>
                </a:outerShdw>
              </a:effectLst>
            </a:endParaRPr>
          </a:p>
        </p:txBody>
      </p:sp>
      <p:grpSp>
        <p:nvGrpSpPr>
          <p:cNvPr id="11" name="Группа 10"/>
          <p:cNvGrpSpPr/>
          <p:nvPr/>
        </p:nvGrpSpPr>
        <p:grpSpPr>
          <a:xfrm>
            <a:off x="228602" y="2819400"/>
            <a:ext cx="8686798" cy="2220045"/>
            <a:chOff x="228602" y="2971800"/>
            <a:chExt cx="8686798" cy="2220045"/>
          </a:xfrm>
        </p:grpSpPr>
        <p:grpSp>
          <p:nvGrpSpPr>
            <p:cNvPr id="3" name="Группа 2"/>
            <p:cNvGrpSpPr/>
            <p:nvPr/>
          </p:nvGrpSpPr>
          <p:grpSpPr>
            <a:xfrm>
              <a:off x="228602" y="2971800"/>
              <a:ext cx="8686798" cy="2220045"/>
              <a:chOff x="228602" y="2072640"/>
              <a:chExt cx="8686798" cy="2220045"/>
            </a:xfrm>
          </p:grpSpPr>
          <p:grpSp>
            <p:nvGrpSpPr>
              <p:cNvPr id="2" name="Группа 1"/>
              <p:cNvGrpSpPr>
                <a:grpSpLocks noChangeAspect="1"/>
              </p:cNvGrpSpPr>
              <p:nvPr/>
            </p:nvGrpSpPr>
            <p:grpSpPr>
              <a:xfrm>
                <a:off x="228602" y="2100268"/>
                <a:ext cx="6129336" cy="2192417"/>
                <a:chOff x="228600" y="2100263"/>
                <a:chExt cx="7429500" cy="265747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100263"/>
                  <a:ext cx="392430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14550"/>
                  <a:ext cx="349567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 name="Рисунок 4" descr="C:\Users\Николай\AppData\Local\Microsoft\Windows\INetCache\Content.Word\Figure_5.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9641" y="2072640"/>
                <a:ext cx="2425759" cy="2194560"/>
              </a:xfrm>
              <a:prstGeom prst="rect">
                <a:avLst/>
              </a:prstGeom>
              <a:noFill/>
              <a:ln>
                <a:noFill/>
              </a:ln>
            </p:spPr>
          </p:pic>
        </p:grpSp>
        <p:sp>
          <p:nvSpPr>
            <p:cNvPr id="13" name="TextBox 12"/>
            <p:cNvSpPr txBox="1"/>
            <p:nvPr/>
          </p:nvSpPr>
          <p:spPr>
            <a:xfrm>
              <a:off x="2514600" y="4079586"/>
              <a:ext cx="1670589" cy="492414"/>
            </a:xfrm>
            <a:prstGeom prst="rect">
              <a:avLst/>
            </a:prstGeom>
            <a:solidFill>
              <a:srgbClr val="EEECE1"/>
            </a:solidFill>
          </p:spPr>
          <p:txBody>
            <a:bodyPr wrap="none" lIns="91410" tIns="45706" rIns="91410" bIns="45706"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smtClean="0">
                  <a:ln>
                    <a:noFill/>
                  </a:ln>
                  <a:solidFill>
                    <a:srgbClr val="3333FF"/>
                  </a:solidFill>
                  <a:effectLst>
                    <a:outerShdw blurRad="38100" dist="38100" dir="2700000" algn="tl">
                      <a:srgbClr val="000000">
                        <a:alpha val="43137"/>
                      </a:srgbClr>
                    </a:outerShdw>
                  </a:effectLst>
                  <a:uLnTx/>
                  <a:uFillTx/>
                  <a:latin typeface="Arial"/>
                  <a:cs typeface="Arial" charset="0"/>
                </a:rPr>
                <a:t>Standard alg. [blue]</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3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a:cs typeface="Arial" charset="0"/>
                </a:rPr>
                <a:t>New alg. [red]</a:t>
              </a:r>
            </a:p>
          </p:txBody>
        </p:sp>
      </p:grpSp>
    </p:spTree>
    <p:extLst>
      <p:ext uri="{BB962C8B-B14F-4D97-AF65-F5344CB8AC3E}">
        <p14:creationId xmlns:p14="http://schemas.microsoft.com/office/powerpoint/2010/main" val="955906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TextBox 1023"/>
          <p:cNvSpPr txBox="1"/>
          <p:nvPr/>
        </p:nvSpPr>
        <p:spPr>
          <a:xfrm>
            <a:off x="4832816" y="6550252"/>
            <a:ext cx="4027902" cy="292359"/>
          </a:xfrm>
          <a:prstGeom prst="rect">
            <a:avLst/>
          </a:prstGeom>
          <a:noFill/>
        </p:spPr>
        <p:txBody>
          <a:bodyPr wrap="none" lIns="91410" tIns="45706" rIns="91410" bIns="45706" rtlCol="0">
            <a:spAutoFit/>
          </a:bodyPr>
          <a:lstStyle/>
          <a:p>
            <a:r>
              <a:rPr lang="en-US" sz="1300" dirty="0" smtClean="0">
                <a:solidFill>
                  <a:prstClr val="white">
                    <a:lumMod val="50000"/>
                  </a:prstClr>
                </a:solidFill>
                <a:effectLst>
                  <a:outerShdw blurRad="38100" dist="38100" dir="2700000" algn="tl">
                    <a:srgbClr val="000000">
                      <a:alpha val="43137"/>
                    </a:srgbClr>
                  </a:outerShdw>
                </a:effectLst>
                <a:cs typeface="Arial" charset="0"/>
              </a:rPr>
              <a:t>V. </a:t>
            </a:r>
            <a:r>
              <a:rPr lang="en-US" sz="1300" dirty="0" err="1">
                <a:solidFill>
                  <a:prstClr val="white">
                    <a:lumMod val="50000"/>
                  </a:prstClr>
                </a:solidFill>
                <a:effectLst>
                  <a:outerShdw blurRad="38100" dist="38100" dir="2700000" algn="tl">
                    <a:srgbClr val="000000">
                      <a:alpha val="43137"/>
                    </a:srgbClr>
                  </a:outerShdw>
                </a:effectLst>
                <a:cs typeface="Arial" charset="0"/>
              </a:rPr>
              <a:t>Palichik</a:t>
            </a:r>
            <a:r>
              <a:rPr lang="en-US" sz="1300" dirty="0">
                <a:solidFill>
                  <a:prstClr val="white">
                    <a:lumMod val="50000"/>
                  </a:prstClr>
                </a:solidFill>
                <a:effectLst>
                  <a:outerShdw blurRad="38100" dist="38100" dir="2700000" algn="tl">
                    <a:srgbClr val="000000">
                      <a:alpha val="43137"/>
                    </a:srgbClr>
                  </a:outerShdw>
                </a:effectLst>
                <a:cs typeface="Arial" charset="0"/>
              </a:rPr>
              <a:t>, </a:t>
            </a:r>
            <a:r>
              <a:rPr lang="en-US" sz="1300" dirty="0" smtClean="0">
                <a:solidFill>
                  <a:prstClr val="white">
                    <a:lumMod val="50000"/>
                  </a:prstClr>
                </a:solidFill>
                <a:effectLst>
                  <a:outerShdw blurRad="38100" dist="38100" dir="2700000" algn="tl">
                    <a:srgbClr val="000000">
                      <a:alpha val="43137"/>
                    </a:srgbClr>
                  </a:outerShdw>
                </a:effectLst>
                <a:cs typeface="Arial" charset="0"/>
              </a:rPr>
              <a:t>N. </a:t>
            </a:r>
            <a:r>
              <a:rPr lang="en-US" sz="1300" dirty="0" err="1">
                <a:solidFill>
                  <a:prstClr val="white">
                    <a:lumMod val="50000"/>
                  </a:prstClr>
                </a:solidFill>
                <a:effectLst>
                  <a:outerShdw blurRad="38100" dist="38100" dir="2700000" algn="tl">
                    <a:srgbClr val="000000">
                      <a:alpha val="43137"/>
                    </a:srgbClr>
                  </a:outerShdw>
                </a:effectLst>
                <a:cs typeface="Arial" charset="0"/>
              </a:rPr>
              <a:t>Voytishin</a:t>
            </a:r>
            <a:r>
              <a:rPr lang="en-US" sz="1300" dirty="0">
                <a:solidFill>
                  <a:prstClr val="white">
                    <a:lumMod val="50000"/>
                  </a:prstClr>
                </a:solidFill>
                <a:effectLst>
                  <a:outerShdw blurRad="38100" dist="38100" dir="2700000" algn="tl">
                    <a:srgbClr val="000000">
                      <a:alpha val="43137"/>
                    </a:srgbClr>
                  </a:outerShdw>
                </a:effectLst>
                <a:cs typeface="Arial" charset="0"/>
              </a:rPr>
              <a:t> , BM@N Meeting, June 08, 2015 </a:t>
            </a:r>
            <a:endParaRPr lang="ru-RU" sz="1300" dirty="0">
              <a:solidFill>
                <a:prstClr val="white">
                  <a:lumMod val="50000"/>
                </a:prstClr>
              </a:solidFill>
              <a:effectLst>
                <a:outerShdw blurRad="38100" dist="38100" dir="2700000" algn="tl">
                  <a:srgbClr val="000000">
                    <a:alpha val="43137"/>
                  </a:srgbClr>
                </a:outerShdw>
              </a:effectLst>
              <a:cs typeface="Arial" charset="0"/>
            </a:endParaRPr>
          </a:p>
        </p:txBody>
      </p:sp>
      <p:grpSp>
        <p:nvGrpSpPr>
          <p:cNvPr id="6" name="Группа 5"/>
          <p:cNvGrpSpPr/>
          <p:nvPr/>
        </p:nvGrpSpPr>
        <p:grpSpPr>
          <a:xfrm>
            <a:off x="611563" y="990600"/>
            <a:ext cx="8280920" cy="5112568"/>
            <a:chOff x="611560" y="1212032"/>
            <a:chExt cx="8280920" cy="5112568"/>
          </a:xfrm>
        </p:grpSpPr>
        <p:sp>
          <p:nvSpPr>
            <p:cNvPr id="30" name="Прямоугольник 29"/>
            <p:cNvSpPr/>
            <p:nvPr/>
          </p:nvSpPr>
          <p:spPr>
            <a:xfrm>
              <a:off x="611560" y="4616821"/>
              <a:ext cx="8202559" cy="1707779"/>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Прямоугольник 22"/>
            <p:cNvSpPr/>
            <p:nvPr/>
          </p:nvSpPr>
          <p:spPr>
            <a:xfrm>
              <a:off x="611560" y="2796208"/>
              <a:ext cx="8239492" cy="1728192"/>
            </a:xfrm>
            <a:prstGeom prst="rect">
              <a:avLst/>
            </a:prstGeom>
            <a:solidFill>
              <a:schemeClr val="accent4">
                <a:lumMod val="60000"/>
                <a:lumOff val="4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19" name="Прямоугольник 18"/>
            <p:cNvSpPr/>
            <p:nvPr/>
          </p:nvSpPr>
          <p:spPr>
            <a:xfrm>
              <a:off x="611560" y="1212032"/>
              <a:ext cx="8136904" cy="1491719"/>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0227" y="1212032"/>
              <a:ext cx="1942362" cy="1491719"/>
            </a:xfrm>
            <a:prstGeom prst="rect">
              <a:avLst/>
            </a:prstGeom>
          </p:spPr>
        </p:pic>
        <p:sp>
          <p:nvSpPr>
            <p:cNvPr id="11" name="TextBox 10"/>
            <p:cNvSpPr txBox="1"/>
            <p:nvPr/>
          </p:nvSpPr>
          <p:spPr>
            <a:xfrm>
              <a:off x="5364088" y="1937384"/>
              <a:ext cx="1041375" cy="338554"/>
            </a:xfrm>
            <a:prstGeom prst="rect">
              <a:avLst/>
            </a:prstGeom>
            <a:noFill/>
          </p:spPr>
          <p:txBody>
            <a:bodyPr wrap="none" rtlCol="0">
              <a:spAutoFit/>
            </a:bodyPr>
            <a:lstStyle/>
            <a:p>
              <a:r>
                <a:rPr lang="ru-RU" sz="1600" dirty="0">
                  <a:solidFill>
                    <a:prstClr val="black"/>
                  </a:solidFill>
                  <a:cs typeface="Arial" charset="0"/>
                </a:rPr>
                <a:t>184 </a:t>
              </a:r>
              <a:r>
                <a:rPr lang="en-US" sz="1200" dirty="0">
                  <a:solidFill>
                    <a:prstClr val="black"/>
                  </a:solidFill>
                  <a:cs typeface="Arial" charset="0"/>
                </a:rPr>
                <a:t>microns</a:t>
              </a:r>
              <a:endParaRPr lang="ru-RU" sz="1200" dirty="0">
                <a:solidFill>
                  <a:prstClr val="black"/>
                </a:solidFill>
                <a:cs typeface="Arial" charset="0"/>
              </a:endParaRPr>
            </a:p>
          </p:txBody>
        </p:sp>
        <p:sp>
          <p:nvSpPr>
            <p:cNvPr id="14" name="TextBox 13"/>
            <p:cNvSpPr txBox="1"/>
            <p:nvPr/>
          </p:nvSpPr>
          <p:spPr>
            <a:xfrm>
              <a:off x="611560" y="1284040"/>
              <a:ext cx="3672408" cy="1368126"/>
            </a:xfrm>
            <a:prstGeom prst="rect">
              <a:avLst/>
            </a:prstGeom>
            <a:noFill/>
          </p:spPr>
          <p:txBody>
            <a:bodyPr wrap="square" rtlCol="0">
              <a:spAutoFit/>
            </a:bodyPr>
            <a:lstStyle/>
            <a:p>
              <a:r>
                <a:rPr lang="en-US" b="1" i="1" dirty="0" smtClean="0">
                  <a:solidFill>
                    <a:prstClr val="black"/>
                  </a:solidFill>
                  <a:cs typeface="Arial" charset="0"/>
                </a:rPr>
                <a:t>BM@N </a:t>
              </a:r>
              <a:r>
                <a:rPr lang="en-US" b="1" i="1" dirty="0">
                  <a:solidFill>
                    <a:prstClr val="black"/>
                  </a:solidFill>
                  <a:cs typeface="Arial" charset="0"/>
                </a:rPr>
                <a:t>First Test Runs </a:t>
              </a:r>
              <a:r>
                <a:rPr lang="en-US" sz="1600" b="1" i="1" dirty="0">
                  <a:solidFill>
                    <a:prstClr val="black"/>
                  </a:solidFill>
                  <a:cs typeface="Arial" charset="0"/>
                </a:rPr>
                <a:t>with </a:t>
              </a:r>
              <a:r>
                <a:rPr lang="en-US" sz="1600" b="1" i="1" dirty="0" err="1">
                  <a:solidFill>
                    <a:prstClr val="black"/>
                  </a:solidFill>
                  <a:cs typeface="Arial" charset="0"/>
                </a:rPr>
                <a:t>Nuclotron</a:t>
              </a:r>
              <a:endParaRPr lang="en-US" sz="1600" b="1" i="1" dirty="0">
                <a:solidFill>
                  <a:prstClr val="black"/>
                </a:solidFill>
                <a:cs typeface="Arial" charset="0"/>
              </a:endParaRPr>
            </a:p>
            <a:p>
              <a:r>
                <a:rPr lang="en-US" sz="1600" b="1" i="1" dirty="0">
                  <a:solidFill>
                    <a:prstClr val="black"/>
                  </a:solidFill>
                  <a:cs typeface="Arial" charset="0"/>
                </a:rPr>
                <a:t>             beams </a:t>
              </a:r>
              <a:r>
                <a:rPr lang="en-US" sz="1600" dirty="0">
                  <a:solidFill>
                    <a:prstClr val="black"/>
                  </a:solidFill>
                  <a:cs typeface="Arial" charset="0"/>
                </a:rPr>
                <a:t>[February-March 2015]</a:t>
              </a:r>
              <a:r>
                <a:rPr lang="en-US" sz="1600" b="1" i="1" dirty="0">
                  <a:solidFill>
                    <a:prstClr val="black"/>
                  </a:solidFill>
                  <a:cs typeface="Arial" charset="0"/>
                </a:rPr>
                <a:t>: </a:t>
              </a:r>
            </a:p>
            <a:p>
              <a:r>
                <a:rPr lang="en-US" sz="1600" b="1" i="1" dirty="0">
                  <a:solidFill>
                    <a:prstClr val="black"/>
                  </a:solidFill>
                  <a:cs typeface="Arial" charset="0"/>
                </a:rPr>
                <a:t>Two DCHs have been used.</a:t>
              </a:r>
            </a:p>
            <a:p>
              <a:r>
                <a:rPr lang="en-US" sz="1600" b="1" i="1" dirty="0">
                  <a:solidFill>
                    <a:prstClr val="black"/>
                  </a:solidFill>
                  <a:cs typeface="Arial" charset="0"/>
                </a:rPr>
                <a:t>The best resolution was obtained for</a:t>
              </a:r>
            </a:p>
            <a:p>
              <a:r>
                <a:rPr lang="en-US" sz="1600" b="1" i="1" dirty="0">
                  <a:solidFill>
                    <a:prstClr val="black"/>
                  </a:solidFill>
                  <a:cs typeface="Arial" charset="0"/>
                </a:rPr>
                <a:t>             the Y-coordinate </a:t>
              </a: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917959"/>
              <a:ext cx="2160240" cy="1355587"/>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725" y="2917959"/>
              <a:ext cx="2060290" cy="1292867"/>
            </a:xfrm>
            <a:prstGeom prst="rect">
              <a:avLst/>
            </a:prstGeom>
          </p:spPr>
        </p:pic>
        <p:sp>
          <p:nvSpPr>
            <p:cNvPr id="17" name="TextBox 16"/>
            <p:cNvSpPr txBox="1"/>
            <p:nvPr/>
          </p:nvSpPr>
          <p:spPr>
            <a:xfrm>
              <a:off x="7092280" y="2944001"/>
              <a:ext cx="1686764" cy="338554"/>
            </a:xfrm>
            <a:prstGeom prst="rect">
              <a:avLst/>
            </a:prstGeom>
            <a:solidFill>
              <a:schemeClr val="bg1"/>
            </a:solidFill>
            <a:ln>
              <a:solidFill>
                <a:srgbClr val="FF0000"/>
              </a:solidFill>
            </a:ln>
          </p:spPr>
          <p:txBody>
            <a:bodyPr wrap="square" rtlCol="0">
              <a:spAutoFit/>
            </a:bodyPr>
            <a:lstStyle/>
            <a:p>
              <a:r>
                <a:rPr lang="en-US" sz="1600" dirty="0">
                  <a:solidFill>
                    <a:srgbClr val="FF0000"/>
                  </a:solidFill>
                  <a:cs typeface="Arial" charset="0"/>
                </a:rPr>
                <a:t>P</a:t>
              </a:r>
              <a:r>
                <a:rPr lang="en-US" sz="1600" baseline="-25000" dirty="0">
                  <a:solidFill>
                    <a:srgbClr val="FF0000"/>
                  </a:solidFill>
                  <a:cs typeface="Arial" charset="0"/>
                </a:rPr>
                <a:t>beam </a:t>
              </a:r>
              <a:r>
                <a:rPr lang="en-US" sz="1600" dirty="0">
                  <a:solidFill>
                    <a:srgbClr val="FF0000"/>
                  </a:solidFill>
                  <a:cs typeface="Arial" charset="0"/>
                </a:rPr>
                <a:t>= 8.68 </a:t>
              </a:r>
              <a:r>
                <a:rPr lang="en-US" sz="1600" dirty="0" err="1">
                  <a:solidFill>
                    <a:srgbClr val="FF0000"/>
                  </a:solidFill>
                  <a:cs typeface="Arial" charset="0"/>
                </a:rPr>
                <a:t>GeV</a:t>
              </a:r>
              <a:r>
                <a:rPr lang="en-US" sz="1600" dirty="0">
                  <a:solidFill>
                    <a:srgbClr val="FF0000"/>
                  </a:solidFill>
                  <a:cs typeface="Arial" charset="0"/>
                </a:rPr>
                <a:t>/c</a:t>
              </a:r>
              <a:r>
                <a:rPr lang="en-US" sz="1600" baseline="-25000" dirty="0">
                  <a:solidFill>
                    <a:srgbClr val="FF0000"/>
                  </a:solidFill>
                  <a:cs typeface="Arial" charset="0"/>
                </a:rPr>
                <a:t> </a:t>
              </a:r>
            </a:p>
          </p:txBody>
        </p:sp>
        <p:cxnSp>
          <p:nvCxnSpPr>
            <p:cNvPr id="18" name="Прямая со стрелкой 17"/>
            <p:cNvCxnSpPr/>
            <p:nvPr/>
          </p:nvCxnSpPr>
          <p:spPr>
            <a:xfrm flipH="1">
              <a:off x="6948264" y="3282555"/>
              <a:ext cx="523270" cy="37774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31840" y="3084240"/>
              <a:ext cx="2607406" cy="1088917"/>
            </a:xfrm>
            <a:prstGeom prst="rect">
              <a:avLst/>
            </a:prstGeom>
            <a:solidFill>
              <a:schemeClr val="accent4">
                <a:lumMod val="60000"/>
                <a:lumOff val="40000"/>
                <a:alpha val="43000"/>
              </a:schemeClr>
            </a:solidFill>
          </p:spPr>
          <p:txBody>
            <a:bodyPr wrap="square" rtlCol="0">
              <a:spAutoFit/>
            </a:bodyPr>
            <a:lstStyle/>
            <a:p>
              <a:r>
                <a:rPr lang="en-US" sz="1600" b="1" i="1" dirty="0">
                  <a:solidFill>
                    <a:prstClr val="black"/>
                  </a:solidFill>
                  <a:cs typeface="Arial" charset="0"/>
                </a:rPr>
                <a:t>The DCHs have been aligned to the beam</a:t>
              </a:r>
              <a:r>
                <a:rPr lang="en-US" sz="1600" dirty="0">
                  <a:solidFill>
                    <a:prstClr val="black"/>
                  </a:solidFill>
                  <a:cs typeface="Arial" charset="0"/>
                </a:rPr>
                <a:t> (</a:t>
              </a:r>
              <a:r>
                <a:rPr lang="en-US" sz="1600" b="1" i="1" dirty="0">
                  <a:solidFill>
                    <a:prstClr val="black"/>
                  </a:solidFill>
                  <a:cs typeface="Arial" charset="0"/>
                </a:rPr>
                <a:t>track reconstruction with the both DCHs</a:t>
              </a:r>
              <a:r>
                <a:rPr lang="en-US" sz="1600" dirty="0">
                  <a:solidFill>
                    <a:prstClr val="black"/>
                  </a:solidFill>
                  <a:cs typeface="Arial" charset="0"/>
                </a:rPr>
                <a:t>):</a:t>
              </a:r>
              <a:endParaRPr lang="ru-RU" sz="1600" dirty="0">
                <a:solidFill>
                  <a:prstClr val="black"/>
                </a:solidFill>
                <a:cs typeface="Arial" charset="0"/>
              </a:endParaRPr>
            </a:p>
          </p:txBody>
        </p:sp>
        <p:pic>
          <p:nvPicPr>
            <p:cNvPr id="24" name="Рисунок 23"/>
            <p:cNvPicPr>
              <a:picLocks noChangeAspect="1"/>
            </p:cNvPicPr>
            <p:nvPr/>
          </p:nvPicPr>
          <p:blipFill rotWithShape="1">
            <a:blip r:embed="rId6" cstate="print">
              <a:extLst>
                <a:ext uri="{28A0092B-C50C-407E-A947-70E740481C1C}">
                  <a14:useLocalDpi xmlns:a14="http://schemas.microsoft.com/office/drawing/2010/main" val="0"/>
                </a:ext>
              </a:extLst>
            </a:blip>
            <a:srcRect b="3269"/>
            <a:stretch/>
          </p:blipFill>
          <p:spPr>
            <a:xfrm>
              <a:off x="6438658" y="1212032"/>
              <a:ext cx="2008002" cy="1491719"/>
            </a:xfrm>
            <a:prstGeom prst="rect">
              <a:avLst/>
            </a:prstGeom>
          </p:spPr>
        </p:pic>
        <p:sp>
          <p:nvSpPr>
            <p:cNvPr id="25" name="TextBox 24"/>
            <p:cNvSpPr txBox="1"/>
            <p:nvPr/>
          </p:nvSpPr>
          <p:spPr>
            <a:xfrm>
              <a:off x="7452320" y="1937384"/>
              <a:ext cx="1041375" cy="338554"/>
            </a:xfrm>
            <a:prstGeom prst="rect">
              <a:avLst/>
            </a:prstGeom>
            <a:noFill/>
          </p:spPr>
          <p:txBody>
            <a:bodyPr wrap="none" rtlCol="0">
              <a:spAutoFit/>
            </a:bodyPr>
            <a:lstStyle/>
            <a:p>
              <a:r>
                <a:rPr lang="en-US" sz="1600" dirty="0">
                  <a:solidFill>
                    <a:prstClr val="black"/>
                  </a:solidFill>
                  <a:cs typeface="Arial" charset="0"/>
                </a:rPr>
                <a:t>207</a:t>
              </a:r>
              <a:r>
                <a:rPr lang="ru-RU" sz="1600" dirty="0">
                  <a:solidFill>
                    <a:prstClr val="black"/>
                  </a:solidFill>
                  <a:cs typeface="Arial" charset="0"/>
                </a:rPr>
                <a:t> </a:t>
              </a:r>
              <a:r>
                <a:rPr lang="en-US" sz="1200" dirty="0">
                  <a:solidFill>
                    <a:prstClr val="black"/>
                  </a:solidFill>
                  <a:cs typeface="Arial" charset="0"/>
                </a:rPr>
                <a:t>microns</a:t>
              </a:r>
              <a:endParaRPr lang="ru-RU" sz="1200" dirty="0">
                <a:solidFill>
                  <a:prstClr val="black"/>
                </a:solidFill>
                <a:cs typeface="Arial"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4668416"/>
              <a:ext cx="2160240"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1425" y="4668416"/>
              <a:ext cx="2581891" cy="1620180"/>
            </a:xfrm>
            <a:prstGeom prst="rect">
              <a:avLst/>
            </a:prstGeom>
          </p:spPr>
        </p:pic>
        <p:sp>
          <p:nvSpPr>
            <p:cNvPr id="26" name="TextBox 25"/>
            <p:cNvSpPr txBox="1"/>
            <p:nvPr/>
          </p:nvSpPr>
          <p:spPr>
            <a:xfrm>
              <a:off x="899234" y="4236368"/>
              <a:ext cx="1800558" cy="307777"/>
            </a:xfrm>
            <a:prstGeom prst="rect">
              <a:avLst/>
            </a:prstGeom>
            <a:noFill/>
          </p:spPr>
          <p:txBody>
            <a:bodyPr wrap="none" rtlCol="0">
              <a:spAutoFit/>
            </a:bodyPr>
            <a:lstStyle/>
            <a:p>
              <a:r>
                <a:rPr lang="en-US" sz="1400" i="1" dirty="0">
                  <a:solidFill>
                    <a:prstClr val="black"/>
                  </a:solidFill>
                  <a:cs typeface="Arial" charset="0"/>
                </a:rPr>
                <a:t>Y-slope is close to zero</a:t>
              </a:r>
              <a:endParaRPr lang="ru-RU" sz="1400" i="1" dirty="0">
                <a:solidFill>
                  <a:prstClr val="black"/>
                </a:solidFill>
                <a:cs typeface="Arial" charset="0"/>
              </a:endParaRPr>
            </a:p>
          </p:txBody>
        </p:sp>
        <p:sp>
          <p:nvSpPr>
            <p:cNvPr id="28" name="TextBox 27"/>
            <p:cNvSpPr txBox="1"/>
            <p:nvPr/>
          </p:nvSpPr>
          <p:spPr>
            <a:xfrm>
              <a:off x="4397404" y="4216623"/>
              <a:ext cx="4495076" cy="307777"/>
            </a:xfrm>
            <a:prstGeom prst="rect">
              <a:avLst/>
            </a:prstGeom>
            <a:noFill/>
          </p:spPr>
          <p:txBody>
            <a:bodyPr wrap="square" rtlCol="0">
              <a:spAutoFit/>
            </a:bodyPr>
            <a:lstStyle/>
            <a:p>
              <a:r>
                <a:rPr lang="en-US" sz="1400" i="1" dirty="0">
                  <a:solidFill>
                    <a:prstClr val="black"/>
                  </a:solidFill>
                  <a:cs typeface="Arial" charset="0"/>
                </a:rPr>
                <a:t>X-slope </a:t>
              </a:r>
              <a:r>
                <a:rPr lang="en-US" sz="1400" dirty="0">
                  <a:solidFill>
                    <a:prstClr val="black"/>
                  </a:solidFill>
                  <a:cs typeface="Arial" charset="0"/>
                </a:rPr>
                <a:t>[</a:t>
              </a:r>
              <a:r>
                <a:rPr lang="en-US" sz="1400" i="1" dirty="0">
                  <a:solidFill>
                    <a:prstClr val="black"/>
                  </a:solidFill>
                  <a:cs typeface="Arial" charset="0"/>
                </a:rPr>
                <a:t>extrapolated to magnetic field B=0</a:t>
              </a:r>
              <a:r>
                <a:rPr lang="en-US" sz="1400" dirty="0">
                  <a:solidFill>
                    <a:prstClr val="black"/>
                  </a:solidFill>
                  <a:cs typeface="Arial" charset="0"/>
                </a:rPr>
                <a:t>]</a:t>
              </a:r>
              <a:r>
                <a:rPr lang="en-US" sz="1400" i="1" dirty="0">
                  <a:solidFill>
                    <a:prstClr val="black"/>
                  </a:solidFill>
                  <a:cs typeface="Arial" charset="0"/>
                </a:rPr>
                <a:t> is close to zero </a:t>
              </a:r>
              <a:endParaRPr lang="ru-RU" sz="1400" i="1" dirty="0">
                <a:solidFill>
                  <a:prstClr val="black"/>
                </a:solidFill>
                <a:cs typeface="Arial" charset="0"/>
              </a:endParaRPr>
            </a:p>
          </p:txBody>
        </p:sp>
        <p:sp>
          <p:nvSpPr>
            <p:cNvPr id="29" name="TextBox 28"/>
            <p:cNvSpPr txBox="1"/>
            <p:nvPr/>
          </p:nvSpPr>
          <p:spPr>
            <a:xfrm>
              <a:off x="3225878" y="4956448"/>
              <a:ext cx="2561477" cy="1088917"/>
            </a:xfrm>
            <a:prstGeom prst="rect">
              <a:avLst/>
            </a:prstGeom>
            <a:noFill/>
          </p:spPr>
          <p:txBody>
            <a:bodyPr wrap="none" rtlCol="0">
              <a:spAutoFit/>
            </a:bodyPr>
            <a:lstStyle/>
            <a:p>
              <a:pPr algn="ctr"/>
              <a:r>
                <a:rPr lang="en-US" sz="1600" b="1" i="1" dirty="0">
                  <a:solidFill>
                    <a:prstClr val="black"/>
                  </a:solidFill>
                  <a:cs typeface="Arial" charset="0"/>
                </a:rPr>
                <a:t>Estimation of</a:t>
              </a:r>
            </a:p>
            <a:p>
              <a:pPr algn="ctr"/>
              <a:r>
                <a:rPr lang="en-US" sz="1600" b="1" i="1" dirty="0">
                  <a:solidFill>
                    <a:prstClr val="black"/>
                  </a:solidFill>
                  <a:cs typeface="Arial" charset="0"/>
                </a:rPr>
                <a:t>deuteron beam momentum</a:t>
              </a:r>
            </a:p>
            <a:p>
              <a:pPr algn="ctr"/>
              <a:r>
                <a:rPr lang="en-US" sz="1600" b="1" i="1" dirty="0">
                  <a:solidFill>
                    <a:prstClr val="black"/>
                  </a:solidFill>
                  <a:cs typeface="Arial" charset="0"/>
                </a:rPr>
                <a:t>at different magnetic fields</a:t>
              </a:r>
            </a:p>
            <a:p>
              <a:pPr algn="ctr"/>
              <a:r>
                <a:rPr lang="en-US" sz="1600" b="1" i="1" dirty="0">
                  <a:solidFill>
                    <a:prstClr val="black"/>
                  </a:solidFill>
                  <a:cs typeface="Arial" charset="0"/>
                </a:rPr>
                <a:t>using X-slope</a:t>
              </a:r>
              <a:endParaRPr lang="ru-RU" sz="1600" b="1" i="1" dirty="0">
                <a:solidFill>
                  <a:prstClr val="black"/>
                </a:solidFill>
                <a:cs typeface="Arial" charset="0"/>
              </a:endParaRPr>
            </a:p>
          </p:txBody>
        </p:sp>
        <p:sp>
          <p:nvSpPr>
            <p:cNvPr id="31" name="TextBox 30"/>
            <p:cNvSpPr txBox="1"/>
            <p:nvPr/>
          </p:nvSpPr>
          <p:spPr>
            <a:xfrm>
              <a:off x="6541597" y="5567645"/>
              <a:ext cx="1571841" cy="307777"/>
            </a:xfrm>
            <a:prstGeom prst="rect">
              <a:avLst/>
            </a:prstGeom>
            <a:solidFill>
              <a:schemeClr val="bg1"/>
            </a:solidFill>
            <a:ln>
              <a:solidFill>
                <a:srgbClr val="FF0000"/>
              </a:solidFill>
            </a:ln>
          </p:spPr>
          <p:txBody>
            <a:bodyPr wrap="square" rtlCol="0">
              <a:spAutoFit/>
            </a:bodyPr>
            <a:lstStyle/>
            <a:p>
              <a:r>
                <a:rPr lang="en-US" sz="1400" b="1" dirty="0">
                  <a:solidFill>
                    <a:srgbClr val="FF0000"/>
                  </a:solidFill>
                  <a:cs typeface="Arial" charset="0"/>
                </a:rPr>
                <a:t>P</a:t>
              </a:r>
              <a:r>
                <a:rPr lang="en-US" sz="1400" b="1" baseline="-25000" dirty="0">
                  <a:solidFill>
                    <a:srgbClr val="FF0000"/>
                  </a:solidFill>
                  <a:cs typeface="Arial" charset="0"/>
                </a:rPr>
                <a:t>beam </a:t>
              </a:r>
              <a:r>
                <a:rPr lang="en-US" sz="1400" b="1" dirty="0">
                  <a:solidFill>
                    <a:srgbClr val="FF0000"/>
                  </a:solidFill>
                  <a:cs typeface="Arial" charset="0"/>
                </a:rPr>
                <a:t>= 8.68 </a:t>
              </a:r>
              <a:r>
                <a:rPr lang="en-US" sz="1200" b="1" dirty="0" err="1">
                  <a:solidFill>
                    <a:srgbClr val="FF0000"/>
                  </a:solidFill>
                  <a:cs typeface="Arial" charset="0"/>
                </a:rPr>
                <a:t>GeV</a:t>
              </a:r>
              <a:r>
                <a:rPr lang="en-US" sz="1200" b="1" dirty="0">
                  <a:solidFill>
                    <a:srgbClr val="FF0000"/>
                  </a:solidFill>
                  <a:cs typeface="Arial" charset="0"/>
                </a:rPr>
                <a:t>/c</a:t>
              </a:r>
              <a:r>
                <a:rPr lang="en-US" sz="1200" b="1" baseline="-25000" dirty="0">
                  <a:solidFill>
                    <a:srgbClr val="FF0000"/>
                  </a:solidFill>
                  <a:cs typeface="Arial" charset="0"/>
                </a:rPr>
                <a:t> </a:t>
              </a:r>
            </a:p>
          </p:txBody>
        </p:sp>
        <p:sp>
          <p:nvSpPr>
            <p:cNvPr id="5" name="TextBox 4"/>
            <p:cNvSpPr txBox="1"/>
            <p:nvPr/>
          </p:nvSpPr>
          <p:spPr>
            <a:xfrm>
              <a:off x="4644008" y="1644080"/>
              <a:ext cx="652743" cy="338554"/>
            </a:xfrm>
            <a:prstGeom prst="rect">
              <a:avLst/>
            </a:prstGeom>
            <a:noFill/>
          </p:spPr>
          <p:txBody>
            <a:bodyPr wrap="none" rtlCol="0">
              <a:spAutoFit/>
            </a:bodyPr>
            <a:lstStyle/>
            <a:p>
              <a:r>
                <a:rPr lang="en-US" sz="1600" dirty="0">
                  <a:solidFill>
                    <a:prstClr val="black"/>
                  </a:solidFill>
                  <a:cs typeface="Arial" charset="0"/>
                </a:rPr>
                <a:t>DCH1</a:t>
              </a:r>
            </a:p>
          </p:txBody>
        </p:sp>
        <p:sp>
          <p:nvSpPr>
            <p:cNvPr id="32" name="TextBox 31"/>
            <p:cNvSpPr txBox="1"/>
            <p:nvPr/>
          </p:nvSpPr>
          <p:spPr>
            <a:xfrm>
              <a:off x="6740266" y="1644080"/>
              <a:ext cx="652743" cy="338554"/>
            </a:xfrm>
            <a:prstGeom prst="rect">
              <a:avLst/>
            </a:prstGeom>
            <a:noFill/>
          </p:spPr>
          <p:txBody>
            <a:bodyPr wrap="none" rtlCol="0">
              <a:spAutoFit/>
            </a:bodyPr>
            <a:lstStyle/>
            <a:p>
              <a:r>
                <a:rPr lang="en-US" sz="1600" dirty="0">
                  <a:solidFill>
                    <a:prstClr val="black"/>
                  </a:solidFill>
                  <a:cs typeface="Arial" charset="0"/>
                </a:rPr>
                <a:t>DCH2</a:t>
              </a:r>
            </a:p>
          </p:txBody>
        </p:sp>
      </p:grpSp>
      <p:sp>
        <p:nvSpPr>
          <p:cNvPr id="33" name="Заголовок 1"/>
          <p:cNvSpPr txBox="1">
            <a:spLocks/>
          </p:cNvSpPr>
          <p:nvPr/>
        </p:nvSpPr>
        <p:spPr>
          <a:xfrm>
            <a:off x="304800" y="76200"/>
            <a:ext cx="8534400" cy="8382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spcBef>
                <a:spcPts val="600"/>
              </a:spcBef>
            </a:pPr>
            <a:r>
              <a:rPr lang="en-US" sz="2800" b="1" kern="0" dirty="0">
                <a:solidFill>
                  <a:srgbClr val="000090"/>
                </a:solidFill>
                <a:effectLst>
                  <a:outerShdw blurRad="38100" dist="38100" dir="2700000" algn="tl">
                    <a:srgbClr val="000000">
                      <a:alpha val="43137"/>
                    </a:srgbClr>
                  </a:outerShdw>
                </a:effectLst>
              </a:rPr>
              <a:t>Track Reconstruction in Drift Chambers (DCH) and Momentum Estimation in BM@N experiment (excerpts)</a:t>
            </a:r>
            <a:endParaRPr lang="ru-RU" sz="2800" kern="0" dirty="0">
              <a:solidFill>
                <a:srgbClr val="000090"/>
              </a:solidFill>
              <a:effectLst>
                <a:outerShdw blurRad="38100" dist="38100" dir="2700000" algn="tl">
                  <a:srgbClr val="000000">
                    <a:alpha val="43137"/>
                  </a:srgbClr>
                </a:outerShdw>
              </a:effectLst>
            </a:endParaRPr>
          </a:p>
        </p:txBody>
      </p:sp>
      <p:sp>
        <p:nvSpPr>
          <p:cNvPr id="2" name="TextBox 1"/>
          <p:cNvSpPr txBox="1"/>
          <p:nvPr/>
        </p:nvSpPr>
        <p:spPr>
          <a:xfrm>
            <a:off x="609600" y="6172200"/>
            <a:ext cx="8204522" cy="400110"/>
          </a:xfrm>
          <a:prstGeom prst="rect">
            <a:avLst/>
          </a:prstGeom>
          <a:solidFill>
            <a:schemeClr val="accent1">
              <a:lumMod val="20000"/>
              <a:lumOff val="80000"/>
            </a:schemeClr>
          </a:solidFill>
          <a:ln w="19050">
            <a:solidFill>
              <a:schemeClr val="accent1">
                <a:lumMod val="75000"/>
              </a:schemeClr>
            </a:solidFill>
          </a:ln>
        </p:spPr>
        <p:txBody>
          <a:bodyPr wrap="square" rtlCol="0">
            <a:spAutoFit/>
          </a:bodyPr>
          <a:lstStyle/>
          <a:p>
            <a:pPr algn="ctr"/>
            <a:r>
              <a:rPr lang="en-US" sz="2000" b="1" dirty="0" smtClean="0">
                <a:solidFill>
                  <a:srgbClr val="000099"/>
                </a:solidFill>
                <a:effectLst>
                  <a:outerShdw blurRad="38100" dist="38100" dir="2700000" algn="tl">
                    <a:srgbClr val="000000">
                      <a:alpha val="43137"/>
                    </a:srgbClr>
                  </a:outerShdw>
                </a:effectLst>
              </a:rPr>
              <a:t>Intensive work is underway!</a:t>
            </a:r>
            <a:endParaRPr lang="en-US" sz="20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598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361365"/>
            <a:ext cx="7275597" cy="2591635"/>
          </a:xfrm>
          <a:prstGeom prst="rect">
            <a:avLst/>
          </a:prstGeom>
          <a:noFill/>
        </p:spPr>
      </p:pic>
      <p:sp>
        <p:nvSpPr>
          <p:cNvPr id="6" name="Прямоугольник 5"/>
          <p:cNvSpPr/>
          <p:nvPr/>
        </p:nvSpPr>
        <p:spPr>
          <a:xfrm>
            <a:off x="304800" y="5001161"/>
            <a:ext cx="8534400" cy="1015663"/>
          </a:xfrm>
          <a:prstGeom prst="rect">
            <a:avLst/>
          </a:prstGeom>
        </p:spPr>
        <p:txBody>
          <a:bodyPr wrap="square">
            <a:spAutoFit/>
          </a:bodyPr>
          <a:lstStyle/>
          <a:p>
            <a:r>
              <a:rPr lang="en-US" sz="1500" b="1" dirty="0">
                <a:solidFill>
                  <a:srgbClr val="000099"/>
                </a:solidFill>
                <a:effectLst>
                  <a:outerShdw blurRad="38100" dist="38100" dir="2700000" algn="tl">
                    <a:srgbClr val="000000">
                      <a:alpha val="43137"/>
                    </a:srgbClr>
                  </a:outerShdw>
                </a:effectLst>
              </a:rPr>
              <a:t>Left</a:t>
            </a:r>
            <a:r>
              <a:rPr lang="en-US" sz="1500" dirty="0">
                <a:solidFill>
                  <a:srgbClr val="000099"/>
                </a:solidFill>
                <a:effectLst>
                  <a:outerShdw blurRad="38100" dist="38100" dir="2700000" algn="tl">
                    <a:srgbClr val="000000">
                      <a:alpha val="43137"/>
                    </a:srgbClr>
                  </a:outerShdw>
                </a:effectLst>
              </a:rPr>
              <a:t>: Garfield++ modeling </a:t>
            </a:r>
            <a:r>
              <a:rPr lang="en-US" sz="1500" dirty="0" smtClean="0">
                <a:solidFill>
                  <a:srgbClr val="000099"/>
                </a:solidFill>
                <a:effectLst>
                  <a:outerShdw blurRad="38100" dist="38100" dir="2700000" algn="tl">
                    <a:srgbClr val="000000">
                      <a:alpha val="43137"/>
                    </a:srgbClr>
                  </a:outerShdw>
                </a:effectLst>
              </a:rPr>
              <a:t>of the </a:t>
            </a:r>
            <a:r>
              <a:rPr lang="en-US" sz="1500" dirty="0">
                <a:solidFill>
                  <a:srgbClr val="000099"/>
                </a:solidFill>
                <a:effectLst>
                  <a:outerShdw blurRad="38100" dist="38100" dir="2700000" algn="tl">
                    <a:srgbClr val="000000">
                      <a:alpha val="43137"/>
                    </a:srgbClr>
                  </a:outerShdw>
                </a:effectLst>
              </a:rPr>
              <a:t>process of formation of </a:t>
            </a:r>
            <a:r>
              <a:rPr lang="en-US" sz="1500" b="1" dirty="0">
                <a:solidFill>
                  <a:srgbClr val="000099"/>
                </a:solidFill>
                <a:effectLst>
                  <a:outerShdw blurRad="38100" dist="38100" dir="2700000" algn="tl">
                    <a:srgbClr val="000000">
                      <a:alpha val="43137"/>
                    </a:srgbClr>
                  </a:outerShdw>
                </a:effectLst>
              </a:rPr>
              <a:t>avalanches of electrons </a:t>
            </a:r>
            <a:r>
              <a:rPr lang="en-US" sz="1500" dirty="0">
                <a:solidFill>
                  <a:srgbClr val="000099"/>
                </a:solidFill>
                <a:effectLst>
                  <a:outerShdw blurRad="38100" dist="38100" dir="2700000" algn="tl">
                    <a:srgbClr val="000000">
                      <a:alpha val="43137"/>
                    </a:srgbClr>
                  </a:outerShdw>
                </a:effectLst>
              </a:rPr>
              <a:t>(signal) inside the GEM chamber. The </a:t>
            </a:r>
            <a:r>
              <a:rPr lang="en-US" sz="1500" dirty="0">
                <a:solidFill>
                  <a:srgbClr val="009900"/>
                </a:solidFill>
                <a:effectLst>
                  <a:outerShdw blurRad="38100" dist="38100" dir="2700000" algn="tl">
                    <a:srgbClr val="000000">
                      <a:alpha val="43137"/>
                    </a:srgbClr>
                  </a:outerShdw>
                </a:effectLst>
              </a:rPr>
              <a:t>green line </a:t>
            </a:r>
            <a:r>
              <a:rPr lang="en-US" sz="1500" dirty="0">
                <a:solidFill>
                  <a:srgbClr val="000099"/>
                </a:solidFill>
                <a:effectLst>
                  <a:outerShdw blurRad="38100" dist="38100" dir="2700000" algn="tl">
                    <a:srgbClr val="000000">
                      <a:alpha val="43137"/>
                    </a:srgbClr>
                  </a:outerShdw>
                </a:effectLst>
              </a:rPr>
              <a:t>denotes the track of the particle traversing the GEM chamber.  The </a:t>
            </a:r>
            <a:r>
              <a:rPr lang="en-US" sz="1500" dirty="0">
                <a:solidFill>
                  <a:schemeClr val="accent6">
                    <a:lumMod val="75000"/>
                  </a:schemeClr>
                </a:solidFill>
                <a:effectLst>
                  <a:outerShdw blurRad="38100" dist="38100" dir="2700000" algn="tl">
                    <a:srgbClr val="000000">
                      <a:alpha val="43137"/>
                    </a:srgbClr>
                  </a:outerShdw>
                </a:effectLst>
              </a:rPr>
              <a:t>orange color </a:t>
            </a:r>
            <a:r>
              <a:rPr lang="en-US" sz="1500" dirty="0">
                <a:solidFill>
                  <a:srgbClr val="000099"/>
                </a:solidFill>
                <a:effectLst>
                  <a:outerShdw blurRad="38100" dist="38100" dir="2700000" algn="tl">
                    <a:srgbClr val="000000">
                      <a:alpha val="43137"/>
                    </a:srgbClr>
                  </a:outerShdw>
                </a:effectLst>
              </a:rPr>
              <a:t>marks electron trajectories provoking avalanches. The avalanche signal is registered by the readout plane. </a:t>
            </a:r>
            <a:endParaRPr lang="en-US" sz="1500" dirty="0" smtClean="0">
              <a:solidFill>
                <a:srgbClr val="000099"/>
              </a:solidFill>
              <a:effectLst>
                <a:outerShdw blurRad="38100" dist="38100" dir="2700000" algn="tl">
                  <a:srgbClr val="000000">
                    <a:alpha val="43137"/>
                  </a:srgbClr>
                </a:outerShdw>
              </a:effectLst>
            </a:endParaRPr>
          </a:p>
          <a:p>
            <a:r>
              <a:rPr lang="en-US" sz="1500" b="1" dirty="0" smtClean="0">
                <a:solidFill>
                  <a:srgbClr val="000099"/>
                </a:solidFill>
                <a:effectLst>
                  <a:outerShdw blurRad="38100" dist="38100" dir="2700000" algn="tl">
                    <a:srgbClr val="000000">
                      <a:alpha val="43137"/>
                    </a:srgbClr>
                  </a:outerShdw>
                </a:effectLst>
              </a:rPr>
              <a:t>Right</a:t>
            </a:r>
            <a:r>
              <a:rPr lang="en-US" sz="1500" dirty="0">
                <a:solidFill>
                  <a:srgbClr val="000099"/>
                </a:solidFill>
                <a:effectLst>
                  <a:outerShdw blurRad="38100" dist="38100" dir="2700000" algn="tl">
                    <a:srgbClr val="000000">
                      <a:alpha val="43137"/>
                    </a:srgbClr>
                  </a:outerShdw>
                </a:effectLst>
              </a:rPr>
              <a:t>: </a:t>
            </a:r>
            <a:r>
              <a:rPr lang="en-US" sz="1500" dirty="0" smtClean="0">
                <a:solidFill>
                  <a:srgbClr val="000099"/>
                </a:solidFill>
                <a:effectLst>
                  <a:outerShdw blurRad="38100" dist="38100" dir="2700000" algn="tl">
                    <a:srgbClr val="000000">
                      <a:alpha val="43137"/>
                    </a:srgbClr>
                  </a:outerShdw>
                </a:effectLst>
              </a:rPr>
              <a:t>Realistic </a:t>
            </a:r>
            <a:r>
              <a:rPr lang="en-US" sz="1500" dirty="0">
                <a:solidFill>
                  <a:srgbClr val="000099"/>
                </a:solidFill>
                <a:effectLst>
                  <a:outerShdw blurRad="38100" dist="38100" dir="2700000" algn="tl">
                    <a:srgbClr val="000000">
                      <a:alpha val="43137"/>
                    </a:srgbClr>
                  </a:outerShdw>
                </a:effectLst>
              </a:rPr>
              <a:t>version of the complete </a:t>
            </a:r>
            <a:r>
              <a:rPr lang="en-US" sz="1500" dirty="0" smtClean="0">
                <a:solidFill>
                  <a:srgbClr val="000099"/>
                </a:solidFill>
                <a:effectLst>
                  <a:outerShdw blurRad="38100" dist="38100" dir="2700000" algn="tl">
                    <a:srgbClr val="000000">
                      <a:alpha val="43137"/>
                    </a:srgbClr>
                  </a:outerShdw>
                </a:effectLst>
              </a:rPr>
              <a:t>GEM detector</a:t>
            </a:r>
            <a:r>
              <a:rPr lang="en-US" sz="1500" dirty="0">
                <a:solidFill>
                  <a:srgbClr val="000099"/>
                </a:solidFill>
                <a:effectLst>
                  <a:outerShdw blurRad="38100" dist="38100" dir="2700000" algn="tl">
                    <a:srgbClr val="000000">
                      <a:alpha val="43137"/>
                    </a:srgbClr>
                  </a:outerShdw>
                </a:effectLst>
              </a:rPr>
              <a:t> </a:t>
            </a:r>
            <a:r>
              <a:rPr lang="en-US" sz="1500" dirty="0" smtClean="0">
                <a:solidFill>
                  <a:srgbClr val="000099"/>
                </a:solidFill>
                <a:effectLst>
                  <a:outerShdw blurRad="38100" dist="38100" dir="2700000" algn="tl">
                    <a:srgbClr val="000000">
                      <a:alpha val="43137"/>
                    </a:srgbClr>
                  </a:outerShdw>
                </a:effectLst>
              </a:rPr>
              <a:t>configuration in </a:t>
            </a:r>
            <a:r>
              <a:rPr lang="en-US" sz="1500" dirty="0">
                <a:solidFill>
                  <a:srgbClr val="000099"/>
                </a:solidFill>
                <a:effectLst>
                  <a:outerShdw blurRad="38100" dist="38100" dir="2700000" algn="tl">
                    <a:srgbClr val="000000">
                      <a:alpha val="43137"/>
                    </a:srgbClr>
                  </a:outerShdw>
                </a:effectLst>
              </a:rPr>
              <a:t>the BM@N experiment</a:t>
            </a:r>
          </a:p>
        </p:txBody>
      </p:sp>
      <p:sp>
        <p:nvSpPr>
          <p:cNvPr id="7" name="Заголовок 1"/>
          <p:cNvSpPr txBox="1">
            <a:spLocks/>
          </p:cNvSpPr>
          <p:nvPr/>
        </p:nvSpPr>
        <p:spPr>
          <a:xfrm>
            <a:off x="228600" y="152400"/>
            <a:ext cx="8610600" cy="457778"/>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lvl1pPr defTabSz="912813">
              <a:defRPr>
                <a:solidFill>
                  <a:schemeClr val="tx1"/>
                </a:solidFill>
                <a:latin typeface="Arial" pitchFamily="34" charset="0"/>
                <a:ea typeface="DejaVu Sans"/>
                <a:cs typeface="DejaVu Sans"/>
              </a:defRPr>
            </a:lvl1pPr>
            <a:lvl2pPr marL="742950" indent="-285750" defTabSz="912813">
              <a:defRPr>
                <a:solidFill>
                  <a:schemeClr val="tx1"/>
                </a:solidFill>
                <a:latin typeface="Arial" pitchFamily="34" charset="0"/>
                <a:ea typeface="DejaVu Sans"/>
                <a:cs typeface="DejaVu Sans"/>
              </a:defRPr>
            </a:lvl2pPr>
            <a:lvl3pPr marL="1143000" indent="-228600" defTabSz="912813">
              <a:defRPr>
                <a:solidFill>
                  <a:schemeClr val="tx1"/>
                </a:solidFill>
                <a:latin typeface="Arial" pitchFamily="34" charset="0"/>
                <a:ea typeface="DejaVu Sans"/>
                <a:cs typeface="DejaVu Sans"/>
              </a:defRPr>
            </a:lvl3pPr>
            <a:lvl4pPr marL="1600200" indent="-228600" defTabSz="912813">
              <a:defRPr>
                <a:solidFill>
                  <a:schemeClr val="tx1"/>
                </a:solidFill>
                <a:latin typeface="Arial" pitchFamily="34" charset="0"/>
                <a:ea typeface="DejaVu Sans"/>
                <a:cs typeface="DejaVu Sans"/>
              </a:defRPr>
            </a:lvl4pPr>
            <a:lvl5pPr marL="2057400" indent="-228600" defTabSz="912813">
              <a:defRPr>
                <a:solidFill>
                  <a:schemeClr val="tx1"/>
                </a:solidFill>
                <a:latin typeface="Arial" pitchFamily="34" charset="0"/>
                <a:ea typeface="DejaVu Sans"/>
                <a:cs typeface="DejaVu Sans"/>
              </a:defRPr>
            </a:lvl5pPr>
            <a:lvl6pPr marL="2514600" indent="-228600" defTabSz="912813" fontAlgn="base">
              <a:spcBef>
                <a:spcPct val="0"/>
              </a:spcBef>
              <a:spcAft>
                <a:spcPct val="0"/>
              </a:spcAft>
              <a:defRPr>
                <a:solidFill>
                  <a:schemeClr val="tx1"/>
                </a:solidFill>
                <a:latin typeface="Arial" pitchFamily="34" charset="0"/>
                <a:ea typeface="DejaVu Sans"/>
                <a:cs typeface="DejaVu Sans"/>
              </a:defRPr>
            </a:lvl6pPr>
            <a:lvl7pPr marL="2971800" indent="-228600" defTabSz="912813" fontAlgn="base">
              <a:spcBef>
                <a:spcPct val="0"/>
              </a:spcBef>
              <a:spcAft>
                <a:spcPct val="0"/>
              </a:spcAft>
              <a:defRPr>
                <a:solidFill>
                  <a:schemeClr val="tx1"/>
                </a:solidFill>
                <a:latin typeface="Arial" pitchFamily="34" charset="0"/>
                <a:ea typeface="DejaVu Sans"/>
                <a:cs typeface="DejaVu Sans"/>
              </a:defRPr>
            </a:lvl7pPr>
            <a:lvl8pPr marL="3429000" indent="-228600" defTabSz="912813" fontAlgn="base">
              <a:spcBef>
                <a:spcPct val="0"/>
              </a:spcBef>
              <a:spcAft>
                <a:spcPct val="0"/>
              </a:spcAft>
              <a:defRPr>
                <a:solidFill>
                  <a:schemeClr val="tx1"/>
                </a:solidFill>
                <a:latin typeface="Arial" pitchFamily="34" charset="0"/>
                <a:ea typeface="DejaVu Sans"/>
                <a:cs typeface="DejaVu Sans"/>
              </a:defRPr>
            </a:lvl8pPr>
            <a:lvl9pPr marL="3886200" indent="-228600" defTabSz="912813" fontAlgn="base">
              <a:spcBef>
                <a:spcPct val="0"/>
              </a:spcBef>
              <a:spcAft>
                <a:spcPct val="0"/>
              </a:spcAft>
              <a:defRPr>
                <a:solidFill>
                  <a:schemeClr val="tx1"/>
                </a:solidFill>
                <a:latin typeface="Arial" pitchFamily="34" charset="0"/>
                <a:ea typeface="DejaVu Sans"/>
                <a:cs typeface="DejaVu Sans"/>
              </a:defRPr>
            </a:lvl9pPr>
          </a:lstStyle>
          <a:p>
            <a:pPr algn="ctr" fontAlgn="base">
              <a:spcBef>
                <a:spcPct val="0"/>
              </a:spcBef>
              <a:spcAft>
                <a:spcPct val="0"/>
              </a:spcAft>
              <a:defRPr/>
            </a:pPr>
            <a:r>
              <a:rPr lang="en-US" altLang="en-US" sz="2600" b="1" dirty="0">
                <a:solidFill>
                  <a:srgbClr val="000090"/>
                </a:solidFill>
                <a:effectLst>
                  <a:outerShdw blurRad="38100" dist="38100" dir="2700000" algn="tl">
                    <a:srgbClr val="C0C0C0"/>
                  </a:outerShdw>
                </a:effectLst>
                <a:latin typeface="Calibri" pitchFamily="34" charset="0"/>
              </a:rPr>
              <a:t>Software for BM@N GEM </a:t>
            </a:r>
            <a:r>
              <a:rPr lang="en-US" altLang="en-US" sz="2600" dirty="0">
                <a:solidFill>
                  <a:srgbClr val="000090"/>
                </a:solidFill>
                <a:latin typeface="Calibri" pitchFamily="34" charset="0"/>
              </a:rPr>
              <a:t>(</a:t>
            </a:r>
            <a:r>
              <a:rPr lang="en-US" altLang="en-US" sz="2600" b="1" dirty="0">
                <a:solidFill>
                  <a:srgbClr val="000090"/>
                </a:solidFill>
                <a:effectLst>
                  <a:outerShdw blurRad="38100" dist="38100" dir="2700000" algn="tl">
                    <a:srgbClr val="C0C0C0"/>
                  </a:outerShdw>
                </a:effectLst>
                <a:latin typeface="Calibri" pitchFamily="34" charset="0"/>
              </a:rPr>
              <a:t>Gas Electron Multiplier</a:t>
            </a:r>
            <a:r>
              <a:rPr lang="en-US" altLang="en-US" sz="2600" dirty="0">
                <a:solidFill>
                  <a:srgbClr val="000090"/>
                </a:solidFill>
                <a:latin typeface="Calibri" pitchFamily="34" charset="0"/>
              </a:rPr>
              <a:t>)</a:t>
            </a:r>
            <a:r>
              <a:rPr lang="en-US" altLang="en-US" sz="2600" b="1" dirty="0">
                <a:solidFill>
                  <a:srgbClr val="000090"/>
                </a:solidFill>
                <a:effectLst>
                  <a:outerShdw blurRad="38100" dist="38100" dir="2700000" algn="tl">
                    <a:srgbClr val="C0C0C0"/>
                  </a:outerShdw>
                </a:effectLst>
                <a:latin typeface="Calibri" pitchFamily="34" charset="0"/>
              </a:rPr>
              <a:t> tracker</a:t>
            </a:r>
            <a:endParaRPr lang="en-US" altLang="en-US" sz="2600" b="1" dirty="0">
              <a:solidFill>
                <a:srgbClr val="000099"/>
              </a:solidFill>
              <a:latin typeface="Calibri" pitchFamily="34" charset="0"/>
            </a:endParaRPr>
          </a:p>
        </p:txBody>
      </p:sp>
      <p:sp>
        <p:nvSpPr>
          <p:cNvPr id="8" name="Прямоугольник 7"/>
          <p:cNvSpPr/>
          <p:nvPr/>
        </p:nvSpPr>
        <p:spPr>
          <a:xfrm>
            <a:off x="533400" y="751344"/>
            <a:ext cx="8153400" cy="1569660"/>
          </a:xfrm>
          <a:prstGeom prst="rect">
            <a:avLst/>
          </a:prstGeom>
        </p:spPr>
        <p:txBody>
          <a:bodyPr wrap="square">
            <a:spAutoFit/>
          </a:bodyPr>
          <a:lstStyle/>
          <a:p>
            <a:r>
              <a:rPr lang="en-US" sz="1600" b="1" dirty="0" smtClean="0">
                <a:solidFill>
                  <a:srgbClr val="000090"/>
                </a:solidFill>
                <a:effectLst>
                  <a:outerShdw blurRad="38100" dist="38100" dir="2700000" algn="tl">
                    <a:srgbClr val="000000">
                      <a:alpha val="43137"/>
                    </a:srgbClr>
                  </a:outerShdw>
                </a:effectLst>
              </a:rPr>
              <a:t>- Realistic </a:t>
            </a:r>
            <a:r>
              <a:rPr lang="en-US" sz="1600" b="1" dirty="0">
                <a:solidFill>
                  <a:srgbClr val="000090"/>
                </a:solidFill>
                <a:effectLst>
                  <a:outerShdw blurRad="38100" dist="38100" dir="2700000" algn="tl">
                    <a:srgbClr val="000000">
                      <a:alpha val="43137"/>
                    </a:srgbClr>
                  </a:outerShdw>
                </a:effectLst>
              </a:rPr>
              <a:t>Simulation of </a:t>
            </a:r>
            <a:r>
              <a:rPr lang="en-US" sz="1600" b="1" dirty="0" smtClean="0">
                <a:solidFill>
                  <a:srgbClr val="000090"/>
                </a:solidFill>
                <a:effectLst>
                  <a:outerShdw blurRad="38100" dist="38100" dir="2700000" algn="tl">
                    <a:srgbClr val="000000">
                      <a:alpha val="43137"/>
                    </a:srgbClr>
                  </a:outerShdw>
                </a:effectLst>
              </a:rPr>
              <a:t>GEM </a:t>
            </a:r>
            <a:r>
              <a:rPr lang="en-US" sz="1600" b="1" dirty="0">
                <a:solidFill>
                  <a:srgbClr val="000090"/>
                </a:solidFill>
                <a:effectLst>
                  <a:outerShdw blurRad="38100" dist="38100" dir="2700000" algn="tl">
                    <a:srgbClr val="000000">
                      <a:alpha val="43137"/>
                    </a:srgbClr>
                  </a:outerShdw>
                </a:effectLst>
              </a:rPr>
              <a:t>detector</a:t>
            </a:r>
            <a:r>
              <a:rPr lang="en-US" sz="1600" dirty="0">
                <a:solidFill>
                  <a:srgbClr val="000090"/>
                </a:solidFill>
                <a:effectLst>
                  <a:outerShdw blurRad="38100" dist="38100" dir="2700000" algn="tl">
                    <a:srgbClr val="000000">
                      <a:alpha val="43137"/>
                    </a:srgbClr>
                  </a:outerShdw>
                </a:effectLst>
              </a:rPr>
              <a:t> needs development of data generation algorithms which take into account features controlling the actual data in the GEM chamber: the signal deviation under external magnetic fields and the influence of the angular deviation of the flying particle from the beam axes to the shape and the size of the strip cluster (signal). </a:t>
            </a:r>
            <a:r>
              <a:rPr lang="en-US" sz="1600" dirty="0" smtClean="0">
                <a:solidFill>
                  <a:srgbClr val="000090"/>
                </a:solidFill>
                <a:effectLst>
                  <a:outerShdw blurRad="38100" dist="38100" dir="2700000" algn="tl">
                    <a:srgbClr val="000000">
                      <a:alpha val="43137"/>
                    </a:srgbClr>
                  </a:outerShdw>
                </a:effectLst>
              </a:rPr>
              <a:t>(See </a:t>
            </a:r>
            <a:r>
              <a:rPr lang="en-US" sz="1600" b="1" dirty="0" smtClean="0">
                <a:solidFill>
                  <a:srgbClr val="000090"/>
                </a:solidFill>
                <a:effectLst>
                  <a:outerShdw blurRad="38100" dist="38100" dir="2700000" algn="tl">
                    <a:srgbClr val="000000">
                      <a:alpha val="43137"/>
                    </a:srgbClr>
                  </a:outerShdw>
                </a:effectLst>
              </a:rPr>
              <a:t>left</a:t>
            </a:r>
            <a:r>
              <a:rPr lang="en-US" sz="1600" dirty="0" smtClean="0">
                <a:solidFill>
                  <a:srgbClr val="000090"/>
                </a:solidFill>
                <a:effectLst>
                  <a:outerShdw blurRad="38100" dist="38100" dir="2700000" algn="tl">
                    <a:srgbClr val="000000">
                      <a:alpha val="43137"/>
                    </a:srgbClr>
                  </a:outerShdw>
                </a:effectLst>
              </a:rPr>
              <a:t> figure) </a:t>
            </a:r>
          </a:p>
          <a:p>
            <a:r>
              <a:rPr lang="en-US" sz="1600" dirty="0" smtClean="0">
                <a:solidFill>
                  <a:srgbClr val="000090"/>
                </a:solidFill>
                <a:effectLst>
                  <a:outerShdw blurRad="38100" dist="38100" dir="2700000" algn="tl">
                    <a:srgbClr val="000000">
                      <a:alpha val="43137"/>
                    </a:srgbClr>
                  </a:outerShdw>
                </a:effectLst>
              </a:rPr>
              <a:t>- </a:t>
            </a:r>
            <a:r>
              <a:rPr lang="en-US" sz="1600" dirty="0">
                <a:solidFill>
                  <a:srgbClr val="000090"/>
                </a:solidFill>
                <a:effectLst>
                  <a:outerShdw blurRad="38100" dist="38100" dir="2700000" algn="tl">
                    <a:srgbClr val="000000">
                      <a:alpha val="43137"/>
                    </a:srgbClr>
                  </a:outerShdw>
                </a:effectLst>
              </a:rPr>
              <a:t>The </a:t>
            </a:r>
            <a:r>
              <a:rPr lang="en-US" sz="1600" b="1" dirty="0" smtClean="0">
                <a:solidFill>
                  <a:srgbClr val="000090"/>
                </a:solidFill>
                <a:effectLst>
                  <a:outerShdw blurRad="38100" dist="38100" dir="2700000" algn="tl">
                    <a:srgbClr val="000000">
                      <a:alpha val="43137"/>
                    </a:srgbClr>
                  </a:outerShdw>
                </a:effectLst>
              </a:rPr>
              <a:t>hit </a:t>
            </a:r>
            <a:r>
              <a:rPr lang="en-US" sz="1600" b="1" dirty="0">
                <a:solidFill>
                  <a:srgbClr val="000090"/>
                </a:solidFill>
                <a:effectLst>
                  <a:outerShdw blurRad="38100" dist="38100" dir="2700000" algn="tl">
                    <a:srgbClr val="000000">
                      <a:alpha val="43137"/>
                    </a:srgbClr>
                  </a:outerShdw>
                </a:effectLst>
              </a:rPr>
              <a:t>reconstruction </a:t>
            </a:r>
            <a:r>
              <a:rPr lang="en-US" sz="1600" b="1" dirty="0" smtClean="0">
                <a:solidFill>
                  <a:srgbClr val="000090"/>
                </a:solidFill>
                <a:effectLst>
                  <a:outerShdw blurRad="38100" dist="38100" dir="2700000" algn="tl">
                    <a:srgbClr val="000000">
                      <a:alpha val="43137"/>
                    </a:srgbClr>
                  </a:outerShdw>
                </a:effectLst>
              </a:rPr>
              <a:t>algorithms </a:t>
            </a:r>
            <a:r>
              <a:rPr lang="en-US" sz="1600" dirty="0" smtClean="0">
                <a:solidFill>
                  <a:srgbClr val="000090"/>
                </a:solidFill>
                <a:effectLst>
                  <a:outerShdw blurRad="38100" dist="38100" dir="2700000" algn="tl">
                    <a:srgbClr val="000000">
                      <a:alpha val="43137"/>
                    </a:srgbClr>
                  </a:outerShdw>
                </a:effectLst>
              </a:rPr>
              <a:t>restore </a:t>
            </a:r>
            <a:r>
              <a:rPr lang="en-US" sz="1600" dirty="0">
                <a:solidFill>
                  <a:srgbClr val="000090"/>
                </a:solidFill>
                <a:effectLst>
                  <a:outerShdw blurRad="38100" dist="38100" dir="2700000" algn="tl">
                    <a:srgbClr val="000000">
                      <a:alpha val="43137"/>
                    </a:srgbClr>
                  </a:outerShdw>
                </a:effectLst>
              </a:rPr>
              <a:t>the coordinates of the particle trajectories across the detector planes (hits). The hits serve as inputs to track finding methods.</a:t>
            </a:r>
          </a:p>
        </p:txBody>
      </p:sp>
      <p:sp>
        <p:nvSpPr>
          <p:cNvPr id="9" name="Прямоугольник 8"/>
          <p:cNvSpPr/>
          <p:nvPr/>
        </p:nvSpPr>
        <p:spPr>
          <a:xfrm>
            <a:off x="228600" y="6474023"/>
            <a:ext cx="8839200" cy="307777"/>
          </a:xfrm>
          <a:prstGeom prst="rect">
            <a:avLst/>
          </a:prstGeom>
        </p:spPr>
        <p:txBody>
          <a:bodyPr wrap="square">
            <a:spAutoFit/>
          </a:bodyPr>
          <a:lstStyle/>
          <a:p>
            <a:r>
              <a:rPr lang="en-US" sz="1200" dirty="0">
                <a:solidFill>
                  <a:srgbClr val="7F7F7F"/>
                </a:solidFill>
              </a:rPr>
              <a:t>D. Baranov, S. </a:t>
            </a:r>
            <a:r>
              <a:rPr lang="en-US" sz="1200" dirty="0" err="1">
                <a:solidFill>
                  <a:srgbClr val="7F7F7F"/>
                </a:solidFill>
              </a:rPr>
              <a:t>Merts</a:t>
            </a:r>
            <a:r>
              <a:rPr lang="en-US" sz="1200" dirty="0">
                <a:solidFill>
                  <a:srgbClr val="7F7F7F"/>
                </a:solidFill>
              </a:rPr>
              <a:t>, G. </a:t>
            </a:r>
            <a:r>
              <a:rPr lang="en-US" sz="1200" dirty="0" err="1">
                <a:solidFill>
                  <a:srgbClr val="7F7F7F"/>
                </a:solidFill>
              </a:rPr>
              <a:t>Ososkov</a:t>
            </a:r>
            <a:r>
              <a:rPr lang="en-US" sz="1200" dirty="0">
                <a:solidFill>
                  <a:srgbClr val="7F7F7F"/>
                </a:solidFill>
              </a:rPr>
              <a:t>, O. </a:t>
            </a:r>
            <a:r>
              <a:rPr lang="en-US" sz="1200" dirty="0" err="1">
                <a:solidFill>
                  <a:srgbClr val="7F7F7F"/>
                </a:solidFill>
              </a:rPr>
              <a:t>Rogachevsky</a:t>
            </a:r>
            <a:r>
              <a:rPr lang="en-US" sz="1200" dirty="0">
                <a:solidFill>
                  <a:srgbClr val="7F7F7F"/>
                </a:solidFill>
              </a:rPr>
              <a:t>, </a:t>
            </a:r>
            <a:r>
              <a:rPr lang="en-US" sz="1200" dirty="0" smtClean="0">
                <a:solidFill>
                  <a:srgbClr val="7F7F7F"/>
                </a:solidFill>
              </a:rPr>
              <a:t>EPJ </a:t>
            </a:r>
            <a:r>
              <a:rPr lang="en-US" sz="1200" dirty="0" err="1" smtClean="0">
                <a:solidFill>
                  <a:srgbClr val="7F7F7F"/>
                </a:solidFill>
              </a:rPr>
              <a:t>WoC</a:t>
            </a:r>
            <a:r>
              <a:rPr lang="en-US" sz="1200" dirty="0" smtClean="0">
                <a:solidFill>
                  <a:srgbClr val="7F7F7F"/>
                </a:solidFill>
              </a:rPr>
              <a:t>, </a:t>
            </a:r>
            <a:r>
              <a:rPr lang="en-US" sz="1200" dirty="0">
                <a:solidFill>
                  <a:srgbClr val="7F7F7F"/>
                </a:solidFill>
              </a:rPr>
              <a:t>vol. 108, 02012, </a:t>
            </a:r>
            <a:r>
              <a:rPr lang="en-US" sz="1200" dirty="0" smtClean="0">
                <a:solidFill>
                  <a:srgbClr val="7F7F7F"/>
                </a:solidFill>
              </a:rPr>
              <a:t>2016 </a:t>
            </a:r>
            <a:r>
              <a:rPr lang="en-US" sz="1200" dirty="0" err="1" smtClean="0">
                <a:solidFill>
                  <a:srgbClr val="7F7F7F"/>
                </a:solidFill>
              </a:rPr>
              <a:t>DOI:</a:t>
            </a:r>
            <a:r>
              <a:rPr lang="en-US" sz="1200" u="sng" dirty="0" err="1" smtClean="0">
                <a:hlinkClick r:id="rId3"/>
              </a:rPr>
              <a:t>http</a:t>
            </a:r>
            <a:r>
              <a:rPr lang="en-US" sz="1200" u="sng" dirty="0">
                <a:hlinkClick r:id="rId3"/>
              </a:rPr>
              <a:t>://dx.doi.org/10.1051/</a:t>
            </a:r>
            <a:r>
              <a:rPr lang="en-US" sz="1200" u="sng" dirty="0" err="1">
                <a:hlinkClick r:id="rId3"/>
              </a:rPr>
              <a:t>epjconf</a:t>
            </a:r>
            <a:r>
              <a:rPr lang="en-US" sz="1200" u="sng" dirty="0">
                <a:hlinkClick r:id="rId3"/>
              </a:rPr>
              <a:t>/201610802012</a:t>
            </a:r>
            <a:r>
              <a:rPr lang="en-US" sz="1400" dirty="0"/>
              <a:t> </a:t>
            </a:r>
          </a:p>
        </p:txBody>
      </p:sp>
      <p:sp>
        <p:nvSpPr>
          <p:cNvPr id="10" name="TextBox 9"/>
          <p:cNvSpPr txBox="1"/>
          <p:nvPr/>
        </p:nvSpPr>
        <p:spPr>
          <a:xfrm>
            <a:off x="457200" y="6019800"/>
            <a:ext cx="8204522" cy="400110"/>
          </a:xfrm>
          <a:prstGeom prst="rect">
            <a:avLst/>
          </a:prstGeom>
          <a:solidFill>
            <a:schemeClr val="accent1">
              <a:lumMod val="20000"/>
              <a:lumOff val="80000"/>
            </a:schemeClr>
          </a:solidFill>
          <a:ln w="19050">
            <a:solidFill>
              <a:schemeClr val="accent1">
                <a:lumMod val="75000"/>
              </a:schemeClr>
            </a:solidFill>
          </a:ln>
        </p:spPr>
        <p:txBody>
          <a:bodyPr wrap="square" rtlCol="0">
            <a:spAutoFit/>
          </a:bodyPr>
          <a:lstStyle/>
          <a:p>
            <a:pPr algn="ctr"/>
            <a:r>
              <a:rPr lang="en-US" sz="2000" b="1" dirty="0" smtClean="0">
                <a:solidFill>
                  <a:srgbClr val="000099"/>
                </a:solidFill>
                <a:effectLst>
                  <a:outerShdw blurRad="38100" dist="38100" dir="2700000" algn="tl">
                    <a:srgbClr val="000000">
                      <a:alpha val="43137"/>
                    </a:srgbClr>
                  </a:outerShdw>
                </a:effectLst>
              </a:rPr>
              <a:t>Intensive work is underway!</a:t>
            </a:r>
            <a:endParaRPr lang="en-US" sz="20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9254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fficeArt object" descr="E:\2015\Andrey\Tmp1\Fig4.png"/>
          <p:cNvPicPr/>
          <p:nvPr/>
        </p:nvPicPr>
        <p:blipFill>
          <a:blip r:embed="rId2">
            <a:extLst/>
          </a:blip>
          <a:stretch>
            <a:fillRect/>
          </a:stretch>
        </p:blipFill>
        <p:spPr>
          <a:xfrm>
            <a:off x="6304281" y="1295400"/>
            <a:ext cx="1849120" cy="2438400"/>
          </a:xfrm>
          <a:prstGeom prst="rect">
            <a:avLst/>
          </a:prstGeom>
          <a:ln w="12700" cap="flat">
            <a:noFill/>
            <a:miter lim="400000"/>
          </a:ln>
          <a:effectLst/>
        </p:spPr>
      </p:pic>
      <p:grpSp>
        <p:nvGrpSpPr>
          <p:cNvPr id="10" name="Группа 9"/>
          <p:cNvGrpSpPr/>
          <p:nvPr/>
        </p:nvGrpSpPr>
        <p:grpSpPr>
          <a:xfrm>
            <a:off x="1329690" y="4267200"/>
            <a:ext cx="6061710" cy="1645920"/>
            <a:chOff x="838200" y="4069080"/>
            <a:chExt cx="6061710" cy="1645920"/>
          </a:xfrm>
        </p:grpSpPr>
        <p:pic>
          <p:nvPicPr>
            <p:cNvPr id="5" name="officeArt object" descr="E:\2015\Andrey\Tmp1\Fig2.png"/>
            <p:cNvPicPr/>
            <p:nvPr/>
          </p:nvPicPr>
          <p:blipFill>
            <a:blip r:embed="rId3">
              <a:extLst/>
            </a:blip>
            <a:stretch>
              <a:fillRect/>
            </a:stretch>
          </p:blipFill>
          <p:spPr>
            <a:xfrm>
              <a:off x="838200" y="4084320"/>
              <a:ext cx="1702435" cy="1554480"/>
            </a:xfrm>
            <a:prstGeom prst="rect">
              <a:avLst/>
            </a:prstGeom>
            <a:ln w="12700" cap="flat">
              <a:noFill/>
              <a:miter lim="400000"/>
            </a:ln>
            <a:effectLst/>
          </p:spPr>
        </p:pic>
        <p:pic>
          <p:nvPicPr>
            <p:cNvPr id="7" name="officeArt object" descr="E:\2015\Andrey\Tmp1\Fig3.png"/>
            <p:cNvPicPr/>
            <p:nvPr/>
          </p:nvPicPr>
          <p:blipFill>
            <a:blip r:embed="rId4">
              <a:extLst/>
            </a:blip>
            <a:stretch>
              <a:fillRect/>
            </a:stretch>
          </p:blipFill>
          <p:spPr>
            <a:xfrm>
              <a:off x="2996565" y="4069080"/>
              <a:ext cx="1423035" cy="1645920"/>
            </a:xfrm>
            <a:prstGeom prst="rect">
              <a:avLst/>
            </a:prstGeom>
            <a:ln w="12700" cap="flat">
              <a:noFill/>
              <a:miter lim="400000"/>
            </a:ln>
            <a:effectLst/>
          </p:spPr>
        </p:pic>
        <p:pic>
          <p:nvPicPr>
            <p:cNvPr id="9" name="officeArt object" descr="E:\2015\Andrey\Tmp1\Fig1.png"/>
            <p:cNvPicPr/>
            <p:nvPr/>
          </p:nvPicPr>
          <p:blipFill>
            <a:blip r:embed="rId5">
              <a:extLst/>
            </a:blip>
            <a:stretch>
              <a:fillRect/>
            </a:stretch>
          </p:blipFill>
          <p:spPr>
            <a:xfrm>
              <a:off x="4953000" y="4114800"/>
              <a:ext cx="1946910" cy="1554480"/>
            </a:xfrm>
            <a:prstGeom prst="rect">
              <a:avLst/>
            </a:prstGeom>
            <a:ln w="12700" cap="flat">
              <a:noFill/>
              <a:miter lim="400000"/>
            </a:ln>
            <a:effectLst/>
          </p:spPr>
        </p:pic>
      </p:grpSp>
      <p:sp>
        <p:nvSpPr>
          <p:cNvPr id="11" name="Прямоугольник 10"/>
          <p:cNvSpPr/>
          <p:nvPr/>
        </p:nvSpPr>
        <p:spPr>
          <a:xfrm>
            <a:off x="1295400" y="1600204"/>
            <a:ext cx="4572000" cy="2308324"/>
          </a:xfrm>
          <a:prstGeom prst="rect">
            <a:avLst/>
          </a:prstGeom>
        </p:spPr>
        <p:txBody>
          <a:bodyPr lIns="91410" tIns="45706" rIns="91410" bIns="45706">
            <a:spAutoFit/>
          </a:bodyPr>
          <a:lstStyle/>
          <a:p>
            <a:r>
              <a:rPr lang="en-US" dirty="0">
                <a:solidFill>
                  <a:srgbClr val="1F497D"/>
                </a:solidFill>
                <a:effectLst>
                  <a:outerShdw blurRad="38100" dist="38100" dir="2700000" algn="tl">
                    <a:srgbClr val="000000">
                      <a:alpha val="43137"/>
                    </a:srgbClr>
                  </a:outerShdw>
                </a:effectLst>
                <a:latin typeface="Calibri" panose="020F0502020204030204" pitchFamily="34" charset="0"/>
              </a:rPr>
              <a:t>The </a:t>
            </a:r>
            <a:r>
              <a:rPr lang="en-US" b="1" dirty="0">
                <a:solidFill>
                  <a:srgbClr val="1F497D"/>
                </a:solidFill>
                <a:effectLst>
                  <a:outerShdw blurRad="38100" dist="38100" dir="2700000" algn="tl">
                    <a:srgbClr val="000000">
                      <a:alpha val="43137"/>
                    </a:srgbClr>
                  </a:outerShdw>
                </a:effectLst>
                <a:latin typeface="Calibri" panose="020F0502020204030204" pitchFamily="34" charset="0"/>
              </a:rPr>
              <a:t>volume integral equations </a:t>
            </a:r>
            <a:r>
              <a:rPr lang="en-US" b="1" dirty="0" smtClean="0">
                <a:solidFill>
                  <a:srgbClr val="1F497D"/>
                </a:solidFill>
                <a:effectLst>
                  <a:outerShdw blurRad="38100" dist="38100" dir="2700000" algn="tl">
                    <a:srgbClr val="000000">
                      <a:alpha val="43137"/>
                    </a:srgbClr>
                  </a:outerShdw>
                </a:effectLst>
                <a:latin typeface="Calibri" panose="020F0502020204030204" pitchFamily="34" charset="0"/>
              </a:rPr>
              <a:t>method </a:t>
            </a:r>
            <a:r>
              <a:rPr lang="en-US" dirty="0">
                <a:solidFill>
                  <a:srgbClr val="1F497D"/>
                </a:solidFill>
                <a:effectLst>
                  <a:outerShdw blurRad="38100" dist="38100" dir="2700000" algn="tl">
                    <a:srgbClr val="000000">
                      <a:alpha val="43137"/>
                    </a:srgbClr>
                  </a:outerShdw>
                </a:effectLst>
                <a:latin typeface="Calibri" panose="020F0502020204030204" pitchFamily="34" charset="0"/>
              </a:rPr>
              <a:t>with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integration </a:t>
            </a:r>
            <a:r>
              <a:rPr lang="en-US" dirty="0">
                <a:solidFill>
                  <a:srgbClr val="1F497D"/>
                </a:solidFill>
                <a:effectLst>
                  <a:outerShdw blurRad="38100" dist="38100" dir="2700000" algn="tl">
                    <a:srgbClr val="000000">
                      <a:alpha val="43137"/>
                    </a:srgbClr>
                  </a:outerShdw>
                </a:effectLst>
                <a:latin typeface="Calibri" panose="020F0502020204030204" pitchFamily="34" charset="0"/>
              </a:rPr>
              <a:t>over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discretization </a:t>
            </a:r>
            <a:r>
              <a:rPr lang="en-US" dirty="0">
                <a:solidFill>
                  <a:srgbClr val="1F497D"/>
                </a:solidFill>
                <a:effectLst>
                  <a:outerShdw blurRad="38100" dist="38100" dir="2700000" algn="tl">
                    <a:srgbClr val="000000">
                      <a:alpha val="43137"/>
                    </a:srgbClr>
                  </a:outerShdw>
                </a:effectLst>
                <a:latin typeface="Calibri" panose="020F0502020204030204" pitchFamily="34" charset="0"/>
              </a:rPr>
              <a:t>elements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(DE)</a:t>
            </a:r>
            <a:endParaRPr lang="en-US" dirty="0">
              <a:solidFill>
                <a:srgbClr val="1F497D"/>
              </a:solidFill>
              <a:effectLst>
                <a:outerShdw blurRad="38100" dist="38100" dir="2700000" algn="tl">
                  <a:srgbClr val="000000">
                    <a:alpha val="43137"/>
                  </a:srgbClr>
                </a:outerShdw>
              </a:effectLst>
              <a:latin typeface="Calibri" panose="020F0502020204030204" pitchFamily="34" charset="0"/>
            </a:endParaRPr>
          </a:p>
          <a:p>
            <a:r>
              <a:rPr lang="en-US" dirty="0">
                <a:solidFill>
                  <a:srgbClr val="1F497D"/>
                </a:solidFill>
                <a:effectLst>
                  <a:outerShdw blurRad="38100" dist="38100" dir="2700000" algn="tl">
                    <a:srgbClr val="000000">
                      <a:alpha val="43137"/>
                    </a:srgbClr>
                  </a:outerShdw>
                </a:effectLst>
                <a:latin typeface="Calibri" panose="020F0502020204030204" pitchFamily="34" charset="0"/>
              </a:rPr>
              <a:t>was proposed for modeling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magnetic systems.</a:t>
            </a:r>
          </a:p>
          <a:p>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      A </a:t>
            </a:r>
            <a:r>
              <a:rPr lang="en-US" dirty="0">
                <a:solidFill>
                  <a:srgbClr val="1F497D"/>
                </a:solidFill>
                <a:effectLst>
                  <a:outerShdw blurRad="38100" dist="38100" dir="2700000" algn="tl">
                    <a:srgbClr val="000000">
                      <a:alpha val="43137"/>
                    </a:srgbClr>
                  </a:outerShdw>
                </a:effectLst>
                <a:latin typeface="Calibri" panose="020F0502020204030204" pitchFamily="34" charset="0"/>
              </a:rPr>
              <a:t>generator of three-dimensional meshes, which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implement the </a:t>
            </a:r>
            <a:r>
              <a:rPr lang="en-US" b="1" dirty="0">
                <a:solidFill>
                  <a:srgbClr val="1F497D"/>
                </a:solidFill>
                <a:effectLst>
                  <a:outerShdw blurRad="38100" dist="38100" dir="2700000" algn="tl">
                    <a:srgbClr val="000000">
                      <a:alpha val="43137"/>
                    </a:srgbClr>
                  </a:outerShdw>
                </a:effectLst>
                <a:latin typeface="Calibri" panose="020F0502020204030204" pitchFamily="34" charset="0"/>
              </a:rPr>
              <a:t>finite element method</a:t>
            </a:r>
            <a:r>
              <a:rPr lang="en-US" dirty="0">
                <a:solidFill>
                  <a:srgbClr val="1F497D"/>
                </a:solidFill>
                <a:effectLst>
                  <a:outerShdw blurRad="38100" dist="38100" dir="2700000" algn="tl">
                    <a:srgbClr val="000000">
                      <a:alpha val="43137"/>
                    </a:srgbClr>
                  </a:outerShdw>
                </a:effectLst>
                <a:latin typeface="Calibri" panose="020F0502020204030204" pitchFamily="34" charset="0"/>
              </a:rPr>
              <a:t>, has been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created.</a:t>
            </a:r>
          </a:p>
          <a:p>
            <a:r>
              <a:rPr lang="en-US" dirty="0">
                <a:solidFill>
                  <a:srgbClr val="1F497D"/>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     Instances of finite element decompositions illustrate the method.</a:t>
            </a:r>
            <a:endParaRPr lang="en-US" dirty="0">
              <a:solidFill>
                <a:srgbClr val="1F497D"/>
              </a:solidFill>
              <a:effectLst>
                <a:outerShdw blurRad="38100" dist="38100" dir="2700000" algn="tl">
                  <a:srgbClr val="000000">
                    <a:alpha val="43137"/>
                  </a:srgbClr>
                </a:outerShdw>
              </a:effectLst>
              <a:latin typeface="Calibri" panose="020F0502020204030204" pitchFamily="34" charset="0"/>
            </a:endParaRPr>
          </a:p>
        </p:txBody>
      </p:sp>
      <p:sp>
        <p:nvSpPr>
          <p:cNvPr id="12" name="Прямоугольник 11"/>
          <p:cNvSpPr/>
          <p:nvPr/>
        </p:nvSpPr>
        <p:spPr>
          <a:xfrm>
            <a:off x="431151" y="6397852"/>
            <a:ext cx="8636649" cy="307748"/>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P.G. </a:t>
            </a:r>
            <a:r>
              <a:rPr lang="en-US" sz="1400" dirty="0" err="1">
                <a:solidFill>
                  <a:prstClr val="black">
                    <a:lumMod val="50000"/>
                    <a:lumOff val="50000"/>
                  </a:prstClr>
                </a:solidFill>
                <a:latin typeface="Calibri" panose="020F0502020204030204" pitchFamily="34" charset="0"/>
              </a:rPr>
              <a:t>Akishin</a:t>
            </a:r>
            <a:r>
              <a:rPr lang="en-US" sz="1400" dirty="0">
                <a:solidFill>
                  <a:prstClr val="black">
                    <a:lumMod val="50000"/>
                    <a:lumOff val="50000"/>
                  </a:prstClr>
                </a:solidFill>
                <a:latin typeface="Calibri" panose="020F0502020204030204" pitchFamily="34" charset="0"/>
              </a:rPr>
              <a:t>, A.A </a:t>
            </a:r>
            <a:r>
              <a:rPr lang="en-US" sz="1400" dirty="0" err="1">
                <a:solidFill>
                  <a:prstClr val="black">
                    <a:lumMod val="50000"/>
                    <a:lumOff val="50000"/>
                  </a:prstClr>
                </a:solidFill>
                <a:latin typeface="Calibri" panose="020F0502020204030204" pitchFamily="34" charset="0"/>
              </a:rPr>
              <a:t>Sapozhnikov</a:t>
            </a:r>
            <a:r>
              <a:rPr lang="en-US" sz="1400" dirty="0">
                <a:solidFill>
                  <a:prstClr val="black">
                    <a:lumMod val="50000"/>
                    <a:lumOff val="50000"/>
                  </a:prstClr>
                </a:solidFill>
                <a:latin typeface="Calibri" panose="020F0502020204030204" pitchFamily="34" charset="0"/>
              </a:rPr>
              <a:t>, Bull. PFUR, Ser. ®</a:t>
            </a:r>
            <a:r>
              <a:rPr lang="en-US" sz="1400" dirty="0" err="1">
                <a:solidFill>
                  <a:prstClr val="black">
                    <a:lumMod val="50000"/>
                    <a:lumOff val="50000"/>
                  </a:prstClr>
                </a:solidFill>
                <a:latin typeface="Calibri" panose="020F0502020204030204" pitchFamily="34" charset="0"/>
              </a:rPr>
              <a:t>Mathematics.Information</a:t>
            </a:r>
            <a:r>
              <a:rPr lang="en-US" sz="1400" dirty="0">
                <a:solidFill>
                  <a:prstClr val="black">
                    <a:lumMod val="50000"/>
                    <a:lumOff val="50000"/>
                  </a:prstClr>
                </a:solidFill>
                <a:latin typeface="Calibri" panose="020F0502020204030204" pitchFamily="34" charset="0"/>
              </a:rPr>
              <a:t> Sciences. Physics. 2014, No. </a:t>
            </a:r>
            <a:r>
              <a:rPr lang="en-US" sz="1400" dirty="0" smtClean="0">
                <a:solidFill>
                  <a:prstClr val="black">
                    <a:lumMod val="50000"/>
                    <a:lumOff val="50000"/>
                  </a:prstClr>
                </a:solidFill>
                <a:latin typeface="Calibri" panose="020F0502020204030204" pitchFamily="34" charset="0"/>
              </a:rPr>
              <a:t>2</a:t>
            </a:r>
            <a:r>
              <a:rPr lang="en-US" sz="1400" dirty="0">
                <a:solidFill>
                  <a:prstClr val="black">
                    <a:lumMod val="50000"/>
                    <a:lumOff val="50000"/>
                  </a:prstClr>
                </a:solidFill>
                <a:latin typeface="Calibri" panose="020F0502020204030204" pitchFamily="34" charset="0"/>
              </a:rPr>
              <a:t>, </a:t>
            </a:r>
            <a:r>
              <a:rPr lang="en-US" sz="1400" dirty="0" smtClean="0">
                <a:solidFill>
                  <a:prstClr val="black">
                    <a:lumMod val="50000"/>
                    <a:lumOff val="50000"/>
                  </a:prstClr>
                </a:solidFill>
                <a:latin typeface="Calibri" panose="020F0502020204030204" pitchFamily="34" charset="0"/>
              </a:rPr>
              <a:t> </a:t>
            </a:r>
            <a:r>
              <a:rPr lang="en-US" sz="1400" dirty="0">
                <a:solidFill>
                  <a:prstClr val="black">
                    <a:lumMod val="50000"/>
                    <a:lumOff val="50000"/>
                  </a:prstClr>
                </a:solidFill>
                <a:latin typeface="Calibri" panose="020F0502020204030204" pitchFamily="34" charset="0"/>
              </a:rPr>
              <a:t>pp. </a:t>
            </a:r>
            <a:r>
              <a:rPr lang="en-US" sz="1400" dirty="0" smtClean="0">
                <a:solidFill>
                  <a:prstClr val="black">
                    <a:lumMod val="50000"/>
                    <a:lumOff val="50000"/>
                  </a:prstClr>
                </a:solidFill>
                <a:latin typeface="Calibri" panose="020F0502020204030204" pitchFamily="34" charset="0"/>
              </a:rPr>
              <a:t>310-315</a:t>
            </a:r>
            <a:endParaRPr lang="ru-RU" sz="1400" dirty="0">
              <a:solidFill>
                <a:prstClr val="black">
                  <a:lumMod val="50000"/>
                  <a:lumOff val="50000"/>
                </a:prstClr>
              </a:solidFill>
              <a:latin typeface="Calibri" panose="020F0502020204030204" pitchFamily="34" charset="0"/>
            </a:endParaRPr>
          </a:p>
        </p:txBody>
      </p:sp>
      <p:sp>
        <p:nvSpPr>
          <p:cNvPr id="13" name="Заголовок 1"/>
          <p:cNvSpPr txBox="1">
            <a:spLocks/>
          </p:cNvSpPr>
          <p:nvPr/>
        </p:nvSpPr>
        <p:spPr>
          <a:xfrm>
            <a:off x="381000" y="152400"/>
            <a:ext cx="8534400" cy="609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New Approach to Magnetic System Modeling</a:t>
            </a:r>
          </a:p>
        </p:txBody>
      </p:sp>
    </p:spTree>
    <p:extLst>
      <p:ext uri="{BB962C8B-B14F-4D97-AF65-F5344CB8AC3E}">
        <p14:creationId xmlns:p14="http://schemas.microsoft.com/office/powerpoint/2010/main" val="227792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258015" y="1143000"/>
            <a:ext cx="8657385" cy="1907947"/>
            <a:chOff x="258015" y="990601"/>
            <a:chExt cx="8657385" cy="1907947"/>
          </a:xfrm>
        </p:grpSpPr>
        <p:pic>
          <p:nvPicPr>
            <p:cNvPr id="4" name="officeArt object" descr="DipBoostModel5_Pict1.png"/>
            <p:cNvPicPr>
              <a:picLocks noChangeAspect="1"/>
            </p:cNvPicPr>
            <p:nvPr/>
          </p:nvPicPr>
          <p:blipFill>
            <a:blip r:embed="rId2" cstate="print">
              <a:extLst/>
            </a:blip>
            <a:stretch>
              <a:fillRect/>
            </a:stretch>
          </p:blipFill>
          <p:spPr>
            <a:xfrm>
              <a:off x="258015" y="990601"/>
              <a:ext cx="3034571" cy="1515238"/>
            </a:xfrm>
            <a:prstGeom prst="rect">
              <a:avLst/>
            </a:prstGeom>
            <a:ln w="12700" cap="flat">
              <a:noFill/>
              <a:miter lim="400000"/>
            </a:ln>
            <a:effectLst/>
          </p:spPr>
        </p:pic>
        <p:sp>
          <p:nvSpPr>
            <p:cNvPr id="5" name="TextBox 4"/>
            <p:cNvSpPr txBox="1"/>
            <p:nvPr/>
          </p:nvSpPr>
          <p:spPr>
            <a:xfrm>
              <a:off x="332317" y="2590800"/>
              <a:ext cx="2715683" cy="307748"/>
            </a:xfrm>
            <a:prstGeom prst="rect">
              <a:avLst/>
            </a:prstGeom>
            <a:noFill/>
          </p:spPr>
          <p:txBody>
            <a:bodyPr wrap="none" lIns="91410" tIns="45706" rIns="91410" bIns="45706" rtlCol="0">
              <a:spAutoFit/>
            </a:bodyPr>
            <a:lstStyle/>
            <a:p>
              <a:r>
                <a:rPr lang="en-US" sz="1400" dirty="0">
                  <a:solidFill>
                    <a:prstClr val="black"/>
                  </a:solidFill>
                </a:rPr>
                <a:t> </a:t>
              </a:r>
              <a:r>
                <a:rPr lang="en-US" sz="1400" dirty="0">
                  <a:solidFill>
                    <a:srgbClr val="1F497D"/>
                  </a:solidFill>
                  <a:effectLst>
                    <a:outerShdw blurRad="38100" dist="38100" dir="2700000" algn="tl">
                      <a:srgbClr val="000000">
                        <a:alpha val="43137"/>
                      </a:srgbClr>
                    </a:outerShdw>
                  </a:effectLst>
                  <a:latin typeface="Calibri" panose="020F0502020204030204" pitchFamily="34" charset="0"/>
                </a:rPr>
                <a:t>The booster dipole magnet (NICA)</a:t>
              </a:r>
            </a:p>
          </p:txBody>
        </p:sp>
        <p:sp>
          <p:nvSpPr>
            <p:cNvPr id="7" name="TextBox 6"/>
            <p:cNvSpPr txBox="1"/>
            <p:nvPr/>
          </p:nvSpPr>
          <p:spPr>
            <a:xfrm>
              <a:off x="3124200" y="2590800"/>
              <a:ext cx="3106816" cy="307748"/>
            </a:xfrm>
            <a:prstGeom prst="rect">
              <a:avLst/>
            </a:prstGeom>
            <a:noFill/>
          </p:spPr>
          <p:txBody>
            <a:bodyPr wrap="none" lIns="91410" tIns="45706" rIns="91410" bIns="45706" rtlCol="0">
              <a:spAutoFit/>
            </a:bodyPr>
            <a:lstStyle/>
            <a:p>
              <a:r>
                <a:rPr lang="en-US" sz="1400" dirty="0">
                  <a:solidFill>
                    <a:prstClr val="black"/>
                  </a:solidFill>
                  <a:latin typeface="Calibri" panose="020F0502020204030204" pitchFamily="34" charset="0"/>
                </a:rPr>
                <a:t> </a:t>
              </a:r>
              <a:r>
                <a:rPr lang="en-US" sz="1400" dirty="0">
                  <a:solidFill>
                    <a:srgbClr val="1F497D"/>
                  </a:solidFill>
                  <a:effectLst>
                    <a:outerShdw blurRad="38100" dist="38100" dir="2700000" algn="tl">
                      <a:srgbClr val="000000">
                        <a:alpha val="43137"/>
                      </a:srgbClr>
                    </a:outerShdw>
                  </a:effectLst>
                  <a:latin typeface="Calibri" panose="020F0502020204030204" pitchFamily="34" charset="0"/>
                </a:rPr>
                <a:t>The booster </a:t>
              </a:r>
              <a:r>
                <a:rPr lang="en-US" sz="1400" dirty="0" smtClean="0">
                  <a:solidFill>
                    <a:srgbClr val="1F497D"/>
                  </a:solidFill>
                  <a:effectLst>
                    <a:outerShdw blurRad="38100" dist="38100" dir="2700000" algn="tl">
                      <a:srgbClr val="000000">
                        <a:alpha val="43137"/>
                      </a:srgbClr>
                    </a:outerShdw>
                  </a:effectLst>
                  <a:latin typeface="Calibri" panose="020F0502020204030204" pitchFamily="34" charset="0"/>
                </a:rPr>
                <a:t>quadrupole </a:t>
              </a:r>
              <a:r>
                <a:rPr lang="en-US" sz="1400" dirty="0">
                  <a:solidFill>
                    <a:srgbClr val="1F497D"/>
                  </a:solidFill>
                  <a:effectLst>
                    <a:outerShdw blurRad="38100" dist="38100" dir="2700000" algn="tl">
                      <a:srgbClr val="000000">
                        <a:alpha val="43137"/>
                      </a:srgbClr>
                    </a:outerShdw>
                  </a:effectLst>
                  <a:latin typeface="Calibri" panose="020F0502020204030204" pitchFamily="34" charset="0"/>
                </a:rPr>
                <a:t>magnet (NICA)</a:t>
              </a: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2209" y="996959"/>
              <a:ext cx="2873703" cy="1517904"/>
            </a:xfrm>
            <a:prstGeom prst="rect">
              <a:avLst/>
            </a:prstGeom>
            <a:noFill/>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3532" y="996696"/>
              <a:ext cx="2591868" cy="1517904"/>
            </a:xfrm>
            <a:prstGeom prst="rect">
              <a:avLst/>
            </a:prstGeom>
            <a:noFill/>
          </p:spPr>
        </p:pic>
        <p:sp>
          <p:nvSpPr>
            <p:cNvPr id="15" name="TextBox 14"/>
            <p:cNvSpPr txBox="1"/>
            <p:nvPr/>
          </p:nvSpPr>
          <p:spPr>
            <a:xfrm>
              <a:off x="6468561" y="2590800"/>
              <a:ext cx="2218239" cy="307748"/>
            </a:xfrm>
            <a:prstGeom prst="rect">
              <a:avLst/>
            </a:prstGeom>
            <a:noFill/>
          </p:spPr>
          <p:txBody>
            <a:bodyPr wrap="none" lIns="91410" tIns="45706" rIns="91410" bIns="45706" rtlCol="0">
              <a:spAutoFit/>
            </a:bodyPr>
            <a:lstStyle/>
            <a:p>
              <a:r>
                <a:rPr lang="en-US" sz="1400" dirty="0">
                  <a:solidFill>
                    <a:prstClr val="black"/>
                  </a:solidFill>
                  <a:latin typeface="Calibri" panose="020F0502020204030204" pitchFamily="34" charset="0"/>
                </a:rPr>
                <a:t> </a:t>
              </a:r>
              <a:r>
                <a:rPr lang="en-US" sz="1400" dirty="0">
                  <a:solidFill>
                    <a:srgbClr val="1F497D"/>
                  </a:solidFill>
                  <a:effectLst>
                    <a:outerShdw blurRad="38100" dist="38100" dir="2700000" algn="tl">
                      <a:srgbClr val="000000">
                        <a:alpha val="43137"/>
                      </a:srgbClr>
                    </a:outerShdw>
                  </a:effectLst>
                  <a:latin typeface="Calibri" panose="020F0502020204030204" pitchFamily="34" charset="0"/>
                </a:rPr>
                <a:t>The </a:t>
              </a:r>
              <a:r>
                <a:rPr lang="en-US" sz="1400" dirty="0" smtClean="0">
                  <a:solidFill>
                    <a:srgbClr val="1F497D"/>
                  </a:solidFill>
                  <a:effectLst>
                    <a:outerShdw blurRad="38100" dist="38100" dir="2700000" algn="tl">
                      <a:srgbClr val="000000">
                        <a:alpha val="43137"/>
                      </a:srgbClr>
                    </a:outerShdw>
                  </a:effectLst>
                  <a:latin typeface="Calibri" panose="020F0502020204030204" pitchFamily="34" charset="0"/>
                </a:rPr>
                <a:t>final </a:t>
              </a:r>
              <a:r>
                <a:rPr lang="en-US" sz="1400" dirty="0">
                  <a:solidFill>
                    <a:srgbClr val="1F497D"/>
                  </a:solidFill>
                  <a:effectLst>
                    <a:outerShdw blurRad="38100" dist="38100" dir="2700000" algn="tl">
                      <a:srgbClr val="000000">
                        <a:alpha val="43137"/>
                      </a:srgbClr>
                    </a:outerShdw>
                  </a:effectLst>
                  <a:latin typeface="Calibri" panose="020F0502020204030204" pitchFamily="34" charset="0"/>
                </a:rPr>
                <a:t>focus </a:t>
              </a:r>
              <a:r>
                <a:rPr lang="en-US" sz="1400" dirty="0" err="1">
                  <a:solidFill>
                    <a:srgbClr val="1F497D"/>
                  </a:solidFill>
                  <a:effectLst>
                    <a:outerShdw blurRad="38100" dist="38100" dir="2700000" algn="tl">
                      <a:srgbClr val="000000">
                        <a:alpha val="43137"/>
                      </a:srgbClr>
                    </a:outerShdw>
                  </a:effectLst>
                  <a:latin typeface="Calibri" panose="020F0502020204030204" pitchFamily="34" charset="0"/>
                </a:rPr>
                <a:t>lense</a:t>
              </a:r>
              <a:r>
                <a:rPr lang="en-US" sz="1400" dirty="0">
                  <a:solidFill>
                    <a:srgbClr val="1F497D"/>
                  </a:solidFill>
                  <a:effectLst>
                    <a:outerShdw blurRad="38100" dist="38100" dir="2700000" algn="tl">
                      <a:srgbClr val="000000">
                        <a:alpha val="43137"/>
                      </a:srgbClr>
                    </a:outerShdw>
                  </a:effectLst>
                  <a:latin typeface="Calibri" panose="020F0502020204030204" pitchFamily="34" charset="0"/>
                </a:rPr>
                <a:t> (NICA)</a:t>
              </a:r>
            </a:p>
          </p:txBody>
        </p:sp>
      </p:grpSp>
      <p:grpSp>
        <p:nvGrpSpPr>
          <p:cNvPr id="6" name="Группа 5"/>
          <p:cNvGrpSpPr/>
          <p:nvPr/>
        </p:nvGrpSpPr>
        <p:grpSpPr>
          <a:xfrm>
            <a:off x="76200" y="3429000"/>
            <a:ext cx="8992668" cy="2060347"/>
            <a:chOff x="76200" y="3810001"/>
            <a:chExt cx="8992668" cy="2060347"/>
          </a:xfrm>
        </p:grpSpPr>
        <p:pic>
          <p:nvPicPr>
            <p:cNvPr id="9" name="officeArt object" descr="Quadr2015_20m_Pict1.png"/>
            <p:cNvPicPr>
              <a:picLocks noChangeAspect="1"/>
            </p:cNvPicPr>
            <p:nvPr/>
          </p:nvPicPr>
          <p:blipFill>
            <a:blip r:embed="rId5" cstate="print">
              <a:extLst/>
            </a:blip>
            <a:stretch>
              <a:fillRect/>
            </a:stretch>
          </p:blipFill>
          <p:spPr>
            <a:xfrm>
              <a:off x="3200400" y="3810009"/>
              <a:ext cx="2725120" cy="1417320"/>
            </a:xfrm>
            <a:prstGeom prst="rect">
              <a:avLst/>
            </a:prstGeom>
            <a:ln w="12700" cap="flat">
              <a:noFill/>
              <a:miter lim="400000"/>
            </a:ln>
            <a:effectLst/>
          </p:spPr>
        </p:pic>
        <p:sp>
          <p:nvSpPr>
            <p:cNvPr id="10" name="TextBox 9"/>
            <p:cNvSpPr txBox="1"/>
            <p:nvPr/>
          </p:nvSpPr>
          <p:spPr>
            <a:xfrm>
              <a:off x="76200" y="5562600"/>
              <a:ext cx="2971800" cy="307748"/>
            </a:xfrm>
            <a:prstGeom prst="rect">
              <a:avLst/>
            </a:prstGeom>
            <a:noFill/>
          </p:spPr>
          <p:txBody>
            <a:bodyPr wrap="square" lIns="91410" tIns="45706" rIns="91410" bIns="45706" rtlCol="0">
              <a:spAutoFit/>
            </a:bodyPr>
            <a:lstStyle/>
            <a:p>
              <a:r>
                <a:rPr lang="en-US" sz="1400" dirty="0">
                  <a:solidFill>
                    <a:prstClr val="black"/>
                  </a:solidFill>
                  <a:latin typeface="Calibri" panose="020F0502020204030204" pitchFamily="34" charset="0"/>
                </a:rPr>
                <a:t>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The booster dipole magnet </a:t>
              </a:r>
              <a:r>
                <a:rPr lang="en-US" sz="1300" dirty="0" smtClean="0">
                  <a:solidFill>
                    <a:srgbClr val="1F497D"/>
                  </a:solidFill>
                  <a:effectLst>
                    <a:outerShdw blurRad="38100" dist="38100" dir="2700000" algn="tl">
                      <a:srgbClr val="000000">
                        <a:alpha val="43137"/>
                      </a:srgbClr>
                    </a:outerShdw>
                  </a:effectLst>
                  <a:latin typeface="Calibri" panose="020F0502020204030204" pitchFamily="34" charset="0"/>
                </a:rPr>
                <a:t>SIS100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(FAIR) </a:t>
              </a:r>
            </a:p>
          </p:txBody>
        </p:sp>
        <p:sp>
          <p:nvSpPr>
            <p:cNvPr id="11" name="TextBox 10"/>
            <p:cNvSpPr txBox="1"/>
            <p:nvPr/>
          </p:nvSpPr>
          <p:spPr>
            <a:xfrm>
              <a:off x="3048000" y="5575041"/>
              <a:ext cx="3353196" cy="292359"/>
            </a:xfrm>
            <a:prstGeom prst="rect">
              <a:avLst/>
            </a:prstGeom>
            <a:noFill/>
          </p:spPr>
          <p:txBody>
            <a:bodyPr wrap="square" lIns="91410" tIns="45706" rIns="91410" bIns="45706" rtlCol="0">
              <a:spAutoFit/>
            </a:bodyPr>
            <a:lstStyle/>
            <a:p>
              <a:r>
                <a:rPr lang="en-US" sz="1300" dirty="0">
                  <a:solidFill>
                    <a:prstClr val="black"/>
                  </a:solidFill>
                  <a:latin typeface="Calibri" panose="020F0502020204030204" pitchFamily="34" charset="0"/>
                </a:rPr>
                <a:t>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The booster </a:t>
              </a:r>
              <a:r>
                <a:rPr lang="en-US" sz="1300" dirty="0" smtClean="0">
                  <a:solidFill>
                    <a:srgbClr val="1F497D"/>
                  </a:solidFill>
                  <a:effectLst>
                    <a:outerShdw blurRad="38100" dist="38100" dir="2700000" algn="tl">
                      <a:srgbClr val="000000">
                        <a:alpha val="43137"/>
                      </a:srgbClr>
                    </a:outerShdw>
                  </a:effectLst>
                  <a:latin typeface="Calibri" panose="020F0502020204030204" pitchFamily="34" charset="0"/>
                </a:rPr>
                <a:t>quadrupole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magnet </a:t>
              </a:r>
              <a:r>
                <a:rPr lang="en-US" sz="1300" dirty="0" smtClean="0">
                  <a:solidFill>
                    <a:srgbClr val="1F497D"/>
                  </a:solidFill>
                  <a:effectLst>
                    <a:outerShdw blurRad="38100" dist="38100" dir="2700000" algn="tl">
                      <a:srgbClr val="000000">
                        <a:alpha val="43137"/>
                      </a:srgbClr>
                    </a:outerShdw>
                  </a:effectLst>
                  <a:latin typeface="Calibri" panose="020F0502020204030204" pitchFamily="34" charset="0"/>
                </a:rPr>
                <a:t>SIS100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(FAIR)</a:t>
              </a:r>
            </a:p>
          </p:txBody>
        </p:sp>
        <p:pic>
          <p:nvPicPr>
            <p:cNvPr id="16"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3816097"/>
              <a:ext cx="3080381" cy="1416381"/>
            </a:xfrm>
            <a:prstGeom prst="rect">
              <a:avLst/>
            </a:prstGeom>
          </p:spPr>
        </p:pic>
        <p:pic>
          <p:nvPicPr>
            <p:cNvPr id="17"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3810001"/>
              <a:ext cx="3080381" cy="1416381"/>
            </a:xfrm>
            <a:prstGeom prst="rect">
              <a:avLst/>
            </a:prstGeom>
          </p:spPr>
        </p:pic>
        <p:sp>
          <p:nvSpPr>
            <p:cNvPr id="18" name="TextBox 17"/>
            <p:cNvSpPr txBox="1"/>
            <p:nvPr/>
          </p:nvSpPr>
          <p:spPr>
            <a:xfrm>
              <a:off x="6248400" y="5374986"/>
              <a:ext cx="2820468" cy="492414"/>
            </a:xfrm>
            <a:prstGeom prst="rect">
              <a:avLst/>
            </a:prstGeom>
            <a:noFill/>
          </p:spPr>
          <p:txBody>
            <a:bodyPr wrap="square" lIns="91410" tIns="45706" rIns="91410" bIns="45706" rtlCol="0">
              <a:spAutoFit/>
            </a:bodyPr>
            <a:lstStyle/>
            <a:p>
              <a:pPr algn="ctr"/>
              <a:r>
                <a:rPr lang="en-US" sz="1300" dirty="0">
                  <a:solidFill>
                    <a:prstClr val="black"/>
                  </a:solidFill>
                  <a:latin typeface="Calibri" panose="020F0502020204030204" pitchFamily="34" charset="0"/>
                </a:rPr>
                <a:t>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The CBM dipole magnet </a:t>
              </a:r>
              <a:r>
                <a:rPr lang="en-US" sz="1300" dirty="0" smtClean="0">
                  <a:solidFill>
                    <a:srgbClr val="1F497D"/>
                  </a:solidFill>
                  <a:effectLst>
                    <a:outerShdw blurRad="38100" dist="38100" dir="2700000" algn="tl">
                      <a:srgbClr val="000000">
                        <a:alpha val="43137"/>
                      </a:srgbClr>
                    </a:outerShdw>
                  </a:effectLst>
                  <a:latin typeface="Calibri" panose="020F0502020204030204" pitchFamily="34" charset="0"/>
                </a:rPr>
                <a:t>with shielding</a:t>
              </a:r>
              <a:endParaRPr lang="en-US" sz="1300" dirty="0">
                <a:solidFill>
                  <a:srgbClr val="1F497D"/>
                </a:solidFill>
                <a:effectLst>
                  <a:outerShdw blurRad="38100" dist="38100" dir="2700000" algn="tl">
                    <a:srgbClr val="000000">
                      <a:alpha val="43137"/>
                    </a:srgbClr>
                  </a:outerShdw>
                </a:effectLst>
                <a:latin typeface="Calibri" panose="020F0502020204030204" pitchFamily="34" charset="0"/>
              </a:endParaRPr>
            </a:p>
            <a:p>
              <a:pPr algn="ctr"/>
              <a:r>
                <a:rPr lang="en-US" sz="1300" dirty="0">
                  <a:solidFill>
                    <a:srgbClr val="1F497D"/>
                  </a:solidFill>
                  <a:effectLst>
                    <a:outerShdw blurRad="38100" dist="38100" dir="2700000" algn="tl">
                      <a:srgbClr val="000000">
                        <a:alpha val="43137"/>
                      </a:srgbClr>
                    </a:outerShdw>
                  </a:effectLst>
                  <a:latin typeface="Calibri" panose="020F0502020204030204" pitchFamily="34" charset="0"/>
                </a:rPr>
                <a:t>boxes for the RICH option  (CBM, FAIR)</a:t>
              </a:r>
            </a:p>
          </p:txBody>
        </p:sp>
      </p:grpSp>
      <p:sp>
        <p:nvSpPr>
          <p:cNvPr id="3" name="Прямоугольник 2"/>
          <p:cNvSpPr/>
          <p:nvPr/>
        </p:nvSpPr>
        <p:spPr>
          <a:xfrm>
            <a:off x="609600" y="6369379"/>
            <a:ext cx="8458199" cy="412421"/>
          </a:xfrm>
          <a:prstGeom prst="rect">
            <a:avLst/>
          </a:prstGeom>
        </p:spPr>
        <p:txBody>
          <a:bodyPr wrap="square">
            <a:spAutoFit/>
          </a:bodyPr>
          <a:lstStyle/>
          <a:p>
            <a:pPr>
              <a:lnSpc>
                <a:spcPct val="80000"/>
              </a:lnSpc>
            </a:pPr>
            <a:r>
              <a:rPr lang="en-US" sz="1300" dirty="0" smtClean="0">
                <a:solidFill>
                  <a:srgbClr val="7F7F7F"/>
                </a:solidFill>
                <a:latin typeface="Calibri" panose="020F0502020204030204" pitchFamily="34" charset="0"/>
              </a:rPr>
              <a:t>P.G. </a:t>
            </a:r>
            <a:r>
              <a:rPr lang="en-US" sz="1300" dirty="0" err="1" smtClean="0">
                <a:solidFill>
                  <a:srgbClr val="7F7F7F"/>
                </a:solidFill>
                <a:latin typeface="Calibri" panose="020F0502020204030204" pitchFamily="34" charset="0"/>
              </a:rPr>
              <a:t>Akishin</a:t>
            </a:r>
            <a:r>
              <a:rPr lang="en-US" sz="1300" dirty="0" smtClean="0">
                <a:solidFill>
                  <a:srgbClr val="7F7F7F"/>
                </a:solidFill>
                <a:latin typeface="Calibri" panose="020F0502020204030204" pitchFamily="34" charset="0"/>
              </a:rPr>
              <a:t>, 2015-2016</a:t>
            </a:r>
            <a:r>
              <a:rPr lang="en-US" sz="1300" dirty="0">
                <a:solidFill>
                  <a:srgbClr val="7F7F7F"/>
                </a:solidFill>
                <a:latin typeface="Calibri" panose="020F0502020204030204" pitchFamily="34" charset="0"/>
              </a:rPr>
              <a:t>; P.G. </a:t>
            </a:r>
            <a:r>
              <a:rPr lang="en-US" sz="1300" dirty="0" err="1">
                <a:solidFill>
                  <a:srgbClr val="7F7F7F"/>
                </a:solidFill>
                <a:latin typeface="Calibri" panose="020F0502020204030204" pitchFamily="34" charset="0"/>
              </a:rPr>
              <a:t>Akishin</a:t>
            </a:r>
            <a:r>
              <a:rPr lang="en-US" sz="1300" dirty="0">
                <a:solidFill>
                  <a:srgbClr val="7F7F7F"/>
                </a:solidFill>
                <a:latin typeface="Calibri" panose="020F0502020204030204" pitchFamily="34" charset="0"/>
              </a:rPr>
              <a:t>, </a:t>
            </a:r>
            <a:r>
              <a:rPr lang="en-US" sz="1300" dirty="0" smtClean="0">
                <a:solidFill>
                  <a:srgbClr val="7F7F7F"/>
                </a:solidFill>
                <a:latin typeface="Calibri" panose="020F0502020204030204" pitchFamily="34" charset="0"/>
              </a:rPr>
              <a:t>et al., </a:t>
            </a:r>
            <a:r>
              <a:rPr lang="en-US" sz="1300" dirty="0">
                <a:solidFill>
                  <a:srgbClr val="7F7F7F"/>
                </a:solidFill>
                <a:latin typeface="Calibri" panose="020F0502020204030204" pitchFamily="34" charset="0"/>
              </a:rPr>
              <a:t>Phys. Part. </a:t>
            </a:r>
            <a:r>
              <a:rPr lang="en-US" sz="1300" dirty="0" err="1">
                <a:solidFill>
                  <a:srgbClr val="7F7F7F"/>
                </a:solidFill>
                <a:latin typeface="Calibri" panose="020F0502020204030204" pitchFamily="34" charset="0"/>
              </a:rPr>
              <a:t>Nucl</a:t>
            </a:r>
            <a:r>
              <a:rPr lang="en-US" sz="1300" dirty="0">
                <a:solidFill>
                  <a:srgbClr val="7F7F7F"/>
                </a:solidFill>
                <a:latin typeface="Calibri" panose="020F0502020204030204" pitchFamily="34" charset="0"/>
              </a:rPr>
              <a:t>. Lett., vol. 12, no. 2, 305-309, (2015</a:t>
            </a:r>
            <a:r>
              <a:rPr lang="en-US" sz="1300" dirty="0" smtClean="0">
                <a:solidFill>
                  <a:srgbClr val="7F7F7F"/>
                </a:solidFill>
                <a:latin typeface="Calibri" panose="020F0502020204030204" pitchFamily="34" charset="0"/>
              </a:rPr>
              <a:t>)</a:t>
            </a:r>
          </a:p>
          <a:p>
            <a:pPr>
              <a:lnSpc>
                <a:spcPct val="80000"/>
              </a:lnSpc>
            </a:pPr>
            <a:r>
              <a:rPr lang="en-US" sz="1300" dirty="0" smtClean="0">
                <a:solidFill>
                  <a:srgbClr val="7F7F7F"/>
                </a:solidFill>
                <a:latin typeface="Calibri" panose="020F0502020204030204" pitchFamily="34" charset="0"/>
              </a:rPr>
              <a:t>See also H</a:t>
            </a:r>
            <a:r>
              <a:rPr lang="en-US" sz="1300" dirty="0">
                <a:solidFill>
                  <a:srgbClr val="7F7F7F"/>
                </a:solidFill>
                <a:latin typeface="Calibri" panose="020F0502020204030204" pitchFamily="34" charset="0"/>
              </a:rPr>
              <a:t>. G. </a:t>
            </a:r>
            <a:r>
              <a:rPr lang="en-US" sz="1300" dirty="0" err="1">
                <a:solidFill>
                  <a:srgbClr val="7F7F7F"/>
                </a:solidFill>
                <a:latin typeface="Calibri" panose="020F0502020204030204" pitchFamily="34" charset="0"/>
              </a:rPr>
              <a:t>Khodzhibagiyan</a:t>
            </a:r>
            <a:r>
              <a:rPr lang="en-US" sz="1300" dirty="0">
                <a:solidFill>
                  <a:srgbClr val="7F7F7F"/>
                </a:solidFill>
                <a:latin typeface="Calibri" panose="020F0502020204030204" pitchFamily="34" charset="0"/>
              </a:rPr>
              <a:t>, N. N. </a:t>
            </a:r>
            <a:r>
              <a:rPr lang="en-US" sz="1300" dirty="0" err="1">
                <a:solidFill>
                  <a:srgbClr val="7F7F7F"/>
                </a:solidFill>
                <a:latin typeface="Calibri" panose="020F0502020204030204" pitchFamily="34" charset="0"/>
              </a:rPr>
              <a:t>Agapov</a:t>
            </a:r>
            <a:r>
              <a:rPr lang="en-US" sz="1300" dirty="0">
                <a:solidFill>
                  <a:srgbClr val="7F7F7F"/>
                </a:solidFill>
                <a:latin typeface="Calibri" panose="020F0502020204030204" pitchFamily="34" charset="0"/>
              </a:rPr>
              <a:t>, P. G. </a:t>
            </a:r>
            <a:r>
              <a:rPr lang="en-US" sz="1300" dirty="0" err="1">
                <a:solidFill>
                  <a:srgbClr val="7F7F7F"/>
                </a:solidFill>
                <a:latin typeface="Calibri" panose="020F0502020204030204" pitchFamily="34" charset="0"/>
              </a:rPr>
              <a:t>Akishin</a:t>
            </a:r>
            <a:r>
              <a:rPr lang="en-US" sz="1300" dirty="0">
                <a:solidFill>
                  <a:srgbClr val="7F7F7F"/>
                </a:solidFill>
                <a:latin typeface="Calibri" panose="020F0502020204030204" pitchFamily="34" charset="0"/>
              </a:rPr>
              <a:t>, et al., IEEE </a:t>
            </a:r>
            <a:r>
              <a:rPr lang="en-US" sz="1300" dirty="0" smtClean="0">
                <a:solidFill>
                  <a:srgbClr val="7F7F7F"/>
                </a:solidFill>
                <a:latin typeface="Calibri" panose="020F0502020204030204" pitchFamily="34" charset="0"/>
              </a:rPr>
              <a:t>Trans. Appl. </a:t>
            </a:r>
            <a:r>
              <a:rPr lang="en-US" sz="1300" dirty="0" err="1" smtClean="0">
                <a:solidFill>
                  <a:srgbClr val="7F7F7F"/>
                </a:solidFill>
                <a:latin typeface="Calibri" panose="020F0502020204030204" pitchFamily="34" charset="0"/>
              </a:rPr>
              <a:t>Supercond</a:t>
            </a:r>
            <a:r>
              <a:rPr lang="en-US" sz="1300" dirty="0" smtClean="0">
                <a:solidFill>
                  <a:srgbClr val="7F7F7F"/>
                </a:solidFill>
                <a:latin typeface="Calibri" panose="020F0502020204030204" pitchFamily="34" charset="0"/>
              </a:rPr>
              <a:t>., V. 24</a:t>
            </a:r>
            <a:r>
              <a:rPr lang="en-US" sz="1300" dirty="0">
                <a:solidFill>
                  <a:srgbClr val="7F7F7F"/>
                </a:solidFill>
                <a:latin typeface="Calibri" panose="020F0502020204030204" pitchFamily="34" charset="0"/>
              </a:rPr>
              <a:t>, </a:t>
            </a:r>
            <a:r>
              <a:rPr lang="en-US" sz="1300" dirty="0" smtClean="0">
                <a:solidFill>
                  <a:srgbClr val="7F7F7F"/>
                </a:solidFill>
                <a:latin typeface="Calibri" panose="020F0502020204030204" pitchFamily="34" charset="0"/>
              </a:rPr>
              <a:t>No. </a:t>
            </a:r>
            <a:r>
              <a:rPr lang="en-US" sz="1300" dirty="0">
                <a:solidFill>
                  <a:srgbClr val="7F7F7F"/>
                </a:solidFill>
                <a:latin typeface="Calibri" panose="020F0502020204030204" pitchFamily="34" charset="0"/>
              </a:rPr>
              <a:t>3, </a:t>
            </a:r>
            <a:r>
              <a:rPr lang="en-US" sz="1300" dirty="0" smtClean="0">
                <a:solidFill>
                  <a:srgbClr val="7F7F7F"/>
                </a:solidFill>
                <a:latin typeface="Calibri" panose="020F0502020204030204" pitchFamily="34" charset="0"/>
              </a:rPr>
              <a:t>(2014) </a:t>
            </a:r>
            <a:r>
              <a:rPr lang="en-US" sz="1300" dirty="0">
                <a:solidFill>
                  <a:srgbClr val="7F7F7F"/>
                </a:solidFill>
                <a:latin typeface="Calibri" panose="020F0502020204030204" pitchFamily="34" charset="0"/>
              </a:rPr>
              <a:t>4001304</a:t>
            </a:r>
          </a:p>
        </p:txBody>
      </p:sp>
      <p:sp>
        <p:nvSpPr>
          <p:cNvPr id="20" name="Заголовок 1"/>
          <p:cNvSpPr txBox="1">
            <a:spLocks/>
          </p:cNvSpPr>
          <p:nvPr/>
        </p:nvSpPr>
        <p:spPr>
          <a:xfrm>
            <a:off x="381000" y="152400"/>
            <a:ext cx="8534400" cy="609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A Few Instances of 3D Magnetic System Modeling</a:t>
            </a:r>
          </a:p>
        </p:txBody>
      </p:sp>
      <p:sp>
        <p:nvSpPr>
          <p:cNvPr id="21" name="TextBox 20"/>
          <p:cNvSpPr txBox="1"/>
          <p:nvPr/>
        </p:nvSpPr>
        <p:spPr>
          <a:xfrm>
            <a:off x="457200" y="5715000"/>
            <a:ext cx="8204522" cy="400110"/>
          </a:xfrm>
          <a:prstGeom prst="rect">
            <a:avLst/>
          </a:prstGeom>
          <a:solidFill>
            <a:srgbClr val="4F81BD">
              <a:lumMod val="20000"/>
              <a:lumOff val="80000"/>
            </a:srgbClr>
          </a:solidFill>
          <a:ln w="19050">
            <a:solidFill>
              <a:schemeClr val="accent1">
                <a:lumMod val="75000"/>
              </a:schemeClr>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Calibri"/>
              </a:rPr>
              <a:t>Intensive work is underway!</a:t>
            </a:r>
          </a:p>
        </p:txBody>
      </p:sp>
    </p:spTree>
    <p:extLst>
      <p:ext uri="{BB962C8B-B14F-4D97-AF65-F5344CB8AC3E}">
        <p14:creationId xmlns:p14="http://schemas.microsoft.com/office/powerpoint/2010/main" val="194837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228600" y="2133602"/>
            <a:ext cx="8762760" cy="3505198"/>
          </a:xfrm>
          <a:prstGeom prst="rect">
            <a:avLst/>
          </a:prstGeom>
        </p:spPr>
        <p:txBody>
          <a:bodyPr lIns="91410" tIns="45706" rIns="91410" bIns="45706"/>
          <a:lstStyle/>
          <a:p>
            <a:pPr marL="822960" indent="-1097280">
              <a:spcAft>
                <a:spcPts val="1000"/>
              </a:spcAft>
            </a:pPr>
            <a:r>
              <a:rPr lang="en-US" sz="2400" b="1" dirty="0" smtClean="0">
                <a:solidFill>
                  <a:srgbClr val="000099"/>
                </a:solidFill>
                <a:effectLst>
                  <a:outerShdw blurRad="38100" dist="38100" dir="2700000" algn="tl">
                    <a:srgbClr val="000000">
                      <a:alpha val="43137"/>
                    </a:srgbClr>
                  </a:outerShdw>
                </a:effectLst>
                <a:latin typeface="Calibri" panose="020F0502020204030204" pitchFamily="34" charset="0"/>
              </a:rPr>
              <a:t>Plans</a:t>
            </a:r>
            <a:r>
              <a:rPr lang="en-US" sz="2000" dirty="0" smtClean="0">
                <a:solidFill>
                  <a:srgbClr val="000099"/>
                </a:solidFill>
                <a:latin typeface="Calibri" panose="020F0502020204030204" pitchFamily="34" charset="0"/>
              </a:rPr>
              <a:t>: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Numerical investigation of theoretical models of various complexities with the aim to clarify presumed phase transitions from the hadronic matter to quark-gluon plasma in the NICA-MPD experiments</a:t>
            </a:r>
            <a:r>
              <a:rPr lang="en-US" sz="2000" dirty="0" smtClean="0">
                <a:solidFill>
                  <a:srgbClr val="000099"/>
                </a:solidFill>
                <a:latin typeface="Calibri" panose="020F0502020204030204" pitchFamily="34" charset="0"/>
              </a:rPr>
              <a:t>.</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 </a:t>
            </a:r>
          </a:p>
          <a:p>
            <a:pPr marL="457200" indent="-365760">
              <a:spcAft>
                <a:spcPts val="1000"/>
              </a:spcAft>
            </a:pPr>
            <a:r>
              <a:rPr lang="en-US" b="1" dirty="0" smtClean="0">
                <a:solidFill>
                  <a:srgbClr val="0033CC"/>
                </a:solidFill>
                <a:effectLst>
                  <a:outerShdw blurRad="38100" dist="38100" dir="2700000" algn="tl">
                    <a:srgbClr val="000000">
                      <a:alpha val="43137"/>
                    </a:srgbClr>
                  </a:outerShdw>
                </a:effectLst>
                <a:latin typeface="Calibri"/>
              </a:rPr>
              <a:t>●● Study of the hadron properties in the framework of </a:t>
            </a:r>
            <a:r>
              <a:rPr lang="en-US" b="1" dirty="0" smtClean="0">
                <a:solidFill>
                  <a:srgbClr val="CC3300"/>
                </a:solidFill>
                <a:effectLst>
                  <a:outerShdw blurRad="38100" dist="38100" dir="2700000" algn="tl">
                    <a:srgbClr val="000000">
                      <a:alpha val="43137"/>
                    </a:srgbClr>
                  </a:outerShdw>
                </a:effectLst>
                <a:latin typeface="Calibri"/>
              </a:rPr>
              <a:t>effective QCD motivated models </a:t>
            </a:r>
            <a:r>
              <a:rPr lang="en-US" b="1" dirty="0" smtClean="0">
                <a:solidFill>
                  <a:srgbClr val="0033CC"/>
                </a:solidFill>
                <a:effectLst>
                  <a:outerShdw blurRad="38100" dist="38100" dir="2700000" algn="tl">
                    <a:srgbClr val="000000">
                      <a:alpha val="43137"/>
                    </a:srgbClr>
                  </a:outerShdw>
                </a:effectLst>
                <a:latin typeface="Calibri"/>
              </a:rPr>
              <a:t>at finite temperature and density  in the vicinity of the Mott transition</a:t>
            </a:r>
            <a:r>
              <a:rPr lang="en-US" dirty="0" smtClean="0">
                <a:solidFill>
                  <a:srgbClr val="0033CC"/>
                </a:solidFill>
                <a:latin typeface="Calibri"/>
              </a:rPr>
              <a:t>:</a:t>
            </a:r>
            <a:r>
              <a:rPr lang="en-US" b="1" dirty="0" smtClean="0">
                <a:solidFill>
                  <a:srgbClr val="0033CC"/>
                </a:solidFill>
                <a:effectLst>
                  <a:outerShdw blurRad="38100" dist="38100" dir="2700000" algn="tl">
                    <a:srgbClr val="000000">
                      <a:alpha val="43137"/>
                    </a:srgbClr>
                  </a:outerShdw>
                </a:effectLst>
                <a:latin typeface="Calibri"/>
              </a:rPr>
              <a:t> wave functions</a:t>
            </a:r>
            <a:r>
              <a:rPr lang="en-US" dirty="0" smtClean="0">
                <a:solidFill>
                  <a:srgbClr val="0033CC"/>
                </a:solidFill>
                <a:latin typeface="Calibri"/>
              </a:rPr>
              <a:t>,</a:t>
            </a:r>
            <a:r>
              <a:rPr lang="en-US" b="1" dirty="0" smtClean="0">
                <a:solidFill>
                  <a:srgbClr val="0033CC"/>
                </a:solidFill>
                <a:effectLst>
                  <a:outerShdw blurRad="38100" dist="38100" dir="2700000" algn="tl">
                    <a:srgbClr val="000000">
                      <a:alpha val="43137"/>
                    </a:srgbClr>
                  </a:outerShdw>
                </a:effectLst>
                <a:latin typeface="Calibri"/>
              </a:rPr>
              <a:t> quadratic radius</a:t>
            </a:r>
            <a:r>
              <a:rPr lang="en-US" dirty="0" smtClean="0">
                <a:solidFill>
                  <a:srgbClr val="0033CC"/>
                </a:solidFill>
                <a:latin typeface="Calibri"/>
              </a:rPr>
              <a:t>,</a:t>
            </a:r>
            <a:r>
              <a:rPr lang="en-US" b="1" dirty="0" smtClean="0">
                <a:solidFill>
                  <a:srgbClr val="0033CC"/>
                </a:solidFill>
                <a:effectLst>
                  <a:outerShdw blurRad="38100" dist="38100" dir="2700000" algn="tl">
                    <a:srgbClr val="000000">
                      <a:alpha val="43137"/>
                    </a:srgbClr>
                  </a:outerShdw>
                </a:effectLst>
                <a:latin typeface="Calibri"/>
              </a:rPr>
              <a:t> hadron dissociations</a:t>
            </a:r>
            <a:r>
              <a:rPr lang="en-US" dirty="0" smtClean="0">
                <a:solidFill>
                  <a:srgbClr val="0033CC"/>
                </a:solidFill>
                <a:latin typeface="Calibri"/>
              </a:rPr>
              <a:t>,</a:t>
            </a:r>
            <a:r>
              <a:rPr lang="en-US" b="1" dirty="0" smtClean="0">
                <a:solidFill>
                  <a:srgbClr val="0033CC"/>
                </a:solidFill>
                <a:effectLst>
                  <a:outerShdw blurRad="38100" dist="38100" dir="2700000" algn="tl">
                    <a:srgbClr val="000000">
                      <a:alpha val="43137"/>
                    </a:srgbClr>
                  </a:outerShdw>
                </a:effectLst>
                <a:latin typeface="Calibri"/>
              </a:rPr>
              <a:t> chemical freeze out</a:t>
            </a:r>
            <a:r>
              <a:rPr lang="en-US" dirty="0" smtClean="0">
                <a:solidFill>
                  <a:srgbClr val="0033CC"/>
                </a:solidFill>
                <a:latin typeface="Calibri"/>
              </a:rPr>
              <a:t>.</a:t>
            </a:r>
            <a:r>
              <a:rPr lang="en-US" b="1" dirty="0" smtClean="0">
                <a:solidFill>
                  <a:srgbClr val="0033CC"/>
                </a:solidFill>
                <a:effectLst>
                  <a:outerShdw blurRad="38100" dist="38100" dir="2700000" algn="tl">
                    <a:srgbClr val="000000">
                      <a:alpha val="43137"/>
                    </a:srgbClr>
                  </a:outerShdw>
                </a:effectLst>
                <a:latin typeface="Calibri"/>
              </a:rPr>
              <a:t> </a:t>
            </a:r>
          </a:p>
          <a:p>
            <a:pPr marL="457200" indent="-365760">
              <a:spcAft>
                <a:spcPts val="1000"/>
              </a:spcAft>
            </a:pPr>
            <a:r>
              <a:rPr lang="en-US" b="1" dirty="0" smtClean="0">
                <a:solidFill>
                  <a:srgbClr val="0033CC"/>
                </a:solidFill>
                <a:effectLst>
                  <a:outerShdw blurRad="38100" dist="38100" dir="2700000" algn="tl">
                    <a:srgbClr val="000000">
                      <a:alpha val="43137"/>
                    </a:srgbClr>
                  </a:outerShdw>
                </a:effectLst>
                <a:latin typeface="Calibri"/>
              </a:rPr>
              <a:t>●● </a:t>
            </a:r>
            <a:r>
              <a:rPr lang="en-US" b="1" dirty="0">
                <a:solidFill>
                  <a:srgbClr val="0033CC"/>
                </a:solidFill>
                <a:effectLst>
                  <a:outerShdw blurRad="38100" dist="38100" dir="2700000" algn="tl">
                    <a:srgbClr val="000000">
                      <a:alpha val="43137"/>
                    </a:srgbClr>
                  </a:outerShdw>
                </a:effectLst>
                <a:latin typeface="Calibri"/>
              </a:rPr>
              <a:t>Comparison of the results obtained for the </a:t>
            </a:r>
            <a:r>
              <a:rPr lang="en-US" b="1" dirty="0">
                <a:solidFill>
                  <a:srgbClr val="CC3300"/>
                </a:solidFill>
                <a:effectLst>
                  <a:outerShdw blurRad="38100" dist="38100" dir="2700000" algn="tl">
                    <a:srgbClr val="000000">
                      <a:alpha val="43137"/>
                    </a:srgbClr>
                  </a:outerShdw>
                </a:effectLst>
                <a:latin typeface="Calibri"/>
              </a:rPr>
              <a:t>chiral fluctuations </a:t>
            </a:r>
            <a:r>
              <a:rPr lang="en-US" b="1" dirty="0">
                <a:solidFill>
                  <a:srgbClr val="0033CC"/>
                </a:solidFill>
                <a:effectLst>
                  <a:outerShdw blurRad="38100" dist="38100" dir="2700000" algn="tl">
                    <a:srgbClr val="000000">
                      <a:alpha val="43137"/>
                    </a:srgbClr>
                  </a:outerShdw>
                </a:effectLst>
                <a:latin typeface="Calibri"/>
              </a:rPr>
              <a:t>with those from Lattice Gauge Theory (LGT) modeling and the RHIC and NICA </a:t>
            </a:r>
            <a:r>
              <a:rPr lang="en-US" b="1" dirty="0" smtClean="0">
                <a:solidFill>
                  <a:srgbClr val="0033CC"/>
                </a:solidFill>
                <a:effectLst>
                  <a:outerShdw blurRad="38100" dist="38100" dir="2700000" algn="tl">
                    <a:srgbClr val="000000">
                      <a:alpha val="43137"/>
                    </a:srgbClr>
                  </a:outerShdw>
                </a:effectLst>
                <a:latin typeface="Calibri"/>
              </a:rPr>
              <a:t>data</a:t>
            </a:r>
            <a:endParaRPr lang="en-US" b="1" dirty="0">
              <a:solidFill>
                <a:srgbClr val="0033CC"/>
              </a:solidFill>
              <a:effectLst>
                <a:outerShdw blurRad="38100" dist="38100" dir="2700000" algn="tl">
                  <a:srgbClr val="000000">
                    <a:alpha val="43137"/>
                  </a:srgbClr>
                </a:outerShdw>
              </a:effectLst>
              <a:latin typeface="Calibri"/>
            </a:endParaRPr>
          </a:p>
          <a:p>
            <a:pPr marL="457200" indent="-365760">
              <a:spcAft>
                <a:spcPts val="600"/>
              </a:spcAft>
            </a:pPr>
            <a:r>
              <a:rPr lang="en-US" b="1" dirty="0" smtClean="0">
                <a:solidFill>
                  <a:srgbClr val="0033CC"/>
                </a:solidFill>
                <a:effectLst>
                  <a:outerShdw blurRad="38100" dist="38100" dir="2700000" algn="tl">
                    <a:srgbClr val="000000">
                      <a:alpha val="43137"/>
                    </a:srgbClr>
                  </a:outerShdw>
                </a:effectLst>
                <a:latin typeface="Calibri"/>
              </a:rPr>
              <a:t>●● Study </a:t>
            </a:r>
            <a:r>
              <a:rPr lang="en-US" b="1" dirty="0">
                <a:solidFill>
                  <a:srgbClr val="0033CC"/>
                </a:solidFill>
                <a:effectLst>
                  <a:outerShdw blurRad="38100" dist="38100" dir="2700000" algn="tl">
                    <a:srgbClr val="000000">
                      <a:alpha val="43137"/>
                    </a:srgbClr>
                  </a:outerShdw>
                </a:effectLst>
                <a:latin typeface="Calibri"/>
              </a:rPr>
              <a:t>of </a:t>
            </a:r>
            <a:r>
              <a:rPr lang="en-US" b="1" dirty="0" smtClean="0">
                <a:solidFill>
                  <a:srgbClr val="0033CC"/>
                </a:solidFill>
                <a:effectLst>
                  <a:outerShdw blurRad="38100" dist="38100" dir="2700000" algn="tl">
                    <a:srgbClr val="000000">
                      <a:alpha val="43137"/>
                    </a:srgbClr>
                  </a:outerShdw>
                </a:effectLst>
                <a:latin typeface="Calibri"/>
              </a:rPr>
              <a:t>model </a:t>
            </a:r>
            <a:r>
              <a:rPr lang="en-US" b="1" dirty="0">
                <a:solidFill>
                  <a:srgbClr val="0033CC"/>
                </a:solidFill>
                <a:effectLst>
                  <a:outerShdw blurRad="38100" dist="38100" dir="2700000" algn="tl">
                    <a:srgbClr val="000000">
                      <a:alpha val="43137"/>
                    </a:srgbClr>
                  </a:outerShdw>
                </a:effectLst>
                <a:latin typeface="Calibri"/>
              </a:rPr>
              <a:t>predictions </a:t>
            </a:r>
            <a:r>
              <a:rPr lang="en-US" b="1" dirty="0" smtClean="0">
                <a:solidFill>
                  <a:srgbClr val="0033CC"/>
                </a:solidFill>
                <a:effectLst>
                  <a:outerShdw blurRad="38100" dist="38100" dir="2700000" algn="tl">
                    <a:srgbClr val="000000">
                      <a:alpha val="43137"/>
                    </a:srgbClr>
                  </a:outerShdw>
                </a:effectLst>
                <a:latin typeface="Calibri"/>
              </a:rPr>
              <a:t>concerning </a:t>
            </a:r>
            <a:r>
              <a:rPr lang="en-US" b="1" dirty="0" smtClean="0">
                <a:solidFill>
                  <a:srgbClr val="CC3300"/>
                </a:solidFill>
                <a:effectLst>
                  <a:outerShdw blurRad="38100" dist="38100" dir="2700000" algn="tl">
                    <a:srgbClr val="000000">
                      <a:alpha val="43137"/>
                    </a:srgbClr>
                  </a:outerShdw>
                </a:effectLst>
                <a:latin typeface="Calibri"/>
              </a:rPr>
              <a:t>possible stellar matter states</a:t>
            </a:r>
            <a:r>
              <a:rPr lang="en-US" dirty="0" smtClean="0">
                <a:solidFill>
                  <a:srgbClr val="0033CC"/>
                </a:solidFill>
                <a:effectLst>
                  <a:outerShdw blurRad="38100" dist="38100" dir="2700000" algn="tl">
                    <a:srgbClr val="000000">
                      <a:alpha val="43137"/>
                    </a:srgbClr>
                  </a:outerShdw>
                </a:effectLst>
                <a:latin typeface="Calibri"/>
              </a:rPr>
              <a:t>; </a:t>
            </a:r>
            <a:r>
              <a:rPr lang="en-US" b="1" dirty="0" smtClean="0">
                <a:solidFill>
                  <a:srgbClr val="0033CC"/>
                </a:solidFill>
                <a:effectLst>
                  <a:outerShdw blurRad="38100" dist="38100" dir="2700000" algn="tl">
                    <a:srgbClr val="000000">
                      <a:alpha val="43137"/>
                    </a:srgbClr>
                  </a:outerShdw>
                </a:effectLst>
                <a:latin typeface="Calibri"/>
              </a:rPr>
              <a:t>confidence enhancement of the numerical results by </a:t>
            </a:r>
            <a:r>
              <a:rPr lang="en-US" b="1" dirty="0" smtClean="0">
                <a:solidFill>
                  <a:srgbClr val="CC3300"/>
                </a:solidFill>
                <a:effectLst>
                  <a:outerShdw blurRad="38100" dist="38100" dir="2700000" algn="tl">
                    <a:srgbClr val="000000">
                      <a:alpha val="43137"/>
                    </a:srgbClr>
                  </a:outerShdw>
                </a:effectLst>
                <a:latin typeface="Calibri"/>
              </a:rPr>
              <a:t>Bayesian analysis</a:t>
            </a:r>
            <a:r>
              <a:rPr lang="en-US" b="1" dirty="0">
                <a:solidFill>
                  <a:srgbClr val="CC3300"/>
                </a:solidFill>
                <a:effectLst>
                  <a:outerShdw blurRad="38100" dist="38100" dir="2700000" algn="tl">
                    <a:srgbClr val="000000">
                      <a:alpha val="43137"/>
                    </a:srgbClr>
                  </a:outerShdw>
                </a:effectLst>
                <a:latin typeface="Calibri"/>
              </a:rPr>
              <a:t> </a:t>
            </a:r>
            <a:r>
              <a:rPr lang="en-US" dirty="0" smtClean="0">
                <a:solidFill>
                  <a:srgbClr val="CC3300"/>
                </a:solidFill>
                <a:effectLst>
                  <a:outerShdw blurRad="38100" dist="38100" dir="2700000" algn="tl">
                    <a:srgbClr val="000000">
                      <a:alpha val="43137"/>
                    </a:srgbClr>
                  </a:outerShdw>
                </a:effectLst>
                <a:latin typeface="Calibri" panose="020F0502020204030204" pitchFamily="34" charset="0"/>
              </a:rPr>
              <a:t> </a:t>
            </a:r>
            <a:endParaRPr dirty="0">
              <a:solidFill>
                <a:srgbClr val="CC3300"/>
              </a:solidFill>
            </a:endParaRPr>
          </a:p>
        </p:txBody>
      </p:sp>
      <p:sp>
        <p:nvSpPr>
          <p:cNvPr id="4" name="Заголовок 1"/>
          <p:cNvSpPr txBox="1">
            <a:spLocks/>
          </p:cNvSpPr>
          <p:nvPr/>
        </p:nvSpPr>
        <p:spPr>
          <a:xfrm>
            <a:off x="776243" y="407350"/>
            <a:ext cx="7696200"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a:t>
            </a:r>
            <a:r>
              <a:rPr lang="en-US" sz="36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NICA Driven Computer Theoretic Investigations</a:t>
            </a: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a:p>
            <a:pPr algn="ctr">
              <a:spcBef>
                <a:spcPts val="2400"/>
              </a:spcBef>
            </a:pP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spTree>
    <p:extLst>
      <p:ext uri="{BB962C8B-B14F-4D97-AF65-F5344CB8AC3E}">
        <p14:creationId xmlns:p14="http://schemas.microsoft.com/office/powerpoint/2010/main" val="32154884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124203" y="3429000"/>
            <a:ext cx="5867400" cy="307777"/>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A.V. Friesen, </a:t>
            </a:r>
            <a:r>
              <a:rPr lang="en-US" sz="1400" dirty="0" err="1">
                <a:solidFill>
                  <a:prstClr val="black">
                    <a:lumMod val="50000"/>
                    <a:lumOff val="50000"/>
                  </a:prstClr>
                </a:solidFill>
                <a:latin typeface="Calibri" panose="020F0502020204030204" pitchFamily="34" charset="0"/>
              </a:rPr>
              <a:t>Yu.L</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Kalinovsky</a:t>
            </a:r>
            <a:r>
              <a:rPr lang="en-US" sz="1400" dirty="0">
                <a:solidFill>
                  <a:prstClr val="black">
                    <a:lumMod val="50000"/>
                    <a:lumOff val="50000"/>
                  </a:prstClr>
                </a:solidFill>
                <a:latin typeface="Calibri" panose="020F0502020204030204" pitchFamily="34" charset="0"/>
              </a:rPr>
              <a:t>, V.D. </a:t>
            </a:r>
            <a:r>
              <a:rPr lang="en-US" sz="1400" dirty="0" err="1">
                <a:solidFill>
                  <a:prstClr val="black">
                    <a:lumMod val="50000"/>
                    <a:lumOff val="50000"/>
                  </a:prstClr>
                </a:solidFill>
                <a:latin typeface="Calibri" panose="020F0502020204030204" pitchFamily="34" charset="0"/>
              </a:rPr>
              <a:t>Toneev</a:t>
            </a:r>
            <a:r>
              <a:rPr lang="en-US" sz="1400" dirty="0">
                <a:solidFill>
                  <a:prstClr val="black">
                    <a:lumMod val="50000"/>
                    <a:lumOff val="50000"/>
                  </a:prstClr>
                </a:solidFill>
                <a:latin typeface="Calibri" panose="020F0502020204030204" pitchFamily="34" charset="0"/>
              </a:rPr>
              <a:t>, Nuclear Physics A 923 (2014) 1–18</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76" y="1219207"/>
            <a:ext cx="687019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7135568" y="1219200"/>
            <a:ext cx="1932232" cy="2058227"/>
          </a:xfrm>
          <a:prstGeom prst="rect">
            <a:avLst/>
          </a:prstGeom>
        </p:spPr>
        <p:txBody>
          <a:bodyPr wrap="square" lIns="91410" tIns="45706" rIns="91410" bIns="45706">
            <a:spAutoFit/>
          </a:bodyPr>
          <a:lstStyle/>
          <a:p>
            <a:pPr>
              <a:lnSpc>
                <a:spcPct val="85000"/>
              </a:lnSpc>
            </a:pP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Calculations within the two-flavor </a:t>
            </a:r>
            <a:r>
              <a:rPr lang="en-US" sz="1500" dirty="0" err="1">
                <a:solidFill>
                  <a:srgbClr val="000090"/>
                </a:solidFill>
                <a:effectLst>
                  <a:outerShdw blurRad="38100" dist="38100" dir="2700000" algn="tl">
                    <a:srgbClr val="000000">
                      <a:alpha val="43137"/>
                    </a:srgbClr>
                  </a:outerShdw>
                </a:effectLst>
                <a:latin typeface="Calibri" panose="020F0502020204030204" pitchFamily="34" charset="0"/>
              </a:rPr>
              <a:t>Polyakov</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-loop-extended </a:t>
            </a:r>
            <a:r>
              <a:rPr lang="en-US" sz="1500" dirty="0" err="1">
                <a:solidFill>
                  <a:srgbClr val="000090"/>
                </a:solidFill>
                <a:effectLst>
                  <a:outerShdw blurRad="38100" dist="38100" dir="2700000" algn="tl">
                    <a:srgbClr val="000000">
                      <a:alpha val="43137"/>
                    </a:srgbClr>
                  </a:outerShdw>
                </a:effectLst>
                <a:latin typeface="Calibri" panose="020F0502020204030204" pitchFamily="34" charset="0"/>
              </a:rPr>
              <a:t>Nambu</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a:t>
            </a:r>
            <a:r>
              <a:rPr lang="en-US" sz="1500" dirty="0" err="1">
                <a:solidFill>
                  <a:srgbClr val="000090"/>
                </a:solidFill>
                <a:effectLst>
                  <a:outerShdw blurRad="38100" dist="38100" dir="2700000" algn="tl">
                    <a:srgbClr val="000000">
                      <a:alpha val="43137"/>
                    </a:srgbClr>
                  </a:outerShdw>
                </a:effectLst>
                <a:latin typeface="Calibri" panose="020F0502020204030204" pitchFamily="34" charset="0"/>
              </a:rPr>
              <a:t>Jona-Lasinio</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 model</a:t>
            </a:r>
            <a:r>
              <a:rPr lang="en-US" sz="1500" dirty="0">
                <a:solidFill>
                  <a:srgbClr val="1F497D"/>
                </a:solidFill>
                <a:effectLst>
                  <a:outerShdw blurRad="38100" dist="38100" dir="2700000" algn="tl">
                    <a:srgbClr val="000000">
                      <a:alpha val="43137"/>
                    </a:srgbClr>
                  </a:outerShdw>
                </a:effectLst>
                <a:latin typeface="Calibri" panose="020F0502020204030204" pitchFamily="34" charset="0"/>
              </a:rPr>
              <a:t>:</a:t>
            </a:r>
          </a:p>
          <a:p>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Meson masses </a:t>
            </a:r>
            <a:endPar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r>
              <a:rPr lang="en-US" sz="1600" dirty="0" smtClean="0">
                <a:solidFill>
                  <a:srgbClr val="000090"/>
                </a:solidFill>
                <a:latin typeface="Times New Roman"/>
              </a:rPr>
              <a:t>M</a:t>
            </a:r>
            <a:r>
              <a:rPr lang="en-US" sz="1600" baseline="-25000" dirty="0" smtClean="0">
                <a:solidFill>
                  <a:srgbClr val="000090"/>
                </a:solidFill>
                <a:latin typeface="Times New Roman"/>
              </a:rPr>
              <a:t>π/σ </a:t>
            </a:r>
            <a:r>
              <a:rPr lang="en-US" sz="1600" dirty="0">
                <a:solidFill>
                  <a:srgbClr val="000090"/>
                </a:solidFill>
              </a:rPr>
              <a:t>± </a:t>
            </a:r>
            <a:r>
              <a:rPr lang="en-US" sz="1600" dirty="0" smtClean="0">
                <a:solidFill>
                  <a:srgbClr val="000090"/>
                </a:solidFill>
                <a:latin typeface="Times New Roman"/>
              </a:rPr>
              <a:t>Γ</a:t>
            </a:r>
            <a:r>
              <a:rPr lang="en-US" sz="1600" baseline="-25000" dirty="0" smtClean="0">
                <a:solidFill>
                  <a:srgbClr val="000090"/>
                </a:solidFill>
                <a:latin typeface="Times New Roman"/>
              </a:rPr>
              <a:t>π/σ</a:t>
            </a:r>
            <a:r>
              <a:rPr lang="en-US" sz="1600" dirty="0" smtClean="0">
                <a:solidFill>
                  <a:srgbClr val="000090"/>
                </a:solidFill>
                <a:latin typeface="Times New Roman"/>
              </a:rPr>
              <a:t>/2</a:t>
            </a:r>
            <a:r>
              <a:rPr lang="en-US" sz="1600" dirty="0" smtClean="0">
                <a:solidFill>
                  <a:prstClr val="black"/>
                </a:solidFill>
                <a:latin typeface="Times New Roman"/>
              </a:rPr>
              <a:t>,</a:t>
            </a:r>
            <a:r>
              <a:rPr lang="en-US" dirty="0" smtClean="0">
                <a:solidFill>
                  <a:prstClr val="black"/>
                </a:solidFill>
                <a:latin typeface="Times New Roman"/>
              </a:rPr>
              <a:t>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the double quark mass and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meson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width </a:t>
            </a:r>
            <a:r>
              <a:rPr lang="en-US" sz="1600" dirty="0">
                <a:solidFill>
                  <a:srgbClr val="000090"/>
                </a:solidFill>
                <a:latin typeface="Times New Roman"/>
              </a:rPr>
              <a:t>Γ</a:t>
            </a:r>
            <a:r>
              <a:rPr lang="en-US" sz="1600" baseline="-25000" dirty="0">
                <a:solidFill>
                  <a:srgbClr val="000090"/>
                </a:solidFill>
                <a:latin typeface="Times New Roman"/>
              </a:rPr>
              <a:t>π/σ</a:t>
            </a:r>
            <a:endParaRPr lang="en-US" sz="1600" baseline="-250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92880"/>
            <a:ext cx="5974080" cy="233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Заголовок 1"/>
          <p:cNvSpPr txBox="1">
            <a:spLocks/>
          </p:cNvSpPr>
          <p:nvPr/>
        </p:nvSpPr>
        <p:spPr>
          <a:xfrm>
            <a:off x="304800" y="152400"/>
            <a:ext cx="8610600" cy="7620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5000"/>
              </a:lnSpc>
              <a:spcBef>
                <a:spcPts val="1200"/>
              </a:spcBef>
            </a:pPr>
            <a:r>
              <a:rPr lang="en-US" sz="2400" b="1" kern="0" dirty="0">
                <a:solidFill>
                  <a:srgbClr val="000090"/>
                </a:solidFill>
                <a:effectLst>
                  <a:outerShdw blurRad="38100" dist="38100" dir="2700000" algn="tl">
                    <a:srgbClr val="000000">
                      <a:alpha val="43137"/>
                    </a:srgbClr>
                  </a:outerShdw>
                </a:effectLst>
                <a:latin typeface="Calibri" panose="020F0502020204030204" pitchFamily="34" charset="0"/>
              </a:rPr>
              <a:t>Modeling and prediction of meson properties at finite temperature and </a:t>
            </a:r>
            <a:r>
              <a:rPr lang="en-US" sz="2400" b="1" kern="0" dirty="0" smtClean="0">
                <a:solidFill>
                  <a:srgbClr val="000090"/>
                </a:solidFill>
                <a:effectLst>
                  <a:outerShdw blurRad="38100" dist="38100" dir="2700000" algn="tl">
                    <a:srgbClr val="000000">
                      <a:alpha val="43137"/>
                    </a:srgbClr>
                  </a:outerShdw>
                </a:effectLst>
                <a:latin typeface="Calibri" panose="020F0502020204030204" pitchFamily="34" charset="0"/>
              </a:rPr>
              <a:t>density </a:t>
            </a:r>
            <a:r>
              <a:rPr lang="en-US" sz="2200" kern="0" dirty="0" smtClean="0">
                <a:solidFill>
                  <a:srgbClr val="000090"/>
                </a:solidFill>
                <a:latin typeface="Calibri" panose="020F0502020204030204" pitchFamily="34" charset="0"/>
              </a:rPr>
              <a:t>(PNJL: </a:t>
            </a:r>
            <a:r>
              <a:rPr lang="en-US" sz="2200" kern="0" dirty="0" err="1" smtClean="0">
                <a:solidFill>
                  <a:srgbClr val="000090"/>
                </a:solidFill>
                <a:latin typeface="Calibri" panose="020F0502020204030204" pitchFamily="34" charset="0"/>
              </a:rPr>
              <a:t>Polyakov-Nambu-Jona-Lasinio</a:t>
            </a:r>
            <a:r>
              <a:rPr lang="en-US" sz="2200" kern="0" dirty="0">
                <a:solidFill>
                  <a:srgbClr val="000090"/>
                </a:solidFill>
                <a:latin typeface="Calibri" panose="020F0502020204030204" pitchFamily="34" charset="0"/>
              </a:rPr>
              <a:t> </a:t>
            </a:r>
            <a:r>
              <a:rPr lang="en-US" sz="2200" kern="0" dirty="0" smtClean="0">
                <a:solidFill>
                  <a:srgbClr val="000090"/>
                </a:solidFill>
                <a:latin typeface="Calibri" panose="020F0502020204030204" pitchFamily="34" charset="0"/>
              </a:rPr>
              <a:t>model)</a:t>
            </a:r>
            <a:endParaRPr lang="en-US" sz="22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3" name="Прямоугольник 2"/>
          <p:cNvSpPr/>
          <p:nvPr/>
        </p:nvSpPr>
        <p:spPr>
          <a:xfrm>
            <a:off x="6400800" y="4313999"/>
            <a:ext cx="2667000" cy="1858201"/>
          </a:xfrm>
          <a:prstGeom prst="rect">
            <a:avLst/>
          </a:prstGeom>
        </p:spPr>
        <p:txBody>
          <a:bodyPr wrap="square">
            <a:spAutoFit/>
          </a:bodyPr>
          <a:lstStyle/>
          <a:p>
            <a:pPr>
              <a:lnSpc>
                <a:spcPct val="85000"/>
              </a:lnSpc>
            </a:pP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Effect of </a:t>
            </a:r>
            <a:r>
              <a:rPr lang="en-US" sz="1500" b="1" dirty="0">
                <a:solidFill>
                  <a:srgbClr val="000090"/>
                </a:solidFill>
                <a:effectLst>
                  <a:outerShdw blurRad="38100" dist="38100" dir="2700000" algn="tl">
                    <a:srgbClr val="000000">
                      <a:alpha val="43137"/>
                    </a:srgbClr>
                  </a:outerShdw>
                </a:effectLst>
                <a:latin typeface="Calibri" panose="020F0502020204030204" pitchFamily="34" charset="0"/>
              </a:rPr>
              <a:t>meson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correlations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on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the hadron matter equation of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state. Mesons bring noticeable contribution to the system pressure in the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mixed phase</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a:t>
            </a:r>
          </a:p>
          <a:p>
            <a:pPr>
              <a:lnSpc>
                <a:spcPct val="85000"/>
              </a:lnSpc>
            </a:pP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The spectral broadening and scattering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modify</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the meson   contribution to the system pressure.</a:t>
            </a:r>
            <a:endParaRPr lang="en-US" sz="15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13" name="Прямоугольник 12"/>
          <p:cNvSpPr/>
          <p:nvPr/>
        </p:nvSpPr>
        <p:spPr>
          <a:xfrm>
            <a:off x="457200" y="6474052"/>
            <a:ext cx="8610600" cy="307748"/>
          </a:xfrm>
          <a:prstGeom prst="rect">
            <a:avLst/>
          </a:prstGeom>
        </p:spPr>
        <p:txBody>
          <a:bodyPr wrap="square" lIns="91410" tIns="45706" rIns="91410" bIns="45706">
            <a:spAutoFit/>
          </a:bodyPr>
          <a:lstStyle/>
          <a:p>
            <a:r>
              <a:rPr lang="en-US" sz="1400" dirty="0" err="1" smtClean="0">
                <a:solidFill>
                  <a:prstClr val="black">
                    <a:lumMod val="50000"/>
                    <a:lumOff val="50000"/>
                  </a:prstClr>
                </a:solidFill>
                <a:latin typeface="Calibri" panose="020F0502020204030204" pitchFamily="34" charset="0"/>
              </a:rPr>
              <a:t>Yu.L</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Kalinovsky</a:t>
            </a:r>
            <a:r>
              <a:rPr lang="en-US" sz="1400" dirty="0">
                <a:solidFill>
                  <a:prstClr val="black">
                    <a:lumMod val="50000"/>
                    <a:lumOff val="50000"/>
                  </a:prstClr>
                </a:solidFill>
                <a:latin typeface="Calibri" panose="020F0502020204030204" pitchFamily="34" charset="0"/>
              </a:rPr>
              <a:t>, V.D. </a:t>
            </a:r>
            <a:r>
              <a:rPr lang="en-US" sz="1400" dirty="0" err="1">
                <a:solidFill>
                  <a:prstClr val="black">
                    <a:lumMod val="50000"/>
                    <a:lumOff val="50000"/>
                  </a:prstClr>
                </a:solidFill>
                <a:latin typeface="Calibri" panose="020F0502020204030204" pitchFamily="34" charset="0"/>
              </a:rPr>
              <a:t>Toneev</a:t>
            </a:r>
            <a:r>
              <a:rPr lang="en-US" sz="1400" dirty="0">
                <a:solidFill>
                  <a:prstClr val="black">
                    <a:lumMod val="50000"/>
                    <a:lumOff val="50000"/>
                  </a:prstClr>
                </a:solidFill>
                <a:latin typeface="Calibri" panose="020F0502020204030204" pitchFamily="34" charset="0"/>
              </a:rPr>
              <a:t>, A.V. Friesen, </a:t>
            </a:r>
            <a:r>
              <a:rPr lang="en-US" sz="1400" dirty="0" err="1">
                <a:solidFill>
                  <a:prstClr val="black">
                    <a:lumMod val="50000"/>
                    <a:lumOff val="50000"/>
                  </a:prstClr>
                </a:solidFill>
                <a:latin typeface="Calibri" panose="020F0502020204030204" pitchFamily="34" charset="0"/>
              </a:rPr>
              <a:t>Phys.Usp</a:t>
            </a:r>
            <a:r>
              <a:rPr lang="en-US" sz="1400" dirty="0">
                <a:solidFill>
                  <a:prstClr val="black">
                    <a:lumMod val="50000"/>
                    <a:lumOff val="50000"/>
                  </a:prstClr>
                </a:solidFill>
                <a:latin typeface="Calibri" panose="020F0502020204030204" pitchFamily="34" charset="0"/>
              </a:rPr>
              <a:t>. 59 (2016) no.4, 367-382</a:t>
            </a:r>
            <a:r>
              <a:rPr lang="en-US" sz="1400" dirty="0" smtClean="0">
                <a:solidFill>
                  <a:prstClr val="black">
                    <a:lumMod val="50000"/>
                    <a:lumOff val="50000"/>
                  </a:prstClr>
                </a:solidFill>
                <a:latin typeface="Calibri" panose="020F0502020204030204" pitchFamily="34" charset="0"/>
              </a:rPr>
              <a:t>, </a:t>
            </a:r>
            <a:r>
              <a:rPr lang="en-US" sz="1400" dirty="0" err="1" smtClean="0">
                <a:solidFill>
                  <a:prstClr val="black">
                    <a:lumMod val="50000"/>
                    <a:lumOff val="50000"/>
                  </a:prstClr>
                </a:solidFill>
                <a:latin typeface="Calibri" panose="020F0502020204030204" pitchFamily="34" charset="0"/>
              </a:rPr>
              <a:t>Usp.Fiz.Nauk</a:t>
            </a:r>
            <a:r>
              <a:rPr lang="en-US" sz="1400" dirty="0" smtClean="0">
                <a:solidFill>
                  <a:prstClr val="black">
                    <a:lumMod val="50000"/>
                    <a:lumOff val="50000"/>
                  </a:prstClr>
                </a:solidFill>
                <a:latin typeface="Calibri" panose="020F0502020204030204" pitchFamily="34" charset="0"/>
              </a:rPr>
              <a:t> </a:t>
            </a:r>
            <a:r>
              <a:rPr lang="en-US" sz="1400" dirty="0">
                <a:solidFill>
                  <a:prstClr val="black">
                    <a:lumMod val="50000"/>
                    <a:lumOff val="50000"/>
                  </a:prstClr>
                </a:solidFill>
                <a:latin typeface="Calibri" panose="020F0502020204030204" pitchFamily="34" charset="0"/>
              </a:rPr>
              <a:t>186 (2016) no.4, </a:t>
            </a:r>
            <a:r>
              <a:rPr lang="en-US" sz="1400" dirty="0" smtClean="0">
                <a:solidFill>
                  <a:prstClr val="black">
                    <a:lumMod val="50000"/>
                    <a:lumOff val="50000"/>
                  </a:prstClr>
                </a:solidFill>
                <a:latin typeface="Calibri" panose="020F0502020204030204" pitchFamily="34" charset="0"/>
              </a:rPr>
              <a:t>387-403</a:t>
            </a:r>
            <a:endParaRPr lang="en-US" sz="1400" dirty="0">
              <a:solidFill>
                <a:prstClr val="black">
                  <a:lumMod val="50000"/>
                  <a:lumOff val="50000"/>
                </a:prstClr>
              </a:solidFill>
              <a:latin typeface="Calibri" panose="020F0502020204030204" pitchFamily="34" charset="0"/>
            </a:endParaRPr>
          </a:p>
        </p:txBody>
      </p:sp>
    </p:spTree>
    <p:extLst>
      <p:ext uri="{BB962C8B-B14F-4D97-AF65-F5344CB8AC3E}">
        <p14:creationId xmlns:p14="http://schemas.microsoft.com/office/powerpoint/2010/main" val="3686159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6705600" y="1243169"/>
            <a:ext cx="2362200" cy="2054380"/>
          </a:xfrm>
          <a:prstGeom prst="rect">
            <a:avLst/>
          </a:prstGeom>
        </p:spPr>
        <p:txBody>
          <a:bodyPr wrap="square" lIns="91410" tIns="45706" rIns="91410" bIns="45706">
            <a:spAutoFit/>
          </a:bodyPr>
          <a:lstStyle/>
          <a:p>
            <a:pPr>
              <a:lnSpc>
                <a:spcPct val="85000"/>
              </a:lnSpc>
            </a:pP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Left</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Pressure vs.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c</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hemical potential at different T. Mixed phase corresponds to straight lines. </a:t>
            </a:r>
          </a:p>
          <a:p>
            <a:pPr>
              <a:lnSpc>
                <a:spcPct val="85000"/>
              </a:lnSpc>
            </a:pP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Right</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Pressure variation  in terms of quark density. </a:t>
            </a:r>
          </a:p>
          <a:p>
            <a:pPr>
              <a:lnSpc>
                <a:spcPct val="85000"/>
              </a:lnSpc>
            </a:pP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1-st order phase transition corresponds to sign change from + to – of the variations </a:t>
            </a:r>
            <a:r>
              <a:rPr lang="en-US" sz="1500" dirty="0" smtClean="0">
                <a:solidFill>
                  <a:srgbClr val="000090"/>
                </a:solidFill>
                <a:latin typeface="Calibri" panose="020F0502020204030204" pitchFamily="34" charset="0"/>
              </a:rPr>
              <a:t>(dotted </a:t>
            </a:r>
            <a:r>
              <a:rPr lang="en-US" sz="1500" dirty="0" err="1" smtClean="0">
                <a:solidFill>
                  <a:srgbClr val="000090"/>
                </a:solidFill>
                <a:latin typeface="Calibri" panose="020F0502020204030204" pitchFamily="34" charset="0"/>
              </a:rPr>
              <a:t>spinodal</a:t>
            </a:r>
            <a:r>
              <a:rPr lang="en-US" sz="1500" dirty="0" smtClean="0">
                <a:solidFill>
                  <a:srgbClr val="000090"/>
                </a:solidFill>
                <a:latin typeface="Calibri" panose="020F0502020204030204" pitchFamily="34" charset="0"/>
              </a:rPr>
              <a:t> boundary).</a:t>
            </a:r>
          </a:p>
        </p:txBody>
      </p:sp>
      <p:sp>
        <p:nvSpPr>
          <p:cNvPr id="11" name="Заголовок 1"/>
          <p:cNvSpPr txBox="1">
            <a:spLocks/>
          </p:cNvSpPr>
          <p:nvPr/>
        </p:nvSpPr>
        <p:spPr>
          <a:xfrm>
            <a:off x="304800" y="76200"/>
            <a:ext cx="8610600" cy="8382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QCD equation of state and phase diagram </a:t>
            </a:r>
            <a:endPar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pPr algn="ctr">
              <a:lnSpc>
                <a:spcPct val="85000"/>
              </a:lnSpc>
            </a:pPr>
            <a:r>
              <a:rPr lang="en-US" sz="2200" kern="0" dirty="0" smtClean="0">
                <a:solidFill>
                  <a:srgbClr val="000090"/>
                </a:solidFill>
                <a:latin typeface="Calibri" panose="020F0502020204030204" pitchFamily="34" charset="0"/>
              </a:rPr>
              <a:t>(PNJL: </a:t>
            </a:r>
            <a:r>
              <a:rPr lang="en-US" sz="2200" kern="0" dirty="0" err="1" smtClean="0">
                <a:solidFill>
                  <a:srgbClr val="000090"/>
                </a:solidFill>
                <a:latin typeface="Calibri" panose="020F0502020204030204" pitchFamily="34" charset="0"/>
              </a:rPr>
              <a:t>Polyakov-Nambu-Jona-Lasinio</a:t>
            </a:r>
            <a:r>
              <a:rPr lang="en-US" sz="2200" kern="0" dirty="0">
                <a:solidFill>
                  <a:srgbClr val="000090"/>
                </a:solidFill>
                <a:latin typeface="Calibri" panose="020F0502020204030204" pitchFamily="34" charset="0"/>
              </a:rPr>
              <a:t> </a:t>
            </a:r>
            <a:r>
              <a:rPr lang="en-US" sz="2200" kern="0" dirty="0" smtClean="0">
                <a:solidFill>
                  <a:srgbClr val="000090"/>
                </a:solidFill>
                <a:latin typeface="Calibri" panose="020F0502020204030204" pitchFamily="34" charset="0"/>
              </a:rPr>
              <a:t>model)</a:t>
            </a:r>
            <a:endParaRPr lang="en-US" sz="22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3" name="Прямоугольник 2"/>
          <p:cNvSpPr/>
          <p:nvPr/>
        </p:nvSpPr>
        <p:spPr>
          <a:xfrm>
            <a:off x="6477000" y="3681569"/>
            <a:ext cx="2667000" cy="2643031"/>
          </a:xfrm>
          <a:prstGeom prst="rect">
            <a:avLst/>
          </a:prstGeom>
        </p:spPr>
        <p:txBody>
          <a:bodyPr wrap="square">
            <a:spAutoFit/>
          </a:bodyPr>
          <a:lstStyle/>
          <a:p>
            <a:pPr>
              <a:lnSpc>
                <a:spcPct val="85000"/>
              </a:lnSpc>
            </a:pP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Left</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Phase diagram of PNJL model: dependence of 1-st order phase transition point under addition of a vector interaction.  </a:t>
            </a:r>
          </a:p>
          <a:p>
            <a:pPr>
              <a:lnSpc>
                <a:spcPct val="85000"/>
              </a:lnSpc>
            </a:pP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Right</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Order parameters of PNJL model under </a:t>
            </a:r>
            <a:r>
              <a:rPr lang="en-US" sz="1500" dirty="0" err="1" smtClean="0">
                <a:solidFill>
                  <a:srgbClr val="000090"/>
                </a:solidFill>
                <a:effectLst>
                  <a:outerShdw blurRad="38100" dist="38100" dir="2700000" algn="tl">
                    <a:srgbClr val="000000">
                      <a:alpha val="43137"/>
                    </a:srgbClr>
                  </a:outerShdw>
                </a:effectLst>
                <a:latin typeface="Calibri" panose="020F0502020204030204" pitchFamily="34" charset="0"/>
              </a:rPr>
              <a:t>G</a:t>
            </a:r>
            <a:r>
              <a:rPr lang="en-US" sz="1500" baseline="-25000" dirty="0" err="1" smtClean="0">
                <a:solidFill>
                  <a:srgbClr val="000090"/>
                </a:solidFill>
                <a:effectLst>
                  <a:outerShdw blurRad="38100" dist="38100" dir="2700000" algn="tl">
                    <a:srgbClr val="000000">
                      <a:alpha val="43137"/>
                    </a:srgbClr>
                  </a:outerShdw>
                </a:effectLst>
                <a:latin typeface="Calibri" panose="020F0502020204030204" pitchFamily="34" charset="0"/>
              </a:rPr>
              <a:t>v</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 </a:t>
            </a:r>
            <a:r>
              <a:rPr lang="en-US" sz="1500" dirty="0" err="1" smtClean="0">
                <a:solidFill>
                  <a:srgbClr val="000090"/>
                </a:solidFill>
                <a:effectLst>
                  <a:outerShdw blurRad="38100" dist="38100" dir="2700000" algn="tl">
                    <a:srgbClr val="000000">
                      <a:alpha val="43137"/>
                    </a:srgbClr>
                  </a:outerShdw>
                </a:effectLst>
                <a:latin typeface="Calibri" panose="020F0502020204030204" pitchFamily="34" charset="0"/>
              </a:rPr>
              <a:t>G</a:t>
            </a:r>
            <a:r>
              <a:rPr lang="en-US" sz="1500" baseline="-25000" dirty="0" err="1" smtClean="0">
                <a:solidFill>
                  <a:srgbClr val="000090"/>
                </a:solidFill>
                <a:effectLst>
                  <a:outerShdw blurRad="38100" dist="38100" dir="2700000" algn="tl">
                    <a:srgbClr val="000000">
                      <a:alpha val="43137"/>
                    </a:srgbClr>
                  </a:outerShdw>
                </a:effectLst>
                <a:latin typeface="Calibri" panose="020F0502020204030204" pitchFamily="34" charset="0"/>
              </a:rPr>
              <a:t>s</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a:t>
            </a:r>
          </a:p>
          <a:p>
            <a:pPr>
              <a:lnSpc>
                <a:spcPct val="85000"/>
              </a:lnSpc>
            </a:pPr>
            <a:r>
              <a:rPr lang="en-US" sz="1500" u="sng" dirty="0" smtClean="0">
                <a:solidFill>
                  <a:srgbClr val="000090"/>
                </a:solidFill>
                <a:effectLst>
                  <a:outerShdw blurRad="38100" dist="38100" dir="2700000" algn="tl">
                    <a:srgbClr val="000000">
                      <a:alpha val="43137"/>
                    </a:srgbClr>
                  </a:outerShdw>
                </a:effectLst>
                <a:latin typeface="Calibri" panose="020F0502020204030204" pitchFamily="34" charset="0"/>
              </a:rPr>
              <a:t>Solid lines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correspond to chiral phase transition. </a:t>
            </a:r>
          </a:p>
          <a:p>
            <a:pPr>
              <a:lnSpc>
                <a:spcPct val="85000"/>
              </a:lnSpc>
            </a:pPr>
            <a:r>
              <a:rPr lang="en-US" sz="1500" u="sng" dirty="0" smtClean="0">
                <a:solidFill>
                  <a:srgbClr val="000090"/>
                </a:solidFill>
                <a:effectLst>
                  <a:outerShdw blurRad="38100" dist="38100" dir="2700000" algn="tl">
                    <a:srgbClr val="000000">
                      <a:alpha val="43137"/>
                    </a:srgbClr>
                  </a:outerShdw>
                </a:effectLst>
                <a:latin typeface="Calibri" panose="020F0502020204030204" pitchFamily="34" charset="0"/>
              </a:rPr>
              <a:t>Interrupted lines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define the order parameter of the confinement-</a:t>
            </a:r>
            <a:r>
              <a:rPr lang="en-US" sz="1500" dirty="0" err="1" smtClean="0">
                <a:solidFill>
                  <a:srgbClr val="000090"/>
                </a:solidFill>
                <a:effectLst>
                  <a:outerShdw blurRad="38100" dist="38100" dir="2700000" algn="tl">
                    <a:srgbClr val="000000">
                      <a:alpha val="43137"/>
                    </a:srgbClr>
                  </a:outerShdw>
                </a:effectLst>
                <a:latin typeface="Calibri" panose="020F0502020204030204" pitchFamily="34" charset="0"/>
              </a:rPr>
              <a:t>deconefinement</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phase transition. </a:t>
            </a:r>
            <a:endParaRPr lang="en-US" sz="15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13" name="Прямоугольник 12"/>
          <p:cNvSpPr/>
          <p:nvPr/>
        </p:nvSpPr>
        <p:spPr>
          <a:xfrm>
            <a:off x="457200" y="6400800"/>
            <a:ext cx="8610600" cy="307748"/>
          </a:xfrm>
          <a:prstGeom prst="rect">
            <a:avLst/>
          </a:prstGeom>
        </p:spPr>
        <p:txBody>
          <a:bodyPr wrap="square" lIns="91410" tIns="45706" rIns="91410" bIns="45706">
            <a:spAutoFit/>
          </a:bodyPr>
          <a:lstStyle/>
          <a:p>
            <a:r>
              <a:rPr lang="en-US" sz="1400" dirty="0" err="1" smtClean="0">
                <a:solidFill>
                  <a:prstClr val="black">
                    <a:lumMod val="50000"/>
                    <a:lumOff val="50000"/>
                  </a:prstClr>
                </a:solidFill>
                <a:latin typeface="Calibri" panose="020F0502020204030204" pitchFamily="34" charset="0"/>
              </a:rPr>
              <a:t>Yu.L</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Kalinovsky</a:t>
            </a:r>
            <a:r>
              <a:rPr lang="en-US" sz="1400" dirty="0">
                <a:solidFill>
                  <a:prstClr val="black">
                    <a:lumMod val="50000"/>
                    <a:lumOff val="50000"/>
                  </a:prstClr>
                </a:solidFill>
                <a:latin typeface="Calibri" panose="020F0502020204030204" pitchFamily="34" charset="0"/>
              </a:rPr>
              <a:t>, V.D. </a:t>
            </a:r>
            <a:r>
              <a:rPr lang="en-US" sz="1400" dirty="0" err="1">
                <a:solidFill>
                  <a:prstClr val="black">
                    <a:lumMod val="50000"/>
                    <a:lumOff val="50000"/>
                  </a:prstClr>
                </a:solidFill>
                <a:latin typeface="Calibri" panose="020F0502020204030204" pitchFamily="34" charset="0"/>
              </a:rPr>
              <a:t>Toneev</a:t>
            </a:r>
            <a:r>
              <a:rPr lang="en-US" sz="1400" dirty="0">
                <a:solidFill>
                  <a:prstClr val="black">
                    <a:lumMod val="50000"/>
                    <a:lumOff val="50000"/>
                  </a:prstClr>
                </a:solidFill>
                <a:latin typeface="Calibri" panose="020F0502020204030204" pitchFamily="34" charset="0"/>
              </a:rPr>
              <a:t>, A.V. Friesen, </a:t>
            </a:r>
            <a:r>
              <a:rPr lang="en-US" sz="1400" dirty="0" err="1">
                <a:solidFill>
                  <a:prstClr val="black">
                    <a:lumMod val="50000"/>
                    <a:lumOff val="50000"/>
                  </a:prstClr>
                </a:solidFill>
                <a:latin typeface="Calibri" panose="020F0502020204030204" pitchFamily="34" charset="0"/>
              </a:rPr>
              <a:t>Phys.Usp</a:t>
            </a:r>
            <a:r>
              <a:rPr lang="en-US" sz="1400" dirty="0">
                <a:solidFill>
                  <a:prstClr val="black">
                    <a:lumMod val="50000"/>
                    <a:lumOff val="50000"/>
                  </a:prstClr>
                </a:solidFill>
                <a:latin typeface="Calibri" panose="020F0502020204030204" pitchFamily="34" charset="0"/>
              </a:rPr>
              <a:t>. 59 (2016) no.4, 367-382</a:t>
            </a:r>
            <a:r>
              <a:rPr lang="en-US" sz="1400" dirty="0" smtClean="0">
                <a:solidFill>
                  <a:prstClr val="black">
                    <a:lumMod val="50000"/>
                    <a:lumOff val="50000"/>
                  </a:prstClr>
                </a:solidFill>
                <a:latin typeface="Calibri" panose="020F0502020204030204" pitchFamily="34" charset="0"/>
              </a:rPr>
              <a:t>, </a:t>
            </a:r>
            <a:r>
              <a:rPr lang="en-US" sz="1400" dirty="0" err="1" smtClean="0">
                <a:solidFill>
                  <a:prstClr val="black">
                    <a:lumMod val="50000"/>
                    <a:lumOff val="50000"/>
                  </a:prstClr>
                </a:solidFill>
                <a:latin typeface="Calibri" panose="020F0502020204030204" pitchFamily="34" charset="0"/>
              </a:rPr>
              <a:t>Usp.Fiz.Nauk</a:t>
            </a:r>
            <a:r>
              <a:rPr lang="en-US" sz="1400" dirty="0" smtClean="0">
                <a:solidFill>
                  <a:prstClr val="black">
                    <a:lumMod val="50000"/>
                    <a:lumOff val="50000"/>
                  </a:prstClr>
                </a:solidFill>
                <a:latin typeface="Calibri" panose="020F0502020204030204" pitchFamily="34" charset="0"/>
              </a:rPr>
              <a:t> </a:t>
            </a:r>
            <a:r>
              <a:rPr lang="en-US" sz="1400" dirty="0">
                <a:solidFill>
                  <a:prstClr val="black">
                    <a:lumMod val="50000"/>
                    <a:lumOff val="50000"/>
                  </a:prstClr>
                </a:solidFill>
                <a:latin typeface="Calibri" panose="020F0502020204030204" pitchFamily="34" charset="0"/>
              </a:rPr>
              <a:t>186 (2016) no.4, </a:t>
            </a:r>
            <a:r>
              <a:rPr lang="en-US" sz="1400" dirty="0" smtClean="0">
                <a:solidFill>
                  <a:prstClr val="black">
                    <a:lumMod val="50000"/>
                    <a:lumOff val="50000"/>
                  </a:prstClr>
                </a:solidFill>
                <a:latin typeface="Calibri" panose="020F0502020204030204" pitchFamily="34" charset="0"/>
              </a:rPr>
              <a:t>387-403</a:t>
            </a:r>
            <a:endParaRPr lang="en-US" sz="1400" dirty="0">
              <a:solidFill>
                <a:prstClr val="black">
                  <a:lumMod val="50000"/>
                  <a:lumOff val="50000"/>
                </a:prstClr>
              </a:solidFill>
              <a:latin typeface="Calibri" panose="020F0502020204030204" pitchFamily="34" charset="0"/>
            </a:endParaRPr>
          </a:p>
        </p:txBody>
      </p:sp>
      <p:grpSp>
        <p:nvGrpSpPr>
          <p:cNvPr id="2" name="Группа 1"/>
          <p:cNvGrpSpPr/>
          <p:nvPr/>
        </p:nvGrpSpPr>
        <p:grpSpPr>
          <a:xfrm>
            <a:off x="152400" y="1166969"/>
            <a:ext cx="6525771" cy="2289048"/>
            <a:chOff x="619125" y="1066800"/>
            <a:chExt cx="6525771" cy="2289048"/>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64"/>
            <a:stretch/>
          </p:blipFill>
          <p:spPr bwMode="auto">
            <a:xfrm>
              <a:off x="619125" y="1066800"/>
              <a:ext cx="315064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6"/>
            <a:stretch/>
          </p:blipFill>
          <p:spPr bwMode="auto">
            <a:xfrm>
              <a:off x="3733800" y="1069848"/>
              <a:ext cx="341109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Группа 4"/>
          <p:cNvGrpSpPr/>
          <p:nvPr/>
        </p:nvGrpSpPr>
        <p:grpSpPr>
          <a:xfrm>
            <a:off x="152400" y="3833968"/>
            <a:ext cx="6248401" cy="2286001"/>
            <a:chOff x="304799" y="3733799"/>
            <a:chExt cx="6248401" cy="2286001"/>
          </a:xfrm>
        </p:grpSpPr>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736"/>
            <a:stretch/>
          </p:blipFill>
          <p:spPr bwMode="auto">
            <a:xfrm>
              <a:off x="304799" y="3733799"/>
              <a:ext cx="320571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1354" y="3733800"/>
              <a:ext cx="301184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6476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4719520"/>
              </p:ext>
            </p:extLst>
          </p:nvPr>
        </p:nvGraphicFramePr>
        <p:xfrm>
          <a:off x="304800" y="4843780"/>
          <a:ext cx="8534399" cy="1176020"/>
        </p:xfrm>
        <a:graphic>
          <a:graphicData uri="http://schemas.openxmlformats.org/drawingml/2006/table">
            <a:tbl>
              <a:tblPr/>
              <a:tblGrid>
                <a:gridCol w="2740751"/>
                <a:gridCol w="2896824"/>
                <a:gridCol w="2896824"/>
              </a:tblGrid>
              <a:tr h="0">
                <a:tc>
                  <a:txBody>
                    <a:bodyPr/>
                    <a:lstStyle/>
                    <a:p>
                      <a:pPr marL="0" marR="0" algn="ctr">
                        <a:spcBef>
                          <a:spcPts val="0"/>
                        </a:spcBef>
                        <a:spcAft>
                          <a:spcPts val="0"/>
                        </a:spcAft>
                      </a:pPr>
                      <a:r>
                        <a:rPr lang="ru-RU" sz="1200" kern="50" dirty="0">
                          <a:effectLst/>
                          <a:latin typeface="Times New Roman"/>
                          <a:ea typeface="DejaVu Sans"/>
                          <a:cs typeface="Times New Roman"/>
                        </a:rPr>
                        <a:t>(a)</a:t>
                      </a:r>
                      <a:endParaRPr lang="en-US" sz="1200" kern="50" dirty="0">
                        <a:effectLst/>
                        <a:latin typeface="Times New Roman"/>
                        <a:ea typeface="DejaVu Sans"/>
                        <a:cs typeface="Lohit Hindi"/>
                      </a:endParaRP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ru-RU" sz="1200" kern="50">
                          <a:effectLst/>
                          <a:latin typeface="Times New Roman"/>
                          <a:ea typeface="DejaVu Sans"/>
                          <a:cs typeface="Times New Roman"/>
                        </a:rPr>
                        <a:t>(b)</a:t>
                      </a:r>
                      <a:endParaRPr lang="en-US" sz="1200" kern="50">
                        <a:effectLst/>
                        <a:latin typeface="Times New Roman"/>
                        <a:ea typeface="DejaVu Sans"/>
                        <a:cs typeface="Lohit Hindi"/>
                      </a:endParaRP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ru-RU" sz="1200" kern="50">
                          <a:effectLst/>
                          <a:latin typeface="Times New Roman"/>
                          <a:ea typeface="DejaVu Sans"/>
                          <a:cs typeface="Times New Roman"/>
                        </a:rPr>
                        <a:t>(c)</a:t>
                      </a:r>
                      <a:endParaRPr lang="en-US" sz="1200" kern="50">
                        <a:effectLst/>
                        <a:latin typeface="Times New Roman"/>
                        <a:ea typeface="DejaVu Sans"/>
                        <a:cs typeface="Lohit Hindi"/>
                      </a:endParaRP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3">
                  <a:txBody>
                    <a:bodyPr/>
                    <a:lstStyle/>
                    <a:p>
                      <a:pPr marL="0" marR="0">
                        <a:spcBef>
                          <a:spcPts val="0"/>
                        </a:spcBef>
                        <a:spcAft>
                          <a:spcPts val="0"/>
                        </a:spcAft>
                      </a:pPr>
                      <a:r>
                        <a:rPr lang="en-US" sz="1400" kern="100" dirty="0" smtClean="0">
                          <a:solidFill>
                            <a:srgbClr val="000099"/>
                          </a:solidFill>
                          <a:effectLst/>
                          <a:latin typeface="+mn-lt"/>
                          <a:ea typeface="DejaVu Sans"/>
                        </a:rPr>
                        <a:t>(</a:t>
                      </a:r>
                      <a:r>
                        <a:rPr lang="en-US" sz="1400" b="1" kern="100" dirty="0" smtClean="0">
                          <a:solidFill>
                            <a:srgbClr val="000099"/>
                          </a:solidFill>
                          <a:effectLst>
                            <a:outerShdw blurRad="38100" dist="38100" dir="2700000" algn="tl">
                              <a:srgbClr val="000000">
                                <a:alpha val="43000"/>
                              </a:srgbClr>
                            </a:outerShdw>
                          </a:effectLst>
                          <a:latin typeface="+mn-lt"/>
                          <a:ea typeface="DejaVu Sans"/>
                        </a:rPr>
                        <a:t>a</a:t>
                      </a:r>
                      <a:r>
                        <a:rPr lang="en-US" sz="1400" kern="100" dirty="0" smtClean="0">
                          <a:solidFill>
                            <a:srgbClr val="000099"/>
                          </a:solidFill>
                          <a:effectLst/>
                          <a:latin typeface="+mn-lt"/>
                          <a:ea typeface="DejaVu Sans"/>
                        </a:rPr>
                        <a:t>)</a:t>
                      </a:r>
                      <a:r>
                        <a:rPr lang="en-US" sz="1400" b="1" kern="100" dirty="0" smtClean="0">
                          <a:solidFill>
                            <a:srgbClr val="000099"/>
                          </a:solidFill>
                          <a:effectLst>
                            <a:outerShdw blurRad="38100" dist="38100" dir="2700000" algn="tl">
                              <a:srgbClr val="000000">
                                <a:alpha val="43000"/>
                              </a:srgbClr>
                            </a:outerShdw>
                          </a:effectLst>
                          <a:latin typeface="+mn-lt"/>
                          <a:ea typeface="DejaVu Sans"/>
                        </a:rPr>
                        <a:t> </a:t>
                      </a:r>
                      <a:r>
                        <a:rPr lang="en-US" sz="1400" kern="100" dirty="0" smtClean="0">
                          <a:solidFill>
                            <a:srgbClr val="000099"/>
                          </a:solidFill>
                          <a:effectLst>
                            <a:outerShdw blurRad="38100" dist="38100" dir="2700000" algn="tl">
                              <a:srgbClr val="000000">
                                <a:alpha val="43000"/>
                              </a:srgbClr>
                            </a:outerShdw>
                          </a:effectLst>
                          <a:latin typeface="+mn-lt"/>
                          <a:ea typeface="DejaVu Sans"/>
                        </a:rPr>
                        <a:t>Phase transitions (horizontal lines) following from hybrid </a:t>
                      </a:r>
                      <a:r>
                        <a:rPr lang="en-US" sz="1400" kern="100" dirty="0" err="1" smtClean="0">
                          <a:solidFill>
                            <a:srgbClr val="000099"/>
                          </a:solidFill>
                          <a:effectLst>
                            <a:outerShdw blurRad="38100" dist="38100" dir="2700000" algn="tl">
                              <a:srgbClr val="000000">
                                <a:alpha val="43000"/>
                              </a:srgbClr>
                            </a:outerShdw>
                          </a:effectLst>
                          <a:latin typeface="+mn-lt"/>
                          <a:ea typeface="DejaVu Sans"/>
                        </a:rPr>
                        <a:t>EoS</a:t>
                      </a:r>
                      <a:r>
                        <a:rPr lang="en-US" sz="1400" kern="100" dirty="0" smtClean="0">
                          <a:solidFill>
                            <a:srgbClr val="000099"/>
                          </a:solidFill>
                          <a:effectLst>
                            <a:outerShdw blurRad="38100" dist="38100" dir="2700000" algn="tl">
                              <a:srgbClr val="000000">
                                <a:alpha val="43000"/>
                              </a:srgbClr>
                            </a:outerShdw>
                          </a:effectLst>
                          <a:latin typeface="+mn-lt"/>
                          <a:ea typeface="DejaVu Sans"/>
                        </a:rPr>
                        <a:t> for the DD2F-NJL models at different dependencies of pressure (p) on energy density (</a:t>
                      </a:r>
                      <a:r>
                        <a:rPr lang="el-GR" sz="1400" kern="100" dirty="0" smtClean="0">
                          <a:solidFill>
                            <a:srgbClr val="000099"/>
                          </a:solidFill>
                          <a:effectLst>
                            <a:outerShdw blurRad="38100" dist="38100" dir="2700000" algn="tl">
                              <a:srgbClr val="000000">
                                <a:alpha val="43000"/>
                              </a:srgbClr>
                            </a:outerShdw>
                          </a:effectLst>
                          <a:latin typeface="+mn-lt"/>
                          <a:ea typeface="DejaVu Sans"/>
                        </a:rPr>
                        <a:t>ε</a:t>
                      </a:r>
                      <a:r>
                        <a:rPr lang="en-US" sz="1400" kern="100" dirty="0" smtClean="0">
                          <a:solidFill>
                            <a:srgbClr val="000099"/>
                          </a:solidFill>
                          <a:effectLst>
                            <a:outerShdw blurRad="38100" dist="38100" dir="2700000" algn="tl">
                              <a:srgbClr val="000000">
                                <a:alpha val="43000"/>
                              </a:srgbClr>
                            </a:outerShdw>
                          </a:effectLst>
                          <a:latin typeface="+mn-lt"/>
                          <a:ea typeface="DejaVu Sans"/>
                        </a:rPr>
                        <a:t>);  </a:t>
                      </a:r>
                      <a:r>
                        <a:rPr lang="en-US" sz="1400" kern="100" dirty="0" smtClean="0">
                          <a:solidFill>
                            <a:srgbClr val="000099"/>
                          </a:solidFill>
                          <a:effectLst/>
                          <a:latin typeface="+mn-lt"/>
                          <a:ea typeface="DejaVu Sans"/>
                        </a:rPr>
                        <a:t>(</a:t>
                      </a:r>
                      <a:r>
                        <a:rPr lang="en-US" sz="1400" b="1" kern="100" dirty="0" smtClean="0">
                          <a:solidFill>
                            <a:srgbClr val="000099"/>
                          </a:solidFill>
                          <a:effectLst>
                            <a:outerShdw blurRad="38100" dist="38100" dir="2700000" algn="tl">
                              <a:srgbClr val="000000">
                                <a:alpha val="43000"/>
                              </a:srgbClr>
                            </a:outerShdw>
                          </a:effectLst>
                          <a:latin typeface="+mn-lt"/>
                          <a:ea typeface="DejaVu Sans"/>
                        </a:rPr>
                        <a:t>b</a:t>
                      </a:r>
                      <a:r>
                        <a:rPr lang="en-US" sz="1400" kern="100" dirty="0" smtClean="0">
                          <a:solidFill>
                            <a:srgbClr val="000099"/>
                          </a:solidFill>
                          <a:effectLst/>
                          <a:latin typeface="+mn-lt"/>
                          <a:ea typeface="DejaVu Sans"/>
                        </a:rPr>
                        <a:t>)</a:t>
                      </a:r>
                      <a:r>
                        <a:rPr lang="en-US" sz="1400" b="1" kern="100" dirty="0" smtClean="0">
                          <a:solidFill>
                            <a:srgbClr val="000099"/>
                          </a:solidFill>
                          <a:effectLst>
                            <a:outerShdw blurRad="38100" dist="38100" dir="2700000" algn="tl">
                              <a:srgbClr val="000000">
                                <a:alpha val="43000"/>
                              </a:srgbClr>
                            </a:outerShdw>
                          </a:effectLst>
                          <a:latin typeface="+mn-lt"/>
                          <a:ea typeface="DejaVu Sans"/>
                        </a:rPr>
                        <a:t> </a:t>
                      </a:r>
                      <a:r>
                        <a:rPr lang="en-US" sz="1400" kern="100" dirty="0" smtClean="0">
                          <a:solidFill>
                            <a:srgbClr val="000099"/>
                          </a:solidFill>
                          <a:effectLst>
                            <a:outerShdw blurRad="38100" dist="38100" dir="2700000" algn="tl">
                              <a:srgbClr val="000000">
                                <a:alpha val="43000"/>
                              </a:srgbClr>
                            </a:outerShdw>
                          </a:effectLst>
                          <a:latin typeface="+mn-lt"/>
                          <a:ea typeface="DejaVu Sans"/>
                        </a:rPr>
                        <a:t>corresponding sequence of star configurations and observational constraints used in Bayesian analysis;</a:t>
                      </a:r>
                      <a:r>
                        <a:rPr lang="en-US" sz="1400" b="1" kern="100" dirty="0" smtClean="0">
                          <a:solidFill>
                            <a:srgbClr val="000099"/>
                          </a:solidFill>
                          <a:effectLst>
                            <a:outerShdw blurRad="38100" dist="38100" dir="2700000" algn="tl">
                              <a:srgbClr val="000000">
                                <a:alpha val="43000"/>
                              </a:srgbClr>
                            </a:outerShdw>
                          </a:effectLst>
                          <a:latin typeface="+mn-lt"/>
                          <a:ea typeface="DejaVu Sans"/>
                        </a:rPr>
                        <a:t> </a:t>
                      </a:r>
                      <a:r>
                        <a:rPr lang="en-US" sz="1400" kern="100" dirty="0" smtClean="0">
                          <a:solidFill>
                            <a:srgbClr val="000099"/>
                          </a:solidFill>
                          <a:effectLst/>
                          <a:latin typeface="+mn-lt"/>
                          <a:ea typeface="DejaVu Sans"/>
                        </a:rPr>
                        <a:t>(</a:t>
                      </a:r>
                      <a:r>
                        <a:rPr lang="en-US" sz="1400" b="1" kern="100" dirty="0" smtClean="0">
                          <a:solidFill>
                            <a:srgbClr val="000099"/>
                          </a:solidFill>
                          <a:effectLst>
                            <a:outerShdw blurRad="38100" dist="38100" dir="2700000" algn="tl">
                              <a:srgbClr val="000000">
                                <a:alpha val="43000"/>
                              </a:srgbClr>
                            </a:outerShdw>
                          </a:effectLst>
                          <a:latin typeface="+mn-lt"/>
                          <a:ea typeface="DejaVu Sans"/>
                        </a:rPr>
                        <a:t>c</a:t>
                      </a:r>
                      <a:r>
                        <a:rPr lang="en-US" sz="1400" kern="100" dirty="0" smtClean="0">
                          <a:solidFill>
                            <a:srgbClr val="000099"/>
                          </a:solidFill>
                          <a:effectLst/>
                          <a:latin typeface="+mn-lt"/>
                          <a:ea typeface="DejaVu Sans"/>
                        </a:rPr>
                        <a:t>) </a:t>
                      </a:r>
                      <a:r>
                        <a:rPr lang="en-US" sz="1400" kern="100" dirty="0" smtClean="0">
                          <a:solidFill>
                            <a:srgbClr val="000099"/>
                          </a:solidFill>
                          <a:effectLst>
                            <a:outerShdw blurRad="38100" dist="38100" dir="2700000" algn="tl">
                              <a:srgbClr val="000000">
                                <a:alpha val="43000"/>
                              </a:srgbClr>
                            </a:outerShdw>
                          </a:effectLst>
                          <a:latin typeface="+mn-lt"/>
                          <a:ea typeface="DejaVu Sans"/>
                        </a:rPr>
                        <a:t>distribution of model posterior probabilities in terms of model parameter values (</a:t>
                      </a:r>
                      <a:r>
                        <a:rPr lang="en-US" sz="1400" b="1" i="1" kern="100" dirty="0" smtClean="0">
                          <a:solidFill>
                            <a:srgbClr val="000099"/>
                          </a:solidFill>
                          <a:effectLst>
                            <a:outerShdw blurRad="38100" dist="38100" dir="2700000" algn="tl">
                              <a:srgbClr val="000000">
                                <a:alpha val="43000"/>
                              </a:srgbClr>
                            </a:outerShdw>
                          </a:effectLst>
                          <a:latin typeface="+mn-lt"/>
                          <a:ea typeface="DejaVu Sans"/>
                        </a:rPr>
                        <a:t>p</a:t>
                      </a:r>
                      <a:r>
                        <a:rPr lang="en-US" sz="1400" kern="100" dirty="0" smtClean="0">
                          <a:solidFill>
                            <a:srgbClr val="000099"/>
                          </a:solidFill>
                          <a:effectLst>
                            <a:outerShdw blurRad="38100" dist="38100" dir="2700000" algn="tl">
                              <a:srgbClr val="000000">
                                <a:alpha val="43000"/>
                              </a:srgbClr>
                            </a:outerShdw>
                          </a:effectLst>
                          <a:latin typeface="+mn-lt"/>
                          <a:ea typeface="DejaVu Sans"/>
                        </a:rPr>
                        <a:t> – excluded volume and </a:t>
                      </a:r>
                      <a:r>
                        <a:rPr lang="ru-RU" sz="1400" b="1" i="1" kern="100" dirty="0" smtClean="0">
                          <a:solidFill>
                            <a:srgbClr val="000099"/>
                          </a:solidFill>
                          <a:effectLst>
                            <a:outerShdw blurRad="38100" dist="38100" dir="2700000" algn="tl">
                              <a:srgbClr val="000000">
                                <a:alpha val="43000"/>
                              </a:srgbClr>
                            </a:outerShdw>
                          </a:effectLst>
                          <a:latin typeface="+mn-lt"/>
                          <a:ea typeface="DejaVu Sans"/>
                        </a:rPr>
                        <a:t>η</a:t>
                      </a:r>
                      <a:r>
                        <a:rPr lang="en-US" sz="1400" b="1" kern="100" baseline="-25000" dirty="0" smtClean="0">
                          <a:solidFill>
                            <a:srgbClr val="000099"/>
                          </a:solidFill>
                          <a:effectLst>
                            <a:outerShdw blurRad="38100" dist="38100" dir="2700000" algn="tl">
                              <a:srgbClr val="000000">
                                <a:alpha val="43000"/>
                              </a:srgbClr>
                            </a:outerShdw>
                          </a:effectLst>
                          <a:latin typeface="+mn-lt"/>
                          <a:ea typeface="DejaVu Sans"/>
                        </a:rPr>
                        <a:t>4</a:t>
                      </a:r>
                      <a:r>
                        <a:rPr lang="en-US" sz="1400" kern="100" dirty="0" smtClean="0">
                          <a:solidFill>
                            <a:srgbClr val="000099"/>
                          </a:solidFill>
                          <a:effectLst>
                            <a:outerShdw blurRad="38100" dist="38100" dir="2700000" algn="tl">
                              <a:srgbClr val="000000">
                                <a:alpha val="43000"/>
                              </a:srgbClr>
                            </a:outerShdw>
                          </a:effectLst>
                          <a:latin typeface="+mn-lt"/>
                          <a:ea typeface="DejaVu Sans"/>
                        </a:rPr>
                        <a:t> – eight quark coupling). </a:t>
                      </a:r>
                      <a:endParaRPr lang="en-US" sz="1200" dirty="0">
                        <a:effectLst/>
                        <a:latin typeface="Times New Roman"/>
                        <a:ea typeface="Times New Roman"/>
                      </a:endParaRPr>
                    </a:p>
                  </a:txBody>
                  <a:tcPr marL="34925" marR="34925" marT="34925" marB="349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grpSp>
        <p:nvGrpSpPr>
          <p:cNvPr id="3" name="Группа 2"/>
          <p:cNvGrpSpPr/>
          <p:nvPr/>
        </p:nvGrpSpPr>
        <p:grpSpPr>
          <a:xfrm>
            <a:off x="990600" y="2633980"/>
            <a:ext cx="6849028" cy="2182178"/>
            <a:chOff x="990600" y="2666999"/>
            <a:chExt cx="6849028" cy="2182178"/>
          </a:xfrm>
        </p:grpSpPr>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700337"/>
              <a:ext cx="2048428" cy="2148840"/>
            </a:xfrm>
            <a:prstGeom prst="rect">
              <a:avLst/>
            </a:prstGeom>
            <a:solidFill>
              <a:srgbClr val="FFFFFF"/>
            </a:solidFill>
            <a:ln w="635">
              <a:solidFill>
                <a:srgbClr val="000000"/>
              </a:solidFill>
              <a:miter lim="800000"/>
              <a:headEnd/>
              <a:tailEnd/>
            </a:ln>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666999"/>
              <a:ext cx="2218182" cy="2143982"/>
            </a:xfrm>
            <a:prstGeom prst="rect">
              <a:avLst/>
            </a:prstGeom>
            <a:solidFill>
              <a:srgbClr val="FFFFFF"/>
            </a:solidFill>
            <a:ln w="635">
              <a:solidFill>
                <a:srgbClr val="000000"/>
              </a:solidFill>
              <a:miter lim="800000"/>
              <a:headEnd/>
              <a:tailEnd/>
            </a:ln>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1892" y="2685255"/>
              <a:ext cx="2266908" cy="2148840"/>
            </a:xfrm>
            <a:prstGeom prst="rect">
              <a:avLst/>
            </a:prstGeom>
            <a:solidFill>
              <a:srgbClr val="FFFFFF"/>
            </a:solidFill>
            <a:ln w="635">
              <a:solidFill>
                <a:srgbClr val="000000"/>
              </a:solidFill>
              <a:miter lim="800000"/>
              <a:headEnd/>
              <a:tailEnd/>
            </a:ln>
          </p:spPr>
        </p:pic>
      </p:grpSp>
      <p:sp>
        <p:nvSpPr>
          <p:cNvPr id="8" name="Заголовок 1"/>
          <p:cNvSpPr txBox="1">
            <a:spLocks/>
          </p:cNvSpPr>
          <p:nvPr/>
        </p:nvSpPr>
        <p:spPr>
          <a:xfrm>
            <a:off x="304800" y="76200"/>
            <a:ext cx="8534400"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p>
            <a:pPr algn="ctr">
              <a:defRPr/>
            </a:pPr>
            <a:r>
              <a:rPr lang="en-US" sz="2800" b="1" kern="0" dirty="0">
                <a:solidFill>
                  <a:srgbClr val="000090"/>
                </a:solidFill>
                <a:effectLst>
                  <a:outerShdw blurRad="38100" dist="38100" dir="2700000" algn="tl">
                    <a:srgbClr val="000000">
                      <a:alpha val="43137"/>
                    </a:srgbClr>
                  </a:outerShdw>
                </a:effectLst>
                <a:cs typeface="Arial" pitchFamily="34" charset="0"/>
              </a:rPr>
              <a:t>Bayesian analysis </a:t>
            </a:r>
            <a:r>
              <a:rPr lang="en-US" sz="2800" b="1" kern="0" dirty="0" smtClean="0">
                <a:solidFill>
                  <a:srgbClr val="000090"/>
                </a:solidFill>
                <a:effectLst>
                  <a:outerShdw blurRad="38100" dist="38100" dir="2700000" algn="tl">
                    <a:srgbClr val="000000">
                      <a:alpha val="43137"/>
                    </a:srgbClr>
                  </a:outerShdw>
                </a:effectLst>
                <a:cs typeface="Arial" pitchFamily="34" charset="0"/>
              </a:rPr>
              <a:t>of a </a:t>
            </a:r>
            <a:r>
              <a:rPr lang="en-US" sz="2800" b="1" kern="0" dirty="0">
                <a:solidFill>
                  <a:srgbClr val="000090"/>
                </a:solidFill>
                <a:effectLst>
                  <a:outerShdw blurRad="38100" dist="38100" dir="2700000" algn="tl">
                    <a:srgbClr val="000000">
                      <a:alpha val="43137"/>
                    </a:srgbClr>
                  </a:outerShdw>
                </a:effectLst>
                <a:cs typeface="Arial" pitchFamily="34" charset="0"/>
              </a:rPr>
              <a:t>new class </a:t>
            </a:r>
            <a:r>
              <a:rPr lang="en-US" sz="2800" b="1" kern="0" dirty="0" smtClean="0">
                <a:solidFill>
                  <a:srgbClr val="000090"/>
                </a:solidFill>
                <a:effectLst>
                  <a:outerShdw blurRad="38100" dist="38100" dir="2700000" algn="tl">
                    <a:srgbClr val="000000">
                      <a:alpha val="43137"/>
                    </a:srgbClr>
                  </a:outerShdw>
                </a:effectLst>
                <a:cs typeface="Arial" pitchFamily="34" charset="0"/>
              </a:rPr>
              <a:t>of quark-hadron </a:t>
            </a:r>
            <a:r>
              <a:rPr lang="en-US" sz="2800" b="1" kern="0" dirty="0" err="1">
                <a:solidFill>
                  <a:srgbClr val="000090"/>
                </a:solidFill>
                <a:effectLst>
                  <a:outerShdw blurRad="38100" dist="38100" dir="2700000" algn="tl">
                    <a:srgbClr val="000000">
                      <a:alpha val="43137"/>
                    </a:srgbClr>
                  </a:outerShdw>
                </a:effectLst>
                <a:cs typeface="Arial" pitchFamily="34" charset="0"/>
              </a:rPr>
              <a:t>EoS</a:t>
            </a:r>
            <a:r>
              <a:rPr lang="en-US" sz="2800" b="1" kern="0" dirty="0">
                <a:solidFill>
                  <a:srgbClr val="000090"/>
                </a:solidFill>
                <a:effectLst>
                  <a:outerShdw blurRad="38100" dist="38100" dir="2700000" algn="tl">
                    <a:srgbClr val="000000">
                      <a:alpha val="43137"/>
                    </a:srgbClr>
                  </a:outerShdw>
                </a:effectLst>
                <a:cs typeface="Arial" pitchFamily="34" charset="0"/>
              </a:rPr>
              <a:t> models from compact star mass-radius observations</a:t>
            </a:r>
          </a:p>
        </p:txBody>
      </p:sp>
      <p:sp>
        <p:nvSpPr>
          <p:cNvPr id="5" name="Прямоугольник 4"/>
          <p:cNvSpPr/>
          <p:nvPr/>
        </p:nvSpPr>
        <p:spPr>
          <a:xfrm>
            <a:off x="304800" y="1262380"/>
            <a:ext cx="8534400" cy="1323439"/>
          </a:xfrm>
          <a:prstGeom prst="rect">
            <a:avLst/>
          </a:prstGeom>
        </p:spPr>
        <p:txBody>
          <a:bodyPr wrap="square">
            <a:spAutoFit/>
          </a:bodyPr>
          <a:lstStyle/>
          <a:p>
            <a:r>
              <a:rPr lang="en-US" sz="1600" dirty="0">
                <a:solidFill>
                  <a:srgbClr val="000099"/>
                </a:solidFill>
                <a:effectLst>
                  <a:outerShdw blurRad="38100" dist="38100" dir="2700000" algn="tl">
                    <a:srgbClr val="000000">
                      <a:alpha val="43000"/>
                    </a:srgbClr>
                  </a:outerShdw>
                </a:effectLst>
              </a:rPr>
              <a:t>A systematic study of a new class of the two-phase equation of state (hybrid </a:t>
            </a:r>
            <a:r>
              <a:rPr lang="en-US" sz="1600" dirty="0" err="1">
                <a:solidFill>
                  <a:srgbClr val="000099"/>
                </a:solidFill>
                <a:effectLst>
                  <a:outerShdw blurRad="38100" dist="38100" dir="2700000" algn="tl">
                    <a:srgbClr val="000000">
                      <a:alpha val="43000"/>
                    </a:srgbClr>
                  </a:outerShdw>
                </a:effectLst>
              </a:rPr>
              <a:t>EoS</a:t>
            </a:r>
            <a:r>
              <a:rPr lang="en-US" sz="1600" dirty="0">
                <a:solidFill>
                  <a:srgbClr val="000099"/>
                </a:solidFill>
                <a:effectLst>
                  <a:outerShdw blurRad="38100" dist="38100" dir="2700000" algn="tl">
                    <a:srgbClr val="000000">
                      <a:alpha val="43000"/>
                    </a:srgbClr>
                  </a:outerShdw>
                </a:effectLst>
              </a:rPr>
              <a:t>) models of the high density nuclear matter was done focusing on hybrid neutron stars and using Bayesian analysis.</a:t>
            </a:r>
            <a:endParaRPr lang="en-US" sz="1200" dirty="0">
              <a:latin typeface="Times New Roman"/>
              <a:ea typeface="Times New Roman"/>
            </a:endParaRPr>
          </a:p>
          <a:p>
            <a:r>
              <a:rPr lang="en-US" sz="1600" dirty="0">
                <a:solidFill>
                  <a:srgbClr val="000099"/>
                </a:solidFill>
                <a:effectLst>
                  <a:outerShdw blurRad="38100" dist="38100" dir="2700000" algn="tl">
                    <a:srgbClr val="000000">
                      <a:alpha val="43000"/>
                    </a:srgbClr>
                  </a:outerShdw>
                </a:effectLst>
              </a:rPr>
              <a:t>Hybrid </a:t>
            </a:r>
            <a:r>
              <a:rPr lang="en-US" sz="1600" dirty="0" err="1">
                <a:solidFill>
                  <a:srgbClr val="000099"/>
                </a:solidFill>
                <a:effectLst>
                  <a:outerShdw blurRad="38100" dist="38100" dir="2700000" algn="tl">
                    <a:srgbClr val="000000">
                      <a:alpha val="43000"/>
                    </a:srgbClr>
                  </a:outerShdw>
                </a:effectLst>
              </a:rPr>
              <a:t>EoS</a:t>
            </a:r>
            <a:r>
              <a:rPr lang="en-US" sz="1600" dirty="0">
                <a:solidFill>
                  <a:srgbClr val="000099"/>
                </a:solidFill>
                <a:effectLst>
                  <a:outerShdw blurRad="38100" dist="38100" dir="2700000" algn="tl">
                    <a:srgbClr val="000000">
                      <a:alpha val="43000"/>
                    </a:srgbClr>
                  </a:outerShdw>
                </a:effectLst>
              </a:rPr>
              <a:t> were constructed using separately developed models for the quark and hadronic phases. </a:t>
            </a:r>
            <a:endParaRPr lang="en-US" sz="1200" dirty="0">
              <a:latin typeface="Times New Roman"/>
              <a:ea typeface="Times New Roman"/>
            </a:endParaRPr>
          </a:p>
          <a:p>
            <a:r>
              <a:rPr lang="en-US" sz="1600" dirty="0">
                <a:solidFill>
                  <a:srgbClr val="000099"/>
                </a:solidFill>
                <a:effectLst>
                  <a:outerShdw blurRad="38100" dist="38100" dir="2700000" algn="tl">
                    <a:srgbClr val="000000">
                      <a:alpha val="43000"/>
                    </a:srgbClr>
                  </a:outerShdw>
                </a:effectLst>
              </a:rPr>
              <a:t>The Bayesian analysis points to the property of the hybrid </a:t>
            </a:r>
            <a:r>
              <a:rPr lang="en-US" sz="1600" dirty="0" err="1">
                <a:solidFill>
                  <a:srgbClr val="000099"/>
                </a:solidFill>
                <a:effectLst>
                  <a:outerShdw blurRad="38100" dist="38100" dir="2700000" algn="tl">
                    <a:srgbClr val="000000">
                      <a:alpha val="43000"/>
                    </a:srgbClr>
                  </a:outerShdw>
                </a:effectLst>
              </a:rPr>
              <a:t>EoS</a:t>
            </a:r>
            <a:r>
              <a:rPr lang="en-US" sz="1600" dirty="0">
                <a:solidFill>
                  <a:srgbClr val="000099"/>
                </a:solidFill>
                <a:effectLst>
                  <a:outerShdw blurRad="38100" dist="38100" dir="2700000" algn="tl">
                    <a:srgbClr val="000000">
                      <a:alpha val="43000"/>
                    </a:srgbClr>
                  </a:outerShdw>
                </a:effectLst>
              </a:rPr>
              <a:t> to favor first order phase transitions under large density jumps and stiff hadronic components</a:t>
            </a:r>
            <a:r>
              <a:rPr lang="en-US" sz="1600" dirty="0" smtClean="0">
                <a:solidFill>
                  <a:srgbClr val="000099"/>
                </a:solidFill>
                <a:effectLst>
                  <a:outerShdw blurRad="38100" dist="38100" dir="2700000" algn="tl">
                    <a:srgbClr val="000000">
                      <a:alpha val="43000"/>
                    </a:srgbClr>
                  </a:outerShdw>
                </a:effectLst>
              </a:rPr>
              <a:t>. </a:t>
            </a:r>
            <a:endParaRPr lang="en-US" sz="1200" dirty="0">
              <a:effectLst/>
              <a:latin typeface="Times New Roman"/>
              <a:ea typeface="Times New Roman"/>
            </a:endParaRPr>
          </a:p>
        </p:txBody>
      </p:sp>
      <p:sp>
        <p:nvSpPr>
          <p:cNvPr id="4" name="Прямоугольник 3"/>
          <p:cNvSpPr/>
          <p:nvPr/>
        </p:nvSpPr>
        <p:spPr>
          <a:xfrm>
            <a:off x="304800" y="6182380"/>
            <a:ext cx="8610600" cy="523220"/>
          </a:xfrm>
          <a:prstGeom prst="rect">
            <a:avLst/>
          </a:prstGeom>
        </p:spPr>
        <p:txBody>
          <a:bodyPr wrap="square">
            <a:spAutoFit/>
          </a:bodyPr>
          <a:lstStyle/>
          <a:p>
            <a:r>
              <a:rPr lang="ru-RU" sz="1400" dirty="0">
                <a:solidFill>
                  <a:srgbClr val="7F7F7F"/>
                </a:solidFill>
              </a:rPr>
              <a:t>D. </a:t>
            </a:r>
            <a:r>
              <a:rPr lang="ru-RU" sz="1400" dirty="0" err="1">
                <a:solidFill>
                  <a:srgbClr val="7F7F7F"/>
                </a:solidFill>
              </a:rPr>
              <a:t>Alvarez-Castillo</a:t>
            </a:r>
            <a:r>
              <a:rPr lang="ru-RU" sz="1400" dirty="0">
                <a:solidFill>
                  <a:srgbClr val="7F7F7F"/>
                </a:solidFill>
              </a:rPr>
              <a:t>, A. </a:t>
            </a:r>
            <a:r>
              <a:rPr lang="ru-RU" sz="1400" dirty="0" err="1">
                <a:solidFill>
                  <a:srgbClr val="7F7F7F"/>
                </a:solidFill>
              </a:rPr>
              <a:t>Ayriyan</a:t>
            </a:r>
            <a:r>
              <a:rPr lang="ru-RU" sz="1400" dirty="0">
                <a:solidFill>
                  <a:srgbClr val="7F7F7F"/>
                </a:solidFill>
              </a:rPr>
              <a:t>, S. </a:t>
            </a:r>
            <a:r>
              <a:rPr lang="ru-RU" sz="1400" dirty="0" err="1">
                <a:solidFill>
                  <a:srgbClr val="7F7F7F"/>
                </a:solidFill>
              </a:rPr>
              <a:t>Benic</a:t>
            </a:r>
            <a:r>
              <a:rPr lang="ru-RU" sz="1400" dirty="0">
                <a:solidFill>
                  <a:srgbClr val="7F7F7F"/>
                </a:solidFill>
              </a:rPr>
              <a:t>, D. </a:t>
            </a:r>
            <a:r>
              <a:rPr lang="ru-RU" sz="1400" dirty="0" err="1">
                <a:solidFill>
                  <a:srgbClr val="7F7F7F"/>
                </a:solidFill>
              </a:rPr>
              <a:t>Blaschke</a:t>
            </a:r>
            <a:r>
              <a:rPr lang="ru-RU" sz="1400" dirty="0">
                <a:solidFill>
                  <a:srgbClr val="7F7F7F"/>
                </a:solidFill>
              </a:rPr>
              <a:t>, H. </a:t>
            </a:r>
            <a:r>
              <a:rPr lang="ru-RU" sz="1400" dirty="0" err="1">
                <a:solidFill>
                  <a:srgbClr val="7F7F7F"/>
                </a:solidFill>
              </a:rPr>
              <a:t>Grigorian</a:t>
            </a:r>
            <a:r>
              <a:rPr lang="ru-RU" sz="1400" dirty="0">
                <a:solidFill>
                  <a:srgbClr val="7F7F7F"/>
                </a:solidFill>
              </a:rPr>
              <a:t> </a:t>
            </a:r>
            <a:r>
              <a:rPr lang="ru-RU" sz="1400" dirty="0" err="1">
                <a:solidFill>
                  <a:srgbClr val="7F7F7F"/>
                </a:solidFill>
              </a:rPr>
              <a:t>and</a:t>
            </a:r>
            <a:r>
              <a:rPr lang="ru-RU" sz="1400" dirty="0">
                <a:solidFill>
                  <a:srgbClr val="7F7F7F"/>
                </a:solidFill>
              </a:rPr>
              <a:t> S. </a:t>
            </a:r>
            <a:r>
              <a:rPr lang="ru-RU" sz="1400" dirty="0" err="1" smtClean="0">
                <a:solidFill>
                  <a:srgbClr val="7F7F7F"/>
                </a:solidFill>
              </a:rPr>
              <a:t>Typel</a:t>
            </a:r>
            <a:r>
              <a:rPr lang="en-US" sz="1400" dirty="0">
                <a:solidFill>
                  <a:srgbClr val="7F7F7F"/>
                </a:solidFill>
              </a:rPr>
              <a:t>,</a:t>
            </a:r>
            <a:r>
              <a:rPr lang="ru-RU" sz="1400" dirty="0" smtClean="0">
                <a:solidFill>
                  <a:srgbClr val="7F7F7F"/>
                </a:solidFill>
              </a:rPr>
              <a:t> </a:t>
            </a:r>
            <a:r>
              <a:rPr lang="ru-RU" sz="1400" dirty="0" err="1" smtClean="0">
                <a:solidFill>
                  <a:srgbClr val="7F7F7F"/>
                </a:solidFill>
              </a:rPr>
              <a:t>European</a:t>
            </a:r>
            <a:r>
              <a:rPr lang="ru-RU" sz="1400" dirty="0" smtClean="0">
                <a:solidFill>
                  <a:srgbClr val="7F7F7F"/>
                </a:solidFill>
              </a:rPr>
              <a:t> </a:t>
            </a:r>
            <a:r>
              <a:rPr lang="ru-RU" sz="1400" dirty="0" err="1" smtClean="0">
                <a:solidFill>
                  <a:srgbClr val="7F7F7F"/>
                </a:solidFill>
              </a:rPr>
              <a:t>Phys</a:t>
            </a:r>
            <a:r>
              <a:rPr lang="en-US" sz="1400" dirty="0" smtClean="0">
                <a:solidFill>
                  <a:srgbClr val="7F7F7F"/>
                </a:solidFill>
              </a:rPr>
              <a:t>.</a:t>
            </a:r>
            <a:r>
              <a:rPr lang="ru-RU" sz="1400" dirty="0" smtClean="0">
                <a:solidFill>
                  <a:srgbClr val="7F7F7F"/>
                </a:solidFill>
              </a:rPr>
              <a:t> </a:t>
            </a:r>
            <a:r>
              <a:rPr lang="ru-RU" sz="1400" dirty="0" err="1" smtClean="0">
                <a:solidFill>
                  <a:srgbClr val="7F7F7F"/>
                </a:solidFill>
              </a:rPr>
              <a:t>Journ</a:t>
            </a:r>
            <a:r>
              <a:rPr lang="en-US" sz="1400" dirty="0" smtClean="0">
                <a:solidFill>
                  <a:srgbClr val="7F7F7F"/>
                </a:solidFill>
              </a:rPr>
              <a:t>.</a:t>
            </a:r>
            <a:r>
              <a:rPr lang="ru-RU" sz="1400" dirty="0" smtClean="0">
                <a:solidFill>
                  <a:srgbClr val="7F7F7F"/>
                </a:solidFill>
              </a:rPr>
              <a:t> </a:t>
            </a:r>
            <a:r>
              <a:rPr lang="ru-RU" sz="1400" dirty="0">
                <a:solidFill>
                  <a:srgbClr val="7F7F7F"/>
                </a:solidFill>
              </a:rPr>
              <a:t>A, </a:t>
            </a:r>
            <a:r>
              <a:rPr lang="ru-RU" sz="1400" dirty="0" err="1">
                <a:solidFill>
                  <a:srgbClr val="7F7F7F"/>
                </a:solidFill>
              </a:rPr>
              <a:t>vol</a:t>
            </a:r>
            <a:r>
              <a:rPr lang="ru-RU" sz="1400" dirty="0">
                <a:solidFill>
                  <a:srgbClr val="7F7F7F"/>
                </a:solidFill>
              </a:rPr>
              <a:t>. 52, </a:t>
            </a:r>
            <a:r>
              <a:rPr lang="ru-RU" sz="1400" dirty="0" err="1">
                <a:solidFill>
                  <a:srgbClr val="7F7F7F"/>
                </a:solidFill>
              </a:rPr>
              <a:t>iss</a:t>
            </a:r>
            <a:r>
              <a:rPr lang="ru-RU" sz="1400" dirty="0">
                <a:solidFill>
                  <a:srgbClr val="7F7F7F"/>
                </a:solidFill>
              </a:rPr>
              <a:t>. 3, 2016, 1-11</a:t>
            </a:r>
            <a:r>
              <a:rPr lang="ru-RU" sz="1400" dirty="0" smtClean="0">
                <a:solidFill>
                  <a:srgbClr val="7F7F7F"/>
                </a:solidFill>
              </a:rPr>
              <a:t>, </a:t>
            </a:r>
            <a:r>
              <a:rPr lang="en-US" sz="1400" u="sng" dirty="0">
                <a:solidFill>
                  <a:prstClr val="black"/>
                </a:solidFill>
                <a:hlinkClick r:id="rId5"/>
              </a:rPr>
              <a:t>http://dx.doi.org/10.1140/epja/i2016-16069-2</a:t>
            </a:r>
            <a:endParaRPr lang="en-US" sz="1400" dirty="0" smtClean="0">
              <a:solidFill>
                <a:prstClr val="black"/>
              </a:solidFill>
            </a:endParaRPr>
          </a:p>
        </p:txBody>
      </p:sp>
    </p:spTree>
    <p:extLst>
      <p:ext uri="{BB962C8B-B14F-4D97-AF65-F5344CB8AC3E}">
        <p14:creationId xmlns:p14="http://schemas.microsoft.com/office/powerpoint/2010/main" val="1787100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9853" y="358779"/>
            <a:ext cx="4284663" cy="1198563"/>
          </a:xfrm>
          <a:prstGeom prst="roundRect">
            <a:avLst/>
          </a:prstGeom>
          <a:solidFill>
            <a:schemeClr val="accent6">
              <a:lumMod val="60000"/>
              <a:lumOff val="40000"/>
            </a:schemeClr>
          </a:solidFill>
          <a:ln w="25400" cap="flat" cmpd="sng" algn="ctr">
            <a:noFill/>
            <a:prstDash val="solid"/>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chor="ctr"/>
          <a:lstStyle/>
          <a:p>
            <a:pPr algn="ctr" fontAlgn="base">
              <a:spcBef>
                <a:spcPct val="0"/>
              </a:spcBef>
              <a:spcAft>
                <a:spcPct val="0"/>
              </a:spcAft>
              <a:defRPr/>
            </a:pPr>
            <a:endParaRPr lang="ru-RU" kern="0">
              <a:solidFill>
                <a:srgbClr val="FFFFFF"/>
              </a:solidFill>
              <a:latin typeface="Times New Roman"/>
            </a:endParaRPr>
          </a:p>
        </p:txBody>
      </p:sp>
      <p:sp>
        <p:nvSpPr>
          <p:cNvPr id="3" name="AutoShape 23"/>
          <p:cNvSpPr>
            <a:spLocks noChangeArrowheads="1"/>
          </p:cNvSpPr>
          <p:nvPr/>
        </p:nvSpPr>
        <p:spPr bwMode="auto">
          <a:xfrm>
            <a:off x="6399213" y="358779"/>
            <a:ext cx="2439988" cy="2307646"/>
          </a:xfrm>
          <a:prstGeom prst="flowChartInternalStorage">
            <a:avLst/>
          </a:prstGeom>
          <a:solidFill>
            <a:srgbClr val="6F96DB"/>
          </a:solidFill>
          <a:ln w="9525">
            <a:solidFill>
              <a:srgbClr val="3465AF"/>
            </a:solidFill>
            <a:round/>
            <a:headEnd/>
            <a:tailEnd/>
          </a:ln>
        </p:spPr>
        <p:txBody>
          <a:bodyPr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grpSp>
        <p:nvGrpSpPr>
          <p:cNvPr id="4" name="Group 1"/>
          <p:cNvGrpSpPr>
            <a:grpSpLocks/>
          </p:cNvGrpSpPr>
          <p:nvPr/>
        </p:nvGrpSpPr>
        <p:grpSpPr bwMode="auto">
          <a:xfrm>
            <a:off x="76200" y="1727203"/>
            <a:ext cx="5897562" cy="2582863"/>
            <a:chOff x="379" y="1104"/>
            <a:chExt cx="4096" cy="1793"/>
          </a:xfrm>
        </p:grpSpPr>
        <p:sp>
          <p:nvSpPr>
            <p:cNvPr id="5" name="AutoShape 2"/>
            <p:cNvSpPr>
              <a:spLocks noChangeArrowheads="1"/>
            </p:cNvSpPr>
            <p:nvPr/>
          </p:nvSpPr>
          <p:spPr bwMode="auto">
            <a:xfrm flipH="1">
              <a:off x="379" y="1328"/>
              <a:ext cx="1873" cy="12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605 w 21600"/>
                <a:gd name="T13" fmla="*/ 7306 h 21600"/>
                <a:gd name="T14" fmla="*/ 15995 w 21600"/>
                <a:gd name="T15" fmla="*/ 14294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6E6FF"/>
            </a:solidFill>
            <a:ln w="36000">
              <a:solidFill>
                <a:srgbClr val="3465AF"/>
              </a:solidFill>
              <a:round/>
              <a:headEnd/>
              <a:tailEnd/>
            </a:ln>
          </p:spPr>
          <p:txBody>
            <a:bodyPr wrap="none" anchor="ctr"/>
            <a:lstStyle/>
            <a:p>
              <a:pPr algn="ctr" defTabSz="449124" fontAlgn="base">
                <a:lnSpc>
                  <a:spcPct val="97000"/>
                </a:lnSpc>
                <a:spcBef>
                  <a:spcPct val="0"/>
                </a:spcBef>
                <a:spcAft>
                  <a:spcPct val="0"/>
                </a:spcAft>
                <a:buClr>
                  <a:srgbClr val="000000"/>
                </a:buClr>
                <a:buSzPct val="100000"/>
                <a:defRPr/>
              </a:pPr>
              <a:endParaRPr lang="en-US" sz="2400" kern="0">
                <a:solidFill>
                  <a:srgbClr val="FFFFFF"/>
                </a:solidFill>
                <a:latin typeface="Monotype Corsiva" pitchFamily="66" charset="0"/>
              </a:endParaRPr>
            </a:p>
          </p:txBody>
        </p:sp>
        <p:sp>
          <p:nvSpPr>
            <p:cNvPr id="6" name="AutoShape 3"/>
            <p:cNvSpPr>
              <a:spLocks noChangeArrowheads="1"/>
            </p:cNvSpPr>
            <p:nvPr/>
          </p:nvSpPr>
          <p:spPr bwMode="auto">
            <a:xfrm>
              <a:off x="2742" y="1380"/>
              <a:ext cx="1733" cy="12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596 w 21600"/>
                <a:gd name="T13" fmla="*/ 7303 h 21600"/>
                <a:gd name="T14" fmla="*/ 16004 w 21600"/>
                <a:gd name="T15" fmla="*/ 14297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6E6FF"/>
            </a:solidFill>
            <a:ln w="36000">
              <a:solidFill>
                <a:srgbClr val="3465AF"/>
              </a:solidFill>
              <a:round/>
              <a:headEnd/>
              <a:tailEnd/>
            </a:ln>
          </p:spPr>
          <p:txBody>
            <a:bodyPr wrap="none" anchor="ctr"/>
            <a:lstStyle/>
            <a:p>
              <a:pPr algn="ctr" defTabSz="449124" fontAlgn="base">
                <a:lnSpc>
                  <a:spcPct val="97000"/>
                </a:lnSpc>
                <a:spcBef>
                  <a:spcPct val="0"/>
                </a:spcBef>
                <a:spcAft>
                  <a:spcPct val="0"/>
                </a:spcAft>
                <a:buClr>
                  <a:srgbClr val="000000"/>
                </a:buClr>
                <a:buSzPct val="100000"/>
                <a:defRPr/>
              </a:pPr>
              <a:endParaRPr lang="en-US" sz="2400" kern="0">
                <a:solidFill>
                  <a:srgbClr val="FFFFFF"/>
                </a:solidFill>
                <a:latin typeface="Monotype Corsiva" pitchFamily="66" charset="0"/>
              </a:endParaRPr>
            </a:p>
          </p:txBody>
        </p:sp>
        <p:sp>
          <p:nvSpPr>
            <p:cNvPr id="7" name="AutoShape 4"/>
            <p:cNvSpPr>
              <a:spLocks noChangeArrowheads="1"/>
            </p:cNvSpPr>
            <p:nvPr/>
          </p:nvSpPr>
          <p:spPr bwMode="auto">
            <a:xfrm rot="5460000">
              <a:off x="1584" y="1312"/>
              <a:ext cx="1793" cy="13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602 w 21600"/>
                <a:gd name="T13" fmla="*/ 7304 h 21600"/>
                <a:gd name="T14" fmla="*/ 15998 w 21600"/>
                <a:gd name="T15" fmla="*/ 14296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chemeClr val="accent3">
                <a:lumMod val="40000"/>
                <a:lumOff val="60000"/>
              </a:schemeClr>
            </a:solidFill>
            <a:ln w="36000">
              <a:solidFill>
                <a:srgbClr val="3465AF"/>
              </a:solidFill>
              <a:round/>
              <a:headEnd/>
              <a:tailEnd/>
            </a:ln>
          </p:spPr>
          <p:txBody>
            <a:bodyPr wrap="none" anchor="ctr"/>
            <a:lstStyle/>
            <a:p>
              <a:pPr algn="ctr" defTabSz="449124" fontAlgn="base">
                <a:lnSpc>
                  <a:spcPct val="97000"/>
                </a:lnSpc>
                <a:spcBef>
                  <a:spcPct val="0"/>
                </a:spcBef>
                <a:spcAft>
                  <a:spcPct val="0"/>
                </a:spcAft>
                <a:buClr>
                  <a:srgbClr val="000000"/>
                </a:buClr>
                <a:buSzPct val="100000"/>
                <a:defRPr/>
              </a:pPr>
              <a:endParaRPr lang="en-US" sz="2400" kern="0">
                <a:solidFill>
                  <a:srgbClr val="FFFFFF"/>
                </a:solidFill>
                <a:latin typeface="Monotype Corsiva" pitchFamily="66" charset="0"/>
              </a:endParaRPr>
            </a:p>
          </p:txBody>
        </p:sp>
        <p:sp>
          <p:nvSpPr>
            <p:cNvPr id="8" name="Text Box 5"/>
            <p:cNvSpPr txBox="1">
              <a:spLocks noChangeArrowheads="1"/>
            </p:cNvSpPr>
            <p:nvPr/>
          </p:nvSpPr>
          <p:spPr bwMode="auto">
            <a:xfrm>
              <a:off x="792" y="1756"/>
              <a:ext cx="979" cy="388"/>
            </a:xfrm>
            <a:prstGeom prst="rect">
              <a:avLst/>
            </a:prstGeom>
            <a:noFill/>
            <a:ln>
              <a:noFill/>
            </a:ln>
            <a:effectLst/>
            <a:extLst/>
          </p:spPr>
          <p:txBody>
            <a:bodyPr lIns="90000" tIns="60876" rIns="90000" bIns="45000" anchor="ctr"/>
            <a:lstStyle>
              <a:lvl1pPr>
                <a:tabLst>
                  <a:tab pos="407988" algn="l"/>
                  <a:tab pos="449263" algn="l"/>
                  <a:tab pos="898525" algn="l"/>
                  <a:tab pos="1347788" algn="l"/>
                </a:tabLst>
                <a:defRPr>
                  <a:solidFill>
                    <a:srgbClr val="000000"/>
                  </a:solidFill>
                  <a:latin typeface="Arial" pitchFamily="34" charset="0"/>
                  <a:ea typeface="Microsoft YaHei" pitchFamily="34" charset="-122"/>
                </a:defRPr>
              </a:lvl1pPr>
              <a:lvl2pPr>
                <a:tabLst>
                  <a:tab pos="407988" algn="l"/>
                  <a:tab pos="449263" algn="l"/>
                  <a:tab pos="898525" algn="l"/>
                  <a:tab pos="1347788" algn="l"/>
                </a:tabLst>
                <a:defRPr>
                  <a:solidFill>
                    <a:srgbClr val="000000"/>
                  </a:solidFill>
                  <a:latin typeface="Arial" pitchFamily="34" charset="0"/>
                  <a:ea typeface="Microsoft YaHei" pitchFamily="34" charset="-122"/>
                </a:defRPr>
              </a:lvl2pPr>
              <a:lvl3pPr>
                <a:tabLst>
                  <a:tab pos="407988" algn="l"/>
                  <a:tab pos="449263" algn="l"/>
                  <a:tab pos="898525" algn="l"/>
                  <a:tab pos="1347788" algn="l"/>
                </a:tabLst>
                <a:defRPr>
                  <a:solidFill>
                    <a:srgbClr val="000000"/>
                  </a:solidFill>
                  <a:latin typeface="Arial" pitchFamily="34" charset="0"/>
                  <a:ea typeface="Microsoft YaHei" pitchFamily="34" charset="-122"/>
                </a:defRPr>
              </a:lvl3pPr>
              <a:lvl4pPr>
                <a:tabLst>
                  <a:tab pos="407988" algn="l"/>
                  <a:tab pos="449263" algn="l"/>
                  <a:tab pos="898525" algn="l"/>
                  <a:tab pos="1347788" algn="l"/>
                </a:tabLst>
                <a:defRPr>
                  <a:solidFill>
                    <a:srgbClr val="000000"/>
                  </a:solidFill>
                  <a:latin typeface="Arial" pitchFamily="34" charset="0"/>
                  <a:ea typeface="Microsoft YaHei" pitchFamily="34" charset="-122"/>
                </a:defRPr>
              </a:lvl4pPr>
              <a:lvl5pPr>
                <a:tabLst>
                  <a:tab pos="407988" algn="l"/>
                  <a:tab pos="449263" algn="l"/>
                  <a:tab pos="898525" algn="l"/>
                  <a:tab pos="1347788"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Theoretical</a:t>
              </a:r>
            </a:p>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Physics</a:t>
              </a:r>
            </a:p>
          </p:txBody>
        </p:sp>
        <p:sp>
          <p:nvSpPr>
            <p:cNvPr id="9" name="Text Box 6"/>
            <p:cNvSpPr txBox="1">
              <a:spLocks noChangeArrowheads="1"/>
            </p:cNvSpPr>
            <p:nvPr/>
          </p:nvSpPr>
          <p:spPr bwMode="auto">
            <a:xfrm>
              <a:off x="1737" y="2121"/>
              <a:ext cx="1427" cy="376"/>
            </a:xfrm>
            <a:prstGeom prst="rect">
              <a:avLst/>
            </a:prstGeom>
            <a:noFill/>
            <a:ln>
              <a:noFill/>
            </a:ln>
            <a:effectLst/>
            <a:extLst/>
          </p:spPr>
          <p:txBody>
            <a:bodyPr lIns="90000" tIns="60876" rIns="90000" bIns="45000"/>
            <a:lstStyle>
              <a:lvl1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1pPr>
              <a:lvl2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2pPr>
              <a:lvl3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3pPr>
              <a:lvl4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4pPr>
              <a:lvl5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ru-RU" altLang="ru-RU" sz="1600" b="1" kern="0" dirty="0" err="1">
                  <a:solidFill>
                    <a:srgbClr val="280099"/>
                  </a:solidFill>
                  <a:effectLst>
                    <a:outerShdw blurRad="38100" dist="38100" dir="2700000" algn="tl">
                      <a:srgbClr val="C0C0C0"/>
                    </a:outerShdw>
                  </a:effectLst>
                  <a:latin typeface="Calibri" panose="020F0502020204030204" pitchFamily="34" charset="0"/>
                </a:rPr>
                <a:t>Computational</a:t>
              </a:r>
              <a:endParaRPr lang="en-US" altLang="ru-RU" sz="1600" b="1" kern="0" dirty="0">
                <a:solidFill>
                  <a:srgbClr val="280099"/>
                </a:solidFill>
                <a:effectLst>
                  <a:outerShdw blurRad="38100" dist="38100" dir="2700000" algn="tl">
                    <a:srgbClr val="C0C0C0"/>
                  </a:outerShdw>
                </a:effectLst>
                <a:latin typeface="Calibri" panose="020F0502020204030204" pitchFamily="34" charset="0"/>
              </a:endParaRPr>
            </a:p>
            <a:p>
              <a:pPr algn="ctr" fontAlgn="base">
                <a:spcBef>
                  <a:spcPct val="0"/>
                </a:spcBef>
                <a:spcAft>
                  <a:spcPct val="0"/>
                </a:spcAft>
                <a:defRPr/>
              </a:pPr>
              <a:r>
                <a:rPr lang="en-US" altLang="ru-RU" sz="1600" b="1" kern="0" dirty="0">
                  <a:solidFill>
                    <a:srgbClr val="280099"/>
                  </a:solidFill>
                  <a:effectLst>
                    <a:outerShdw blurRad="38100" dist="38100" dir="2700000" algn="tl">
                      <a:srgbClr val="C0C0C0"/>
                    </a:outerShdw>
                  </a:effectLst>
                  <a:latin typeface="Calibri" panose="020F0502020204030204" pitchFamily="34" charset="0"/>
                </a:rPr>
                <a:t>Physics</a:t>
              </a:r>
              <a:endParaRPr lang="ru-RU" altLang="ru-RU" sz="1600" b="1" kern="0" dirty="0">
                <a:solidFill>
                  <a:srgbClr val="280099"/>
                </a:solidFill>
                <a:effectLst>
                  <a:outerShdw blurRad="38100" dist="38100" dir="2700000" algn="tl">
                    <a:srgbClr val="C0C0C0"/>
                  </a:outerShdw>
                </a:effectLst>
                <a:latin typeface="Calibri" panose="020F0502020204030204" pitchFamily="34" charset="0"/>
              </a:endParaRPr>
            </a:p>
          </p:txBody>
        </p:sp>
        <p:sp>
          <p:nvSpPr>
            <p:cNvPr id="10" name="Text Box 7"/>
            <p:cNvSpPr txBox="1">
              <a:spLocks noChangeArrowheads="1"/>
            </p:cNvSpPr>
            <p:nvPr/>
          </p:nvSpPr>
          <p:spPr bwMode="auto">
            <a:xfrm>
              <a:off x="3039" y="1827"/>
              <a:ext cx="1201" cy="392"/>
            </a:xfrm>
            <a:prstGeom prst="rect">
              <a:avLst/>
            </a:prstGeom>
            <a:noFill/>
            <a:ln>
              <a:noFill/>
            </a:ln>
            <a:effectLst/>
            <a:extLst/>
          </p:spPr>
          <p:txBody>
            <a:bodyPr lIns="90000" tIns="60876" rIns="90000" bIns="45000" anchor="ctr"/>
            <a:lstStyle>
              <a:lvl1pPr>
                <a:tabLst>
                  <a:tab pos="407988" algn="l"/>
                  <a:tab pos="449263" algn="l"/>
                  <a:tab pos="898525" algn="l"/>
                  <a:tab pos="1347788" algn="l"/>
                </a:tabLst>
                <a:defRPr>
                  <a:solidFill>
                    <a:srgbClr val="000000"/>
                  </a:solidFill>
                  <a:latin typeface="Arial" pitchFamily="34" charset="0"/>
                  <a:ea typeface="Microsoft YaHei" pitchFamily="34" charset="-122"/>
                </a:defRPr>
              </a:lvl1pPr>
              <a:lvl2pPr>
                <a:tabLst>
                  <a:tab pos="407988" algn="l"/>
                  <a:tab pos="449263" algn="l"/>
                  <a:tab pos="898525" algn="l"/>
                  <a:tab pos="1347788" algn="l"/>
                </a:tabLst>
                <a:defRPr>
                  <a:solidFill>
                    <a:srgbClr val="000000"/>
                  </a:solidFill>
                  <a:latin typeface="Arial" pitchFamily="34" charset="0"/>
                  <a:ea typeface="Microsoft YaHei" pitchFamily="34" charset="-122"/>
                </a:defRPr>
              </a:lvl2pPr>
              <a:lvl3pPr>
                <a:tabLst>
                  <a:tab pos="407988" algn="l"/>
                  <a:tab pos="449263" algn="l"/>
                  <a:tab pos="898525" algn="l"/>
                  <a:tab pos="1347788" algn="l"/>
                </a:tabLst>
                <a:defRPr>
                  <a:solidFill>
                    <a:srgbClr val="000000"/>
                  </a:solidFill>
                  <a:latin typeface="Arial" pitchFamily="34" charset="0"/>
                  <a:ea typeface="Microsoft YaHei" pitchFamily="34" charset="-122"/>
                </a:defRPr>
              </a:lvl3pPr>
              <a:lvl4pPr>
                <a:tabLst>
                  <a:tab pos="407988" algn="l"/>
                  <a:tab pos="449263" algn="l"/>
                  <a:tab pos="898525" algn="l"/>
                  <a:tab pos="1347788" algn="l"/>
                </a:tabLst>
                <a:defRPr>
                  <a:solidFill>
                    <a:srgbClr val="000000"/>
                  </a:solidFill>
                  <a:latin typeface="Arial" pitchFamily="34" charset="0"/>
                  <a:ea typeface="Microsoft YaHei" pitchFamily="34" charset="-122"/>
                </a:defRPr>
              </a:lvl4pPr>
              <a:lvl5pPr>
                <a:tabLst>
                  <a:tab pos="407988" algn="l"/>
                  <a:tab pos="449263" algn="l"/>
                  <a:tab pos="898525" algn="l"/>
                  <a:tab pos="1347788"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Experimental</a:t>
              </a:r>
            </a:p>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Physics</a:t>
              </a:r>
            </a:p>
          </p:txBody>
        </p:sp>
      </p:grpSp>
      <p:sp>
        <p:nvSpPr>
          <p:cNvPr id="12" name="AutoShape 10"/>
          <p:cNvSpPr>
            <a:spLocks noChangeArrowheads="1"/>
          </p:cNvSpPr>
          <p:nvPr/>
        </p:nvSpPr>
        <p:spPr bwMode="auto">
          <a:xfrm flipH="1" flipV="1">
            <a:off x="36514" y="3787779"/>
            <a:ext cx="1868486" cy="2913063"/>
          </a:xfrm>
          <a:prstGeom prst="downArrowCallout">
            <a:avLst>
              <a:gd name="adj1" fmla="val 25000"/>
              <a:gd name="adj2" fmla="val 25000"/>
              <a:gd name="adj3" fmla="val 24241"/>
              <a:gd name="adj4" fmla="val 78213"/>
            </a:avLst>
          </a:prstGeom>
          <a:solidFill>
            <a:srgbClr val="6F96DB"/>
          </a:solidFill>
          <a:ln w="9525">
            <a:solidFill>
              <a:srgbClr val="3465AF"/>
            </a:solidFill>
            <a:round/>
            <a:headEnd/>
            <a:tailEnd/>
          </a:ln>
        </p:spPr>
        <p:txBody>
          <a:bodyPr rot="10800000"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13" name="Text Box 11"/>
          <p:cNvSpPr txBox="1">
            <a:spLocks noChangeArrowheads="1"/>
          </p:cNvSpPr>
          <p:nvPr/>
        </p:nvSpPr>
        <p:spPr bwMode="auto">
          <a:xfrm>
            <a:off x="152400" y="4458992"/>
            <a:ext cx="1676400" cy="2170410"/>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2004" rIns="81615" bIns="40807"/>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01-3-1113-2014/2018</a:t>
            </a:r>
            <a:r>
              <a:rPr lang="en-US" altLang="ru-RU" sz="1000" dirty="0">
                <a:latin typeface="Calibri" panose="020F0502020204030204" pitchFamily="34" charset="0"/>
              </a:rPr>
              <a:t> [2]</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D.I. </a:t>
            </a:r>
            <a:r>
              <a:rPr lang="en-US" altLang="ru-RU" sz="700" i="1" dirty="0" err="1">
                <a:latin typeface="Calibri" panose="020F0502020204030204" pitchFamily="34" charset="0"/>
              </a:rPr>
              <a:t>Kazakov</a:t>
            </a:r>
            <a:r>
              <a:rPr lang="en-US" altLang="ru-RU" sz="700" i="1" dirty="0">
                <a:latin typeface="Calibri" panose="020F0502020204030204" pitchFamily="34" charset="0"/>
              </a:rPr>
              <a:t>, O.V. </a:t>
            </a:r>
            <a:r>
              <a:rPr lang="en-US" altLang="ru-RU" sz="700" i="1" dirty="0" err="1">
                <a:latin typeface="Calibri" panose="020F0502020204030204" pitchFamily="34" charset="0"/>
              </a:rPr>
              <a:t>Teryaev</a:t>
            </a:r>
            <a:r>
              <a:rPr lang="en-US" altLang="ru-RU" sz="700" i="1" dirty="0">
                <a:latin typeface="Calibri" panose="020F0502020204030204" pitchFamily="34" charset="0"/>
              </a:rPr>
              <a:t>,</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A.B. </a:t>
            </a:r>
            <a:r>
              <a:rPr lang="en-US" altLang="ru-RU" sz="700" i="1" dirty="0" err="1">
                <a:latin typeface="Calibri" panose="020F0502020204030204" pitchFamily="34" charset="0"/>
              </a:rPr>
              <a:t>Arbuzov</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01-3-1114-2014/2018</a:t>
            </a:r>
            <a:r>
              <a:rPr lang="en-US" altLang="ru-RU" sz="1000" dirty="0">
                <a:latin typeface="Calibri" panose="020F0502020204030204" pitchFamily="34" charset="0"/>
              </a:rPr>
              <a:t> [2]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V.V. Voronov, A.I. </a:t>
            </a:r>
            <a:r>
              <a:rPr lang="en-US" altLang="ru-RU" sz="700" i="1" dirty="0" err="1">
                <a:latin typeface="Calibri" panose="020F0502020204030204" pitchFamily="34" charset="0"/>
              </a:rPr>
              <a:t>Vdovin</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N.V. </a:t>
            </a:r>
            <a:r>
              <a:rPr lang="en-US" altLang="ru-RU" sz="700" i="1" dirty="0" err="1">
                <a:latin typeface="Calibri" panose="020F0502020204030204" pitchFamily="34" charset="0"/>
              </a:rPr>
              <a:t>Antonenko</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01-3-1115-2014/2018</a:t>
            </a:r>
            <a:r>
              <a:rPr lang="en-US" altLang="ru-RU" sz="1000" dirty="0">
                <a:latin typeface="Calibri" panose="020F0502020204030204" pitchFamily="34" charset="0"/>
              </a:rPr>
              <a:t> [2]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V.A. </a:t>
            </a:r>
            <a:r>
              <a:rPr lang="en-US" altLang="ru-RU" sz="700" i="1" dirty="0" err="1">
                <a:latin typeface="Calibri" panose="020F0502020204030204" pitchFamily="34" charset="0"/>
              </a:rPr>
              <a:t>Osipov</a:t>
            </a:r>
            <a:r>
              <a:rPr lang="en-US" altLang="ru-RU" sz="700" i="1" dirty="0">
                <a:latin typeface="Calibri" panose="020F0502020204030204" pitchFamily="34" charset="0"/>
              </a:rPr>
              <a:t>,  A.M. </a:t>
            </a:r>
            <a:r>
              <a:rPr lang="en-US" altLang="ru-RU" sz="700" i="1" dirty="0" err="1">
                <a:latin typeface="Calibri" panose="020F0502020204030204" pitchFamily="34" charset="0"/>
              </a:rPr>
              <a:t>Povolotskii</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01-3-1116-2014/2018</a:t>
            </a:r>
            <a:r>
              <a:rPr lang="en-US" altLang="ru-RU" sz="1000" dirty="0">
                <a:solidFill>
                  <a:prstClr val="black"/>
                </a:solidFill>
                <a:latin typeface="Calibri" panose="020F0502020204030204" pitchFamily="34" charset="0"/>
              </a:rPr>
              <a:t> [1]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A.P. </a:t>
            </a:r>
            <a:r>
              <a:rPr lang="en-US" altLang="ru-RU" sz="700" i="1" dirty="0" err="1">
                <a:latin typeface="Calibri" panose="020F0502020204030204" pitchFamily="34" charset="0"/>
              </a:rPr>
              <a:t>Isaev</a:t>
            </a:r>
            <a:r>
              <a:rPr lang="en-US" altLang="ru-RU" sz="700" i="1" dirty="0">
                <a:latin typeface="Calibri" panose="020F0502020204030204" pitchFamily="34" charset="0"/>
              </a:rPr>
              <a:t>, A.S. </a:t>
            </a:r>
            <a:r>
              <a:rPr lang="en-US" altLang="ru-RU" sz="700" i="1" dirty="0" err="1">
                <a:latin typeface="Calibri" panose="020F0502020204030204" pitchFamily="34" charset="0"/>
              </a:rPr>
              <a:t>Sorin</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Deputy: S.O. </a:t>
            </a:r>
            <a:r>
              <a:rPr lang="en-US" altLang="ru-RU" sz="700" i="1" dirty="0" err="1">
                <a:latin typeface="Calibri" panose="020F0502020204030204" pitchFamily="34" charset="0"/>
              </a:rPr>
              <a:t>Krivonos</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Scientific leader: A.T. </a:t>
            </a:r>
            <a:r>
              <a:rPr lang="en-US" altLang="ru-RU" sz="700" i="1" dirty="0" err="1">
                <a:latin typeface="Calibri" panose="020F0502020204030204" pitchFamily="34" charset="0"/>
              </a:rPr>
              <a:t>Filippov</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01-3-1117-2014/2018</a:t>
            </a:r>
            <a:r>
              <a:rPr lang="en-US" altLang="ru-RU" sz="1000" dirty="0">
                <a:latin typeface="Calibri" panose="020F0502020204030204" pitchFamily="34" charset="0"/>
              </a:rPr>
              <a:t> [1]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V.V. Voronov,  A.S. </a:t>
            </a:r>
            <a:r>
              <a:rPr lang="en-US" altLang="ru-RU" sz="700" i="1" dirty="0" err="1">
                <a:latin typeface="Calibri" panose="020F0502020204030204" pitchFamily="34" charset="0"/>
              </a:rPr>
              <a:t>Sorin</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Scientific leader: A.T. </a:t>
            </a:r>
            <a:r>
              <a:rPr lang="en-US" altLang="ru-RU" sz="700" i="1" dirty="0" err="1">
                <a:latin typeface="Calibri" panose="020F0502020204030204" pitchFamily="34" charset="0"/>
              </a:rPr>
              <a:t>Filippov</a:t>
            </a:r>
            <a:endParaRPr lang="en-US" altLang="ru-RU" sz="700" i="1" dirty="0">
              <a:latin typeface="Calibri" panose="020F0502020204030204" pitchFamily="34" charset="0"/>
            </a:endParaRPr>
          </a:p>
        </p:txBody>
      </p:sp>
      <p:sp>
        <p:nvSpPr>
          <p:cNvPr id="14" name="Text Box 12"/>
          <p:cNvSpPr txBox="1">
            <a:spLocks noChangeArrowheads="1"/>
          </p:cNvSpPr>
          <p:nvPr/>
        </p:nvSpPr>
        <p:spPr bwMode="auto">
          <a:xfrm>
            <a:off x="685801" y="3962407"/>
            <a:ext cx="863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 pos="814388"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BLTP</a:t>
            </a:r>
          </a:p>
        </p:txBody>
      </p:sp>
      <p:sp>
        <p:nvSpPr>
          <p:cNvPr id="17" name="AutoShape 16"/>
          <p:cNvSpPr>
            <a:spLocks noChangeArrowheads="1"/>
          </p:cNvSpPr>
          <p:nvPr/>
        </p:nvSpPr>
        <p:spPr bwMode="auto">
          <a:xfrm flipH="1">
            <a:off x="4429125" y="115888"/>
            <a:ext cx="1831702" cy="2162175"/>
          </a:xfrm>
          <a:prstGeom prst="downArrowCallout">
            <a:avLst>
              <a:gd name="adj1" fmla="val 28480"/>
              <a:gd name="adj2" fmla="val 28486"/>
              <a:gd name="adj3" fmla="val 16667"/>
              <a:gd name="adj4" fmla="val 78213"/>
            </a:avLst>
          </a:prstGeom>
          <a:solidFill>
            <a:srgbClr val="6F96DB"/>
          </a:solidFill>
          <a:ln w="9525">
            <a:solidFill>
              <a:srgbClr val="3465AF"/>
            </a:solidFill>
            <a:round/>
            <a:headEnd/>
            <a:tailEnd/>
          </a:ln>
        </p:spPr>
        <p:txBody>
          <a:bodyPr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18" name="Text Box 20"/>
          <p:cNvSpPr txBox="1">
            <a:spLocks noChangeArrowheads="1"/>
          </p:cNvSpPr>
          <p:nvPr/>
        </p:nvSpPr>
        <p:spPr bwMode="auto">
          <a:xfrm>
            <a:off x="5029200" y="1843092"/>
            <a:ext cx="7921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FLNP</a:t>
            </a:r>
          </a:p>
        </p:txBody>
      </p:sp>
      <p:sp>
        <p:nvSpPr>
          <p:cNvPr id="19" name="Text Box 22"/>
          <p:cNvSpPr txBox="1">
            <a:spLocks noChangeArrowheads="1"/>
          </p:cNvSpPr>
          <p:nvPr/>
        </p:nvSpPr>
        <p:spPr bwMode="auto">
          <a:xfrm>
            <a:off x="6477009" y="457200"/>
            <a:ext cx="2209799" cy="2133603"/>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endParaRPr lang="en-US" altLang="ru-RU" sz="400" b="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02-2-1099-2010/2018 </a:t>
            </a:r>
            <a:r>
              <a:rPr lang="en-US" altLang="ru-RU" sz="1000" dirty="0" smtClean="0">
                <a:solidFill>
                  <a:prstClr val="black"/>
                </a:solidFill>
                <a:latin typeface="Calibri" panose="020F0502020204030204" pitchFamily="34" charset="0"/>
              </a:rPr>
              <a:t>[1]</a:t>
            </a:r>
            <a:r>
              <a:rPr lang="en-US" altLang="ru-RU" sz="1000" dirty="0" smtClean="0">
                <a:solidFill>
                  <a:srgbClr val="FF0000"/>
                </a:solidFill>
                <a:latin typeface="Calibri" panose="020F0502020204030204" pitchFamily="34" charset="0"/>
              </a:rPr>
              <a:t> </a:t>
            </a:r>
            <a:endParaRPr lang="en-US" altLang="ru-RU" sz="1000" dirty="0">
              <a:solidFill>
                <a:srgbClr val="FF0000"/>
              </a:solidFill>
              <a:latin typeface="Calibri" panose="020F0502020204030204" pitchFamily="34" charset="0"/>
            </a:endParaRPr>
          </a:p>
          <a:p>
            <a:pPr>
              <a:lnSpc>
                <a:spcPct val="95000"/>
              </a:lnSpc>
              <a:spcBef>
                <a:spcPts val="0"/>
              </a:spcBef>
              <a:buFontTx/>
              <a:buNone/>
            </a:pPr>
            <a:r>
              <a:rPr lang="en-US" sz="800" i="1" dirty="0">
                <a:latin typeface="Calibri"/>
                <a:ea typeface="Calibri"/>
                <a:cs typeface="Times New Roman"/>
              </a:rPr>
              <a:t>Leaders:  D.V. </a:t>
            </a:r>
            <a:r>
              <a:rPr lang="en-US" sz="800" i="1" dirty="0" err="1">
                <a:latin typeface="Calibri"/>
                <a:ea typeface="Calibri"/>
                <a:cs typeface="Times New Roman"/>
              </a:rPr>
              <a:t>Naumov</a:t>
            </a:r>
            <a:r>
              <a:rPr lang="en-US" sz="800" i="1" dirty="0">
                <a:latin typeface="Calibri"/>
                <a:ea typeface="Calibri"/>
                <a:cs typeface="Times New Roman"/>
              </a:rPr>
              <a:t>,  A.G. </a:t>
            </a:r>
            <a:r>
              <a:rPr lang="en-US" sz="800" i="1" dirty="0" err="1">
                <a:latin typeface="Calibri"/>
                <a:ea typeface="Calibri"/>
                <a:cs typeface="Times New Roman"/>
              </a:rPr>
              <a:t>Olshevskiy</a:t>
            </a:r>
            <a:endParaRPr lang="en-US" sz="800" i="1" dirty="0">
              <a:latin typeface="Calibri"/>
              <a:ea typeface="Calibri"/>
              <a:cs typeface="Times New Roman"/>
            </a:endParaRPr>
          </a:p>
          <a:p>
            <a:pPr>
              <a:lnSpc>
                <a:spcPct val="95000"/>
              </a:lnSpc>
              <a:spcBef>
                <a:spcPts val="0"/>
              </a:spcBef>
              <a:buFontTx/>
              <a:buNone/>
            </a:pPr>
            <a:endParaRPr lang="en-US" sz="400" dirty="0">
              <a:latin typeface="Calibri"/>
              <a:ea typeface="Calibri"/>
              <a:cs typeface="Times New Roman"/>
            </a:endParaRPr>
          </a:p>
          <a:p>
            <a:pPr>
              <a:lnSpc>
                <a:spcPct val="95000"/>
              </a:lnSpc>
              <a:spcBef>
                <a:spcPts val="0"/>
              </a:spcBef>
              <a:buFontTx/>
              <a:buNone/>
            </a:pPr>
            <a:r>
              <a:rPr lang="en-US" sz="1000" dirty="0">
                <a:solidFill>
                  <a:srgbClr val="FF0000"/>
                </a:solidFill>
                <a:latin typeface="Calibri"/>
                <a:ea typeface="Calibri"/>
                <a:cs typeface="Times New Roman"/>
              </a:rPr>
              <a:t>02-2-1125-2015/2017 </a:t>
            </a:r>
            <a:r>
              <a:rPr lang="en-US" sz="1000" dirty="0">
                <a:latin typeface="Calibri"/>
                <a:ea typeface="Calibri"/>
                <a:cs typeface="Times New Roman"/>
              </a:rPr>
              <a:t>[2]</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L.G. </a:t>
            </a:r>
            <a:r>
              <a:rPr lang="en-US" altLang="ru-RU" sz="700" i="1" dirty="0" err="1">
                <a:latin typeface="Calibri" panose="020F0502020204030204" pitchFamily="34" charset="0"/>
              </a:rPr>
              <a:t>Tkatchev</a:t>
            </a:r>
            <a:r>
              <a:rPr lang="en-US" altLang="ru-RU" sz="700" i="1" dirty="0">
                <a:latin typeface="Calibri" panose="020F0502020204030204" pitchFamily="34" charset="0"/>
              </a:rPr>
              <a:t>, Deputy:  V.M. </a:t>
            </a:r>
            <a:r>
              <a:rPr lang="en-US" altLang="ru-RU" sz="700" i="1" dirty="0" err="1">
                <a:latin typeface="Calibri" panose="020F0502020204030204" pitchFamily="34" charset="0"/>
              </a:rPr>
              <a:t>Grebenyuk</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400"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03-2-1101-2010/2017</a:t>
            </a:r>
            <a:r>
              <a:rPr lang="en-US" altLang="ru-RU" sz="1000" dirty="0" smtClean="0">
                <a:latin typeface="Calibri" panose="020F0502020204030204" pitchFamily="34" charset="0"/>
              </a:rPr>
              <a:t> </a:t>
            </a:r>
            <a:r>
              <a:rPr lang="en-US" altLang="ru-RU" sz="1000" dirty="0">
                <a:solidFill>
                  <a:prstClr val="black"/>
                </a:solidFill>
                <a:latin typeface="Calibri" panose="020F0502020204030204" pitchFamily="34" charset="0"/>
              </a:rPr>
              <a:t>[2] </a:t>
            </a:r>
          </a:p>
          <a:p>
            <a:pPr eaLnBrk="1" fontAlgn="base" hangingPunct="1">
              <a:lnSpc>
                <a:spcPct val="95000"/>
              </a:lnSpc>
              <a:spcBef>
                <a:spcPct val="0"/>
              </a:spcBef>
              <a:spcAft>
                <a:spcPct val="0"/>
              </a:spcAft>
              <a:buClr>
                <a:srgbClr val="000000"/>
              </a:buClr>
              <a:buSzPct val="100000"/>
              <a:buFontTx/>
              <a:buNone/>
            </a:pPr>
            <a:r>
              <a:rPr lang="en-US" altLang="ru-RU" sz="700" i="1" dirty="0" smtClean="0">
                <a:latin typeface="Calibri" panose="020F0502020204030204" pitchFamily="34" charset="0"/>
              </a:rPr>
              <a:t>Leader: </a:t>
            </a:r>
            <a:r>
              <a:rPr lang="en-US" altLang="ru-RU" sz="700" i="1" dirty="0">
                <a:latin typeface="Calibri" panose="020F0502020204030204" pitchFamily="34" charset="0"/>
              </a:rPr>
              <a:t>A.V. </a:t>
            </a:r>
            <a:r>
              <a:rPr lang="en-US" altLang="ru-RU" sz="700" i="1" dirty="0" smtClean="0">
                <a:latin typeface="Calibri" panose="020F0502020204030204" pitchFamily="34" charset="0"/>
              </a:rPr>
              <a:t>Kulikov, </a:t>
            </a:r>
            <a:r>
              <a:rPr lang="en-US" altLang="ru-RU" sz="700" i="1" dirty="0" smtClean="0">
                <a:solidFill>
                  <a:prstClr val="black"/>
                </a:solidFill>
                <a:latin typeface="Calibri" panose="020F0502020204030204" pitchFamily="34" charset="0"/>
              </a:rPr>
              <a:t> </a:t>
            </a:r>
            <a:r>
              <a:rPr lang="en-US" altLang="ru-RU" sz="700" i="1" dirty="0">
                <a:solidFill>
                  <a:prstClr val="black"/>
                </a:solidFill>
                <a:latin typeface="Calibri" panose="020F0502020204030204" pitchFamily="34" charset="0"/>
              </a:rPr>
              <a:t>Deputy: </a:t>
            </a:r>
            <a:r>
              <a:rPr lang="en-US" altLang="ru-RU" sz="700" i="1" dirty="0" err="1" smtClean="0">
                <a:solidFill>
                  <a:prstClr val="black"/>
                </a:solidFill>
                <a:latin typeface="Calibri" panose="020F0502020204030204" pitchFamily="34" charset="0"/>
              </a:rPr>
              <a:t>Z.Tsamalaidze</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sz="1000" dirty="0">
                <a:solidFill>
                  <a:srgbClr val="FF0000"/>
                </a:solidFill>
                <a:latin typeface="Calibri"/>
                <a:ea typeface="Calibri"/>
                <a:cs typeface="Times New Roman"/>
              </a:rPr>
              <a:t>02-2-1124-2015/2017  </a:t>
            </a:r>
            <a:r>
              <a:rPr lang="en-US" sz="1000" dirty="0">
                <a:solidFill>
                  <a:prstClr val="black"/>
                </a:solidFill>
                <a:latin typeface="Calibri"/>
                <a:ea typeface="Calibri"/>
                <a:cs typeface="Times New Roman"/>
              </a:rPr>
              <a:t>[1]</a:t>
            </a:r>
          </a:p>
          <a:p>
            <a:pPr eaLnBrk="1" fontAlgn="base" hangingPunct="1">
              <a:lnSpc>
                <a:spcPct val="97000"/>
              </a:lnSpc>
              <a:spcBef>
                <a:spcPct val="0"/>
              </a:spcBef>
              <a:spcAft>
                <a:spcPct val="0"/>
              </a:spcAft>
              <a:buClr>
                <a:srgbClr val="000000"/>
              </a:buClr>
              <a:buSzPct val="100000"/>
              <a:buFontTx/>
              <a:buNone/>
            </a:pPr>
            <a:r>
              <a:rPr lang="en-US" altLang="ru-RU" sz="700" i="1" dirty="0">
                <a:solidFill>
                  <a:prstClr val="black"/>
                </a:solidFill>
                <a:latin typeface="Calibri" panose="020F0502020204030204" pitchFamily="34" charset="0"/>
              </a:rPr>
              <a:t>Leader: V.V. </a:t>
            </a:r>
            <a:r>
              <a:rPr lang="en-US" altLang="ru-RU" sz="700" i="1" dirty="0" err="1">
                <a:solidFill>
                  <a:prstClr val="black"/>
                </a:solidFill>
                <a:latin typeface="Calibri" panose="020F0502020204030204" pitchFamily="34" charset="0"/>
              </a:rPr>
              <a:t>Glagolev</a:t>
            </a:r>
            <a:r>
              <a:rPr lang="en-US" altLang="ru-RU" sz="700" i="1" dirty="0">
                <a:solidFill>
                  <a:prstClr val="black"/>
                </a:solidFill>
                <a:latin typeface="Calibri" panose="020F0502020204030204" pitchFamily="34" charset="0"/>
              </a:rPr>
              <a:t>, Scientific leader: J.A. </a:t>
            </a:r>
            <a:r>
              <a:rPr lang="en-US" altLang="ru-RU" sz="700" i="1" dirty="0" err="1">
                <a:solidFill>
                  <a:prstClr val="black"/>
                </a:solidFill>
                <a:latin typeface="Calibri" panose="020F0502020204030204" pitchFamily="34" charset="0"/>
              </a:rPr>
              <a:t>Budagov</a:t>
            </a:r>
            <a:endParaRPr lang="en-US" altLang="ru-RU" sz="700" i="1" dirty="0">
              <a:solidFill>
                <a:prstClr val="black"/>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03-2-1102-2010/2018</a:t>
            </a:r>
            <a:r>
              <a:rPr lang="en-US" altLang="ru-RU" sz="1000" dirty="0" smtClean="0">
                <a:latin typeface="Calibri" panose="020F0502020204030204" pitchFamily="34" charset="0"/>
              </a:rPr>
              <a:t> </a:t>
            </a:r>
            <a:r>
              <a:rPr lang="en-US" altLang="ru-RU" sz="1000" dirty="0" smtClean="0">
                <a:solidFill>
                  <a:prstClr val="black"/>
                </a:solidFill>
                <a:latin typeface="Calibri" panose="020F0502020204030204" pitchFamily="34" charset="0"/>
              </a:rPr>
              <a:t>[2]</a:t>
            </a:r>
            <a:endParaRPr lang="en-US" altLang="ru-RU" sz="10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G.A. </a:t>
            </a:r>
            <a:r>
              <a:rPr lang="en-US" altLang="ru-RU" sz="700" i="1" dirty="0" err="1">
                <a:latin typeface="Calibri" panose="020F0502020204030204" pitchFamily="34" charset="0"/>
              </a:rPr>
              <a:t>Karamysheva</a:t>
            </a:r>
            <a:r>
              <a:rPr lang="en-US" altLang="ru-RU" sz="700" i="1" dirty="0">
                <a:latin typeface="Calibri" panose="020F0502020204030204" pitchFamily="34" charset="0"/>
              </a:rPr>
              <a:t>, </a:t>
            </a:r>
            <a:r>
              <a:rPr lang="en-US" sz="700" i="1" dirty="0"/>
              <a:t>S.L. </a:t>
            </a:r>
            <a:r>
              <a:rPr lang="en-US" sz="700" i="1" dirty="0" err="1"/>
              <a:t>Yakovenko</a:t>
            </a:r>
            <a:r>
              <a:rPr lang="en-US" sz="700" i="1" dirty="0"/>
              <a:t>,</a:t>
            </a:r>
          </a:p>
          <a:p>
            <a:pPr eaLnBrk="1" fontAlgn="base" hangingPunct="1">
              <a:lnSpc>
                <a:spcPct val="97000"/>
              </a:lnSpc>
              <a:spcBef>
                <a:spcPct val="0"/>
              </a:spcBef>
              <a:spcAft>
                <a:spcPct val="0"/>
              </a:spcAft>
              <a:buClr>
                <a:srgbClr val="000000"/>
              </a:buClr>
              <a:buSzPct val="100000"/>
              <a:buFontTx/>
              <a:buNone/>
            </a:pPr>
            <a:r>
              <a:rPr lang="en-US" sz="700" i="1" dirty="0"/>
              <a:t>Scientific leader:  L.M. </a:t>
            </a:r>
            <a:r>
              <a:rPr lang="en-US" sz="700" i="1" dirty="0" err="1"/>
              <a:t>Onischenko</a:t>
            </a: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ru-RU" altLang="ru-RU" sz="400" i="1" dirty="0">
              <a:solidFill>
                <a:prstClr val="black"/>
              </a:solidFill>
              <a:latin typeface="Calibri" panose="020F0502020204030204" pitchFamily="34" charset="0"/>
            </a:endParaRPr>
          </a:p>
          <a:p>
            <a:pPr>
              <a:lnSpc>
                <a:spcPct val="95000"/>
              </a:lnSpc>
              <a:spcBef>
                <a:spcPts val="0"/>
              </a:spcBef>
              <a:buFontTx/>
              <a:buNone/>
            </a:pPr>
            <a:r>
              <a:rPr lang="en-US" sz="1000" dirty="0" smtClean="0">
                <a:solidFill>
                  <a:srgbClr val="FF0000"/>
                </a:solidFill>
                <a:latin typeface="Calibri"/>
                <a:ea typeface="Calibri"/>
                <a:cs typeface="Times New Roman"/>
              </a:rPr>
              <a:t>02-2-1123-2015/2019 </a:t>
            </a:r>
            <a:r>
              <a:rPr lang="en-US" sz="1000" dirty="0">
                <a:latin typeface="Calibri"/>
                <a:ea typeface="Calibri"/>
                <a:cs typeface="Times New Roman"/>
              </a:rPr>
              <a:t>[1]</a:t>
            </a:r>
            <a:endParaRPr lang="en-US" sz="1100" dirty="0">
              <a:latin typeface="Calibri"/>
              <a:ea typeface="Calibri"/>
              <a:cs typeface="Times New Roman"/>
            </a:endParaRPr>
          </a:p>
          <a:p>
            <a:pPr>
              <a:lnSpc>
                <a:spcPct val="95000"/>
              </a:lnSpc>
              <a:spcBef>
                <a:spcPts val="0"/>
              </a:spcBef>
              <a:buFontTx/>
              <a:buNone/>
            </a:pPr>
            <a:r>
              <a:rPr lang="en-US" sz="700" i="1" dirty="0">
                <a:latin typeface="Calibri"/>
                <a:ea typeface="Calibri"/>
                <a:cs typeface="Times New Roman"/>
              </a:rPr>
              <a:t>Leader:  A.S. </a:t>
            </a:r>
            <a:r>
              <a:rPr lang="en-US" sz="700" i="1" dirty="0" err="1">
                <a:latin typeface="Calibri"/>
                <a:ea typeface="Calibri"/>
                <a:cs typeface="Times New Roman"/>
              </a:rPr>
              <a:t>Zhemchugov</a:t>
            </a:r>
            <a:endParaRPr lang="en-US" sz="1100" dirty="0">
              <a:latin typeface="Calibri"/>
              <a:ea typeface="Calibri"/>
              <a:cs typeface="Times New Roman"/>
            </a:endParaRPr>
          </a:p>
        </p:txBody>
      </p:sp>
      <p:sp>
        <p:nvSpPr>
          <p:cNvPr id="20" name="Text Box 25"/>
          <p:cNvSpPr txBox="1">
            <a:spLocks noChangeArrowheads="1"/>
          </p:cNvSpPr>
          <p:nvPr/>
        </p:nvSpPr>
        <p:spPr bwMode="auto">
          <a:xfrm>
            <a:off x="4495812" y="152403"/>
            <a:ext cx="1710095" cy="1596231"/>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5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04-4-1122-2015/2017 </a:t>
            </a:r>
            <a:r>
              <a:rPr lang="en-US" altLang="ru-RU" sz="1000" dirty="0">
                <a:solidFill>
                  <a:prstClr val="black"/>
                </a:solidFill>
                <a:latin typeface="Calibri" panose="020F0502020204030204" pitchFamily="34" charset="0"/>
              </a:rPr>
              <a:t>[1]</a:t>
            </a:r>
            <a:endParaRPr lang="ru-RU" altLang="ru-RU" sz="10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S.A. Kulikov, V.I. </a:t>
            </a:r>
            <a:r>
              <a:rPr lang="en-US" altLang="ru-RU" sz="700" i="1" dirty="0" err="1">
                <a:latin typeface="Calibri" panose="020F0502020204030204" pitchFamily="34" charset="0"/>
              </a:rPr>
              <a:t>Prikhodko</a:t>
            </a:r>
            <a:endParaRPr lang="ru-RU"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ru-RU" altLang="ru-RU" sz="400" b="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03-4-1128-2017/2019 </a:t>
            </a:r>
            <a:r>
              <a:rPr lang="en-US" altLang="ru-RU" sz="1000" dirty="0">
                <a:solidFill>
                  <a:prstClr val="black"/>
                </a:solidFill>
                <a:latin typeface="Calibri" panose="020F0502020204030204" pitchFamily="34" charset="0"/>
              </a:rPr>
              <a:t>[1]</a:t>
            </a:r>
            <a:endParaRPr lang="ru-RU" altLang="ru-RU" sz="10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V.N. </a:t>
            </a:r>
            <a:r>
              <a:rPr lang="en-US" altLang="ru-RU" sz="700" i="1" dirty="0" err="1">
                <a:latin typeface="Calibri" panose="020F0502020204030204" pitchFamily="34" charset="0"/>
              </a:rPr>
              <a:t>Shvetsov</a:t>
            </a:r>
            <a:r>
              <a:rPr lang="en-US" altLang="ru-RU" sz="700" i="1" dirty="0">
                <a:latin typeface="Calibri" panose="020F0502020204030204" pitchFamily="34" charset="0"/>
              </a:rPr>
              <a:t>,</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Deputies: </a:t>
            </a:r>
            <a:r>
              <a:rPr lang="en-US" altLang="ru-RU" sz="700" i="1" dirty="0" err="1">
                <a:latin typeface="Calibri" panose="020F0502020204030204" pitchFamily="34" charset="0"/>
              </a:rPr>
              <a:t>Yu.N</a:t>
            </a:r>
            <a:r>
              <a:rPr lang="en-US" altLang="ru-RU" sz="700" i="1" dirty="0">
                <a:latin typeface="Calibri" panose="020F0502020204030204" pitchFamily="34" charset="0"/>
              </a:rPr>
              <a:t>. </a:t>
            </a:r>
            <a:r>
              <a:rPr lang="en-US" altLang="ru-RU" sz="700" i="1" dirty="0" err="1">
                <a:latin typeface="Calibri" panose="020F0502020204030204" pitchFamily="34" charset="0"/>
              </a:rPr>
              <a:t>Kopatch</a:t>
            </a:r>
            <a:r>
              <a:rPr lang="en-US" altLang="ru-RU" sz="700" i="1" dirty="0">
                <a:latin typeface="Calibri" panose="020F0502020204030204" pitchFamily="34" charset="0"/>
              </a:rPr>
              <a:t>, E.V. </a:t>
            </a:r>
            <a:r>
              <a:rPr lang="en-US" altLang="ru-RU" sz="700" i="1" dirty="0" err="1">
                <a:latin typeface="Calibri" panose="020F0502020204030204" pitchFamily="34" charset="0"/>
              </a:rPr>
              <a:t>Lychagin</a:t>
            </a:r>
            <a:r>
              <a:rPr lang="en-US" altLang="ru-RU" sz="700" i="1" dirty="0">
                <a:latin typeface="Calibri" panose="020F0502020204030204" pitchFamily="34" charset="0"/>
              </a:rPr>
              <a:t>, P.V. </a:t>
            </a:r>
            <a:r>
              <a:rPr lang="en-US" altLang="ru-RU" sz="700" i="1" dirty="0" err="1">
                <a:latin typeface="Calibri" panose="020F0502020204030204" pitchFamily="34" charset="0"/>
              </a:rPr>
              <a:t>Sedyshev</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sz="1000" dirty="0">
                <a:solidFill>
                  <a:srgbClr val="FF0000"/>
                </a:solidFill>
                <a:latin typeface="Calibri"/>
                <a:ea typeface="Calibri"/>
                <a:cs typeface="Times New Roman"/>
              </a:rPr>
              <a:t>04-4-1121-2015/2017 </a:t>
            </a:r>
            <a:r>
              <a:rPr lang="en-US" sz="1000" dirty="0">
                <a:latin typeface="Calibri"/>
                <a:ea typeface="Calibri"/>
                <a:cs typeface="Times New Roman"/>
              </a:rPr>
              <a:t>[1]</a:t>
            </a:r>
          </a:p>
          <a:p>
            <a:pPr>
              <a:lnSpc>
                <a:spcPct val="95000"/>
              </a:lnSpc>
              <a:spcBef>
                <a:spcPts val="0"/>
              </a:spcBef>
              <a:buFontTx/>
              <a:buNone/>
            </a:pPr>
            <a:r>
              <a:rPr lang="en-US" sz="700" i="1" dirty="0">
                <a:latin typeface="Calibri"/>
                <a:ea typeface="Calibri"/>
                <a:cs typeface="Times New Roman"/>
              </a:rPr>
              <a:t>Leaders:   D.P. </a:t>
            </a:r>
            <a:r>
              <a:rPr lang="en-US" sz="700" i="1" dirty="0" err="1">
                <a:latin typeface="Calibri"/>
                <a:ea typeface="Calibri"/>
                <a:cs typeface="Times New Roman"/>
              </a:rPr>
              <a:t>Kozlenko</a:t>
            </a:r>
            <a:r>
              <a:rPr lang="en-US" sz="700" i="1" dirty="0">
                <a:latin typeface="Calibri"/>
                <a:ea typeface="Calibri"/>
                <a:cs typeface="Times New Roman"/>
              </a:rPr>
              <a:t>, V.L. </a:t>
            </a:r>
            <a:r>
              <a:rPr lang="en-US" sz="700" i="1" dirty="0" err="1">
                <a:latin typeface="Calibri"/>
                <a:ea typeface="Calibri"/>
                <a:cs typeface="Times New Roman"/>
              </a:rPr>
              <a:t>Aksenov</a:t>
            </a:r>
            <a:r>
              <a:rPr lang="en-US" sz="700" i="1" dirty="0">
                <a:latin typeface="Calibri"/>
                <a:ea typeface="Calibri"/>
                <a:cs typeface="Times New Roman"/>
              </a:rPr>
              <a:t> , A.M. </a:t>
            </a:r>
            <a:r>
              <a:rPr lang="en-US" sz="700" i="1" dirty="0" err="1" smtClean="0">
                <a:latin typeface="Calibri"/>
                <a:ea typeface="Calibri"/>
                <a:cs typeface="Times New Roman"/>
              </a:rPr>
              <a:t>Balagurov</a:t>
            </a:r>
            <a:endParaRPr lang="en-US" sz="700" i="1" dirty="0">
              <a:latin typeface="Calibri"/>
              <a:ea typeface="Calibri"/>
              <a:cs typeface="Times New Roman"/>
            </a:endParaRPr>
          </a:p>
        </p:txBody>
      </p:sp>
      <p:sp>
        <p:nvSpPr>
          <p:cNvPr id="21" name="Text Box 26"/>
          <p:cNvSpPr txBox="1">
            <a:spLocks noChangeArrowheads="1"/>
          </p:cNvSpPr>
          <p:nvPr/>
        </p:nvSpPr>
        <p:spPr bwMode="auto">
          <a:xfrm>
            <a:off x="163515" y="378870"/>
            <a:ext cx="4103688" cy="1178467"/>
          </a:xfrm>
          <a:prstGeom prst="rect">
            <a:avLst/>
          </a:prstGeom>
          <a:noFill/>
          <a:ln>
            <a:noFill/>
          </a:ln>
          <a:effectLst/>
          <a:extLst/>
        </p:spPr>
        <p:txBody>
          <a:bodyPr lIns="81615" tIns="66400" rIns="81615" bIns="40807"/>
          <a:lstStyle>
            <a:lvl1pPr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1pPr>
            <a:lvl2pPr marL="742950" indent="-28575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2pPr>
            <a:lvl3pPr marL="1143000" indent="-22860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3pPr>
            <a:lvl4pPr marL="1600200" indent="-22860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4pPr>
            <a:lvl5pPr marL="2057400" indent="-22860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9pPr>
          </a:lstStyle>
          <a:p>
            <a:pPr algn="ctr" eaLnBrk="1" fontAlgn="base" hangingPunct="1">
              <a:spcBef>
                <a:spcPct val="0"/>
              </a:spcBef>
              <a:spcAft>
                <a:spcPct val="0"/>
              </a:spcAft>
              <a:defRPr/>
            </a:pP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LIT participates in </a:t>
            </a: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4</a:t>
            </a:r>
            <a:r>
              <a:rPr lang="en-US" altLang="ru-RU" b="1" dirty="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8</a:t>
            </a: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 projects </a:t>
            </a: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of </a:t>
            </a: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30 JINR topics </a:t>
            </a: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of the </a:t>
            </a:r>
          </a:p>
          <a:p>
            <a:pPr algn="ctr" eaLnBrk="1" fontAlgn="base" hangingPunct="1">
              <a:spcBef>
                <a:spcPct val="0"/>
              </a:spcBef>
              <a:spcAft>
                <a:spcPct val="0"/>
              </a:spcAft>
              <a:defRPr/>
            </a:pP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2017 Topical Plan </a:t>
            </a: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of JINR</a:t>
            </a:r>
          </a:p>
        </p:txBody>
      </p:sp>
      <p:sp>
        <p:nvSpPr>
          <p:cNvPr id="22" name="AutoShape 9"/>
          <p:cNvSpPr>
            <a:spLocks noChangeArrowheads="1"/>
          </p:cNvSpPr>
          <p:nvPr/>
        </p:nvSpPr>
        <p:spPr bwMode="auto">
          <a:xfrm flipH="1" flipV="1">
            <a:off x="4127747" y="3746798"/>
            <a:ext cx="1820367" cy="2952750"/>
          </a:xfrm>
          <a:prstGeom prst="downArrowCallout">
            <a:avLst>
              <a:gd name="adj1" fmla="val 23641"/>
              <a:gd name="adj2" fmla="val 38143"/>
              <a:gd name="adj3" fmla="val 29634"/>
              <a:gd name="adj4" fmla="val 74936"/>
            </a:avLst>
          </a:prstGeom>
          <a:solidFill>
            <a:srgbClr val="6F96DB"/>
          </a:solidFill>
          <a:ln w="9525">
            <a:solidFill>
              <a:srgbClr val="3465AF"/>
            </a:solidFill>
            <a:round/>
            <a:headEnd/>
            <a:tailEnd/>
          </a:ln>
        </p:spPr>
        <p:txBody>
          <a:bodyPr rot="10800000"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23" name="Text Box 19"/>
          <p:cNvSpPr txBox="1">
            <a:spLocks noChangeArrowheads="1"/>
          </p:cNvSpPr>
          <p:nvPr/>
        </p:nvSpPr>
        <p:spPr bwMode="auto">
          <a:xfrm>
            <a:off x="4572000" y="3940181"/>
            <a:ext cx="1295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VB</a:t>
            </a: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LHEP</a:t>
            </a:r>
          </a:p>
        </p:txBody>
      </p:sp>
      <p:sp>
        <p:nvSpPr>
          <p:cNvPr id="24" name="Text Box 21"/>
          <p:cNvSpPr txBox="1">
            <a:spLocks noChangeArrowheads="1"/>
          </p:cNvSpPr>
          <p:nvPr/>
        </p:nvSpPr>
        <p:spPr bwMode="auto">
          <a:xfrm>
            <a:off x="4284665" y="4745040"/>
            <a:ext cx="1506537" cy="1816117"/>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tabLst>
                <a:tab pos="406400" algn="l"/>
                <a:tab pos="814388" algn="l"/>
                <a:tab pos="1222375" algn="l"/>
                <a:tab pos="1628775" algn="l"/>
                <a:tab pos="2036763"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 pos="2036763"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 pos="2036763"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 pos="2036763"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 pos="2036763"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02-1-1097-2010/2018 </a:t>
            </a:r>
            <a:r>
              <a:rPr lang="en-US" altLang="ru-RU" sz="1000" dirty="0" smtClean="0">
                <a:solidFill>
                  <a:prstClr val="black"/>
                </a:solidFill>
                <a:latin typeface="Calibri" panose="020F0502020204030204" pitchFamily="34" charset="0"/>
              </a:rPr>
              <a:t>[2]</a:t>
            </a:r>
            <a:endParaRPr lang="ru-RU" altLang="ru-RU" sz="1000" dirty="0" smtClean="0">
              <a:solidFill>
                <a:srgbClr val="FF0000"/>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smtClean="0">
                <a:latin typeface="Calibri" panose="020F0502020204030204" pitchFamily="34" charset="0"/>
              </a:rPr>
              <a:t>Leader: A.D. </a:t>
            </a:r>
            <a:r>
              <a:rPr lang="en-US" altLang="ru-RU" sz="700" i="1" dirty="0" err="1" smtClean="0">
                <a:latin typeface="Calibri" panose="020F0502020204030204" pitchFamily="34" charset="0"/>
              </a:rPr>
              <a:t>Kovalenko</a:t>
            </a:r>
            <a:r>
              <a:rPr lang="en-US" altLang="ru-RU" sz="700" i="1" dirty="0" smtClean="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smtClean="0">
                <a:latin typeface="Calibri" panose="020F0502020204030204" pitchFamily="34" charset="0"/>
              </a:rPr>
              <a:t>Deputies: N.M. </a:t>
            </a:r>
            <a:r>
              <a:rPr lang="en-US" altLang="ru-RU" sz="700" i="1" dirty="0" err="1" smtClean="0">
                <a:latin typeface="Calibri" panose="020F0502020204030204" pitchFamily="34" charset="0"/>
              </a:rPr>
              <a:t>Piskunov</a:t>
            </a:r>
            <a:r>
              <a:rPr lang="en-US" altLang="ru-RU" sz="700" i="1" dirty="0" smtClean="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smtClean="0">
                <a:latin typeface="Calibri" panose="020F0502020204030204" pitchFamily="34" charset="0"/>
              </a:rPr>
              <a:t>V.P. </a:t>
            </a:r>
            <a:r>
              <a:rPr lang="en-US" altLang="ru-RU" sz="700" i="1" dirty="0" err="1" smtClean="0">
                <a:latin typeface="Calibri" panose="020F0502020204030204" pitchFamily="34" charset="0"/>
              </a:rPr>
              <a:t>Ladygin</a:t>
            </a:r>
            <a:r>
              <a:rPr lang="en-US" altLang="ru-RU" sz="700" i="1" dirty="0" smtClean="0">
                <a:latin typeface="Calibri" panose="020F0502020204030204" pitchFamily="34" charset="0"/>
              </a:rPr>
              <a:t>, M. Finger (Jr.), </a:t>
            </a:r>
          </a:p>
          <a:p>
            <a:pPr eaLnBrk="1" fontAlgn="base" hangingPunct="1">
              <a:lnSpc>
                <a:spcPct val="97000"/>
              </a:lnSpc>
              <a:spcBef>
                <a:spcPct val="0"/>
              </a:spcBef>
              <a:spcAft>
                <a:spcPct val="0"/>
              </a:spcAft>
              <a:buClr>
                <a:srgbClr val="000000"/>
              </a:buClr>
              <a:buSzPct val="100000"/>
              <a:buFontTx/>
              <a:buNone/>
            </a:pPr>
            <a:r>
              <a:rPr lang="en-US" altLang="ru-RU" sz="700" i="1" dirty="0" smtClean="0">
                <a:latin typeface="Calibri" panose="020F0502020204030204" pitchFamily="34" charset="0"/>
              </a:rPr>
              <a:t>R.A. </a:t>
            </a:r>
            <a:r>
              <a:rPr lang="en-US" altLang="ru-RU" sz="700" i="1" dirty="0" err="1" smtClean="0">
                <a:latin typeface="Calibri" panose="020F0502020204030204" pitchFamily="34" charset="0"/>
              </a:rPr>
              <a:t>Shindin</a:t>
            </a:r>
            <a:endParaRPr lang="en-US" altLang="ru-RU" sz="700" i="1"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02-1-1088-2009/2019</a:t>
            </a:r>
            <a:r>
              <a:rPr lang="en-US" altLang="ru-RU" sz="1000" dirty="0" smtClean="0">
                <a:latin typeface="Calibri" panose="020F0502020204030204" pitchFamily="34" charset="0"/>
              </a:rPr>
              <a:t> </a:t>
            </a:r>
            <a:r>
              <a:rPr lang="en-US" altLang="ru-RU" sz="1000" dirty="0" smtClean="0">
                <a:solidFill>
                  <a:prstClr val="black"/>
                </a:solidFill>
                <a:latin typeface="Calibri" panose="020F0502020204030204" pitchFamily="34" charset="0"/>
              </a:rPr>
              <a:t>[2]</a:t>
            </a:r>
            <a:endParaRPr lang="ru-RU" altLang="ru-RU" sz="1000"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smtClean="0">
                <a:latin typeface="Calibri" panose="020F0502020204030204" pitchFamily="34" charset="0"/>
              </a:rPr>
              <a:t>Leader: A.S. </a:t>
            </a:r>
            <a:r>
              <a:rPr lang="en-US" altLang="ru-RU" sz="700" i="1" dirty="0" err="1" smtClean="0">
                <a:latin typeface="Calibri" panose="020F0502020204030204" pitchFamily="34" charset="0"/>
              </a:rPr>
              <a:t>Vodopyanov</a:t>
            </a:r>
            <a:endParaRPr lang="en-US" altLang="ru-RU" sz="700" i="1"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02-1-1106-2011/2019</a:t>
            </a:r>
            <a:r>
              <a:rPr lang="en-US" altLang="ru-RU" sz="1000" dirty="0" smtClean="0">
                <a:latin typeface="Calibri" panose="020F0502020204030204" pitchFamily="34" charset="0"/>
              </a:rPr>
              <a:t> [2]</a:t>
            </a:r>
            <a:endParaRPr lang="ru-RU" altLang="ru-RU" sz="1000"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smtClean="0">
                <a:latin typeface="Calibri" panose="020F0502020204030204" pitchFamily="34" charset="0"/>
              </a:rPr>
              <a:t>Leader: A. </a:t>
            </a:r>
            <a:r>
              <a:rPr lang="en-US" altLang="ru-RU" sz="700" i="1" dirty="0" err="1" smtClean="0">
                <a:latin typeface="Calibri" panose="020F0502020204030204" pitchFamily="34" charset="0"/>
              </a:rPr>
              <a:t>Malakhov</a:t>
            </a:r>
            <a:r>
              <a:rPr lang="en-US" altLang="ru-RU" sz="700" i="1" dirty="0" smtClean="0">
                <a:latin typeface="Calibri" panose="020F0502020204030204" pitchFamily="34" charset="0"/>
              </a:rPr>
              <a:t>, V. Ivanov </a:t>
            </a: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1000" dirty="0">
                <a:solidFill>
                  <a:srgbClr val="FF0000"/>
                </a:solidFill>
                <a:latin typeface="Calibri" panose="020F0502020204030204" pitchFamily="34" charset="0"/>
              </a:rPr>
              <a:t>02-0-1066-2007/2020 </a:t>
            </a:r>
            <a:r>
              <a:rPr lang="en-US" altLang="ru-RU" sz="1000" dirty="0">
                <a:solidFill>
                  <a:prstClr val="black"/>
                </a:solidFill>
                <a:latin typeface="Calibri" panose="020F0502020204030204" pitchFamily="34" charset="0"/>
              </a:rPr>
              <a:t>[4]</a:t>
            </a:r>
            <a:endParaRPr lang="ru-RU"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700" i="1" dirty="0">
                <a:solidFill>
                  <a:prstClr val="black"/>
                </a:solidFill>
                <a:latin typeface="Calibri" panose="020F0502020204030204" pitchFamily="34" charset="0"/>
              </a:rPr>
              <a:t>Leaders:</a:t>
            </a:r>
            <a:r>
              <a:rPr lang="ru-RU" altLang="ru-RU" sz="700" i="1" dirty="0">
                <a:solidFill>
                  <a:prstClr val="black"/>
                </a:solidFill>
                <a:latin typeface="Calibri" panose="020F0502020204030204" pitchFamily="34" charset="0"/>
              </a:rPr>
              <a:t> </a:t>
            </a:r>
            <a:r>
              <a:rPr lang="en-US" altLang="ru-RU" sz="700" i="1" dirty="0">
                <a:solidFill>
                  <a:prstClr val="black"/>
                </a:solidFill>
                <a:latin typeface="Calibri" panose="020F0502020204030204" pitchFamily="34" charset="0"/>
              </a:rPr>
              <a:t>R. </a:t>
            </a:r>
            <a:r>
              <a:rPr lang="en-US" altLang="ru-RU" sz="700" i="1" dirty="0" err="1">
                <a:solidFill>
                  <a:prstClr val="black"/>
                </a:solidFill>
                <a:latin typeface="Calibri" panose="020F0502020204030204" pitchFamily="34" charset="0"/>
              </a:rPr>
              <a:t>Lednicky</a:t>
            </a:r>
            <a:r>
              <a:rPr lang="en-US" altLang="ru-RU" sz="700" i="1" dirty="0">
                <a:solidFill>
                  <a:prstClr val="black"/>
                </a:solidFill>
                <a:latin typeface="Calibri" panose="020F0502020204030204" pitchFamily="34" charset="0"/>
              </a:rPr>
              <a:t>, </a:t>
            </a:r>
            <a:r>
              <a:rPr lang="en-US" altLang="ru-RU" sz="700" i="1" dirty="0" err="1">
                <a:solidFill>
                  <a:prstClr val="black"/>
                </a:solidFill>
                <a:latin typeface="Calibri" panose="020F0502020204030204" pitchFamily="34" charset="0"/>
              </a:rPr>
              <a:t>Yu.A</a:t>
            </a:r>
            <a:r>
              <a:rPr lang="en-US" altLang="ru-RU" sz="700" i="1" dirty="0">
                <a:solidFill>
                  <a:prstClr val="black"/>
                </a:solidFill>
                <a:latin typeface="Calibri" panose="020F0502020204030204" pitchFamily="34" charset="0"/>
              </a:rPr>
              <a:t>. </a:t>
            </a:r>
            <a:r>
              <a:rPr lang="en-US" altLang="ru-RU" sz="700" i="1" dirty="0" err="1">
                <a:solidFill>
                  <a:prstClr val="black"/>
                </a:solidFill>
                <a:latin typeface="Calibri" panose="020F0502020204030204" pitchFamily="34" charset="0"/>
              </a:rPr>
              <a:t>Panebratsev</a:t>
            </a:r>
            <a:endParaRPr lang="en-US" altLang="ru-RU" sz="700" i="1" dirty="0">
              <a:solidFill>
                <a:prstClr val="black"/>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700" i="1" dirty="0" smtClean="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400" i="1" dirty="0">
              <a:latin typeface="Calibri" panose="020F0502020204030204" pitchFamily="34" charset="0"/>
            </a:endParaRPr>
          </a:p>
        </p:txBody>
      </p:sp>
      <p:sp>
        <p:nvSpPr>
          <p:cNvPr id="25" name="Text Box 24"/>
          <p:cNvSpPr txBox="1">
            <a:spLocks noChangeArrowheads="1"/>
          </p:cNvSpPr>
          <p:nvPr/>
        </p:nvSpPr>
        <p:spPr bwMode="auto">
          <a:xfrm>
            <a:off x="5943605" y="4122744"/>
            <a:ext cx="2333625" cy="2582863"/>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eaLnBrk="1" fontAlgn="base" hangingPunct="1">
              <a:lnSpc>
                <a:spcPct val="95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02-0-1065-2007/2019 </a:t>
            </a:r>
            <a:r>
              <a:rPr lang="en-US" altLang="ru-RU" sz="1000" dirty="0" smtClean="0">
                <a:solidFill>
                  <a:prstClr val="black"/>
                </a:solidFill>
                <a:latin typeface="Calibri" panose="020F0502020204030204" pitchFamily="34" charset="0"/>
              </a:rPr>
              <a:t>[4]</a:t>
            </a:r>
            <a:r>
              <a:rPr lang="en-US" altLang="ru-RU" sz="1000" dirty="0" smtClean="0">
                <a:solidFill>
                  <a:srgbClr val="FF0000"/>
                </a:solidFill>
                <a:latin typeface="Calibri" panose="020F0502020204030204" pitchFamily="34" charset="0"/>
              </a:rPr>
              <a:t> </a:t>
            </a:r>
            <a:endParaRPr lang="ru-RU"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A.S. </a:t>
            </a:r>
            <a:r>
              <a:rPr lang="en-US" altLang="ru-RU" sz="700" i="1" dirty="0" err="1">
                <a:latin typeface="Calibri" panose="020F0502020204030204" pitchFamily="34" charset="0"/>
              </a:rPr>
              <a:t>Sorin</a:t>
            </a:r>
            <a:r>
              <a:rPr lang="en-US" altLang="ru-RU" sz="700" i="1" dirty="0">
                <a:latin typeface="Calibri" panose="020F0502020204030204" pitchFamily="34" charset="0"/>
              </a:rPr>
              <a:t>, V.D. </a:t>
            </a:r>
            <a:r>
              <a:rPr lang="en-US" altLang="ru-RU" sz="700" i="1" dirty="0" err="1" smtClean="0">
                <a:latin typeface="Calibri" panose="020F0502020204030204" pitchFamily="34" charset="0"/>
              </a:rPr>
              <a:t>Kekelidze</a:t>
            </a:r>
            <a:r>
              <a:rPr lang="en-US" altLang="ru-RU" sz="700" i="1" dirty="0" smtClean="0">
                <a:latin typeface="Calibri" panose="020F0502020204030204" pitchFamily="34" charset="0"/>
              </a:rPr>
              <a:t>,</a:t>
            </a:r>
            <a:r>
              <a:rPr lang="en-US" altLang="ru-RU" sz="700" i="1" dirty="0">
                <a:solidFill>
                  <a:prstClr val="black"/>
                </a:solidFill>
                <a:latin typeface="Calibri" panose="020F0502020204030204" pitchFamily="34" charset="0"/>
              </a:rPr>
              <a:t> G.V. </a:t>
            </a:r>
            <a:r>
              <a:rPr lang="en-US" altLang="ru-RU" sz="700" i="1" dirty="0" err="1" smtClean="0">
                <a:solidFill>
                  <a:prstClr val="black"/>
                </a:solidFill>
                <a:latin typeface="Calibri" panose="020F0502020204030204" pitchFamily="34" charset="0"/>
              </a:rPr>
              <a:t>Trubnikov</a:t>
            </a:r>
            <a:r>
              <a:rPr lang="en-US" altLang="ru-RU" sz="700" i="1" dirty="0" smtClean="0">
                <a:latin typeface="Calibri" panose="020F0502020204030204" pitchFamily="34" charset="0"/>
              </a:rPr>
              <a:t>  </a:t>
            </a:r>
            <a:endParaRPr lang="en-US"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Deputies </a:t>
            </a:r>
            <a:r>
              <a:rPr lang="en-US" altLang="ru-RU" sz="700" i="1" dirty="0" smtClean="0">
                <a:latin typeface="Calibri" panose="020F0502020204030204" pitchFamily="34" charset="0"/>
              </a:rPr>
              <a:t>A.D</a:t>
            </a:r>
            <a:r>
              <a:rPr lang="en-US" altLang="ru-RU" sz="700" i="1" dirty="0">
                <a:latin typeface="Calibri" panose="020F0502020204030204" pitchFamily="34" charset="0"/>
              </a:rPr>
              <a:t>. </a:t>
            </a:r>
            <a:r>
              <a:rPr lang="en-US" altLang="ru-RU" sz="700" i="1" dirty="0" err="1">
                <a:latin typeface="Calibri" panose="020F0502020204030204" pitchFamily="34" charset="0"/>
              </a:rPr>
              <a:t>Kovalenko</a:t>
            </a:r>
            <a:r>
              <a:rPr lang="en-US" altLang="ru-RU" sz="700" i="1" dirty="0">
                <a:latin typeface="Calibri" panose="020F0502020204030204" pitchFamily="34" charset="0"/>
              </a:rPr>
              <a:t>, I.N. </a:t>
            </a:r>
            <a:r>
              <a:rPr lang="en-US" altLang="ru-RU" sz="700" i="1" dirty="0" err="1">
                <a:latin typeface="Calibri" panose="020F0502020204030204" pitchFamily="34" charset="0"/>
              </a:rPr>
              <a:t>Meshkov</a:t>
            </a:r>
            <a:endParaRPr lang="en-US"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02-0-1085-2009/2019 </a:t>
            </a:r>
            <a:r>
              <a:rPr lang="en-US" altLang="ru-RU" sz="1000" dirty="0">
                <a:solidFill>
                  <a:prstClr val="black"/>
                </a:solidFill>
                <a:latin typeface="Calibri" panose="020F0502020204030204" pitchFamily="34" charset="0"/>
              </a:rPr>
              <a:t>[1]</a:t>
            </a:r>
            <a:endParaRPr lang="en-US"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A.P. </a:t>
            </a:r>
            <a:r>
              <a:rPr lang="en-US" altLang="ru-RU" sz="700" i="1" dirty="0" err="1">
                <a:latin typeface="Calibri" panose="020F0502020204030204" pitchFamily="34" charset="0"/>
              </a:rPr>
              <a:t>Nagaytsev</a:t>
            </a:r>
            <a:r>
              <a:rPr lang="en-US" altLang="ru-RU" sz="700" i="1" dirty="0">
                <a:latin typeface="Calibri" panose="020F0502020204030204" pitchFamily="34" charset="0"/>
              </a:rPr>
              <a:t>, Scientific leader: I.A. </a:t>
            </a:r>
            <a:r>
              <a:rPr lang="en-US" altLang="ru-RU" sz="700" i="1" dirty="0" err="1">
                <a:latin typeface="Calibri" panose="020F0502020204030204" pitchFamily="34" charset="0"/>
              </a:rPr>
              <a:t>Savin</a:t>
            </a:r>
            <a:endParaRPr lang="en-US"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ru-RU"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smtClean="0">
                <a:solidFill>
                  <a:srgbClr val="FF0000"/>
                </a:solidFill>
                <a:latin typeface="Calibri" panose="020F0502020204030204" pitchFamily="34" charset="0"/>
              </a:rPr>
              <a:t>02-0-1083-2009/2019</a:t>
            </a:r>
            <a:r>
              <a:rPr lang="en-US" altLang="ru-RU" sz="1000" dirty="0" smtClean="0">
                <a:solidFill>
                  <a:prstClr val="black"/>
                </a:solidFill>
                <a:latin typeface="Calibri" panose="020F0502020204030204" pitchFamily="34" charset="0"/>
              </a:rPr>
              <a:t> [5]</a:t>
            </a:r>
            <a:endParaRPr lang="en-US" altLang="ru-RU" sz="10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A. </a:t>
            </a:r>
            <a:r>
              <a:rPr lang="en-US" altLang="ru-RU" sz="700" i="1" dirty="0" err="1">
                <a:latin typeface="Calibri" panose="020F0502020204030204" pitchFamily="34" charset="0"/>
              </a:rPr>
              <a:t>Zarubin</a:t>
            </a:r>
            <a:r>
              <a:rPr lang="en-US" altLang="ru-RU" sz="700" i="1" dirty="0">
                <a:latin typeface="Calibri" panose="020F0502020204030204" pitchFamily="34" charset="0"/>
              </a:rPr>
              <a:t>,  Scientific leader: I.A. </a:t>
            </a:r>
            <a:r>
              <a:rPr lang="en-US" altLang="ru-RU" sz="700" i="1" dirty="0" err="1">
                <a:latin typeface="Calibri" panose="020F0502020204030204" pitchFamily="34" charset="0"/>
              </a:rPr>
              <a:t>Golutvin</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1000" dirty="0" smtClean="0">
                <a:solidFill>
                  <a:srgbClr val="FF0000"/>
                </a:solidFill>
                <a:latin typeface="Calibri" panose="020F0502020204030204" pitchFamily="34" charset="0"/>
              </a:rPr>
              <a:t>02-0-1081-2009/2019</a:t>
            </a:r>
            <a:r>
              <a:rPr lang="en-US" altLang="ru-RU" sz="1000" dirty="0" smtClean="0">
                <a:solidFill>
                  <a:prstClr val="black"/>
                </a:solidFill>
                <a:latin typeface="Calibri" panose="020F0502020204030204" pitchFamily="34" charset="0"/>
              </a:rPr>
              <a:t> </a:t>
            </a:r>
            <a:r>
              <a:rPr lang="en-US" altLang="ru-RU" sz="1000" dirty="0">
                <a:solidFill>
                  <a:prstClr val="black"/>
                </a:solidFill>
                <a:latin typeface="Calibri" panose="020F0502020204030204" pitchFamily="34" charset="0"/>
              </a:rPr>
              <a:t>[1]</a:t>
            </a:r>
            <a:endParaRPr lang="ru-RU" altLang="ru-RU" sz="1000" dirty="0">
              <a:solidFill>
                <a:prstClr val="black"/>
              </a:solidFill>
              <a:latin typeface="Calibri" panose="020F0502020204030204" pitchFamily="34" charset="0"/>
            </a:endParaRPr>
          </a:p>
          <a:p>
            <a:pPr eaLnBrk="1" hangingPunct="1">
              <a:lnSpc>
                <a:spcPct val="95000"/>
              </a:lnSpc>
              <a:spcBef>
                <a:spcPts val="0"/>
              </a:spcBef>
              <a:buFontTx/>
              <a:buNone/>
              <a:tabLst/>
            </a:pPr>
            <a:r>
              <a:rPr lang="en-US" sz="700" i="1" dirty="0">
                <a:solidFill>
                  <a:prstClr val="black"/>
                </a:solidFill>
                <a:latin typeface="Calibri" panose="020F0502020204030204" pitchFamily="34" charset="0"/>
                <a:ea typeface="Calibri"/>
                <a:cs typeface="Times New Roman"/>
              </a:rPr>
              <a:t>Leader:  V.A. </a:t>
            </a:r>
            <a:r>
              <a:rPr lang="en-US" sz="700" i="1" dirty="0" err="1">
                <a:solidFill>
                  <a:prstClr val="black"/>
                </a:solidFill>
                <a:latin typeface="Calibri" panose="020F0502020204030204" pitchFamily="34" charset="0"/>
                <a:ea typeface="Calibri"/>
                <a:cs typeface="Times New Roman"/>
              </a:rPr>
              <a:t>Bednyakov</a:t>
            </a:r>
            <a:endParaRPr lang="en-US" sz="700" dirty="0">
              <a:solidFill>
                <a:prstClr val="black"/>
              </a:solidFill>
              <a:latin typeface="Calibri" panose="020F0502020204030204" pitchFamily="34" charset="0"/>
              <a:ea typeface="Calibri"/>
              <a:cs typeface="Times New Roman"/>
            </a:endParaRPr>
          </a:p>
          <a:p>
            <a:pPr eaLnBrk="1" hangingPunct="1">
              <a:lnSpc>
                <a:spcPct val="95000"/>
              </a:lnSpc>
              <a:spcBef>
                <a:spcPts val="0"/>
              </a:spcBef>
              <a:buFontTx/>
              <a:buNone/>
              <a:tabLst/>
            </a:pPr>
            <a:r>
              <a:rPr lang="en-US" sz="700" i="1" dirty="0">
                <a:solidFill>
                  <a:prstClr val="black"/>
                </a:solidFill>
                <a:latin typeface="Calibri" panose="020F0502020204030204" pitchFamily="34" charset="0"/>
                <a:ea typeface="Calibri"/>
                <a:cs typeface="Times New Roman"/>
              </a:rPr>
              <a:t>Deputies:  E.V. </a:t>
            </a:r>
            <a:r>
              <a:rPr lang="en-US" sz="700" i="1" dirty="0" err="1">
                <a:solidFill>
                  <a:prstClr val="black"/>
                </a:solidFill>
                <a:latin typeface="Calibri" panose="020F0502020204030204" pitchFamily="34" charset="0"/>
                <a:ea typeface="Calibri"/>
                <a:cs typeface="Times New Roman"/>
              </a:rPr>
              <a:t>Khramov</a:t>
            </a:r>
            <a:r>
              <a:rPr lang="en-US" sz="700" i="1" dirty="0">
                <a:solidFill>
                  <a:prstClr val="black"/>
                </a:solidFill>
                <a:latin typeface="Calibri" panose="020F0502020204030204" pitchFamily="34" charset="0"/>
                <a:ea typeface="Calibri"/>
                <a:cs typeface="Times New Roman"/>
              </a:rPr>
              <a:t>, A.P. </a:t>
            </a:r>
            <a:r>
              <a:rPr lang="en-US" sz="700" i="1" dirty="0" err="1">
                <a:solidFill>
                  <a:prstClr val="black"/>
                </a:solidFill>
                <a:latin typeface="Calibri" panose="020F0502020204030204" pitchFamily="34" charset="0"/>
                <a:ea typeface="Calibri"/>
                <a:cs typeface="Times New Roman"/>
              </a:rPr>
              <a:t>Cheplakov</a:t>
            </a:r>
            <a:endParaRPr lang="en-US" sz="700" i="1" dirty="0">
              <a:solidFill>
                <a:prstClr val="black"/>
              </a:solidFill>
              <a:latin typeface="Calibri" panose="020F0502020204030204" pitchFamily="34" charset="0"/>
              <a:ea typeface="Calibri"/>
              <a:cs typeface="Times New Roman"/>
            </a:endParaRPr>
          </a:p>
          <a:p>
            <a:pPr eaLnBrk="1" hangingPunct="1">
              <a:lnSpc>
                <a:spcPct val="95000"/>
              </a:lnSpc>
              <a:spcBef>
                <a:spcPts val="0"/>
              </a:spcBef>
              <a:buFontTx/>
              <a:buNone/>
              <a:tabLst/>
            </a:pPr>
            <a:endParaRPr lang="en-US" sz="400" dirty="0">
              <a:solidFill>
                <a:prstClr val="black"/>
              </a:solidFill>
              <a:latin typeface="Calibri" panose="020F0502020204030204" pitchFamily="34" charset="0"/>
              <a:ea typeface="Calibri"/>
              <a:cs typeface="Times New Roman"/>
            </a:endParaRPr>
          </a:p>
          <a:p>
            <a:pPr eaLnBrk="1" fontAlgn="base" hangingPunct="1">
              <a:lnSpc>
                <a:spcPct val="95000"/>
              </a:lnSpc>
              <a:spcBef>
                <a:spcPct val="0"/>
              </a:spcBef>
              <a:spcAft>
                <a:spcPct val="0"/>
              </a:spcAft>
              <a:buClr>
                <a:srgbClr val="000000"/>
              </a:buClr>
              <a:buSzPct val="100000"/>
              <a:buFontTx/>
              <a:buNone/>
              <a:tabLst/>
            </a:pPr>
            <a:r>
              <a:rPr lang="en-US" altLang="ru-RU" sz="1000" dirty="0" smtClean="0">
                <a:solidFill>
                  <a:srgbClr val="FF0000"/>
                </a:solidFill>
                <a:latin typeface="Calibri" panose="020F0502020204030204" pitchFamily="34" charset="0"/>
              </a:rPr>
              <a:t>02-0-1108-2011/2017 </a:t>
            </a:r>
            <a:r>
              <a:rPr lang="en-US" altLang="ru-RU" sz="1000" dirty="0">
                <a:solidFill>
                  <a:prstClr val="black"/>
                </a:solidFill>
                <a:latin typeface="Calibri" panose="020F0502020204030204" pitchFamily="34" charset="0"/>
              </a:rPr>
              <a:t>[1]</a:t>
            </a:r>
            <a:endParaRPr lang="ru-RU"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700" i="1" dirty="0">
                <a:solidFill>
                  <a:prstClr val="black"/>
                </a:solidFill>
                <a:latin typeface="Calibri" panose="020F0502020204030204" pitchFamily="34" charset="0"/>
              </a:rPr>
              <a:t>Leader: G.D. </a:t>
            </a:r>
            <a:r>
              <a:rPr lang="en-US" altLang="ru-RU" sz="700" i="1" dirty="0" err="1" smtClean="0">
                <a:solidFill>
                  <a:prstClr val="black"/>
                </a:solidFill>
                <a:latin typeface="Calibri" panose="020F0502020204030204" pitchFamily="34" charset="0"/>
              </a:rPr>
              <a:t>Alexee</a:t>
            </a:r>
            <a:r>
              <a:rPr lang="en-US" altLang="ru-RU" sz="700" i="1" dirty="0" err="1">
                <a:solidFill>
                  <a:prstClr val="black"/>
                </a:solidFill>
                <a:latin typeface="Calibri" panose="020F0502020204030204" pitchFamily="34" charset="0"/>
              </a:rPr>
              <a:t>v</a:t>
            </a:r>
            <a:endParaRPr lang="ru-RU" altLang="ru-RU" sz="700" i="1"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700" i="1" dirty="0">
                <a:solidFill>
                  <a:prstClr val="black"/>
                </a:solidFill>
                <a:latin typeface="Calibri" panose="020F0502020204030204" pitchFamily="34" charset="0"/>
              </a:rPr>
              <a:t>Deputies: </a:t>
            </a:r>
            <a:r>
              <a:rPr lang="en-US" altLang="ru-RU" sz="700" i="1" dirty="0" smtClean="0">
                <a:solidFill>
                  <a:prstClr val="black"/>
                </a:solidFill>
                <a:latin typeface="Calibri" panose="020F0502020204030204" pitchFamily="34" charset="0"/>
              </a:rPr>
              <a:t>A.N. </a:t>
            </a:r>
            <a:r>
              <a:rPr lang="en-US" altLang="ru-RU" sz="700" i="1" dirty="0" err="1" smtClean="0">
                <a:solidFill>
                  <a:prstClr val="black"/>
                </a:solidFill>
                <a:latin typeface="Calibri" panose="020F0502020204030204" pitchFamily="34" charset="0"/>
              </a:rPr>
              <a:t>Skachkova</a:t>
            </a:r>
            <a:r>
              <a:rPr lang="en-US" altLang="ru-RU" sz="700" i="1" dirty="0" smtClean="0">
                <a:solidFill>
                  <a:prstClr val="black"/>
                </a:solidFill>
                <a:latin typeface="Calibri" panose="020F0502020204030204" pitchFamily="34" charset="0"/>
              </a:rPr>
              <a:t>, </a:t>
            </a:r>
            <a:r>
              <a:rPr lang="en-US" altLang="ru-RU" sz="700" i="1" dirty="0">
                <a:solidFill>
                  <a:prstClr val="black"/>
                </a:solidFill>
                <a:latin typeface="Calibri" panose="020F0502020204030204" pitchFamily="34" charset="0"/>
              </a:rPr>
              <a:t>A.S. </a:t>
            </a:r>
            <a:r>
              <a:rPr lang="en-US" altLang="ru-RU" sz="700" i="1" dirty="0" err="1">
                <a:solidFill>
                  <a:prstClr val="black"/>
                </a:solidFill>
                <a:latin typeface="Calibri" panose="020F0502020204030204" pitchFamily="34" charset="0"/>
              </a:rPr>
              <a:t>Vodopyanov</a:t>
            </a:r>
            <a:endParaRPr lang="en-US" altLang="ru-RU" sz="700" i="1" dirty="0">
              <a:solidFill>
                <a:prstClr val="black"/>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sz="1000" dirty="0">
                <a:solidFill>
                  <a:srgbClr val="FF0000"/>
                </a:solidFill>
                <a:latin typeface="Calibri"/>
                <a:ea typeface="Calibri"/>
                <a:cs typeface="Times New Roman"/>
              </a:rPr>
              <a:t>05-8-1037-2001/2019 </a:t>
            </a:r>
            <a:r>
              <a:rPr lang="en-US" sz="1000" dirty="0" smtClean="0">
                <a:latin typeface="Calibri"/>
                <a:ea typeface="Calibri"/>
                <a:cs typeface="Times New Roman"/>
              </a:rPr>
              <a:t>[1]</a:t>
            </a:r>
            <a:endParaRPr lang="en-US" sz="1000" dirty="0">
              <a:latin typeface="Calibri"/>
              <a:ea typeface="Calibri"/>
              <a:cs typeface="Times New Roman"/>
            </a:endParaRPr>
          </a:p>
          <a:p>
            <a:pPr>
              <a:lnSpc>
                <a:spcPct val="95000"/>
              </a:lnSpc>
              <a:spcBef>
                <a:spcPts val="0"/>
              </a:spcBef>
              <a:buFontTx/>
              <a:buNone/>
            </a:pPr>
            <a:r>
              <a:rPr lang="en-US" sz="700" i="1" dirty="0">
                <a:latin typeface="Calibri"/>
                <a:ea typeface="Calibri"/>
                <a:cs typeface="Times New Roman"/>
              </a:rPr>
              <a:t>Leader:   N.A. </a:t>
            </a:r>
            <a:r>
              <a:rPr lang="en-US" sz="700" i="1" dirty="0" err="1">
                <a:latin typeface="Calibri"/>
                <a:ea typeface="Calibri"/>
                <a:cs typeface="Times New Roman"/>
              </a:rPr>
              <a:t>Russakovich</a:t>
            </a:r>
            <a:endParaRPr lang="en-US" altLang="ru-RU" sz="700" b="1"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i="1" dirty="0">
              <a:latin typeface="Calibri" panose="020F0502020204030204" pitchFamily="34" charset="0"/>
            </a:endParaRPr>
          </a:p>
          <a:p>
            <a:pPr>
              <a:lnSpc>
                <a:spcPct val="95000"/>
              </a:lnSpc>
              <a:spcBef>
                <a:spcPts val="0"/>
              </a:spcBef>
              <a:buFontTx/>
              <a:buNone/>
            </a:pPr>
            <a:r>
              <a:rPr lang="en-US" sz="1000" dirty="0">
                <a:solidFill>
                  <a:srgbClr val="FF0000"/>
                </a:solidFill>
                <a:latin typeface="Calibri"/>
                <a:ea typeface="Calibri"/>
                <a:cs typeface="Times New Roman"/>
              </a:rPr>
              <a:t>06-0-1120-2014/2018 </a:t>
            </a:r>
            <a:r>
              <a:rPr lang="en-US" sz="1000" dirty="0">
                <a:latin typeface="Calibri"/>
                <a:ea typeface="Calibri"/>
                <a:cs typeface="Times New Roman"/>
              </a:rPr>
              <a:t>[1] </a:t>
            </a:r>
          </a:p>
          <a:p>
            <a:pPr>
              <a:lnSpc>
                <a:spcPct val="95000"/>
              </a:lnSpc>
              <a:spcBef>
                <a:spcPts val="0"/>
              </a:spcBef>
              <a:buFontTx/>
              <a:buNone/>
            </a:pPr>
            <a:r>
              <a:rPr lang="en-US" sz="700" i="1" dirty="0">
                <a:latin typeface="Calibri"/>
                <a:ea typeface="Calibri"/>
                <a:cs typeface="Times New Roman"/>
              </a:rPr>
              <a:t>Leaders:   V.A. </a:t>
            </a:r>
            <a:r>
              <a:rPr lang="en-US" sz="700" i="1" dirty="0" err="1">
                <a:latin typeface="Calibri"/>
                <a:ea typeface="Calibri"/>
                <a:cs typeface="Times New Roman"/>
              </a:rPr>
              <a:t>Matveev</a:t>
            </a:r>
            <a:r>
              <a:rPr lang="en-US" sz="700" i="1" dirty="0">
                <a:latin typeface="Calibri"/>
                <a:ea typeface="Calibri"/>
                <a:cs typeface="Times New Roman"/>
              </a:rPr>
              <a:t> , S.Z. </a:t>
            </a:r>
            <a:r>
              <a:rPr lang="en-US" sz="700" i="1" dirty="0" err="1">
                <a:latin typeface="Calibri"/>
                <a:ea typeface="Calibri"/>
                <a:cs typeface="Times New Roman"/>
              </a:rPr>
              <a:t>Pakuliak</a:t>
            </a:r>
            <a:r>
              <a:rPr lang="en-US" sz="700" i="1" dirty="0">
                <a:latin typeface="Calibri"/>
                <a:ea typeface="Calibri"/>
                <a:cs typeface="Times New Roman"/>
              </a:rPr>
              <a:t> </a:t>
            </a:r>
            <a:endParaRPr lang="en-US" sz="700" dirty="0">
              <a:latin typeface="Calibri"/>
              <a:ea typeface="Calibri"/>
              <a:cs typeface="Times New Roman"/>
            </a:endParaRPr>
          </a:p>
        </p:txBody>
      </p:sp>
      <p:sp>
        <p:nvSpPr>
          <p:cNvPr id="27" name="Text Box 6"/>
          <p:cNvSpPr txBox="1">
            <a:spLocks noChangeArrowheads="1"/>
          </p:cNvSpPr>
          <p:nvPr/>
        </p:nvSpPr>
        <p:spPr bwMode="auto">
          <a:xfrm>
            <a:off x="2362211" y="2278063"/>
            <a:ext cx="1570039" cy="604838"/>
          </a:xfrm>
          <a:prstGeom prst="rect">
            <a:avLst/>
          </a:prstGeom>
          <a:noFill/>
          <a:ln>
            <a:noFill/>
          </a:ln>
          <a:effectLst/>
          <a:extLst/>
        </p:spPr>
        <p:txBody>
          <a:bodyPr lIns="89973" tIns="60857" rIns="89973" bIns="44987"/>
          <a:lstStyle>
            <a:lvl1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1pPr>
            <a:lvl2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2pPr>
            <a:lvl3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3pPr>
            <a:lvl4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4pPr>
            <a:lvl5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en-US" altLang="ru-RU" sz="1600" b="1" kern="0" dirty="0">
                <a:solidFill>
                  <a:srgbClr val="280099"/>
                </a:solidFill>
                <a:effectLst>
                  <a:outerShdw blurRad="38100" dist="38100" dir="2700000" algn="tl">
                    <a:srgbClr val="C0C0C0"/>
                  </a:outerShdw>
                </a:effectLst>
                <a:latin typeface="Calibri" panose="020F0502020204030204" pitchFamily="34" charset="0"/>
              </a:rPr>
              <a:t>Information  Technologies</a:t>
            </a:r>
            <a:endParaRPr lang="ru-RU" altLang="ru-RU" sz="1600" b="1" kern="0" dirty="0">
              <a:solidFill>
                <a:srgbClr val="280099"/>
              </a:solidFill>
              <a:effectLst>
                <a:outerShdw blurRad="38100" dist="38100" dir="2700000" algn="tl">
                  <a:srgbClr val="C0C0C0"/>
                </a:outerShdw>
              </a:effectLst>
              <a:latin typeface="Calibri" panose="020F0502020204030204" pitchFamily="34" charset="0"/>
            </a:endParaRPr>
          </a:p>
        </p:txBody>
      </p:sp>
      <p:sp>
        <p:nvSpPr>
          <p:cNvPr id="11" name="AutoShape 8"/>
          <p:cNvSpPr>
            <a:spLocks noChangeArrowheads="1"/>
          </p:cNvSpPr>
          <p:nvPr/>
        </p:nvSpPr>
        <p:spPr bwMode="auto">
          <a:xfrm flipH="1" flipV="1">
            <a:off x="1981200" y="4092579"/>
            <a:ext cx="2057400" cy="2613025"/>
          </a:xfrm>
          <a:prstGeom prst="downArrowCallout">
            <a:avLst>
              <a:gd name="adj1" fmla="val 25000"/>
              <a:gd name="adj2" fmla="val 25000"/>
              <a:gd name="adj3" fmla="val 20201"/>
              <a:gd name="adj4" fmla="val 78213"/>
            </a:avLst>
          </a:prstGeom>
          <a:solidFill>
            <a:srgbClr val="6F96DB"/>
          </a:solidFill>
          <a:ln w="9525">
            <a:solidFill>
              <a:srgbClr val="3465AF"/>
            </a:solidFill>
            <a:round/>
            <a:headEnd/>
            <a:tailEnd/>
          </a:ln>
        </p:spPr>
        <p:txBody>
          <a:bodyPr rot="10800000"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15" name="Text Box 13"/>
          <p:cNvSpPr txBox="1">
            <a:spLocks noChangeArrowheads="1"/>
          </p:cNvSpPr>
          <p:nvPr/>
        </p:nvSpPr>
        <p:spPr bwMode="auto">
          <a:xfrm>
            <a:off x="2819400" y="4191006"/>
            <a:ext cx="5159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LIT</a:t>
            </a:r>
          </a:p>
        </p:txBody>
      </p:sp>
      <p:sp>
        <p:nvSpPr>
          <p:cNvPr id="16" name="Text Box 15"/>
          <p:cNvSpPr txBox="1">
            <a:spLocks noChangeArrowheads="1"/>
          </p:cNvSpPr>
          <p:nvPr/>
        </p:nvSpPr>
        <p:spPr bwMode="auto">
          <a:xfrm>
            <a:off x="2057412" y="4724421"/>
            <a:ext cx="1893887" cy="1836737"/>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3603" rIns="81615" bIns="40807"/>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algn="ctr" eaLnBrk="1" fontAlgn="base" hangingPunct="1">
              <a:lnSpc>
                <a:spcPct val="97000"/>
              </a:lnSpc>
              <a:spcBef>
                <a:spcPct val="0"/>
              </a:spcBef>
              <a:spcAft>
                <a:spcPct val="0"/>
              </a:spcAft>
              <a:buClr>
                <a:srgbClr val="000000"/>
              </a:buClr>
              <a:buSzPct val="100000"/>
              <a:buFontTx/>
              <a:buNone/>
            </a:pPr>
            <a:r>
              <a:rPr lang="en-US" altLang="ru-RU" sz="1200" dirty="0" smtClean="0">
                <a:solidFill>
                  <a:srgbClr val="FF0000"/>
                </a:solidFill>
                <a:effectLst>
                  <a:outerShdw blurRad="38100" dist="38100" dir="2700000" algn="tl">
                    <a:srgbClr val="000000">
                      <a:alpha val="43137"/>
                    </a:srgbClr>
                  </a:outerShdw>
                </a:effectLst>
                <a:latin typeface="Calibri" panose="020F0502020204030204" pitchFamily="34" charset="0"/>
              </a:rPr>
              <a:t>05-6-1118-2014/2019 </a:t>
            </a:r>
            <a:r>
              <a:rPr lang="en-US" altLang="ru-RU" sz="1100" dirty="0">
                <a:effectLst>
                  <a:outerShdw blurRad="38100" dist="38100" dir="2700000" algn="tl">
                    <a:srgbClr val="000000">
                      <a:alpha val="43137"/>
                    </a:srgbClr>
                  </a:outerShdw>
                </a:effectLst>
                <a:latin typeface="Calibri" panose="020F0502020204030204" pitchFamily="34" charset="0"/>
              </a:rPr>
              <a:t>Information and Computing Infrastructure of JINR</a:t>
            </a:r>
          </a:p>
          <a:p>
            <a:pPr algn="ctr" eaLnBrk="1" fontAlgn="base" hangingPunct="1">
              <a:lnSpc>
                <a:spcPct val="97000"/>
              </a:lnSpc>
              <a:spcBef>
                <a:spcPct val="0"/>
              </a:spcBef>
              <a:spcAft>
                <a:spcPct val="0"/>
              </a:spcAft>
              <a:buClr>
                <a:srgbClr val="000000"/>
              </a:buClr>
              <a:buSzPct val="100000"/>
              <a:buFontTx/>
              <a:buNone/>
            </a:pPr>
            <a:endParaRPr lang="en-US" altLang="ru-RU" sz="800" dirty="0">
              <a:effectLst>
                <a:outerShdw blurRad="38100" dist="38100" dir="2700000" algn="tl">
                  <a:srgbClr val="000000">
                    <a:alpha val="43137"/>
                  </a:srgbClr>
                </a:outerShdw>
              </a:effectLst>
              <a:latin typeface="Calibri" panose="020F0502020204030204" pitchFamily="34" charset="0"/>
            </a:endParaRPr>
          </a:p>
          <a:p>
            <a:pPr algn="ctr" eaLnBrk="1" fontAlgn="base" hangingPunct="1">
              <a:lnSpc>
                <a:spcPct val="97000"/>
              </a:lnSpc>
              <a:spcBef>
                <a:spcPct val="0"/>
              </a:spcBef>
              <a:spcAft>
                <a:spcPct val="0"/>
              </a:spcAft>
              <a:buClr>
                <a:srgbClr val="000000"/>
              </a:buClr>
              <a:buSzPct val="100000"/>
              <a:buFontTx/>
              <a:buNone/>
            </a:pPr>
            <a:r>
              <a:rPr lang="en-US" altLang="ru-RU" sz="1200" dirty="0" smtClean="0">
                <a:solidFill>
                  <a:srgbClr val="FF0000"/>
                </a:solidFill>
                <a:effectLst>
                  <a:outerShdw blurRad="38100" dist="38100" dir="2700000" algn="tl">
                    <a:srgbClr val="000000">
                      <a:alpha val="43137"/>
                    </a:srgbClr>
                  </a:outerShdw>
                </a:effectLst>
                <a:latin typeface="Calibri" panose="020F0502020204030204" pitchFamily="34" charset="0"/>
              </a:rPr>
              <a:t>05-6-1119-2014/2019</a:t>
            </a:r>
            <a:endParaRPr lang="en-US" altLang="ru-RU" sz="1200" dirty="0">
              <a:solidFill>
                <a:srgbClr val="FF0000"/>
              </a:solidFill>
              <a:effectLst>
                <a:outerShdw blurRad="38100" dist="38100" dir="2700000" algn="tl">
                  <a:srgbClr val="000000">
                    <a:alpha val="43137"/>
                  </a:srgbClr>
                </a:outerShdw>
              </a:effectLst>
              <a:latin typeface="Calibri" panose="020F0502020204030204" pitchFamily="34" charset="0"/>
            </a:endParaRPr>
          </a:p>
          <a:p>
            <a:pPr algn="ctr" eaLnBrk="1" fontAlgn="base" hangingPunct="1">
              <a:lnSpc>
                <a:spcPct val="97000"/>
              </a:lnSpc>
              <a:spcBef>
                <a:spcPct val="0"/>
              </a:spcBef>
              <a:spcAft>
                <a:spcPct val="0"/>
              </a:spcAft>
              <a:buClr>
                <a:srgbClr val="000000"/>
              </a:buClr>
              <a:buSzPct val="100000"/>
              <a:buFontTx/>
              <a:buNone/>
            </a:pPr>
            <a:r>
              <a:rPr lang="ru-RU" altLang="ru-RU" sz="1100" dirty="0" err="1">
                <a:effectLst>
                  <a:outerShdw blurRad="38100" dist="38100" dir="2700000" algn="tl">
                    <a:srgbClr val="000000">
                      <a:alpha val="43137"/>
                    </a:srgbClr>
                  </a:outerShdw>
                </a:effectLst>
                <a:latin typeface="Calibri" panose="020F0502020204030204" pitchFamily="34" charset="0"/>
              </a:rPr>
              <a:t>Methods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Algorithms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and</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Software</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for</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Modeling</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Physical</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Systems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Mathematical</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Processing</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and</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Analysis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of</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Experimental</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Data</a:t>
            </a:r>
            <a:endParaRPr lang="ru-RU" altLang="ru-RU" sz="1100" dirty="0">
              <a:effectLst>
                <a:outerShdw blurRad="38100" dist="38100" dir="2700000" algn="tl">
                  <a:srgbClr val="000000">
                    <a:alpha val="43137"/>
                  </a:srgbClr>
                </a:outerShdw>
              </a:effectLst>
              <a:latin typeface="Calibri" panose="020F0502020204030204" pitchFamily="34" charset="0"/>
            </a:endParaRPr>
          </a:p>
        </p:txBody>
      </p:sp>
      <p:sp>
        <p:nvSpPr>
          <p:cNvPr id="32" name="AutoShape 23"/>
          <p:cNvSpPr>
            <a:spLocks noChangeArrowheads="1"/>
          </p:cNvSpPr>
          <p:nvPr/>
        </p:nvSpPr>
        <p:spPr bwMode="auto">
          <a:xfrm>
            <a:off x="6551613" y="2743221"/>
            <a:ext cx="2363788" cy="1349358"/>
          </a:xfrm>
          <a:prstGeom prst="flowChartInternalStorage">
            <a:avLst/>
          </a:prstGeom>
          <a:solidFill>
            <a:srgbClr val="6F96DB"/>
          </a:solidFill>
          <a:ln w="9525">
            <a:solidFill>
              <a:srgbClr val="3465AF"/>
            </a:solidFill>
            <a:round/>
            <a:headEnd/>
            <a:tailEnd/>
          </a:ln>
        </p:spPr>
        <p:txBody>
          <a:bodyPr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33" name="Text Box 22"/>
          <p:cNvSpPr txBox="1">
            <a:spLocks noChangeArrowheads="1"/>
          </p:cNvSpPr>
          <p:nvPr/>
        </p:nvSpPr>
        <p:spPr bwMode="auto">
          <a:xfrm>
            <a:off x="6629400" y="2819399"/>
            <a:ext cx="2133600" cy="1143008"/>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nSpc>
                <a:spcPct val="95000"/>
              </a:lnSpc>
              <a:spcBef>
                <a:spcPts val="0"/>
              </a:spcBef>
              <a:buFontTx/>
              <a:buNone/>
            </a:pPr>
            <a:r>
              <a:rPr lang="en-US" sz="1000" dirty="0" smtClean="0">
                <a:solidFill>
                  <a:srgbClr val="FF0000"/>
                </a:solidFill>
                <a:latin typeface="Calibri"/>
                <a:ea typeface="Calibri"/>
                <a:cs typeface="Times New Roman"/>
              </a:rPr>
              <a:t>04-5-1131-2017/2021 </a:t>
            </a:r>
            <a:r>
              <a:rPr lang="en-US" sz="1000" dirty="0">
                <a:latin typeface="Calibri"/>
                <a:ea typeface="Calibri"/>
                <a:cs typeface="Times New Roman"/>
              </a:rPr>
              <a:t>[1]</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a:t>
            </a:r>
            <a:r>
              <a:rPr lang="ru-RU" altLang="ru-RU" sz="700" i="1" dirty="0">
                <a:latin typeface="Calibri" panose="020F0502020204030204" pitchFamily="34" charset="0"/>
              </a:rPr>
              <a:t> </a:t>
            </a:r>
            <a:r>
              <a:rPr lang="en-US" altLang="ru-RU" sz="700" i="1" dirty="0">
                <a:latin typeface="Calibri" panose="020F0502020204030204" pitchFamily="34" charset="0"/>
              </a:rPr>
              <a:t>S.N. </a:t>
            </a:r>
            <a:r>
              <a:rPr lang="en-US" altLang="ru-RU" sz="700" i="1" dirty="0" err="1">
                <a:latin typeface="Calibri" panose="020F0502020204030204" pitchFamily="34" charset="0"/>
              </a:rPr>
              <a:t>Dmitriev</a:t>
            </a:r>
            <a:r>
              <a:rPr lang="en-US" altLang="ru-RU" sz="700" i="1" dirty="0">
                <a:latin typeface="Calibri" panose="020F0502020204030204" pitchFamily="34" charset="0"/>
              </a:rPr>
              <a:t>,  </a:t>
            </a:r>
            <a:r>
              <a:rPr lang="en-US" altLang="ru-RU" sz="700" i="1" dirty="0" err="1">
                <a:latin typeface="Calibri" panose="020F0502020204030204" pitchFamily="34" charset="0"/>
              </a:rPr>
              <a:t>P.Yu</a:t>
            </a:r>
            <a:r>
              <a:rPr lang="en-US" altLang="ru-RU" sz="700" i="1" dirty="0">
                <a:latin typeface="Calibri" panose="020F0502020204030204" pitchFamily="34" charset="0"/>
              </a:rPr>
              <a:t>. </a:t>
            </a:r>
            <a:r>
              <a:rPr lang="en-US" altLang="ru-RU" sz="700" i="1" dirty="0" err="1">
                <a:latin typeface="Calibri" panose="020F0502020204030204" pitchFamily="34" charset="0"/>
              </a:rPr>
              <a:t>Apel</a:t>
            </a:r>
            <a:endParaRPr lang="ru-RU" altLang="ru-RU" sz="700" i="1" dirty="0">
              <a:latin typeface="Calibri" panose="020F0502020204030204" pitchFamily="34" charset="0"/>
            </a:endParaRPr>
          </a:p>
          <a:p>
            <a:pPr>
              <a:lnSpc>
                <a:spcPct val="95000"/>
              </a:lnSpc>
              <a:spcBef>
                <a:spcPts val="0"/>
              </a:spcBef>
              <a:buFontTx/>
              <a:buNone/>
            </a:pPr>
            <a:endParaRPr lang="en-US" sz="400" dirty="0">
              <a:latin typeface="Calibri"/>
              <a:ea typeface="Calibri"/>
              <a:cs typeface="Times New Roman"/>
            </a:endParaRPr>
          </a:p>
          <a:p>
            <a:pPr>
              <a:lnSpc>
                <a:spcPct val="95000"/>
              </a:lnSpc>
              <a:spcBef>
                <a:spcPts val="0"/>
              </a:spcBef>
              <a:buFontTx/>
              <a:buNone/>
            </a:pPr>
            <a:r>
              <a:rPr lang="en-US" sz="1000" dirty="0" smtClean="0">
                <a:solidFill>
                  <a:srgbClr val="FF0000"/>
                </a:solidFill>
                <a:latin typeface="Calibri"/>
                <a:ea typeface="Calibri"/>
                <a:cs typeface="Times New Roman"/>
              </a:rPr>
              <a:t>03-0-1129-2017/2021 </a:t>
            </a:r>
            <a:r>
              <a:rPr lang="en-US" sz="1000" dirty="0">
                <a:latin typeface="Calibri"/>
                <a:ea typeface="Calibri"/>
                <a:cs typeface="Times New Roman"/>
              </a:rPr>
              <a:t>[1]</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G.G. </a:t>
            </a:r>
            <a:r>
              <a:rPr lang="en-US" altLang="ru-RU" sz="700" i="1" dirty="0" err="1">
                <a:latin typeface="Calibri" panose="020F0502020204030204" pitchFamily="34" charset="0"/>
              </a:rPr>
              <a:t>Gulbekyan</a:t>
            </a:r>
            <a:r>
              <a:rPr lang="en-US" altLang="ru-RU" sz="700" i="1" dirty="0">
                <a:latin typeface="Calibri" panose="020F0502020204030204" pitchFamily="34" charset="0"/>
              </a:rPr>
              <a:t>, S.N. </a:t>
            </a:r>
            <a:r>
              <a:rPr lang="en-US" altLang="ru-RU" sz="700" i="1" dirty="0" err="1">
                <a:latin typeface="Calibri" panose="020F0502020204030204" pitchFamily="34" charset="0"/>
              </a:rPr>
              <a:t>Dmitriev</a:t>
            </a:r>
            <a:r>
              <a:rPr lang="en-US" altLang="ru-RU" sz="700" i="1" dirty="0">
                <a:latin typeface="Calibri" panose="020F0502020204030204" pitchFamily="34" charset="0"/>
              </a:rPr>
              <a:t>, M.G. </a:t>
            </a:r>
            <a:r>
              <a:rPr lang="en-US" altLang="ru-RU" sz="700" i="1" dirty="0" err="1">
                <a:latin typeface="Calibri" panose="020F0502020204030204" pitchFamily="34" charset="0"/>
              </a:rPr>
              <a:t>Itkis</a:t>
            </a:r>
            <a:endParaRPr lang="ru-RU" altLang="ru-RU" sz="400"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solidFill>
                  <a:prstClr val="black"/>
                </a:solidFill>
                <a:latin typeface="Calibri" panose="020F0502020204030204" pitchFamily="34" charset="0"/>
              </a:rPr>
              <a:t>Scientific leader: </a:t>
            </a:r>
            <a:r>
              <a:rPr lang="en-US" altLang="ru-RU" sz="700" i="1" dirty="0" err="1">
                <a:solidFill>
                  <a:prstClr val="black"/>
                </a:solidFill>
                <a:latin typeface="Calibri" panose="020F0502020204030204" pitchFamily="34" charset="0"/>
              </a:rPr>
              <a:t>Yu.Ts</a:t>
            </a:r>
            <a:r>
              <a:rPr lang="en-US" altLang="ru-RU" sz="700" i="1" dirty="0">
                <a:solidFill>
                  <a:prstClr val="black"/>
                </a:solidFill>
                <a:latin typeface="Calibri" panose="020F0502020204030204" pitchFamily="34" charset="0"/>
              </a:rPr>
              <a:t>. </a:t>
            </a:r>
            <a:r>
              <a:rPr lang="en-US" altLang="ru-RU" sz="700" i="1" dirty="0" err="1" smtClean="0">
                <a:solidFill>
                  <a:prstClr val="black"/>
                </a:solidFill>
                <a:latin typeface="Calibri" panose="020F0502020204030204" pitchFamily="34" charset="0"/>
              </a:rPr>
              <a:t>Oganessian</a:t>
            </a:r>
            <a:r>
              <a:rPr lang="en-US" altLang="ru-RU" sz="700" i="1" dirty="0" smtClean="0">
                <a:solidFill>
                  <a:prstClr val="black"/>
                </a:solidFill>
                <a:latin typeface="Calibri" panose="020F0502020204030204" pitchFamily="34" charset="0"/>
              </a:rPr>
              <a:t> </a:t>
            </a:r>
          </a:p>
          <a:p>
            <a:pPr eaLnBrk="1" hangingPunct="1">
              <a:lnSpc>
                <a:spcPct val="95000"/>
              </a:lnSpc>
              <a:spcBef>
                <a:spcPts val="0"/>
              </a:spcBef>
              <a:buFontTx/>
              <a:buNone/>
            </a:pPr>
            <a:endParaRPr lang="en-US" sz="400" dirty="0">
              <a:solidFill>
                <a:prstClr val="black"/>
              </a:solidFill>
              <a:latin typeface="Calibri"/>
              <a:ea typeface="Calibri"/>
              <a:cs typeface="Times New Roman"/>
            </a:endParaRPr>
          </a:p>
          <a:p>
            <a:pPr eaLnBrk="1" hangingPunct="1">
              <a:lnSpc>
                <a:spcPct val="95000"/>
              </a:lnSpc>
              <a:spcBef>
                <a:spcPts val="0"/>
              </a:spcBef>
              <a:buFontTx/>
              <a:buNone/>
            </a:pPr>
            <a:r>
              <a:rPr lang="en-US" sz="1000" dirty="0" smtClean="0">
                <a:solidFill>
                  <a:srgbClr val="FF0000"/>
                </a:solidFill>
                <a:latin typeface="Calibri"/>
                <a:ea typeface="Calibri"/>
                <a:cs typeface="Times New Roman"/>
              </a:rPr>
              <a:t>03-5-1130-2017/2021 </a:t>
            </a:r>
            <a:r>
              <a:rPr lang="en-US" sz="1000" dirty="0">
                <a:solidFill>
                  <a:prstClr val="black"/>
                </a:solidFill>
                <a:latin typeface="Calibri"/>
                <a:ea typeface="Calibri"/>
                <a:cs typeface="Times New Roman"/>
              </a:rPr>
              <a:t>[1]</a:t>
            </a:r>
          </a:p>
          <a:p>
            <a:pPr eaLnBrk="1" fontAlgn="base" hangingPunct="1">
              <a:lnSpc>
                <a:spcPct val="95000"/>
              </a:lnSpc>
              <a:spcBef>
                <a:spcPct val="0"/>
              </a:spcBef>
              <a:spcAft>
                <a:spcPct val="0"/>
              </a:spcAft>
              <a:buClr>
                <a:srgbClr val="000000"/>
              </a:buClr>
              <a:buSzPct val="100000"/>
              <a:buFontTx/>
              <a:buNone/>
            </a:pPr>
            <a:r>
              <a:rPr lang="en-US" altLang="ru-RU" sz="700" i="1" dirty="0" smtClean="0">
                <a:solidFill>
                  <a:prstClr val="black"/>
                </a:solidFill>
                <a:latin typeface="Calibri" panose="020F0502020204030204" pitchFamily="34" charset="0"/>
              </a:rPr>
              <a:t>Leaders: M.G</a:t>
            </a:r>
            <a:r>
              <a:rPr lang="en-US" altLang="ru-RU" sz="700" i="1" dirty="0">
                <a:solidFill>
                  <a:prstClr val="black"/>
                </a:solidFill>
                <a:latin typeface="Calibri" panose="020F0502020204030204" pitchFamily="34" charset="0"/>
              </a:rPr>
              <a:t>. </a:t>
            </a:r>
            <a:r>
              <a:rPr lang="en-US" altLang="ru-RU" sz="700" i="1" dirty="0" err="1">
                <a:solidFill>
                  <a:prstClr val="black"/>
                </a:solidFill>
                <a:latin typeface="Calibri" panose="020F0502020204030204" pitchFamily="34" charset="0"/>
              </a:rPr>
              <a:t>Itkis</a:t>
            </a:r>
            <a:endParaRPr lang="ru-RU" altLang="ru-RU" sz="4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solidFill>
                  <a:prstClr val="black"/>
                </a:solidFill>
                <a:latin typeface="Calibri" panose="020F0502020204030204" pitchFamily="34" charset="0"/>
              </a:rPr>
              <a:t>Scientific leader: </a:t>
            </a:r>
            <a:r>
              <a:rPr lang="en-US" altLang="ru-RU" sz="700" i="1" dirty="0" err="1">
                <a:solidFill>
                  <a:prstClr val="black"/>
                </a:solidFill>
                <a:latin typeface="Calibri" panose="020F0502020204030204" pitchFamily="34" charset="0"/>
              </a:rPr>
              <a:t>Yu.Ts</a:t>
            </a:r>
            <a:r>
              <a:rPr lang="en-US" altLang="ru-RU" sz="700" i="1" dirty="0">
                <a:solidFill>
                  <a:prstClr val="black"/>
                </a:solidFill>
                <a:latin typeface="Calibri" panose="020F0502020204030204" pitchFamily="34" charset="0"/>
              </a:rPr>
              <a:t>. </a:t>
            </a:r>
            <a:r>
              <a:rPr lang="en-US" altLang="ru-RU" sz="700" i="1" dirty="0" err="1" smtClean="0">
                <a:solidFill>
                  <a:prstClr val="black"/>
                </a:solidFill>
                <a:latin typeface="Calibri" panose="020F0502020204030204" pitchFamily="34" charset="0"/>
              </a:rPr>
              <a:t>Oganessian</a:t>
            </a:r>
            <a:endParaRPr lang="en-US" altLang="ru-RU" sz="4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en-US" altLang="ru-RU" sz="400" dirty="0">
              <a:latin typeface="Calibri" panose="020F0502020204030204" pitchFamily="34" charset="0"/>
            </a:endParaRPr>
          </a:p>
        </p:txBody>
      </p:sp>
      <p:sp>
        <p:nvSpPr>
          <p:cNvPr id="28" name="Стрелка влево 27"/>
          <p:cNvSpPr>
            <a:spLocks noChangeArrowheads="1"/>
          </p:cNvSpPr>
          <p:nvPr/>
        </p:nvSpPr>
        <p:spPr bwMode="auto">
          <a:xfrm>
            <a:off x="5501493" y="1966916"/>
            <a:ext cx="973931" cy="801787"/>
          </a:xfrm>
          <a:prstGeom prst="leftArrow">
            <a:avLst>
              <a:gd name="adj1" fmla="val 43605"/>
              <a:gd name="adj2" fmla="val 72383"/>
            </a:avLst>
          </a:prstGeom>
          <a:solidFill>
            <a:srgbClr val="6F96DB"/>
          </a:solidFill>
          <a:ln w="25400" algn="ctr">
            <a:noFill/>
            <a:miter lim="800000"/>
            <a:headEnd/>
            <a:tailEnd/>
          </a:ln>
        </p:spPr>
        <p:txBody>
          <a:bodyPr lIns="91410" tIns="45706" rIns="91410" bIns="45706" anchor="ctr"/>
          <a:lstStyle/>
          <a:p>
            <a:pPr algn="ctr" fontAlgn="base">
              <a:spcBef>
                <a:spcPct val="0"/>
              </a:spcBef>
              <a:spcAft>
                <a:spcPct val="0"/>
              </a:spcAft>
              <a:defRPr/>
            </a:pPr>
            <a:endParaRPr lang="ru-RU" b="1" kern="0" dirty="0">
              <a:solidFill>
                <a:srgbClr val="FFFFFF"/>
              </a:solidFill>
              <a:latin typeface="Times New Roman"/>
            </a:endParaRPr>
          </a:p>
        </p:txBody>
      </p:sp>
      <p:sp>
        <p:nvSpPr>
          <p:cNvPr id="29" name="Text Box 18"/>
          <p:cNvSpPr txBox="1">
            <a:spLocks noChangeArrowheads="1"/>
          </p:cNvSpPr>
          <p:nvPr/>
        </p:nvSpPr>
        <p:spPr bwMode="auto">
          <a:xfrm>
            <a:off x="5715000" y="2157434"/>
            <a:ext cx="857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DLNP</a:t>
            </a:r>
          </a:p>
          <a:p>
            <a:pPr eaLnBrk="1" fontAlgn="base" hangingPunct="1">
              <a:lnSpc>
                <a:spcPct val="97000"/>
              </a:lnSpc>
              <a:spcBef>
                <a:spcPct val="0"/>
              </a:spcBef>
              <a:spcAft>
                <a:spcPct val="0"/>
              </a:spcAft>
              <a:buClr>
                <a:srgbClr val="000000"/>
              </a:buClr>
              <a:buSzPct val="100000"/>
              <a:buFontTx/>
              <a:buNone/>
            </a:pPr>
            <a:endParaRPr lang="ru-RU" altLang="ru-RU" sz="1800" b="1" dirty="0">
              <a:solidFill>
                <a:srgbClr val="FFFFFF"/>
              </a:solidFill>
              <a:latin typeface="Arial" pitchFamily="34" charset="0"/>
            </a:endParaRPr>
          </a:p>
        </p:txBody>
      </p:sp>
      <p:sp>
        <p:nvSpPr>
          <p:cNvPr id="30" name="Стрелка влево 29"/>
          <p:cNvSpPr>
            <a:spLocks noChangeArrowheads="1"/>
          </p:cNvSpPr>
          <p:nvPr/>
        </p:nvSpPr>
        <p:spPr bwMode="auto">
          <a:xfrm>
            <a:off x="5806281" y="2816246"/>
            <a:ext cx="765970" cy="801787"/>
          </a:xfrm>
          <a:prstGeom prst="leftArrow">
            <a:avLst>
              <a:gd name="adj1" fmla="val 43605"/>
              <a:gd name="adj2" fmla="val 65988"/>
            </a:avLst>
          </a:prstGeom>
          <a:solidFill>
            <a:srgbClr val="6F96DB"/>
          </a:solidFill>
          <a:ln w="25400" algn="ctr">
            <a:noFill/>
            <a:miter lim="800000"/>
            <a:headEnd/>
            <a:tailEnd/>
          </a:ln>
        </p:spPr>
        <p:txBody>
          <a:bodyPr lIns="91410" tIns="45706" rIns="91410" bIns="45706" anchor="ctr"/>
          <a:lstStyle/>
          <a:p>
            <a:pPr algn="ctr" fontAlgn="base">
              <a:spcBef>
                <a:spcPct val="0"/>
              </a:spcBef>
              <a:spcAft>
                <a:spcPct val="0"/>
              </a:spcAft>
              <a:defRPr/>
            </a:pPr>
            <a:endParaRPr lang="ru-RU" b="1" kern="0" dirty="0">
              <a:solidFill>
                <a:srgbClr val="FFFFFF"/>
              </a:solidFill>
              <a:latin typeface="Times New Roman"/>
            </a:endParaRPr>
          </a:p>
        </p:txBody>
      </p:sp>
      <p:sp>
        <p:nvSpPr>
          <p:cNvPr id="31" name="Text Box 18"/>
          <p:cNvSpPr txBox="1">
            <a:spLocks noChangeArrowheads="1"/>
          </p:cNvSpPr>
          <p:nvPr/>
        </p:nvSpPr>
        <p:spPr bwMode="auto">
          <a:xfrm>
            <a:off x="5943600" y="2995634"/>
            <a:ext cx="857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F</a:t>
            </a: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LN</a:t>
            </a:r>
            <a:r>
              <a:rPr lang="en-US"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R</a:t>
            </a:r>
            <a:endPar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1800" b="1" dirty="0">
              <a:solidFill>
                <a:srgbClr val="FFFFFF"/>
              </a:solidFill>
              <a:latin typeface="Arial" pitchFamily="34" charset="0"/>
            </a:endParaRPr>
          </a:p>
        </p:txBody>
      </p:sp>
    </p:spTree>
    <p:extLst>
      <p:ext uri="{BB962C8B-B14F-4D97-AF65-F5344CB8AC3E}">
        <p14:creationId xmlns:p14="http://schemas.microsoft.com/office/powerpoint/2010/main" val="2665081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762006" y="1524000"/>
            <a:ext cx="7710443" cy="5029200"/>
          </a:xfrm>
          <a:prstGeom prst="rect">
            <a:avLst/>
          </a:prstGeom>
        </p:spPr>
        <p:txBody>
          <a:bodyPr lIns="91410" tIns="45706" rIns="91410" bIns="45706"/>
          <a:lstStyle/>
          <a:p>
            <a:pPr>
              <a:spcAft>
                <a:spcPts val="400"/>
              </a:spcAft>
            </a:pPr>
            <a:r>
              <a:rPr lang="en-US" sz="2400" b="1" dirty="0" smtClean="0">
                <a:solidFill>
                  <a:srgbClr val="000099"/>
                </a:solidFill>
                <a:effectLst>
                  <a:outerShdw blurRad="38100" dist="38100" dir="2700000" algn="tl">
                    <a:srgbClr val="000000">
                      <a:alpha val="43137"/>
                    </a:srgbClr>
                  </a:outerShdw>
                </a:effectLst>
                <a:latin typeface="Calibri" panose="020F0502020204030204" pitchFamily="34" charset="0"/>
              </a:rPr>
              <a:t>Tasks for new algorithm developments</a:t>
            </a:r>
            <a:r>
              <a:rPr lang="en-US" dirty="0" smtClean="0">
                <a:solidFill>
                  <a:srgbClr val="000099"/>
                </a:solidFill>
                <a:latin typeface="Calibri" panose="020F0502020204030204" pitchFamily="34" charset="0"/>
              </a:rPr>
              <a:t>:</a:t>
            </a:r>
          </a:p>
          <a:p>
            <a:pPr>
              <a:spcAft>
                <a:spcPts val="400"/>
              </a:spcAft>
            </a:pP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b="1"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Use of </a:t>
            </a:r>
            <a:r>
              <a:rPr lang="en-US" b="1" dirty="0">
                <a:solidFill>
                  <a:srgbClr val="000099"/>
                </a:solidFill>
                <a:effectLst>
                  <a:outerShdw blurRad="38100" dist="38100" dir="2700000" algn="tl">
                    <a:srgbClr val="000000">
                      <a:alpha val="43137"/>
                    </a:srgbClr>
                  </a:outerShdw>
                </a:effectLst>
                <a:latin typeface="Calibri" panose="020F0502020204030204" pitchFamily="34" charset="0"/>
              </a:rPr>
              <a:t>problem adapted </a:t>
            </a:r>
            <a:r>
              <a:rPr lang="en-US" b="1" dirty="0" err="1">
                <a:solidFill>
                  <a:srgbClr val="000099"/>
                </a:solidFill>
                <a:effectLst>
                  <a:outerShdw blurRad="38100" dist="38100" dir="2700000" algn="tl">
                    <a:srgbClr val="000000">
                      <a:alpha val="43137"/>
                    </a:srgbClr>
                  </a:outerShdw>
                </a:effectLst>
                <a:latin typeface="Calibri" panose="020F0502020204030204" pitchFamily="34" charset="0"/>
              </a:rPr>
              <a:t>multiscaling</a:t>
            </a:r>
            <a:r>
              <a:rPr lang="en-US" b="1" dirty="0">
                <a:solidFill>
                  <a:srgbClr val="000099"/>
                </a:solidFill>
                <a:effectLst>
                  <a:outerShdw blurRad="38100" dist="38100" dir="2700000" algn="tl">
                    <a:srgbClr val="000000">
                      <a:alpha val="43137"/>
                    </a:srgbClr>
                  </a:outerShdw>
                </a:effectLst>
                <a:latin typeface="Calibri" panose="020F0502020204030204" pitchFamily="34" charset="0"/>
              </a:rPr>
              <a:t> algorithms </a:t>
            </a:r>
          </a:p>
          <a:p>
            <a:pPr>
              <a:spcAft>
                <a:spcPts val="400"/>
              </a:spcAft>
            </a:pPr>
            <a:r>
              <a:rPr lang="en-US" sz="1300" dirty="0">
                <a:solidFill>
                  <a:srgbClr val="0033CC"/>
                </a:solidFill>
                <a:effectLst>
                  <a:outerShdw blurRad="38100" dist="38100" dir="2700000" algn="tl">
                    <a:srgbClr val="000000">
                      <a:alpha val="43137"/>
                    </a:srgbClr>
                  </a:outerShdw>
                </a:effectLst>
                <a:latin typeface="Calibri"/>
              </a:rPr>
              <a:t>      [Examples:  </a:t>
            </a:r>
            <a:r>
              <a:rPr lang="en-US" sz="1300" dirty="0" smtClean="0">
                <a:solidFill>
                  <a:srgbClr val="0033CC"/>
                </a:solidFill>
                <a:effectLst>
                  <a:outerShdw blurRad="38100" dist="38100" dir="2700000" algn="tl">
                    <a:srgbClr val="000000">
                      <a:alpha val="43137"/>
                    </a:srgbClr>
                  </a:outerShdw>
                </a:effectLst>
                <a:latin typeface="Calibri"/>
              </a:rPr>
              <a:t>●●  </a:t>
            </a:r>
            <a:r>
              <a:rPr lang="en-US" sz="1300" dirty="0">
                <a:solidFill>
                  <a:srgbClr val="0033CC"/>
                </a:solidFill>
                <a:effectLst>
                  <a:outerShdw blurRad="38100" dist="38100" dir="2700000" algn="tl">
                    <a:srgbClr val="000000">
                      <a:alpha val="43137"/>
                    </a:srgbClr>
                  </a:outerShdw>
                </a:effectLst>
                <a:latin typeface="Calibri"/>
              </a:rPr>
              <a:t>Occurrence of unresolved inner isolated discontinuities (e.g., singularities, cusps, </a:t>
            </a:r>
          </a:p>
          <a:p>
            <a:pPr>
              <a:spcAft>
                <a:spcPts val="400"/>
              </a:spcAft>
            </a:pPr>
            <a:r>
              <a:rPr lang="en-US" sz="1300" dirty="0">
                <a:solidFill>
                  <a:srgbClr val="0033CC"/>
                </a:solidFill>
                <a:effectLst>
                  <a:outerShdw blurRad="38100" dist="38100" dir="2700000" algn="tl">
                    <a:srgbClr val="000000">
                      <a:alpha val="43137"/>
                    </a:srgbClr>
                  </a:outerShdw>
                </a:effectLst>
                <a:latin typeface="Calibri"/>
              </a:rPr>
              <a:t>                                    finite jumps, etc.) yielding more often than not unreliable numerical solution] </a:t>
            </a:r>
          </a:p>
          <a:p>
            <a:pPr>
              <a:spcAft>
                <a:spcPts val="400"/>
              </a:spcAft>
            </a:pPr>
            <a:r>
              <a:rPr lang="en-US" b="1" dirty="0">
                <a:solidFill>
                  <a:srgbClr val="000099"/>
                </a:solidFill>
                <a:effectLst>
                  <a:outerShdw blurRad="38100" dist="38100" dir="2700000" algn="tl">
                    <a:srgbClr val="000000">
                      <a:alpha val="43137"/>
                    </a:srgbClr>
                  </a:outerShdw>
                </a:effectLst>
                <a:latin typeface="Calibri" panose="020F0502020204030204" pitchFamily="34" charset="0"/>
              </a:rPr>
              <a:t> ̶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Use of dimensionality </a:t>
            </a:r>
            <a:r>
              <a:rPr lang="en-US" b="1" dirty="0">
                <a:solidFill>
                  <a:srgbClr val="000099"/>
                </a:solidFill>
                <a:effectLst>
                  <a:outerShdw blurRad="38100" dist="38100" dir="2700000" algn="tl">
                    <a:srgbClr val="000000">
                      <a:alpha val="43137"/>
                    </a:srgbClr>
                  </a:outerShdw>
                </a:effectLst>
                <a:latin typeface="Calibri" panose="020F0502020204030204" pitchFamily="34" charset="0"/>
              </a:rPr>
              <a:t>reduction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to transform unsolvable problems</a:t>
            </a:r>
            <a:endParaRPr lang="en-US" b="1" dirty="0">
              <a:solidFill>
                <a:srgbClr val="000099"/>
              </a:solidFill>
              <a:effectLst>
                <a:outerShdw blurRad="38100" dist="38100" dir="2700000" algn="tl">
                  <a:srgbClr val="000000">
                    <a:alpha val="43137"/>
                  </a:srgbClr>
                </a:outerShdw>
              </a:effectLst>
              <a:latin typeface="Calibri"/>
            </a:endParaRPr>
          </a:p>
          <a:p>
            <a:r>
              <a:rPr lang="en-US" sz="1300" dirty="0">
                <a:solidFill>
                  <a:srgbClr val="0033CC"/>
                </a:solidFill>
                <a:effectLst>
                  <a:outerShdw blurRad="38100" dist="38100" dir="2700000" algn="tl">
                    <a:srgbClr val="000000">
                      <a:alpha val="43137"/>
                    </a:srgbClr>
                  </a:outerShdw>
                </a:effectLst>
                <a:latin typeface="Calibri"/>
              </a:rPr>
              <a:t>      [Examples:  ●●  Dimension reduction in solving Feynman integrals </a:t>
            </a:r>
            <a:r>
              <a:rPr lang="en-US" sz="1300" dirty="0" smtClean="0">
                <a:solidFill>
                  <a:srgbClr val="0033CC"/>
                </a:solidFill>
                <a:effectLst>
                  <a:outerShdw blurRad="38100" dist="38100" dir="2700000" algn="tl">
                    <a:srgbClr val="000000">
                      <a:alpha val="43137"/>
                    </a:srgbClr>
                  </a:outerShdw>
                </a:effectLst>
                <a:latin typeface="Calibri"/>
              </a:rPr>
              <a:t>uses </a:t>
            </a:r>
            <a:r>
              <a:rPr lang="en-US" sz="1300" dirty="0">
                <a:solidFill>
                  <a:srgbClr val="0033CC"/>
                </a:solidFill>
                <a:effectLst>
                  <a:outerShdw blurRad="38100" dist="38100" dir="2700000" algn="tl">
                    <a:srgbClr val="000000">
                      <a:alpha val="43137"/>
                    </a:srgbClr>
                  </a:outerShdw>
                </a:effectLst>
                <a:latin typeface="Calibri"/>
              </a:rPr>
              <a:t>the functional equation approach </a:t>
            </a:r>
            <a:endParaRPr lang="en-US" sz="1300" dirty="0" smtClean="0">
              <a:solidFill>
                <a:srgbClr val="0033CC"/>
              </a:solidFill>
              <a:effectLst>
                <a:outerShdw blurRad="38100" dist="38100" dir="2700000" algn="tl">
                  <a:srgbClr val="000000">
                    <a:alpha val="43137"/>
                  </a:srgbClr>
                </a:outerShdw>
              </a:effectLst>
              <a:latin typeface="Calibri"/>
            </a:endParaRPr>
          </a:p>
          <a:p>
            <a:r>
              <a:rPr lang="en-US" sz="1300" dirty="0">
                <a:solidFill>
                  <a:srgbClr val="0033CC"/>
                </a:solidFill>
                <a:effectLst>
                  <a:outerShdw blurRad="38100" dist="38100" dir="2700000" algn="tl">
                    <a:srgbClr val="000000">
                      <a:alpha val="43137"/>
                    </a:srgbClr>
                  </a:outerShdw>
                </a:effectLst>
                <a:latin typeface="Calibri"/>
              </a:rPr>
              <a:t> </a:t>
            </a:r>
            <a:r>
              <a:rPr lang="en-US" sz="1300" dirty="0" smtClean="0">
                <a:solidFill>
                  <a:srgbClr val="0033CC"/>
                </a:solidFill>
                <a:effectLst>
                  <a:outerShdw blurRad="38100" dist="38100" dir="2700000" algn="tl">
                    <a:srgbClr val="000000">
                      <a:alpha val="43137"/>
                    </a:srgbClr>
                  </a:outerShdw>
                </a:effectLst>
                <a:latin typeface="Calibri"/>
              </a:rPr>
              <a:t>                                 (</a:t>
            </a:r>
            <a:r>
              <a:rPr lang="en-US" sz="1300" dirty="0">
                <a:solidFill>
                  <a:srgbClr val="0033CC"/>
                </a:solidFill>
                <a:effectLst>
                  <a:outerShdw blurRad="38100" dist="38100" dir="2700000" algn="tl">
                    <a:srgbClr val="000000">
                      <a:alpha val="43137"/>
                    </a:srgbClr>
                  </a:outerShdw>
                </a:effectLst>
                <a:latin typeface="Calibri"/>
              </a:rPr>
              <a:t>developed in LIT) to replace an </a:t>
            </a:r>
            <a:r>
              <a:rPr lang="en-US" sz="1300" dirty="0" smtClean="0">
                <a:solidFill>
                  <a:srgbClr val="0033CC"/>
                </a:solidFill>
                <a:effectLst>
                  <a:outerShdw blurRad="38100" dist="38100" dir="2700000" algn="tl">
                    <a:srgbClr val="000000">
                      <a:alpha val="43137"/>
                    </a:srgbClr>
                  </a:outerShdw>
                </a:effectLst>
                <a:latin typeface="Calibri"/>
              </a:rPr>
              <a:t>unsolvable  </a:t>
            </a:r>
            <a:r>
              <a:rPr lang="en-US" sz="1300" dirty="0">
                <a:solidFill>
                  <a:srgbClr val="0033CC"/>
                </a:solidFill>
                <a:effectLst>
                  <a:outerShdw blurRad="38100" dist="38100" dir="2700000" algn="tl">
                    <a:srgbClr val="000000">
                      <a:alpha val="43137"/>
                    </a:srgbClr>
                  </a:outerShdw>
                </a:effectLst>
                <a:latin typeface="Calibri"/>
              </a:rPr>
              <a:t>problem by one of super-exponential (factorial) </a:t>
            </a:r>
            <a:endParaRPr lang="en-US" sz="1300" dirty="0" smtClean="0">
              <a:solidFill>
                <a:srgbClr val="0033CC"/>
              </a:solidFill>
              <a:effectLst>
                <a:outerShdw blurRad="38100" dist="38100" dir="2700000" algn="tl">
                  <a:srgbClr val="000000">
                    <a:alpha val="43137"/>
                  </a:srgbClr>
                </a:outerShdw>
              </a:effectLst>
              <a:latin typeface="Calibri"/>
            </a:endParaRPr>
          </a:p>
          <a:p>
            <a:r>
              <a:rPr lang="en-US" sz="1300" dirty="0">
                <a:solidFill>
                  <a:srgbClr val="0033CC"/>
                </a:solidFill>
                <a:effectLst>
                  <a:outerShdw blurRad="38100" dist="38100" dir="2700000" algn="tl">
                    <a:srgbClr val="000000">
                      <a:alpha val="43137"/>
                    </a:srgbClr>
                  </a:outerShdw>
                </a:effectLst>
                <a:latin typeface="Calibri"/>
              </a:rPr>
              <a:t> </a:t>
            </a:r>
            <a:r>
              <a:rPr lang="en-US" sz="1300" dirty="0" smtClean="0">
                <a:solidFill>
                  <a:srgbClr val="0033CC"/>
                </a:solidFill>
                <a:effectLst>
                  <a:outerShdw blurRad="38100" dist="38100" dir="2700000" algn="tl">
                    <a:srgbClr val="000000">
                      <a:alpha val="43137"/>
                    </a:srgbClr>
                  </a:outerShdw>
                </a:effectLst>
                <a:latin typeface="Calibri"/>
              </a:rPr>
              <a:t>                                  complexity by </a:t>
            </a:r>
            <a:r>
              <a:rPr lang="en-US" sz="1300" dirty="0">
                <a:solidFill>
                  <a:srgbClr val="0033CC"/>
                </a:solidFill>
                <a:effectLst>
                  <a:outerShdw blurRad="38100" dist="38100" dir="2700000" algn="tl">
                    <a:srgbClr val="000000">
                      <a:alpha val="43137"/>
                    </a:srgbClr>
                  </a:outerShdw>
                </a:effectLst>
                <a:latin typeface="Calibri"/>
              </a:rPr>
              <a:t>reducing the number of kinematical variables and masses</a:t>
            </a:r>
          </a:p>
          <a:p>
            <a:r>
              <a:rPr lang="en-US" sz="1300" dirty="0">
                <a:solidFill>
                  <a:srgbClr val="0033CC"/>
                </a:solidFill>
                <a:effectLst>
                  <a:outerShdw blurRad="38100" dist="38100" dir="2700000" algn="tl">
                    <a:srgbClr val="000000">
                      <a:alpha val="43137"/>
                    </a:srgbClr>
                  </a:outerShdw>
                </a:effectLst>
                <a:latin typeface="Calibri"/>
              </a:rPr>
              <a:t>                             </a:t>
            </a:r>
            <a:r>
              <a:rPr lang="en-US" sz="1300" dirty="0">
                <a:solidFill>
                  <a:srgbClr val="1F497D"/>
                </a:solidFill>
                <a:effectLst>
                  <a:outerShdw blurRad="38100" dist="38100" dir="2700000" algn="tl">
                    <a:srgbClr val="000000">
                      <a:alpha val="43137"/>
                    </a:srgbClr>
                  </a:outerShdw>
                </a:effectLst>
                <a:latin typeface="Calibri" panose="020F0502020204030204" pitchFamily="34" charset="0"/>
                <a:sym typeface="Symbol"/>
              </a:rPr>
              <a:t> </a:t>
            </a:r>
            <a:r>
              <a:rPr lang="en-US" sz="1300" dirty="0">
                <a:solidFill>
                  <a:srgbClr val="0033CC"/>
                </a:solidFill>
                <a:effectLst>
                  <a:outerShdw blurRad="38100" dist="38100" dir="2700000" algn="tl">
                    <a:srgbClr val="000000">
                      <a:alpha val="43137"/>
                    </a:srgbClr>
                  </a:outerShdw>
                </a:effectLst>
                <a:latin typeface="Calibri"/>
              </a:rPr>
              <a:t>need of supercomputers  with huge RAM and special OS]</a:t>
            </a:r>
          </a:p>
          <a:p>
            <a:r>
              <a:rPr lang="en-US" b="1" dirty="0">
                <a:solidFill>
                  <a:srgbClr val="000090"/>
                </a:solidFill>
                <a:effectLst>
                  <a:outerShdw blurRad="38100" dist="38100" dir="2700000" algn="tl">
                    <a:srgbClr val="000000">
                      <a:alpha val="43137"/>
                    </a:srgbClr>
                  </a:outerShdw>
                </a:effectLst>
                <a:latin typeface="Calibri" panose="020F0502020204030204" pitchFamily="34" charset="0"/>
              </a:rPr>
              <a:t> ̶   </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New principles for high order polynomial function expansions and smoothing  </a:t>
            </a:r>
          </a:p>
          <a:p>
            <a:r>
              <a:rPr lang="en-US" sz="1300" dirty="0" smtClean="0">
                <a:solidFill>
                  <a:srgbClr val="0033CC"/>
                </a:solidFill>
                <a:effectLst>
                  <a:outerShdw blurRad="38100" dist="38100" dir="2700000" algn="tl">
                    <a:srgbClr val="000000">
                      <a:alpha val="43137"/>
                    </a:srgbClr>
                  </a:outerShdw>
                </a:effectLst>
                <a:latin typeface="Calibri"/>
              </a:rPr>
              <a:t>      [Examples:  ●●  In contradistinction to the existing floating point computing dogma, the </a:t>
            </a:r>
            <a:r>
              <a:rPr lang="en-US" sz="1300" b="1" dirty="0" smtClean="0">
                <a:solidFill>
                  <a:srgbClr val="0033CC"/>
                </a:solidFill>
                <a:effectLst>
                  <a:outerShdw blurRad="38100" dist="38100" dir="2700000" algn="tl">
                    <a:srgbClr val="000000">
                      <a:alpha val="43137"/>
                    </a:srgbClr>
                  </a:outerShdw>
                </a:effectLst>
                <a:latin typeface="Calibri"/>
              </a:rPr>
              <a:t>three-point basic </a:t>
            </a:r>
          </a:p>
          <a:p>
            <a:r>
              <a:rPr lang="en-US" sz="1300" b="1" dirty="0" smtClean="0">
                <a:solidFill>
                  <a:srgbClr val="0033CC"/>
                </a:solidFill>
                <a:effectLst>
                  <a:outerShdw blurRad="38100" dist="38100" dir="2700000" algn="tl">
                    <a:srgbClr val="000000">
                      <a:alpha val="43137"/>
                    </a:srgbClr>
                  </a:outerShdw>
                </a:effectLst>
                <a:latin typeface="Calibri"/>
              </a:rPr>
              <a:t>                                   element </a:t>
            </a:r>
            <a:r>
              <a:rPr lang="en-US" sz="1300" b="1" dirty="0">
                <a:solidFill>
                  <a:srgbClr val="0033CC"/>
                </a:solidFill>
                <a:effectLst>
                  <a:outerShdw blurRad="38100" dist="38100" dir="2700000" algn="tl">
                    <a:srgbClr val="000000">
                      <a:alpha val="43137"/>
                    </a:srgbClr>
                  </a:outerShdw>
                </a:effectLst>
                <a:latin typeface="Calibri"/>
              </a:rPr>
              <a:t>method </a:t>
            </a:r>
            <a:r>
              <a:rPr lang="en-US" sz="1300" dirty="0">
                <a:solidFill>
                  <a:srgbClr val="0033CC"/>
                </a:solidFill>
                <a:effectLst>
                  <a:outerShdw blurRad="38100" dist="38100" dir="2700000" algn="tl">
                    <a:srgbClr val="000000">
                      <a:alpha val="43137"/>
                    </a:srgbClr>
                  </a:outerShdw>
                </a:effectLst>
                <a:latin typeface="Calibri"/>
              </a:rPr>
              <a:t>allows </a:t>
            </a:r>
            <a:r>
              <a:rPr lang="en-US" sz="1300" dirty="0" smtClean="0">
                <a:solidFill>
                  <a:srgbClr val="0033CC"/>
                </a:solidFill>
                <a:effectLst>
                  <a:outerShdw blurRad="38100" dist="38100" dir="2700000" algn="tl">
                    <a:srgbClr val="000000">
                      <a:alpha val="43137"/>
                    </a:srgbClr>
                  </a:outerShdw>
                </a:effectLst>
                <a:latin typeface="Calibri"/>
              </a:rPr>
              <a:t>the </a:t>
            </a:r>
            <a:r>
              <a:rPr lang="en-US" sz="1300" b="1" i="1" dirty="0" smtClean="0">
                <a:solidFill>
                  <a:srgbClr val="0033CC"/>
                </a:solidFill>
                <a:effectLst>
                  <a:outerShdw blurRad="38100" dist="38100" dir="2700000" algn="tl">
                    <a:srgbClr val="000000">
                      <a:alpha val="43137"/>
                    </a:srgbClr>
                  </a:outerShdw>
                </a:effectLst>
                <a:latin typeface="Calibri"/>
              </a:rPr>
              <a:t>reliable </a:t>
            </a:r>
            <a:r>
              <a:rPr lang="en-US" sz="1300" b="1" i="1" dirty="0">
                <a:solidFill>
                  <a:srgbClr val="0033CC"/>
                </a:solidFill>
                <a:effectLst>
                  <a:outerShdw blurRad="38100" dist="38100" dir="2700000" algn="tl">
                    <a:srgbClr val="000000">
                      <a:alpha val="43137"/>
                    </a:srgbClr>
                  </a:outerShdw>
                </a:effectLst>
                <a:latin typeface="Calibri"/>
              </a:rPr>
              <a:t>use </a:t>
            </a:r>
            <a:r>
              <a:rPr lang="en-US" sz="1300" dirty="0" smtClean="0">
                <a:solidFill>
                  <a:srgbClr val="0033CC"/>
                </a:solidFill>
                <a:effectLst>
                  <a:outerShdw blurRad="38100" dist="38100" dir="2700000" algn="tl">
                    <a:srgbClr val="000000">
                      <a:alpha val="43137"/>
                    </a:srgbClr>
                  </a:outerShdw>
                </a:effectLst>
                <a:latin typeface="Calibri"/>
              </a:rPr>
              <a:t>of </a:t>
            </a:r>
            <a:r>
              <a:rPr lang="en-US" sz="1300" b="1" dirty="0" smtClean="0">
                <a:solidFill>
                  <a:srgbClr val="0033CC"/>
                </a:solidFill>
                <a:effectLst>
                  <a:outerShdw blurRad="38100" dist="38100" dir="2700000" algn="tl">
                    <a:srgbClr val="000000">
                      <a:alpha val="43137"/>
                    </a:srgbClr>
                  </a:outerShdw>
                </a:effectLst>
                <a:latin typeface="Calibri"/>
              </a:rPr>
              <a:t>high order polynomial  expansions </a:t>
            </a:r>
            <a:r>
              <a:rPr lang="en-US" sz="1300" dirty="0" smtClean="0">
                <a:solidFill>
                  <a:srgbClr val="0033CC"/>
                </a:solidFill>
                <a:effectLst>
                  <a:outerShdw blurRad="38100" dist="38100" dir="2700000" algn="tl">
                    <a:srgbClr val="000000">
                      <a:alpha val="43137"/>
                    </a:srgbClr>
                  </a:outerShdw>
                </a:effectLst>
                <a:latin typeface="Calibri"/>
              </a:rPr>
              <a:t>:</a:t>
            </a:r>
          </a:p>
          <a:p>
            <a:r>
              <a:rPr lang="en-US" sz="1300" dirty="0" smtClean="0">
                <a:solidFill>
                  <a:srgbClr val="0033CC"/>
                </a:solidFill>
                <a:effectLst>
                  <a:outerShdw blurRad="38100" dist="38100" dir="2700000" algn="tl">
                    <a:srgbClr val="000000">
                      <a:alpha val="43137"/>
                    </a:srgbClr>
                  </a:outerShdw>
                </a:effectLst>
                <a:latin typeface="Calibri"/>
              </a:rPr>
              <a:t>                                          </a:t>
            </a:r>
            <a:r>
              <a:rPr lang="en-US" sz="1300" dirty="0">
                <a:solidFill>
                  <a:srgbClr val="0033CC"/>
                </a:solidFill>
                <a:effectLst>
                  <a:outerShdw blurRad="38100" dist="38100" dir="2700000" algn="tl">
                    <a:srgbClr val="000000">
                      <a:alpha val="43137"/>
                    </a:srgbClr>
                  </a:outerShdw>
                </a:effectLst>
                <a:latin typeface="Calibri"/>
              </a:rPr>
              <a:t>= to reliably solve difficult data smoothing problems;</a:t>
            </a:r>
          </a:p>
          <a:p>
            <a:r>
              <a:rPr lang="en-US" sz="1300" dirty="0">
                <a:solidFill>
                  <a:srgbClr val="0033CC"/>
                </a:solidFill>
                <a:effectLst>
                  <a:outerShdw blurRad="38100" dist="38100" dir="2700000" algn="tl">
                    <a:srgbClr val="000000">
                      <a:alpha val="43137"/>
                    </a:srgbClr>
                  </a:outerShdw>
                </a:effectLst>
                <a:latin typeface="Calibri"/>
              </a:rPr>
              <a:t>                                          = to get efficient recognition and parametrization of  high-dimensional patterns]</a:t>
            </a:r>
          </a:p>
          <a:p>
            <a:pPr lvl="0"/>
            <a:r>
              <a:rPr lang="en-US" b="1" dirty="0">
                <a:solidFill>
                  <a:srgbClr val="000090"/>
                </a:solidFill>
                <a:effectLst>
                  <a:outerShdw blurRad="38100" dist="38100" dir="2700000" algn="tl">
                    <a:srgbClr val="000000">
                      <a:alpha val="43137"/>
                    </a:srgbClr>
                  </a:outerShdw>
                </a:effectLst>
                <a:latin typeface="Calibri" panose="020F0502020204030204" pitchFamily="34" charset="0"/>
              </a:rPr>
              <a:t> ̶   </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Embedding </a:t>
            </a:r>
            <a:r>
              <a:rPr lang="en-US" b="1" dirty="0">
                <a:solidFill>
                  <a:srgbClr val="000090"/>
                </a:solidFill>
                <a:effectLst>
                  <a:outerShdw blurRad="38100" dist="38100" dir="2700000" algn="tl">
                    <a:srgbClr val="000000">
                      <a:alpha val="43137"/>
                    </a:srgbClr>
                  </a:outerShdw>
                </a:effectLst>
                <a:latin typeface="Calibri" panose="020F0502020204030204" pitchFamily="34" charset="0"/>
              </a:rPr>
              <a:t>the original problem in </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different approximating spaces </a:t>
            </a:r>
            <a:endParaRPr lang="en-US" b="1" dirty="0">
              <a:solidFill>
                <a:srgbClr val="000090"/>
              </a:solidFill>
              <a:effectLst>
                <a:outerShdw blurRad="38100" dist="38100" dir="2700000" algn="tl">
                  <a:srgbClr val="000000">
                    <a:alpha val="43137"/>
                  </a:srgbClr>
                </a:outerShdw>
              </a:effectLst>
              <a:latin typeface="Calibri" panose="020F0502020204030204" pitchFamily="34" charset="0"/>
            </a:endParaRPr>
          </a:p>
          <a:p>
            <a:pPr lvl="0"/>
            <a:r>
              <a:rPr lang="en-US" sz="1300" dirty="0">
                <a:solidFill>
                  <a:srgbClr val="0033CC"/>
                </a:solidFill>
                <a:effectLst>
                  <a:outerShdw blurRad="38100" dist="38100" dir="2700000" algn="tl">
                    <a:srgbClr val="000000">
                      <a:alpha val="43137"/>
                    </a:srgbClr>
                  </a:outerShdw>
                </a:effectLst>
                <a:latin typeface="Calibri"/>
              </a:rPr>
              <a:t>      [Examples:  ●●  </a:t>
            </a:r>
            <a:r>
              <a:rPr lang="en-US" sz="1300" dirty="0" smtClean="0">
                <a:solidFill>
                  <a:srgbClr val="0033CC"/>
                </a:solidFill>
                <a:effectLst>
                  <a:outerShdw blurRad="38100" dist="38100" dir="2700000" algn="tl">
                    <a:srgbClr val="000000">
                      <a:alpha val="43137"/>
                    </a:srgbClr>
                  </a:outerShdw>
                </a:effectLst>
                <a:latin typeface="Calibri"/>
              </a:rPr>
              <a:t>Unified </a:t>
            </a:r>
            <a:r>
              <a:rPr lang="en-US" sz="1300" dirty="0">
                <a:solidFill>
                  <a:srgbClr val="0033CC"/>
                </a:solidFill>
                <a:effectLst>
                  <a:outerShdw blurRad="38100" dist="38100" dir="2700000" algn="tl">
                    <a:srgbClr val="000000">
                      <a:alpha val="43137"/>
                    </a:srgbClr>
                  </a:outerShdw>
                </a:effectLst>
                <a:latin typeface="Calibri"/>
              </a:rPr>
              <a:t>symbolic-numerical solution of boundary-value, resonance, and </a:t>
            </a:r>
            <a:r>
              <a:rPr lang="en-US" sz="1300" dirty="0" smtClean="0">
                <a:solidFill>
                  <a:srgbClr val="0033CC"/>
                </a:solidFill>
                <a:effectLst>
                  <a:outerShdw blurRad="38100" dist="38100" dir="2700000" algn="tl">
                    <a:srgbClr val="000000">
                      <a:alpha val="43137"/>
                    </a:srgbClr>
                  </a:outerShdw>
                </a:effectLst>
                <a:latin typeface="Calibri"/>
              </a:rPr>
              <a:t>scattering</a:t>
            </a:r>
          </a:p>
          <a:p>
            <a:pPr lvl="0"/>
            <a:r>
              <a:rPr lang="en-US" sz="1300" dirty="0">
                <a:solidFill>
                  <a:srgbClr val="0033CC"/>
                </a:solidFill>
                <a:effectLst>
                  <a:outerShdw blurRad="38100" dist="38100" dir="2700000" algn="tl">
                    <a:srgbClr val="000000">
                      <a:alpha val="43137"/>
                    </a:srgbClr>
                  </a:outerShdw>
                </a:effectLst>
                <a:latin typeface="Calibri"/>
              </a:rPr>
              <a:t> </a:t>
            </a:r>
            <a:r>
              <a:rPr lang="en-US" sz="1300" dirty="0" smtClean="0">
                <a:solidFill>
                  <a:srgbClr val="0033CC"/>
                </a:solidFill>
                <a:effectLst>
                  <a:outerShdw blurRad="38100" dist="38100" dir="2700000" algn="tl">
                    <a:srgbClr val="000000">
                      <a:alpha val="43137"/>
                    </a:srgbClr>
                  </a:outerShdw>
                </a:effectLst>
                <a:latin typeface="Calibri"/>
              </a:rPr>
              <a:t>                                 </a:t>
            </a:r>
            <a:r>
              <a:rPr lang="en-US" sz="1300" dirty="0">
                <a:solidFill>
                  <a:srgbClr val="0033CC"/>
                </a:solidFill>
                <a:effectLst>
                  <a:outerShdw blurRad="38100" dist="38100" dir="2700000" algn="tl">
                    <a:srgbClr val="000000">
                      <a:alpha val="43137"/>
                    </a:srgbClr>
                  </a:outerShdw>
                </a:effectLst>
                <a:latin typeface="Calibri"/>
              </a:rPr>
              <a:t>problems by means of finite element method based on interpolation </a:t>
            </a:r>
            <a:r>
              <a:rPr lang="en-US" sz="1300" dirty="0" err="1">
                <a:solidFill>
                  <a:srgbClr val="0033CC"/>
                </a:solidFill>
                <a:effectLst>
                  <a:outerShdw blurRad="38100" dist="38100" dir="2700000" algn="tl">
                    <a:srgbClr val="000000">
                      <a:alpha val="43137"/>
                    </a:srgbClr>
                  </a:outerShdw>
                </a:effectLst>
                <a:latin typeface="Calibri"/>
              </a:rPr>
              <a:t>Hermite</a:t>
            </a:r>
            <a:r>
              <a:rPr lang="en-US" sz="1300" dirty="0">
                <a:solidFill>
                  <a:srgbClr val="0033CC"/>
                </a:solidFill>
                <a:effectLst>
                  <a:outerShdw blurRad="38100" dist="38100" dir="2700000" algn="tl">
                    <a:srgbClr val="000000">
                      <a:alpha val="43137"/>
                    </a:srgbClr>
                  </a:outerShdw>
                </a:effectLst>
                <a:latin typeface="Calibri"/>
              </a:rPr>
              <a:t> polynomials</a:t>
            </a:r>
            <a:r>
              <a:rPr lang="en-US" sz="1300" dirty="0" smtClean="0">
                <a:solidFill>
                  <a:srgbClr val="0033CC"/>
                </a:solidFill>
                <a:effectLst>
                  <a:outerShdw blurRad="38100" dist="38100" dir="2700000" algn="tl">
                    <a:srgbClr val="000000">
                      <a:alpha val="43137"/>
                    </a:srgbClr>
                  </a:outerShdw>
                </a:effectLst>
                <a:latin typeface="Calibri"/>
              </a:rPr>
              <a:t>]</a:t>
            </a:r>
          </a:p>
          <a:p>
            <a:pPr lvl="0"/>
            <a:r>
              <a:rPr lang="en-US" b="1" dirty="0">
                <a:solidFill>
                  <a:srgbClr val="000090"/>
                </a:solidFill>
                <a:effectLst>
                  <a:outerShdw blurRad="38100" dist="38100" dir="2700000" algn="tl">
                    <a:srgbClr val="000000">
                      <a:alpha val="43137"/>
                    </a:srgbClr>
                  </a:outerShdw>
                </a:effectLst>
                <a:latin typeface="Calibri" panose="020F0502020204030204" pitchFamily="34" charset="0"/>
              </a:rPr>
              <a:t> ̶   </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Combined use of analytical and numerical approximations </a:t>
            </a:r>
            <a:endParaRPr lang="en-US" b="1" dirty="0">
              <a:solidFill>
                <a:srgbClr val="000090"/>
              </a:solidFill>
              <a:effectLst>
                <a:outerShdw blurRad="38100" dist="38100" dir="2700000" algn="tl">
                  <a:srgbClr val="000000">
                    <a:alpha val="43137"/>
                  </a:srgbClr>
                </a:outerShdw>
              </a:effectLst>
              <a:latin typeface="Calibri" panose="020F0502020204030204" pitchFamily="34" charset="0"/>
            </a:endParaRPr>
          </a:p>
          <a:p>
            <a:pPr lvl="0"/>
            <a:r>
              <a:rPr lang="en-US" sz="1300" dirty="0">
                <a:solidFill>
                  <a:srgbClr val="0033CC"/>
                </a:solidFill>
                <a:effectLst>
                  <a:outerShdw blurRad="38100" dist="38100" dir="2700000" algn="tl">
                    <a:srgbClr val="000000">
                      <a:alpha val="43137"/>
                    </a:srgbClr>
                  </a:outerShdw>
                </a:effectLst>
                <a:latin typeface="Calibri"/>
              </a:rPr>
              <a:t>      [Examples:  ●●  Symbolic-numeric simulation of slender structures </a:t>
            </a:r>
            <a:r>
              <a:rPr lang="en-US" sz="1300" dirty="0" smtClean="0">
                <a:solidFill>
                  <a:srgbClr val="0033CC"/>
                </a:solidFill>
                <a:effectLst>
                  <a:outerShdw blurRad="38100" dist="38100" dir="2700000" algn="tl">
                    <a:srgbClr val="000000">
                      <a:alpha val="43137"/>
                    </a:srgbClr>
                  </a:outerShdw>
                </a:effectLst>
                <a:latin typeface="Calibri"/>
              </a:rPr>
              <a:t>(</a:t>
            </a:r>
            <a:r>
              <a:rPr lang="en-US" sz="1300" dirty="0">
                <a:solidFill>
                  <a:srgbClr val="0033CC"/>
                </a:solidFill>
                <a:effectLst>
                  <a:outerShdw blurRad="38100" dist="38100" dir="2700000" algn="tl">
                    <a:srgbClr val="000000">
                      <a:alpha val="43137"/>
                    </a:srgbClr>
                  </a:outerShdw>
                </a:effectLst>
                <a:latin typeface="Calibri"/>
              </a:rPr>
              <a:t>rods, fibers, cilia, flagella, etc</a:t>
            </a:r>
            <a:r>
              <a:rPr lang="en-US" sz="1300" dirty="0" smtClean="0">
                <a:solidFill>
                  <a:srgbClr val="0033CC"/>
                </a:solidFill>
                <a:effectLst>
                  <a:outerShdw blurRad="38100" dist="38100" dir="2700000" algn="tl">
                    <a:srgbClr val="000000">
                      <a:alpha val="43137"/>
                    </a:srgbClr>
                  </a:outerShdw>
                </a:effectLst>
                <a:latin typeface="Calibri"/>
              </a:rPr>
              <a:t>.)</a:t>
            </a:r>
          </a:p>
          <a:p>
            <a:pPr lvl="0"/>
            <a:r>
              <a:rPr lang="en-US" sz="1300" dirty="0" smtClean="0">
                <a:solidFill>
                  <a:srgbClr val="0033CC"/>
                </a:solidFill>
                <a:effectLst>
                  <a:outerShdw blurRad="38100" dist="38100" dir="2700000" algn="tl">
                    <a:srgbClr val="000000">
                      <a:alpha val="43137"/>
                    </a:srgbClr>
                  </a:outerShdw>
                </a:effectLst>
                <a:latin typeface="Calibri"/>
              </a:rPr>
              <a:t>                           ●●  Phenomena in Josephson junction stacks]</a:t>
            </a:r>
            <a:endParaRPr lang="en-US" sz="1300" dirty="0">
              <a:solidFill>
                <a:srgbClr val="0033CC"/>
              </a:solidFill>
              <a:effectLst>
                <a:outerShdw blurRad="38100" dist="38100" dir="2700000" algn="tl">
                  <a:srgbClr val="000000">
                    <a:alpha val="43137"/>
                  </a:srgbClr>
                </a:outerShdw>
              </a:effectLst>
              <a:latin typeface="Calibri"/>
            </a:endParaRPr>
          </a:p>
        </p:txBody>
      </p:sp>
      <p:sp>
        <p:nvSpPr>
          <p:cNvPr id="4" name="Заголовок 1"/>
          <p:cNvSpPr txBox="1">
            <a:spLocks/>
          </p:cNvSpPr>
          <p:nvPr/>
        </p:nvSpPr>
        <p:spPr>
          <a:xfrm>
            <a:off x="776243" y="102550"/>
            <a:ext cx="7696200"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New Ways of Reducing Extreme Inner </a:t>
            </a:r>
            <a:r>
              <a:rPr lang="en-US" sz="36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Computational </a:t>
            </a: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Complexity</a:t>
            </a:r>
          </a:p>
        </p:txBody>
      </p:sp>
    </p:spTree>
    <p:extLst>
      <p:ext uri="{BB962C8B-B14F-4D97-AF65-F5344CB8AC3E}">
        <p14:creationId xmlns:p14="http://schemas.microsoft.com/office/powerpoint/2010/main" val="36962081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04359"/>
            <a:ext cx="8686800" cy="2198521"/>
          </a:xfrm>
          <a:prstGeom prst="rect">
            <a:avLst/>
          </a:prstGeom>
          <a:noFill/>
        </p:spPr>
      </p:pic>
      <p:sp>
        <p:nvSpPr>
          <p:cNvPr id="4" name="Заголовок 1"/>
          <p:cNvSpPr txBox="1">
            <a:spLocks/>
          </p:cNvSpPr>
          <p:nvPr/>
        </p:nvSpPr>
        <p:spPr>
          <a:xfrm>
            <a:off x="304800" y="76200"/>
            <a:ext cx="8534400"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lstStyle/>
          <a:p>
            <a:pPr algn="ctr">
              <a:defRPr/>
            </a:pPr>
            <a:r>
              <a:rPr lang="en-US" sz="2800" b="1" kern="0" dirty="0" smtClean="0">
                <a:solidFill>
                  <a:srgbClr val="000090"/>
                </a:solidFill>
                <a:effectLst>
                  <a:outerShdw blurRad="38100" dist="38100" dir="2700000" algn="tl">
                    <a:srgbClr val="000000">
                      <a:alpha val="43137"/>
                    </a:srgbClr>
                  </a:outerShdw>
                </a:effectLst>
                <a:latin typeface="Calibri"/>
                <a:cs typeface="Arial" pitchFamily="34" charset="0"/>
              </a:rPr>
              <a:t>Reliable Bayesian Diagnostics for Multi-Scaling Approach to Numerical Quadrature</a:t>
            </a:r>
          </a:p>
        </p:txBody>
      </p:sp>
      <p:sp>
        <p:nvSpPr>
          <p:cNvPr id="5" name="Прямоугольник 4"/>
          <p:cNvSpPr/>
          <p:nvPr/>
        </p:nvSpPr>
        <p:spPr>
          <a:xfrm>
            <a:off x="304800" y="1295400"/>
            <a:ext cx="8534400" cy="1815882"/>
          </a:xfrm>
          <a:prstGeom prst="rect">
            <a:avLst/>
          </a:prstGeom>
        </p:spPr>
        <p:txBody>
          <a:bodyPr wrap="square">
            <a:spAutoFit/>
          </a:bodyPr>
          <a:lstStyle/>
          <a:p>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In </a:t>
            </a:r>
            <a:r>
              <a:rPr lang="en-US" sz="1600" b="1" i="1" dirty="0" smtClean="0">
                <a:solidFill>
                  <a:srgbClr val="000090"/>
                </a:solidFill>
                <a:effectLst>
                  <a:outerShdw blurRad="38100" dist="38100" dir="2700000" algn="tl">
                    <a:srgbClr val="000000">
                      <a:alpha val="43137"/>
                    </a:srgbClr>
                  </a:outerShdw>
                </a:effectLst>
                <a:latin typeface="Calibri" panose="020F0502020204030204" pitchFamily="34" charset="0"/>
              </a:rPr>
              <a:t>floating point computation</a:t>
            </a:r>
            <a:r>
              <a:rPr lang="en-US" sz="1600" dirty="0" smtClean="0">
                <a:solidFill>
                  <a:srgbClr val="000090"/>
                </a:solidFill>
                <a:latin typeface="Calibri" panose="020F0502020204030204" pitchFamily="34" charset="0"/>
              </a:rPr>
              <a:t>,</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 the </a:t>
            </a:r>
            <a:r>
              <a:rPr lang="en-US" sz="1600" b="1" dirty="0" smtClean="0">
                <a:solidFill>
                  <a:srgbClr val="000090"/>
                </a:solidFill>
                <a:effectLst>
                  <a:outerShdw blurRad="38100" dist="38100" dir="2700000" algn="tl">
                    <a:srgbClr val="000000">
                      <a:alpha val="43137"/>
                    </a:srgbClr>
                  </a:outerShdw>
                </a:effectLst>
                <a:latin typeface="Calibri" panose="020F0502020204030204" pitchFamily="34" charset="0"/>
              </a:rPr>
              <a:t>floating point degree of precision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was found to provide adequate characterization of a numerical  quadrature sum instead of the </a:t>
            </a:r>
            <a:r>
              <a:rPr lang="en-US" sz="1600" b="1" dirty="0">
                <a:solidFill>
                  <a:srgbClr val="000090"/>
                </a:solidFill>
                <a:effectLst>
                  <a:outerShdw blurRad="38100" dist="38100" dir="2700000" algn="tl">
                    <a:srgbClr val="000000">
                      <a:alpha val="43137"/>
                    </a:srgbClr>
                  </a:outerShdw>
                </a:effectLst>
                <a:latin typeface="Calibri" panose="020F0502020204030204" pitchFamily="34" charset="0"/>
              </a:rPr>
              <a:t>algebraic degree of </a:t>
            </a:r>
            <a:r>
              <a:rPr lang="en-US" sz="1600" b="1" dirty="0" smtClean="0">
                <a:solidFill>
                  <a:srgbClr val="000090"/>
                </a:solidFill>
                <a:effectLst>
                  <a:outerShdw blurRad="38100" dist="38100" dir="2700000" algn="tl">
                    <a:srgbClr val="000000">
                      <a:alpha val="43137"/>
                    </a:srgbClr>
                  </a:outerShdw>
                </a:effectLst>
                <a:latin typeface="Calibri" panose="020F0502020204030204" pitchFamily="34" charset="0"/>
              </a:rPr>
              <a:t>precision</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 </a:t>
            </a:r>
          </a:p>
          <a:p>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This has fundamentally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changed the approach to the </a:t>
            </a:r>
            <a:r>
              <a:rPr lang="en-US" sz="1600" b="1" i="1" dirty="0" smtClean="0">
                <a:solidFill>
                  <a:srgbClr val="000090"/>
                </a:solidFill>
                <a:effectLst>
                  <a:outerShdw blurRad="38100" dist="38100" dir="2700000" algn="tl">
                    <a:srgbClr val="000000">
                      <a:alpha val="43137"/>
                    </a:srgbClr>
                  </a:outerShdw>
                </a:effectLst>
                <a:latin typeface="Calibri" panose="020F0502020204030204" pitchFamily="34" charset="0"/>
              </a:rPr>
              <a:t>control decision taking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in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the Bayesian automatic adaptive quadrature. </a:t>
            </a:r>
            <a:r>
              <a:rPr lang="en-US" sz="1600" b="1" i="1" dirty="0" smtClean="0">
                <a:solidFill>
                  <a:srgbClr val="000090"/>
                </a:solidFill>
                <a:effectLst>
                  <a:outerShdw blurRad="38100" dist="38100" dir="2700000" algn="tl">
                    <a:srgbClr val="000000">
                      <a:alpha val="43137"/>
                    </a:srgbClr>
                  </a:outerShdw>
                </a:effectLst>
                <a:latin typeface="Calibri" panose="020F0502020204030204" pitchFamily="34" charset="0"/>
              </a:rPr>
              <a:t>Multi-scaling</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is needed in order to cover consistently all the integration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domain lengths. The binary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tree structure of the Chebyshev coefficients enabled the </a:t>
            </a:r>
            <a:r>
              <a:rPr lang="en-US" sz="1600" dirty="0">
                <a:solidFill>
                  <a:srgbClr val="CC3300"/>
                </a:solidFill>
                <a:effectLst>
                  <a:outerShdw blurRad="38100" dist="38100" dir="2700000" algn="tl">
                    <a:srgbClr val="000000">
                      <a:alpha val="43137"/>
                    </a:srgbClr>
                  </a:outerShdw>
                </a:effectLst>
                <a:latin typeface="Calibri" panose="020F0502020204030204" pitchFamily="34" charset="0"/>
              </a:rPr>
              <a:t>definition of new effective inference criteria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concerning Bayesian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diagnostics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of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convergence which allow reliable use of existing quadrature algorithms decision branches within Bayesian quadrature. </a:t>
            </a:r>
            <a:endParaRPr lang="en-US" sz="16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457200" y="5410200"/>
            <a:ext cx="8305800" cy="584775"/>
          </a:xfrm>
          <a:prstGeom prst="rect">
            <a:avLst/>
          </a:prstGeom>
          <a:noFill/>
        </p:spPr>
        <p:txBody>
          <a:bodyPr wrap="square" rtlCol="0">
            <a:spAutoFit/>
          </a:bodyPr>
          <a:lstStyle/>
          <a:p>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Typical patterns of variation of the absolute magnitudes of the Chebyshev expansion coefficients within the even and odd rank subsets versus the coefficient labels for different families of integrals</a:t>
            </a:r>
            <a:endParaRPr lang="en-US" sz="1600" dirty="0">
              <a:solidFill>
                <a:srgbClr val="000090"/>
              </a:solidFill>
              <a:latin typeface="Calibri" panose="020F0502020204030204" pitchFamily="34" charset="0"/>
            </a:endParaRPr>
          </a:p>
        </p:txBody>
      </p:sp>
      <p:sp>
        <p:nvSpPr>
          <p:cNvPr id="7" name="Прямоугольник 6"/>
          <p:cNvSpPr/>
          <p:nvPr/>
        </p:nvSpPr>
        <p:spPr>
          <a:xfrm>
            <a:off x="914400" y="6258580"/>
            <a:ext cx="8077200" cy="523220"/>
          </a:xfrm>
          <a:prstGeom prst="rect">
            <a:avLst/>
          </a:prstGeom>
        </p:spPr>
        <p:txBody>
          <a:bodyPr wrap="square">
            <a:spAutoFit/>
          </a:bodyPr>
          <a:lstStyle/>
          <a:p>
            <a:r>
              <a:rPr lang="en-US" sz="1400" dirty="0" err="1">
                <a:solidFill>
                  <a:srgbClr val="7F7F7F"/>
                </a:solidFill>
                <a:latin typeface="Calibri" panose="020F0502020204030204" pitchFamily="34" charset="0"/>
              </a:rPr>
              <a:t>Gh</a:t>
            </a:r>
            <a:r>
              <a:rPr lang="en-US" sz="1400" dirty="0">
                <a:solidFill>
                  <a:srgbClr val="7F7F7F"/>
                </a:solidFill>
                <a:latin typeface="Calibri" panose="020F0502020204030204" pitchFamily="34" charset="0"/>
              </a:rPr>
              <a:t>. Adam, S. Adam</a:t>
            </a:r>
            <a:r>
              <a:rPr lang="en-US" sz="1400" dirty="0" smtClean="0">
                <a:solidFill>
                  <a:srgbClr val="7F7F7F"/>
                </a:solidFill>
                <a:latin typeface="Calibri" panose="020F0502020204030204" pitchFamily="34" charset="0"/>
              </a:rPr>
              <a:t>, EPJ </a:t>
            </a:r>
            <a:r>
              <a:rPr lang="en-US" sz="1400" dirty="0">
                <a:solidFill>
                  <a:srgbClr val="7F7F7F"/>
                </a:solidFill>
                <a:latin typeface="Calibri" panose="020F0502020204030204" pitchFamily="34" charset="0"/>
              </a:rPr>
              <a:t>- </a:t>
            </a:r>
            <a:r>
              <a:rPr lang="en-US" sz="1400" dirty="0" err="1" smtClean="0">
                <a:solidFill>
                  <a:srgbClr val="7F7F7F"/>
                </a:solidFill>
                <a:latin typeface="Calibri" panose="020F0502020204030204" pitchFamily="34" charset="0"/>
              </a:rPr>
              <a:t>WoC</a:t>
            </a:r>
            <a:r>
              <a:rPr lang="en-US" sz="1400" dirty="0" smtClean="0">
                <a:solidFill>
                  <a:srgbClr val="7F7F7F"/>
                </a:solidFill>
                <a:latin typeface="Calibri" panose="020F0502020204030204" pitchFamily="34" charset="0"/>
              </a:rPr>
              <a:t>, Vol</a:t>
            </a:r>
            <a:r>
              <a:rPr lang="en-US" sz="1400" dirty="0">
                <a:solidFill>
                  <a:srgbClr val="7F7F7F"/>
                </a:solidFill>
                <a:latin typeface="Calibri" panose="020F0502020204030204" pitchFamily="34" charset="0"/>
              </a:rPr>
              <a:t>. 108, 02002, 1-6, 2016 </a:t>
            </a:r>
            <a:r>
              <a:rPr lang="en-US" sz="1400" u="sng" dirty="0">
                <a:latin typeface="Calibri" panose="020F0502020204030204" pitchFamily="34" charset="0"/>
                <a:hlinkClick r:id="rId3"/>
              </a:rPr>
              <a:t>http://</a:t>
            </a:r>
            <a:r>
              <a:rPr lang="en-US" sz="1400" u="sng" dirty="0" smtClean="0">
                <a:latin typeface="Calibri" panose="020F0502020204030204" pitchFamily="34" charset="0"/>
                <a:hlinkClick r:id="rId3"/>
              </a:rPr>
              <a:t>dx.doi.org/10.1051/epjconf/201610802002</a:t>
            </a:r>
            <a:r>
              <a:rPr lang="en-US" sz="1400" u="sng" dirty="0" smtClean="0">
                <a:latin typeface="Calibri" panose="020F0502020204030204" pitchFamily="34" charset="0"/>
              </a:rPr>
              <a:t> </a:t>
            </a:r>
          </a:p>
          <a:p>
            <a:r>
              <a:rPr lang="en-US" sz="1400" dirty="0">
                <a:solidFill>
                  <a:srgbClr val="7F7F7F"/>
                </a:solidFill>
                <a:latin typeface="Calibri" panose="020F0502020204030204" pitchFamily="34" charset="0"/>
              </a:rPr>
              <a:t>S. Adam, </a:t>
            </a:r>
            <a:r>
              <a:rPr lang="en-US" sz="1400" dirty="0" err="1">
                <a:solidFill>
                  <a:srgbClr val="7F7F7F"/>
                </a:solidFill>
                <a:latin typeface="Calibri" panose="020F0502020204030204" pitchFamily="34" charset="0"/>
              </a:rPr>
              <a:t>Gh</a:t>
            </a:r>
            <a:r>
              <a:rPr lang="en-US" sz="1400" dirty="0">
                <a:solidFill>
                  <a:srgbClr val="7F7F7F"/>
                </a:solidFill>
                <a:latin typeface="Calibri" panose="020F0502020204030204" pitchFamily="34" charset="0"/>
              </a:rPr>
              <a:t>. Adam, EPJ - </a:t>
            </a:r>
            <a:r>
              <a:rPr lang="en-US" sz="1400" dirty="0" err="1" smtClean="0">
                <a:solidFill>
                  <a:srgbClr val="7F7F7F"/>
                </a:solidFill>
                <a:latin typeface="Calibri" panose="020F0502020204030204" pitchFamily="34" charset="0"/>
              </a:rPr>
              <a:t>WoC</a:t>
            </a:r>
            <a:r>
              <a:rPr lang="en-US" sz="1400" dirty="0" smtClean="0">
                <a:solidFill>
                  <a:srgbClr val="7F7F7F"/>
                </a:solidFill>
                <a:latin typeface="Calibri" panose="020F0502020204030204" pitchFamily="34" charset="0"/>
              </a:rPr>
              <a:t>, Vol</a:t>
            </a:r>
            <a:r>
              <a:rPr lang="en-US" sz="1400" dirty="0">
                <a:solidFill>
                  <a:srgbClr val="7F7F7F"/>
                </a:solidFill>
                <a:latin typeface="Calibri" panose="020F0502020204030204" pitchFamily="34" charset="0"/>
              </a:rPr>
              <a:t>. 108, 02003, 1-6, 2016 </a:t>
            </a:r>
            <a:r>
              <a:rPr lang="en-US" sz="1400" u="sng" dirty="0">
                <a:latin typeface="Calibri" panose="020F0502020204030204" pitchFamily="34" charset="0"/>
                <a:hlinkClick r:id="rId4"/>
              </a:rPr>
              <a:t>http://dx.doi.org/10.1051/epjconf/201610802003</a:t>
            </a:r>
            <a:endParaRPr lang="en-US" sz="1400" dirty="0">
              <a:latin typeface="Calibri" panose="020F0502020204030204" pitchFamily="34" charset="0"/>
            </a:endParaRPr>
          </a:p>
        </p:txBody>
      </p:sp>
    </p:spTree>
    <p:extLst>
      <p:ext uri="{BB962C8B-B14F-4D97-AF65-F5344CB8AC3E}">
        <p14:creationId xmlns:p14="http://schemas.microsoft.com/office/powerpoint/2010/main" val="1408966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00200" y="6248421"/>
            <a:ext cx="7315200" cy="307777"/>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I.L. </a:t>
            </a:r>
            <a:r>
              <a:rPr lang="en-US" sz="1400" dirty="0" err="1">
                <a:solidFill>
                  <a:prstClr val="black">
                    <a:lumMod val="50000"/>
                    <a:lumOff val="50000"/>
                  </a:prstClr>
                </a:solidFill>
                <a:latin typeface="Calibri" panose="020F0502020204030204" pitchFamily="34" charset="0"/>
              </a:rPr>
              <a:t>Bogolubsky</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PoS</a:t>
            </a:r>
            <a:r>
              <a:rPr lang="en-US" sz="1400" dirty="0">
                <a:solidFill>
                  <a:prstClr val="black">
                    <a:lumMod val="50000"/>
                    <a:lumOff val="50000"/>
                  </a:prstClr>
                </a:solidFill>
                <a:latin typeface="Calibri" panose="020F0502020204030204" pitchFamily="34" charset="0"/>
              </a:rPr>
              <a:t>(</a:t>
            </a:r>
            <a:r>
              <a:rPr lang="en-US" sz="1400" dirty="0" err="1">
                <a:solidFill>
                  <a:prstClr val="black">
                    <a:lumMod val="50000"/>
                    <a:lumOff val="50000"/>
                  </a:prstClr>
                </a:solidFill>
                <a:latin typeface="Calibri" panose="020F0502020204030204" pitchFamily="34" charset="0"/>
              </a:rPr>
              <a:t>Baldin</a:t>
            </a:r>
            <a:r>
              <a:rPr lang="en-US" sz="1400" dirty="0">
                <a:solidFill>
                  <a:prstClr val="black">
                    <a:lumMod val="50000"/>
                    <a:lumOff val="50000"/>
                  </a:prstClr>
                </a:solidFill>
                <a:latin typeface="Calibri" panose="020F0502020204030204" pitchFamily="34" charset="0"/>
              </a:rPr>
              <a:t> ISHEPP XXII)124,  SISSA, ISSN 1824-8039 (2015)     </a:t>
            </a:r>
            <a:r>
              <a:rPr lang="en-US" sz="1400" dirty="0">
                <a:solidFill>
                  <a:prstClr val="black">
                    <a:lumMod val="50000"/>
                    <a:lumOff val="50000"/>
                  </a:prstClr>
                </a:solidFill>
                <a:latin typeface="Calibri" panose="020F0502020204030204" pitchFamily="34" charset="0"/>
                <a:hlinkClick r:id="rId2"/>
              </a:rPr>
              <a:t>http://pos.sissa.it/</a:t>
            </a:r>
            <a:r>
              <a:rPr lang="en-US" sz="1400" dirty="0">
                <a:solidFill>
                  <a:prstClr val="black">
                    <a:lumMod val="50000"/>
                    <a:lumOff val="50000"/>
                  </a:prstClr>
                </a:solidFill>
                <a:latin typeface="Calibri" panose="020F0502020204030204" pitchFamily="34" charset="0"/>
              </a:rPr>
              <a:t> </a:t>
            </a:r>
            <a:endParaRPr lang="ru-RU" sz="1400" dirty="0">
              <a:solidFill>
                <a:prstClr val="black">
                  <a:lumMod val="50000"/>
                  <a:lumOff val="50000"/>
                </a:prstClr>
              </a:solidFill>
              <a:latin typeface="Calibri" panose="020F0502020204030204" pitchFamily="34" charset="0"/>
            </a:endParaRPr>
          </a:p>
        </p:txBody>
      </p:sp>
      <p:grpSp>
        <p:nvGrpSpPr>
          <p:cNvPr id="2" name="Группа 1"/>
          <p:cNvGrpSpPr/>
          <p:nvPr/>
        </p:nvGrpSpPr>
        <p:grpSpPr>
          <a:xfrm>
            <a:off x="5328696" y="1250392"/>
            <a:ext cx="3510517" cy="4998011"/>
            <a:chOff x="5328684" y="990600"/>
            <a:chExt cx="3510517" cy="4998011"/>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684" y="990600"/>
              <a:ext cx="3510516" cy="250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8685" y="3444292"/>
              <a:ext cx="3510516" cy="254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051" r="1880"/>
          <a:stretch/>
        </p:blipFill>
        <p:spPr bwMode="auto">
          <a:xfrm>
            <a:off x="990601" y="3383998"/>
            <a:ext cx="3538254" cy="2801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3" y="1290700"/>
            <a:ext cx="4750691" cy="2102639"/>
          </a:xfrm>
          <a:prstGeom prst="rect">
            <a:avLst/>
          </a:prstGeom>
          <a:noFill/>
        </p:spPr>
        <p:txBody>
          <a:bodyPr wrap="none" lIns="91410" tIns="45706" rIns="91410" bIns="45706" rtlCol="0">
            <a:spAutoFit/>
          </a:bodyPr>
          <a:lstStyle/>
          <a:p>
            <a:r>
              <a:rPr lang="en-US" sz="1600" b="1" u="sng" dirty="0">
                <a:solidFill>
                  <a:srgbClr val="0033CC"/>
                </a:solidFill>
                <a:effectLst>
                  <a:outerShdw blurRad="38100" dist="38100" dir="2700000" algn="tl">
                    <a:srgbClr val="000000">
                      <a:alpha val="43137"/>
                    </a:srgbClr>
                  </a:outerShdw>
                </a:effectLst>
                <a:latin typeface="Calibri" panose="020F0502020204030204" pitchFamily="34" charset="0"/>
              </a:rPr>
              <a:t>Left</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Ghost dressing function J(q</a:t>
            </a:r>
            <a:r>
              <a:rPr lang="en-US" sz="1600" baseline="30000" dirty="0">
                <a:solidFill>
                  <a:srgbClr val="0033CC"/>
                </a:solidFill>
                <a:effectLst>
                  <a:outerShdw blurRad="38100" dist="38100" dir="2700000" algn="tl">
                    <a:srgbClr val="000000">
                      <a:alpha val="43137"/>
                    </a:srgbClr>
                  </a:outerShdw>
                </a:effectLst>
                <a:latin typeface="Calibri" panose="020F0502020204030204" pitchFamily="34" charset="0"/>
              </a:rPr>
              <a:t>2</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sym typeface="Symbol"/>
              </a:rPr>
              <a:t>=2.4, L=80</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as</a:t>
            </a:r>
          </a:p>
          <a:p>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compared to J(q</a:t>
            </a:r>
            <a:r>
              <a:rPr lang="en-US" sz="1600" baseline="30000" dirty="0">
                <a:solidFill>
                  <a:srgbClr val="0033CC"/>
                </a:solidFill>
                <a:effectLst>
                  <a:outerShdw blurRad="38100" dist="38100" dir="2700000" algn="tl">
                    <a:srgbClr val="000000">
                      <a:alpha val="43137"/>
                    </a:srgbClr>
                  </a:outerShdw>
                </a:effectLst>
                <a:latin typeface="Calibri" panose="020F0502020204030204" pitchFamily="34" charset="0"/>
              </a:rPr>
              <a:t>2</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averaged over 3 MC configurations</a:t>
            </a:r>
          </a:p>
          <a:p>
            <a:r>
              <a:rPr lang="en-US" sz="1600" b="1" u="sng" dirty="0">
                <a:solidFill>
                  <a:srgbClr val="0033CC"/>
                </a:solidFill>
                <a:effectLst>
                  <a:outerShdw blurRad="38100" dist="38100" dir="2700000" algn="tl">
                    <a:srgbClr val="000000">
                      <a:alpha val="43137"/>
                    </a:srgbClr>
                  </a:outerShdw>
                </a:effectLst>
                <a:latin typeface="Calibri" panose="020F0502020204030204" pitchFamily="34" charset="0"/>
              </a:rPr>
              <a:t>Right up</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Gluon propagator D(q</a:t>
            </a:r>
            <a:r>
              <a:rPr lang="en-US" sz="1600" baseline="30000" dirty="0">
                <a:solidFill>
                  <a:srgbClr val="0033CC"/>
                </a:solidFill>
                <a:effectLst>
                  <a:outerShdw blurRad="38100" dist="38100" dir="2700000" algn="tl">
                    <a:srgbClr val="000000">
                      <a:alpha val="43137"/>
                    </a:srgbClr>
                  </a:outerShdw>
                </a:effectLst>
                <a:latin typeface="Calibri" panose="020F0502020204030204" pitchFamily="34" charset="0"/>
              </a:rPr>
              <a:t>2</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[at same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sym typeface="Symbol"/>
              </a:rPr>
              <a:t> and L</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t>
            </a:r>
          </a:p>
          <a:p>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and 3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rPr>
              <a:t>Gribov</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copies at a single MC configuration as </a:t>
            </a:r>
          </a:p>
          <a:p>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compared to standard D(q</a:t>
            </a:r>
            <a:r>
              <a:rPr lang="en-US" sz="1600" baseline="30000" dirty="0">
                <a:solidFill>
                  <a:srgbClr val="0033CC"/>
                </a:solidFill>
                <a:effectLst>
                  <a:outerShdw blurRad="38100" dist="38100" dir="2700000" algn="tl">
                    <a:srgbClr val="000000">
                      <a:alpha val="43137"/>
                    </a:srgbClr>
                  </a:outerShdw>
                </a:effectLst>
                <a:latin typeface="Calibri" panose="020F0502020204030204" pitchFamily="34" charset="0"/>
              </a:rPr>
              <a:t>2</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average over 331 MC </a:t>
            </a:r>
          </a:p>
          <a:p>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configurations</a:t>
            </a:r>
          </a:p>
          <a:p>
            <a:r>
              <a:rPr lang="en-US" sz="1600" b="1" u="sng" dirty="0">
                <a:solidFill>
                  <a:srgbClr val="0033CC"/>
                </a:solidFill>
                <a:effectLst>
                  <a:outerShdw blurRad="38100" dist="38100" dir="2700000" algn="tl">
                    <a:srgbClr val="000000">
                      <a:alpha val="43137"/>
                    </a:srgbClr>
                  </a:outerShdw>
                </a:effectLst>
                <a:latin typeface="Calibri" panose="020F0502020204030204" pitchFamily="34" charset="0"/>
              </a:rPr>
              <a:t>Right bottom</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Same as Right up, but average taken </a:t>
            </a:r>
          </a:p>
          <a:p>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over many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rPr>
              <a:t>Gribov</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SA copies for a single MC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rPr>
              <a:t>config</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t>
            </a:r>
          </a:p>
        </p:txBody>
      </p:sp>
      <p:sp>
        <p:nvSpPr>
          <p:cNvPr id="9" name="Заголовок 1"/>
          <p:cNvSpPr txBox="1">
            <a:spLocks/>
          </p:cNvSpPr>
          <p:nvPr/>
        </p:nvSpPr>
        <p:spPr>
          <a:xfrm>
            <a:off x="381000" y="152402"/>
            <a:ext cx="8534400"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Suppressing </a:t>
            </a:r>
            <a:r>
              <a:rPr lang="en-US" sz="2800" b="1" kern="0" dirty="0" err="1">
                <a:solidFill>
                  <a:srgbClr val="000090"/>
                </a:solidFill>
                <a:effectLst>
                  <a:outerShdw blurRad="38100" dist="38100" dir="2700000" algn="tl">
                    <a:srgbClr val="000000">
                      <a:alpha val="43137"/>
                    </a:srgbClr>
                  </a:outerShdw>
                </a:effectLst>
                <a:latin typeface="Calibri" panose="020F0502020204030204" pitchFamily="34" charset="0"/>
              </a:rPr>
              <a:t>Gribov</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 Noise in Gluon Propagators in Landau Gauge </a:t>
            </a:r>
            <a:r>
              <a:rPr lang="en-US" sz="2800" b="1" kern="0" dirty="0" err="1">
                <a:solidFill>
                  <a:srgbClr val="000090"/>
                </a:solidFill>
                <a:effectLst>
                  <a:outerShdw blurRad="38100" dist="38100" dir="2700000" algn="tl">
                    <a:srgbClr val="000000">
                      <a:alpha val="43137"/>
                    </a:srgbClr>
                  </a:outerShdw>
                </a:effectLst>
                <a:latin typeface="Calibri" panose="020F0502020204030204" pitchFamily="34" charset="0"/>
              </a:rPr>
              <a:t>Gluodynamics</a:t>
            </a:r>
            <a:endPar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40598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4591050"/>
            <a:ext cx="28765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Группа 1"/>
          <p:cNvGrpSpPr/>
          <p:nvPr/>
        </p:nvGrpSpPr>
        <p:grpSpPr>
          <a:xfrm>
            <a:off x="3478227" y="3146405"/>
            <a:ext cx="5437175" cy="3178194"/>
            <a:chOff x="3478225" y="3146405"/>
            <a:chExt cx="5437175" cy="3178194"/>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25" y="4647828"/>
              <a:ext cx="5437175" cy="167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225" y="3146405"/>
              <a:ext cx="5437175" cy="1584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3842676" y="6474044"/>
            <a:ext cx="5072735" cy="307777"/>
          </a:xfrm>
          <a:prstGeom prst="rect">
            <a:avLst/>
          </a:prstGeom>
          <a:noFill/>
        </p:spPr>
        <p:txBody>
          <a:bodyPr wrap="none" lIns="91410" tIns="45706" rIns="91410" bIns="45706" rtlCol="0">
            <a:spAutoFit/>
          </a:bodyPr>
          <a:lstStyle/>
          <a:p>
            <a:r>
              <a:rPr lang="en-US" sz="1400" dirty="0">
                <a:solidFill>
                  <a:prstClr val="black">
                    <a:lumMod val="50000"/>
                    <a:lumOff val="50000"/>
                  </a:prstClr>
                </a:solidFill>
                <a:latin typeface="Calibri" panose="020F0502020204030204" pitchFamily="34" charset="0"/>
              </a:rPr>
              <a:t>O.V. </a:t>
            </a:r>
            <a:r>
              <a:rPr lang="en-US" sz="1400" dirty="0" err="1">
                <a:solidFill>
                  <a:prstClr val="black">
                    <a:lumMod val="50000"/>
                    <a:lumOff val="50000"/>
                  </a:prstClr>
                </a:solidFill>
                <a:latin typeface="Calibri" panose="020F0502020204030204" pitchFamily="34" charset="0"/>
              </a:rPr>
              <a:t>Tarasov</a:t>
            </a:r>
            <a:r>
              <a:rPr lang="en-US" sz="1400" dirty="0">
                <a:solidFill>
                  <a:prstClr val="black">
                    <a:lumMod val="50000"/>
                    <a:lumOff val="50000"/>
                  </a:prstClr>
                </a:solidFill>
                <a:latin typeface="Calibri" panose="020F0502020204030204" pitchFamily="34" charset="0"/>
              </a:rPr>
              <a:t>, Int’l Workshop on Computer Algebra, 26-27 May 2015</a:t>
            </a:r>
          </a:p>
        </p:txBody>
      </p:sp>
      <p:sp>
        <p:nvSpPr>
          <p:cNvPr id="8" name="TextBox 7"/>
          <p:cNvSpPr txBox="1"/>
          <p:nvPr/>
        </p:nvSpPr>
        <p:spPr>
          <a:xfrm>
            <a:off x="338412" y="3496270"/>
            <a:ext cx="3014399" cy="923330"/>
          </a:xfrm>
          <a:prstGeom prst="rect">
            <a:avLst/>
          </a:prstGeom>
          <a:noFill/>
        </p:spPr>
        <p:txBody>
          <a:bodyPr wrap="square" lIns="91410" tIns="45706" rIns="91410" bIns="45706" rtlCol="0">
            <a:spAutoFit/>
          </a:bodyPr>
          <a:lstStyle/>
          <a:p>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Instances of functional equations for one-loop (up) and two-loop (down) integrals </a:t>
            </a:r>
            <a:endParaRPr lang="en-US"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40" name="TextShape 2"/>
          <p:cNvSpPr txBox="1"/>
          <p:nvPr/>
        </p:nvSpPr>
        <p:spPr>
          <a:xfrm>
            <a:off x="228600" y="1219204"/>
            <a:ext cx="8686800" cy="1927205"/>
          </a:xfrm>
          <a:prstGeom prst="rect">
            <a:avLst/>
          </a:prstGeom>
        </p:spPr>
        <p:txBody>
          <a:bodyPr lIns="91410" tIns="45706" rIns="91410" bIns="45706"/>
          <a:lstStyle/>
          <a:p>
            <a:r>
              <a:rPr lang="en-US" b="1" u="sng" dirty="0" smtClean="0">
                <a:solidFill>
                  <a:srgbClr val="0033CC"/>
                </a:solidFill>
                <a:effectLst>
                  <a:outerShdw blurRad="38100" dist="38100" dir="2700000" algn="tl">
                    <a:srgbClr val="000000">
                      <a:alpha val="43137"/>
                    </a:srgbClr>
                  </a:outerShdw>
                </a:effectLst>
                <a:latin typeface="Calibri" panose="020F0502020204030204" pitchFamily="34" charset="0"/>
              </a:rPr>
              <a:t>Problem</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get analytic-numerical solution of high order </a:t>
            </a:r>
            <a:r>
              <a:rPr lang="en-US" b="1" u="sng" dirty="0" smtClean="0">
                <a:solidFill>
                  <a:srgbClr val="0033CC"/>
                </a:solidFill>
                <a:effectLst>
                  <a:outerShdw blurRad="38100" dist="38100" dir="2700000" algn="tl">
                    <a:srgbClr val="000000">
                      <a:alpha val="43137"/>
                    </a:srgbClr>
                  </a:outerShdw>
                </a:effectLst>
                <a:latin typeface="Calibri" panose="020F0502020204030204" pitchFamily="34" charset="0"/>
              </a:rPr>
              <a:t>radiative corrections</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described by </a:t>
            </a:r>
            <a:r>
              <a:rPr lang="en-US" b="1" dirty="0" smtClean="0">
                <a:solidFill>
                  <a:srgbClr val="FF0000"/>
                </a:solidFill>
                <a:effectLst>
                  <a:outerShdw blurRad="38100" dist="38100" dir="2700000" algn="tl">
                    <a:srgbClr val="000000">
                      <a:alpha val="43137"/>
                    </a:srgbClr>
                  </a:outerShdw>
                </a:effectLst>
                <a:latin typeface="Calibri" panose="020F0502020204030204" pitchFamily="34" charset="0"/>
              </a:rPr>
              <a:t>unresolved</a:t>
            </a:r>
            <a:r>
              <a:rPr lang="en-US" dirty="0" smtClean="0">
                <a:solidFill>
                  <a:srgbClr val="1F497D"/>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multi-loop Feynman diagrams entering the </a:t>
            </a:r>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theoretical description of the experimental data from the LHC </a:t>
            </a:r>
          </a:p>
          <a:p>
            <a:r>
              <a:rPr lang="en-US" b="1" u="sng" dirty="0" smtClean="0">
                <a:solidFill>
                  <a:srgbClr val="0033CC"/>
                </a:solidFill>
                <a:effectLst>
                  <a:outerShdw blurRad="38100" dist="38100" dir="2700000" algn="tl">
                    <a:srgbClr val="000000">
                      <a:alpha val="43137"/>
                    </a:srgbClr>
                  </a:outerShdw>
                </a:effectLst>
                <a:latin typeface="Calibri" panose="020F0502020204030204" pitchFamily="34" charset="0"/>
              </a:rPr>
              <a:t>Method</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the </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functional equation (FE) approach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developed in LIT) reduces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the number of kinematical variables and masses </a:t>
            </a:r>
          </a:p>
          <a:p>
            <a:r>
              <a:rPr lang="en-US" b="1" u="sng" dirty="0" smtClean="0">
                <a:solidFill>
                  <a:srgbClr val="0033CC"/>
                </a:solidFill>
                <a:effectLst>
                  <a:outerShdw blurRad="38100" dist="38100" dir="2700000" algn="tl">
                    <a:srgbClr val="000000">
                      <a:alpha val="43137"/>
                    </a:srgbClr>
                  </a:outerShdw>
                </a:effectLst>
                <a:latin typeface="Calibri" panose="020F0502020204030204" pitchFamily="34" charset="0"/>
                <a:sym typeface="Symbol"/>
              </a:rPr>
              <a:t>Computational </a:t>
            </a:r>
            <a:r>
              <a:rPr lang="en-US" b="1" u="sng" dirty="0">
                <a:solidFill>
                  <a:srgbClr val="0033CC"/>
                </a:solidFill>
                <a:effectLst>
                  <a:outerShdw blurRad="38100" dist="38100" dir="2700000" algn="tl">
                    <a:srgbClr val="000000">
                      <a:alpha val="43137"/>
                    </a:srgbClr>
                  </a:outerShdw>
                </a:effectLst>
                <a:latin typeface="Calibri" panose="020F0502020204030204" pitchFamily="34" charset="0"/>
                <a:sym typeface="Symbol"/>
              </a:rPr>
              <a:t>challenge</a:t>
            </a:r>
            <a:r>
              <a:rPr lang="en-US" b="1" dirty="0">
                <a:solidFill>
                  <a:srgbClr val="0033CC"/>
                </a:solidFill>
                <a:effectLst>
                  <a:outerShdw blurRad="38100" dist="38100" dir="2700000" algn="tl">
                    <a:srgbClr val="000000">
                      <a:alpha val="43137"/>
                    </a:srgbClr>
                  </a:outerShdw>
                </a:effectLst>
                <a:latin typeface="Calibri" panose="020F0502020204030204" pitchFamily="34" charset="0"/>
                <a:sym typeface="Symbol"/>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sym typeface="Symbol"/>
              </a:rPr>
              <a:t>FE</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replaces an </a:t>
            </a:r>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unsolvable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problem by one of </a:t>
            </a:r>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super-exponential (factorial) complexity</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sym typeface="Symbol"/>
              </a:rPr>
              <a:t> need of supercomputers  with huge RAM and special OS</a:t>
            </a:r>
            <a:endParaRPr dirty="0" smtClean="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10" name="Заголовок 1"/>
          <p:cNvSpPr txBox="1">
            <a:spLocks/>
          </p:cNvSpPr>
          <p:nvPr/>
        </p:nvSpPr>
        <p:spPr>
          <a:xfrm>
            <a:off x="304800" y="381000"/>
            <a:ext cx="8534400" cy="609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ts val="3500"/>
              </a:lnSpc>
            </a:pP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Dimension Reduction in Solving Feynman Integrals</a:t>
            </a:r>
          </a:p>
        </p:txBody>
      </p:sp>
    </p:spTree>
    <p:extLst>
      <p:ext uri="{BB962C8B-B14F-4D97-AF65-F5344CB8AC3E}">
        <p14:creationId xmlns:p14="http://schemas.microsoft.com/office/powerpoint/2010/main" val="11465192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a:xfrm>
            <a:off x="533400" y="152400"/>
            <a:ext cx="8001000" cy="8382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ts val="2797"/>
              </a:lnSpc>
              <a:spcBef>
                <a:spcPts val="600"/>
              </a:spcBef>
            </a:pP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Efficient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Basic Element Method </a:t>
            </a:r>
            <a:r>
              <a:rPr lang="en-US" sz="2800" kern="0" dirty="0" smtClean="0">
                <a:solidFill>
                  <a:srgbClr val="000090"/>
                </a:solidFill>
                <a:latin typeface="Calibri" panose="020F0502020204030204" pitchFamily="34" charset="0"/>
              </a:rPr>
              <a:t>(BEM)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Interpolation of the Classical </a:t>
            </a:r>
            <a:r>
              <a:rPr lang="en-US" sz="2800" b="1" kern="0" dirty="0" err="1" smtClean="0">
                <a:solidFill>
                  <a:srgbClr val="000090"/>
                </a:solidFill>
                <a:effectLst>
                  <a:outerShdw blurRad="38100" dist="38100" dir="2700000" algn="tl">
                    <a:srgbClr val="000000">
                      <a:alpha val="43137"/>
                    </a:srgbClr>
                  </a:outerShdw>
                </a:effectLst>
                <a:latin typeface="Calibri" panose="020F0502020204030204" pitchFamily="34" charset="0"/>
              </a:rPr>
              <a:t>Runge</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Counterexample</a:t>
            </a:r>
            <a:endPar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7" name="Прямоугольник 6"/>
          <p:cNvSpPr/>
          <p:nvPr/>
        </p:nvSpPr>
        <p:spPr>
          <a:xfrm>
            <a:off x="1905000" y="6258580"/>
            <a:ext cx="7086600" cy="523220"/>
          </a:xfrm>
          <a:prstGeom prst="rect">
            <a:avLst/>
          </a:prstGeom>
        </p:spPr>
        <p:txBody>
          <a:bodyPr wrap="square">
            <a:spAutoFit/>
          </a:bodyPr>
          <a:lstStyle/>
          <a:p>
            <a:pPr algn="r"/>
            <a:r>
              <a:rPr lang="en-US" sz="1400" dirty="0">
                <a:solidFill>
                  <a:srgbClr val="7F7F7F"/>
                </a:solidFill>
                <a:latin typeface="Calibri" panose="020F0502020204030204" pitchFamily="34" charset="0"/>
              </a:rPr>
              <a:t>N.D. </a:t>
            </a:r>
            <a:r>
              <a:rPr lang="en-US" sz="1400" dirty="0" err="1">
                <a:solidFill>
                  <a:srgbClr val="7F7F7F"/>
                </a:solidFill>
                <a:latin typeface="Calibri" panose="020F0502020204030204" pitchFamily="34" charset="0"/>
              </a:rPr>
              <a:t>Dikusar</a:t>
            </a:r>
            <a:r>
              <a:rPr lang="en-US" sz="1400" dirty="0">
                <a:solidFill>
                  <a:srgbClr val="7F7F7F"/>
                </a:solidFill>
                <a:latin typeface="Calibri" panose="020F0502020204030204" pitchFamily="34" charset="0"/>
              </a:rPr>
              <a:t>, </a:t>
            </a:r>
            <a:r>
              <a:rPr lang="en-US" sz="1400" dirty="0" smtClean="0">
                <a:solidFill>
                  <a:srgbClr val="7F7F7F"/>
                </a:solidFill>
                <a:latin typeface="Calibri" panose="020F0502020204030204" pitchFamily="34" charset="0"/>
              </a:rPr>
              <a:t>Mathematical </a:t>
            </a:r>
            <a:r>
              <a:rPr lang="en-US" sz="1400" dirty="0">
                <a:solidFill>
                  <a:srgbClr val="7F7F7F"/>
                </a:solidFill>
                <a:latin typeface="Calibri" panose="020F0502020204030204" pitchFamily="34" charset="0"/>
              </a:rPr>
              <a:t>Models and Computer Simulations, 2014, Vol. 6, No. 5, pp. </a:t>
            </a:r>
            <a:r>
              <a:rPr lang="en-US" sz="1400" dirty="0" smtClean="0">
                <a:solidFill>
                  <a:srgbClr val="7F7F7F"/>
                </a:solidFill>
                <a:latin typeface="Calibri" panose="020F0502020204030204" pitchFamily="34" charset="0"/>
              </a:rPr>
              <a:t>509–522 </a:t>
            </a:r>
            <a:r>
              <a:rPr lang="ru-RU" sz="1400" u="sng" dirty="0" smtClean="0">
                <a:solidFill>
                  <a:srgbClr val="7F7F7F"/>
                </a:solidFill>
                <a:latin typeface="Calibri" panose="020F0502020204030204" pitchFamily="34" charset="0"/>
                <a:hlinkClick r:id="rId2"/>
              </a:rPr>
              <a:t>http</a:t>
            </a:r>
            <a:r>
              <a:rPr lang="ru-RU" sz="1400" u="sng" dirty="0">
                <a:solidFill>
                  <a:srgbClr val="7F7F7F"/>
                </a:solidFill>
                <a:latin typeface="Calibri" panose="020F0502020204030204" pitchFamily="34" charset="0"/>
                <a:hlinkClick r:id="rId2"/>
              </a:rPr>
              <a:t>://link.springer.com/article/10.1134/2FS2070048214050020</a:t>
            </a:r>
            <a:endParaRPr lang="en-US" sz="1400" dirty="0">
              <a:solidFill>
                <a:srgbClr val="7F7F7F"/>
              </a:solidFill>
              <a:latin typeface="Calibri" panose="020F0502020204030204" pitchFamily="34" charset="0"/>
            </a:endParaRPr>
          </a:p>
        </p:txBody>
      </p:sp>
      <p:sp>
        <p:nvSpPr>
          <p:cNvPr id="5" name="TextBox 4"/>
          <p:cNvSpPr txBox="1"/>
          <p:nvPr/>
        </p:nvSpPr>
        <p:spPr>
          <a:xfrm>
            <a:off x="2438400" y="1143000"/>
            <a:ext cx="6553200" cy="1200329"/>
          </a:xfrm>
          <a:prstGeom prst="rect">
            <a:avLst/>
          </a:prstGeom>
          <a:noFill/>
        </p:spPr>
        <p:txBody>
          <a:bodyPr wrap="square" rtlCol="0">
            <a:spAutoFit/>
          </a:bodyPr>
          <a:lstStyle/>
          <a:p>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Down</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By using </a:t>
            </a:r>
            <a:r>
              <a:rPr lang="en-US" dirty="0" smtClean="0">
                <a:solidFill>
                  <a:srgbClr val="C00000"/>
                </a:solidFill>
                <a:effectLst>
                  <a:outerShdw blurRad="38100" dist="38100" dir="2700000" algn="tl">
                    <a:srgbClr val="000000">
                      <a:alpha val="43137"/>
                    </a:srgbClr>
                  </a:outerShdw>
                </a:effectLst>
                <a:latin typeface="Calibri" panose="020F0502020204030204" pitchFamily="34" charset="0"/>
              </a:rPr>
              <a:t>five equally spaced abscissas</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the BEM approach builds a </a:t>
            </a:r>
            <a:r>
              <a:rPr lang="en-US" dirty="0" smtClean="0">
                <a:solidFill>
                  <a:srgbClr val="C00000"/>
                </a:solidFill>
                <a:effectLst>
                  <a:outerShdw blurRad="38100" dist="38100" dir="2700000" algn="tl">
                    <a:srgbClr val="000000">
                      <a:alpha val="43137"/>
                    </a:srgbClr>
                  </a:outerShdw>
                </a:effectLst>
                <a:latin typeface="Calibri" panose="020F0502020204030204" pitchFamily="34" charset="0"/>
              </a:rPr>
              <a:t>constant-step</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approximation of the </a:t>
            </a:r>
            <a:r>
              <a:rPr lang="en-US" dirty="0" err="1" smtClean="0">
                <a:solidFill>
                  <a:srgbClr val="0033CC"/>
                </a:solidFill>
                <a:effectLst>
                  <a:outerShdw blurRad="38100" dist="38100" dir="2700000" algn="tl">
                    <a:srgbClr val="000000">
                      <a:alpha val="43137"/>
                    </a:srgbClr>
                  </a:outerShdw>
                </a:effectLst>
                <a:latin typeface="Calibri" panose="020F0502020204030204" pitchFamily="34" charset="0"/>
              </a:rPr>
              <a:t>Runge</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function of</a:t>
            </a:r>
            <a:r>
              <a:rPr lang="en-US" b="1" dirty="0" smtClean="0">
                <a:solidFill>
                  <a:srgbClr val="C00000"/>
                </a:solidFill>
                <a:effectLst>
                  <a:outerShdw blurRad="38100" dist="38100" dir="2700000" algn="tl">
                    <a:srgbClr val="000000">
                      <a:alpha val="43137"/>
                    </a:srgbClr>
                  </a:outerShdw>
                </a:effectLst>
                <a:latin typeface="Calibri" panose="020F0502020204030204" pitchFamily="34" charset="0"/>
              </a:rPr>
              <a:t> the  11-th polynomial</a:t>
            </a:r>
            <a:r>
              <a:rPr lang="en-US" b="1" dirty="0">
                <a:solidFill>
                  <a:srgbClr val="C00000"/>
                </a:solidFill>
                <a:effectLst>
                  <a:outerShdw blurRad="38100" dist="38100" dir="2700000" algn="tl">
                    <a:srgbClr val="000000">
                      <a:alpha val="43137"/>
                    </a:srgbClr>
                  </a:outerShdw>
                </a:effectLst>
                <a:latin typeface="Calibri" panose="020F0502020204030204" pitchFamily="34" charset="0"/>
              </a:rPr>
              <a:t> </a:t>
            </a:r>
            <a:r>
              <a:rPr lang="en-US" b="1" dirty="0" smtClean="0">
                <a:solidFill>
                  <a:srgbClr val="C00000"/>
                </a:solidFill>
                <a:effectLst>
                  <a:outerShdw blurRad="38100" dist="38100" dir="2700000" algn="tl">
                    <a:srgbClr val="000000">
                      <a:alpha val="43137"/>
                    </a:srgbClr>
                  </a:outerShdw>
                </a:effectLst>
                <a:latin typeface="Calibri" panose="020F0502020204030204" pitchFamily="34" charset="0"/>
              </a:rPr>
              <a:t>degree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which provides </a:t>
            </a:r>
            <a:r>
              <a:rPr lang="en-US" b="1" dirty="0" smtClean="0">
                <a:solidFill>
                  <a:srgbClr val="C00000"/>
                </a:solidFill>
                <a:effectLst>
                  <a:outerShdw blurRad="38100" dist="38100" dir="2700000" algn="tl">
                    <a:srgbClr val="000000">
                      <a:alpha val="43137"/>
                    </a:srgbClr>
                  </a:outerShdw>
                </a:effectLst>
                <a:latin typeface="Calibri" panose="020F0502020204030204" pitchFamily="34" charset="0"/>
              </a:rPr>
              <a:t>accurate</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numerical approximation with smooth 1-st, 2-nd and 3-rd order derivatives.</a:t>
            </a:r>
            <a:r>
              <a:rPr lang="en-US" sz="1600" dirty="0" smtClean="0">
                <a:latin typeface="Calibri" panose="020F0502020204030204" pitchFamily="34" charset="0"/>
              </a:rPr>
              <a:t> </a:t>
            </a:r>
          </a:p>
        </p:txBody>
      </p:sp>
      <p:grpSp>
        <p:nvGrpSpPr>
          <p:cNvPr id="8" name="Группа 7"/>
          <p:cNvGrpSpPr/>
          <p:nvPr/>
        </p:nvGrpSpPr>
        <p:grpSpPr>
          <a:xfrm>
            <a:off x="304800" y="1249680"/>
            <a:ext cx="8229600" cy="4846320"/>
            <a:chOff x="304800" y="990600"/>
            <a:chExt cx="8229600" cy="4846320"/>
          </a:xfrm>
        </p:grpSpPr>
        <p:grpSp>
          <p:nvGrpSpPr>
            <p:cNvPr id="6" name="Группа 5"/>
            <p:cNvGrpSpPr/>
            <p:nvPr/>
          </p:nvGrpSpPr>
          <p:grpSpPr>
            <a:xfrm>
              <a:off x="4274936" y="2286000"/>
              <a:ext cx="3954664" cy="1645920"/>
              <a:chOff x="4427336" y="1371600"/>
              <a:chExt cx="3954664" cy="164592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533" y="1413375"/>
                <a:ext cx="1955467" cy="160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336" y="1371600"/>
                <a:ext cx="1974332" cy="160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Группа 21"/>
            <p:cNvGrpSpPr/>
            <p:nvPr/>
          </p:nvGrpSpPr>
          <p:grpSpPr>
            <a:xfrm>
              <a:off x="304800" y="990600"/>
              <a:ext cx="3977846" cy="3739896"/>
              <a:chOff x="2438400" y="1219200"/>
              <a:chExt cx="3977846" cy="3739896"/>
            </a:xfrm>
          </p:grpSpPr>
          <p:grpSp>
            <p:nvGrpSpPr>
              <p:cNvPr id="23" name="Группа 22"/>
              <p:cNvGrpSpPr/>
              <p:nvPr/>
            </p:nvGrpSpPr>
            <p:grpSpPr>
              <a:xfrm>
                <a:off x="2438400" y="1219200"/>
                <a:ext cx="3977846" cy="3739896"/>
                <a:chOff x="2438400" y="1746504"/>
                <a:chExt cx="3977846" cy="3739896"/>
              </a:xfrm>
            </p:grpSpPr>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048000"/>
                  <a:ext cx="2072846" cy="1604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Группа 25"/>
                <p:cNvGrpSpPr/>
                <p:nvPr/>
              </p:nvGrpSpPr>
              <p:grpSpPr>
                <a:xfrm>
                  <a:off x="2438400" y="1746504"/>
                  <a:ext cx="1986441" cy="3739896"/>
                  <a:chOff x="2438400" y="1746504"/>
                  <a:chExt cx="1986441" cy="3739896"/>
                </a:xfrm>
              </p:grpSpPr>
              <p:pic>
                <p:nvPicPr>
                  <p:cNvPr id="27" name="Picture 2"/>
                  <p:cNvPicPr>
                    <a:picLocks noChangeArrowheads="1"/>
                  </p:cNvPicPr>
                  <p:nvPr/>
                </p:nvPicPr>
                <p:blipFill rotWithShape="1">
                  <a:blip r:embed="rId6">
                    <a:extLst>
                      <a:ext uri="{28A0092B-C50C-407E-A947-70E740481C1C}">
                        <a14:useLocalDpi xmlns:a14="http://schemas.microsoft.com/office/drawing/2010/main" val="0"/>
                      </a:ext>
                    </a:extLst>
                  </a:blip>
                  <a:srcRect l="6883" t="5326" r="5929" b="9289"/>
                  <a:stretch/>
                </p:blipFill>
                <p:spPr bwMode="auto">
                  <a:xfrm>
                    <a:off x="2505074" y="1746504"/>
                    <a:ext cx="1809751"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2438400" y="5255568"/>
                    <a:ext cx="1986441" cy="230832"/>
                  </a:xfrm>
                  <a:prstGeom prst="rect">
                    <a:avLst/>
                  </a:prstGeom>
                  <a:solidFill>
                    <a:schemeClr val="bg1"/>
                  </a:solidFill>
                </p:spPr>
                <p:txBody>
                  <a:bodyPr wrap="none" rtlCol="0">
                    <a:spAutoFit/>
                  </a:bodyPr>
                  <a:lstStyle/>
                  <a:p>
                    <a:r>
                      <a:rPr lang="en-US" sz="900" dirty="0" smtClean="0"/>
                      <a:t> -1                       0                       1  </a:t>
                    </a:r>
                    <a:endParaRPr lang="en-US" sz="900" dirty="0"/>
                  </a:p>
                </p:txBody>
              </p:sp>
            </p:grpSp>
          </p:grpSp>
          <p:sp>
            <p:nvSpPr>
              <p:cNvPr id="24" name="TextBox 23"/>
              <p:cNvSpPr txBox="1"/>
              <p:nvPr/>
            </p:nvSpPr>
            <p:spPr>
              <a:xfrm>
                <a:off x="3008407" y="1371600"/>
                <a:ext cx="1127232" cy="461665"/>
              </a:xfrm>
              <a:prstGeom prst="rect">
                <a:avLst/>
              </a:prstGeom>
              <a:solidFill>
                <a:schemeClr val="bg1"/>
              </a:solidFill>
            </p:spPr>
            <p:txBody>
              <a:bodyPr wrap="none" rtlCol="0">
                <a:spAutoFit/>
              </a:bodyPr>
              <a:lstStyle/>
              <a:p>
                <a:pPr>
                  <a:lnSpc>
                    <a:spcPct val="80000"/>
                  </a:lnSpc>
                </a:pPr>
                <a:r>
                  <a:rPr lang="en-US" sz="1100" b="1" dirty="0" smtClean="0">
                    <a:solidFill>
                      <a:srgbClr val="0033CC"/>
                    </a:solidFill>
                  </a:rPr>
                  <a:t>– </a:t>
                </a:r>
                <a:r>
                  <a:rPr lang="en-US" sz="800" b="1" dirty="0" err="1" smtClean="0">
                    <a:solidFill>
                      <a:srgbClr val="0033CC"/>
                    </a:solidFill>
                  </a:rPr>
                  <a:t>Runge</a:t>
                </a:r>
                <a:r>
                  <a:rPr lang="en-US" sz="800" b="1" dirty="0" smtClean="0">
                    <a:solidFill>
                      <a:srgbClr val="0033CC"/>
                    </a:solidFill>
                  </a:rPr>
                  <a:t> Function</a:t>
                </a:r>
              </a:p>
              <a:p>
                <a:pPr>
                  <a:lnSpc>
                    <a:spcPct val="80000"/>
                  </a:lnSpc>
                </a:pPr>
                <a:r>
                  <a:rPr lang="en-US" sz="1100" b="1" dirty="0" smtClean="0">
                    <a:solidFill>
                      <a:srgbClr val="FF0000"/>
                    </a:solidFill>
                  </a:rPr>
                  <a:t>‒</a:t>
                </a:r>
                <a:r>
                  <a:rPr lang="en-US" sz="800" b="1" dirty="0" smtClean="0">
                    <a:solidFill>
                      <a:srgbClr val="FF0000"/>
                    </a:solidFill>
                  </a:rPr>
                  <a:t> Interp. </a:t>
                </a:r>
                <a:r>
                  <a:rPr lang="en-US" sz="800" b="1" dirty="0" err="1" smtClean="0">
                    <a:solidFill>
                      <a:srgbClr val="FF0000"/>
                    </a:solidFill>
                  </a:rPr>
                  <a:t>Polynom</a:t>
                </a:r>
                <a:r>
                  <a:rPr lang="en-US" sz="800" b="1" dirty="0" smtClean="0">
                    <a:solidFill>
                      <a:srgbClr val="FF0000"/>
                    </a:solidFill>
                  </a:rPr>
                  <a:t>. </a:t>
                </a:r>
              </a:p>
              <a:p>
                <a:pPr>
                  <a:lnSpc>
                    <a:spcPct val="80000"/>
                  </a:lnSpc>
                </a:pPr>
                <a:r>
                  <a:rPr lang="en-US" sz="800" b="1" dirty="0" smtClean="0"/>
                  <a:t>♦ 11 Interp. Pts.</a:t>
                </a:r>
                <a:endParaRPr lang="en-US" sz="800" b="1" dirty="0"/>
              </a:p>
            </p:txBody>
          </p:sp>
        </p:grpSp>
        <p:grpSp>
          <p:nvGrpSpPr>
            <p:cNvPr id="3" name="Группа 2"/>
            <p:cNvGrpSpPr>
              <a:grpSpLocks noChangeAspect="1"/>
            </p:cNvGrpSpPr>
            <p:nvPr/>
          </p:nvGrpSpPr>
          <p:grpSpPr>
            <a:xfrm>
              <a:off x="2177745" y="4191000"/>
              <a:ext cx="6356655" cy="1645920"/>
              <a:chOff x="0" y="2438400"/>
              <a:chExt cx="8534400" cy="2209800"/>
            </a:xfrm>
          </p:grpSpPr>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0574" y="2438400"/>
                <a:ext cx="2823826" cy="219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Группа 1"/>
              <p:cNvGrpSpPr>
                <a:grpSpLocks noChangeAspect="1"/>
              </p:cNvGrpSpPr>
              <p:nvPr/>
            </p:nvGrpSpPr>
            <p:grpSpPr>
              <a:xfrm>
                <a:off x="2895600" y="2457261"/>
                <a:ext cx="2743200" cy="2190939"/>
                <a:chOff x="2819400" y="4324350"/>
                <a:chExt cx="2886075" cy="2305050"/>
              </a:xfrm>
            </p:grpSpPr>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5867400"/>
                  <a:ext cx="28860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324350"/>
                  <a:ext cx="28860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22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453640"/>
                <a:ext cx="2815663"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 name="TextBox 8"/>
          <p:cNvSpPr txBox="1"/>
          <p:nvPr/>
        </p:nvSpPr>
        <p:spPr>
          <a:xfrm>
            <a:off x="304800" y="4953000"/>
            <a:ext cx="1600200" cy="1557349"/>
          </a:xfrm>
          <a:prstGeom prst="rect">
            <a:avLst/>
          </a:prstGeom>
          <a:noFill/>
        </p:spPr>
        <p:txBody>
          <a:bodyPr wrap="square" rtlCol="0">
            <a:spAutoFit/>
          </a:bodyPr>
          <a:lstStyle/>
          <a:p>
            <a:pPr>
              <a:lnSpc>
                <a:spcPct val="85000"/>
              </a:lnSpc>
            </a:pPr>
            <a:r>
              <a:rPr lang="en-US" sz="1600" b="1" dirty="0" smtClean="0">
                <a:solidFill>
                  <a:srgbClr val="0033CC"/>
                </a:solidFill>
                <a:effectLst>
                  <a:outerShdw blurRad="38100" dist="38100" dir="2700000" algn="tl">
                    <a:srgbClr val="000000">
                      <a:alpha val="43137"/>
                    </a:srgbClr>
                  </a:outerShdw>
                </a:effectLst>
                <a:latin typeface="Calibri" panose="020F0502020204030204" pitchFamily="34" charset="0"/>
              </a:rPr>
              <a:t>Up</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 Catastrophic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rPr>
              <a:t>Runge</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function </a:t>
            </a:r>
            <a:endPar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pPr>
              <a:lnSpc>
                <a:spcPct val="85000"/>
              </a:lnSpc>
            </a:pP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interpolation at equally spaced abscissas by a </a:t>
            </a:r>
            <a:r>
              <a:rPr lang="en-US" sz="1600" b="1" dirty="0" smtClean="0">
                <a:solidFill>
                  <a:srgbClr val="C00000"/>
                </a:solidFill>
                <a:effectLst>
                  <a:outerShdw blurRad="38100" dist="38100" dir="2700000" algn="tl">
                    <a:srgbClr val="000000">
                      <a:alpha val="43137"/>
                    </a:srgbClr>
                  </a:outerShdw>
                </a:effectLst>
                <a:latin typeface="Calibri" panose="020F0502020204030204" pitchFamily="34" charset="0"/>
              </a:rPr>
              <a:t>10-th </a:t>
            </a: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rPr>
              <a:t>degree polynomial </a:t>
            </a:r>
          </a:p>
        </p:txBody>
      </p:sp>
    </p:spTree>
    <p:extLst>
      <p:ext uri="{BB962C8B-B14F-4D97-AF65-F5344CB8AC3E}">
        <p14:creationId xmlns:p14="http://schemas.microsoft.com/office/powerpoint/2010/main" val="16764716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69" r="4483" b="5764"/>
          <a:stretch/>
        </p:blipFill>
        <p:spPr bwMode="auto">
          <a:xfrm>
            <a:off x="457200" y="3111974"/>
            <a:ext cx="8229600" cy="216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46596"/>
            <a:ext cx="8229600"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228600" y="152400"/>
            <a:ext cx="8763000" cy="7620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ts val="2797"/>
              </a:lnSpc>
            </a:pP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Efficient Recognition and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Parametrization of 2D Patterns by the Basic Element Method </a:t>
            </a:r>
            <a:r>
              <a:rPr lang="en-US" sz="2800" kern="0" dirty="0" smtClean="0">
                <a:solidFill>
                  <a:srgbClr val="000090"/>
                </a:solidFill>
                <a:latin typeface="Calibri" panose="020F0502020204030204" pitchFamily="34" charset="0"/>
              </a:rPr>
              <a:t>(BEM)</a:t>
            </a:r>
            <a:endPar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2" name="Прямоугольник 1"/>
          <p:cNvSpPr/>
          <p:nvPr/>
        </p:nvSpPr>
        <p:spPr>
          <a:xfrm>
            <a:off x="76200" y="5366196"/>
            <a:ext cx="9067800" cy="958404"/>
          </a:xfrm>
          <a:prstGeom prst="rect">
            <a:avLst/>
          </a:prstGeom>
        </p:spPr>
        <p:txBody>
          <a:bodyPr wrap="square">
            <a:spAutoFit/>
          </a:bodyPr>
          <a:lstStyle/>
          <a:p>
            <a:pPr>
              <a:lnSpc>
                <a:spcPct val="80000"/>
              </a:lnSpc>
            </a:pPr>
            <a:r>
              <a:rPr lang="en-US" sz="1400" b="1" dirty="0" smtClean="0">
                <a:solidFill>
                  <a:srgbClr val="000099"/>
                </a:solidFill>
                <a:effectLst>
                  <a:outerShdw blurRad="38100" dist="38100" dir="2700000" algn="tl">
                    <a:srgbClr val="000000">
                      <a:alpha val="43137"/>
                    </a:srgbClr>
                  </a:outerShdw>
                </a:effectLst>
                <a:latin typeface="Calibri" panose="020F0502020204030204" pitchFamily="34" charset="0"/>
              </a:rPr>
              <a:t>Up</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 Contour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smoothing of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α-particle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tracks on a microphotograph containing residuals of the interaction of fast neutrons with nuclei of polymers (a)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is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shown on the parametric approximation with 11-th degree BEM polynomials. The 30 point measurements along each track (b) are smoothed with the help of a 11-th degree BEM polynomial resulting in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curves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(c</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 </a:t>
            </a:r>
          </a:p>
          <a:p>
            <a:pPr>
              <a:lnSpc>
                <a:spcPct val="80000"/>
              </a:lnSpc>
            </a:pPr>
            <a:r>
              <a:rPr lang="en-US" sz="1400" b="1" dirty="0" smtClean="0">
                <a:solidFill>
                  <a:srgbClr val="000099"/>
                </a:solidFill>
                <a:effectLst>
                  <a:outerShdw blurRad="38100" dist="38100" dir="2700000" algn="tl">
                    <a:srgbClr val="000000">
                      <a:alpha val="43137"/>
                    </a:srgbClr>
                  </a:outerShdw>
                </a:effectLst>
                <a:latin typeface="Calibri" panose="020F0502020204030204" pitchFamily="34" charset="0"/>
              </a:rPr>
              <a:t>Down</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 Smoothing and segmentation of a track with complex topology got on a streamer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chamber.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The coordinates of 390 points are shown.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Piecewise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analytic description of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15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track segments is done by means of 30 polynomials of 11-th degree.</a:t>
            </a:r>
          </a:p>
        </p:txBody>
      </p:sp>
      <p:sp>
        <p:nvSpPr>
          <p:cNvPr id="3" name="Прямоугольник 2"/>
          <p:cNvSpPr/>
          <p:nvPr/>
        </p:nvSpPr>
        <p:spPr>
          <a:xfrm>
            <a:off x="2133600" y="6258580"/>
            <a:ext cx="6858000" cy="523220"/>
          </a:xfrm>
          <a:prstGeom prst="rect">
            <a:avLst/>
          </a:prstGeom>
        </p:spPr>
        <p:txBody>
          <a:bodyPr wrap="square">
            <a:spAutoFit/>
          </a:bodyPr>
          <a:lstStyle/>
          <a:p>
            <a:r>
              <a:rPr lang="en-US" sz="1400" dirty="0">
                <a:solidFill>
                  <a:srgbClr val="7F7F7F"/>
                </a:solidFill>
                <a:latin typeface="Calibri" panose="020F0502020204030204" pitchFamily="34" charset="0"/>
              </a:rPr>
              <a:t>N. D. </a:t>
            </a:r>
            <a:r>
              <a:rPr lang="en-US" sz="1400" dirty="0" err="1">
                <a:solidFill>
                  <a:srgbClr val="7F7F7F"/>
                </a:solidFill>
                <a:latin typeface="Calibri" panose="020F0502020204030204" pitchFamily="34" charset="0"/>
              </a:rPr>
              <a:t>Dikusar</a:t>
            </a:r>
            <a:r>
              <a:rPr lang="en-US" sz="1400" dirty="0">
                <a:solidFill>
                  <a:srgbClr val="7F7F7F"/>
                </a:solidFill>
                <a:latin typeface="Calibri" panose="020F0502020204030204" pitchFamily="34" charset="0"/>
              </a:rPr>
              <a:t>, </a:t>
            </a:r>
            <a:r>
              <a:rPr lang="en-US" sz="1400" dirty="0" smtClean="0">
                <a:solidFill>
                  <a:srgbClr val="7F7F7F"/>
                </a:solidFill>
                <a:latin typeface="Calibri" panose="020F0502020204030204" pitchFamily="34" charset="0"/>
              </a:rPr>
              <a:t>Mathematical </a:t>
            </a:r>
            <a:r>
              <a:rPr lang="en-US" sz="1400" dirty="0">
                <a:solidFill>
                  <a:srgbClr val="7F7F7F"/>
                </a:solidFill>
                <a:latin typeface="Calibri" panose="020F0502020204030204" pitchFamily="34" charset="0"/>
              </a:rPr>
              <a:t>Models and Computer Simulations, 2016, v.8 №2, </a:t>
            </a:r>
            <a:r>
              <a:rPr lang="en-US" sz="1400" dirty="0" smtClean="0">
                <a:solidFill>
                  <a:srgbClr val="7F7F7F"/>
                </a:solidFill>
                <a:latin typeface="Calibri" panose="020F0502020204030204" pitchFamily="34" charset="0"/>
              </a:rPr>
              <a:t>pp.183-200</a:t>
            </a:r>
            <a:endParaRPr lang="en-US" sz="1400" dirty="0">
              <a:solidFill>
                <a:srgbClr val="7F7F7F"/>
              </a:solidFill>
              <a:latin typeface="Calibri" panose="020F0502020204030204" pitchFamily="34" charset="0"/>
            </a:endParaRPr>
          </a:p>
          <a:p>
            <a:pPr algn="r"/>
            <a:r>
              <a:rPr lang="en-US" sz="1400" dirty="0">
                <a:solidFill>
                  <a:srgbClr val="7F7F7F"/>
                </a:solidFill>
                <a:latin typeface="Calibri" panose="020F0502020204030204" pitchFamily="34" charset="0"/>
              </a:rPr>
              <a:t> </a:t>
            </a:r>
            <a:r>
              <a:rPr lang="en-US" sz="1400" u="sng" dirty="0">
                <a:solidFill>
                  <a:srgbClr val="7F7F7F"/>
                </a:solidFill>
                <a:latin typeface="Calibri" panose="020F0502020204030204" pitchFamily="34" charset="0"/>
                <a:hlinkClick r:id="rId4"/>
              </a:rPr>
              <a:t>http://link.springer.com/article/10.1134/S2070048216020058</a:t>
            </a:r>
            <a:endParaRPr lang="en-US" sz="14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7576365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clrChange>
              <a:clrFrom>
                <a:srgbClr val="FFF4CD"/>
              </a:clrFrom>
              <a:clrTo>
                <a:srgbClr val="FFF4CD">
                  <a:alpha val="0"/>
                </a:srgbClr>
              </a:clrTo>
            </a:clrChange>
            <a:extLst>
              <a:ext uri="{28A0092B-C50C-407E-A947-70E740481C1C}">
                <a14:useLocalDpi xmlns:a14="http://schemas.microsoft.com/office/drawing/2010/main" val="0"/>
              </a:ext>
            </a:extLst>
          </a:blip>
          <a:srcRect l="4225" r="-2"/>
          <a:stretch>
            <a:fillRect/>
          </a:stretch>
        </p:blipFill>
        <p:spPr bwMode="auto">
          <a:xfrm>
            <a:off x="0" y="0"/>
            <a:ext cx="11287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0"/>
          <p:cNvPicPr>
            <a:picLocks noChangeAspect="1" noChangeArrowheads="1"/>
          </p:cNvPicPr>
          <p:nvPr/>
        </p:nvPicPr>
        <p:blipFill>
          <a:blip r:embed="rId3">
            <a:clrChange>
              <a:clrFrom>
                <a:srgbClr val="6B6B6B"/>
              </a:clrFrom>
              <a:clrTo>
                <a:srgbClr val="6B6B6B">
                  <a:alpha val="0"/>
                </a:srgbClr>
              </a:clrTo>
            </a:clrChange>
            <a:lum bright="40000" contrast="40000"/>
            <a:extLst>
              <a:ext uri="{28A0092B-C50C-407E-A947-70E740481C1C}">
                <a14:useLocalDpi xmlns:a14="http://schemas.microsoft.com/office/drawing/2010/main" val="0"/>
              </a:ext>
            </a:extLst>
          </a:blip>
          <a:srcRect l="11539" t="11765" r="7692" b="5882"/>
          <a:stretch>
            <a:fillRect/>
          </a:stretch>
        </p:blipFill>
        <p:spPr bwMode="auto">
          <a:xfrm>
            <a:off x="31750" y="908050"/>
            <a:ext cx="9398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a:spLocks noChangeArrowheads="1"/>
          </p:cNvSpPr>
          <p:nvPr/>
        </p:nvSpPr>
        <p:spPr bwMode="auto">
          <a:xfrm>
            <a:off x="166686" y="2438400"/>
            <a:ext cx="26320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en-US" dirty="0">
                <a:solidFill>
                  <a:srgbClr val="7F7F7F"/>
                </a:solidFill>
              </a:rPr>
              <a:t>N.V. </a:t>
            </a:r>
            <a:r>
              <a:rPr lang="en-US" altLang="en-US" dirty="0" err="1" smtClean="0">
                <a:solidFill>
                  <a:srgbClr val="7F7F7F"/>
                </a:solidFill>
              </a:rPr>
              <a:t>Korepanova</a:t>
            </a:r>
            <a:r>
              <a:rPr lang="en-US" altLang="en-US" dirty="0" smtClean="0">
                <a:solidFill>
                  <a:srgbClr val="7F7F7F"/>
                </a:solidFill>
              </a:rPr>
              <a:t> (FLNP), </a:t>
            </a:r>
            <a:endParaRPr lang="en-US" altLang="en-US" dirty="0">
              <a:solidFill>
                <a:srgbClr val="7F7F7F"/>
              </a:solidFill>
            </a:endParaRPr>
          </a:p>
          <a:p>
            <a:r>
              <a:rPr lang="en-US" altLang="en-US" dirty="0">
                <a:solidFill>
                  <a:srgbClr val="7F7F7F"/>
                </a:solidFill>
              </a:rPr>
              <a:t>N.D. </a:t>
            </a:r>
            <a:r>
              <a:rPr lang="en-US" altLang="en-US" dirty="0" err="1" smtClean="0">
                <a:solidFill>
                  <a:srgbClr val="7F7F7F"/>
                </a:solidFill>
              </a:rPr>
              <a:t>Dikusar</a:t>
            </a:r>
            <a:r>
              <a:rPr lang="en-US" altLang="en-US" dirty="0" smtClean="0">
                <a:solidFill>
                  <a:srgbClr val="7F7F7F"/>
                </a:solidFill>
              </a:rPr>
              <a:t> (LIT), </a:t>
            </a:r>
            <a:endParaRPr lang="en-US" altLang="en-US" dirty="0">
              <a:solidFill>
                <a:srgbClr val="7F7F7F"/>
              </a:solidFill>
            </a:endParaRPr>
          </a:p>
          <a:p>
            <a:r>
              <a:rPr lang="en-US" altLang="en-US" dirty="0">
                <a:solidFill>
                  <a:srgbClr val="7F7F7F"/>
                </a:solidFill>
              </a:rPr>
              <a:t>Y.N. </a:t>
            </a:r>
            <a:r>
              <a:rPr lang="en-US" altLang="en-US" dirty="0" err="1" smtClean="0">
                <a:solidFill>
                  <a:srgbClr val="7F7F7F"/>
                </a:solidFill>
              </a:rPr>
              <a:t>Pepelyshev</a:t>
            </a:r>
            <a:r>
              <a:rPr lang="en-US" altLang="en-US" dirty="0" smtClean="0">
                <a:solidFill>
                  <a:srgbClr val="7F7F7F"/>
                </a:solidFill>
              </a:rPr>
              <a:t> (FLNP), </a:t>
            </a:r>
            <a:endParaRPr lang="en-US" altLang="en-US" dirty="0">
              <a:solidFill>
                <a:srgbClr val="7F7F7F"/>
              </a:solidFill>
            </a:endParaRPr>
          </a:p>
          <a:p>
            <a:r>
              <a:rPr lang="en-US" altLang="en-US" dirty="0">
                <a:solidFill>
                  <a:srgbClr val="7F7F7F"/>
                </a:solidFill>
              </a:rPr>
              <a:t>M. </a:t>
            </a:r>
            <a:r>
              <a:rPr lang="en-US" altLang="en-US" dirty="0" smtClean="0">
                <a:solidFill>
                  <a:srgbClr val="7F7F7F"/>
                </a:solidFill>
              </a:rPr>
              <a:t>Dima (IFIN-HH)</a:t>
            </a:r>
            <a:endParaRPr lang="ru-RU" altLang="en-US" dirty="0">
              <a:solidFill>
                <a:srgbClr val="7F7F7F"/>
              </a:solidFill>
            </a:endParaRPr>
          </a:p>
        </p:txBody>
      </p:sp>
      <p:sp>
        <p:nvSpPr>
          <p:cNvPr id="11" name="Прямоугольник 10"/>
          <p:cNvSpPr>
            <a:spLocks noChangeArrowheads="1"/>
          </p:cNvSpPr>
          <p:nvPr/>
        </p:nvSpPr>
        <p:spPr bwMode="auto">
          <a:xfrm>
            <a:off x="166687" y="3635375"/>
            <a:ext cx="28051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en-US" i="1" dirty="0">
                <a:solidFill>
                  <a:srgbClr val="7F7F7F"/>
                </a:solidFill>
              </a:rPr>
              <a:t>Basic element method for neutron noise analysis // </a:t>
            </a:r>
            <a:r>
              <a:rPr lang="en-US" altLang="en-US" dirty="0" smtClean="0">
                <a:solidFill>
                  <a:srgbClr val="7F7F7F"/>
                </a:solidFill>
              </a:rPr>
              <a:t>(in preparation </a:t>
            </a:r>
            <a:r>
              <a:rPr lang="en-US" altLang="en-US" dirty="0">
                <a:solidFill>
                  <a:srgbClr val="7F7F7F"/>
                </a:solidFill>
              </a:rPr>
              <a:t>for publication)</a:t>
            </a:r>
          </a:p>
        </p:txBody>
      </p:sp>
      <p:pic>
        <p:nvPicPr>
          <p:cNvPr id="2" name="Рисунок 1"/>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595" t="4065" r="7476"/>
          <a:stretch/>
        </p:blipFill>
        <p:spPr bwMode="auto">
          <a:xfrm>
            <a:off x="2962274" y="1266824"/>
            <a:ext cx="6105526"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Нижний колонтитул 4"/>
          <p:cNvSpPr txBox="1">
            <a:spLocks/>
          </p:cNvSpPr>
          <p:nvPr/>
        </p:nvSpPr>
        <p:spPr bwMode="auto">
          <a:xfrm>
            <a:off x="179388" y="6426200"/>
            <a:ext cx="66246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ru-RU" altLang="ru-RU" sz="1600" dirty="0">
                <a:solidFill>
                  <a:srgbClr val="7F7F7F"/>
                </a:solidFill>
                <a:latin typeface="Arial" pitchFamily="34" charset="0"/>
              </a:rPr>
              <a:t> </a:t>
            </a:r>
            <a:r>
              <a:rPr lang="ru-RU" altLang="ru-RU" sz="1600" dirty="0">
                <a:solidFill>
                  <a:srgbClr val="7F7F7F"/>
                </a:solidFill>
              </a:rPr>
              <a:t>© 2016 </a:t>
            </a:r>
            <a:r>
              <a:rPr lang="ru-RU" altLang="ru-RU" sz="1600" dirty="0">
                <a:solidFill>
                  <a:srgbClr val="7F7F7F"/>
                </a:solidFill>
                <a:latin typeface="Arial" pitchFamily="34" charset="0"/>
              </a:rPr>
              <a:t>Н.Д. </a:t>
            </a:r>
            <a:r>
              <a:rPr lang="ru-RU" altLang="ru-RU" sz="1600" dirty="0" err="1">
                <a:solidFill>
                  <a:srgbClr val="7F7F7F"/>
                </a:solidFill>
                <a:latin typeface="Arial" pitchFamily="34" charset="0"/>
              </a:rPr>
              <a:t>Дикусар</a:t>
            </a:r>
            <a:r>
              <a:rPr lang="ru-RU" altLang="ru-RU" sz="1600" dirty="0">
                <a:solidFill>
                  <a:srgbClr val="7F7F7F"/>
                </a:solidFill>
                <a:latin typeface="Arial" pitchFamily="34" charset="0"/>
              </a:rPr>
              <a:t>. Оптимизация решения в задачах КПА</a:t>
            </a:r>
            <a:r>
              <a:rPr lang="en-US" altLang="ru-RU" sz="1600" dirty="0">
                <a:solidFill>
                  <a:srgbClr val="7F7F7F"/>
                </a:solidFill>
                <a:latin typeface="Arial" pitchFamily="34" charset="0"/>
              </a:rPr>
              <a:t> </a:t>
            </a:r>
            <a:endParaRPr lang="ru-RU" altLang="ru-RU" sz="1600" dirty="0">
              <a:solidFill>
                <a:srgbClr val="7F7F7F"/>
              </a:solidFill>
              <a:latin typeface="Arial" pitchFamily="34" charset="0"/>
            </a:endParaRPr>
          </a:p>
        </p:txBody>
      </p:sp>
      <p:pic>
        <p:nvPicPr>
          <p:cNvPr id="38922" name="Рисунок 1"/>
          <p:cNvPicPr>
            <a:picLocks noChangeAspect="1"/>
          </p:cNvPicPr>
          <p:nvPr/>
        </p:nvPicPr>
        <p:blipFill>
          <a:blip r:embed="rId5" cstate="print">
            <a:extLst>
              <a:ext uri="{28A0092B-C50C-407E-A947-70E740481C1C}">
                <a14:useLocalDpi xmlns:a14="http://schemas.microsoft.com/office/drawing/2010/main" val="0"/>
              </a:ext>
            </a:extLst>
          </a:blip>
          <a:srcRect l="4822" t="21527" r="3548" b="16653"/>
          <a:stretch>
            <a:fillRect/>
          </a:stretch>
        </p:blipFill>
        <p:spPr bwMode="auto">
          <a:xfrm>
            <a:off x="176213" y="6419850"/>
            <a:ext cx="444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Заголовок 1"/>
          <p:cNvSpPr txBox="1">
            <a:spLocks/>
          </p:cNvSpPr>
          <p:nvPr/>
        </p:nvSpPr>
        <p:spPr>
          <a:xfrm>
            <a:off x="1301750" y="228600"/>
            <a:ext cx="7766050" cy="7620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endParaRPr lang="en-US" sz="600" b="1" kern="0"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pPr algn="ctr">
              <a:lnSpc>
                <a:spcPct val="80000"/>
              </a:lnSpc>
            </a:pPr>
            <a:r>
              <a:rPr lang="en-US" sz="2400" b="1" kern="0" dirty="0" smtClean="0">
                <a:solidFill>
                  <a:srgbClr val="000090"/>
                </a:solidFill>
                <a:effectLst>
                  <a:outerShdw blurRad="38100" dist="38100" dir="2700000" algn="tl">
                    <a:srgbClr val="000000">
                      <a:alpha val="43137"/>
                    </a:srgbClr>
                  </a:outerShdw>
                </a:effectLst>
                <a:latin typeface="Calibri" panose="020F0502020204030204" pitchFamily="34" charset="0"/>
              </a:rPr>
              <a:t>Sixth </a:t>
            </a:r>
            <a:r>
              <a:rPr lang="en-US" sz="2400" b="1" kern="0" dirty="0">
                <a:solidFill>
                  <a:srgbClr val="000090"/>
                </a:solidFill>
                <a:effectLst>
                  <a:outerShdw blurRad="38100" dist="38100" dir="2700000" algn="tl">
                    <a:srgbClr val="000000">
                      <a:alpha val="43137"/>
                    </a:srgbClr>
                  </a:outerShdw>
                </a:effectLst>
                <a:latin typeface="Calibri" panose="020F0502020204030204" pitchFamily="34" charset="0"/>
              </a:rPr>
              <a:t>Order BEM Data Smoothing IBR-2M Starting Process </a:t>
            </a:r>
          </a:p>
          <a:p>
            <a:pPr algn="ctr">
              <a:lnSpc>
                <a:spcPct val="80000"/>
              </a:lnSpc>
            </a:pPr>
            <a:r>
              <a:rPr lang="en-US" sz="2400" kern="0" dirty="0">
                <a:solidFill>
                  <a:srgbClr val="000090"/>
                </a:solidFill>
                <a:latin typeface="Calibri" panose="020F0502020204030204" pitchFamily="34" charset="0"/>
              </a:rPr>
              <a:t>(180000 collected data)</a:t>
            </a:r>
          </a:p>
        </p:txBody>
      </p:sp>
    </p:spTree>
    <p:extLst>
      <p:ext uri="{BB962C8B-B14F-4D97-AF65-F5344CB8AC3E}">
        <p14:creationId xmlns:p14="http://schemas.microsoft.com/office/powerpoint/2010/main" val="3156104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a:grpSpLocks noChangeAspect="1"/>
          </p:cNvGrpSpPr>
          <p:nvPr/>
        </p:nvGrpSpPr>
        <p:grpSpPr>
          <a:xfrm>
            <a:off x="152401" y="824464"/>
            <a:ext cx="4778269" cy="1737360"/>
            <a:chOff x="1828799" y="824478"/>
            <a:chExt cx="4019633" cy="1461522"/>
          </a:xfrm>
        </p:grpSpPr>
        <p:pic>
          <p:nvPicPr>
            <p:cNvPr id="3" name="Рисунок 82" descr="aa2am2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8432" y="865840"/>
              <a:ext cx="1260000" cy="142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90" descr="aa2a2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9532" y="849878"/>
              <a:ext cx="1291048"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107" descr="c9e080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799" y="824478"/>
              <a:ext cx="1385116" cy="141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4297680" cy="228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990600"/>
            <a:ext cx="216505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52401" y="2625653"/>
            <a:ext cx="4876799" cy="650947"/>
          </a:xfrm>
          <a:prstGeom prst="rect">
            <a:avLst/>
          </a:prstGeom>
        </p:spPr>
        <p:txBody>
          <a:bodyPr wrap="square">
            <a:spAutoFit/>
          </a:bodyPr>
          <a:lstStyle/>
          <a:p>
            <a:pPr>
              <a:lnSpc>
                <a:spcPct val="80000"/>
              </a:lnSpc>
            </a:pP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Probability densities of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sub-barrier resonance transmission</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over-barrier</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 and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over-well resonance reflection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of two-particle cluster </a:t>
            </a:r>
          </a:p>
        </p:txBody>
      </p:sp>
      <p:sp>
        <p:nvSpPr>
          <p:cNvPr id="9" name="Прямоугольник 8"/>
          <p:cNvSpPr/>
          <p:nvPr/>
        </p:nvSpPr>
        <p:spPr>
          <a:xfrm>
            <a:off x="7346658" y="2045649"/>
            <a:ext cx="1797342" cy="2160591"/>
          </a:xfrm>
          <a:prstGeom prst="rect">
            <a:avLst/>
          </a:prstGeom>
        </p:spPr>
        <p:txBody>
          <a:bodyPr wrap="square">
            <a:spAutoFit/>
          </a:bodyPr>
          <a:lstStyle/>
          <a:p>
            <a:pPr>
              <a:lnSpc>
                <a:spcPct val="80000"/>
              </a:lnSpc>
            </a:pP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Total transmission probabilities vs the energy E from the ground symmetric (S) or antisymmetric (A)  state of clusters of 3, 4 and 5 identical, particles  coupled by the oscillator potential, through the Gaussian potential barriers.</a:t>
            </a:r>
            <a:endParaRPr lang="en-US" sz="14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p:txBody>
      </p:sp>
      <p:sp>
        <p:nvSpPr>
          <p:cNvPr id="10" name="Прямоугольник 9"/>
          <p:cNvSpPr/>
          <p:nvPr/>
        </p:nvSpPr>
        <p:spPr>
          <a:xfrm>
            <a:off x="98530" y="5688449"/>
            <a:ext cx="4702070" cy="958404"/>
          </a:xfrm>
          <a:prstGeom prst="rect">
            <a:avLst/>
          </a:prstGeom>
        </p:spPr>
        <p:txBody>
          <a:bodyPr wrap="square">
            <a:spAutoFit/>
          </a:bodyPr>
          <a:lstStyle/>
          <a:p>
            <a:pPr>
              <a:lnSpc>
                <a:spcPct val="80000"/>
              </a:lnSpc>
            </a:pPr>
            <a:r>
              <a:rPr lang="en-US" sz="1400" dirty="0" err="1"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Isosurfaces</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of first g-u doublets of symmetric (S) and antisymmetric (A) metastable states corresponding to the first four peaks of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the transmission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coefficient for a resonance transmission of composite system of three identical particles A=3 through the </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repulsive </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Gaussian barrier</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11" name="Заголовок 1"/>
          <p:cNvSpPr txBox="1">
            <a:spLocks/>
          </p:cNvSpPr>
          <p:nvPr/>
        </p:nvSpPr>
        <p:spPr>
          <a:xfrm>
            <a:off x="152400" y="76200"/>
            <a:ext cx="8839200" cy="6858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r>
              <a:rPr lang="en-US" sz="2400" b="1" kern="0" dirty="0" smtClean="0">
                <a:solidFill>
                  <a:srgbClr val="000090"/>
                </a:solidFill>
                <a:effectLst>
                  <a:outerShdw blurRad="38100" dist="38100" dir="2700000" algn="tl">
                    <a:srgbClr val="000000">
                      <a:alpha val="43137"/>
                    </a:srgbClr>
                  </a:outerShdw>
                </a:effectLst>
                <a:latin typeface="Calibri" panose="020F0502020204030204" pitchFamily="34" charset="0"/>
              </a:rPr>
              <a:t>Unified </a:t>
            </a:r>
            <a:r>
              <a:rPr lang="en-US" sz="2400" b="1" kern="0" dirty="0">
                <a:solidFill>
                  <a:srgbClr val="000090"/>
                </a:solidFill>
                <a:effectLst>
                  <a:outerShdw blurRad="38100" dist="38100" dir="2700000" algn="tl">
                    <a:srgbClr val="000000">
                      <a:alpha val="43137"/>
                    </a:srgbClr>
                  </a:outerShdw>
                </a:effectLst>
                <a:latin typeface="Calibri" panose="020F0502020204030204" pitchFamily="34" charset="0"/>
              </a:rPr>
              <a:t>symbolic-numerical solution of boundary-value, resonance, and scattering problems</a:t>
            </a:r>
          </a:p>
        </p:txBody>
      </p:sp>
      <p:sp>
        <p:nvSpPr>
          <p:cNvPr id="12" name="Прямоугольник 11"/>
          <p:cNvSpPr/>
          <p:nvPr/>
        </p:nvSpPr>
        <p:spPr>
          <a:xfrm>
            <a:off x="4876800" y="5732873"/>
            <a:ext cx="4191000" cy="896527"/>
          </a:xfrm>
          <a:prstGeom prst="rect">
            <a:avLst/>
          </a:prstGeom>
        </p:spPr>
        <p:txBody>
          <a:bodyPr wrap="square">
            <a:spAutoFit/>
          </a:bodyPr>
          <a:lstStyle/>
          <a:p>
            <a:pPr lvl="0">
              <a:lnSpc>
                <a:spcPct val="80000"/>
              </a:lnSpc>
            </a:pPr>
            <a:r>
              <a:rPr lang="en-US" sz="1300" dirty="0" smtClean="0">
                <a:solidFill>
                  <a:srgbClr val="7F7F7F"/>
                </a:solidFill>
                <a:latin typeface="Calibri" panose="020F0502020204030204" pitchFamily="34" charset="0"/>
              </a:rPr>
              <a:t>CPC </a:t>
            </a:r>
            <a:r>
              <a:rPr lang="fr-FR" sz="1300" b="1" dirty="0" smtClean="0">
                <a:solidFill>
                  <a:srgbClr val="7F7F7F"/>
                </a:solidFill>
                <a:latin typeface="Calibri" panose="020F0502020204030204" pitchFamily="34" charset="0"/>
              </a:rPr>
              <a:t>177</a:t>
            </a:r>
            <a:r>
              <a:rPr lang="fr-FR" sz="1300" dirty="0">
                <a:solidFill>
                  <a:srgbClr val="7F7F7F"/>
                </a:solidFill>
                <a:latin typeface="Calibri" panose="020F0502020204030204" pitchFamily="34" charset="0"/>
              </a:rPr>
              <a:t>, 649 (2007</a:t>
            </a:r>
            <a:r>
              <a:rPr lang="en-US" sz="1300" dirty="0">
                <a:solidFill>
                  <a:srgbClr val="7F7F7F"/>
                </a:solidFill>
                <a:latin typeface="Calibri" panose="020F0502020204030204" pitchFamily="34" charset="0"/>
              </a:rPr>
              <a:t>);</a:t>
            </a:r>
            <a:r>
              <a:rPr lang="fr-FR" sz="1300" b="1" dirty="0">
                <a:solidFill>
                  <a:srgbClr val="7F7F7F"/>
                </a:solidFill>
                <a:latin typeface="Calibri" panose="020F0502020204030204" pitchFamily="34" charset="0"/>
              </a:rPr>
              <a:t>178, </a:t>
            </a:r>
            <a:r>
              <a:rPr lang="fr-FR" sz="1300" dirty="0">
                <a:solidFill>
                  <a:srgbClr val="7F7F7F"/>
                </a:solidFill>
                <a:latin typeface="Calibri" panose="020F0502020204030204" pitchFamily="34" charset="0"/>
              </a:rPr>
              <a:t>301(2008); </a:t>
            </a:r>
            <a:r>
              <a:rPr lang="fr-FR" sz="1300" b="1" dirty="0">
                <a:solidFill>
                  <a:srgbClr val="7F7F7F"/>
                </a:solidFill>
                <a:latin typeface="Calibri" panose="020F0502020204030204" pitchFamily="34" charset="0"/>
              </a:rPr>
              <a:t>179</a:t>
            </a:r>
            <a:r>
              <a:rPr lang="fr-FR" sz="1300" dirty="0">
                <a:solidFill>
                  <a:srgbClr val="7F7F7F"/>
                </a:solidFill>
                <a:latin typeface="Calibri" panose="020F0502020204030204" pitchFamily="34" charset="0"/>
              </a:rPr>
              <a:t>, 685 (2008</a:t>
            </a:r>
            <a:r>
              <a:rPr lang="en-US" sz="1300" dirty="0">
                <a:solidFill>
                  <a:srgbClr val="7F7F7F"/>
                </a:solidFill>
                <a:latin typeface="Calibri" panose="020F0502020204030204" pitchFamily="34" charset="0"/>
              </a:rPr>
              <a:t>) </a:t>
            </a:r>
            <a:r>
              <a:rPr lang="en-US" sz="1300" b="1" dirty="0">
                <a:solidFill>
                  <a:srgbClr val="7F7F7F"/>
                </a:solidFill>
                <a:latin typeface="Calibri" panose="020F0502020204030204" pitchFamily="34" charset="0"/>
              </a:rPr>
              <a:t>181</a:t>
            </a:r>
            <a:r>
              <a:rPr lang="en-US" sz="1300" dirty="0">
                <a:solidFill>
                  <a:srgbClr val="7F7F7F"/>
                </a:solidFill>
                <a:latin typeface="Calibri" panose="020F0502020204030204" pitchFamily="34" charset="0"/>
              </a:rPr>
              <a:t>, 1358 (2009);</a:t>
            </a:r>
            <a:r>
              <a:rPr lang="en-US" sz="1300" b="1" dirty="0">
                <a:solidFill>
                  <a:srgbClr val="7F7F7F"/>
                </a:solidFill>
                <a:latin typeface="Calibri" panose="020F0502020204030204" pitchFamily="34" charset="0"/>
              </a:rPr>
              <a:t>185</a:t>
            </a:r>
            <a:r>
              <a:rPr lang="en-US" sz="1300" dirty="0">
                <a:solidFill>
                  <a:srgbClr val="7F7F7F"/>
                </a:solidFill>
                <a:latin typeface="Calibri" panose="020F0502020204030204" pitchFamily="34" charset="0"/>
              </a:rPr>
              <a:t>, 2636 (2014</a:t>
            </a:r>
            <a:r>
              <a:rPr lang="fr-FR" sz="1300" dirty="0">
                <a:solidFill>
                  <a:srgbClr val="7F7F7F"/>
                </a:solidFill>
                <a:latin typeface="Calibri" panose="020F0502020204030204" pitchFamily="34" charset="0"/>
              </a:rPr>
              <a:t>)</a:t>
            </a:r>
            <a:r>
              <a:rPr lang="en-US" sz="1300" dirty="0">
                <a:solidFill>
                  <a:srgbClr val="7F7F7F"/>
                </a:solidFill>
                <a:latin typeface="Calibri" panose="020F0502020204030204" pitchFamily="34" charset="0"/>
              </a:rPr>
              <a:t>; </a:t>
            </a:r>
            <a:r>
              <a:rPr lang="en-US" sz="1300" b="1" dirty="0">
                <a:solidFill>
                  <a:srgbClr val="7F7F7F"/>
                </a:solidFill>
                <a:latin typeface="Calibri" panose="020F0502020204030204" pitchFamily="34" charset="0"/>
              </a:rPr>
              <a:t>185</a:t>
            </a:r>
            <a:r>
              <a:rPr lang="en-US" sz="1300" dirty="0">
                <a:solidFill>
                  <a:srgbClr val="7F7F7F"/>
                </a:solidFill>
                <a:latin typeface="Calibri" panose="020F0502020204030204" pitchFamily="34" charset="0"/>
              </a:rPr>
              <a:t>, 3341 (2014</a:t>
            </a:r>
            <a:r>
              <a:rPr lang="fr-FR" sz="1300" dirty="0">
                <a:solidFill>
                  <a:srgbClr val="7F7F7F"/>
                </a:solidFill>
                <a:latin typeface="Calibri" panose="020F0502020204030204" pitchFamily="34" charset="0"/>
              </a:rPr>
              <a:t>)</a:t>
            </a:r>
            <a:r>
              <a:rPr lang="en-US" sz="1300" dirty="0">
                <a:solidFill>
                  <a:srgbClr val="7F7F7F"/>
                </a:solidFill>
                <a:latin typeface="Calibri" panose="020F0502020204030204" pitchFamily="34" charset="0"/>
              </a:rPr>
              <a:t>; </a:t>
            </a:r>
          </a:p>
          <a:p>
            <a:pPr lvl="0">
              <a:lnSpc>
                <a:spcPct val="80000"/>
              </a:lnSpc>
              <a:spcAft>
                <a:spcPts val="0"/>
              </a:spcAft>
            </a:pPr>
            <a:r>
              <a:rPr lang="en-US" sz="1300" dirty="0" smtClean="0">
                <a:solidFill>
                  <a:srgbClr val="7F7F7F"/>
                </a:solidFill>
                <a:latin typeface="Calibri" panose="020F0502020204030204" pitchFamily="34" charset="0"/>
              </a:rPr>
              <a:t>LNCS </a:t>
            </a:r>
            <a:r>
              <a:rPr lang="en-US" sz="1300" b="1" dirty="0" smtClean="0">
                <a:solidFill>
                  <a:srgbClr val="7F7F7F"/>
                </a:solidFill>
                <a:latin typeface="Calibri" panose="020F0502020204030204" pitchFamily="34" charset="0"/>
              </a:rPr>
              <a:t>8660</a:t>
            </a:r>
            <a:r>
              <a:rPr lang="en-US" sz="1300" dirty="0">
                <a:solidFill>
                  <a:srgbClr val="7F7F7F"/>
                </a:solidFill>
                <a:latin typeface="Calibri" panose="020F0502020204030204" pitchFamily="34" charset="0"/>
              </a:rPr>
              <a:t>, 138 (2014);</a:t>
            </a:r>
            <a:r>
              <a:rPr lang="en-US" sz="1300" b="1" dirty="0">
                <a:solidFill>
                  <a:srgbClr val="7F7F7F"/>
                </a:solidFill>
                <a:latin typeface="Calibri" panose="020F0502020204030204" pitchFamily="34" charset="0"/>
              </a:rPr>
              <a:t> 9301</a:t>
            </a:r>
            <a:r>
              <a:rPr lang="en-US" sz="1300" dirty="0">
                <a:solidFill>
                  <a:srgbClr val="7F7F7F"/>
                </a:solidFill>
                <a:latin typeface="Calibri" panose="020F0502020204030204" pitchFamily="34" charset="0"/>
              </a:rPr>
              <a:t>, 182 (2015) </a:t>
            </a:r>
            <a:r>
              <a:rPr lang="en-US" sz="1300" b="1" dirty="0">
                <a:solidFill>
                  <a:srgbClr val="7F7F7F"/>
                </a:solidFill>
                <a:latin typeface="Calibri" panose="020F0502020204030204" pitchFamily="34" charset="0"/>
              </a:rPr>
              <a:t>9890, </a:t>
            </a:r>
            <a:r>
              <a:rPr lang="en-US" sz="1300" dirty="0">
                <a:solidFill>
                  <a:srgbClr val="7F7F7F"/>
                </a:solidFill>
                <a:latin typeface="Calibri" panose="020F0502020204030204" pitchFamily="34" charset="0"/>
              </a:rPr>
              <a:t>212 (2016</a:t>
            </a:r>
            <a:r>
              <a:rPr lang="en-US" sz="1300" dirty="0" smtClean="0">
                <a:solidFill>
                  <a:srgbClr val="7F7F7F"/>
                </a:solidFill>
                <a:latin typeface="Calibri" panose="020F0502020204030204" pitchFamily="34" charset="0"/>
              </a:rPr>
              <a:t>)</a:t>
            </a:r>
            <a:endParaRPr lang="en-US" sz="1300" dirty="0">
              <a:solidFill>
                <a:srgbClr val="7F7F7F"/>
              </a:solidFill>
              <a:latin typeface="Calibri" panose="020F0502020204030204" pitchFamily="34" charset="0"/>
            </a:endParaRPr>
          </a:p>
          <a:p>
            <a:pPr lvl="0">
              <a:lnSpc>
                <a:spcPct val="80000"/>
              </a:lnSpc>
              <a:spcAft>
                <a:spcPts val="0"/>
              </a:spcAft>
            </a:pPr>
            <a:r>
              <a:rPr lang="en-US" sz="1300" dirty="0" err="1">
                <a:solidFill>
                  <a:srgbClr val="7F7F7F"/>
                </a:solidFill>
                <a:latin typeface="Calibri" panose="020F0502020204030204" pitchFamily="34" charset="0"/>
              </a:rPr>
              <a:t>Theor</a:t>
            </a:r>
            <a:r>
              <a:rPr lang="en-US" sz="1300" dirty="0">
                <a:solidFill>
                  <a:srgbClr val="7F7F7F"/>
                </a:solidFill>
                <a:latin typeface="Calibri" panose="020F0502020204030204" pitchFamily="34" charset="0"/>
              </a:rPr>
              <a:t>. Math. Phys. </a:t>
            </a:r>
            <a:r>
              <a:rPr lang="en-US" sz="1300" b="1" dirty="0">
                <a:solidFill>
                  <a:srgbClr val="7F7F7F"/>
                </a:solidFill>
                <a:latin typeface="Calibri" panose="020F0502020204030204" pitchFamily="34" charset="0"/>
              </a:rPr>
              <a:t>186</a:t>
            </a:r>
            <a:r>
              <a:rPr lang="en-US" sz="1300" dirty="0">
                <a:solidFill>
                  <a:srgbClr val="7F7F7F"/>
                </a:solidFill>
                <a:latin typeface="Calibri" panose="020F0502020204030204" pitchFamily="34" charset="0"/>
              </a:rPr>
              <a:t>, 21  (2016</a:t>
            </a:r>
            <a:r>
              <a:rPr lang="en-US" sz="1300" dirty="0" smtClean="0">
                <a:solidFill>
                  <a:srgbClr val="7F7F7F"/>
                </a:solidFill>
                <a:latin typeface="Calibri" panose="020F0502020204030204" pitchFamily="34" charset="0"/>
              </a:rPr>
              <a:t>) </a:t>
            </a:r>
            <a:endParaRPr lang="en-US" sz="1300" dirty="0">
              <a:solidFill>
                <a:srgbClr val="7F7F7F"/>
              </a:solidFill>
              <a:latin typeface="Calibri" panose="020F0502020204030204" pitchFamily="34" charset="0"/>
            </a:endParaRPr>
          </a:p>
          <a:p>
            <a:pPr lvl="0">
              <a:lnSpc>
                <a:spcPct val="80000"/>
              </a:lnSpc>
              <a:spcAft>
                <a:spcPts val="0"/>
              </a:spcAft>
            </a:pPr>
            <a:r>
              <a:rPr lang="en-US" sz="1300" dirty="0">
                <a:solidFill>
                  <a:srgbClr val="7F7F7F"/>
                </a:solidFill>
                <a:latin typeface="Calibri" panose="020F0502020204030204" pitchFamily="34" charset="0"/>
              </a:rPr>
              <a:t>Phys. </a:t>
            </a:r>
            <a:r>
              <a:rPr lang="en-US" sz="1300" dirty="0" err="1">
                <a:solidFill>
                  <a:srgbClr val="7F7F7F"/>
                </a:solidFill>
                <a:latin typeface="Calibri" panose="020F0502020204030204" pitchFamily="34" charset="0"/>
              </a:rPr>
              <a:t>Scripta</a:t>
            </a:r>
            <a:r>
              <a:rPr lang="en-US" sz="1300" dirty="0">
                <a:solidFill>
                  <a:srgbClr val="7F7F7F"/>
                </a:solidFill>
                <a:latin typeface="Calibri" panose="020F0502020204030204" pitchFamily="34" charset="0"/>
              </a:rPr>
              <a:t> </a:t>
            </a:r>
            <a:r>
              <a:rPr lang="en-US" sz="1300" b="1" dirty="0">
                <a:solidFill>
                  <a:srgbClr val="7F7F7F"/>
                </a:solidFill>
                <a:latin typeface="Calibri" panose="020F0502020204030204" pitchFamily="34" charset="0"/>
              </a:rPr>
              <a:t>89</a:t>
            </a:r>
            <a:r>
              <a:rPr lang="en-US" sz="1300" dirty="0">
                <a:solidFill>
                  <a:srgbClr val="7F7F7F"/>
                </a:solidFill>
                <a:latin typeface="Calibri" panose="020F0502020204030204" pitchFamily="34" charset="0"/>
              </a:rPr>
              <a:t>, pp. 054011–1–7 (</a:t>
            </a:r>
            <a:r>
              <a:rPr lang="en-US" sz="1300" dirty="0" smtClean="0">
                <a:solidFill>
                  <a:srgbClr val="7F7F7F"/>
                </a:solidFill>
                <a:latin typeface="Calibri" panose="020F0502020204030204" pitchFamily="34" charset="0"/>
              </a:rPr>
              <a:t>2014)</a:t>
            </a:r>
            <a:endParaRPr lang="en-US" sz="13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30830952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52400" y="76200"/>
            <a:ext cx="8839200" cy="9144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endParaRPr lang="en-US" sz="800" b="1" kern="0"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pPr algn="ctr">
              <a:lnSpc>
                <a:spcPct val="80000"/>
              </a:lnSpc>
            </a:pP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Agreement </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of Experiment and Theory on the Single Ionization of Helium by Fast Proton Impact</a:t>
            </a:r>
          </a:p>
        </p:txBody>
      </p:sp>
      <p:pic>
        <p:nvPicPr>
          <p:cNvPr id="3" name="Объект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85798" y="1981200"/>
            <a:ext cx="3154874"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48200" y="2057400"/>
            <a:ext cx="4151676" cy="3017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Прямоугольник 4"/>
              <p:cNvSpPr/>
              <p:nvPr/>
            </p:nvSpPr>
            <p:spPr>
              <a:xfrm>
                <a:off x="304800" y="5212884"/>
                <a:ext cx="3886200" cy="1492716"/>
              </a:xfrm>
              <a:prstGeom prst="rect">
                <a:avLst/>
              </a:prstGeom>
            </p:spPr>
            <p:txBody>
              <a:bodyPr wrap="square">
                <a:spAutoFit/>
              </a:bodyPr>
              <a:lstStyle/>
              <a:p>
                <a:pPr defTabSz="914400"/>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Electron angular distributions at E = 6.5</a:t>
                </a:r>
                <a14:m>
                  <m:oMath xmlns:m="http://schemas.openxmlformats.org/officeDocument/2006/math">
                    <m:r>
                      <a:rPr lang="en-US" sz="1300" i="1" smtClean="0">
                        <a:solidFill>
                          <a:srgbClr val="000099"/>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3.5 eV and momentum transfer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q =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0.75</a:t>
                </a:r>
                <a14:m>
                  <m:oMath xmlns:m="http://schemas.openxmlformats.org/officeDocument/2006/math">
                    <m:r>
                      <a:rPr lang="en-US" sz="1300" i="1" dirty="0" smtClean="0">
                        <a:solidFill>
                          <a:srgbClr val="000099"/>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0.25</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sz="1300" dirty="0" err="1"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a:p>
                <a:pPr defTabSz="914400"/>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 Experimental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result;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 theoretical distribution based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on the First Born Approximation (FBA). The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areas marked as A and C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correspond to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the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azimuthal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plane and the coplanar geometry</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 and (d) depict 3D representations of the contour plots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 and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 </a:t>
                </a:r>
                <a:endParaRPr lang="ru-RU" sz="1300" dirty="0">
                  <a:solidFill>
                    <a:srgbClr val="000099"/>
                  </a:solidFill>
                  <a:effectLst>
                    <a:outerShdw blurRad="38100" dist="38100" dir="2700000" algn="tl">
                      <a:srgbClr val="000000">
                        <a:alpha val="43137"/>
                      </a:srgbClr>
                    </a:outerShdw>
                  </a:effectLst>
                  <a:latin typeface="Calibri" panose="020F0502020204030204" pitchFamily="34" charset="0"/>
                  <a:cs typeface="Arial"/>
                </a:endParaRPr>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304800" y="5212884"/>
                <a:ext cx="3886200" cy="1492716"/>
              </a:xfrm>
              <a:prstGeom prst="rect">
                <a:avLst/>
              </a:prstGeom>
              <a:blipFill rotWithShape="1">
                <a:blip r:embed="rId4"/>
                <a:stretch>
                  <a:fillRect l="-313" t="-408" r="-1097"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4419600" y="5155793"/>
                <a:ext cx="4702384" cy="1092607"/>
              </a:xfrm>
              <a:prstGeom prst="rect">
                <a:avLst/>
              </a:prstGeom>
            </p:spPr>
            <p:txBody>
              <a:bodyPr wrap="square">
                <a:spAutoFit/>
              </a:bodyPr>
              <a:lstStyle/>
              <a:p>
                <a:pPr defTabSz="914400"/>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Experimental (green dots) and calculated (FBA, black line; J-matrix FBA</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blue line;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Correlated wave function FBA</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red line) electron angular distributions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for E=6.5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eV,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q=0.75 </a:t>
                </a:r>
                <a:r>
                  <a:rPr lang="en-US" sz="1300" dirty="0" err="1"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a.u</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in the plane as indicated in Fig. 1(a). (a) All data; (b) azimuthal plane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θ=90</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14:m>
                  <m:oMath xmlns:m="http://schemas.openxmlformats.org/officeDocument/2006/math">
                    <m:r>
                      <a:rPr lang="en-US" sz="1300" i="1" dirty="0">
                        <a:solidFill>
                          <a:srgbClr val="000099"/>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10°); (c),(d) </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coplanar geometry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ϕ = </a:t>
                </a:r>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0°</a:t>
                </a:r>
                <a14:m>
                  <m:oMath xmlns:m="http://schemas.openxmlformats.org/officeDocument/2006/math">
                    <m:r>
                      <a:rPr lang="en-US" sz="1300" i="1" dirty="0">
                        <a:solidFill>
                          <a:srgbClr val="000099"/>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10</a:t>
                </a:r>
                <a:r>
                  <a:rPr lang="en-US" sz="1300" dirty="0" smtClean="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endParaRPr lang="ru-RU" sz="1300" dirty="0">
                  <a:solidFill>
                    <a:srgbClr val="000099"/>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4419600" y="5155793"/>
                <a:ext cx="4702384" cy="1092607"/>
              </a:xfrm>
              <a:prstGeom prst="rect">
                <a:avLst/>
              </a:prstGeom>
              <a:blipFill rotWithShape="1">
                <a:blip r:embed="rId5"/>
                <a:stretch>
                  <a:fillRect l="-259" t="-1117" b="-6145"/>
                </a:stretch>
              </a:blipFill>
            </p:spPr>
            <p:txBody>
              <a:bodyPr/>
              <a:lstStyle/>
              <a:p>
                <a:r>
                  <a:rPr lang="en-US">
                    <a:noFill/>
                  </a:rPr>
                  <a:t> </a:t>
                </a:r>
              </a:p>
            </p:txBody>
          </p:sp>
        </mc:Fallback>
      </mc:AlternateContent>
      <p:sp>
        <p:nvSpPr>
          <p:cNvPr id="7" name="Прямоугольник 6"/>
          <p:cNvSpPr/>
          <p:nvPr/>
        </p:nvSpPr>
        <p:spPr>
          <a:xfrm>
            <a:off x="4419600" y="6321623"/>
            <a:ext cx="4572000" cy="307777"/>
          </a:xfrm>
          <a:prstGeom prst="rect">
            <a:avLst/>
          </a:prstGeom>
        </p:spPr>
        <p:txBody>
          <a:bodyPr>
            <a:spAutoFit/>
          </a:bodyPr>
          <a:lstStyle/>
          <a:p>
            <a:pPr defTabSz="914400"/>
            <a:r>
              <a:rPr lang="en-US" sz="1400" dirty="0" smtClean="0">
                <a:solidFill>
                  <a:srgbClr val="7F7F7F"/>
                </a:solidFill>
                <a:latin typeface="Calibri" panose="020F0502020204030204" pitchFamily="34" charset="0"/>
                <a:cs typeface="Times New Roman" panose="02020603050405020304" pitchFamily="18" charset="0"/>
              </a:rPr>
              <a:t>H</a:t>
            </a:r>
            <a:r>
              <a:rPr lang="en-US" sz="1400" dirty="0">
                <a:solidFill>
                  <a:srgbClr val="7F7F7F"/>
                </a:solidFill>
                <a:latin typeface="Calibri" panose="020F0502020204030204" pitchFamily="34" charset="0"/>
                <a:cs typeface="Times New Roman" panose="02020603050405020304" pitchFamily="18" charset="0"/>
              </a:rPr>
              <a:t>. </a:t>
            </a:r>
            <a:r>
              <a:rPr lang="en-US" sz="1400" dirty="0" err="1">
                <a:solidFill>
                  <a:srgbClr val="7F7F7F"/>
                </a:solidFill>
                <a:latin typeface="Calibri" panose="020F0502020204030204" pitchFamily="34" charset="0"/>
                <a:cs typeface="Times New Roman" panose="02020603050405020304" pitchFamily="18" charset="0"/>
              </a:rPr>
              <a:t>Gassert</a:t>
            </a:r>
            <a:r>
              <a:rPr lang="en-US" sz="1400" dirty="0" smtClean="0">
                <a:solidFill>
                  <a:srgbClr val="7F7F7F"/>
                </a:solidFill>
                <a:latin typeface="Calibri" panose="020F0502020204030204" pitchFamily="34" charset="0"/>
                <a:cs typeface="Times New Roman" panose="02020603050405020304" pitchFamily="18" charset="0"/>
              </a:rPr>
              <a:t>, </a:t>
            </a:r>
            <a:r>
              <a:rPr lang="en-US" sz="1400" dirty="0">
                <a:solidFill>
                  <a:srgbClr val="7F7F7F"/>
                </a:solidFill>
                <a:latin typeface="Calibri" panose="020F0502020204030204" pitchFamily="34" charset="0"/>
                <a:cs typeface="Times New Roman" panose="02020603050405020304" pitchFamily="18" charset="0"/>
              </a:rPr>
              <a:t>O. </a:t>
            </a:r>
            <a:r>
              <a:rPr lang="en-US" sz="1400" dirty="0" err="1" smtClean="0">
                <a:solidFill>
                  <a:srgbClr val="7F7F7F"/>
                </a:solidFill>
                <a:latin typeface="Calibri" panose="020F0502020204030204" pitchFamily="34" charset="0"/>
                <a:cs typeface="Times New Roman" panose="02020603050405020304" pitchFamily="18" charset="0"/>
              </a:rPr>
              <a:t>Chuluunbaatar</a:t>
            </a:r>
            <a:r>
              <a:rPr lang="en-US" sz="1400" dirty="0" smtClean="0">
                <a:solidFill>
                  <a:srgbClr val="7F7F7F"/>
                </a:solidFill>
                <a:latin typeface="Calibri" panose="020F0502020204030204" pitchFamily="34" charset="0"/>
                <a:cs typeface="Times New Roman" panose="02020603050405020304" pitchFamily="18" charset="0"/>
              </a:rPr>
              <a:t> et al</a:t>
            </a:r>
            <a:r>
              <a:rPr lang="en-US" sz="1400" dirty="0" smtClean="0">
                <a:solidFill>
                  <a:srgbClr val="7F7F7F"/>
                </a:solidFill>
                <a:latin typeface="Calibri" panose="020F0502020204030204" pitchFamily="34" charset="0"/>
                <a:cs typeface="Arial"/>
              </a:rPr>
              <a:t>, PRL </a:t>
            </a:r>
            <a:r>
              <a:rPr lang="en-US" sz="1400" dirty="0">
                <a:solidFill>
                  <a:srgbClr val="7F7F7F"/>
                </a:solidFill>
                <a:latin typeface="Calibri" panose="020F0502020204030204" pitchFamily="34" charset="0"/>
                <a:cs typeface="Arial"/>
              </a:rPr>
              <a:t>116, 073201 </a:t>
            </a:r>
            <a:r>
              <a:rPr lang="en-US" sz="1200" dirty="0">
                <a:solidFill>
                  <a:srgbClr val="7F7F7F"/>
                </a:solidFill>
                <a:cs typeface="Arial"/>
              </a:rPr>
              <a:t>(2016)</a:t>
            </a:r>
            <a:r>
              <a:rPr lang="en-US" sz="1200" dirty="0" smtClean="0">
                <a:solidFill>
                  <a:srgbClr val="7F7F7F"/>
                </a:solidFill>
                <a:latin typeface="Times New Roman" panose="02020603050405020304" pitchFamily="18" charset="0"/>
                <a:cs typeface="Times New Roman" panose="02020603050405020304" pitchFamily="18" charset="0"/>
              </a:rPr>
              <a:t> </a:t>
            </a:r>
            <a:endParaRPr lang="ru-RU" sz="1200" dirty="0">
              <a:solidFill>
                <a:srgbClr val="7F7F7F"/>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52400" y="1096086"/>
            <a:ext cx="8839200" cy="885114"/>
          </a:xfrm>
          <a:prstGeom prst="rect">
            <a:avLst/>
          </a:prstGeom>
        </p:spPr>
        <p:txBody>
          <a:bodyPr wrap="square">
            <a:spAutoFit/>
          </a:bodyPr>
          <a:lstStyle/>
          <a:p>
            <a:pPr>
              <a:lnSpc>
                <a:spcPct val="80000"/>
              </a:lnSpc>
            </a:pPr>
            <a:r>
              <a:rPr lang="en-US" sz="1600" b="1" i="1" dirty="0" smtClean="0">
                <a:solidFill>
                  <a:srgbClr val="000090"/>
                </a:solidFill>
                <a:effectLst>
                  <a:outerShdw blurRad="38100" dist="38100" dir="2700000" algn="tl">
                    <a:srgbClr val="000000">
                      <a:alpha val="43137"/>
                    </a:srgbClr>
                  </a:outerShdw>
                </a:effectLst>
                <a:latin typeface="Calibri" panose="020F0502020204030204" pitchFamily="34" charset="0"/>
              </a:rPr>
              <a:t>The </a:t>
            </a:r>
            <a:r>
              <a:rPr lang="en-US" sz="1600" b="1" i="1" dirty="0">
                <a:solidFill>
                  <a:srgbClr val="000090"/>
                </a:solidFill>
                <a:effectLst>
                  <a:outerShdw blurRad="38100" dist="38100" dir="2700000" algn="tl">
                    <a:srgbClr val="000000">
                      <a:alpha val="43137"/>
                    </a:srgbClr>
                  </a:outerShdw>
                </a:effectLst>
                <a:latin typeface="Calibri" panose="020F0502020204030204" pitchFamily="34" charset="0"/>
              </a:rPr>
              <a:t>general </a:t>
            </a:r>
            <a:r>
              <a:rPr lang="en-US" sz="1600" b="1" i="1" dirty="0" smtClean="0">
                <a:solidFill>
                  <a:srgbClr val="000090"/>
                </a:solidFill>
                <a:effectLst>
                  <a:outerShdw blurRad="38100" dist="38100" dir="2700000" algn="tl">
                    <a:srgbClr val="000000">
                      <a:alpha val="43137"/>
                    </a:srgbClr>
                  </a:outerShdw>
                </a:effectLst>
                <a:latin typeface="Calibri" panose="020F0502020204030204" pitchFamily="34" charset="0"/>
              </a:rPr>
              <a:t>unified frame </a:t>
            </a:r>
            <a:r>
              <a:rPr lang="en-US" sz="1600" b="1" i="1" dirty="0">
                <a:solidFill>
                  <a:srgbClr val="000090"/>
                </a:solidFill>
                <a:effectLst>
                  <a:outerShdw blurRad="38100" dist="38100" dir="2700000" algn="tl">
                    <a:srgbClr val="000000">
                      <a:alpha val="43137"/>
                    </a:srgbClr>
                  </a:outerShdw>
                </a:effectLst>
                <a:latin typeface="Calibri" panose="020F0502020204030204" pitchFamily="34" charset="0"/>
              </a:rPr>
              <a:t>enables numerical solutions in agreement with the experiment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for a great many </a:t>
            </a:r>
            <a:r>
              <a:rPr lang="en-US" sz="1600" b="1" dirty="0">
                <a:solidFill>
                  <a:srgbClr val="000090"/>
                </a:solidFill>
                <a:effectLst>
                  <a:outerShdw blurRad="38100" dist="38100" dir="2700000" algn="tl">
                    <a:srgbClr val="000000">
                      <a:alpha val="43137"/>
                    </a:srgbClr>
                  </a:outerShdw>
                </a:effectLst>
                <a:latin typeface="Calibri" panose="020F0502020204030204" pitchFamily="34" charset="0"/>
              </a:rPr>
              <a:t>few-particle</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problems. The figures illustrate the very good agreement of a high-resolution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experiment on electron emissions in fast proton helium collisions with theoretical expectations from standard scattering theory with a deep node between the binary and recoil peak in all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directions</a:t>
            </a:r>
            <a:r>
              <a:rPr lang="en-US" sz="1600" dirty="0" smtClean="0">
                <a:solidFill>
                  <a:srgbClr val="000090"/>
                </a:solidFill>
                <a:latin typeface="Calibri" panose="020F0502020204030204" pitchFamily="34" charset="0"/>
              </a:rPr>
              <a:t>.</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 </a:t>
            </a:r>
            <a:endParaRPr lang="en-US" sz="16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15188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228600" y="2286000"/>
            <a:ext cx="8762760" cy="3810000"/>
          </a:xfrm>
          <a:prstGeom prst="rect">
            <a:avLst/>
          </a:prstGeom>
        </p:spPr>
        <p:txBody>
          <a:bodyPr lIns="91410" tIns="45706" rIns="91410" bIns="45706"/>
          <a:lstStyle/>
          <a:p>
            <a:pPr>
              <a:spcAft>
                <a:spcPts val="400"/>
              </a:spcAft>
            </a:pPr>
            <a:r>
              <a:rPr lang="en-US" b="1" dirty="0">
                <a:solidFill>
                  <a:srgbClr val="000099"/>
                </a:solidFill>
                <a:effectLst>
                  <a:outerShdw blurRad="38100" dist="38100" dir="2700000" algn="tl">
                    <a:srgbClr val="000000">
                      <a:alpha val="43137"/>
                    </a:srgbClr>
                  </a:outerShdw>
                </a:effectLst>
                <a:latin typeface="Calibri" panose="020F0502020204030204" pitchFamily="34" charset="0"/>
              </a:rPr>
              <a:t> ̶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Addition of new features </a:t>
            </a:r>
            <a:r>
              <a:rPr lang="en-US" dirty="0" smtClean="0">
                <a:solidFill>
                  <a:srgbClr val="000099"/>
                </a:solidFill>
                <a:latin typeface="Calibri" panose="020F0502020204030204" pitchFamily="34" charset="0"/>
              </a:rPr>
              <a:t>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essentially non-linear</a:t>
            </a:r>
            <a:r>
              <a:rPr lang="en-US" dirty="0" smtClean="0">
                <a:solidFill>
                  <a:srgbClr val="000099"/>
                </a:solidFill>
                <a:latin typeface="Calibri" panose="020F0502020204030204" pitchFamily="34" charset="0"/>
              </a:rPr>
              <a:t>) </a:t>
            </a: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to make the models more realistic result in </a:t>
            </a:r>
            <a:r>
              <a:rPr lang="en-US" sz="1600" dirty="0" smtClean="0">
                <a:solidFill>
                  <a:srgbClr val="0033CC"/>
                </a:solidFill>
                <a:effectLst>
                  <a:outerShdw blurRad="38100" dist="38100" dir="2700000" algn="tl">
                    <a:srgbClr val="000000">
                      <a:alpha val="43137"/>
                    </a:srgbClr>
                  </a:outerShdw>
                </a:effectLst>
                <a:latin typeface="Calibri"/>
              </a:rPr>
              <a:t>●● </a:t>
            </a:r>
            <a:r>
              <a:rPr lang="en-US" sz="1600" dirty="0" smtClean="0">
                <a:solidFill>
                  <a:srgbClr val="C00000"/>
                </a:solidFill>
                <a:effectLst>
                  <a:outerShdw blurRad="38100" dist="38100" dir="2700000" algn="tl">
                    <a:srgbClr val="000000">
                      <a:alpha val="43137"/>
                    </a:srgbClr>
                  </a:outerShdw>
                </a:effectLst>
                <a:latin typeface="Calibri"/>
              </a:rPr>
              <a:t>I</a:t>
            </a:r>
            <a:r>
              <a:rPr lang="en-US" sz="1600" b="1" dirty="0" smtClean="0">
                <a:solidFill>
                  <a:srgbClr val="C00000"/>
                </a:solidFill>
                <a:effectLst>
                  <a:outerShdw blurRad="38100" dist="38100" dir="2700000" algn="tl">
                    <a:srgbClr val="000000">
                      <a:alpha val="43137"/>
                    </a:srgbClr>
                  </a:outerShdw>
                </a:effectLst>
                <a:latin typeface="Calibri"/>
              </a:rPr>
              <a:t>ncreased computational </a:t>
            </a:r>
            <a:r>
              <a:rPr lang="en-US" sz="1600" b="1" dirty="0">
                <a:solidFill>
                  <a:srgbClr val="C00000"/>
                </a:solidFill>
                <a:effectLst>
                  <a:outerShdw blurRad="38100" dist="38100" dir="2700000" algn="tl">
                    <a:srgbClr val="000000">
                      <a:alpha val="43137"/>
                    </a:srgbClr>
                  </a:outerShdw>
                </a:effectLst>
                <a:latin typeface="Calibri"/>
              </a:rPr>
              <a:t>complexity</a:t>
            </a:r>
            <a:r>
              <a:rPr lang="en-US" sz="1600" b="1"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asking </a:t>
            </a:r>
            <a:r>
              <a:rPr lang="en-US" sz="1600" dirty="0">
                <a:solidFill>
                  <a:srgbClr val="0033CC"/>
                </a:solidFill>
                <a:effectLst>
                  <a:outerShdw blurRad="38100" dist="38100" dir="2700000" algn="tl">
                    <a:srgbClr val="000000">
                      <a:alpha val="43137"/>
                    </a:srgbClr>
                  </a:outerShdw>
                </a:effectLst>
                <a:latin typeface="Calibri"/>
              </a:rPr>
              <a:t>for</a:t>
            </a:r>
            <a:r>
              <a:rPr lang="en-US" sz="1600" b="1" dirty="0">
                <a:solidFill>
                  <a:srgbClr val="0033CC"/>
                </a:solidFill>
                <a:effectLst>
                  <a:outerShdw blurRad="38100" dist="38100" dir="2700000" algn="tl">
                    <a:srgbClr val="000000">
                      <a:alpha val="43137"/>
                    </a:srgbClr>
                  </a:outerShdw>
                </a:effectLst>
                <a:latin typeface="Calibri"/>
              </a:rPr>
              <a:t> substantially </a:t>
            </a:r>
            <a:r>
              <a:rPr lang="en-US" sz="1600" b="1" dirty="0" smtClean="0">
                <a:solidFill>
                  <a:srgbClr val="0033CC"/>
                </a:solidFill>
                <a:effectLst>
                  <a:outerShdw blurRad="38100" dist="38100" dir="2700000" algn="tl">
                    <a:srgbClr val="000000">
                      <a:alpha val="43137"/>
                    </a:srgbClr>
                  </a:outerShdw>
                </a:effectLst>
                <a:latin typeface="Calibri"/>
              </a:rPr>
              <a:t>large </a:t>
            </a:r>
            <a:r>
              <a:rPr lang="en-US" sz="1600" dirty="0">
                <a:solidFill>
                  <a:srgbClr val="0033CC"/>
                </a:solidFill>
                <a:effectLst>
                  <a:outerShdw blurRad="38100" dist="38100" dir="2700000" algn="tl">
                    <a:srgbClr val="000000">
                      <a:alpha val="43137"/>
                    </a:srgbClr>
                  </a:outerShdw>
                </a:effectLst>
                <a:latin typeface="Calibri"/>
              </a:rPr>
              <a:t>CPU time. </a:t>
            </a:r>
            <a:endParaRPr lang="en-US" sz="1600" dirty="0" smtClean="0">
              <a:solidFill>
                <a:srgbClr val="0033CC"/>
              </a:solidFill>
              <a:effectLst>
                <a:outerShdw blurRad="38100" dist="38100" dir="2700000" algn="tl">
                  <a:srgbClr val="000000">
                    <a:alpha val="43137"/>
                  </a:srgbClr>
                </a:outerShdw>
              </a:effectLst>
              <a:latin typeface="Calibri"/>
            </a:endParaRPr>
          </a:p>
          <a:p>
            <a:pPr>
              <a:spcAft>
                <a:spcPts val="400"/>
              </a:spcAft>
            </a:pPr>
            <a:r>
              <a:rPr lang="en-US" sz="1600" dirty="0" smtClean="0">
                <a:solidFill>
                  <a:srgbClr val="0033CC"/>
                </a:solidFill>
                <a:effectLst>
                  <a:outerShdw blurRad="38100" dist="38100" dir="2700000" algn="tl">
                    <a:srgbClr val="000000">
                      <a:alpha val="43137"/>
                    </a:srgbClr>
                  </a:outerShdw>
                </a:effectLst>
                <a:latin typeface="Calibri"/>
              </a:rPr>
              <a:t>Solutions were got by code parallelization. Instances follow in the next slides.</a:t>
            </a:r>
            <a:endParaRPr lang="en-US" sz="1600" dirty="0">
              <a:solidFill>
                <a:srgbClr val="0033CC"/>
              </a:solidFill>
              <a:effectLst>
                <a:outerShdw blurRad="38100" dist="38100" dir="2700000" algn="tl">
                  <a:srgbClr val="000000">
                    <a:alpha val="43137"/>
                  </a:srgbClr>
                </a:outerShdw>
              </a:effectLst>
              <a:latin typeface="Calibri"/>
            </a:endParaRPr>
          </a:p>
          <a:p>
            <a:pPr>
              <a:lnSpc>
                <a:spcPct val="110000"/>
              </a:lnSpc>
            </a:pPr>
            <a:r>
              <a:rPr lang="en-US" sz="2000" dirty="0" smtClean="0">
                <a:solidFill>
                  <a:srgbClr val="0033CC"/>
                </a:solidFill>
                <a:effectLst>
                  <a:outerShdw blurRad="38100" dist="38100" dir="2700000" algn="tl">
                    <a:srgbClr val="000000">
                      <a:alpha val="43137"/>
                    </a:srgbClr>
                  </a:outerShdw>
                </a:effectLst>
                <a:latin typeface="Calibri"/>
              </a:rPr>
              <a:t>[</a:t>
            </a:r>
            <a:r>
              <a:rPr lang="en-US" sz="2000" b="1" dirty="0" smtClean="0">
                <a:solidFill>
                  <a:srgbClr val="0033CC"/>
                </a:solidFill>
                <a:effectLst>
                  <a:outerShdw blurRad="38100" dist="38100" dir="2700000" algn="tl">
                    <a:srgbClr val="000000">
                      <a:alpha val="43137"/>
                    </a:srgbClr>
                  </a:outerShdw>
                </a:effectLst>
                <a:latin typeface="Calibri"/>
              </a:rPr>
              <a:t>Plans</a:t>
            </a:r>
            <a:r>
              <a:rPr lang="en-US" sz="1600" dirty="0" smtClean="0">
                <a:solidFill>
                  <a:srgbClr val="0033CC"/>
                </a:solidFill>
                <a:effectLst>
                  <a:outerShdw blurRad="38100" dist="38100" dir="2700000" algn="tl">
                    <a:srgbClr val="000000">
                      <a:alpha val="43137"/>
                    </a:srgbClr>
                  </a:outerShdw>
                </a:effectLst>
                <a:latin typeface="Calibri"/>
              </a:rPr>
              <a:t>:  </a:t>
            </a:r>
            <a:r>
              <a:rPr lang="en-US" sz="1600" dirty="0">
                <a:solidFill>
                  <a:srgbClr val="0033CC"/>
                </a:solidFill>
                <a:effectLst>
                  <a:outerShdw blurRad="38100" dist="38100" dir="2700000" algn="tl">
                    <a:srgbClr val="000000">
                      <a:alpha val="43137"/>
                    </a:srgbClr>
                  </a:outerShdw>
                </a:effectLst>
                <a:latin typeface="Calibri"/>
              </a:rPr>
              <a:t>●●  Modeling </a:t>
            </a:r>
            <a:r>
              <a:rPr lang="en-US" sz="1600" b="1" dirty="0">
                <a:solidFill>
                  <a:srgbClr val="0033CC"/>
                </a:solidFill>
                <a:latin typeface="Calibri"/>
              </a:rPr>
              <a:t>and prediction of </a:t>
            </a:r>
            <a:r>
              <a:rPr lang="en-US" sz="1600" b="1" dirty="0" smtClean="0">
                <a:solidFill>
                  <a:srgbClr val="0033CC"/>
                </a:solidFill>
                <a:latin typeface="Calibri"/>
              </a:rPr>
              <a:t>properties following from NICA driven problems </a:t>
            </a:r>
            <a:endParaRPr lang="en-US" sz="1600" dirty="0" smtClean="0">
              <a:solidFill>
                <a:srgbClr val="0033CC"/>
              </a:solidFill>
              <a:latin typeface="Calibri"/>
            </a:endParaRPr>
          </a:p>
          <a:p>
            <a:pPr>
              <a:lnSpc>
                <a:spcPct val="110000"/>
              </a:lnSpc>
            </a:pPr>
            <a:r>
              <a:rPr lang="en-US" sz="1600"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                ●●  Modeling </a:t>
            </a:r>
            <a:r>
              <a:rPr lang="en-US" sz="1600" b="1" dirty="0" smtClean="0">
                <a:solidFill>
                  <a:srgbClr val="0033CC"/>
                </a:solidFill>
                <a:effectLst>
                  <a:outerShdw blurRad="38100" dist="38100" dir="2700000" algn="tl">
                    <a:srgbClr val="000000">
                      <a:alpha val="43137"/>
                    </a:srgbClr>
                  </a:outerShdw>
                </a:effectLst>
                <a:latin typeface="Calibri"/>
              </a:rPr>
              <a:t>nuclear processes  </a:t>
            </a:r>
            <a:r>
              <a:rPr lang="en-US" sz="1600" dirty="0" smtClean="0">
                <a:solidFill>
                  <a:srgbClr val="0033CC"/>
                </a:solidFill>
                <a:effectLst>
                  <a:outerShdw blurRad="38100" dist="38100" dir="2700000" algn="tl">
                    <a:srgbClr val="000000">
                      <a:alpha val="43137"/>
                    </a:srgbClr>
                  </a:outerShdw>
                </a:effectLst>
                <a:latin typeface="Calibri"/>
              </a:rPr>
              <a:t>within </a:t>
            </a:r>
            <a:r>
              <a:rPr lang="en-US" sz="1600" b="1" dirty="0" smtClean="0">
                <a:solidFill>
                  <a:srgbClr val="0033CC"/>
                </a:solidFill>
                <a:effectLst>
                  <a:outerShdw blurRad="38100" dist="38100" dir="2700000" algn="tl">
                    <a:srgbClr val="000000">
                      <a:alpha val="43137"/>
                    </a:srgbClr>
                  </a:outerShdw>
                </a:effectLst>
                <a:latin typeface="Calibri"/>
              </a:rPr>
              <a:t>free-parameter-less models</a:t>
            </a:r>
          </a:p>
          <a:p>
            <a:pPr>
              <a:lnSpc>
                <a:spcPct val="110000"/>
              </a:lnSpc>
            </a:pP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optical nucleus-nucleus potential computations of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scattering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and fragmentation processes</a:t>
            </a:r>
          </a:p>
          <a:p>
            <a:pPr>
              <a:lnSpc>
                <a:spcPct val="110000"/>
              </a:lnSpc>
            </a:pPr>
            <a:r>
              <a:rPr lang="en-US" sz="1600"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   ●●  </a:t>
            </a:r>
            <a:r>
              <a:rPr lang="en-US" sz="1600" dirty="0">
                <a:solidFill>
                  <a:srgbClr val="0033CC"/>
                </a:solidFill>
                <a:effectLst>
                  <a:outerShdw blurRad="38100" dist="38100" dir="2700000" algn="tl">
                    <a:srgbClr val="000000">
                      <a:alpha val="43137"/>
                    </a:srgbClr>
                  </a:outerShdw>
                </a:effectLst>
                <a:latin typeface="Calibri"/>
              </a:rPr>
              <a:t>Structural analysis of </a:t>
            </a:r>
            <a:r>
              <a:rPr lang="en-US" sz="1600" b="1" dirty="0">
                <a:solidFill>
                  <a:srgbClr val="0033CC"/>
                </a:solidFill>
                <a:effectLst>
                  <a:outerShdw blurRad="38100" dist="38100" dir="2700000" algn="tl">
                    <a:srgbClr val="000000">
                      <a:alpha val="43137"/>
                    </a:srgbClr>
                  </a:outerShdw>
                </a:effectLst>
                <a:latin typeface="Calibri"/>
              </a:rPr>
              <a:t>vesicular </a:t>
            </a:r>
            <a:r>
              <a:rPr lang="en-US" sz="1600" b="1" dirty="0" smtClean="0">
                <a:solidFill>
                  <a:srgbClr val="0033CC"/>
                </a:solidFill>
                <a:effectLst>
                  <a:outerShdw blurRad="38100" dist="38100" dir="2700000" algn="tl">
                    <a:srgbClr val="000000">
                      <a:alpha val="43137"/>
                    </a:srgbClr>
                  </a:outerShdw>
                </a:effectLst>
                <a:latin typeface="Calibri"/>
              </a:rPr>
              <a:t>systems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with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the aim at </a:t>
            </a:r>
            <a:r>
              <a:rPr lang="en-US" sz="1600" b="1" i="1" dirty="0">
                <a:solidFill>
                  <a:srgbClr val="0033CC"/>
                </a:solidFill>
                <a:effectLst>
                  <a:outerShdw blurRad="38100" dist="38100" dir="2700000" algn="tl">
                    <a:srgbClr val="000000">
                      <a:alpha val="43137"/>
                    </a:srgbClr>
                  </a:outerShdw>
                </a:effectLst>
                <a:latin typeface="Calibri" panose="020F0502020204030204" pitchFamily="34" charset="0"/>
              </a:rPr>
              <a:t>creating new </a:t>
            </a:r>
            <a:r>
              <a:rPr lang="en-US" sz="1600" b="1" i="1" dirty="0" err="1" smtClean="0">
                <a:solidFill>
                  <a:srgbClr val="0033CC"/>
                </a:solidFill>
                <a:effectLst>
                  <a:outerShdw blurRad="38100" dist="38100" dir="2700000" algn="tl">
                    <a:srgbClr val="000000">
                      <a:alpha val="43137"/>
                    </a:srgbClr>
                  </a:outerShdw>
                </a:effectLst>
                <a:latin typeface="Calibri" panose="020F0502020204030204" pitchFamily="34" charset="0"/>
              </a:rPr>
              <a:t>nano</a:t>
            </a:r>
            <a:r>
              <a:rPr lang="en-US" sz="1600" b="1" i="1" dirty="0" smtClean="0">
                <a:solidFill>
                  <a:srgbClr val="0033CC"/>
                </a:solidFill>
                <a:effectLst>
                  <a:outerShdw blurRad="38100" dist="38100" dir="2700000" algn="tl">
                    <a:srgbClr val="000000">
                      <a:alpha val="43137"/>
                    </a:srgbClr>
                  </a:outerShdw>
                </a:effectLst>
                <a:latin typeface="Calibri" panose="020F0502020204030204" pitchFamily="34" charset="0"/>
              </a:rPr>
              <a:t>-medical </a:t>
            </a:r>
          </a:p>
          <a:p>
            <a:pPr>
              <a:lnSpc>
                <a:spcPct val="110000"/>
              </a:lnSpc>
            </a:pPr>
            <a:r>
              <a:rPr lang="en-US" sz="1600" b="1"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b="1" i="1" dirty="0" smtClean="0">
                <a:solidFill>
                  <a:srgbClr val="0033CC"/>
                </a:solidFill>
                <a:effectLst>
                  <a:outerShdw blurRad="38100" dist="38100" dir="2700000" algn="tl">
                    <a:srgbClr val="000000">
                      <a:alpha val="43137"/>
                    </a:srgbClr>
                  </a:outerShdw>
                </a:effectLst>
                <a:latin typeface="Calibri" panose="020F0502020204030204" pitchFamily="34" charset="0"/>
              </a:rPr>
              <a:t>                      remedies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(collaboration with FLNP)</a:t>
            </a:r>
          </a:p>
          <a:p>
            <a:pPr>
              <a:lnSpc>
                <a:spcPct val="110000"/>
              </a:lnSpc>
            </a:pPr>
            <a:r>
              <a:rPr lang="en-US" sz="1600" dirty="0" smtClean="0">
                <a:solidFill>
                  <a:srgbClr val="0033CC"/>
                </a:solidFill>
                <a:effectLst>
                  <a:outerShdw blurRad="38100" dist="38100" dir="2700000" algn="tl">
                    <a:srgbClr val="000000">
                      <a:alpha val="43137"/>
                    </a:srgbClr>
                  </a:outerShdw>
                </a:effectLst>
                <a:latin typeface="Calibri"/>
              </a:rPr>
              <a:t>                 ●●  Numerical investigations of the dynamical </a:t>
            </a:r>
            <a:r>
              <a:rPr lang="en-US" sz="1600" dirty="0">
                <a:solidFill>
                  <a:srgbClr val="0033CC"/>
                </a:solidFill>
                <a:effectLst>
                  <a:outerShdw blurRad="38100" dist="38100" dir="2700000" algn="tl">
                    <a:srgbClr val="000000">
                      <a:alpha val="43137"/>
                    </a:srgbClr>
                  </a:outerShdw>
                </a:effectLst>
                <a:latin typeface="Calibri"/>
              </a:rPr>
              <a:t>model of the hydrated electron (</a:t>
            </a:r>
            <a:r>
              <a:rPr lang="en-US" sz="1600" b="1" dirty="0" err="1">
                <a:solidFill>
                  <a:srgbClr val="0033CC"/>
                </a:solidFill>
                <a:effectLst>
                  <a:outerShdw blurRad="38100" dist="38100" dir="2700000" algn="tl">
                    <a:srgbClr val="000000">
                      <a:alpha val="43137"/>
                    </a:srgbClr>
                  </a:outerShdw>
                </a:effectLst>
                <a:latin typeface="Calibri"/>
              </a:rPr>
              <a:t>polaron</a:t>
            </a:r>
            <a:r>
              <a:rPr lang="en-US" sz="1600" dirty="0" smtClean="0">
                <a:solidFill>
                  <a:srgbClr val="0033CC"/>
                </a:solidFill>
                <a:effectLst>
                  <a:outerShdw blurRad="38100" dist="38100" dir="2700000" algn="tl">
                    <a:srgbClr val="000000">
                      <a:alpha val="43137"/>
                    </a:srgbClr>
                  </a:outerShdw>
                </a:effectLst>
                <a:latin typeface="Calibri"/>
              </a:rPr>
              <a:t>) for </a:t>
            </a:r>
          </a:p>
          <a:p>
            <a:pPr>
              <a:lnSpc>
                <a:spcPct val="110000"/>
              </a:lnSpc>
            </a:pPr>
            <a:r>
              <a:rPr lang="en-US" sz="1600"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                       different condensed matter media and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taking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into account the time dependence of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             </a:t>
            </a:r>
          </a:p>
          <a:p>
            <a:pPr>
              <a:lnSpc>
                <a:spcPct val="110000"/>
              </a:lnSpc>
            </a:pP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                      the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width of  the absorption band</a:t>
            </a:r>
            <a:endParaRPr lang="en-US" sz="1600" dirty="0">
              <a:solidFill>
                <a:srgbClr val="0033CC"/>
              </a:solidFill>
              <a:effectLst>
                <a:outerShdw blurRad="38100" dist="38100" dir="2700000" algn="tl">
                  <a:srgbClr val="000000">
                    <a:alpha val="43137"/>
                  </a:srgbClr>
                </a:outerShdw>
              </a:effectLst>
              <a:latin typeface="Calibri"/>
            </a:endParaRPr>
          </a:p>
          <a:p>
            <a:pPr>
              <a:lnSpc>
                <a:spcPct val="110000"/>
              </a:lnSpc>
            </a:pPr>
            <a:r>
              <a:rPr lang="en-US" sz="1600"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   ●●  </a:t>
            </a:r>
            <a:r>
              <a:rPr lang="en-US" sz="1600" dirty="0">
                <a:solidFill>
                  <a:srgbClr val="0033CC"/>
                </a:solidFill>
                <a:effectLst>
                  <a:outerShdw blurRad="38100" dist="38100" dir="2700000" algn="tl">
                    <a:srgbClr val="000000">
                      <a:alpha val="43137"/>
                    </a:srgbClr>
                  </a:outerShdw>
                </a:effectLst>
                <a:latin typeface="Calibri"/>
              </a:rPr>
              <a:t>Accurate numerical solution of the heat propagation processes arising in the</a:t>
            </a:r>
          </a:p>
          <a:p>
            <a:r>
              <a:rPr lang="en-US" sz="1600"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interaction </a:t>
            </a:r>
            <a:r>
              <a:rPr lang="en-US" sz="1600" dirty="0">
                <a:solidFill>
                  <a:srgbClr val="0033CC"/>
                </a:solidFill>
                <a:effectLst>
                  <a:outerShdw blurRad="38100" dist="38100" dir="2700000" algn="tl">
                    <a:srgbClr val="000000">
                      <a:alpha val="43137"/>
                    </a:srgbClr>
                  </a:outerShdw>
                </a:effectLst>
                <a:latin typeface="Calibri"/>
              </a:rPr>
              <a:t>of energetic charged particles with </a:t>
            </a:r>
            <a:r>
              <a:rPr lang="en-US" sz="1600" dirty="0" smtClean="0">
                <a:solidFill>
                  <a:srgbClr val="0033CC"/>
                </a:solidFill>
                <a:effectLst>
                  <a:outerShdw blurRad="38100" dist="38100" dir="2700000" algn="tl">
                    <a:srgbClr val="000000">
                      <a:alpha val="43137"/>
                    </a:srgbClr>
                  </a:outerShdw>
                </a:effectLst>
                <a:latin typeface="Calibri"/>
              </a:rPr>
              <a:t>materials]</a:t>
            </a:r>
            <a:endParaRPr lang="en-US" sz="1600" dirty="0">
              <a:solidFill>
                <a:srgbClr val="0033CC"/>
              </a:solidFill>
              <a:effectLst>
                <a:outerShdw blurRad="38100" dist="38100" dir="2700000" algn="tl">
                  <a:srgbClr val="000000">
                    <a:alpha val="43137"/>
                  </a:srgbClr>
                </a:outerShdw>
              </a:effectLst>
              <a:latin typeface="Calibri"/>
            </a:endParaRPr>
          </a:p>
          <a:p>
            <a:r>
              <a:rPr lang="en-US" sz="1600" dirty="0" smtClean="0">
                <a:solidFill>
                  <a:srgbClr val="1F497D"/>
                </a:solidFill>
                <a:effectLst>
                  <a:outerShdw blurRad="38100" dist="38100" dir="2700000" algn="tl">
                    <a:srgbClr val="000000">
                      <a:alpha val="43137"/>
                    </a:srgbClr>
                  </a:outerShdw>
                </a:effectLst>
                <a:latin typeface="Calibri" panose="020F0502020204030204" pitchFamily="34" charset="0"/>
              </a:rPr>
              <a:t> </a:t>
            </a:r>
            <a:endParaRPr dirty="0">
              <a:solidFill>
                <a:prstClr val="black"/>
              </a:solidFill>
            </a:endParaRPr>
          </a:p>
        </p:txBody>
      </p:sp>
      <p:sp>
        <p:nvSpPr>
          <p:cNvPr id="4" name="Заголовок 1"/>
          <p:cNvSpPr txBox="1">
            <a:spLocks/>
          </p:cNvSpPr>
          <p:nvPr/>
        </p:nvSpPr>
        <p:spPr>
          <a:xfrm>
            <a:off x="152400" y="407350"/>
            <a:ext cx="8838959"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a:t>
            </a:r>
            <a:r>
              <a:rPr lang="en-US" sz="32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Tackling Complexity </a:t>
            </a:r>
            <a:r>
              <a:rPr lang="en-US" sz="3200" b="1" kern="0" dirty="0">
                <a:solidFill>
                  <a:srgbClr val="000090"/>
                </a:solidFill>
                <a:effectLst>
                  <a:outerShdw blurRad="50800" dist="38100" algn="l" rotWithShape="0">
                    <a:prstClr val="black">
                      <a:alpha val="40000"/>
                    </a:prstClr>
                  </a:outerShdw>
                </a:effectLst>
                <a:latin typeface="Calibri" panose="020F0502020204030204" pitchFamily="34" charset="0"/>
              </a:rPr>
              <a:t>Coming from Nonlinearities </a:t>
            </a:r>
            <a:r>
              <a:rPr lang="en-US" sz="32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by Parallel Programming on </a:t>
            </a:r>
            <a:r>
              <a:rPr lang="en-US" sz="3200" b="1" kern="0" dirty="0" err="1">
                <a:solidFill>
                  <a:srgbClr val="000090"/>
                </a:solidFill>
                <a:effectLst>
                  <a:outerShdw blurRad="50800" dist="38100" algn="l" rotWithShape="0">
                    <a:prstClr val="black">
                      <a:alpha val="40000"/>
                    </a:prstClr>
                  </a:outerShdw>
                </a:effectLst>
                <a:latin typeface="Calibri" panose="020F0502020204030204" pitchFamily="34" charset="0"/>
              </a:rPr>
              <a:t>HybriLIT</a:t>
            </a:r>
            <a:r>
              <a:rPr lang="en-US" sz="32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 </a:t>
            </a:r>
            <a:endParaRPr lang="en-US" sz="3200" b="1" kern="0" dirty="0">
              <a:solidFill>
                <a:srgbClr val="000090"/>
              </a:solidFill>
              <a:effectLst>
                <a:outerShdw blurRad="50800" dist="38100" algn="l" rotWithShape="0">
                  <a:prstClr val="black">
                    <a:alpha val="40000"/>
                  </a:prstClr>
                </a:outerShdw>
              </a:effectLst>
              <a:latin typeface="Calibri" panose="020F0502020204030204" pitchFamily="34" charset="0"/>
            </a:endParaRPr>
          </a:p>
          <a:p>
            <a:pPr algn="ctr">
              <a:spcBef>
                <a:spcPts val="2400"/>
              </a:spcBef>
            </a:pP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spTree>
    <p:extLst>
      <p:ext uri="{BB962C8B-B14F-4D97-AF65-F5344CB8AC3E}">
        <p14:creationId xmlns:p14="http://schemas.microsoft.com/office/powerpoint/2010/main" val="36429501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73518" y="228600"/>
            <a:ext cx="8534400" cy="11430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90000"/>
              </a:lnSpc>
              <a:spcBef>
                <a:spcPts val="600"/>
              </a:spcBef>
            </a:pPr>
            <a:r>
              <a:rPr lang="en-US" sz="4400" b="1" kern="0" dirty="0">
                <a:solidFill>
                  <a:srgbClr val="000090"/>
                </a:solidFill>
                <a:effectLst>
                  <a:outerShdw blurRad="38100" dist="38100" dir="2700000" algn="tl">
                    <a:srgbClr val="000000">
                      <a:alpha val="43137"/>
                    </a:srgbClr>
                  </a:outerShdw>
                </a:effectLst>
                <a:latin typeface="Calibri" panose="020F0502020204030204" pitchFamily="34" charset="0"/>
              </a:rPr>
              <a:t>Distinctive </a:t>
            </a:r>
            <a:r>
              <a:rPr lang="en-US" sz="4400" b="1" kern="0" dirty="0" smtClean="0">
                <a:solidFill>
                  <a:srgbClr val="000090"/>
                </a:solidFill>
                <a:effectLst>
                  <a:outerShdw blurRad="38100" dist="38100" dir="2700000" algn="tl">
                    <a:srgbClr val="000000">
                      <a:alpha val="43137"/>
                    </a:srgbClr>
                  </a:outerShdw>
                </a:effectLst>
                <a:latin typeface="Calibri" panose="020F0502020204030204" pitchFamily="34" charset="0"/>
              </a:rPr>
              <a:t>Features</a:t>
            </a:r>
            <a:r>
              <a:rPr lang="en-US" sz="3900" b="1" kern="0" dirty="0">
                <a:solidFill>
                  <a:srgbClr val="000090"/>
                </a:solidFill>
                <a:effectLst>
                  <a:outerShdw blurRad="38100" dist="38100" dir="2700000" algn="tl">
                    <a:srgbClr val="000000">
                      <a:alpha val="43137"/>
                    </a:srgbClr>
                  </a:outerShdw>
                </a:effectLst>
                <a:latin typeface="Calibri" panose="020F0502020204030204" pitchFamily="34" charset="0"/>
              </a:rPr>
              <a:t/>
            </a:r>
            <a:br>
              <a:rPr lang="en-US" sz="3900" b="1" kern="0" dirty="0">
                <a:solidFill>
                  <a:srgbClr val="000090"/>
                </a:solidFill>
                <a:effectLst>
                  <a:outerShdw blurRad="38100" dist="38100" dir="2700000" algn="tl">
                    <a:srgbClr val="000000">
                      <a:alpha val="43137"/>
                    </a:srgbClr>
                  </a:outerShdw>
                </a:effectLst>
                <a:latin typeface="Calibri" panose="020F0502020204030204" pitchFamily="34" charset="0"/>
              </a:rPr>
            </a:br>
            <a:r>
              <a:rPr lang="en-US" sz="3200" b="1" kern="0" dirty="0">
                <a:solidFill>
                  <a:srgbClr val="000090"/>
                </a:solidFill>
                <a:effectLst>
                  <a:outerShdw blurRad="38100" dist="38100" dir="2700000" algn="tl">
                    <a:srgbClr val="000000">
                      <a:alpha val="43137"/>
                    </a:srgbClr>
                  </a:outerShdw>
                </a:effectLst>
                <a:latin typeface="Calibri" panose="020F0502020204030204" pitchFamily="34" charset="0"/>
              </a:rPr>
              <a:t>of the activity within Theme </a:t>
            </a:r>
            <a:r>
              <a:rPr lang="en-US" sz="3200" b="1" kern="0" dirty="0" smtClean="0">
                <a:solidFill>
                  <a:srgbClr val="000090"/>
                </a:solidFill>
                <a:effectLst>
                  <a:outerShdw blurRad="38100" dist="38100" dir="2700000" algn="tl">
                    <a:srgbClr val="000000">
                      <a:alpha val="43137"/>
                    </a:srgbClr>
                  </a:outerShdw>
                </a:effectLst>
                <a:latin typeface="Calibri" panose="020F0502020204030204" pitchFamily="34" charset="0"/>
              </a:rPr>
              <a:t>1119</a:t>
            </a:r>
            <a:endParaRPr lang="en-US" sz="32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3" name="Rectangle 6"/>
          <p:cNvSpPr/>
          <p:nvPr/>
        </p:nvSpPr>
        <p:spPr>
          <a:xfrm>
            <a:off x="273518" y="1752600"/>
            <a:ext cx="8718082" cy="4561220"/>
          </a:xfrm>
          <a:prstGeom prst="rect">
            <a:avLst/>
          </a:prstGeom>
        </p:spPr>
        <p:txBody>
          <a:bodyPr wrap="square" lIns="91410" tIns="45706" rIns="91410" bIns="45706">
            <a:spAutoFit/>
          </a:bodyPr>
          <a:lstStyle/>
          <a:p>
            <a:pPr marL="182880" indent="-182880">
              <a:lnSpc>
                <a:spcPct val="85000"/>
              </a:lnSpc>
              <a:spcAft>
                <a:spcPts val="600"/>
              </a:spcAft>
              <a:buClr>
                <a:srgbClr val="000090"/>
              </a:buClr>
              <a:buSzPct val="140000"/>
              <a:buFont typeface="Arial" panose="020B0604020202020204" pitchFamily="34" charset="0"/>
              <a:buChar char="•"/>
              <a:defRPr/>
            </a:pP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Multidisciplinary coverage</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The theme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subject area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covers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 wide spectrum of investigations underway at JINR in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high energy physics</a:t>
            </a:r>
            <a:r>
              <a:rPr lang="en-US" dirty="0">
                <a:solidFill>
                  <a:srgbClr val="CC3300"/>
                </a:solidFill>
                <a:effectLst>
                  <a:outerShdw blurRad="38100" dist="38100" dir="2700000" algn="tl">
                    <a:srgbClr val="000000">
                      <a:alpha val="43137"/>
                    </a:srgbClr>
                  </a:outerShdw>
                </a:effectLst>
                <a:latin typeface="Calibri" panose="020F0502020204030204" pitchFamily="34" charset="0"/>
              </a:rPr>
              <a:t>,</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 nuclear physics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condensed matter physic</a:t>
            </a:r>
            <a:r>
              <a:rPr lang="en-US" i="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s</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and</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nanotechnologie</a:t>
            </a:r>
            <a:r>
              <a:rPr lang="en-US" i="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s</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biophysics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information technologies</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etc., which demand the development of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new mathematical methods and approaches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for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modeling physical processes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processing</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and</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analysis</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of</a:t>
            </a:r>
            <a:r>
              <a:rPr lang="en-US" i="1"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experimental </a:t>
            </a:r>
            <a:r>
              <a:rPr lang="en-US" i="1" dirty="0" smtClean="0">
                <a:solidFill>
                  <a:srgbClr val="CC3300"/>
                </a:solidFill>
                <a:effectLst>
                  <a:outerShdw blurRad="38100" dist="38100" dir="2700000" algn="tl">
                    <a:srgbClr val="000000">
                      <a:alpha val="43137"/>
                    </a:srgbClr>
                  </a:outerShdw>
                </a:effectLst>
                <a:latin typeface="Calibri" panose="020F0502020204030204" pitchFamily="34" charset="0"/>
              </a:rPr>
              <a:t>data</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 </a:t>
            </a:r>
            <a:endParaRPr lang="en-US" b="1" dirty="0">
              <a:solidFill>
                <a:srgbClr val="0033CC"/>
              </a:solidFill>
              <a:effectLst>
                <a:outerShdw blurRad="38100" dist="38100" dir="2700000" algn="tl">
                  <a:srgbClr val="000000">
                    <a:alpha val="43137"/>
                  </a:srgbClr>
                </a:outerShdw>
              </a:effectLst>
              <a:latin typeface="Calibri" panose="020F0502020204030204" pitchFamily="34" charset="0"/>
            </a:endParaRPr>
          </a:p>
          <a:p>
            <a:pPr marL="182880" indent="-182880">
              <a:lnSpc>
                <a:spcPct val="85000"/>
              </a:lnSpc>
              <a:spcAft>
                <a:spcPts val="600"/>
              </a:spcAft>
              <a:buClr>
                <a:srgbClr val="000090"/>
              </a:buClr>
              <a:buSzPct val="140000"/>
              <a:buFont typeface="Arial" panose="020B0604020202020204" pitchFamily="34" charset="0"/>
              <a:buChar char="•"/>
              <a:defRPr/>
            </a:pP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Unity in diversity</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b="1" i="1" dirty="0">
                <a:solidFill>
                  <a:srgbClr val="0033CC"/>
                </a:solidFill>
                <a:effectLst>
                  <a:outerShdw blurRad="38100" dist="38100" dir="2700000" algn="tl">
                    <a:srgbClr val="000000">
                      <a:alpha val="43137"/>
                    </a:srgbClr>
                  </a:outerShdw>
                </a:effectLst>
                <a:latin typeface="Calibri" panose="020F0502020204030204" pitchFamily="34" charset="0"/>
              </a:rPr>
              <a:t>Unity</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through </a:t>
            </a:r>
            <a:r>
              <a:rPr lang="en-US" b="1" i="1" dirty="0">
                <a:solidFill>
                  <a:srgbClr val="0033CC"/>
                </a:solidFill>
                <a:effectLst>
                  <a:outerShdw blurRad="38100" dist="38100" dir="2700000" algn="tl">
                    <a:srgbClr val="000000">
                      <a:alpha val="43137"/>
                    </a:srgbClr>
                  </a:outerShdw>
                </a:effectLst>
                <a:latin typeface="Calibri" panose="020F0502020204030204" pitchFamily="34" charset="0"/>
              </a:rPr>
              <a:t>unifying principles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comes from the existence of a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common mathematical background</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of all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the investigations.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The strongest requirement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to the mathematical algorithms is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to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provide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reliable</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solutions within a </a:t>
            </a:r>
            <a:r>
              <a:rPr lang="en-US" b="1" i="1" dirty="0">
                <a:solidFill>
                  <a:srgbClr val="0033CC"/>
                </a:solidFill>
                <a:effectLst>
                  <a:outerShdw blurRad="38100" dist="38100" dir="2700000" algn="tl">
                    <a:srgbClr val="000000">
                      <a:alpha val="43137"/>
                    </a:srgbClr>
                  </a:outerShdw>
                </a:effectLst>
                <a:latin typeface="Calibri" panose="020F0502020204030204" pitchFamily="34" charset="0"/>
              </a:rPr>
              <a:t>rapidly evolving </a:t>
            </a:r>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hardware-software </a:t>
            </a:r>
            <a:r>
              <a:rPr lang="en-US" b="1" i="1" dirty="0">
                <a:solidFill>
                  <a:srgbClr val="0033CC"/>
                </a:solidFill>
                <a:effectLst>
                  <a:outerShdw blurRad="38100" dist="38100" dir="2700000" algn="tl">
                    <a:srgbClr val="000000">
                      <a:alpha val="43137"/>
                    </a:srgbClr>
                  </a:outerShdw>
                </a:effectLst>
                <a:latin typeface="Calibri" panose="020F0502020204030204" pitchFamily="34" charset="0"/>
              </a:rPr>
              <a:t>environment</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a:t>
            </a:r>
          </a:p>
          <a:p>
            <a:pPr marL="182880" indent="-182880">
              <a:lnSpc>
                <a:spcPct val="85000"/>
              </a:lnSpc>
              <a:spcAft>
                <a:spcPts val="600"/>
              </a:spcAft>
              <a:buClr>
                <a:srgbClr val="000090"/>
              </a:buClr>
              <a:buSzPct val="140000"/>
              <a:buFont typeface="Arial" panose="020B0604020202020204" pitchFamily="34" charset="0"/>
              <a:buChar char="•"/>
              <a:defRPr/>
            </a:pP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Computing tools</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The research creates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new mathematical </a:t>
            </a:r>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methods</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t>
            </a:r>
            <a:r>
              <a:rPr lang="en-US" b="1" i="1"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b="1" i="1" dirty="0">
                <a:solidFill>
                  <a:srgbClr val="0033CC"/>
                </a:solidFill>
                <a:effectLst>
                  <a:outerShdw blurRad="38100" dist="38100" dir="2700000" algn="tl">
                    <a:srgbClr val="000000">
                      <a:alpha val="43137"/>
                    </a:srgbClr>
                  </a:outerShdw>
                </a:effectLst>
                <a:latin typeface="Calibri" panose="020F0502020204030204" pitchFamily="34" charset="0"/>
              </a:rPr>
              <a:t>algorithms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and </a:t>
            </a:r>
            <a:r>
              <a:rPr lang="en-US" b="1" i="1" dirty="0">
                <a:solidFill>
                  <a:srgbClr val="0033CC"/>
                </a:solidFill>
                <a:effectLst>
                  <a:outerShdw blurRad="38100" dist="38100" dir="2700000" algn="tl">
                    <a:srgbClr val="000000">
                      <a:alpha val="43137"/>
                    </a:srgbClr>
                  </a:outerShdw>
                </a:effectLst>
                <a:latin typeface="Calibri" panose="020F0502020204030204" pitchFamily="34" charset="0"/>
              </a:rPr>
              <a:t>software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for the numerical or symbolic-numerical solution of topics arising in experimental and theoretical studies, by using the </a:t>
            </a:r>
            <a:r>
              <a:rPr lang="en-US" i="1" dirty="0">
                <a:solidFill>
                  <a:srgbClr val="CC3300"/>
                </a:solidFill>
                <a:effectLst>
                  <a:outerShdw blurRad="38100" dist="38100" dir="2700000" algn="tl">
                    <a:srgbClr val="000000">
                      <a:alpha val="43137"/>
                    </a:srgbClr>
                  </a:outerShdw>
                </a:effectLst>
                <a:latin typeface="Calibri" panose="020F0502020204030204" pitchFamily="34" charset="0"/>
              </a:rPr>
              <a:t>newest computational tools</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primarily the </a:t>
            </a:r>
            <a:r>
              <a:rPr lang="en-US" dirty="0" smtClean="0">
                <a:solidFill>
                  <a:srgbClr val="CC3300"/>
                </a:solidFill>
                <a:effectLst>
                  <a:outerShdw blurRad="38100" dist="38100" dir="2700000" algn="tl">
                    <a:srgbClr val="000000">
                      <a:alpha val="43137"/>
                    </a:srgbClr>
                  </a:outerShdw>
                </a:effectLst>
                <a:latin typeface="Calibri" panose="020F0502020204030204" pitchFamily="34" charset="0"/>
              </a:rPr>
              <a:t>in-house developed heterogeneous </a:t>
            </a:r>
            <a:r>
              <a:rPr lang="en-US" dirty="0">
                <a:solidFill>
                  <a:srgbClr val="CC3300"/>
                </a:solidFill>
                <a:effectLst>
                  <a:outerShdw blurRad="38100" dist="38100" dir="2700000" algn="tl">
                    <a:srgbClr val="000000">
                      <a:alpha val="43137"/>
                    </a:srgbClr>
                  </a:outerShdw>
                </a:effectLst>
                <a:latin typeface="Calibri" panose="020F0502020204030204" pitchFamily="34" charset="0"/>
              </a:rPr>
              <a:t>cluster </a:t>
            </a:r>
            <a:r>
              <a:rPr lang="en-US" dirty="0" err="1">
                <a:solidFill>
                  <a:srgbClr val="CC3300"/>
                </a:solidFill>
                <a:effectLst>
                  <a:outerShdw blurRad="38100" dist="38100" dir="2700000" algn="tl">
                    <a:srgbClr val="000000">
                      <a:alpha val="43137"/>
                    </a:srgbClr>
                  </a:outerShdw>
                </a:effectLst>
                <a:latin typeface="Calibri" panose="020F0502020204030204" pitchFamily="34" charset="0"/>
              </a:rPr>
              <a:t>HybriLIT</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 </a:t>
            </a:r>
          </a:p>
          <a:p>
            <a:pPr marL="182880" lvl="0" indent="-182880">
              <a:lnSpc>
                <a:spcPct val="85000"/>
              </a:lnSpc>
              <a:spcAft>
                <a:spcPts val="600"/>
              </a:spcAft>
              <a:buClr>
                <a:srgbClr val="000090"/>
              </a:buClr>
              <a:buSzPct val="140000"/>
              <a:buFont typeface="Arial" panose="020B0604020202020204" pitchFamily="34" charset="0"/>
              <a:buChar char="•"/>
              <a:defRPr/>
            </a:pPr>
            <a:r>
              <a:rPr lang="en-US" b="1" dirty="0">
                <a:solidFill>
                  <a:srgbClr val="0033CC"/>
                </a:solidFill>
                <a:effectLst>
                  <a:outerShdw blurRad="38100" dist="38100" dir="2700000" algn="tl">
                    <a:srgbClr val="000000">
                      <a:alpha val="43137"/>
                    </a:srgbClr>
                  </a:outerShdw>
                </a:effectLst>
                <a:latin typeface="Calibri" panose="020F0502020204030204" pitchFamily="34" charset="0"/>
              </a:rPr>
              <a:t>Correlation frame of the activity</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the </a:t>
            </a:r>
            <a:r>
              <a:rPr lang="en-US"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Seven-Year-Plans for JINR development</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define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the necessary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correlations between the activities done in different JINR Laboratories. Found at the interface between the ending 2010-2016 Seven Year Plan and the beginning of the </a:t>
            </a:r>
            <a:r>
              <a:rPr lang="en-US"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new 2017-2023 Seven-Year-Plan</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the specific proposals for research done within the theme 1119 strive at </a:t>
            </a:r>
            <a:r>
              <a:rPr lang="en-US" dirty="0">
                <a:solidFill>
                  <a:srgbClr val="CC3300"/>
                </a:solidFill>
                <a:effectLst>
                  <a:outerShdw blurRad="38100" dist="38100" dir="2700000" algn="tl">
                    <a:srgbClr val="000000">
                      <a:alpha val="43137"/>
                    </a:srgbClr>
                  </a:outerShdw>
                </a:effectLst>
                <a:latin typeface="Calibri" panose="020F0502020204030204" pitchFamily="34" charset="0"/>
              </a:rPr>
              <a:t>maximizing the LIT expertise</a:t>
            </a:r>
            <a:r>
              <a:rPr lang="en-US"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in solving particular research tasks.</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167665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304800" y="309072"/>
            <a:ext cx="8610600" cy="681528"/>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3200" b="1" kern="0" dirty="0">
                <a:solidFill>
                  <a:srgbClr val="000090"/>
                </a:solidFill>
                <a:effectLst>
                  <a:outerShdw blurRad="38100" dist="38100" dir="2700000" algn="tl">
                    <a:srgbClr val="000000">
                      <a:alpha val="43137"/>
                    </a:srgbClr>
                  </a:outerShdw>
                </a:effectLst>
                <a:latin typeface="Calibri" panose="020F0502020204030204" pitchFamily="34" charset="0"/>
              </a:rPr>
              <a:t>The Asynchronous Differential Evolution Method </a:t>
            </a:r>
          </a:p>
        </p:txBody>
      </p:sp>
      <p:grpSp>
        <p:nvGrpSpPr>
          <p:cNvPr id="11" name="Группа 10"/>
          <p:cNvGrpSpPr/>
          <p:nvPr/>
        </p:nvGrpSpPr>
        <p:grpSpPr>
          <a:xfrm>
            <a:off x="228600" y="1524000"/>
            <a:ext cx="8763000" cy="4355038"/>
            <a:chOff x="228600" y="1752600"/>
            <a:chExt cx="8763000" cy="4355038"/>
          </a:xfrm>
        </p:grpSpPr>
        <p:sp>
          <p:nvSpPr>
            <p:cNvPr id="3" name="TextBox 2"/>
            <p:cNvSpPr txBox="1"/>
            <p:nvPr/>
          </p:nvSpPr>
          <p:spPr>
            <a:xfrm>
              <a:off x="228600" y="1752600"/>
              <a:ext cx="8763000" cy="4355038"/>
            </a:xfrm>
            <a:prstGeom prst="rect">
              <a:avLst/>
            </a:prstGeom>
            <a:noFill/>
          </p:spPr>
          <p:txBody>
            <a:bodyPr wrap="square" rtlCol="0">
              <a:spAutoFit/>
            </a:bodyPr>
            <a:lstStyle/>
            <a:p>
              <a:pPr defTabSz="914400"/>
              <a:r>
                <a:rPr lang="en-US" sz="2000" b="1" dirty="0" smtClean="0">
                  <a:solidFill>
                    <a:srgbClr val="000090"/>
                  </a:solidFill>
                  <a:effectLst>
                    <a:outerShdw blurRad="38100" dist="38100" dir="2700000" algn="tl">
                      <a:srgbClr val="000000">
                        <a:alpha val="43137"/>
                      </a:srgbClr>
                    </a:outerShdw>
                  </a:effectLst>
                  <a:latin typeface="Calibri" panose="020F0502020204030204" pitchFamily="34" charset="0"/>
                </a:rPr>
                <a:t>The Asynchronous Differential Evolution Method </a:t>
              </a:r>
              <a:r>
                <a:rPr lang="en-US" sz="2000" dirty="0" smtClean="0">
                  <a:solidFill>
                    <a:srgbClr val="000090"/>
                  </a:solidFill>
                  <a:latin typeface="Calibri" panose="020F0502020204030204" pitchFamily="34" charset="0"/>
                </a:rPr>
                <a:t>(ADE) </a:t>
              </a:r>
              <a:r>
                <a:rPr lang="en-US" dirty="0" smtClean="0">
                  <a:solidFill>
                    <a:srgbClr val="000090"/>
                  </a:solidFill>
                  <a:effectLst>
                    <a:outerShdw blurRad="38100" dist="38100" dir="2700000" algn="tl">
                      <a:srgbClr val="000000">
                        <a:alpha val="43137"/>
                      </a:srgbClr>
                    </a:outerShdw>
                  </a:effectLst>
                  <a:latin typeface="Calibri" panose="020F0502020204030204" pitchFamily="34" charset="0"/>
                </a:rPr>
                <a:t>investigates numerically </a:t>
              </a:r>
              <a:r>
                <a:rPr lang="en-US" b="1" dirty="0" err="1" smtClean="0">
                  <a:solidFill>
                    <a:srgbClr val="000090"/>
                  </a:solidFill>
                  <a:effectLst>
                    <a:outerShdw blurRad="38100" dist="38100" dir="2700000" algn="tl">
                      <a:srgbClr val="000000">
                        <a:alpha val="43137"/>
                      </a:srgbClr>
                    </a:outerShdw>
                  </a:effectLst>
                  <a:latin typeface="Calibri" panose="020F0502020204030204" pitchFamily="34" charset="0"/>
                </a:rPr>
                <a:t>Multiparametric</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 Physical Models </a:t>
              </a:r>
              <a:r>
                <a:rPr lang="en-US" dirty="0" smtClean="0">
                  <a:solidFill>
                    <a:srgbClr val="000090"/>
                  </a:solidFill>
                  <a:effectLst>
                    <a:outerShdw blurRad="38100" dist="38100" dir="2700000" algn="tl">
                      <a:srgbClr val="000000">
                        <a:alpha val="43137"/>
                      </a:srgbClr>
                    </a:outerShdw>
                  </a:effectLst>
                  <a:latin typeface="Calibri" panose="020F0502020204030204" pitchFamily="34" charset="0"/>
                </a:rPr>
                <a:t>using</a:t>
              </a:r>
              <a:r>
                <a:rPr lang="en-US" dirty="0" smtClean="0">
                  <a:solidFill>
                    <a:srgbClr val="000090"/>
                  </a:solidFill>
                  <a:latin typeface="Calibri" panose="020F0502020204030204" pitchFamily="34" charset="0"/>
                </a:rPr>
                <a:t> </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global optimization</a:t>
              </a:r>
              <a:r>
                <a:rPr lang="en-US" dirty="0" smtClean="0">
                  <a:solidFill>
                    <a:srgbClr val="000090"/>
                  </a:solidFill>
                  <a:latin typeface="Calibri" panose="020F0502020204030204" pitchFamily="34" charset="0"/>
                </a:rPr>
                <a:t>.</a:t>
              </a:r>
            </a:p>
            <a:p>
              <a:pPr defTabSz="914400"/>
              <a:r>
                <a:rPr lang="en-US" dirty="0" smtClean="0">
                  <a:solidFill>
                    <a:srgbClr val="000090"/>
                  </a:solidFill>
                  <a:effectLst>
                    <a:outerShdw blurRad="38100" dist="38100" dir="2700000" algn="tl">
                      <a:srgbClr val="000000">
                        <a:alpha val="43137"/>
                      </a:srgbClr>
                    </a:outerShdw>
                  </a:effectLst>
                  <a:latin typeface="Calibri" panose="020F0502020204030204" pitchFamily="34" charset="0"/>
                </a:rPr>
                <a:t>The problem</a:t>
              </a:r>
              <a:r>
                <a:rPr lang="en-US" dirty="0" smtClean="0">
                  <a:solidFill>
                    <a:srgbClr val="000090"/>
                  </a:solidFill>
                  <a:latin typeface="Calibri" panose="020F0502020204030204" pitchFamily="34" charset="0"/>
                </a:rPr>
                <a:t>: </a:t>
              </a:r>
            </a:p>
            <a:p>
              <a:pPr marL="285750" indent="-285750" defTabSz="914400">
                <a:buFontTx/>
                <a:buChar char="-"/>
              </a:pP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Find</a:t>
              </a:r>
              <a:r>
                <a:rPr lang="en-US" dirty="0" smtClean="0">
                  <a:solidFill>
                    <a:srgbClr val="000090"/>
                  </a:solidFill>
                  <a:latin typeface="Calibri" panose="020F0502020204030204" pitchFamily="34" charset="0"/>
                </a:rPr>
                <a:t>                                ,</a:t>
              </a:r>
            </a:p>
            <a:p>
              <a:pPr defTabSz="914400">
                <a:spcBef>
                  <a:spcPts val="600"/>
                </a:spcBef>
              </a:pPr>
              <a:r>
                <a:rPr lang="en-US" dirty="0" smtClean="0">
                  <a:solidFill>
                    <a:srgbClr val="000090"/>
                  </a:solidFill>
                  <a:latin typeface="Calibri" panose="020F0502020204030204" pitchFamily="34" charset="0"/>
                </a:rPr>
                <a:t>      where the function                   may be: </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non-differentiable</a:t>
              </a:r>
              <a:r>
                <a:rPr lang="en-US" dirty="0" smtClean="0">
                  <a:solidFill>
                    <a:srgbClr val="000090"/>
                  </a:solidFill>
                  <a:latin typeface="Calibri" panose="020F0502020204030204" pitchFamily="34" charset="0"/>
                </a:rPr>
                <a:t>,</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 non-continuous</a:t>
              </a:r>
              <a:r>
                <a:rPr lang="en-US" dirty="0" smtClean="0">
                  <a:solidFill>
                    <a:srgbClr val="000090"/>
                  </a:solidFill>
                  <a:latin typeface="Calibri" panose="020F0502020204030204" pitchFamily="34" charset="0"/>
                </a:rPr>
                <a:t>,</a:t>
              </a: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 multi-modal</a:t>
              </a:r>
              <a:r>
                <a:rPr lang="en-US" dirty="0" smtClean="0">
                  <a:solidFill>
                    <a:srgbClr val="000090"/>
                  </a:solidFill>
                  <a:latin typeface="Calibri" panose="020F0502020204030204" pitchFamily="34" charset="0"/>
                </a:rPr>
                <a:t>.</a:t>
              </a:r>
              <a:endParaRPr lang="en-US" dirty="0">
                <a:solidFill>
                  <a:srgbClr val="000090"/>
                </a:solidFill>
                <a:latin typeface="Calibri" panose="020F0502020204030204" pitchFamily="34" charset="0"/>
              </a:endParaRPr>
            </a:p>
            <a:p>
              <a:pPr marL="285750" indent="-285750" defTabSz="914400">
                <a:buFontTx/>
                <a:buChar char="-"/>
              </a:pP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The differential evolution method </a:t>
              </a:r>
              <a:r>
                <a:rPr lang="en-US" dirty="0" smtClean="0">
                  <a:solidFill>
                    <a:srgbClr val="000090"/>
                  </a:solidFill>
                  <a:latin typeface="Calibri" panose="020F0502020204030204" pitchFamily="34" charset="0"/>
                </a:rPr>
                <a:t>(DE), advocated by its authors (R. </a:t>
              </a:r>
              <a:r>
                <a:rPr lang="en-US" dirty="0" err="1" smtClean="0">
                  <a:solidFill>
                    <a:srgbClr val="000090"/>
                  </a:solidFill>
                  <a:latin typeface="Calibri" panose="020F0502020204030204" pitchFamily="34" charset="0"/>
                </a:rPr>
                <a:t>Storn</a:t>
              </a:r>
              <a:r>
                <a:rPr lang="en-US" dirty="0" smtClean="0">
                  <a:solidFill>
                    <a:srgbClr val="000090"/>
                  </a:solidFill>
                  <a:latin typeface="Calibri" panose="020F0502020204030204" pitchFamily="34" charset="0"/>
                </a:rPr>
                <a:t> &amp; K. Price, </a:t>
              </a:r>
              <a:r>
                <a:rPr lang="en-US" dirty="0">
                  <a:solidFill>
                    <a:srgbClr val="000090"/>
                  </a:solidFill>
                  <a:latin typeface="Calibri" panose="020F0502020204030204" pitchFamily="34" charset="0"/>
                </a:rPr>
                <a:t>1995) to </a:t>
              </a:r>
              <a:r>
                <a:rPr lang="en-US" dirty="0" smtClean="0">
                  <a:solidFill>
                    <a:srgbClr val="000090"/>
                  </a:solidFill>
                  <a:latin typeface="Calibri" panose="020F0502020204030204" pitchFamily="34" charset="0"/>
                </a:rPr>
                <a:t>require </a:t>
              </a:r>
              <a:r>
                <a:rPr lang="en-US" dirty="0">
                  <a:solidFill>
                    <a:srgbClr val="000090"/>
                  </a:solidFill>
                  <a:latin typeface="Calibri" panose="020F0502020204030204" pitchFamily="34" charset="0"/>
                </a:rPr>
                <a:t>few control variables, </a:t>
              </a:r>
              <a:r>
                <a:rPr lang="en-US" dirty="0" smtClean="0">
                  <a:solidFill>
                    <a:srgbClr val="000090"/>
                  </a:solidFill>
                  <a:latin typeface="Calibri" panose="020F0502020204030204" pitchFamily="34" charset="0"/>
                </a:rPr>
                <a:t>to be </a:t>
              </a:r>
              <a:r>
                <a:rPr lang="en-US" dirty="0">
                  <a:solidFill>
                    <a:srgbClr val="000090"/>
                  </a:solidFill>
                  <a:latin typeface="Calibri" panose="020F0502020204030204" pitchFamily="34" charset="0"/>
                </a:rPr>
                <a:t>robust, easy to use and </a:t>
              </a:r>
              <a:r>
                <a:rPr lang="en-US" dirty="0" smtClean="0">
                  <a:solidFill>
                    <a:srgbClr val="000090"/>
                  </a:solidFill>
                  <a:latin typeface="Calibri" panose="020F0502020204030204" pitchFamily="34" charset="0"/>
                </a:rPr>
                <a:t>to lend </a:t>
              </a:r>
              <a:r>
                <a:rPr lang="en-US" dirty="0">
                  <a:solidFill>
                    <a:srgbClr val="000090"/>
                  </a:solidFill>
                  <a:latin typeface="Calibri" panose="020F0502020204030204" pitchFamily="34" charset="0"/>
                </a:rPr>
                <a:t>itself </a:t>
              </a:r>
              <a:r>
                <a:rPr lang="en-US" dirty="0" smtClean="0">
                  <a:solidFill>
                    <a:srgbClr val="000090"/>
                  </a:solidFill>
                  <a:latin typeface="Calibri" panose="020F0502020204030204" pitchFamily="34" charset="0"/>
                </a:rPr>
                <a:t>very well </a:t>
              </a:r>
              <a:r>
                <a:rPr lang="en-US" dirty="0">
                  <a:solidFill>
                    <a:srgbClr val="000090"/>
                  </a:solidFill>
                  <a:latin typeface="Calibri" panose="020F0502020204030204" pitchFamily="34" charset="0"/>
                </a:rPr>
                <a:t>to parallel </a:t>
              </a:r>
              <a:r>
                <a:rPr lang="en-US" dirty="0" smtClean="0">
                  <a:solidFill>
                    <a:srgbClr val="000090"/>
                  </a:solidFill>
                  <a:latin typeface="Calibri" panose="020F0502020204030204" pitchFamily="34" charset="0"/>
                </a:rPr>
                <a:t>computation, has the drawback that the generation of new variations is hindered by the slowest vector. </a:t>
              </a:r>
            </a:p>
            <a:p>
              <a:pPr marL="285750" indent="-285750" defTabSz="914400">
                <a:buFontTx/>
                <a:buChar char="-"/>
              </a:pPr>
              <a:r>
                <a:rPr lang="en-US" b="1" dirty="0" smtClean="0">
                  <a:solidFill>
                    <a:srgbClr val="000090"/>
                  </a:solidFill>
                  <a:effectLst>
                    <a:outerShdw blurRad="38100" dist="38100" dir="2700000" algn="tl">
                      <a:srgbClr val="000000">
                        <a:alpha val="43137"/>
                      </a:srgbClr>
                    </a:outerShdw>
                  </a:effectLst>
                  <a:latin typeface="Calibri" panose="020F0502020204030204" pitchFamily="34" charset="0"/>
                </a:rPr>
                <a:t>ADE</a:t>
              </a:r>
              <a:r>
                <a:rPr lang="en-US" dirty="0" smtClean="0">
                  <a:solidFill>
                    <a:srgbClr val="000090"/>
                  </a:solidFill>
                  <a:latin typeface="Calibri" panose="020F0502020204030204" pitchFamily="34" charset="0"/>
                </a:rPr>
                <a:t> innovations</a:t>
              </a:r>
              <a:r>
                <a:rPr lang="en-US" dirty="0">
                  <a:solidFill>
                    <a:srgbClr val="000090"/>
                  </a:solidFill>
                  <a:latin typeface="Calibri" panose="020F0502020204030204" pitchFamily="34" charset="0"/>
                </a:rPr>
                <a:t>: </a:t>
              </a:r>
              <a:endParaRPr lang="en-US" dirty="0" smtClean="0">
                <a:solidFill>
                  <a:srgbClr val="000090"/>
                </a:solidFill>
                <a:latin typeface="Calibri" panose="020F0502020204030204" pitchFamily="34" charset="0"/>
              </a:endParaRPr>
            </a:p>
            <a:p>
              <a:pPr defTabSz="914400"/>
              <a:r>
                <a:rPr lang="en-US" dirty="0">
                  <a:solidFill>
                    <a:srgbClr val="000090"/>
                  </a:solidFill>
                  <a:latin typeface="Calibri" panose="020F0502020204030204" pitchFamily="34" charset="0"/>
                </a:rPr>
                <a:t> </a:t>
              </a:r>
              <a:r>
                <a:rPr lang="en-US" dirty="0" smtClean="0">
                  <a:solidFill>
                    <a:srgbClr val="000090"/>
                  </a:solidFill>
                  <a:latin typeface="Calibri" panose="020F0502020204030204" pitchFamily="34" charset="0"/>
                </a:rPr>
                <a:t>      • </a:t>
              </a:r>
              <a:r>
                <a:rPr lang="en-US" b="1" i="1" dirty="0" err="1" smtClean="0">
                  <a:solidFill>
                    <a:srgbClr val="000090"/>
                  </a:solidFill>
                  <a:effectLst>
                    <a:outerShdw blurRad="38100" dist="38100" dir="2700000" algn="tl">
                      <a:srgbClr val="000000">
                        <a:alpha val="43137"/>
                      </a:srgbClr>
                    </a:outerShdw>
                  </a:effectLst>
                  <a:latin typeface="Calibri" panose="020F0502020204030204" pitchFamily="34" charset="0"/>
                </a:rPr>
                <a:t>asynchronicity</a:t>
              </a:r>
              <a:endParaRPr lang="en-US" b="1" i="1"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pPr defTabSz="914400"/>
              <a:r>
                <a:rPr lang="en-US" dirty="0" smtClean="0">
                  <a:solidFill>
                    <a:srgbClr val="000090"/>
                  </a:solidFill>
                  <a:latin typeface="Calibri" panose="020F0502020204030204" pitchFamily="34" charset="0"/>
                </a:rPr>
                <a:t>       </a:t>
              </a:r>
              <a:r>
                <a:rPr lang="en-US" dirty="0">
                  <a:solidFill>
                    <a:srgbClr val="000090"/>
                  </a:solidFill>
                  <a:latin typeface="Calibri" panose="020F0502020204030204" pitchFamily="34" charset="0"/>
                </a:rPr>
                <a:t>• </a:t>
              </a:r>
              <a:r>
                <a:rPr lang="en-US" b="1" i="1" dirty="0" smtClean="0">
                  <a:solidFill>
                    <a:srgbClr val="000090"/>
                  </a:solidFill>
                  <a:effectLst>
                    <a:outerShdw blurRad="38100" dist="38100" dir="2700000" algn="tl">
                      <a:srgbClr val="000000">
                        <a:alpha val="43137"/>
                      </a:srgbClr>
                    </a:outerShdw>
                  </a:effectLst>
                  <a:latin typeface="Calibri" panose="020F0502020204030204" pitchFamily="34" charset="0"/>
                </a:rPr>
                <a:t>restart</a:t>
              </a:r>
              <a:r>
                <a:rPr lang="en-US" dirty="0" smtClean="0">
                  <a:solidFill>
                    <a:srgbClr val="000090"/>
                  </a:solidFill>
                  <a:latin typeface="Calibri" panose="020F0502020204030204" pitchFamily="34" charset="0"/>
                </a:rPr>
                <a:t> to get out from a </a:t>
              </a:r>
              <a:r>
                <a:rPr lang="en-US" dirty="0">
                  <a:solidFill>
                    <a:srgbClr val="000090"/>
                  </a:solidFill>
                  <a:latin typeface="Calibri" panose="020F0502020204030204" pitchFamily="34" charset="0"/>
                </a:rPr>
                <a:t>fake </a:t>
              </a:r>
              <a:r>
                <a:rPr lang="en-US" dirty="0" smtClean="0">
                  <a:solidFill>
                    <a:srgbClr val="000090"/>
                  </a:solidFill>
                  <a:latin typeface="Calibri" panose="020F0502020204030204" pitchFamily="34" charset="0"/>
                </a:rPr>
                <a:t>minimum (ADE-R)</a:t>
              </a:r>
            </a:p>
            <a:p>
              <a:pPr defTabSz="914400"/>
              <a:r>
                <a:rPr lang="en-US" dirty="0" smtClean="0">
                  <a:solidFill>
                    <a:srgbClr val="000090"/>
                  </a:solidFill>
                  <a:latin typeface="Calibri" panose="020F0502020204030204" pitchFamily="34" charset="0"/>
                </a:rPr>
                <a:t>       </a:t>
              </a:r>
              <a:r>
                <a:rPr lang="en-US" dirty="0">
                  <a:solidFill>
                    <a:srgbClr val="000090"/>
                  </a:solidFill>
                  <a:latin typeface="Calibri" panose="020F0502020204030204" pitchFamily="34" charset="0"/>
                </a:rPr>
                <a:t>• </a:t>
              </a:r>
              <a:r>
                <a:rPr lang="en-US" b="1" i="1" dirty="0" smtClean="0">
                  <a:solidFill>
                    <a:srgbClr val="000090"/>
                  </a:solidFill>
                  <a:effectLst>
                    <a:outerShdw blurRad="38100" dist="38100" dir="2700000" algn="tl">
                      <a:srgbClr val="000000">
                        <a:alpha val="43137"/>
                      </a:srgbClr>
                    </a:outerShdw>
                  </a:effectLst>
                  <a:latin typeface="Calibri" panose="020F0502020204030204" pitchFamily="34" charset="0"/>
                </a:rPr>
                <a:t>directionality of </a:t>
              </a:r>
              <a:r>
                <a:rPr lang="en-US" b="1" i="1" dirty="0">
                  <a:solidFill>
                    <a:srgbClr val="000090"/>
                  </a:solidFill>
                  <a:effectLst>
                    <a:outerShdw blurRad="38100" dist="38100" dir="2700000" algn="tl">
                      <a:srgbClr val="000000">
                        <a:alpha val="43137"/>
                      </a:srgbClr>
                    </a:outerShdw>
                  </a:effectLst>
                  <a:latin typeface="Calibri" panose="020F0502020204030204" pitchFamily="34" charset="0"/>
                </a:rPr>
                <a:t>the search </a:t>
              </a:r>
              <a:r>
                <a:rPr lang="en-US" dirty="0">
                  <a:solidFill>
                    <a:srgbClr val="000090"/>
                  </a:solidFill>
                  <a:latin typeface="Calibri" panose="020F0502020204030204" pitchFamily="34" charset="0"/>
                </a:rPr>
                <a:t>by taking into account pair </a:t>
              </a:r>
              <a:r>
                <a:rPr lang="en-US" dirty="0" smtClean="0">
                  <a:solidFill>
                    <a:srgbClr val="000090"/>
                  </a:solidFill>
                  <a:latin typeface="Calibri" panose="020F0502020204030204" pitchFamily="34" charset="0"/>
                </a:rPr>
                <a:t>correlations (ADE-D) </a:t>
              </a:r>
            </a:p>
            <a:p>
              <a:pPr defTabSz="914400"/>
              <a:r>
                <a:rPr lang="en-US" dirty="0" smtClean="0">
                  <a:solidFill>
                    <a:srgbClr val="000090"/>
                  </a:solidFill>
                  <a:effectLst>
                    <a:outerShdw blurRad="38100" dist="38100" dir="2700000" algn="tl">
                      <a:srgbClr val="000000">
                        <a:alpha val="43137"/>
                      </a:srgbClr>
                    </a:outerShdw>
                  </a:effectLst>
                  <a:latin typeface="Calibri" panose="020F0502020204030204" pitchFamily="34" charset="0"/>
                </a:rPr>
                <a:t>-</a:t>
              </a:r>
              <a:r>
                <a:rPr lang="en-US" dirty="0" smtClean="0">
                  <a:solidFill>
                    <a:srgbClr val="000090"/>
                  </a:solidFill>
                  <a:latin typeface="Calibri" panose="020F0502020204030204" pitchFamily="34" charset="0"/>
                </a:rPr>
                <a:t>   </a:t>
              </a:r>
              <a:r>
                <a:rPr lang="en-US" dirty="0" err="1" smtClean="0">
                  <a:solidFill>
                    <a:srgbClr val="000090"/>
                  </a:solidFill>
                  <a:latin typeface="Calibri" panose="020F0502020204030204" pitchFamily="34" charset="0"/>
                </a:rPr>
                <a:t>HybriLIT</a:t>
              </a:r>
              <a:r>
                <a:rPr lang="en-US" dirty="0" smtClean="0">
                  <a:solidFill>
                    <a:srgbClr val="000090"/>
                  </a:solidFill>
                  <a:latin typeface="Calibri" panose="020F0502020204030204" pitchFamily="34" charset="0"/>
                </a:rPr>
                <a:t> code implementations served to the efficient solution of two classes of different physical problems – see next three slides.</a:t>
              </a:r>
              <a:endParaRPr lang="en-US" dirty="0">
                <a:solidFill>
                  <a:srgbClr val="000090"/>
                </a:solidFill>
                <a:latin typeface="Calibri" panose="020F0502020204030204" pitchFamily="34" charset="0"/>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027" t="39561" r="24810"/>
            <a:stretch/>
          </p:blipFill>
          <p:spPr bwMode="auto">
            <a:xfrm>
              <a:off x="1059679" y="2632150"/>
              <a:ext cx="1640792" cy="45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6310"/>
            <a:stretch/>
          </p:blipFill>
          <p:spPr bwMode="auto">
            <a:xfrm>
              <a:off x="2895600" y="2667000"/>
              <a:ext cx="5105400" cy="34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1800"/>
              <a:ext cx="914399" cy="30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Прямоугольник 7"/>
          <p:cNvSpPr/>
          <p:nvPr/>
        </p:nvSpPr>
        <p:spPr>
          <a:xfrm>
            <a:off x="2438400" y="6243935"/>
            <a:ext cx="6477000" cy="461665"/>
          </a:xfrm>
          <a:prstGeom prst="rect">
            <a:avLst/>
          </a:prstGeom>
        </p:spPr>
        <p:txBody>
          <a:bodyPr wrap="square">
            <a:spAutoFit/>
          </a:bodyPr>
          <a:lstStyle/>
          <a:p>
            <a:pPr defTabSz="914400"/>
            <a:r>
              <a:rPr lang="en-US" sz="1200" dirty="0" err="1" smtClean="0">
                <a:solidFill>
                  <a:prstClr val="white">
                    <a:lumMod val="50000"/>
                  </a:prstClr>
                </a:solidFill>
                <a:latin typeface="Calibri" panose="020F0502020204030204" pitchFamily="34" charset="0"/>
              </a:rPr>
              <a:t>Zhabitskaya</a:t>
            </a:r>
            <a:r>
              <a:rPr lang="en-US" sz="1200" dirty="0">
                <a:solidFill>
                  <a:prstClr val="white">
                    <a:lumMod val="50000"/>
                  </a:prstClr>
                </a:solidFill>
                <a:latin typeface="Calibri" panose="020F0502020204030204" pitchFamily="34" charset="0"/>
              </a:rPr>
              <a:t>, </a:t>
            </a:r>
            <a:r>
              <a:rPr lang="en-US" sz="1200" dirty="0" smtClean="0">
                <a:solidFill>
                  <a:prstClr val="white">
                    <a:lumMod val="50000"/>
                  </a:prstClr>
                </a:solidFill>
                <a:latin typeface="Calibri" panose="020F0502020204030204" pitchFamily="34" charset="0"/>
              </a:rPr>
              <a:t>E.I</a:t>
            </a:r>
            <a:r>
              <a:rPr lang="en-US" sz="1200" dirty="0">
                <a:solidFill>
                  <a:prstClr val="white">
                    <a:lumMod val="50000"/>
                  </a:prstClr>
                </a:solidFill>
                <a:latin typeface="Calibri" panose="020F0502020204030204" pitchFamily="34" charset="0"/>
              </a:rPr>
              <a:t>., </a:t>
            </a:r>
            <a:r>
              <a:rPr lang="en-US" sz="1200" dirty="0" err="1">
                <a:solidFill>
                  <a:prstClr val="white">
                    <a:lumMod val="50000"/>
                  </a:prstClr>
                </a:solidFill>
                <a:latin typeface="Calibri" panose="020F0502020204030204" pitchFamily="34" charset="0"/>
              </a:rPr>
              <a:t>Zhabitsky</a:t>
            </a:r>
            <a:r>
              <a:rPr lang="en-US" sz="1200" dirty="0">
                <a:solidFill>
                  <a:prstClr val="white">
                    <a:lumMod val="50000"/>
                  </a:prstClr>
                </a:solidFill>
                <a:latin typeface="Calibri" panose="020F0502020204030204" pitchFamily="34" charset="0"/>
              </a:rPr>
              <a:t>, M.V</a:t>
            </a:r>
            <a:r>
              <a:rPr lang="en-US" sz="1200" dirty="0" smtClean="0">
                <a:solidFill>
                  <a:prstClr val="white">
                    <a:lumMod val="50000"/>
                  </a:prstClr>
                </a:solidFill>
                <a:latin typeface="Calibri" panose="020F0502020204030204" pitchFamily="34" charset="0"/>
              </a:rPr>
              <a:t>., LNCS 7125, 2012, pp</a:t>
            </a:r>
            <a:r>
              <a:rPr lang="en-US" sz="1200" dirty="0">
                <a:solidFill>
                  <a:prstClr val="white">
                    <a:lumMod val="50000"/>
                  </a:prstClr>
                </a:solidFill>
                <a:latin typeface="Calibri" panose="020F0502020204030204" pitchFamily="34" charset="0"/>
              </a:rPr>
              <a:t>. 328–333; </a:t>
            </a:r>
            <a:r>
              <a:rPr lang="en-US" sz="1200" dirty="0" smtClean="0">
                <a:solidFill>
                  <a:prstClr val="white">
                    <a:lumMod val="50000"/>
                  </a:prstClr>
                </a:solidFill>
                <a:latin typeface="Calibri" panose="020F0502020204030204" pitchFamily="34" charset="0"/>
              </a:rPr>
              <a:t>E</a:t>
            </a:r>
            <a:r>
              <a:rPr lang="en-US" sz="1200" dirty="0">
                <a:solidFill>
                  <a:prstClr val="white">
                    <a:lumMod val="50000"/>
                  </a:prstClr>
                </a:solidFill>
                <a:latin typeface="Calibri" panose="020F0502020204030204" pitchFamily="34" charset="0"/>
              </a:rPr>
              <a:t>. </a:t>
            </a:r>
            <a:r>
              <a:rPr lang="en-US" sz="1200" dirty="0" err="1">
                <a:solidFill>
                  <a:prstClr val="white">
                    <a:lumMod val="50000"/>
                  </a:prstClr>
                </a:solidFill>
                <a:latin typeface="Calibri" panose="020F0502020204030204" pitchFamily="34" charset="0"/>
              </a:rPr>
              <a:t>Zhabitskaya</a:t>
            </a:r>
            <a:r>
              <a:rPr lang="en-US" sz="1200" dirty="0">
                <a:solidFill>
                  <a:prstClr val="white">
                    <a:lumMod val="50000"/>
                  </a:prstClr>
                </a:solidFill>
                <a:latin typeface="Calibri" panose="020F0502020204030204" pitchFamily="34" charset="0"/>
              </a:rPr>
              <a:t>, E. </a:t>
            </a:r>
            <a:r>
              <a:rPr lang="en-US" sz="1200" dirty="0" err="1">
                <a:solidFill>
                  <a:prstClr val="white">
                    <a:lumMod val="50000"/>
                  </a:prstClr>
                </a:solidFill>
                <a:latin typeface="Calibri" panose="020F0502020204030204" pitchFamily="34" charset="0"/>
              </a:rPr>
              <a:t>Zemlyanaya</a:t>
            </a:r>
            <a:r>
              <a:rPr lang="en-US" sz="1200" dirty="0">
                <a:solidFill>
                  <a:prstClr val="white">
                    <a:lumMod val="50000"/>
                  </a:prstClr>
                </a:solidFill>
                <a:latin typeface="Calibri" panose="020F0502020204030204" pitchFamily="34" charset="0"/>
              </a:rPr>
              <a:t>, </a:t>
            </a:r>
            <a:r>
              <a:rPr lang="en-US" sz="1200" dirty="0" err="1" smtClean="0">
                <a:solidFill>
                  <a:prstClr val="white">
                    <a:lumMod val="50000"/>
                  </a:prstClr>
                </a:solidFill>
                <a:latin typeface="Calibri" panose="020F0502020204030204" pitchFamily="34" charset="0"/>
              </a:rPr>
              <a:t>M.Kiselev</a:t>
            </a:r>
            <a:r>
              <a:rPr lang="en-US" sz="1200" dirty="0">
                <a:solidFill>
                  <a:prstClr val="white">
                    <a:lumMod val="50000"/>
                  </a:prstClr>
                </a:solidFill>
                <a:latin typeface="Calibri" panose="020F0502020204030204" pitchFamily="34" charset="0"/>
              </a:rPr>
              <a:t>, and A. </a:t>
            </a:r>
            <a:r>
              <a:rPr lang="en-US" sz="1200" dirty="0" err="1">
                <a:solidFill>
                  <a:prstClr val="white">
                    <a:lumMod val="50000"/>
                  </a:prstClr>
                </a:solidFill>
                <a:latin typeface="Calibri" panose="020F0502020204030204" pitchFamily="34" charset="0"/>
              </a:rPr>
              <a:t>Gruzinov</a:t>
            </a:r>
            <a:r>
              <a:rPr lang="en-US" sz="1200" dirty="0" smtClean="0">
                <a:solidFill>
                  <a:prstClr val="white">
                    <a:lumMod val="50000"/>
                  </a:prstClr>
                </a:solidFill>
                <a:latin typeface="Calibri" panose="020F0502020204030204" pitchFamily="34" charset="0"/>
              </a:rPr>
              <a:t>., EPJ </a:t>
            </a:r>
            <a:r>
              <a:rPr lang="en-US" sz="1200" dirty="0" err="1" smtClean="0">
                <a:solidFill>
                  <a:prstClr val="white">
                    <a:lumMod val="50000"/>
                  </a:prstClr>
                </a:solidFill>
                <a:latin typeface="Calibri" panose="020F0502020204030204" pitchFamily="34" charset="0"/>
              </a:rPr>
              <a:t>WoC</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108, 02047, </a:t>
            </a:r>
            <a:r>
              <a:rPr lang="en-US" sz="1200" dirty="0" smtClean="0">
                <a:solidFill>
                  <a:prstClr val="white">
                    <a:lumMod val="50000"/>
                  </a:prstClr>
                </a:solidFill>
                <a:latin typeface="Calibri" panose="020F0502020204030204" pitchFamily="34" charset="0"/>
              </a:rPr>
              <a:t>2016; E. </a:t>
            </a:r>
            <a:r>
              <a:rPr lang="en-US" sz="1200" dirty="0" err="1" smtClean="0">
                <a:solidFill>
                  <a:prstClr val="white">
                    <a:lumMod val="50000"/>
                  </a:prstClr>
                </a:solidFill>
                <a:latin typeface="Calibri" panose="020F0502020204030204" pitchFamily="34" charset="0"/>
              </a:rPr>
              <a:t>Zhabitskaya</a:t>
            </a:r>
            <a:r>
              <a:rPr lang="en-US" sz="1200" dirty="0" smtClean="0">
                <a:solidFill>
                  <a:prstClr val="white">
                    <a:lumMod val="50000"/>
                  </a:prstClr>
                </a:solidFill>
                <a:latin typeface="Calibri" panose="020F0502020204030204" pitchFamily="34" charset="0"/>
              </a:rPr>
              <a:t>, PhD Dissertation, 30.09.2016 </a:t>
            </a:r>
            <a:endParaRPr lang="ru-RU" sz="1200" dirty="0">
              <a:solidFill>
                <a:prstClr val="white">
                  <a:lumMod val="50000"/>
                </a:prstClr>
              </a:solidFill>
              <a:latin typeface="Calibri" panose="020F0502020204030204" pitchFamily="34" charset="0"/>
            </a:endParaRPr>
          </a:p>
        </p:txBody>
      </p:sp>
    </p:spTree>
    <p:extLst>
      <p:ext uri="{BB962C8B-B14F-4D97-AF65-F5344CB8AC3E}">
        <p14:creationId xmlns:p14="http://schemas.microsoft.com/office/powerpoint/2010/main" val="577353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68316" y="1441637"/>
            <a:ext cx="8294684" cy="22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6" rIns="91410" bIns="45706">
            <a:spAutoFit/>
          </a:bodyPr>
          <a:lstStyle>
            <a:lvl1pPr eaLnBrk="0" hangingPunct="0">
              <a:defRPr sz="2400">
                <a:solidFill>
                  <a:schemeClr val="tx1"/>
                </a:solidFill>
                <a:latin typeface="Times New Roman" pitchFamily="18" charset="0"/>
              </a:defRPr>
            </a:lvl1pPr>
            <a:lvl2pPr marL="1536700" indent="-457200" eaLnBrk="0" hangingPunct="0">
              <a:defRPr sz="2400">
                <a:solidFill>
                  <a:schemeClr val="tx1"/>
                </a:solidFill>
                <a:latin typeface="Times New Roman" pitchFamily="18" charset="0"/>
              </a:defRPr>
            </a:lvl2pPr>
            <a:lvl3pPr marL="2173288" indent="-457200" eaLnBrk="0" hangingPunct="0">
              <a:defRPr sz="2400">
                <a:solidFill>
                  <a:schemeClr val="tx1"/>
                </a:solidFill>
                <a:latin typeface="Times New Roman" pitchFamily="18" charset="0"/>
              </a:defRPr>
            </a:lvl3pPr>
            <a:lvl4pPr marL="2809875" indent="-457200" eaLnBrk="0" hangingPunct="0">
              <a:defRPr sz="2400">
                <a:solidFill>
                  <a:schemeClr val="tx1"/>
                </a:solidFill>
                <a:latin typeface="Times New Roman" pitchFamily="18" charset="0"/>
              </a:defRPr>
            </a:lvl4pPr>
            <a:lvl5pPr marL="3446463" indent="-457200" eaLnBrk="0" hangingPunct="0">
              <a:defRPr sz="2400">
                <a:solidFill>
                  <a:schemeClr val="tx1"/>
                </a:solidFill>
                <a:latin typeface="Times New Roman" pitchFamily="18" charset="0"/>
              </a:defRPr>
            </a:lvl5pPr>
            <a:lvl6pPr marL="3903663" indent="-457200" eaLnBrk="0" fontAlgn="base" hangingPunct="0">
              <a:spcBef>
                <a:spcPct val="0"/>
              </a:spcBef>
              <a:spcAft>
                <a:spcPct val="0"/>
              </a:spcAft>
              <a:defRPr sz="2400">
                <a:solidFill>
                  <a:schemeClr val="tx1"/>
                </a:solidFill>
                <a:latin typeface="Times New Roman" pitchFamily="18" charset="0"/>
              </a:defRPr>
            </a:lvl6pPr>
            <a:lvl7pPr marL="4360863" indent="-457200" eaLnBrk="0" fontAlgn="base" hangingPunct="0">
              <a:spcBef>
                <a:spcPct val="0"/>
              </a:spcBef>
              <a:spcAft>
                <a:spcPct val="0"/>
              </a:spcAft>
              <a:defRPr sz="2400">
                <a:solidFill>
                  <a:schemeClr val="tx1"/>
                </a:solidFill>
                <a:latin typeface="Times New Roman" pitchFamily="18" charset="0"/>
              </a:defRPr>
            </a:lvl7pPr>
            <a:lvl8pPr marL="4818063" indent="-457200" eaLnBrk="0" fontAlgn="base" hangingPunct="0">
              <a:spcBef>
                <a:spcPct val="0"/>
              </a:spcBef>
              <a:spcAft>
                <a:spcPct val="0"/>
              </a:spcAft>
              <a:defRPr sz="2400">
                <a:solidFill>
                  <a:schemeClr val="tx1"/>
                </a:solidFill>
                <a:latin typeface="Times New Roman" pitchFamily="18" charset="0"/>
              </a:defRPr>
            </a:lvl8pPr>
            <a:lvl9pPr marL="5275263" indent="-4572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Computer time vs number of processes and discretization N. Calculations on the </a:t>
            </a:r>
            <a:r>
              <a:rPr lang="en-US" altLang="en-US" sz="1800" kern="0" dirty="0" err="1">
                <a:solidFill>
                  <a:srgbClr val="0033CC"/>
                </a:solidFill>
                <a:effectLst>
                  <a:outerShdw blurRad="38100" dist="38100" dir="2700000" algn="tl">
                    <a:srgbClr val="000000">
                      <a:alpha val="43137"/>
                    </a:srgbClr>
                  </a:outerShdw>
                </a:effectLst>
                <a:latin typeface="Calibri" panose="020F0502020204030204" pitchFamily="34" charset="0"/>
              </a:rPr>
              <a:t>HybriLIT</a:t>
            </a: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 cluster of the microscopic OP for</a:t>
            </a:r>
            <a:r>
              <a:rPr lang="ru-RU"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 </a:t>
            </a:r>
            <a:r>
              <a:rPr lang="ru-RU" altLang="en-US" sz="1800" kern="0" baseline="30000" dirty="0">
                <a:solidFill>
                  <a:srgbClr val="0033CC"/>
                </a:solidFill>
                <a:effectLst>
                  <a:outerShdw blurRad="38100" dist="38100" dir="2700000" algn="tl">
                    <a:srgbClr val="000000">
                      <a:alpha val="43137"/>
                    </a:srgbClr>
                  </a:outerShdw>
                </a:effectLst>
                <a:latin typeface="Calibri" panose="020F0502020204030204" pitchFamily="34" charset="0"/>
              </a:rPr>
              <a:t>6</a:t>
            </a: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He</a:t>
            </a:r>
            <a:r>
              <a:rPr lang="ru-RU"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a:t>
            </a:r>
            <a:r>
              <a:rPr lang="ru-RU" altLang="en-US" sz="1800" kern="0" baseline="30000" dirty="0">
                <a:solidFill>
                  <a:srgbClr val="0033CC"/>
                </a:solidFill>
                <a:effectLst>
                  <a:outerShdw blurRad="38100" dist="38100" dir="2700000" algn="tl">
                    <a:srgbClr val="000000">
                      <a:alpha val="43137"/>
                    </a:srgbClr>
                  </a:outerShdw>
                </a:effectLst>
                <a:latin typeface="Calibri" panose="020F0502020204030204" pitchFamily="34" charset="0"/>
              </a:rPr>
              <a:t>28</a:t>
            </a: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Si</a:t>
            </a:r>
            <a:r>
              <a:rPr lang="ru-RU"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at</a:t>
            </a:r>
            <a:r>
              <a:rPr lang="ru-RU"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 50 </a:t>
            </a:r>
            <a:r>
              <a:rPr lang="en-US" altLang="en-US" sz="1800" kern="0" dirty="0" err="1">
                <a:solidFill>
                  <a:srgbClr val="0033CC"/>
                </a:solidFill>
                <a:effectLst>
                  <a:outerShdw blurRad="38100" dist="38100" dir="2700000" algn="tl">
                    <a:srgbClr val="000000">
                      <a:alpha val="43137"/>
                    </a:srgbClr>
                  </a:outerShdw>
                </a:effectLst>
                <a:latin typeface="Calibri" panose="020F0502020204030204" pitchFamily="34" charset="0"/>
              </a:rPr>
              <a:t>Mev</a:t>
            </a: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/Nucleon</a:t>
            </a:r>
            <a:r>
              <a:rPr lang="ru-RU"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 </a:t>
            </a:r>
            <a:endPar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endParaRPr>
          </a:p>
          <a:p>
            <a:pPr fontAlgn="base">
              <a:spcBef>
                <a:spcPct val="0"/>
              </a:spcBef>
              <a:spcAft>
                <a:spcPct val="0"/>
              </a:spcAft>
              <a:defRPr/>
            </a:pPr>
            <a:endParaRPr lang="en-US" altLang="en-US" sz="2800" kern="0" dirty="0">
              <a:solidFill>
                <a:srgbClr val="000000"/>
              </a:solidFill>
            </a:endParaRPr>
          </a:p>
          <a:p>
            <a:pPr fontAlgn="base">
              <a:spcBef>
                <a:spcPct val="0"/>
              </a:spcBef>
              <a:spcAft>
                <a:spcPct val="0"/>
              </a:spcAft>
              <a:defRPr/>
            </a:pPr>
            <a:endParaRPr lang="en-US" altLang="en-US" sz="2800" kern="0" dirty="0">
              <a:solidFill>
                <a:srgbClr val="000000"/>
              </a:solidFill>
            </a:endParaRPr>
          </a:p>
          <a:p>
            <a:pPr fontAlgn="base">
              <a:spcBef>
                <a:spcPct val="0"/>
              </a:spcBef>
              <a:spcAft>
                <a:spcPct val="0"/>
              </a:spcAft>
              <a:defRPr/>
            </a:pPr>
            <a:endParaRPr lang="en-US" altLang="en-US" sz="2800" kern="0" dirty="0">
              <a:solidFill>
                <a:srgbClr val="000000"/>
              </a:solidFill>
            </a:endParaRPr>
          </a:p>
          <a:p>
            <a:pPr fontAlgn="base">
              <a:spcBef>
                <a:spcPct val="0"/>
              </a:spcBef>
              <a:spcAft>
                <a:spcPct val="0"/>
              </a:spcAft>
              <a:defRPr/>
            </a:pPr>
            <a:r>
              <a:rPr lang="en-US" altLang="en-US" sz="1800" kern="0" dirty="0" smtClean="0">
                <a:solidFill>
                  <a:srgbClr val="0033CC"/>
                </a:solidFill>
                <a:effectLst>
                  <a:outerShdw blurRad="38100" dist="38100" dir="2700000" algn="tl">
                    <a:srgbClr val="000000">
                      <a:alpha val="43137"/>
                    </a:srgbClr>
                  </a:outerShdw>
                </a:effectLst>
                <a:latin typeface="Calibri" panose="020F0502020204030204" pitchFamily="34" charset="0"/>
              </a:rPr>
              <a:t>Recent </a:t>
            </a:r>
            <a:r>
              <a:rPr lang="en-US" altLang="en-US" sz="1800" kern="0" dirty="0">
                <a:solidFill>
                  <a:srgbClr val="0033CC"/>
                </a:solidFill>
                <a:effectLst>
                  <a:outerShdw blurRad="38100" dist="38100" dir="2700000" algn="tl">
                    <a:srgbClr val="000000">
                      <a:alpha val="43137"/>
                    </a:srgbClr>
                  </a:outerShdw>
                </a:effectLst>
                <a:latin typeface="Calibri" panose="020F0502020204030204" pitchFamily="34" charset="0"/>
              </a:rPr>
              <a:t>results of analysis of elastic scattering and fragmentation processes of </a:t>
            </a:r>
            <a:r>
              <a:rPr lang="ru-RU" altLang="en-US" sz="1800" kern="0"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10</a:t>
            </a:r>
            <a:r>
              <a:rPr lang="ru-RU" altLang="en-US" sz="1800" kern="0" dirty="0" smtClean="0">
                <a:solidFill>
                  <a:srgbClr val="0033CC"/>
                </a:solidFill>
                <a:effectLst>
                  <a:outerShdw blurRad="38100" dist="38100" dir="2700000" algn="tl">
                    <a:srgbClr val="000000">
                      <a:alpha val="43137"/>
                    </a:srgbClr>
                  </a:outerShdw>
                </a:effectLst>
                <a:latin typeface="Calibri" panose="020F0502020204030204" pitchFamily="34" charset="0"/>
              </a:rPr>
              <a:t>Be+</a:t>
            </a:r>
            <a:r>
              <a:rPr lang="ru-RU" altLang="en-US" sz="1800" kern="0"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12</a:t>
            </a:r>
            <a:r>
              <a:rPr lang="ru-RU" altLang="en-US" sz="1800" kern="0" dirty="0" smtClean="0">
                <a:solidFill>
                  <a:srgbClr val="0033CC"/>
                </a:solidFill>
                <a:effectLst>
                  <a:outerShdw blurRad="38100" dist="38100" dir="2700000" algn="tl">
                    <a:srgbClr val="000000">
                      <a:alpha val="43137"/>
                    </a:srgbClr>
                  </a:outerShdw>
                </a:effectLst>
                <a:latin typeface="Calibri" panose="020F0502020204030204" pitchFamily="34" charset="0"/>
              </a:rPr>
              <a:t>C</a:t>
            </a:r>
            <a:endParaRPr lang="en-US" altLang="en-US" sz="18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endParaRPr>
          </a:p>
        </p:txBody>
      </p:sp>
      <p:pic>
        <p:nvPicPr>
          <p:cNvPr id="3" name="Picture 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90" y="4059238"/>
            <a:ext cx="3313112"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949704"/>
            <a:ext cx="3600450"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2127250"/>
            <a:ext cx="7546975"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76200" y="6321626"/>
            <a:ext cx="9067800" cy="307777"/>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V.K. </a:t>
            </a:r>
            <a:r>
              <a:rPr lang="en-US" sz="1400" dirty="0" err="1">
                <a:solidFill>
                  <a:prstClr val="black">
                    <a:lumMod val="50000"/>
                    <a:lumOff val="50000"/>
                  </a:prstClr>
                </a:solidFill>
                <a:latin typeface="Calibri" panose="020F0502020204030204" pitchFamily="34" charset="0"/>
              </a:rPr>
              <a:t>Lukyanov</a:t>
            </a:r>
            <a:r>
              <a:rPr lang="en-US" sz="1400" dirty="0">
                <a:solidFill>
                  <a:prstClr val="black">
                    <a:lumMod val="50000"/>
                    <a:lumOff val="50000"/>
                  </a:prstClr>
                </a:solidFill>
                <a:latin typeface="Calibri" panose="020F0502020204030204" pitchFamily="34" charset="0"/>
              </a:rPr>
              <a:t>, D.N. </a:t>
            </a:r>
            <a:r>
              <a:rPr lang="en-US" sz="1400" dirty="0" err="1">
                <a:solidFill>
                  <a:prstClr val="black">
                    <a:lumMod val="50000"/>
                    <a:lumOff val="50000"/>
                  </a:prstClr>
                </a:solidFill>
                <a:latin typeface="Calibri" panose="020F0502020204030204" pitchFamily="34" charset="0"/>
              </a:rPr>
              <a:t>Kadrev</a:t>
            </a:r>
            <a:r>
              <a:rPr lang="en-US" sz="1400" dirty="0">
                <a:solidFill>
                  <a:prstClr val="black">
                    <a:lumMod val="50000"/>
                    <a:lumOff val="50000"/>
                  </a:prstClr>
                </a:solidFill>
                <a:latin typeface="Calibri" panose="020F0502020204030204" pitchFamily="34" charset="0"/>
              </a:rPr>
              <a:t>, E.V. </a:t>
            </a:r>
            <a:r>
              <a:rPr lang="en-US" sz="1400" dirty="0" err="1">
                <a:solidFill>
                  <a:prstClr val="black">
                    <a:lumMod val="50000"/>
                    <a:lumOff val="50000"/>
                  </a:prstClr>
                </a:solidFill>
                <a:latin typeface="Calibri" panose="020F0502020204030204" pitchFamily="34" charset="0"/>
              </a:rPr>
              <a:t>Zemlyanaya</a:t>
            </a:r>
            <a:r>
              <a:rPr lang="en-US" sz="1400" dirty="0">
                <a:solidFill>
                  <a:prstClr val="black">
                    <a:lumMod val="50000"/>
                    <a:lumOff val="50000"/>
                  </a:prstClr>
                </a:solidFill>
                <a:latin typeface="Calibri" panose="020F0502020204030204" pitchFamily="34" charset="0"/>
              </a:rPr>
              <a:t>, K. </a:t>
            </a:r>
            <a:r>
              <a:rPr lang="en-US" sz="1400" dirty="0" err="1">
                <a:solidFill>
                  <a:prstClr val="black">
                    <a:lumMod val="50000"/>
                    <a:lumOff val="50000"/>
                  </a:prstClr>
                </a:solidFill>
                <a:latin typeface="Calibri" panose="020F0502020204030204" pitchFamily="34" charset="0"/>
              </a:rPr>
              <a:t>Spasova</a:t>
            </a:r>
            <a:r>
              <a:rPr lang="en-US" sz="1400" dirty="0">
                <a:solidFill>
                  <a:prstClr val="black">
                    <a:lumMod val="50000"/>
                    <a:lumOff val="50000"/>
                  </a:prstClr>
                </a:solidFill>
                <a:latin typeface="Calibri" panose="020F0502020204030204" pitchFamily="34" charset="0"/>
              </a:rPr>
              <a:t>, K.V. </a:t>
            </a:r>
            <a:r>
              <a:rPr lang="en-US" sz="1400" dirty="0" err="1">
                <a:solidFill>
                  <a:prstClr val="black">
                    <a:lumMod val="50000"/>
                    <a:lumOff val="50000"/>
                  </a:prstClr>
                </a:solidFill>
                <a:latin typeface="Calibri" panose="020F0502020204030204" pitchFamily="34" charset="0"/>
              </a:rPr>
              <a:t>Lukyanov</a:t>
            </a:r>
            <a:r>
              <a:rPr lang="en-US" sz="1400" dirty="0">
                <a:solidFill>
                  <a:prstClr val="black">
                    <a:lumMod val="50000"/>
                    <a:lumOff val="50000"/>
                  </a:prstClr>
                </a:solidFill>
                <a:latin typeface="Calibri" panose="020F0502020204030204" pitchFamily="34" charset="0"/>
              </a:rPr>
              <a:t>, A.N. </a:t>
            </a:r>
            <a:r>
              <a:rPr lang="en-US" sz="1400" dirty="0" err="1">
                <a:solidFill>
                  <a:prstClr val="black">
                    <a:lumMod val="50000"/>
                    <a:lumOff val="50000"/>
                  </a:prstClr>
                </a:solidFill>
                <a:latin typeface="Calibri" panose="020F0502020204030204" pitchFamily="34" charset="0"/>
              </a:rPr>
              <a:t>Antonov</a:t>
            </a:r>
            <a:r>
              <a:rPr lang="en-US" sz="1400" dirty="0">
                <a:solidFill>
                  <a:prstClr val="black">
                    <a:lumMod val="50000"/>
                    <a:lumOff val="50000"/>
                  </a:prstClr>
                </a:solidFill>
                <a:latin typeface="Calibri" panose="020F0502020204030204" pitchFamily="34" charset="0"/>
              </a:rPr>
              <a:t>, M.K. </a:t>
            </a:r>
            <a:r>
              <a:rPr lang="en-US" sz="1400" dirty="0" err="1">
                <a:solidFill>
                  <a:prstClr val="black">
                    <a:lumMod val="50000"/>
                    <a:lumOff val="50000"/>
                  </a:prstClr>
                </a:solidFill>
                <a:latin typeface="Calibri" panose="020F0502020204030204" pitchFamily="34" charset="0"/>
              </a:rPr>
              <a:t>Gaidarov</a:t>
            </a:r>
            <a:r>
              <a:rPr lang="en-US" sz="1400" dirty="0">
                <a:solidFill>
                  <a:prstClr val="black">
                    <a:lumMod val="50000"/>
                    <a:lumOff val="50000"/>
                  </a:prstClr>
                </a:solidFill>
                <a:latin typeface="Calibri" panose="020F0502020204030204" pitchFamily="34" charset="0"/>
              </a:rPr>
              <a:t>, PRC 91, 034606 (2015)</a:t>
            </a:r>
          </a:p>
        </p:txBody>
      </p:sp>
      <p:sp>
        <p:nvSpPr>
          <p:cNvPr id="8" name="Заголовок 1"/>
          <p:cNvSpPr txBox="1">
            <a:spLocks/>
          </p:cNvSpPr>
          <p:nvPr/>
        </p:nvSpPr>
        <p:spPr>
          <a:xfrm>
            <a:off x="457204" y="152402"/>
            <a:ext cx="8077199"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Hybrid Optical Potential Description of Elastic Scattering and Fragmentation Processes</a:t>
            </a:r>
          </a:p>
        </p:txBody>
      </p:sp>
    </p:spTree>
    <p:extLst>
      <p:ext uri="{BB962C8B-B14F-4D97-AF65-F5344CB8AC3E}">
        <p14:creationId xmlns:p14="http://schemas.microsoft.com/office/powerpoint/2010/main" val="956021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 y="2682241"/>
            <a:ext cx="9064727" cy="3566160"/>
            <a:chOff x="1" y="2286000"/>
            <a:chExt cx="9064727" cy="356616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286000"/>
              <a:ext cx="3087939"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125" y="2286000"/>
              <a:ext cx="3091603"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286000"/>
              <a:ext cx="2993191"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Прямоугольник 6"/>
          <p:cNvSpPr/>
          <p:nvPr/>
        </p:nvSpPr>
        <p:spPr>
          <a:xfrm>
            <a:off x="609600" y="6474026"/>
            <a:ext cx="8458200" cy="307748"/>
          </a:xfrm>
          <a:prstGeom prst="rect">
            <a:avLst/>
          </a:prstGeom>
        </p:spPr>
        <p:txBody>
          <a:bodyPr wrap="square" lIns="91410" tIns="45706" rIns="91410" bIns="45706">
            <a:spAutoFit/>
          </a:bodyPr>
          <a:lstStyle/>
          <a:p>
            <a:r>
              <a:rPr lang="en-US" sz="1400" dirty="0" err="1" smtClean="0">
                <a:solidFill>
                  <a:prstClr val="black">
                    <a:lumMod val="50000"/>
                    <a:lumOff val="50000"/>
                  </a:prstClr>
                </a:solidFill>
                <a:latin typeface="Calibri" panose="020F0502020204030204" pitchFamily="34" charset="0"/>
              </a:rPr>
              <a:t>Yu.G.Sobolev</a:t>
            </a:r>
            <a:r>
              <a:rPr lang="en-US" sz="1400" dirty="0" smtClean="0">
                <a:solidFill>
                  <a:prstClr val="black">
                    <a:lumMod val="50000"/>
                    <a:lumOff val="50000"/>
                  </a:prstClr>
                </a:solidFill>
                <a:latin typeface="Calibri" panose="020F0502020204030204" pitchFamily="34" charset="0"/>
              </a:rPr>
              <a:t>, …, </a:t>
            </a:r>
            <a:r>
              <a:rPr lang="en-US" sz="1400" dirty="0">
                <a:solidFill>
                  <a:prstClr val="black">
                    <a:lumMod val="50000"/>
                    <a:lumOff val="50000"/>
                  </a:prstClr>
                </a:solidFill>
                <a:latin typeface="Calibri" panose="020F0502020204030204" pitchFamily="34" charset="0"/>
              </a:rPr>
              <a:t>K.V. </a:t>
            </a:r>
            <a:r>
              <a:rPr lang="en-US" sz="1400" dirty="0" err="1">
                <a:solidFill>
                  <a:prstClr val="black">
                    <a:lumMod val="50000"/>
                    <a:lumOff val="50000"/>
                  </a:prstClr>
                </a:solidFill>
                <a:latin typeface="Calibri" panose="020F0502020204030204" pitchFamily="34" charset="0"/>
              </a:rPr>
              <a:t>Lukyanov</a:t>
            </a:r>
            <a:r>
              <a:rPr lang="en-US" sz="1400" dirty="0">
                <a:solidFill>
                  <a:prstClr val="black">
                    <a:lumMod val="50000"/>
                    <a:lumOff val="50000"/>
                  </a:prstClr>
                </a:solidFill>
                <a:latin typeface="Calibri" panose="020F0502020204030204" pitchFamily="34" charset="0"/>
              </a:rPr>
              <a:t> </a:t>
            </a:r>
            <a:r>
              <a:rPr lang="en-US" sz="1400" dirty="0" smtClean="0">
                <a:solidFill>
                  <a:prstClr val="black">
                    <a:lumMod val="50000"/>
                    <a:lumOff val="50000"/>
                  </a:prstClr>
                </a:solidFill>
                <a:latin typeface="Calibri" panose="020F0502020204030204" pitchFamily="34" charset="0"/>
              </a:rPr>
              <a:t>, …, E.V. </a:t>
            </a:r>
            <a:r>
              <a:rPr lang="en-US" sz="1400" dirty="0" err="1" smtClean="0">
                <a:solidFill>
                  <a:prstClr val="black">
                    <a:lumMod val="50000"/>
                    <a:lumOff val="50000"/>
                  </a:prstClr>
                </a:solidFill>
                <a:latin typeface="Calibri" panose="020F0502020204030204" pitchFamily="34" charset="0"/>
              </a:rPr>
              <a:t>Zemlyanaya</a:t>
            </a:r>
            <a:r>
              <a:rPr lang="en-US" sz="1400" dirty="0" smtClean="0">
                <a:solidFill>
                  <a:prstClr val="black">
                    <a:lumMod val="50000"/>
                    <a:lumOff val="50000"/>
                  </a:prstClr>
                </a:solidFill>
                <a:latin typeface="Calibri" panose="020F0502020204030204" pitchFamily="34" charset="0"/>
              </a:rPr>
              <a:t>, EXON 2014 Proceedings, World Scientific, </a:t>
            </a:r>
            <a:r>
              <a:rPr lang="en-US" sz="1400" dirty="0">
                <a:solidFill>
                  <a:prstClr val="black">
                    <a:lumMod val="50000"/>
                    <a:lumOff val="50000"/>
                  </a:prstClr>
                </a:solidFill>
                <a:latin typeface="Calibri" panose="020F0502020204030204" pitchFamily="34" charset="0"/>
              </a:rPr>
              <a:t>2015 - </a:t>
            </a:r>
            <a:r>
              <a:rPr lang="en-US" sz="1400" dirty="0" smtClean="0">
                <a:solidFill>
                  <a:prstClr val="black">
                    <a:lumMod val="50000"/>
                    <a:lumOff val="50000"/>
                  </a:prstClr>
                </a:solidFill>
                <a:latin typeface="Calibri" panose="020F0502020204030204" pitchFamily="34" charset="0"/>
              </a:rPr>
              <a:t>pp.147-152</a:t>
            </a:r>
            <a:endParaRPr lang="en-US" sz="1400" dirty="0">
              <a:solidFill>
                <a:prstClr val="black">
                  <a:lumMod val="50000"/>
                  <a:lumOff val="50000"/>
                </a:prstClr>
              </a:solidFill>
              <a:latin typeface="Calibri" panose="020F0502020204030204" pitchFamily="34" charset="0"/>
            </a:endParaRPr>
          </a:p>
        </p:txBody>
      </p:sp>
      <p:sp>
        <p:nvSpPr>
          <p:cNvPr id="3" name="TextBox 2"/>
          <p:cNvSpPr txBox="1"/>
          <p:nvPr/>
        </p:nvSpPr>
        <p:spPr>
          <a:xfrm>
            <a:off x="383460" y="1463049"/>
            <a:ext cx="8531940" cy="1015663"/>
          </a:xfrm>
          <a:prstGeom prst="rect">
            <a:avLst/>
          </a:prstGeom>
          <a:noFill/>
        </p:spPr>
        <p:txBody>
          <a:bodyPr wrap="square" lIns="91410" tIns="45706" rIns="91410" bIns="45706" rtlCol="0">
            <a:spAutoFit/>
          </a:bodyPr>
          <a:lstStyle/>
          <a:p>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Optical potential computations and comparison with experimental data of total interaction cross-sections of the exotic nuclei </a:t>
            </a:r>
            <a:r>
              <a:rPr lang="en-US" sz="2000" baseline="30000" dirty="0">
                <a:solidFill>
                  <a:srgbClr val="0033CC"/>
                </a:solidFill>
                <a:effectLst>
                  <a:outerShdw blurRad="38100" dist="38100" dir="2700000" algn="tl">
                    <a:srgbClr val="000000">
                      <a:alpha val="43137"/>
                    </a:srgbClr>
                  </a:outerShdw>
                </a:effectLst>
                <a:latin typeface="Calibri" panose="020F0502020204030204" pitchFamily="34" charset="0"/>
              </a:rPr>
              <a:t>6</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He and </a:t>
            </a:r>
            <a:r>
              <a:rPr lang="en-US" sz="2000" baseline="30000" dirty="0">
                <a:solidFill>
                  <a:srgbClr val="0033CC"/>
                </a:solidFill>
                <a:effectLst>
                  <a:outerShdw blurRad="38100" dist="38100" dir="2700000" algn="tl">
                    <a:srgbClr val="000000">
                      <a:alpha val="43137"/>
                    </a:srgbClr>
                  </a:outerShdw>
                </a:effectLst>
                <a:latin typeface="Calibri" panose="020F0502020204030204" pitchFamily="34" charset="0"/>
              </a:rPr>
              <a:t>8,9</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Li with different nuclei over a large range of energies and masses</a:t>
            </a:r>
          </a:p>
        </p:txBody>
      </p:sp>
      <p:sp>
        <p:nvSpPr>
          <p:cNvPr id="9" name="Заголовок 1"/>
          <p:cNvSpPr txBox="1">
            <a:spLocks/>
          </p:cNvSpPr>
          <p:nvPr/>
        </p:nvSpPr>
        <p:spPr>
          <a:xfrm>
            <a:off x="533403" y="228600"/>
            <a:ext cx="8077199" cy="990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Hybrid Optical Potential Computation of Total Interaction Cross-Sections of Exotic Nuclei</a:t>
            </a:r>
          </a:p>
        </p:txBody>
      </p:sp>
    </p:spTree>
    <p:extLst>
      <p:ext uri="{BB962C8B-B14F-4D97-AF65-F5344CB8AC3E}">
        <p14:creationId xmlns:p14="http://schemas.microsoft.com/office/powerpoint/2010/main" val="3047269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Группа 5"/>
          <p:cNvGrpSpPr/>
          <p:nvPr/>
        </p:nvGrpSpPr>
        <p:grpSpPr>
          <a:xfrm>
            <a:off x="304800" y="2289558"/>
            <a:ext cx="8763000" cy="3157954"/>
            <a:chOff x="304800" y="2362200"/>
            <a:chExt cx="8763000" cy="3157954"/>
          </a:xfrm>
        </p:grpSpPr>
        <p:grpSp>
          <p:nvGrpSpPr>
            <p:cNvPr id="2" name="Группа 1"/>
            <p:cNvGrpSpPr/>
            <p:nvPr/>
          </p:nvGrpSpPr>
          <p:grpSpPr>
            <a:xfrm>
              <a:off x="304800" y="2362200"/>
              <a:ext cx="8534400" cy="2895600"/>
              <a:chOff x="152400" y="3457575"/>
              <a:chExt cx="8943975" cy="3095625"/>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57575"/>
                <a:ext cx="44005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95675"/>
                <a:ext cx="437197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Группа 3"/>
            <p:cNvGrpSpPr/>
            <p:nvPr/>
          </p:nvGrpSpPr>
          <p:grpSpPr>
            <a:xfrm>
              <a:off x="533400" y="5181600"/>
              <a:ext cx="3886200" cy="338554"/>
              <a:chOff x="533400" y="5486400"/>
              <a:chExt cx="3886200" cy="338554"/>
            </a:xfrm>
            <a:noFill/>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508920"/>
                <a:ext cx="1676400" cy="28228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486400"/>
                <a:ext cx="2307042" cy="338554"/>
              </a:xfrm>
              <a:prstGeom prst="rect">
                <a:avLst/>
              </a:prstGeom>
              <a:grpFill/>
            </p:spPr>
            <p:txBody>
              <a:bodyPr wrap="none" rtlCol="0">
                <a:spAutoFit/>
              </a:bodyPr>
              <a:lstStyle/>
              <a:p>
                <a:pPr defTabSz="914400"/>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Disregarding fluctuations </a:t>
                </a:r>
                <a:endParaRPr lang="en-US" sz="16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grpSp>
        <p:grpSp>
          <p:nvGrpSpPr>
            <p:cNvPr id="5" name="Группа 4"/>
            <p:cNvGrpSpPr/>
            <p:nvPr/>
          </p:nvGrpSpPr>
          <p:grpSpPr>
            <a:xfrm>
              <a:off x="4572000" y="5181600"/>
              <a:ext cx="4495800" cy="338554"/>
              <a:chOff x="4800600" y="5224046"/>
              <a:chExt cx="4495800" cy="338554"/>
            </a:xfrm>
            <a:noFill/>
          </p:grpSpPr>
          <p:sp>
            <p:nvSpPr>
              <p:cNvPr id="10" name="TextBox 9"/>
              <p:cNvSpPr txBox="1"/>
              <p:nvPr/>
            </p:nvSpPr>
            <p:spPr>
              <a:xfrm>
                <a:off x="4800600" y="5224046"/>
                <a:ext cx="2021387" cy="338554"/>
              </a:xfrm>
              <a:prstGeom prst="rect">
                <a:avLst/>
              </a:prstGeom>
              <a:grpFill/>
            </p:spPr>
            <p:txBody>
              <a:bodyPr wrap="none" rtlCol="0">
                <a:spAutoFit/>
              </a:bodyPr>
              <a:lstStyle/>
              <a:p>
                <a:pPr defTabSz="914400"/>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Including fluctuations </a:t>
                </a:r>
                <a:endParaRPr lang="en-US" sz="16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303520"/>
                <a:ext cx="2590800" cy="24020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sp>
        <p:nvSpPr>
          <p:cNvPr id="16" name="Заголовок 1"/>
          <p:cNvSpPr txBox="1">
            <a:spLocks/>
          </p:cNvSpPr>
          <p:nvPr/>
        </p:nvSpPr>
        <p:spPr>
          <a:xfrm>
            <a:off x="533401" y="76200"/>
            <a:ext cx="8077199" cy="609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ADE-SFF Structural Analysis of Vesicular Systems</a:t>
            </a:r>
          </a:p>
        </p:txBody>
      </p:sp>
      <p:grpSp>
        <p:nvGrpSpPr>
          <p:cNvPr id="7" name="Группа 6"/>
          <p:cNvGrpSpPr/>
          <p:nvPr/>
        </p:nvGrpSpPr>
        <p:grpSpPr>
          <a:xfrm>
            <a:off x="512403" y="838200"/>
            <a:ext cx="8326797" cy="1538645"/>
            <a:chOff x="512403" y="910842"/>
            <a:chExt cx="8326797" cy="1538645"/>
          </a:xfrm>
        </p:grpSpPr>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473" r="4820" b="4121"/>
            <a:stretch/>
          </p:blipFill>
          <p:spPr bwMode="auto">
            <a:xfrm>
              <a:off x="512403" y="910842"/>
              <a:ext cx="1392597" cy="145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2770" r="2122" b="2847"/>
            <a:stretch/>
          </p:blipFill>
          <p:spPr bwMode="auto">
            <a:xfrm>
              <a:off x="1973366" y="1011241"/>
              <a:ext cx="2217634" cy="127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2914" y="999632"/>
              <a:ext cx="2452686" cy="138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9259" y="990600"/>
              <a:ext cx="2089941" cy="145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TextBox 20"/>
          <p:cNvSpPr txBox="1"/>
          <p:nvPr/>
        </p:nvSpPr>
        <p:spPr>
          <a:xfrm>
            <a:off x="0" y="5526479"/>
            <a:ext cx="9144000" cy="954079"/>
          </a:xfrm>
          <a:prstGeom prst="rect">
            <a:avLst/>
          </a:prstGeom>
          <a:noFill/>
        </p:spPr>
        <p:txBody>
          <a:bodyPr wrap="square" lIns="91410" tIns="45706" rIns="91410" bIns="45706" rtlCol="0">
            <a:spAutoFit/>
          </a:bodyPr>
          <a:lstStyle/>
          <a:p>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         Modeling the structure of </a:t>
            </a:r>
            <a:r>
              <a:rPr lang="en-US" sz="1400" b="1" i="1" dirty="0" smtClean="0">
                <a:solidFill>
                  <a:srgbClr val="0033CC"/>
                </a:solidFill>
                <a:effectLst>
                  <a:outerShdw blurRad="38100" dist="38100" dir="2700000" algn="tl">
                    <a:srgbClr val="000000">
                      <a:alpha val="43137"/>
                    </a:srgbClr>
                  </a:outerShdw>
                </a:effectLst>
                <a:latin typeface="Calibri" panose="020F0502020204030204" pitchFamily="34" charset="0"/>
              </a:rPr>
              <a:t>poly-dispersed </a:t>
            </a:r>
            <a:r>
              <a:rPr lang="en-US" sz="1400" b="1" i="1" dirty="0">
                <a:solidFill>
                  <a:srgbClr val="0033CC"/>
                </a:solidFill>
                <a:effectLst>
                  <a:outerShdw blurRad="38100" dist="38100" dir="2700000" algn="tl">
                    <a:srgbClr val="000000">
                      <a:alpha val="43137"/>
                    </a:srgbClr>
                  </a:outerShdw>
                </a:effectLst>
                <a:latin typeface="Calibri" panose="020F0502020204030204" pitchFamily="34" charset="0"/>
              </a:rPr>
              <a:t>lipid DMPC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(1,2-dimyristoyl-sn-glycero-3-phosphocholine) </a:t>
            </a:r>
            <a:r>
              <a:rPr lang="en-US" sz="1400" b="1" i="1" dirty="0">
                <a:solidFill>
                  <a:srgbClr val="0033CC"/>
                </a:solidFill>
                <a:effectLst>
                  <a:outerShdw blurRad="38100" dist="38100" dir="2700000" algn="tl">
                    <a:srgbClr val="000000">
                      <a:alpha val="43137"/>
                    </a:srgbClr>
                  </a:outerShdw>
                </a:effectLst>
                <a:latin typeface="Calibri" panose="020F0502020204030204" pitchFamily="34" charset="0"/>
              </a:rPr>
              <a:t>vesicles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solvated in 40% sucrose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solution.  Analysis of small-angle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scattering of synchrotron radiation data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used the method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of </a:t>
            </a:r>
            <a:r>
              <a:rPr lang="en-US" sz="1400" b="1" dirty="0">
                <a:solidFill>
                  <a:srgbClr val="0033CC"/>
                </a:solidFill>
                <a:effectLst>
                  <a:outerShdw blurRad="38100" dist="38100" dir="2700000" algn="tl">
                    <a:srgbClr val="000000">
                      <a:alpha val="43137"/>
                    </a:srgbClr>
                  </a:outerShdw>
                </a:effectLst>
                <a:latin typeface="Calibri" panose="020F0502020204030204" pitchFamily="34" charset="0"/>
              </a:rPr>
              <a:t>Separate Form Factors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(SFF</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 modified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in order to include the fluctuations of the lipid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bilayers. The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fitting of the parameters responsible of the vesicular structures was based on the ADE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algorithm.</a:t>
            </a:r>
            <a:endParaRPr lang="en-US" sz="14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22" name="TextBox 21"/>
          <p:cNvSpPr txBox="1"/>
          <p:nvPr/>
        </p:nvSpPr>
        <p:spPr>
          <a:xfrm>
            <a:off x="5302783" y="6397823"/>
            <a:ext cx="3536417" cy="307777"/>
          </a:xfrm>
          <a:prstGeom prst="rect">
            <a:avLst/>
          </a:prstGeom>
          <a:noFill/>
        </p:spPr>
        <p:txBody>
          <a:bodyPr wrap="none" rtlCol="0">
            <a:spAutoFit/>
          </a:bodyPr>
          <a:lstStyle/>
          <a:p>
            <a:pPr defTabSz="914400"/>
            <a:r>
              <a:rPr lang="en-US" sz="1400" dirty="0" smtClean="0">
                <a:solidFill>
                  <a:prstClr val="white">
                    <a:lumMod val="50000"/>
                  </a:prstClr>
                </a:solidFill>
                <a:latin typeface="Calibri" panose="020F0502020204030204" pitchFamily="34" charset="0"/>
              </a:rPr>
              <a:t>E.I. </a:t>
            </a:r>
            <a:r>
              <a:rPr lang="en-US" sz="1400" dirty="0" err="1" smtClean="0">
                <a:solidFill>
                  <a:prstClr val="white">
                    <a:lumMod val="50000"/>
                  </a:prstClr>
                </a:solidFill>
                <a:latin typeface="Calibri" panose="020F0502020204030204" pitchFamily="34" charset="0"/>
              </a:rPr>
              <a:t>Zhabitskaya</a:t>
            </a:r>
            <a:r>
              <a:rPr lang="en-US" sz="1400" dirty="0" smtClean="0">
                <a:solidFill>
                  <a:prstClr val="white">
                    <a:lumMod val="50000"/>
                  </a:prstClr>
                </a:solidFill>
                <a:latin typeface="Calibri" panose="020F0502020204030204" pitchFamily="34" charset="0"/>
              </a:rPr>
              <a:t> (PhD Dissertation 30.09.2016)</a:t>
            </a:r>
            <a:endParaRPr lang="en-US" sz="1400" dirty="0">
              <a:solidFill>
                <a:prstClr val="white">
                  <a:lumMod val="50000"/>
                </a:prstClr>
              </a:solidFill>
              <a:latin typeface="Calibri" panose="020F0502020204030204" pitchFamily="34" charset="0"/>
            </a:endParaRPr>
          </a:p>
        </p:txBody>
      </p:sp>
    </p:spTree>
    <p:extLst>
      <p:ext uri="{BB962C8B-B14F-4D97-AF65-F5344CB8AC3E}">
        <p14:creationId xmlns:p14="http://schemas.microsoft.com/office/powerpoint/2010/main" val="10448756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4" y="838200"/>
            <a:ext cx="3124196" cy="2246741"/>
          </a:xfrm>
          <a:prstGeom prst="rect">
            <a:avLst/>
          </a:prstGeom>
          <a:noFill/>
        </p:spPr>
        <p:txBody>
          <a:bodyPr wrap="square" lIns="91410" tIns="45706" rIns="91410" bIns="45706" rtlCol="0">
            <a:spAutoFit/>
          </a:bodyPr>
          <a:lstStyle/>
          <a:p>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The boundary value problem of the polaron model was formulated and solved using our MPI/C++ code.</a:t>
            </a:r>
          </a:p>
          <a:p>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The comparison of numerical outputs with experimental data (see figures) has shown that the developed model consistently describes the dynamics of the electron photoemission in water under the laser radiation in the ultra-violet range</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a:t>
            </a:r>
            <a:endParaRPr lang="en-US" sz="14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6" name="TextBox 5"/>
          <p:cNvSpPr txBox="1"/>
          <p:nvPr/>
        </p:nvSpPr>
        <p:spPr>
          <a:xfrm>
            <a:off x="914400" y="6318778"/>
            <a:ext cx="8153398" cy="539222"/>
          </a:xfrm>
          <a:prstGeom prst="rect">
            <a:avLst/>
          </a:prstGeom>
          <a:noFill/>
        </p:spPr>
        <p:txBody>
          <a:bodyPr wrap="square" lIns="91410" tIns="45706" rIns="91410" bIns="45706" rtlCol="0">
            <a:spAutoFit/>
          </a:bodyPr>
          <a:lstStyle/>
          <a:p>
            <a:pPr>
              <a:lnSpc>
                <a:spcPct val="80000"/>
              </a:lnSpc>
            </a:pPr>
            <a:r>
              <a:rPr lang="ru-RU" sz="1200" dirty="0" smtClean="0">
                <a:solidFill>
                  <a:prstClr val="white">
                    <a:lumMod val="50000"/>
                  </a:prstClr>
                </a:solidFill>
                <a:latin typeface="Calibri" panose="020F0502020204030204" pitchFamily="34" charset="0"/>
              </a:rPr>
              <a:t>•</a:t>
            </a:r>
            <a:r>
              <a:rPr lang="en-US" sz="1200" dirty="0" smtClean="0">
                <a:solidFill>
                  <a:prstClr val="white">
                    <a:lumMod val="50000"/>
                  </a:prstClr>
                </a:solidFill>
                <a:latin typeface="Calibri" panose="020F0502020204030204" pitchFamily="34" charset="0"/>
              </a:rPr>
              <a:t> </a:t>
            </a:r>
            <a:r>
              <a:rPr lang="ru-RU" sz="1200" dirty="0" smtClean="0">
                <a:solidFill>
                  <a:prstClr val="white">
                    <a:lumMod val="50000"/>
                  </a:prstClr>
                </a:solidFill>
                <a:latin typeface="Calibri" panose="020F0502020204030204" pitchFamily="34" charset="0"/>
              </a:rPr>
              <a:t>В.Д.</a:t>
            </a:r>
            <a:r>
              <a:rPr lang="en-US" sz="1200" dirty="0" smtClean="0">
                <a:solidFill>
                  <a:prstClr val="white">
                    <a:lumMod val="50000"/>
                  </a:prstClr>
                </a:solidFill>
                <a:latin typeface="Calibri" panose="020F0502020204030204" pitchFamily="34" charset="0"/>
              </a:rPr>
              <a:t> </a:t>
            </a:r>
            <a:r>
              <a:rPr lang="ru-RU" sz="1200" dirty="0" err="1" smtClean="0">
                <a:solidFill>
                  <a:prstClr val="white">
                    <a:lumMod val="50000"/>
                  </a:prstClr>
                </a:solidFill>
                <a:latin typeface="Calibri" panose="020F0502020204030204" pitchFamily="34" charset="0"/>
              </a:rPr>
              <a:t>Лахно</a:t>
            </a:r>
            <a:r>
              <a:rPr lang="ru-RU" sz="1200" dirty="0" smtClean="0">
                <a:solidFill>
                  <a:prstClr val="white">
                    <a:lumMod val="50000"/>
                  </a:prstClr>
                </a:solidFill>
                <a:latin typeface="Calibri" panose="020F0502020204030204" pitchFamily="34" charset="0"/>
              </a:rPr>
              <a:t>, А.В.</a:t>
            </a:r>
            <a:r>
              <a:rPr lang="en-US" sz="1200" dirty="0" smtClean="0">
                <a:solidFill>
                  <a:prstClr val="white">
                    <a:lumMod val="50000"/>
                  </a:prstClr>
                </a:solidFill>
                <a:latin typeface="Calibri" panose="020F0502020204030204" pitchFamily="34" charset="0"/>
              </a:rPr>
              <a:t> </a:t>
            </a:r>
            <a:r>
              <a:rPr lang="ru-RU" sz="1200" dirty="0" err="1" smtClean="0">
                <a:solidFill>
                  <a:prstClr val="white">
                    <a:lumMod val="50000"/>
                  </a:prstClr>
                </a:solidFill>
                <a:latin typeface="Calibri" panose="020F0502020204030204" pitchFamily="34" charset="0"/>
              </a:rPr>
              <a:t>Волохова</a:t>
            </a:r>
            <a:r>
              <a:rPr lang="ru-RU" sz="1200" dirty="0" smtClean="0">
                <a:solidFill>
                  <a:prstClr val="white">
                    <a:lumMod val="50000"/>
                  </a:prstClr>
                </a:solidFill>
                <a:latin typeface="Calibri" panose="020F0502020204030204" pitchFamily="34" charset="0"/>
              </a:rPr>
              <a:t>, Е.В.</a:t>
            </a:r>
            <a:r>
              <a:rPr lang="en-US" sz="1200" dirty="0" smtClean="0">
                <a:solidFill>
                  <a:prstClr val="white">
                    <a:lumMod val="50000"/>
                  </a:prstClr>
                </a:solidFill>
                <a:latin typeface="Calibri" panose="020F0502020204030204" pitchFamily="34" charset="0"/>
              </a:rPr>
              <a:t> </a:t>
            </a:r>
            <a:r>
              <a:rPr lang="ru-RU" sz="1200" dirty="0" smtClean="0">
                <a:solidFill>
                  <a:prstClr val="white">
                    <a:lumMod val="50000"/>
                  </a:prstClr>
                </a:solidFill>
                <a:latin typeface="Calibri" panose="020F0502020204030204" pitchFamily="34" charset="0"/>
              </a:rPr>
              <a:t>Земляная, И.В.</a:t>
            </a:r>
            <a:r>
              <a:rPr lang="en-US" sz="1200" dirty="0" smtClean="0">
                <a:solidFill>
                  <a:prstClr val="white">
                    <a:lumMod val="50000"/>
                  </a:prstClr>
                </a:solidFill>
                <a:latin typeface="Calibri" panose="020F0502020204030204" pitchFamily="34" charset="0"/>
              </a:rPr>
              <a:t> </a:t>
            </a:r>
            <a:r>
              <a:rPr lang="ru-RU" sz="1200" dirty="0" smtClean="0">
                <a:solidFill>
                  <a:prstClr val="white">
                    <a:lumMod val="50000"/>
                  </a:prstClr>
                </a:solidFill>
                <a:latin typeface="Calibri" panose="020F0502020204030204" pitchFamily="34" charset="0"/>
              </a:rPr>
              <a:t>Амирханов,</a:t>
            </a:r>
            <a:r>
              <a:rPr lang="en-US" sz="1200" dirty="0" smtClean="0">
                <a:solidFill>
                  <a:prstClr val="white">
                    <a:lumMod val="50000"/>
                  </a:prstClr>
                </a:solidFill>
                <a:latin typeface="Calibri" panose="020F0502020204030204" pitchFamily="34" charset="0"/>
              </a:rPr>
              <a:t> </a:t>
            </a:r>
            <a:r>
              <a:rPr lang="ru-RU" sz="1200" dirty="0" smtClean="0">
                <a:solidFill>
                  <a:prstClr val="white">
                    <a:lumMod val="50000"/>
                  </a:prstClr>
                </a:solidFill>
                <a:latin typeface="Calibri" panose="020F0502020204030204" pitchFamily="34" charset="0"/>
              </a:rPr>
              <a:t>И.В.</a:t>
            </a:r>
            <a:r>
              <a:rPr lang="en-US" sz="1200" dirty="0" smtClean="0">
                <a:solidFill>
                  <a:prstClr val="white">
                    <a:lumMod val="50000"/>
                  </a:prstClr>
                </a:solidFill>
                <a:latin typeface="Calibri" panose="020F0502020204030204" pitchFamily="34" charset="0"/>
              </a:rPr>
              <a:t> </a:t>
            </a:r>
            <a:r>
              <a:rPr lang="ru-RU" sz="1200" dirty="0" err="1" smtClean="0">
                <a:solidFill>
                  <a:prstClr val="white">
                    <a:lumMod val="50000"/>
                  </a:prstClr>
                </a:solidFill>
                <a:latin typeface="Calibri" panose="020F0502020204030204" pitchFamily="34" charset="0"/>
              </a:rPr>
              <a:t>Пузынин</a:t>
            </a:r>
            <a:r>
              <a:rPr lang="ru-RU" sz="1200" dirty="0" smtClean="0">
                <a:solidFill>
                  <a:prstClr val="white">
                    <a:lumMod val="50000"/>
                  </a:prstClr>
                </a:solidFill>
                <a:latin typeface="Calibri" panose="020F0502020204030204" pitchFamily="34" charset="0"/>
              </a:rPr>
              <a:t>, Т.П.</a:t>
            </a:r>
            <a:r>
              <a:rPr lang="en-US" sz="1200" dirty="0" smtClean="0">
                <a:solidFill>
                  <a:prstClr val="white">
                    <a:lumMod val="50000"/>
                  </a:prstClr>
                </a:solidFill>
                <a:latin typeface="Calibri" panose="020F0502020204030204" pitchFamily="34" charset="0"/>
              </a:rPr>
              <a:t> </a:t>
            </a:r>
            <a:r>
              <a:rPr lang="ru-RU" sz="1200" dirty="0" err="1" smtClean="0">
                <a:solidFill>
                  <a:prstClr val="white">
                    <a:lumMod val="50000"/>
                  </a:prstClr>
                </a:solidFill>
                <a:latin typeface="Calibri" panose="020F0502020204030204" pitchFamily="34" charset="0"/>
              </a:rPr>
              <a:t>Пузынина</a:t>
            </a:r>
            <a:r>
              <a:rPr lang="ru-RU" sz="1200" dirty="0" smtClean="0">
                <a:solidFill>
                  <a:prstClr val="white">
                    <a:lumMod val="50000"/>
                  </a:prstClr>
                </a:solidFill>
                <a:latin typeface="Calibri" panose="020F0502020204030204" pitchFamily="34" charset="0"/>
              </a:rPr>
              <a:t>. Поверхность,</a:t>
            </a:r>
            <a:r>
              <a:rPr lang="en-US" sz="1200" dirty="0" smtClean="0">
                <a:solidFill>
                  <a:prstClr val="white">
                    <a:lumMod val="50000"/>
                  </a:prstClr>
                </a:solidFill>
                <a:latin typeface="Calibri" panose="020F0502020204030204" pitchFamily="34" charset="0"/>
              </a:rPr>
              <a:t> </a:t>
            </a:r>
            <a:r>
              <a:rPr lang="ru-RU" sz="1200" dirty="0" smtClean="0">
                <a:solidFill>
                  <a:prstClr val="white">
                    <a:lumMod val="50000"/>
                  </a:prstClr>
                </a:solidFill>
                <a:latin typeface="Calibri" panose="020F0502020204030204" pitchFamily="34" charset="0"/>
              </a:rPr>
              <a:t>1, </a:t>
            </a:r>
            <a:r>
              <a:rPr lang="en-US" sz="1200" dirty="0" smtClean="0">
                <a:solidFill>
                  <a:prstClr val="white">
                    <a:lumMod val="50000"/>
                  </a:prstClr>
                </a:solidFill>
                <a:latin typeface="Calibri" panose="020F0502020204030204" pitchFamily="34" charset="0"/>
              </a:rPr>
              <a:t>82-87, </a:t>
            </a:r>
            <a:r>
              <a:rPr lang="ru-RU" sz="1200" dirty="0" smtClean="0">
                <a:solidFill>
                  <a:prstClr val="white">
                    <a:lumMod val="50000"/>
                  </a:prstClr>
                </a:solidFill>
                <a:latin typeface="Calibri" panose="020F0502020204030204" pitchFamily="34" charset="0"/>
              </a:rPr>
              <a:t>2015</a:t>
            </a:r>
            <a:endParaRPr lang="en-US" sz="1200" dirty="0" smtClean="0">
              <a:solidFill>
                <a:prstClr val="white">
                  <a:lumMod val="50000"/>
                </a:prstClr>
              </a:solidFill>
              <a:latin typeface="Calibri" panose="020F0502020204030204" pitchFamily="34" charset="0"/>
            </a:endParaRPr>
          </a:p>
          <a:p>
            <a:pPr>
              <a:lnSpc>
                <a:spcPct val="80000"/>
              </a:lnSpc>
            </a:pPr>
            <a:r>
              <a:rPr lang="en-US" sz="1200" dirty="0" smtClean="0">
                <a:solidFill>
                  <a:prstClr val="white">
                    <a:lumMod val="50000"/>
                  </a:prstClr>
                </a:solidFill>
                <a:latin typeface="Calibri" panose="020F0502020204030204" pitchFamily="34" charset="0"/>
              </a:rPr>
              <a:t>• E</a:t>
            </a:r>
            <a:r>
              <a:rPr lang="en-US" sz="1200" dirty="0">
                <a:solidFill>
                  <a:prstClr val="white">
                    <a:lumMod val="50000"/>
                  </a:prstClr>
                </a:solidFill>
                <a:latin typeface="Calibri" panose="020F0502020204030204" pitchFamily="34" charset="0"/>
              </a:rPr>
              <a:t>. V. </a:t>
            </a:r>
            <a:r>
              <a:rPr lang="en-US" sz="1200" dirty="0" err="1" smtClean="0">
                <a:solidFill>
                  <a:prstClr val="white">
                    <a:lumMod val="50000"/>
                  </a:prstClr>
                </a:solidFill>
                <a:latin typeface="Calibri" panose="020F0502020204030204" pitchFamily="34" charset="0"/>
              </a:rPr>
              <a:t>Zemlyanaya</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A. V. </a:t>
            </a:r>
            <a:r>
              <a:rPr lang="en-US" sz="1200" dirty="0" err="1" smtClean="0">
                <a:solidFill>
                  <a:prstClr val="white">
                    <a:lumMod val="50000"/>
                  </a:prstClr>
                </a:solidFill>
                <a:latin typeface="Calibri" panose="020F0502020204030204" pitchFamily="34" charset="0"/>
              </a:rPr>
              <a:t>Volokhova</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V. D. </a:t>
            </a:r>
            <a:r>
              <a:rPr lang="en-US" sz="1200" dirty="0" err="1" smtClean="0">
                <a:solidFill>
                  <a:prstClr val="white">
                    <a:lumMod val="50000"/>
                  </a:prstClr>
                </a:solidFill>
                <a:latin typeface="Calibri" panose="020F0502020204030204" pitchFamily="34" charset="0"/>
              </a:rPr>
              <a:t>Lakhno</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I. V. </a:t>
            </a:r>
            <a:r>
              <a:rPr lang="en-US" sz="1200" dirty="0" err="1" smtClean="0">
                <a:solidFill>
                  <a:prstClr val="white">
                    <a:lumMod val="50000"/>
                  </a:prstClr>
                </a:solidFill>
                <a:latin typeface="Calibri" panose="020F0502020204030204" pitchFamily="34" charset="0"/>
              </a:rPr>
              <a:t>Amirkhanov</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I. V. </a:t>
            </a:r>
            <a:r>
              <a:rPr lang="en-US" sz="1200" dirty="0" err="1" smtClean="0">
                <a:solidFill>
                  <a:prstClr val="white">
                    <a:lumMod val="50000"/>
                  </a:prstClr>
                </a:solidFill>
                <a:latin typeface="Calibri" panose="020F0502020204030204" pitchFamily="34" charset="0"/>
              </a:rPr>
              <a:t>Puzynin</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T. P. </a:t>
            </a:r>
            <a:r>
              <a:rPr lang="en-US" sz="1200" dirty="0" err="1" smtClean="0">
                <a:solidFill>
                  <a:prstClr val="white">
                    <a:lumMod val="50000"/>
                  </a:prstClr>
                </a:solidFill>
                <a:latin typeface="Calibri" panose="020F0502020204030204" pitchFamily="34" charset="0"/>
              </a:rPr>
              <a:t>Puzynina</a:t>
            </a:r>
            <a:r>
              <a:rPr lang="en-US" sz="1200" dirty="0" smtClean="0">
                <a:solidFill>
                  <a:prstClr val="white">
                    <a:lumMod val="50000"/>
                  </a:prstClr>
                </a:solidFill>
                <a:latin typeface="Calibri" panose="020F0502020204030204" pitchFamily="34" charset="0"/>
              </a:rPr>
              <a:t>, </a:t>
            </a:r>
            <a:r>
              <a:rPr lang="en-US" sz="1200" dirty="0">
                <a:solidFill>
                  <a:prstClr val="white">
                    <a:lumMod val="50000"/>
                  </a:prstClr>
                </a:solidFill>
                <a:latin typeface="Calibri" panose="020F0502020204030204" pitchFamily="34" charset="0"/>
              </a:rPr>
              <a:t>V. S. </a:t>
            </a:r>
            <a:r>
              <a:rPr lang="en-US" sz="1200" dirty="0" err="1" smtClean="0">
                <a:solidFill>
                  <a:prstClr val="white">
                    <a:lumMod val="50000"/>
                  </a:prstClr>
                </a:solidFill>
                <a:latin typeface="Calibri" panose="020F0502020204030204" pitchFamily="34" charset="0"/>
              </a:rPr>
              <a:t>Rikhvitskiy</a:t>
            </a:r>
            <a:r>
              <a:rPr lang="en-US" sz="1200" dirty="0" smtClean="0">
                <a:solidFill>
                  <a:prstClr val="white">
                    <a:lumMod val="50000"/>
                  </a:prstClr>
                </a:solidFill>
                <a:latin typeface="Calibri" panose="020F0502020204030204" pitchFamily="34" charset="0"/>
              </a:rPr>
              <a:t>, P</a:t>
            </a:r>
            <a:r>
              <a:rPr lang="en-US" sz="1200" dirty="0">
                <a:solidFill>
                  <a:prstClr val="white">
                    <a:lumMod val="50000"/>
                  </a:prstClr>
                </a:solidFill>
                <a:latin typeface="Calibri" panose="020F0502020204030204" pitchFamily="34" charset="0"/>
              </a:rPr>
              <a:t>. </a:t>
            </a:r>
            <a:r>
              <a:rPr lang="en-US" sz="1200" dirty="0" err="1">
                <a:solidFill>
                  <a:prstClr val="white">
                    <a:lumMod val="50000"/>
                  </a:prstClr>
                </a:solidFill>
                <a:latin typeface="Calibri" panose="020F0502020204030204" pitchFamily="34" charset="0"/>
              </a:rPr>
              <a:t>Kh</a:t>
            </a:r>
            <a:r>
              <a:rPr lang="en-US" sz="1200" dirty="0">
                <a:solidFill>
                  <a:prstClr val="white">
                    <a:lumMod val="50000"/>
                  </a:prstClr>
                </a:solidFill>
                <a:latin typeface="Calibri" panose="020F0502020204030204" pitchFamily="34" charset="0"/>
              </a:rPr>
              <a:t>. </a:t>
            </a:r>
            <a:r>
              <a:rPr lang="en-US" sz="1200" dirty="0" err="1" smtClean="0">
                <a:solidFill>
                  <a:prstClr val="white">
                    <a:lumMod val="50000"/>
                  </a:prstClr>
                </a:solidFill>
                <a:latin typeface="Calibri" panose="020F0502020204030204" pitchFamily="34" charset="0"/>
              </a:rPr>
              <a:t>Atanasova</a:t>
            </a:r>
            <a:r>
              <a:rPr lang="en-US" sz="1200" dirty="0" smtClean="0">
                <a:solidFill>
                  <a:prstClr val="white">
                    <a:lumMod val="50000"/>
                  </a:prstClr>
                </a:solidFill>
                <a:latin typeface="Calibri" panose="020F0502020204030204" pitchFamily="34" charset="0"/>
              </a:rPr>
              <a:t>, </a:t>
            </a:r>
            <a:r>
              <a:rPr lang="pl-PL" sz="1200" dirty="0" smtClean="0">
                <a:solidFill>
                  <a:prstClr val="white">
                    <a:lumMod val="50000"/>
                  </a:prstClr>
                </a:solidFill>
                <a:latin typeface="Calibri" panose="020F0502020204030204" pitchFamily="34" charset="0"/>
              </a:rPr>
              <a:t>AIP Conf. Proc. 1684, 100006 (2015); http://dx.doi.org/10.1063/1.4934343 </a:t>
            </a:r>
            <a:endParaRPr lang="en-US" sz="1200" dirty="0">
              <a:solidFill>
                <a:prstClr val="white">
                  <a:lumMod val="50000"/>
                </a:prstClr>
              </a:solidFill>
              <a:latin typeface="Calibri" panose="020F0502020204030204" pitchFamily="34" charset="0"/>
            </a:endParaRPr>
          </a:p>
        </p:txBody>
      </p:sp>
      <p:sp>
        <p:nvSpPr>
          <p:cNvPr id="9" name="Заголовок 1"/>
          <p:cNvSpPr txBox="1">
            <a:spLocks/>
          </p:cNvSpPr>
          <p:nvPr/>
        </p:nvSpPr>
        <p:spPr>
          <a:xfrm>
            <a:off x="457204" y="76199"/>
            <a:ext cx="8077199" cy="609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Dynamical model of the hydrated electron </a:t>
            </a:r>
            <a:r>
              <a:rPr lang="en-US" sz="2800" kern="0" dirty="0">
                <a:solidFill>
                  <a:srgbClr val="000090"/>
                </a:solidFill>
                <a:latin typeface="Calibri" panose="020F0502020204030204" pitchFamily="34" charset="0"/>
              </a:rPr>
              <a:t>(</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polaron</a:t>
            </a:r>
            <a:r>
              <a:rPr lang="en-US" sz="2800" kern="0" dirty="0">
                <a:solidFill>
                  <a:srgbClr val="000090"/>
                </a:solidFill>
                <a:latin typeface="Calibri" panose="020F0502020204030204" pitchFamily="34" charset="0"/>
              </a:rPr>
              <a:t>)</a:t>
            </a:r>
          </a:p>
        </p:txBody>
      </p:sp>
      <p:grpSp>
        <p:nvGrpSpPr>
          <p:cNvPr id="7" name="Группа 6"/>
          <p:cNvGrpSpPr>
            <a:grpSpLocks noChangeAspect="1"/>
          </p:cNvGrpSpPr>
          <p:nvPr/>
        </p:nvGrpSpPr>
        <p:grpSpPr>
          <a:xfrm>
            <a:off x="3714750" y="838200"/>
            <a:ext cx="5200650" cy="2343150"/>
            <a:chOff x="914400" y="990600"/>
            <a:chExt cx="6781800" cy="2678113"/>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3295782" cy="267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266" y="990601"/>
              <a:ext cx="3347934" cy="267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0400"/>
            <a:ext cx="637222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00424" y="3200400"/>
            <a:ext cx="2567376" cy="2985433"/>
          </a:xfrm>
          <a:prstGeom prst="rect">
            <a:avLst/>
          </a:prstGeom>
          <a:noFill/>
        </p:spPr>
        <p:txBody>
          <a:bodyPr wrap="square" rtlCol="0">
            <a:spAutoFit/>
          </a:bodyPr>
          <a:lstStyle/>
          <a:p>
            <a:pPr algn="ctr" defTabSz="914400">
              <a:lnSpc>
                <a:spcPct val="90000"/>
              </a:lnSpc>
            </a:pPr>
            <a:r>
              <a:rPr lang="en-US" b="1" dirty="0">
                <a:solidFill>
                  <a:srgbClr val="0033CC"/>
                </a:solidFill>
                <a:effectLst>
                  <a:outerShdw blurRad="38100" dist="38100" dir="2700000" algn="tl">
                    <a:srgbClr val="000000">
                      <a:alpha val="43137"/>
                    </a:srgbClr>
                  </a:outerShdw>
                </a:effectLst>
                <a:latin typeface="Calibri" panose="020F0502020204030204" pitchFamily="34" charset="0"/>
              </a:rPr>
              <a:t>Efficiency of </a:t>
            </a:r>
            <a:endParaRPr lang="en-US" b="1"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pPr algn="ctr" defTabSz="914400">
              <a:lnSpc>
                <a:spcPct val="90000"/>
              </a:lnSpc>
            </a:pP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Parallel Optimization</a:t>
            </a:r>
          </a:p>
          <a:p>
            <a:pPr defTabSz="914400">
              <a:lnSpc>
                <a:spcPct val="80000"/>
              </a:lnSpc>
              <a:spcBef>
                <a:spcPts val="600"/>
              </a:spcBef>
              <a:spcAft>
                <a:spcPts val="600"/>
              </a:spcAft>
            </a:pP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The number </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of serial arithmetic operations at the stage 2 of the above algorithm is growing </a:t>
            </a: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proportionally to P</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 i.e., </a:t>
            </a: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high </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acceleration of calculations on multi-processor systems is not </a:t>
            </a: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possible. </a:t>
            </a:r>
          </a:p>
          <a:p>
            <a:pPr defTabSz="914400">
              <a:lnSpc>
                <a:spcPct val="80000"/>
              </a:lnSpc>
            </a:pP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Maximal </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acceleration (10 times) is achieved in the case of 12 parallel processes on multi-CPU </a:t>
            </a: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systems CICC </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and </a:t>
            </a:r>
            <a:r>
              <a:rPr lang="en-US" sz="1400" dirty="0" err="1">
                <a:solidFill>
                  <a:srgbClr val="000090"/>
                </a:solidFill>
                <a:effectLst>
                  <a:outerShdw blurRad="38100" dist="38100" dir="2700000" algn="tl">
                    <a:srgbClr val="000000">
                      <a:alpha val="43137"/>
                    </a:srgbClr>
                  </a:outerShdw>
                </a:effectLst>
                <a:latin typeface="Calibri" panose="020F0502020204030204" pitchFamily="34" charset="0"/>
              </a:rPr>
              <a:t>HybriLIT</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 and the 4-time speed up is available on </a:t>
            </a: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a </a:t>
            </a:r>
            <a:r>
              <a:rPr lang="en-US" sz="1400" dirty="0">
                <a:solidFill>
                  <a:srgbClr val="000090"/>
                </a:solidFill>
                <a:effectLst>
                  <a:outerShdw blurRad="38100" dist="38100" dir="2700000" algn="tl">
                    <a:srgbClr val="000000">
                      <a:alpha val="43137"/>
                    </a:srgbClr>
                  </a:outerShdw>
                </a:effectLst>
                <a:latin typeface="Calibri" panose="020F0502020204030204" pitchFamily="34" charset="0"/>
              </a:rPr>
              <a:t>4-core one-CPU </a:t>
            </a:r>
            <a:r>
              <a:rPr lang="en-US" sz="1400" dirty="0" smtClean="0">
                <a:solidFill>
                  <a:srgbClr val="000090"/>
                </a:solidFill>
                <a:effectLst>
                  <a:outerShdw blurRad="38100" dist="38100" dir="2700000" algn="tl">
                    <a:srgbClr val="000000">
                      <a:alpha val="43137"/>
                    </a:srgbClr>
                  </a:outerShdw>
                </a:effectLst>
                <a:latin typeface="Calibri" panose="020F0502020204030204" pitchFamily="34" charset="0"/>
              </a:rPr>
              <a:t>system.</a:t>
            </a:r>
            <a:endParaRPr lang="en-US" sz="140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4473747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Заголовок 1"/>
          <p:cNvSpPr txBox="1">
            <a:spLocks/>
          </p:cNvSpPr>
          <p:nvPr/>
        </p:nvSpPr>
        <p:spPr>
          <a:xfrm>
            <a:off x="457204" y="76200"/>
            <a:ext cx="8458196" cy="6096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Optimization and Design of an Ion Source Cryogenic Cell</a:t>
            </a:r>
            <a:endParaRPr lang="en-US" sz="2800" kern="0" dirty="0">
              <a:solidFill>
                <a:srgbClr val="000090"/>
              </a:solidFill>
              <a:latin typeface="Calibri" panose="020F0502020204030204" pitchFamily="34" charset="0"/>
            </a:endParaRPr>
          </a:p>
        </p:txBody>
      </p:sp>
      <p:pic>
        <p:nvPicPr>
          <p:cNvPr id="17" name="Рисунок 16" descr="http://cs629519.vk.me/v629519514/29626/GcTt6cXwI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8351" y="804545"/>
            <a:ext cx="4069112" cy="2560320"/>
          </a:xfrm>
          <a:prstGeom prst="rect">
            <a:avLst/>
          </a:prstGeom>
          <a:noFill/>
          <a:ln>
            <a:noFill/>
          </a:ln>
        </p:spPr>
      </p:pic>
      <p:pic>
        <p:nvPicPr>
          <p:cNvPr id="18" name="Рисунок 17" descr="HCSpeedu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429000"/>
            <a:ext cx="2913530" cy="2286000"/>
          </a:xfrm>
          <a:prstGeom prst="rect">
            <a:avLst/>
          </a:prstGeom>
          <a:noFill/>
          <a:ln>
            <a:noFill/>
          </a:ln>
        </p:spPr>
      </p:pic>
      <p:sp>
        <p:nvSpPr>
          <p:cNvPr id="8" name="TextBox 7"/>
          <p:cNvSpPr txBox="1"/>
          <p:nvPr/>
        </p:nvSpPr>
        <p:spPr>
          <a:xfrm>
            <a:off x="304800" y="6320135"/>
            <a:ext cx="8686800" cy="461665"/>
          </a:xfrm>
          <a:prstGeom prst="rect">
            <a:avLst/>
          </a:prstGeom>
          <a:noFill/>
        </p:spPr>
        <p:txBody>
          <a:bodyPr wrap="square" rtlCol="0">
            <a:spAutoFit/>
          </a:bodyPr>
          <a:lstStyle/>
          <a:p>
            <a:pPr defTabSz="914400"/>
            <a:r>
              <a:rPr lang="en-US" sz="1200" dirty="0">
                <a:solidFill>
                  <a:prstClr val="white">
                    <a:lumMod val="50000"/>
                  </a:prstClr>
                </a:solidFill>
                <a:latin typeface="Calibri" panose="020F0502020204030204" pitchFamily="34" charset="0"/>
                <a:ea typeface="Times New Roman"/>
              </a:rPr>
              <a:t>Alexander </a:t>
            </a:r>
            <a:r>
              <a:rPr lang="en-US" sz="1200" dirty="0" err="1">
                <a:solidFill>
                  <a:prstClr val="white">
                    <a:lumMod val="50000"/>
                  </a:prstClr>
                </a:solidFill>
                <a:latin typeface="Calibri" panose="020F0502020204030204" pitchFamily="34" charset="0"/>
                <a:ea typeface="Times New Roman"/>
              </a:rPr>
              <a:t>Ayriyan</a:t>
            </a:r>
            <a:r>
              <a:rPr lang="en-US" sz="1200" dirty="0">
                <a:solidFill>
                  <a:prstClr val="white">
                    <a:lumMod val="50000"/>
                  </a:prstClr>
                </a:solidFill>
                <a:latin typeface="Calibri" panose="020F0502020204030204" pitchFamily="34" charset="0"/>
                <a:ea typeface="Times New Roman"/>
              </a:rPr>
              <a:t>, Jan </a:t>
            </a:r>
            <a:r>
              <a:rPr lang="en-US" sz="1200" dirty="0" err="1">
                <a:solidFill>
                  <a:prstClr val="white">
                    <a:lumMod val="50000"/>
                  </a:prstClr>
                </a:solidFill>
                <a:latin typeface="Calibri" panose="020F0502020204030204" pitchFamily="34" charset="0"/>
                <a:ea typeface="Times New Roman"/>
              </a:rPr>
              <a:t>Busa</a:t>
            </a:r>
            <a:r>
              <a:rPr lang="en-US" sz="1200" dirty="0">
                <a:solidFill>
                  <a:prstClr val="white">
                    <a:lumMod val="50000"/>
                  </a:prstClr>
                </a:solidFill>
                <a:latin typeface="Calibri" panose="020F0502020204030204" pitchFamily="34" charset="0"/>
                <a:ea typeface="Times New Roman"/>
              </a:rPr>
              <a:t> Jr., </a:t>
            </a:r>
            <a:r>
              <a:rPr lang="en-US" sz="1200" dirty="0" err="1">
                <a:solidFill>
                  <a:prstClr val="white">
                    <a:lumMod val="50000"/>
                  </a:prstClr>
                </a:solidFill>
                <a:latin typeface="Calibri" panose="020F0502020204030204" pitchFamily="34" charset="0"/>
                <a:ea typeface="Times New Roman"/>
              </a:rPr>
              <a:t>Eugeny</a:t>
            </a:r>
            <a:r>
              <a:rPr lang="en-US" sz="1200" dirty="0">
                <a:solidFill>
                  <a:prstClr val="white">
                    <a:lumMod val="50000"/>
                  </a:prstClr>
                </a:solidFill>
                <a:latin typeface="Calibri" panose="020F0502020204030204" pitchFamily="34" charset="0"/>
                <a:ea typeface="Times New Roman"/>
              </a:rPr>
              <a:t> E. Donets, </a:t>
            </a:r>
            <a:r>
              <a:rPr lang="en-US" sz="1200" dirty="0" err="1">
                <a:solidFill>
                  <a:prstClr val="white">
                    <a:lumMod val="50000"/>
                  </a:prstClr>
                </a:solidFill>
                <a:latin typeface="Calibri" panose="020F0502020204030204" pitchFamily="34" charset="0"/>
                <a:ea typeface="Times New Roman"/>
              </a:rPr>
              <a:t>Hovik</a:t>
            </a:r>
            <a:r>
              <a:rPr lang="en-US" sz="1200" dirty="0">
                <a:solidFill>
                  <a:prstClr val="white">
                    <a:lumMod val="50000"/>
                  </a:prstClr>
                </a:solidFill>
                <a:latin typeface="Calibri" panose="020F0502020204030204" pitchFamily="34" charset="0"/>
                <a:ea typeface="Times New Roman"/>
              </a:rPr>
              <a:t> </a:t>
            </a:r>
            <a:r>
              <a:rPr lang="en-US" sz="1200" dirty="0" err="1">
                <a:solidFill>
                  <a:prstClr val="white">
                    <a:lumMod val="50000"/>
                  </a:prstClr>
                </a:solidFill>
                <a:latin typeface="Calibri" panose="020F0502020204030204" pitchFamily="34" charset="0"/>
                <a:ea typeface="Times New Roman"/>
              </a:rPr>
              <a:t>Grigorian</a:t>
            </a:r>
            <a:r>
              <a:rPr lang="en-US" sz="1200" dirty="0">
                <a:solidFill>
                  <a:prstClr val="white">
                    <a:lumMod val="50000"/>
                  </a:prstClr>
                </a:solidFill>
                <a:latin typeface="Calibri" panose="020F0502020204030204" pitchFamily="34" charset="0"/>
                <a:ea typeface="Times New Roman"/>
              </a:rPr>
              <a:t>, Jan </a:t>
            </a:r>
            <a:r>
              <a:rPr lang="en-US" sz="1200" dirty="0" err="1" smtClean="0">
                <a:solidFill>
                  <a:prstClr val="white">
                    <a:lumMod val="50000"/>
                  </a:prstClr>
                </a:solidFill>
                <a:latin typeface="Calibri" panose="020F0502020204030204" pitchFamily="34" charset="0"/>
                <a:ea typeface="Times New Roman"/>
              </a:rPr>
              <a:t>Pribis</a:t>
            </a:r>
            <a:r>
              <a:rPr lang="en-US" sz="1200" dirty="0" smtClean="0">
                <a:solidFill>
                  <a:prstClr val="white">
                    <a:lumMod val="50000"/>
                  </a:prstClr>
                </a:solidFill>
                <a:latin typeface="Calibri" panose="020F0502020204030204" pitchFamily="34" charset="0"/>
                <a:ea typeface="Times New Roman"/>
              </a:rPr>
              <a:t>, Applied </a:t>
            </a:r>
            <a:r>
              <a:rPr lang="en-US" sz="1200" dirty="0">
                <a:solidFill>
                  <a:prstClr val="white">
                    <a:lumMod val="50000"/>
                  </a:prstClr>
                </a:solidFill>
                <a:latin typeface="Calibri" panose="020F0502020204030204" pitchFamily="34" charset="0"/>
                <a:ea typeface="Times New Roman"/>
              </a:rPr>
              <a:t>Thermal Engineering (2016), vol. 94, pp. 151–158, </a:t>
            </a:r>
            <a:r>
              <a:rPr lang="en-US" sz="1200" u="sng" dirty="0">
                <a:solidFill>
                  <a:prstClr val="white">
                    <a:lumMod val="50000"/>
                  </a:prstClr>
                </a:solidFill>
                <a:latin typeface="Calibri" panose="020F0502020204030204" pitchFamily="34" charset="0"/>
                <a:ea typeface="Times New Roman"/>
                <a:cs typeface="Times New Roman"/>
                <a:hlinkClick r:id="rId4"/>
              </a:rPr>
              <a:t>doi:10.1016/j.applthermaleng.2015.10.095</a:t>
            </a:r>
            <a:endParaRPr lang="en-US" sz="1200" dirty="0">
              <a:solidFill>
                <a:prstClr val="white">
                  <a:lumMod val="50000"/>
                </a:prstClr>
              </a:solidFill>
              <a:latin typeface="Calibri" panose="020F0502020204030204" pitchFamily="34" charset="0"/>
            </a:endParaRPr>
          </a:p>
        </p:txBody>
      </p:sp>
      <p:sp>
        <p:nvSpPr>
          <p:cNvPr id="10" name="Прямоугольник 9"/>
          <p:cNvSpPr/>
          <p:nvPr/>
        </p:nvSpPr>
        <p:spPr>
          <a:xfrm>
            <a:off x="76200" y="762000"/>
            <a:ext cx="4495800" cy="2554545"/>
          </a:xfrm>
          <a:prstGeom prst="rect">
            <a:avLst/>
          </a:prstGeom>
        </p:spPr>
        <p:txBody>
          <a:bodyPr wrap="square">
            <a:spAutoFit/>
          </a:bodyPr>
          <a:lstStyle/>
          <a:p>
            <a:pPr defTabSz="914400"/>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Simulation of the </a:t>
            </a:r>
            <a:r>
              <a:rPr lang="en-US" sz="1600" b="1" dirty="0" smtClean="0">
                <a:solidFill>
                  <a:srgbClr val="000090"/>
                </a:solidFill>
                <a:effectLst>
                  <a:outerShdw blurRad="38100" dist="38100" dir="2700000" algn="tl">
                    <a:srgbClr val="000000">
                      <a:alpha val="43137"/>
                    </a:srgbClr>
                  </a:outerShdw>
                </a:effectLst>
                <a:latin typeface="Calibri" panose="020F0502020204030204" pitchFamily="34" charset="0"/>
              </a:rPr>
              <a:t>thermal </a:t>
            </a:r>
            <a:r>
              <a:rPr lang="en-US" sz="1600" b="1" dirty="0" err="1" smtClean="0">
                <a:solidFill>
                  <a:srgbClr val="000090"/>
                </a:solidFill>
                <a:effectLst>
                  <a:outerShdw blurRad="38100" dist="38100" dir="2700000" algn="tl">
                    <a:srgbClr val="000000">
                      <a:alpha val="43137"/>
                    </a:srgbClr>
                  </a:outerShdw>
                </a:effectLst>
                <a:latin typeface="Calibri" panose="020F0502020204030204" pitchFamily="34" charset="0"/>
              </a:rPr>
              <a:t>behaviour</a:t>
            </a:r>
            <a:r>
              <a:rPr lang="en-US" sz="1600" b="1" dirty="0" smtClean="0">
                <a:solidFill>
                  <a:srgbClr val="000090"/>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of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a multi-cylindrical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device with a non-trivial design area and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nonlinear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thermodynamic properties of materials at cryogenic temperatures. </a:t>
            </a:r>
            <a:endPar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pPr defTabSz="914400"/>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The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model describes the </a:t>
            </a:r>
            <a:r>
              <a:rPr lang="en-US" sz="1600" b="1" dirty="0" smtClean="0">
                <a:solidFill>
                  <a:srgbClr val="0033CC"/>
                </a:solidFill>
                <a:effectLst>
                  <a:outerShdw blurRad="38100" dist="38100" dir="2700000" algn="tl">
                    <a:srgbClr val="000000">
                      <a:alpha val="43137"/>
                    </a:srgbClr>
                  </a:outerShdw>
                </a:effectLst>
                <a:latin typeface="Calibri" panose="020F0502020204030204" pitchFamily="34" charset="0"/>
              </a:rPr>
              <a:t>cryogenic </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rPr>
              <a:t>cell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designed for pulse feeding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of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working gases in the chamber of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a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source </a:t>
            </a:r>
            <a:r>
              <a:rPr lang="en-US" sz="1600" b="1" dirty="0" smtClean="0">
                <a:solidFill>
                  <a:srgbClr val="0033CC"/>
                </a:solidFill>
                <a:effectLst>
                  <a:outerShdw blurRad="38100" dist="38100" dir="2700000" algn="tl">
                    <a:srgbClr val="000000">
                      <a:alpha val="43137"/>
                    </a:srgbClr>
                  </a:outerShdw>
                </a:effectLst>
                <a:latin typeface="Calibri" panose="020F0502020204030204" pitchFamily="34" charset="0"/>
              </a:rPr>
              <a:t>generating </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rPr>
              <a:t>multiply charged ions</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 </a:t>
            </a:r>
            <a:endPar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pPr defTabSz="914400"/>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The mode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of operation of the cryogenic cell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asks for  </a:t>
            </a:r>
            <a:r>
              <a:rPr lang="en-US" sz="1600" b="1" dirty="0" smtClean="0">
                <a:solidFill>
                  <a:srgbClr val="000090"/>
                </a:solidFill>
                <a:effectLst>
                  <a:outerShdw blurRad="38100" dist="38100" dir="2700000" algn="tl">
                    <a:srgbClr val="000000">
                      <a:alpha val="43137"/>
                    </a:srgbClr>
                  </a:outerShdw>
                </a:effectLst>
                <a:latin typeface="Calibri" panose="020F0502020204030204" pitchFamily="34" charset="0"/>
              </a:rPr>
              <a:t>periodic</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 valve opening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and </a:t>
            </a:r>
            <a:r>
              <a:rPr lang="en-US" sz="1600" dirty="0" smtClean="0">
                <a:solidFill>
                  <a:srgbClr val="000090"/>
                </a:solidFill>
                <a:effectLst>
                  <a:outerShdw blurRad="38100" dist="38100" dir="2700000" algn="tl">
                    <a:srgbClr val="000000">
                      <a:alpha val="43137"/>
                    </a:srgbClr>
                  </a:outerShdw>
                </a:effectLst>
                <a:latin typeface="Calibri" panose="020F0502020204030204" pitchFamily="34" charset="0"/>
              </a:rPr>
              <a:t>closing </a:t>
            </a:r>
            <a:r>
              <a:rPr lang="en-US" sz="1600" dirty="0">
                <a:solidFill>
                  <a:srgbClr val="000090"/>
                </a:solidFill>
                <a:effectLst>
                  <a:outerShdw blurRad="38100" dist="38100" dir="2700000" algn="tl">
                    <a:srgbClr val="000000">
                      <a:alpha val="43137"/>
                    </a:srgbClr>
                  </a:outerShdw>
                </a:effectLst>
                <a:latin typeface="Calibri" panose="020F0502020204030204" pitchFamily="34" charset="0"/>
              </a:rPr>
              <a:t>for injection of a gaseous substance in the millisecond range.</a:t>
            </a:r>
          </a:p>
        </p:txBody>
      </p:sp>
      <p:sp>
        <p:nvSpPr>
          <p:cNvPr id="19" name="Прямоугольник 18"/>
          <p:cNvSpPr/>
          <p:nvPr/>
        </p:nvSpPr>
        <p:spPr>
          <a:xfrm>
            <a:off x="3218330" y="3581400"/>
            <a:ext cx="5773270" cy="1938992"/>
          </a:xfrm>
          <a:prstGeom prst="rect">
            <a:avLst/>
          </a:prstGeom>
        </p:spPr>
        <p:txBody>
          <a:bodyPr wrap="square">
            <a:spAutoFit/>
          </a:bodyPr>
          <a:lstStyle/>
          <a:p>
            <a:pPr defTabSz="914400"/>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The simulations unveiled the occurrence of a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transient regime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of the thermal </a:t>
            </a:r>
            <a:r>
              <a:rPr lang="en-US" sz="1500" dirty="0" err="1" smtClean="0">
                <a:solidFill>
                  <a:srgbClr val="000090"/>
                </a:solidFill>
                <a:effectLst>
                  <a:outerShdw blurRad="38100" dist="38100" dir="2700000" algn="tl">
                    <a:srgbClr val="000000">
                      <a:alpha val="43137"/>
                    </a:srgbClr>
                  </a:outerShdw>
                </a:effectLst>
                <a:latin typeface="Calibri" panose="020F0502020204030204" pitchFamily="34" charset="0"/>
              </a:rPr>
              <a:t>behaviour</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with an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initialization </a:t>
            </a:r>
            <a:r>
              <a:rPr lang="en-US" sz="1500" b="1" dirty="0">
                <a:solidFill>
                  <a:srgbClr val="000090"/>
                </a:solidFill>
                <a:effectLst>
                  <a:outerShdw blurRad="38100" dist="38100" dir="2700000" algn="tl">
                    <a:srgbClr val="000000">
                      <a:alpha val="43137"/>
                    </a:srgbClr>
                  </a:outerShdw>
                </a:effectLst>
                <a:latin typeface="Calibri" panose="020F0502020204030204" pitchFamily="34" charset="0"/>
              </a:rPr>
              <a:t>time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of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about </a:t>
            </a:r>
            <a:r>
              <a:rPr lang="en-US" sz="1500" b="1" dirty="0">
                <a:solidFill>
                  <a:srgbClr val="000090"/>
                </a:solidFill>
                <a:effectLst>
                  <a:outerShdw blurRad="38100" dist="38100" dir="2700000" algn="tl">
                    <a:srgbClr val="000000">
                      <a:alpha val="43137"/>
                    </a:srgbClr>
                  </a:outerShdw>
                </a:effectLst>
                <a:latin typeface="Calibri" panose="020F0502020204030204" pitchFamily="34" charset="0"/>
              </a:rPr>
              <a:t>5-10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seconds</a:t>
            </a:r>
            <a:r>
              <a:rPr lang="en-US" sz="1500" dirty="0" smtClean="0">
                <a:solidFill>
                  <a:srgbClr val="000090"/>
                </a:solidFill>
                <a:latin typeface="Calibri" panose="020F0502020204030204" pitchFamily="34" charset="0"/>
              </a:rPr>
              <a:t>.</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a:t>
            </a:r>
          </a:p>
          <a:p>
            <a:pPr defTabSz="914400"/>
            <a:r>
              <a:rPr lang="en-US" sz="1500" b="1" i="1" u="sng" dirty="0" smtClean="0">
                <a:solidFill>
                  <a:srgbClr val="0033CC"/>
                </a:solidFill>
                <a:effectLst>
                  <a:outerShdw blurRad="38100" dist="38100" dir="2700000" algn="tl">
                    <a:srgbClr val="000000">
                      <a:alpha val="43137"/>
                    </a:srgbClr>
                  </a:outerShdw>
                </a:effectLst>
                <a:latin typeface="Calibri" panose="020F0502020204030204" pitchFamily="34" charset="0"/>
              </a:rPr>
              <a:t>The figures above</a:t>
            </a:r>
            <a:r>
              <a:rPr lang="en-US" sz="1500" dirty="0" smtClean="0">
                <a:solidFill>
                  <a:srgbClr val="0033CC"/>
                </a:solidFill>
                <a:latin typeface="Calibri" panose="020F0502020204030204" pitchFamily="34" charset="0"/>
              </a:rPr>
              <a:t> </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point to various instances of the surface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temperature evolution </a:t>
            </a:r>
            <a:r>
              <a:rPr lang="en-US" sz="1500" dirty="0">
                <a:solidFill>
                  <a:srgbClr val="0033CC"/>
                </a:solidFill>
                <a:latin typeface="Calibri" panose="020F0502020204030204" pitchFamily="34" charset="0"/>
              </a:rPr>
              <a:t>(</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depth z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0</a:t>
            </a:r>
            <a:r>
              <a:rPr lang="en-US" sz="1500" dirty="0" smtClean="0">
                <a:solidFill>
                  <a:srgbClr val="0033CC"/>
                </a:solidFill>
                <a:latin typeface="Calibri" panose="020F0502020204030204" pitchFamily="34" charset="0"/>
              </a:rPr>
              <a:t>).</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 </a:t>
            </a:r>
          </a:p>
          <a:p>
            <a:pPr defTabSz="914400"/>
            <a:r>
              <a:rPr lang="en-US" sz="1500" b="1" i="1" u="sng" dirty="0" smtClean="0">
                <a:solidFill>
                  <a:srgbClr val="000090"/>
                </a:solidFill>
                <a:effectLst>
                  <a:outerShdw blurRad="38100" dist="38100" dir="2700000" algn="tl">
                    <a:srgbClr val="000000">
                      <a:alpha val="43137"/>
                    </a:srgbClr>
                  </a:outerShdw>
                </a:effectLst>
                <a:latin typeface="Calibri" panose="020F0502020204030204" pitchFamily="34" charset="0"/>
              </a:rPr>
              <a:t>The figure at left</a:t>
            </a:r>
            <a:r>
              <a:rPr lang="en-US" sz="1500" dirty="0" smtClean="0">
                <a:solidFill>
                  <a:srgbClr val="000090"/>
                </a:solidFill>
                <a:latin typeface="Calibri" panose="020F0502020204030204" pitchFamily="34" charset="0"/>
              </a:rPr>
              <a:t>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points the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speed up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of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the OpenCL GPU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parallel algorithm</a:t>
            </a:r>
            <a:r>
              <a:rPr lang="en-US" sz="1500" dirty="0" smtClean="0">
                <a:solidFill>
                  <a:srgbClr val="000090"/>
                </a:solidFill>
                <a:latin typeface="Calibri" panose="020F0502020204030204" pitchFamily="34" charset="0"/>
              </a:rPr>
              <a:t>. </a:t>
            </a:r>
          </a:p>
          <a:p>
            <a:pPr defTabSz="914400"/>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The noticed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fracture</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 was identified to come from the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change of the information flow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caused by </a:t>
            </a:r>
            <a:r>
              <a:rPr lang="en-US" sz="1500" b="1" dirty="0" smtClean="0">
                <a:solidFill>
                  <a:srgbClr val="000090"/>
                </a:solidFill>
                <a:effectLst>
                  <a:outerShdw blurRad="38100" dist="38100" dir="2700000" algn="tl">
                    <a:srgbClr val="000000">
                      <a:alpha val="43137"/>
                    </a:srgbClr>
                  </a:outerShdw>
                </a:effectLst>
                <a:latin typeface="Calibri" panose="020F0502020204030204" pitchFamily="34" charset="0"/>
              </a:rPr>
              <a:t>RAM limitations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of the K40 setup</a:t>
            </a:r>
            <a:r>
              <a:rPr lang="en-US" sz="1500" dirty="0" smtClean="0">
                <a:solidFill>
                  <a:srgbClr val="000090"/>
                </a:solidFill>
                <a:latin typeface="Calibri" panose="020F0502020204030204" pitchFamily="34" charset="0"/>
              </a:rPr>
              <a:t>.</a:t>
            </a:r>
            <a:endParaRPr lang="en-US" sz="1500" dirty="0">
              <a:solidFill>
                <a:srgbClr val="000090"/>
              </a:solidFill>
              <a:latin typeface="Calibri" panose="020F0502020204030204" pitchFamily="34" charset="0"/>
            </a:endParaRPr>
          </a:p>
        </p:txBody>
      </p:sp>
      <p:sp>
        <p:nvSpPr>
          <p:cNvPr id="2" name="TextBox 1"/>
          <p:cNvSpPr txBox="1"/>
          <p:nvPr/>
        </p:nvSpPr>
        <p:spPr>
          <a:xfrm>
            <a:off x="228600" y="5791200"/>
            <a:ext cx="8893973" cy="369332"/>
          </a:xfrm>
          <a:prstGeom prst="rect">
            <a:avLst/>
          </a:prstGeom>
          <a:noFill/>
        </p:spPr>
        <p:txBody>
          <a:bodyPr wrap="none" rtlCol="0">
            <a:spAutoFit/>
          </a:bodyPr>
          <a:lstStyle/>
          <a:p>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New research: </a:t>
            </a:r>
            <a:r>
              <a:rPr lang="en-US" sz="1600" b="1" dirty="0" smtClean="0">
                <a:solidFill>
                  <a:srgbClr val="0033CC"/>
                </a:solidFill>
                <a:effectLst>
                  <a:outerShdw blurRad="38100" dist="38100" dir="2700000" algn="tl">
                    <a:srgbClr val="000000">
                      <a:alpha val="43137"/>
                    </a:srgbClr>
                  </a:outerShdw>
                </a:effectLst>
                <a:latin typeface="Calibri" panose="020F0502020204030204" pitchFamily="34" charset="0"/>
              </a:rPr>
              <a:t>investigation of the </a:t>
            </a:r>
            <a:r>
              <a:rPr lang="en-US" sz="1600" b="1" dirty="0" err="1" smtClean="0">
                <a:solidFill>
                  <a:srgbClr val="0033CC"/>
                </a:solidFill>
                <a:effectLst>
                  <a:outerShdw blurRad="38100" dist="38100" dir="2700000" algn="tl">
                    <a:srgbClr val="000000">
                      <a:alpha val="43137"/>
                    </a:srgbClr>
                  </a:outerShdw>
                </a:effectLst>
                <a:latin typeface="Calibri" panose="020F0502020204030204" pitchFamily="34" charset="0"/>
              </a:rPr>
              <a:t>behaviour</a:t>
            </a:r>
            <a:r>
              <a:rPr lang="en-US" sz="1600" b="1" dirty="0" smtClean="0">
                <a:solidFill>
                  <a:srgbClr val="0033CC"/>
                </a:solidFill>
                <a:effectLst>
                  <a:outerShdw blurRad="38100" dist="38100" dir="2700000" algn="tl">
                    <a:srgbClr val="000000">
                      <a:alpha val="43137"/>
                    </a:srgbClr>
                  </a:outerShdw>
                </a:effectLst>
                <a:latin typeface="Calibri" panose="020F0502020204030204" pitchFamily="34" charset="0"/>
              </a:rPr>
              <a:t> of other types of ion sources of interest to experiments</a:t>
            </a:r>
            <a:endParaRPr lang="en-US" sz="1600" b="1"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478941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4" y="76200"/>
            <a:ext cx="8458196" cy="8382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Standing Wave Solutions Corresponding </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to the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Cavity</a:t>
            </a:r>
            <a:endPar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endParaRPr>
          </a:p>
          <a:p>
            <a:pPr algn="ctr">
              <a:lnSpc>
                <a:spcPct val="80000"/>
              </a:lnSpc>
            </a:pP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Resonances </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in BSCCO Intrinsic Josephson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Junctions</a:t>
            </a:r>
            <a:endParaRPr lang="en-US" sz="2800" kern="0" dirty="0">
              <a:solidFill>
                <a:srgbClr val="000090"/>
              </a:solidFill>
              <a:latin typeface="Calibri" panose="020F0502020204030204" pitchFamily="34" charset="0"/>
            </a:endParaRPr>
          </a:p>
        </p:txBody>
      </p:sp>
      <p:grpSp>
        <p:nvGrpSpPr>
          <p:cNvPr id="15" name="Группа 14"/>
          <p:cNvGrpSpPr/>
          <p:nvPr/>
        </p:nvGrpSpPr>
        <p:grpSpPr>
          <a:xfrm>
            <a:off x="5337213" y="1905004"/>
            <a:ext cx="3177922" cy="1901952"/>
            <a:chOff x="4899278" y="1905004"/>
            <a:chExt cx="3177922" cy="1901952"/>
          </a:xfrm>
        </p:grpSpPr>
        <p:pic>
          <p:nvPicPr>
            <p:cNvPr id="717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017" y="1905004"/>
              <a:ext cx="1456183" cy="1901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9278" y="1905006"/>
              <a:ext cx="1425322" cy="189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205"/>
          <a:stretch/>
        </p:blipFill>
        <p:spPr bwMode="auto">
          <a:xfrm>
            <a:off x="381000" y="1182758"/>
            <a:ext cx="2186940" cy="247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04486" y="6553200"/>
            <a:ext cx="7463314" cy="276999"/>
          </a:xfrm>
          <a:prstGeom prst="rect">
            <a:avLst/>
          </a:prstGeom>
          <a:noFill/>
        </p:spPr>
        <p:txBody>
          <a:bodyPr wrap="square" rtlCol="0">
            <a:spAutoFit/>
          </a:bodyPr>
          <a:lstStyle/>
          <a:p>
            <a:pPr defTabSz="914400"/>
            <a:r>
              <a:rPr lang="en-US" sz="1200" dirty="0">
                <a:solidFill>
                  <a:prstClr val="white">
                    <a:lumMod val="50000"/>
                  </a:prstClr>
                </a:solidFill>
                <a:latin typeface="Calibri" panose="020F0502020204030204" pitchFamily="34" charset="0"/>
              </a:rPr>
              <a:t>Ivan </a:t>
            </a:r>
            <a:r>
              <a:rPr lang="en-US" sz="1200" dirty="0" err="1">
                <a:solidFill>
                  <a:prstClr val="white">
                    <a:lumMod val="50000"/>
                  </a:prstClr>
                </a:solidFill>
                <a:latin typeface="Calibri" panose="020F0502020204030204" pitchFamily="34" charset="0"/>
              </a:rPr>
              <a:t>Hristov</a:t>
            </a:r>
            <a:r>
              <a:rPr lang="en-US" sz="1200" dirty="0">
                <a:solidFill>
                  <a:prstClr val="white">
                    <a:lumMod val="50000"/>
                  </a:prstClr>
                </a:solidFill>
                <a:latin typeface="Calibri" panose="020F0502020204030204" pitchFamily="34" charset="0"/>
              </a:rPr>
              <a:t>, </a:t>
            </a:r>
            <a:r>
              <a:rPr lang="en-US" sz="1200" dirty="0" err="1">
                <a:solidFill>
                  <a:prstClr val="white">
                    <a:lumMod val="50000"/>
                  </a:prstClr>
                </a:solidFill>
                <a:latin typeface="Calibri" panose="020F0502020204030204" pitchFamily="34" charset="0"/>
              </a:rPr>
              <a:t>Radoslava</a:t>
            </a:r>
            <a:r>
              <a:rPr lang="en-US" sz="1200" dirty="0">
                <a:solidFill>
                  <a:prstClr val="white">
                    <a:lumMod val="50000"/>
                  </a:prstClr>
                </a:solidFill>
                <a:latin typeface="Calibri" panose="020F0502020204030204" pitchFamily="34" charset="0"/>
              </a:rPr>
              <a:t> </a:t>
            </a:r>
            <a:r>
              <a:rPr lang="en-US" sz="1200" dirty="0" err="1">
                <a:solidFill>
                  <a:prstClr val="white">
                    <a:lumMod val="50000"/>
                  </a:prstClr>
                </a:solidFill>
                <a:latin typeface="Calibri" panose="020F0502020204030204" pitchFamily="34" charset="0"/>
              </a:rPr>
              <a:t>Hristova</a:t>
            </a:r>
            <a:r>
              <a:rPr lang="en-US" sz="1200" dirty="0">
                <a:solidFill>
                  <a:prstClr val="white">
                    <a:lumMod val="50000"/>
                  </a:prstClr>
                </a:solidFill>
                <a:latin typeface="Calibri" panose="020F0502020204030204" pitchFamily="34" charset="0"/>
              </a:rPr>
              <a:t>, </a:t>
            </a:r>
            <a:r>
              <a:rPr lang="en-US" sz="1200" dirty="0" err="1">
                <a:solidFill>
                  <a:prstClr val="white">
                    <a:lumMod val="50000"/>
                  </a:prstClr>
                </a:solidFill>
                <a:latin typeface="Calibri" panose="020F0502020204030204" pitchFamily="34" charset="0"/>
              </a:rPr>
              <a:t>Stefka</a:t>
            </a:r>
            <a:r>
              <a:rPr lang="en-US" sz="1200" dirty="0">
                <a:solidFill>
                  <a:prstClr val="white">
                    <a:lumMod val="50000"/>
                  </a:prstClr>
                </a:solidFill>
                <a:latin typeface="Calibri" panose="020F0502020204030204" pitchFamily="34" charset="0"/>
              </a:rPr>
              <a:t> </a:t>
            </a:r>
            <a:r>
              <a:rPr lang="en-US" sz="1200" dirty="0" err="1" smtClean="0">
                <a:solidFill>
                  <a:prstClr val="white">
                    <a:lumMod val="50000"/>
                  </a:prstClr>
                </a:solidFill>
                <a:latin typeface="Calibri" panose="020F0502020204030204" pitchFamily="34" charset="0"/>
              </a:rPr>
              <a:t>Dimova</a:t>
            </a:r>
            <a:r>
              <a:rPr lang="en-US" sz="1200" dirty="0" smtClean="0">
                <a:solidFill>
                  <a:prstClr val="white">
                    <a:lumMod val="50000"/>
                  </a:prstClr>
                </a:solidFill>
                <a:latin typeface="Calibri" panose="020F0502020204030204" pitchFamily="34" charset="0"/>
              </a:rPr>
              <a:t> Sofia </a:t>
            </a:r>
            <a:r>
              <a:rPr lang="en-US" sz="1200" dirty="0">
                <a:solidFill>
                  <a:prstClr val="white">
                    <a:lumMod val="50000"/>
                  </a:prstClr>
                </a:solidFill>
                <a:latin typeface="Calibri" panose="020F0502020204030204" pitchFamily="34" charset="0"/>
              </a:rPr>
              <a:t>University, </a:t>
            </a:r>
            <a:r>
              <a:rPr lang="en-US" sz="1200" dirty="0" smtClean="0">
                <a:solidFill>
                  <a:prstClr val="white">
                    <a:lumMod val="50000"/>
                  </a:prstClr>
                </a:solidFill>
                <a:latin typeface="Calibri" panose="020F0502020204030204" pitchFamily="34" charset="0"/>
              </a:rPr>
              <a:t>Bulgaria </a:t>
            </a:r>
            <a:r>
              <a:rPr lang="en-US" sz="1200" dirty="0">
                <a:solidFill>
                  <a:prstClr val="white">
                    <a:lumMod val="50000"/>
                  </a:prstClr>
                </a:solidFill>
                <a:latin typeface="Calibri" panose="020F0502020204030204" pitchFamily="34" charset="0"/>
              </a:rPr>
              <a:t>/ LIT, </a:t>
            </a:r>
            <a:r>
              <a:rPr lang="en-US" sz="1200" dirty="0" smtClean="0">
                <a:solidFill>
                  <a:prstClr val="white">
                    <a:lumMod val="50000"/>
                  </a:prstClr>
                </a:solidFill>
                <a:latin typeface="Calibri" panose="020F0502020204030204" pitchFamily="34" charset="0"/>
              </a:rPr>
              <a:t>JINR, May 26, 2016 Seminar in LIT-JINR</a:t>
            </a:r>
            <a:endParaRPr lang="en-US" sz="1200" dirty="0">
              <a:solidFill>
                <a:prstClr val="white">
                  <a:lumMod val="50000"/>
                </a:prstClr>
              </a:solidFill>
              <a:latin typeface="Calibri" panose="020F0502020204030204" pitchFamily="34" charset="0"/>
            </a:endParaRPr>
          </a:p>
        </p:txBody>
      </p:sp>
      <p:sp>
        <p:nvSpPr>
          <p:cNvPr id="4" name="TextBox 3"/>
          <p:cNvSpPr txBox="1"/>
          <p:nvPr/>
        </p:nvSpPr>
        <p:spPr>
          <a:xfrm>
            <a:off x="4838702" y="990600"/>
            <a:ext cx="4229098" cy="830997"/>
          </a:xfrm>
          <a:prstGeom prst="rect">
            <a:avLst/>
          </a:prstGeom>
          <a:solidFill>
            <a:schemeClr val="accent4">
              <a:lumMod val="20000"/>
              <a:lumOff val="80000"/>
            </a:schemeClr>
          </a:solidFill>
        </p:spPr>
        <p:txBody>
          <a:bodyPr wrap="square" rtlCol="0">
            <a:spAutoFit/>
          </a:bodyPr>
          <a:lstStyle/>
          <a:p>
            <a:pPr algn="ctr" defTabSz="914400">
              <a:lnSpc>
                <a:spcPct val="80000"/>
              </a:lnSpc>
            </a:pPr>
            <a:r>
              <a:rPr lang="en-US" sz="2000" b="1" dirty="0" smtClean="0">
                <a:solidFill>
                  <a:srgbClr val="0033CC"/>
                </a:solidFill>
                <a:effectLst>
                  <a:outerShdw blurRad="38100" dist="38100" dir="2700000" algn="tl">
                    <a:srgbClr val="000000">
                      <a:alpha val="43137"/>
                    </a:srgbClr>
                  </a:outerShdw>
                </a:effectLst>
                <a:latin typeface="Calibri" panose="020F0502020204030204" pitchFamily="34" charset="0"/>
              </a:rPr>
              <a:t>Hybrid </a:t>
            </a:r>
            <a:r>
              <a:rPr lang="en-US" sz="2000" b="1" dirty="0" err="1" smtClean="0">
                <a:solidFill>
                  <a:srgbClr val="0033CC"/>
                </a:solidFill>
                <a:effectLst>
                  <a:outerShdw blurRad="38100" dist="38100" dir="2700000" algn="tl">
                    <a:srgbClr val="000000">
                      <a:alpha val="43137"/>
                    </a:srgbClr>
                  </a:outerShdw>
                </a:effectLst>
                <a:latin typeface="Calibri" panose="020F0502020204030204" pitchFamily="34" charset="0"/>
              </a:rPr>
              <a:t>MPI+OpenMP</a:t>
            </a:r>
            <a:r>
              <a:rPr lang="en-US" sz="2000" b="1" dirty="0" smtClean="0">
                <a:solidFill>
                  <a:srgbClr val="0033CC"/>
                </a:solidFill>
                <a:effectLst>
                  <a:outerShdw blurRad="38100" dist="38100" dir="2700000" algn="tl">
                    <a:srgbClr val="000000">
                      <a:alpha val="43137"/>
                    </a:srgbClr>
                  </a:outerShdw>
                </a:effectLst>
                <a:latin typeface="Calibri" panose="020F0502020204030204" pitchFamily="34" charset="0"/>
              </a:rPr>
              <a:t> Parallelization</a:t>
            </a:r>
            <a:endParaRPr lang="en-US" sz="2000" b="1" dirty="0">
              <a:solidFill>
                <a:srgbClr val="0033CC"/>
              </a:solidFill>
              <a:effectLst>
                <a:outerShdw blurRad="38100" dist="38100" dir="2700000" algn="tl">
                  <a:srgbClr val="000000">
                    <a:alpha val="43137"/>
                  </a:srgbClr>
                </a:outerShdw>
              </a:effectLst>
              <a:latin typeface="Calibri" panose="020F0502020204030204" pitchFamily="34" charset="0"/>
            </a:endParaRPr>
          </a:p>
          <a:p>
            <a:pPr algn="ctr" defTabSz="914400">
              <a:lnSpc>
                <a:spcPct val="80000"/>
              </a:lnSpc>
            </a:pPr>
            <a:r>
              <a:rPr lang="en-US" sz="2000" b="1" dirty="0" smtClean="0">
                <a:solidFill>
                  <a:srgbClr val="0033CC"/>
                </a:solidFill>
                <a:effectLst>
                  <a:outerShdw blurRad="38100" dist="38100" dir="2700000" algn="tl">
                    <a:srgbClr val="000000">
                      <a:alpha val="43137"/>
                    </a:srgbClr>
                  </a:outerShdw>
                </a:effectLst>
                <a:latin typeface="Calibri" panose="020F0502020204030204" pitchFamily="34" charset="0"/>
              </a:rPr>
              <a:t>of a Leapfrog Algorithm for Solving Systems of 2D Sine-Gordon Equations</a:t>
            </a:r>
            <a:endParaRPr lang="en-US" sz="2000" b="1"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5" name="Прямоугольник 4"/>
          <p:cNvSpPr/>
          <p:nvPr/>
        </p:nvSpPr>
        <p:spPr>
          <a:xfrm>
            <a:off x="457200" y="3755005"/>
            <a:ext cx="4267200" cy="1274195"/>
          </a:xfrm>
          <a:prstGeom prst="rect">
            <a:avLst/>
          </a:prstGeom>
        </p:spPr>
        <p:txBody>
          <a:bodyPr wrap="square">
            <a:spAutoFit/>
          </a:bodyPr>
          <a:lstStyle/>
          <a:p>
            <a:pPr defTabSz="914400">
              <a:lnSpc>
                <a:spcPct val="80000"/>
              </a:lnSpc>
            </a:pPr>
            <a:r>
              <a:rPr lang="en-US" sz="1600" b="1" dirty="0" smtClean="0">
                <a:solidFill>
                  <a:srgbClr val="0033CC"/>
                </a:solidFill>
                <a:effectLst>
                  <a:outerShdw blurRad="38100" dist="38100" dir="2700000" algn="tl">
                    <a:srgbClr val="000000">
                      <a:alpha val="43137"/>
                    </a:srgbClr>
                  </a:outerShdw>
                </a:effectLst>
                <a:latin typeface="Calibri" panose="020F0502020204030204" pitchFamily="34" charset="0"/>
              </a:rPr>
              <a:t>Computational challenges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in solving this system: </a:t>
            </a:r>
          </a:p>
          <a:p>
            <a:pPr defTabSz="914400">
              <a:lnSpc>
                <a:spcPct val="80000"/>
              </a:lnSpc>
            </a:pP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Discretization of the 2D domain may ask for </a:t>
            </a:r>
          </a:p>
          <a:p>
            <a:pPr defTabSz="914400">
              <a:lnSpc>
                <a:spcPct val="80000"/>
              </a:lnSpc>
            </a:pP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10</a:t>
            </a:r>
            <a:r>
              <a:rPr lang="en-US" sz="1600"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6</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–10</a:t>
            </a:r>
            <a:r>
              <a:rPr lang="en-US" sz="1600"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8</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mesh points.</a:t>
            </a:r>
          </a:p>
          <a:p>
            <a:pPr defTabSz="914400">
              <a:lnSpc>
                <a:spcPct val="80000"/>
              </a:lnSpc>
            </a:pP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Stable integration scheme with respect to the time variable depends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on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problem parameters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and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may ask for 10</a:t>
            </a:r>
            <a:r>
              <a:rPr lang="en-US" sz="1600"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8</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–10</a:t>
            </a:r>
            <a:r>
              <a:rPr lang="en-US" sz="1600" baseline="30000" dirty="0" smtClean="0">
                <a:solidFill>
                  <a:srgbClr val="0033CC"/>
                </a:solidFill>
                <a:effectLst>
                  <a:outerShdw blurRad="38100" dist="38100" dir="2700000" algn="tl">
                    <a:srgbClr val="000000">
                      <a:alpha val="43137"/>
                    </a:srgbClr>
                  </a:outerShdw>
                </a:effectLst>
                <a:latin typeface="Calibri" panose="020F0502020204030204" pitchFamily="34" charset="0"/>
              </a:rPr>
              <a:t>9</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time steps</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a:t>
            </a:r>
            <a:endParaRPr lang="en-US" sz="16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11" name="Прямоугольник 10"/>
          <p:cNvSpPr/>
          <p:nvPr/>
        </p:nvSpPr>
        <p:spPr>
          <a:xfrm>
            <a:off x="2667000" y="1595497"/>
            <a:ext cx="2286000" cy="2139047"/>
          </a:xfrm>
          <a:prstGeom prst="rect">
            <a:avLst/>
          </a:prstGeom>
        </p:spPr>
        <p:txBody>
          <a:bodyPr wrap="square">
            <a:spAutoFit/>
          </a:bodyPr>
          <a:lstStyle/>
          <a:p>
            <a:pPr defTabSz="914400">
              <a:lnSpc>
                <a:spcPct val="80000"/>
              </a:lnSpc>
              <a:spcAft>
                <a:spcPts val="600"/>
              </a:spcAft>
            </a:pP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The Intrinsic Josephson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Junctions </a:t>
            </a:r>
            <a:r>
              <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rPr>
              <a:t>in BSCCO crystals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IJJ-BSCO) are a strong source of THz radiation. </a:t>
            </a:r>
            <a:endParaRPr lang="en-US" sz="1600"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pPr defTabSz="914400">
              <a:lnSpc>
                <a:spcPct val="80000"/>
              </a:lnSpc>
            </a:pPr>
            <a:r>
              <a:rPr lang="en-US" sz="1600" dirty="0" smtClean="0">
                <a:solidFill>
                  <a:srgbClr val="3333FF"/>
                </a:solidFill>
                <a:effectLst>
                  <a:outerShdw blurRad="38100" dist="38100" dir="2700000" algn="tl">
                    <a:srgbClr val="000000">
                      <a:alpha val="43137"/>
                    </a:srgbClr>
                  </a:outerShdw>
                </a:effectLst>
                <a:latin typeface="Calibri" panose="020F0502020204030204" pitchFamily="34" charset="0"/>
              </a:rPr>
              <a:t>The </a:t>
            </a:r>
            <a:r>
              <a:rPr lang="en-US" sz="1600" dirty="0">
                <a:solidFill>
                  <a:srgbClr val="3333FF"/>
                </a:solidFill>
                <a:effectLst>
                  <a:outerShdw blurRad="38100" dist="38100" dir="2700000" algn="tl">
                    <a:srgbClr val="000000">
                      <a:alpha val="43137"/>
                    </a:srgbClr>
                  </a:outerShdw>
                </a:effectLst>
                <a:latin typeface="Calibri" panose="020F0502020204030204" pitchFamily="34" charset="0"/>
              </a:rPr>
              <a:t>phase dynamics </a:t>
            </a:r>
            <a:r>
              <a:rPr lang="en-US" sz="1600" dirty="0" smtClean="0">
                <a:solidFill>
                  <a:srgbClr val="3333FF"/>
                </a:solidFill>
                <a:effectLst>
                  <a:outerShdw blurRad="38100" dist="38100" dir="2700000" algn="tl">
                    <a:srgbClr val="000000">
                      <a:alpha val="43137"/>
                    </a:srgbClr>
                  </a:outerShdw>
                </a:effectLst>
                <a:latin typeface="Calibri" panose="020F0502020204030204" pitchFamily="34" charset="0"/>
              </a:rPr>
              <a:t>of the IJJ-BSCO is described by a system </a:t>
            </a:r>
            <a:r>
              <a:rPr lang="en-US" sz="1600" dirty="0">
                <a:solidFill>
                  <a:srgbClr val="3333FF"/>
                </a:solidFill>
                <a:effectLst>
                  <a:outerShdw blurRad="38100" dist="38100" dir="2700000" algn="tl">
                    <a:srgbClr val="000000">
                      <a:alpha val="43137"/>
                    </a:srgbClr>
                  </a:outerShdw>
                </a:effectLst>
                <a:latin typeface="Calibri" panose="020F0502020204030204" pitchFamily="34" charset="0"/>
              </a:rPr>
              <a:t>of </a:t>
            </a:r>
            <a:r>
              <a:rPr lang="en-US" sz="1600" b="1" dirty="0">
                <a:solidFill>
                  <a:srgbClr val="3333FF"/>
                </a:solidFill>
                <a:effectLst>
                  <a:outerShdw blurRad="38100" dist="38100" dir="2700000" algn="tl">
                    <a:srgbClr val="000000">
                      <a:alpha val="43137"/>
                    </a:srgbClr>
                  </a:outerShdw>
                </a:effectLst>
                <a:latin typeface="Calibri" panose="020F0502020204030204" pitchFamily="34" charset="0"/>
              </a:rPr>
              <a:t>perturbed </a:t>
            </a:r>
            <a:r>
              <a:rPr lang="en-US" sz="1600" b="1" dirty="0" smtClean="0">
                <a:solidFill>
                  <a:srgbClr val="3333FF"/>
                </a:solidFill>
                <a:effectLst>
                  <a:outerShdw blurRad="38100" dist="38100" dir="2700000" algn="tl">
                    <a:srgbClr val="000000">
                      <a:alpha val="43137"/>
                    </a:srgbClr>
                  </a:outerShdw>
                </a:effectLst>
                <a:latin typeface="Calibri" panose="020F0502020204030204" pitchFamily="34" charset="0"/>
              </a:rPr>
              <a:t>2D Sine-Gordon equations</a:t>
            </a:r>
            <a:r>
              <a:rPr lang="en-US" sz="1600" dirty="0" smtClean="0">
                <a:solidFill>
                  <a:srgbClr val="3333FF"/>
                </a:solidFill>
                <a:effectLst>
                  <a:outerShdw blurRad="38100" dist="38100" dir="2700000" algn="tl">
                    <a:srgbClr val="000000">
                      <a:alpha val="43137"/>
                    </a:srgbClr>
                  </a:outerShdw>
                </a:effectLst>
                <a:latin typeface="Calibri" panose="020F0502020204030204" pitchFamily="34" charset="0"/>
              </a:rPr>
              <a:t>. </a:t>
            </a:r>
            <a:endParaRPr lang="en-US" sz="1600" dirty="0">
              <a:solidFill>
                <a:srgbClr val="3333FF"/>
              </a:solidFill>
              <a:effectLst>
                <a:outerShdw blurRad="38100" dist="38100" dir="2700000" algn="tl">
                  <a:srgbClr val="000000">
                    <a:alpha val="43137"/>
                  </a:srgbClr>
                </a:outerShdw>
              </a:effectLst>
              <a:latin typeface="Calibri" panose="020F0502020204030204" pitchFamily="34" charset="0"/>
            </a:endParaRPr>
          </a:p>
        </p:txBody>
      </p:sp>
      <p:grpSp>
        <p:nvGrpSpPr>
          <p:cNvPr id="8" name="Группа 7"/>
          <p:cNvGrpSpPr>
            <a:grpSpLocks noChangeAspect="1"/>
          </p:cNvGrpSpPr>
          <p:nvPr/>
        </p:nvGrpSpPr>
        <p:grpSpPr>
          <a:xfrm>
            <a:off x="1454065" y="5132569"/>
            <a:ext cx="5937335" cy="1420631"/>
            <a:chOff x="1351597" y="4981599"/>
            <a:chExt cx="6249825" cy="1495401"/>
          </a:xfrm>
        </p:grpSpPr>
        <p:grpSp>
          <p:nvGrpSpPr>
            <p:cNvPr id="6" name="Группа 5"/>
            <p:cNvGrpSpPr/>
            <p:nvPr/>
          </p:nvGrpSpPr>
          <p:grpSpPr>
            <a:xfrm>
              <a:off x="1351597" y="4981599"/>
              <a:ext cx="6249825" cy="1495401"/>
              <a:chOff x="1351597" y="4876800"/>
              <a:chExt cx="6249825" cy="1495401"/>
            </a:xfrm>
          </p:grpSpPr>
          <p:pic>
            <p:nvPicPr>
              <p:cNvPr id="614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1597" y="4880612"/>
                <a:ext cx="2077403" cy="1483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5673" y="4889158"/>
                <a:ext cx="2045970" cy="1483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6400" y="4876800"/>
                <a:ext cx="2115022" cy="149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2547027" y="5638800"/>
              <a:ext cx="881973" cy="535531"/>
            </a:xfrm>
            <a:prstGeom prst="rect">
              <a:avLst/>
            </a:prstGeom>
            <a:solidFill>
              <a:schemeClr val="bg1">
                <a:lumMod val="85000"/>
              </a:schemeClr>
            </a:solidFill>
          </p:spPr>
          <p:txBody>
            <a:bodyPr wrap="none" rtlCol="0">
              <a:spAutoFit/>
            </a:bodyPr>
            <a:lstStyle/>
            <a:p>
              <a:pPr defTabSz="914400">
                <a:lnSpc>
                  <a:spcPct val="80000"/>
                </a:lnSpc>
              </a:pPr>
              <a:r>
                <a:rPr lang="en-US" sz="1200" dirty="0" err="1" smtClean="0">
                  <a:solidFill>
                    <a:srgbClr val="0033CC"/>
                  </a:solidFill>
                  <a:effectLst>
                    <a:outerShdw blurRad="38100" dist="38100" dir="2700000" algn="tl">
                      <a:srgbClr val="000000">
                        <a:alpha val="43137"/>
                      </a:srgbClr>
                    </a:outerShdw>
                  </a:effectLst>
                  <a:latin typeface="Calibri" panose="020F0502020204030204" pitchFamily="34" charset="0"/>
                </a:rPr>
                <a:t>HybriLIT</a:t>
              </a:r>
              <a:r>
                <a:rPr lang="en-US" sz="1200" dirty="0" smtClean="0">
                  <a:solidFill>
                    <a:srgbClr val="0033CC"/>
                  </a:solidFill>
                  <a:effectLst>
                    <a:outerShdw blurRad="38100" dist="38100" dir="2700000" algn="tl">
                      <a:srgbClr val="000000">
                        <a:alpha val="43137"/>
                      </a:srgbClr>
                    </a:outerShdw>
                  </a:effectLst>
                  <a:latin typeface="Calibri" panose="020F0502020204030204" pitchFamily="34" charset="0"/>
                </a:rPr>
                <a:t> </a:t>
              </a:r>
            </a:p>
            <a:p>
              <a:pPr defTabSz="914400">
                <a:lnSpc>
                  <a:spcPct val="80000"/>
                </a:lnSpc>
              </a:pPr>
              <a:r>
                <a:rPr lang="pt-BR" sz="1200" dirty="0" smtClean="0">
                  <a:solidFill>
                    <a:srgbClr val="0033CC"/>
                  </a:solidFill>
                  <a:effectLst>
                    <a:outerShdw blurRad="38100" dist="38100" dir="2700000" algn="tl">
                      <a:srgbClr val="000000">
                        <a:alpha val="43137"/>
                      </a:srgbClr>
                    </a:outerShdw>
                  </a:effectLst>
                  <a:latin typeface="Calibri" panose="020F0502020204030204" pitchFamily="34" charset="0"/>
                </a:rPr>
                <a:t>Intel </a:t>
              </a:r>
              <a:r>
                <a:rPr lang="pt-BR" sz="1200" dirty="0">
                  <a:solidFill>
                    <a:srgbClr val="0033CC"/>
                  </a:solidFill>
                  <a:effectLst>
                    <a:outerShdw blurRad="38100" dist="38100" dir="2700000" algn="tl">
                      <a:srgbClr val="000000">
                        <a:alpha val="43137"/>
                      </a:srgbClr>
                    </a:outerShdw>
                  </a:effectLst>
                  <a:latin typeface="Calibri" panose="020F0502020204030204" pitchFamily="34" charset="0"/>
                </a:rPr>
                <a:t>Xeon</a:t>
              </a:r>
            </a:p>
            <a:p>
              <a:pPr defTabSz="914400">
                <a:lnSpc>
                  <a:spcPct val="80000"/>
                </a:lnSpc>
              </a:pPr>
              <a:r>
                <a:rPr lang="pt-BR" sz="1200" dirty="0" smtClean="0">
                  <a:solidFill>
                    <a:srgbClr val="0033CC"/>
                  </a:solidFill>
                  <a:effectLst>
                    <a:outerShdw blurRad="38100" dist="38100" dir="2700000" algn="tl">
                      <a:srgbClr val="000000">
                        <a:alpha val="43137"/>
                      </a:srgbClr>
                    </a:outerShdw>
                  </a:effectLst>
                  <a:latin typeface="Calibri" panose="020F0502020204030204" pitchFamily="34" charset="0"/>
                </a:rPr>
                <a:t>E5-2695 </a:t>
              </a:r>
              <a:r>
                <a:rPr lang="pt-BR" sz="1200" dirty="0">
                  <a:solidFill>
                    <a:srgbClr val="0033CC"/>
                  </a:solidFill>
                  <a:effectLst>
                    <a:outerShdw blurRad="38100" dist="38100" dir="2700000" algn="tl">
                      <a:srgbClr val="000000">
                        <a:alpha val="43137"/>
                      </a:srgbClr>
                    </a:outerShdw>
                  </a:effectLst>
                  <a:latin typeface="Calibri" panose="020F0502020204030204" pitchFamily="34" charset="0"/>
                </a:rPr>
                <a:t>v2</a:t>
              </a:r>
              <a:endParaRPr lang="en-US" sz="12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17" name="TextBox 16"/>
            <p:cNvSpPr txBox="1"/>
            <p:nvPr/>
          </p:nvSpPr>
          <p:spPr>
            <a:xfrm>
              <a:off x="4604427" y="5650992"/>
              <a:ext cx="815031" cy="535531"/>
            </a:xfrm>
            <a:prstGeom prst="rect">
              <a:avLst/>
            </a:prstGeom>
            <a:solidFill>
              <a:schemeClr val="bg1">
                <a:lumMod val="85000"/>
              </a:schemeClr>
            </a:solidFill>
          </p:spPr>
          <p:txBody>
            <a:bodyPr wrap="none" rtlCol="0">
              <a:spAutoFit/>
            </a:bodyPr>
            <a:lstStyle/>
            <a:p>
              <a:pPr defTabSz="914400">
                <a:lnSpc>
                  <a:spcPct val="80000"/>
                </a:lnSpc>
              </a:pPr>
              <a:r>
                <a:rPr lang="en-US" sz="1200" dirty="0" smtClean="0">
                  <a:solidFill>
                    <a:srgbClr val="0033CC"/>
                  </a:solidFill>
                  <a:effectLst>
                    <a:outerShdw blurRad="38100" dist="38100" dir="2700000" algn="tl">
                      <a:srgbClr val="000000">
                        <a:alpha val="43137"/>
                      </a:srgbClr>
                    </a:outerShdw>
                  </a:effectLst>
                  <a:latin typeface="Calibri" panose="020F0502020204030204" pitchFamily="34" charset="0"/>
                </a:rPr>
                <a:t>IICT-BAS</a:t>
              </a:r>
            </a:p>
            <a:p>
              <a:pPr defTabSz="914400">
                <a:lnSpc>
                  <a:spcPct val="80000"/>
                </a:lnSpc>
              </a:pPr>
              <a:r>
                <a:rPr lang="pt-BR" sz="1200" dirty="0" smtClean="0">
                  <a:solidFill>
                    <a:srgbClr val="0033CC"/>
                  </a:solidFill>
                  <a:effectLst>
                    <a:outerShdw blurRad="38100" dist="38100" dir="2700000" algn="tl">
                      <a:srgbClr val="000000">
                        <a:alpha val="43137"/>
                      </a:srgbClr>
                    </a:outerShdw>
                  </a:effectLst>
                  <a:latin typeface="Calibri" panose="020F0502020204030204" pitchFamily="34" charset="0"/>
                </a:rPr>
                <a:t>Intel </a:t>
              </a:r>
              <a:r>
                <a:rPr lang="pt-BR" sz="1200" dirty="0">
                  <a:solidFill>
                    <a:srgbClr val="0033CC"/>
                  </a:solidFill>
                  <a:effectLst>
                    <a:outerShdw blurRad="38100" dist="38100" dir="2700000" algn="tl">
                      <a:srgbClr val="000000">
                        <a:alpha val="43137"/>
                      </a:srgbClr>
                    </a:outerShdw>
                  </a:effectLst>
                  <a:latin typeface="Calibri" panose="020F0502020204030204" pitchFamily="34" charset="0"/>
                </a:rPr>
                <a:t>Xeon</a:t>
              </a:r>
            </a:p>
            <a:p>
              <a:pPr defTabSz="914400">
                <a:lnSpc>
                  <a:spcPct val="80000"/>
                </a:lnSpc>
              </a:pPr>
              <a:r>
                <a:rPr lang="pt-BR" sz="1200" dirty="0">
                  <a:solidFill>
                    <a:srgbClr val="0033CC"/>
                  </a:solidFill>
                  <a:effectLst>
                    <a:outerShdw blurRad="38100" dist="38100" dir="2700000" algn="tl">
                      <a:srgbClr val="000000">
                        <a:alpha val="43137"/>
                      </a:srgbClr>
                    </a:outerShdw>
                  </a:effectLst>
                  <a:latin typeface="Calibri" panose="020F0502020204030204" pitchFamily="34" charset="0"/>
                </a:rPr>
                <a:t>X5560</a:t>
              </a:r>
              <a:endParaRPr lang="en-US" sz="12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19" name="TextBox 18"/>
            <p:cNvSpPr txBox="1"/>
            <p:nvPr/>
          </p:nvSpPr>
          <p:spPr>
            <a:xfrm>
              <a:off x="6781800" y="5638800"/>
              <a:ext cx="815031" cy="535531"/>
            </a:xfrm>
            <a:prstGeom prst="rect">
              <a:avLst/>
            </a:prstGeom>
            <a:solidFill>
              <a:schemeClr val="bg1">
                <a:lumMod val="85000"/>
              </a:schemeClr>
            </a:solidFill>
          </p:spPr>
          <p:txBody>
            <a:bodyPr wrap="none" rtlCol="0">
              <a:spAutoFit/>
            </a:bodyPr>
            <a:lstStyle/>
            <a:p>
              <a:pPr defTabSz="914400">
                <a:lnSpc>
                  <a:spcPct val="80000"/>
                </a:lnSpc>
              </a:pPr>
              <a:r>
                <a:rPr lang="en-US" sz="1200" dirty="0" smtClean="0">
                  <a:solidFill>
                    <a:srgbClr val="0033CC"/>
                  </a:solidFill>
                  <a:effectLst>
                    <a:outerShdw blurRad="38100" dist="38100" dir="2700000" algn="tl">
                      <a:srgbClr val="000000">
                        <a:alpha val="43137"/>
                      </a:srgbClr>
                    </a:outerShdw>
                  </a:effectLst>
                  <a:latin typeface="Calibri" panose="020F0502020204030204" pitchFamily="34" charset="0"/>
                </a:rPr>
                <a:t>IICT-BAS</a:t>
              </a:r>
            </a:p>
            <a:p>
              <a:pPr defTabSz="914400">
                <a:lnSpc>
                  <a:spcPct val="80000"/>
                </a:lnSpc>
              </a:pPr>
              <a:r>
                <a:rPr lang="pt-BR" sz="1200" dirty="0" smtClean="0">
                  <a:solidFill>
                    <a:srgbClr val="0033CC"/>
                  </a:solidFill>
                  <a:effectLst>
                    <a:outerShdw blurRad="38100" dist="38100" dir="2700000" algn="tl">
                      <a:srgbClr val="000000">
                        <a:alpha val="43137"/>
                      </a:srgbClr>
                    </a:outerShdw>
                  </a:effectLst>
                  <a:latin typeface="Calibri" panose="020F0502020204030204" pitchFamily="34" charset="0"/>
                </a:rPr>
                <a:t>Intel </a:t>
              </a:r>
              <a:r>
                <a:rPr lang="pt-BR" sz="1200" dirty="0">
                  <a:solidFill>
                    <a:srgbClr val="0033CC"/>
                  </a:solidFill>
                  <a:effectLst>
                    <a:outerShdw blurRad="38100" dist="38100" dir="2700000" algn="tl">
                      <a:srgbClr val="000000">
                        <a:alpha val="43137"/>
                      </a:srgbClr>
                    </a:outerShdw>
                  </a:effectLst>
                  <a:latin typeface="Calibri" panose="020F0502020204030204" pitchFamily="34" charset="0"/>
                </a:rPr>
                <a:t>Xeon</a:t>
              </a:r>
            </a:p>
            <a:p>
              <a:pPr defTabSz="914400">
                <a:lnSpc>
                  <a:spcPct val="80000"/>
                </a:lnSpc>
              </a:pPr>
              <a:r>
                <a:rPr lang="pt-BR" sz="1200" dirty="0">
                  <a:solidFill>
                    <a:srgbClr val="0033CC"/>
                  </a:solidFill>
                  <a:effectLst>
                    <a:outerShdw blurRad="38100" dist="38100" dir="2700000" algn="tl">
                      <a:srgbClr val="000000">
                        <a:alpha val="43137"/>
                      </a:srgbClr>
                    </a:outerShdw>
                  </a:effectLst>
                  <a:latin typeface="Calibri" panose="020F0502020204030204" pitchFamily="34" charset="0"/>
                </a:rPr>
                <a:t>X5560</a:t>
              </a:r>
              <a:endParaRPr lang="en-US" sz="12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grpSp>
      <p:pic>
        <p:nvPicPr>
          <p:cNvPr id="9" name="film_e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238535" y="3810000"/>
            <a:ext cx="1543265" cy="1228897"/>
          </a:xfrm>
          <a:prstGeom prst="rect">
            <a:avLst/>
          </a:prstGeom>
        </p:spPr>
      </p:pic>
      <p:pic>
        <p:nvPicPr>
          <p:cNvPr id="13" name="film_phase.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991135" y="3800303"/>
            <a:ext cx="1543265" cy="1228897"/>
          </a:xfrm>
          <a:prstGeom prst="rect">
            <a:avLst/>
          </a:prstGeom>
        </p:spPr>
      </p:pic>
    </p:spTree>
    <p:extLst>
      <p:ext uri="{BB962C8B-B14F-4D97-AF65-F5344CB8AC3E}">
        <p14:creationId xmlns:p14="http://schemas.microsoft.com/office/powerpoint/2010/main" val="18738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0" fill="hold"/>
                                        <p:tgtEl>
                                          <p:spTgt spid="9"/>
                                        </p:tgtEl>
                                      </p:cBhvr>
                                    </p:cmd>
                                  </p:childTnLst>
                                </p:cTn>
                              </p:par>
                            </p:childTnLst>
                          </p:cTn>
                        </p:par>
                        <p:par>
                          <p:cTn id="7" fill="hold">
                            <p:stCondLst>
                              <p:cond delay="24900"/>
                            </p:stCondLst>
                            <p:childTnLst>
                              <p:par>
                                <p:cTn id="8" presetID="1" presetClass="mediacall" presetSubtype="0" fill="hold" nodeType="afterEffect">
                                  <p:stCondLst>
                                    <p:cond delay="0"/>
                                  </p:stCondLst>
                                  <p:childTnLst>
                                    <p:cmd type="call" cmd="playFrom(0.0)">
                                      <p:cBhvr>
                                        <p:cTn id="9" dur="249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13"/>
                </p:tgtEl>
              </p:cMediaNode>
            </p:video>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762000" y="1676403"/>
            <a:ext cx="7620000" cy="4495800"/>
          </a:xfrm>
          <a:prstGeom prst="rect">
            <a:avLst/>
          </a:prstGeom>
        </p:spPr>
        <p:txBody>
          <a:bodyPr lIns="91410" tIns="45706" rIns="91410" bIns="45706"/>
          <a:lstStyle/>
          <a:p>
            <a:pPr>
              <a:spcAft>
                <a:spcPts val="400"/>
              </a:spcAft>
            </a:pP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   New approaches to the derivation of </a:t>
            </a:r>
            <a:r>
              <a:rPr lang="en-US" sz="2000" b="1" dirty="0" err="1">
                <a:solidFill>
                  <a:srgbClr val="000099"/>
                </a:solidFill>
                <a:effectLst>
                  <a:outerShdw blurRad="38100" dist="38100" dir="2700000" algn="tl">
                    <a:srgbClr val="000000">
                      <a:alpha val="43137"/>
                    </a:srgbClr>
                  </a:outerShdw>
                </a:effectLst>
                <a:latin typeface="Calibri" panose="020F0502020204030204" pitchFamily="34" charset="0"/>
              </a:rPr>
              <a:t>involutive</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2000" b="1" dirty="0" err="1">
                <a:solidFill>
                  <a:srgbClr val="000099"/>
                </a:solidFill>
                <a:effectLst>
                  <a:outerShdw blurRad="38100" dist="38100" dir="2700000" algn="tl">
                    <a:srgbClr val="000000">
                      <a:alpha val="43137"/>
                    </a:srgbClr>
                  </a:outerShdw>
                </a:effectLst>
                <a:latin typeface="Calibri" panose="020F0502020204030204" pitchFamily="34" charset="0"/>
              </a:rPr>
              <a:t>Groebner</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bases </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[Tasks:  ●●  Down-up approach to the derivation of compact bases; </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Parallel algorithms for the construction of compact </a:t>
            </a:r>
            <a:r>
              <a:rPr lang="en-US" sz="1400" dirty="0" err="1">
                <a:solidFill>
                  <a:srgbClr val="0033CC"/>
                </a:solidFill>
                <a:effectLst>
                  <a:outerShdw blurRad="38100" dist="38100" dir="2700000" algn="tl">
                    <a:srgbClr val="000000">
                      <a:alpha val="43137"/>
                    </a:srgbClr>
                  </a:outerShdw>
                </a:effectLst>
                <a:latin typeface="Calibri"/>
              </a:rPr>
              <a:t>involutive</a:t>
            </a:r>
            <a:r>
              <a:rPr lang="en-US" sz="1400" dirty="0">
                <a:solidFill>
                  <a:srgbClr val="0033CC"/>
                </a:solidFill>
                <a:effectLst>
                  <a:outerShdw blurRad="38100" dist="38100" dir="2700000" algn="tl">
                    <a:srgbClr val="000000">
                      <a:alpha val="43137"/>
                    </a:srgbClr>
                  </a:outerShdw>
                </a:effectLst>
                <a:latin typeface="Calibri"/>
              </a:rPr>
              <a:t> bases;</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Generation of finite difference schemes inheriting </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the algebraic properties of the ancestor partial differential equations;</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Numerical algorithm applications to the analysis of low dimensional nanostructures</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and other composite quantum systems in molecular, atomic and nuclear physics]</a:t>
            </a:r>
          </a:p>
          <a:p>
            <a:pPr>
              <a:spcAft>
                <a:spcPts val="400"/>
              </a:spcAft>
            </a:pP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Modeling </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and control of quantum information processes </a:t>
            </a:r>
            <a:endParaRPr lang="en-US" sz="2000" b="1" dirty="0">
              <a:solidFill>
                <a:srgbClr val="000099"/>
              </a:solidFill>
              <a:effectLst>
                <a:outerShdw blurRad="38100" dist="38100" dir="2700000" algn="tl">
                  <a:srgbClr val="000000">
                    <a:alpha val="43137"/>
                  </a:srgbClr>
                </a:outerShdw>
              </a:effectLst>
              <a:latin typeface="Calibri"/>
            </a:endParaRPr>
          </a:p>
          <a:p>
            <a:r>
              <a:rPr lang="en-US" sz="1400" dirty="0">
                <a:solidFill>
                  <a:srgbClr val="0033CC"/>
                </a:solidFill>
                <a:effectLst>
                  <a:outerShdw blurRad="38100" dist="38100" dir="2700000" algn="tl">
                    <a:srgbClr val="000000">
                      <a:alpha val="43137"/>
                    </a:srgbClr>
                  </a:outerShdw>
                </a:effectLst>
                <a:latin typeface="Calibri"/>
              </a:rPr>
              <a:t>        </a:t>
            </a:r>
            <a:r>
              <a:rPr lang="vi-VN" sz="1400" dirty="0">
                <a:solidFill>
                  <a:srgbClr val="0033CC"/>
                </a:solidFill>
                <a:effectLst>
                  <a:outerShdw blurRad="38100" dist="38100" dir="2700000" algn="tl">
                    <a:srgbClr val="000000">
                      <a:alpha val="43137"/>
                    </a:srgbClr>
                  </a:outerShdw>
                </a:effectLst>
                <a:latin typeface="Calibri"/>
              </a:rPr>
              <a:t> [Tasks:  ●●  Entanglement description in systems of qubits as the main resource in </a:t>
            </a:r>
          </a:p>
          <a:p>
            <a:r>
              <a:rPr lang="vi-VN" sz="1400" dirty="0">
                <a:solidFill>
                  <a:srgbClr val="0033CC"/>
                </a:solidFill>
                <a:effectLst>
                  <a:outerShdw blurRad="38100" dist="38100" dir="2700000" algn="tl">
                    <a:srgbClr val="000000">
                      <a:alpha val="43137"/>
                    </a:srgbClr>
                  </a:outerShdw>
                </a:effectLst>
                <a:latin typeface="Calibri"/>
              </a:rPr>
              <a:t>        </a:t>
            </a:r>
            <a:r>
              <a:rPr lang="en-US" sz="1400" dirty="0">
                <a:solidFill>
                  <a:srgbClr val="0033CC"/>
                </a:solidFill>
                <a:effectLst>
                  <a:outerShdw blurRad="38100" dist="38100" dir="2700000" algn="tl">
                    <a:srgbClr val="000000">
                      <a:alpha val="43137"/>
                    </a:srgbClr>
                  </a:outerShdw>
                </a:effectLst>
                <a:latin typeface="Calibri"/>
              </a:rPr>
              <a:t>        </a:t>
            </a:r>
            <a:r>
              <a:rPr lang="vi-VN" sz="1400" dirty="0">
                <a:solidFill>
                  <a:srgbClr val="0033CC"/>
                </a:solidFill>
                <a:effectLst>
                  <a:outerShdw blurRad="38100" dist="38100" dir="2700000" algn="tl">
                    <a:srgbClr val="000000">
                      <a:alpha val="43137"/>
                    </a:srgbClr>
                  </a:outerShdw>
                </a:effectLst>
                <a:latin typeface="Calibri"/>
              </a:rPr>
              <a:t>               quantum information and communication;</a:t>
            </a:r>
          </a:p>
          <a:p>
            <a:r>
              <a:rPr lang="vi-VN" sz="1400" dirty="0">
                <a:solidFill>
                  <a:srgbClr val="0033CC"/>
                </a:solidFill>
                <a:effectLst>
                  <a:outerShdw blurRad="38100" dist="38100" dir="2700000" algn="tl">
                    <a:srgbClr val="000000">
                      <a:alpha val="43137"/>
                    </a:srgbClr>
                  </a:outerShdw>
                </a:effectLst>
                <a:latin typeface="Calibri"/>
              </a:rPr>
              <a:t>                </a:t>
            </a:r>
            <a:r>
              <a:rPr lang="en-US" sz="1400" dirty="0">
                <a:solidFill>
                  <a:srgbClr val="0033CC"/>
                </a:solidFill>
                <a:effectLst>
                  <a:outerShdw blurRad="38100" dist="38100" dir="2700000" algn="tl">
                    <a:srgbClr val="000000">
                      <a:alpha val="43137"/>
                    </a:srgbClr>
                  </a:outerShdw>
                </a:effectLst>
                <a:latin typeface="Calibri"/>
              </a:rPr>
              <a:t>       </a:t>
            </a:r>
            <a:r>
              <a:rPr lang="vi-VN" sz="1400" dirty="0">
                <a:solidFill>
                  <a:srgbClr val="0033CC"/>
                </a:solidFill>
                <a:effectLst>
                  <a:outerShdw blurRad="38100" dist="38100" dir="2700000" algn="tl">
                    <a:srgbClr val="000000">
                      <a:alpha val="43137"/>
                    </a:srgbClr>
                  </a:outerShdw>
                </a:effectLst>
                <a:latin typeface="Calibri"/>
              </a:rPr>
              <a:t>●●  Study of systems of charged particles under strong laser radiation; </a:t>
            </a:r>
          </a:p>
          <a:p>
            <a:r>
              <a:rPr lang="en-US" sz="1400" dirty="0">
                <a:solidFill>
                  <a:srgbClr val="0033CC"/>
                </a:solidFill>
                <a:effectLst>
                  <a:outerShdw blurRad="38100" dist="38100" dir="2700000" algn="tl">
                    <a:srgbClr val="000000">
                      <a:alpha val="43137"/>
                    </a:srgbClr>
                  </a:outerShdw>
                </a:effectLst>
                <a:latin typeface="Calibri"/>
              </a:rPr>
              <a:t>       </a:t>
            </a:r>
            <a:r>
              <a:rPr lang="vi-VN" sz="1400" dirty="0">
                <a:solidFill>
                  <a:srgbClr val="0033CC"/>
                </a:solidFill>
                <a:effectLst>
                  <a:outerShdw blurRad="38100" dist="38100" dir="2700000" algn="tl">
                    <a:srgbClr val="000000">
                      <a:alpha val="43137"/>
                    </a:srgbClr>
                  </a:outerShdw>
                </a:effectLst>
                <a:latin typeface="Calibri"/>
              </a:rPr>
              <a:t>                ●●  Modelling quantum dynamics of elementary particles and nuclei interacting </a:t>
            </a:r>
          </a:p>
          <a:p>
            <a:r>
              <a:rPr lang="vi-VN" sz="1400" dirty="0">
                <a:solidFill>
                  <a:srgbClr val="0033CC"/>
                </a:solidFill>
                <a:effectLst>
                  <a:outerShdw blurRad="38100" dist="38100" dir="2700000" algn="tl">
                    <a:srgbClr val="000000">
                      <a:alpha val="43137"/>
                    </a:srgbClr>
                  </a:outerShdw>
                </a:effectLst>
                <a:latin typeface="Calibri"/>
              </a:rPr>
              <a:t>       </a:t>
            </a:r>
            <a:r>
              <a:rPr lang="en-US" sz="1400" dirty="0">
                <a:solidFill>
                  <a:srgbClr val="0033CC"/>
                </a:solidFill>
                <a:effectLst>
                  <a:outerShdw blurRad="38100" dist="38100" dir="2700000" algn="tl">
                    <a:srgbClr val="000000">
                      <a:alpha val="43137"/>
                    </a:srgbClr>
                  </a:outerShdw>
                </a:effectLst>
                <a:latin typeface="Calibri"/>
              </a:rPr>
              <a:t>       </a:t>
            </a:r>
            <a:r>
              <a:rPr lang="vi-VN" sz="1400" dirty="0">
                <a:solidFill>
                  <a:srgbClr val="0033CC"/>
                </a:solidFill>
                <a:effectLst>
                  <a:outerShdw blurRad="38100" dist="38100" dir="2700000" algn="tl">
                    <a:srgbClr val="000000">
                      <a:alpha val="43137"/>
                    </a:srgbClr>
                  </a:outerShdw>
                </a:effectLst>
                <a:latin typeface="Calibri"/>
              </a:rPr>
              <a:t>                with strong laser radiation. Proposals for the European project “Extreme Light</a:t>
            </a:r>
          </a:p>
          <a:p>
            <a:r>
              <a:rPr lang="vi-VN" sz="1400" dirty="0">
                <a:solidFill>
                  <a:srgbClr val="0033CC"/>
                </a:solidFill>
                <a:effectLst>
                  <a:outerShdw blurRad="38100" dist="38100" dir="2700000" algn="tl">
                    <a:srgbClr val="000000">
                      <a:alpha val="43137"/>
                    </a:srgbClr>
                  </a:outerShdw>
                </a:effectLst>
                <a:latin typeface="Calibri"/>
              </a:rPr>
              <a:t>              </a:t>
            </a:r>
            <a:r>
              <a:rPr lang="en-US" sz="1400" dirty="0">
                <a:solidFill>
                  <a:srgbClr val="0033CC"/>
                </a:solidFill>
                <a:effectLst>
                  <a:outerShdw blurRad="38100" dist="38100" dir="2700000" algn="tl">
                    <a:srgbClr val="000000">
                      <a:alpha val="43137"/>
                    </a:srgbClr>
                  </a:outerShdw>
                </a:effectLst>
                <a:latin typeface="Calibri"/>
              </a:rPr>
              <a:t>       </a:t>
            </a:r>
            <a:r>
              <a:rPr lang="vi-VN" sz="1400" dirty="0">
                <a:solidFill>
                  <a:srgbClr val="0033CC"/>
                </a:solidFill>
                <a:effectLst>
                  <a:outerShdw blurRad="38100" dist="38100" dir="2700000" algn="tl">
                    <a:srgbClr val="000000">
                      <a:alpha val="43137"/>
                    </a:srgbClr>
                  </a:outerShdw>
                </a:effectLst>
                <a:latin typeface="Calibri"/>
              </a:rPr>
              <a:t>         Infrastructure (ELI)”, Prague (Chezh Republic) and Măgurele (Romania)]</a:t>
            </a:r>
            <a:endParaRPr lang="en-US" sz="1400" dirty="0">
              <a:solidFill>
                <a:srgbClr val="0033CC"/>
              </a:solidFill>
              <a:effectLst>
                <a:outerShdw blurRad="38100" dist="38100" dir="2700000" algn="tl">
                  <a:srgbClr val="000000">
                    <a:alpha val="43137"/>
                  </a:srgbClr>
                </a:outerShdw>
              </a:effectLst>
              <a:latin typeface="Calibri"/>
            </a:endParaRPr>
          </a:p>
          <a:p>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 ̶   Design of algorithmic methods of discrete quantum mechanics</a:t>
            </a:r>
          </a:p>
          <a:p>
            <a:r>
              <a:rPr lang="en-US" sz="1400" dirty="0">
                <a:solidFill>
                  <a:srgbClr val="0033CC"/>
                </a:solidFill>
                <a:effectLst>
                  <a:outerShdw blurRad="38100" dist="38100" dir="2700000" algn="tl">
                    <a:srgbClr val="000000">
                      <a:alpha val="43137"/>
                    </a:srgbClr>
                  </a:outerShdw>
                </a:effectLst>
                <a:latin typeface="Calibri"/>
              </a:rPr>
              <a:t>         [Tasks:  ●●  Description of quantum gates;</a:t>
            </a:r>
          </a:p>
          <a:p>
            <a:r>
              <a:rPr lang="en-US" sz="1400" dirty="0">
                <a:solidFill>
                  <a:srgbClr val="0033CC"/>
                </a:solidFill>
                <a:effectLst>
                  <a:outerShdw blurRad="38100" dist="38100" dir="2700000" algn="tl">
                    <a:srgbClr val="000000">
                      <a:alpha val="43137"/>
                    </a:srgbClr>
                  </a:outerShdw>
                </a:effectLst>
                <a:latin typeface="Calibri"/>
              </a:rPr>
              <a:t>                       ●●  Applications to quantum information processes]</a:t>
            </a:r>
          </a:p>
        </p:txBody>
      </p:sp>
      <p:sp>
        <p:nvSpPr>
          <p:cNvPr id="4" name="Заголовок 1"/>
          <p:cNvSpPr txBox="1">
            <a:spLocks/>
          </p:cNvSpPr>
          <p:nvPr/>
        </p:nvSpPr>
        <p:spPr>
          <a:xfrm>
            <a:off x="776243" y="102550"/>
            <a:ext cx="7696200"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Developments in Computer Algebra and Quantum Computing</a:t>
            </a:r>
          </a:p>
          <a:p>
            <a:pPr algn="ctr">
              <a:spcBef>
                <a:spcPts val="2400"/>
              </a:spcBef>
            </a:pP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spTree>
    <p:extLst>
      <p:ext uri="{BB962C8B-B14F-4D97-AF65-F5344CB8AC3E}">
        <p14:creationId xmlns:p14="http://schemas.microsoft.com/office/powerpoint/2010/main" val="25564877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76200" y="1400178"/>
            <a:ext cx="8915400" cy="3476625"/>
            <a:chOff x="152401" y="2466975"/>
            <a:chExt cx="8915400" cy="3476625"/>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62"/>
            <a:stretch/>
          </p:blipFill>
          <p:spPr bwMode="auto">
            <a:xfrm>
              <a:off x="4323945" y="2895599"/>
              <a:ext cx="4743856"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895600"/>
              <a:ext cx="433609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2466975"/>
              <a:ext cx="36766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2486025"/>
              <a:ext cx="41338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Группа 7"/>
          <p:cNvGrpSpPr/>
          <p:nvPr/>
        </p:nvGrpSpPr>
        <p:grpSpPr>
          <a:xfrm>
            <a:off x="884456" y="5096470"/>
            <a:ext cx="7503849" cy="923330"/>
            <a:chOff x="884448" y="4876800"/>
            <a:chExt cx="7503849" cy="923330"/>
          </a:xfrm>
        </p:grpSpPr>
        <p:sp>
          <p:nvSpPr>
            <p:cNvPr id="7" name="TextBox 6"/>
            <p:cNvSpPr txBox="1"/>
            <p:nvPr/>
          </p:nvSpPr>
          <p:spPr>
            <a:xfrm>
              <a:off x="884448" y="4876800"/>
              <a:ext cx="7503849" cy="923330"/>
            </a:xfrm>
            <a:prstGeom prst="rect">
              <a:avLst/>
            </a:prstGeom>
            <a:noFill/>
          </p:spPr>
          <p:txBody>
            <a:bodyPr wrap="none" rtlCol="0">
              <a:spAutoFit/>
            </a:bodyPr>
            <a:lstStyle/>
            <a:p>
              <a:r>
                <a:rPr lang="en-US" dirty="0" smtClean="0">
                  <a:solidFill>
                    <a:srgbClr val="1F497D">
                      <a:lumMod val="75000"/>
                    </a:srgbClr>
                  </a:solidFill>
                  <a:effectLst>
                    <a:outerShdw blurRad="38100" dist="38100" dir="2700000" algn="tl">
                      <a:srgbClr val="000000">
                        <a:alpha val="43137"/>
                      </a:srgbClr>
                    </a:outerShdw>
                  </a:effectLst>
                  <a:latin typeface="Calibri" panose="020F0502020204030204" pitchFamily="34" charset="0"/>
                </a:rPr>
                <a:t>Computational superiority of             -division over Janet division follows from: </a:t>
              </a:r>
            </a:p>
            <a:p>
              <a:r>
                <a:rPr lang="en-US" dirty="0">
                  <a:solidFill>
                    <a:srgbClr val="1F497D">
                      <a:lumMod val="75000"/>
                    </a:srgbClr>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1F497D">
                      <a:lumMod val="75000"/>
                    </a:srgbClr>
                  </a:solidFill>
                  <a:effectLst>
                    <a:outerShdw blurRad="38100" dist="38100" dir="2700000" algn="tl">
                      <a:srgbClr val="000000">
                        <a:alpha val="43137"/>
                      </a:srgbClr>
                    </a:outerShdw>
                  </a:effectLst>
                  <a:latin typeface="Calibri" panose="020F0502020204030204" pitchFamily="34" charset="0"/>
                </a:rPr>
                <a:t>        = a smaller number of </a:t>
              </a:r>
              <a:r>
                <a:rPr lang="en-US" dirty="0" err="1" smtClean="0">
                  <a:solidFill>
                    <a:srgbClr val="1F497D">
                      <a:lumMod val="75000"/>
                    </a:srgbClr>
                  </a:solidFill>
                  <a:effectLst>
                    <a:outerShdw blurRad="38100" dist="38100" dir="2700000" algn="tl">
                      <a:srgbClr val="000000">
                        <a:alpha val="43137"/>
                      </a:srgbClr>
                    </a:outerShdw>
                  </a:effectLst>
                  <a:latin typeface="Calibri" panose="020F0502020204030204" pitchFamily="34" charset="0"/>
                </a:rPr>
                <a:t>nonmultiplicative</a:t>
              </a:r>
              <a:r>
                <a:rPr lang="en-US" dirty="0" smtClean="0">
                  <a:solidFill>
                    <a:srgbClr val="1F497D">
                      <a:lumMod val="75000"/>
                    </a:srgbClr>
                  </a:solidFill>
                  <a:effectLst>
                    <a:outerShdw blurRad="38100" dist="38100" dir="2700000" algn="tl">
                      <a:srgbClr val="000000">
                        <a:alpha val="43137"/>
                      </a:srgbClr>
                    </a:outerShdw>
                  </a:effectLst>
                  <a:latin typeface="Calibri" panose="020F0502020204030204" pitchFamily="34" charset="0"/>
                </a:rPr>
                <a:t> prolongations</a:t>
              </a:r>
            </a:p>
            <a:p>
              <a:r>
                <a:rPr lang="en-US" dirty="0">
                  <a:solidFill>
                    <a:srgbClr val="1F497D">
                      <a:lumMod val="75000"/>
                    </a:srgbClr>
                  </a:solidFill>
                  <a:effectLst>
                    <a:outerShdw blurRad="38100" dist="38100" dir="2700000" algn="tl">
                      <a:srgbClr val="000000">
                        <a:alpha val="43137"/>
                      </a:srgbClr>
                    </a:outerShdw>
                  </a:effectLst>
                  <a:latin typeface="Calibri" panose="020F0502020204030204" pitchFamily="34" charset="0"/>
                </a:rPr>
                <a:t> </a:t>
              </a:r>
              <a:r>
                <a:rPr lang="en-US" dirty="0" smtClean="0">
                  <a:solidFill>
                    <a:srgbClr val="1F497D">
                      <a:lumMod val="75000"/>
                    </a:srgbClr>
                  </a:solidFill>
                  <a:effectLst>
                    <a:outerShdw blurRad="38100" dist="38100" dir="2700000" algn="tl">
                      <a:srgbClr val="000000">
                        <a:alpha val="43137"/>
                      </a:srgbClr>
                    </a:outerShdw>
                  </a:effectLst>
                  <a:latin typeface="Calibri" panose="020F0502020204030204" pitchFamily="34" charset="0"/>
                </a:rPr>
                <a:t>        = a higher stability under permutation of the variables</a:t>
              </a:r>
              <a:endParaRPr lang="en-US" dirty="0">
                <a:solidFill>
                  <a:srgbClr val="1F497D">
                    <a:lumMod val="75000"/>
                  </a:srgbClr>
                </a:solidFill>
                <a:effectLst>
                  <a:outerShdw blurRad="38100" dist="38100" dir="2700000" algn="tl">
                    <a:srgbClr val="000000">
                      <a:alpha val="43137"/>
                    </a:srgbClr>
                  </a:outerShdw>
                </a:effectLst>
                <a:latin typeface="Calibri" panose="020F0502020204030204" pitchFamily="34" charset="0"/>
              </a:endParaRPr>
            </a:p>
          </p:txBody>
        </p:sp>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4972050"/>
              <a:ext cx="59055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extBox 8"/>
          <p:cNvSpPr txBox="1"/>
          <p:nvPr/>
        </p:nvSpPr>
        <p:spPr>
          <a:xfrm>
            <a:off x="2955602" y="6321644"/>
            <a:ext cx="5883598" cy="307777"/>
          </a:xfrm>
          <a:prstGeom prst="rect">
            <a:avLst/>
          </a:prstGeom>
          <a:noFill/>
        </p:spPr>
        <p:txBody>
          <a:bodyPr wrap="none" lIns="91410" tIns="45706" rIns="91410" bIns="45706" rtlCol="0">
            <a:spAutoFit/>
          </a:bodyPr>
          <a:lstStyle/>
          <a:p>
            <a:r>
              <a:rPr lang="en-US" sz="1400" dirty="0">
                <a:solidFill>
                  <a:prstClr val="black">
                    <a:lumMod val="50000"/>
                    <a:lumOff val="50000"/>
                  </a:prstClr>
                </a:solidFill>
                <a:latin typeface="Calibri" panose="020F0502020204030204" pitchFamily="34" charset="0"/>
              </a:rPr>
              <a:t>V.P. </a:t>
            </a:r>
            <a:r>
              <a:rPr lang="en-US" sz="1400" dirty="0" err="1">
                <a:solidFill>
                  <a:prstClr val="black">
                    <a:lumMod val="50000"/>
                    <a:lumOff val="50000"/>
                  </a:prstClr>
                </a:solidFill>
                <a:latin typeface="Calibri" panose="020F0502020204030204" pitchFamily="34" charset="0"/>
              </a:rPr>
              <a:t>Gerdt</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Yu.A</a:t>
            </a:r>
            <a:r>
              <a:rPr lang="en-US" sz="1400" dirty="0">
                <a:solidFill>
                  <a:prstClr val="black">
                    <a:lumMod val="50000"/>
                    <a:lumOff val="50000"/>
                  </a:prstClr>
                </a:solidFill>
                <a:latin typeface="Calibri" panose="020F0502020204030204" pitchFamily="34" charset="0"/>
              </a:rPr>
              <a:t> </a:t>
            </a:r>
            <a:r>
              <a:rPr lang="en-US" sz="1400" dirty="0" err="1">
                <a:solidFill>
                  <a:prstClr val="black">
                    <a:lumMod val="50000"/>
                    <a:lumOff val="50000"/>
                  </a:prstClr>
                </a:solidFill>
                <a:latin typeface="Calibri" panose="020F0502020204030204" pitchFamily="34" charset="0"/>
              </a:rPr>
              <a:t>Blinkov</a:t>
            </a:r>
            <a:r>
              <a:rPr lang="en-US" sz="1400" dirty="0">
                <a:solidFill>
                  <a:prstClr val="black">
                    <a:lumMod val="50000"/>
                    <a:lumOff val="50000"/>
                  </a:prstClr>
                </a:solidFill>
                <a:latin typeface="Calibri" panose="020F0502020204030204" pitchFamily="34" charset="0"/>
              </a:rPr>
              <a:t>, Int’l Workshop on Computer Algebra, 26-27 May 2015</a:t>
            </a:r>
          </a:p>
        </p:txBody>
      </p:sp>
      <p:grpSp>
        <p:nvGrpSpPr>
          <p:cNvPr id="2" name="Группа 1"/>
          <p:cNvGrpSpPr/>
          <p:nvPr/>
        </p:nvGrpSpPr>
        <p:grpSpPr>
          <a:xfrm>
            <a:off x="1371603" y="304800"/>
            <a:ext cx="6477000" cy="762000"/>
            <a:chOff x="838200" y="381000"/>
            <a:chExt cx="6477000" cy="762000"/>
          </a:xfrm>
        </p:grpSpPr>
        <p:sp>
          <p:nvSpPr>
            <p:cNvPr id="14" name="Заголовок 1"/>
            <p:cNvSpPr txBox="1">
              <a:spLocks/>
            </p:cNvSpPr>
            <p:nvPr/>
          </p:nvSpPr>
          <p:spPr>
            <a:xfrm>
              <a:off x="838200" y="381000"/>
              <a:ext cx="6477000" cy="7620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Autofit/>
            </a:bodyPr>
            <a:lstStyle/>
            <a:p>
              <a:pPr algn="r"/>
              <a:endPar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1841665" y="467380"/>
              <a:ext cx="4940135" cy="523220"/>
            </a:xfrm>
            <a:prstGeom prst="rect">
              <a:avLst/>
            </a:prstGeom>
            <a:noFill/>
          </p:spPr>
          <p:txBody>
            <a:bodyPr wrap="none" rtlCol="0">
              <a:spAutoFit/>
            </a:bodyPr>
            <a:lstStyle/>
            <a:p>
              <a:r>
                <a:rPr lang="en-US" sz="2800" b="1" dirty="0">
                  <a:solidFill>
                    <a:prstClr val="black"/>
                  </a:solidFill>
                  <a:effectLst>
                    <a:outerShdw blurRad="38100" dist="38100" dir="2700000" algn="tl">
                      <a:srgbClr val="000000">
                        <a:alpha val="43137"/>
                      </a:srgbClr>
                    </a:outerShdw>
                  </a:effectLst>
                  <a:latin typeface="Calibri" panose="020F0502020204030204" pitchFamily="34" charset="0"/>
                  <a:sym typeface="Symbol"/>
                </a:rPr>
                <a:t>       </a:t>
              </a:r>
              <a:r>
                <a:rPr lang="en-US" sz="2800" b="1" dirty="0">
                  <a:solidFill>
                    <a:srgbClr val="000090"/>
                  </a:solidFill>
                  <a:effectLst>
                    <a:outerShdw blurRad="38100" dist="38100" dir="2700000" algn="tl">
                      <a:srgbClr val="000000">
                        <a:alpha val="43137"/>
                      </a:srgbClr>
                    </a:outerShdw>
                  </a:effectLst>
                  <a:latin typeface="Calibri" panose="020F0502020204030204" pitchFamily="34" charset="0"/>
                </a:rPr>
                <a:t>– a compact </a:t>
              </a:r>
              <a:r>
                <a:rPr lang="en-US" sz="2800" b="1" dirty="0" err="1">
                  <a:solidFill>
                    <a:srgbClr val="000090"/>
                  </a:solidFill>
                  <a:effectLst>
                    <a:outerShdw blurRad="38100" dist="38100" dir="2700000" algn="tl">
                      <a:srgbClr val="000000">
                        <a:alpha val="43137"/>
                      </a:srgbClr>
                    </a:outerShdw>
                  </a:effectLst>
                  <a:latin typeface="Calibri" panose="020F0502020204030204" pitchFamily="34" charset="0"/>
                </a:rPr>
                <a:t>involutive</a:t>
              </a:r>
              <a:r>
                <a:rPr lang="en-US" sz="2800" b="1" dirty="0">
                  <a:solidFill>
                    <a:srgbClr val="000090"/>
                  </a:solidFill>
                  <a:effectLst>
                    <a:outerShdw blurRad="38100" dist="38100" dir="2700000" algn="tl">
                      <a:srgbClr val="000000">
                        <a:alpha val="43137"/>
                      </a:srgbClr>
                    </a:outerShdw>
                  </a:effectLst>
                  <a:latin typeface="Calibri" panose="020F0502020204030204" pitchFamily="34" charset="0"/>
                </a:rPr>
                <a:t> basis</a:t>
              </a:r>
            </a:p>
          </p:txBody>
        </p:sp>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33400"/>
              <a:ext cx="923926" cy="497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3213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49459" y="781294"/>
            <a:ext cx="8615032" cy="58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6" rIns="91410" bIns="4570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ru-RU" sz="1600" dirty="0">
                <a:solidFill>
                  <a:srgbClr val="000099"/>
                </a:solidFill>
                <a:effectLst>
                  <a:outerShdw blurRad="38100" dist="38100" dir="2700000" algn="tl">
                    <a:srgbClr val="000000">
                      <a:alpha val="43137"/>
                    </a:srgbClr>
                  </a:outerShdw>
                </a:effectLst>
                <a:latin typeface="Calibri" panose="020F0502020204030204" pitchFamily="34" charset="0"/>
              </a:rPr>
              <a:t>Nonlocal quantum correlations (</a:t>
            </a:r>
            <a:r>
              <a:rPr lang="en-US" altLang="ru-RU" sz="1600" b="1" i="1" dirty="0">
                <a:solidFill>
                  <a:srgbClr val="000099"/>
                </a:solidFill>
                <a:effectLst>
                  <a:outerShdw blurRad="38100" dist="38100" dir="2700000" algn="tl">
                    <a:srgbClr val="000000">
                      <a:alpha val="43137"/>
                    </a:srgbClr>
                  </a:outerShdw>
                </a:effectLst>
                <a:latin typeface="Calibri" panose="020F0502020204030204" pitchFamily="34" charset="0"/>
              </a:rPr>
              <a:t>entanglement</a:t>
            </a:r>
            <a:r>
              <a:rPr lang="en-US" altLang="ru-RU" sz="1600"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altLang="ru-RU" sz="1600" b="1" i="1" dirty="0">
                <a:solidFill>
                  <a:srgbClr val="000099"/>
                </a:solidFill>
                <a:effectLst>
                  <a:outerShdw blurRad="38100" dist="38100" dir="2700000" algn="tl">
                    <a:srgbClr val="000000">
                      <a:alpha val="43137"/>
                    </a:srgbClr>
                  </a:outerShdw>
                </a:effectLst>
                <a:latin typeface="Calibri" panose="020F0502020204030204" pitchFamily="34" charset="0"/>
              </a:rPr>
              <a:t>of quantum states </a:t>
            </a:r>
            <a:r>
              <a:rPr lang="en-US" altLang="ru-RU" sz="1600" dirty="0">
                <a:solidFill>
                  <a:srgbClr val="000099"/>
                </a:solidFill>
                <a:effectLst>
                  <a:outerShdw blurRad="38100" dist="38100" dir="2700000" algn="tl">
                    <a:srgbClr val="000000">
                      <a:alpha val="43137"/>
                    </a:srgbClr>
                  </a:outerShdw>
                </a:effectLst>
                <a:latin typeface="Calibri" panose="020F0502020204030204" pitchFamily="34" charset="0"/>
              </a:rPr>
              <a:t>is the main resource of quantum computation, information and communication.  </a:t>
            </a:r>
            <a:r>
              <a:rPr lang="en-US" altLang="ru-RU" sz="1600" dirty="0" smtClean="0">
                <a:solidFill>
                  <a:srgbClr val="000099"/>
                </a:solidFill>
                <a:effectLst>
                  <a:outerShdw blurRad="38100" dist="38100" dir="2700000" algn="tl">
                    <a:srgbClr val="000000">
                      <a:alpha val="43137"/>
                    </a:srgbClr>
                  </a:outerShdw>
                </a:effectLst>
                <a:latin typeface="Calibri" panose="020F0502020204030204" pitchFamily="34" charset="0"/>
              </a:rPr>
              <a:t>Its understanding </a:t>
            </a:r>
            <a:r>
              <a:rPr lang="en-US" altLang="ru-RU" sz="1600" b="1" i="1" dirty="0" smtClean="0">
                <a:solidFill>
                  <a:srgbClr val="000099"/>
                </a:solidFill>
                <a:effectLst>
                  <a:outerShdw blurRad="38100" dist="38100" dir="2700000" algn="tl">
                    <a:srgbClr val="000000">
                      <a:alpha val="43137"/>
                    </a:srgbClr>
                  </a:outerShdw>
                </a:effectLst>
                <a:latin typeface="Calibri" panose="020F0502020204030204" pitchFamily="34" charset="0"/>
              </a:rPr>
              <a:t>is an open problem</a:t>
            </a:r>
            <a:r>
              <a:rPr lang="en-US" altLang="ru-RU" sz="1600" dirty="0" smtClean="0">
                <a:solidFill>
                  <a:srgbClr val="000099"/>
                </a:solidFill>
                <a:effectLst>
                  <a:outerShdw blurRad="38100" dist="38100" dir="2700000" algn="tl">
                    <a:srgbClr val="000000">
                      <a:alpha val="43137"/>
                    </a:srgbClr>
                  </a:outerShdw>
                </a:effectLst>
                <a:latin typeface="Calibri" panose="020F0502020204030204" pitchFamily="34" charset="0"/>
              </a:rPr>
              <a:t>.</a:t>
            </a:r>
            <a:endParaRPr lang="en-US" altLang="ru-RU" sz="1600" dirty="0">
              <a:solidFill>
                <a:srgbClr val="000099"/>
              </a:solidFill>
              <a:effectLst>
                <a:outerShdw blurRad="38100" dist="38100" dir="2700000" algn="tl">
                  <a:srgbClr val="000000">
                    <a:alpha val="43137"/>
                  </a:srgbClr>
                </a:outerShdw>
              </a:effectLst>
              <a:latin typeface="Calibri" panose="020F0502020204030204" pitchFamily="34" charset="0"/>
            </a:endParaRPr>
          </a:p>
        </p:txBody>
      </p:sp>
      <p:sp>
        <p:nvSpPr>
          <p:cNvPr id="4" name="Прямоугольник 3"/>
          <p:cNvSpPr/>
          <p:nvPr/>
        </p:nvSpPr>
        <p:spPr>
          <a:xfrm>
            <a:off x="358212" y="1351822"/>
            <a:ext cx="8316983" cy="307777"/>
          </a:xfrm>
          <a:prstGeom prst="rect">
            <a:avLst/>
          </a:prstGeom>
        </p:spPr>
        <p:txBody>
          <a:bodyPr wrap="square" lIns="91410" tIns="45706" rIns="91410" bIns="45706">
            <a:spAutoFit/>
          </a:bodyPr>
          <a:lstStyle/>
          <a:p>
            <a:pPr algn="just"/>
            <a:r>
              <a:rPr lang="en-US" sz="1400" b="1" dirty="0">
                <a:solidFill>
                  <a:prstClr val="black"/>
                </a:solidFill>
              </a:rPr>
              <a:t>Example : 3-paramer family of </a:t>
            </a:r>
            <a:r>
              <a:rPr lang="en-US" altLang="ru-RU" sz="1400" b="1" dirty="0">
                <a:solidFill>
                  <a:prstClr val="black"/>
                </a:solidFill>
              </a:rPr>
              <a:t> 2-qubit</a:t>
            </a:r>
            <a:r>
              <a:rPr lang="en-US" sz="1400" b="1" dirty="0">
                <a:solidFill>
                  <a:prstClr val="black"/>
                </a:solidFill>
              </a:rPr>
              <a:t> density matrices   </a:t>
            </a:r>
            <a:endParaRPr lang="ru-RU" sz="1400" b="1" dirty="0">
              <a:solidFill>
                <a:prstClr val="black"/>
              </a:solidFill>
            </a:endParaRPr>
          </a:p>
        </p:txBody>
      </p:sp>
      <p:pic>
        <p:nvPicPr>
          <p:cNvPr id="13" name="Рисунок 12"/>
          <p:cNvPicPr>
            <a:picLocks noChangeAspect="1"/>
          </p:cNvPicPr>
          <p:nvPr/>
        </p:nvPicPr>
        <p:blipFill>
          <a:blip r:embed="rId3"/>
          <a:stretch>
            <a:fillRect/>
          </a:stretch>
        </p:blipFill>
        <p:spPr>
          <a:xfrm>
            <a:off x="415432" y="1871013"/>
            <a:ext cx="3161010" cy="1054930"/>
          </a:xfrm>
          <a:prstGeom prst="rect">
            <a:avLst/>
          </a:prstGeom>
        </p:spPr>
      </p:pic>
      <p:pic>
        <p:nvPicPr>
          <p:cNvPr id="15" name="Рисунок 14"/>
          <p:cNvPicPr>
            <a:picLocks noChangeAspect="1"/>
          </p:cNvPicPr>
          <p:nvPr/>
        </p:nvPicPr>
        <p:blipFill>
          <a:blip r:embed="rId4"/>
          <a:stretch>
            <a:fillRect/>
          </a:stretch>
        </p:blipFill>
        <p:spPr>
          <a:xfrm>
            <a:off x="550267" y="3562189"/>
            <a:ext cx="2238872" cy="2531115"/>
          </a:xfrm>
          <a:prstGeom prst="rect">
            <a:avLst/>
          </a:prstGeom>
        </p:spPr>
      </p:pic>
      <p:pic>
        <p:nvPicPr>
          <p:cNvPr id="17" name="Рисунок 16"/>
          <p:cNvPicPr>
            <a:picLocks noChangeAspect="1"/>
          </p:cNvPicPr>
          <p:nvPr/>
        </p:nvPicPr>
        <p:blipFill>
          <a:blip r:embed="rId5"/>
          <a:stretch>
            <a:fillRect/>
          </a:stretch>
        </p:blipFill>
        <p:spPr>
          <a:xfrm>
            <a:off x="2997257" y="3620004"/>
            <a:ext cx="2141383" cy="2420900"/>
          </a:xfrm>
          <a:prstGeom prst="rect">
            <a:avLst/>
          </a:prstGeom>
        </p:spPr>
      </p:pic>
      <p:pic>
        <p:nvPicPr>
          <p:cNvPr id="1050" name="Picture 26" descr="imag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5667" y="3639975"/>
            <a:ext cx="2232248" cy="2194089"/>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p:cNvPicPr>
            <a:picLocks noChangeAspect="1"/>
          </p:cNvPicPr>
          <p:nvPr/>
        </p:nvPicPr>
        <p:blipFill>
          <a:blip r:embed="rId7"/>
          <a:stretch>
            <a:fillRect/>
          </a:stretch>
        </p:blipFill>
        <p:spPr>
          <a:xfrm>
            <a:off x="5174026" y="2090018"/>
            <a:ext cx="1403556" cy="696937"/>
          </a:xfrm>
          <a:prstGeom prst="rect">
            <a:avLst/>
          </a:prstGeom>
        </p:spPr>
      </p:pic>
      <p:pic>
        <p:nvPicPr>
          <p:cNvPr id="19" name="Рисунок 18"/>
          <p:cNvPicPr>
            <a:picLocks noChangeAspect="1"/>
          </p:cNvPicPr>
          <p:nvPr/>
        </p:nvPicPr>
        <p:blipFill>
          <a:blip r:embed="rId8"/>
          <a:stretch>
            <a:fillRect/>
          </a:stretch>
        </p:blipFill>
        <p:spPr>
          <a:xfrm>
            <a:off x="7218991" y="2060850"/>
            <a:ext cx="1456202" cy="696937"/>
          </a:xfrm>
          <a:prstGeom prst="rect">
            <a:avLst/>
          </a:prstGeom>
        </p:spPr>
      </p:pic>
      <p:sp>
        <p:nvSpPr>
          <p:cNvPr id="20" name="Стрелка вправо 19"/>
          <p:cNvSpPr/>
          <p:nvPr/>
        </p:nvSpPr>
        <p:spPr>
          <a:xfrm>
            <a:off x="3633667" y="2360166"/>
            <a:ext cx="1316138" cy="981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10" tIns="45706" rIns="91410" bIns="45706" rtlCol="0" anchor="ctr"/>
          <a:lstStyle/>
          <a:p>
            <a:pPr algn="ctr"/>
            <a:endParaRPr lang="en-US">
              <a:solidFill>
                <a:prstClr val="white"/>
              </a:solidFill>
            </a:endParaRPr>
          </a:p>
        </p:txBody>
      </p:sp>
      <p:sp>
        <p:nvSpPr>
          <p:cNvPr id="21" name="Прямоугольник 20"/>
          <p:cNvSpPr/>
          <p:nvPr/>
        </p:nvSpPr>
        <p:spPr>
          <a:xfrm>
            <a:off x="3550797" y="2033617"/>
            <a:ext cx="1518364" cy="369332"/>
          </a:xfrm>
          <a:prstGeom prst="rect">
            <a:avLst/>
          </a:prstGeom>
        </p:spPr>
        <p:txBody>
          <a:bodyPr wrap="none" lIns="91410" tIns="45706" rIns="91410" bIns="45706">
            <a:spAutoFit/>
          </a:bodyPr>
          <a:lstStyle/>
          <a:p>
            <a:r>
              <a:rPr lang="en-US" altLang="ru-RU" b="1" dirty="0" smtClean="0">
                <a:solidFill>
                  <a:prstClr val="black"/>
                </a:solidFill>
              </a:rPr>
              <a:t>PG-criterion</a:t>
            </a:r>
            <a:endParaRPr lang="en-US" dirty="0">
              <a:solidFill>
                <a:prstClr val="black"/>
              </a:solidFill>
            </a:endParaRPr>
          </a:p>
        </p:txBody>
      </p:sp>
      <p:sp>
        <p:nvSpPr>
          <p:cNvPr id="22" name="Прямоугольник 21"/>
          <p:cNvSpPr/>
          <p:nvPr/>
        </p:nvSpPr>
        <p:spPr>
          <a:xfrm>
            <a:off x="6646847" y="2245414"/>
            <a:ext cx="659155" cy="369332"/>
          </a:xfrm>
          <a:prstGeom prst="rect">
            <a:avLst/>
          </a:prstGeom>
        </p:spPr>
        <p:txBody>
          <a:bodyPr wrap="none" lIns="91410" tIns="45706" rIns="91410" bIns="45706">
            <a:spAutoFit/>
          </a:bodyPr>
          <a:lstStyle/>
          <a:p>
            <a:r>
              <a:rPr lang="en-US" altLang="ru-RU" b="1" dirty="0" smtClean="0">
                <a:solidFill>
                  <a:prstClr val="black"/>
                </a:solidFill>
              </a:rPr>
              <a:t>and </a:t>
            </a:r>
            <a:endParaRPr lang="en-US" dirty="0">
              <a:solidFill>
                <a:prstClr val="black"/>
              </a:solidFill>
            </a:endParaRPr>
          </a:p>
        </p:txBody>
      </p:sp>
      <p:sp>
        <p:nvSpPr>
          <p:cNvPr id="25" name="Прямоугольник 24"/>
          <p:cNvSpPr/>
          <p:nvPr/>
        </p:nvSpPr>
        <p:spPr>
          <a:xfrm>
            <a:off x="3511758" y="2395736"/>
            <a:ext cx="1749197" cy="369332"/>
          </a:xfrm>
          <a:prstGeom prst="rect">
            <a:avLst/>
          </a:prstGeom>
        </p:spPr>
        <p:txBody>
          <a:bodyPr wrap="none" lIns="91410" tIns="45706" rIns="91410" bIns="45706">
            <a:spAutoFit/>
          </a:bodyPr>
          <a:lstStyle/>
          <a:p>
            <a:r>
              <a:rPr lang="en-US" altLang="ru-RU" b="1" dirty="0">
                <a:solidFill>
                  <a:prstClr val="black"/>
                </a:solidFill>
              </a:rPr>
              <a:t>o</a:t>
            </a:r>
            <a:r>
              <a:rPr lang="en-US" altLang="ru-RU" b="1" dirty="0" smtClean="0">
                <a:solidFill>
                  <a:prstClr val="black"/>
                </a:solidFill>
              </a:rPr>
              <a:t>f </a:t>
            </a:r>
            <a:r>
              <a:rPr lang="en-US" altLang="ru-RU" b="1" dirty="0" err="1" smtClean="0">
                <a:solidFill>
                  <a:prstClr val="black"/>
                </a:solidFill>
              </a:rPr>
              <a:t>separability</a:t>
            </a:r>
            <a:endParaRPr lang="en-US" dirty="0">
              <a:solidFill>
                <a:prstClr val="black"/>
              </a:solidFill>
            </a:endParaRPr>
          </a:p>
        </p:txBody>
      </p:sp>
      <p:cxnSp>
        <p:nvCxnSpPr>
          <p:cNvPr id="24" name="Прямая со стрелкой 23"/>
          <p:cNvCxnSpPr/>
          <p:nvPr/>
        </p:nvCxnSpPr>
        <p:spPr>
          <a:xfrm>
            <a:off x="5652123" y="2757803"/>
            <a:ext cx="504056" cy="131928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a:stCxn id="19" idx="2"/>
          </p:cNvCxnSpPr>
          <p:nvPr/>
        </p:nvCxnSpPr>
        <p:spPr>
          <a:xfrm flipH="1">
            <a:off x="7092280" y="2757806"/>
            <a:ext cx="854810" cy="1247279"/>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796101" y="3253739"/>
            <a:ext cx="2018501" cy="369332"/>
          </a:xfrm>
          <a:prstGeom prst="rect">
            <a:avLst/>
          </a:prstGeom>
        </p:spPr>
        <p:txBody>
          <a:bodyPr wrap="none" lIns="91410" tIns="45706" rIns="91410" bIns="45706">
            <a:spAutoFit/>
          </a:bodyPr>
          <a:lstStyle/>
          <a:p>
            <a:r>
              <a:rPr lang="en-US" b="1" dirty="0" smtClean="0">
                <a:solidFill>
                  <a:prstClr val="black"/>
                </a:solidFill>
              </a:rPr>
              <a:t>Separable states</a:t>
            </a:r>
            <a:endParaRPr lang="ru-RU" dirty="0">
              <a:solidFill>
                <a:prstClr val="black"/>
              </a:solidFill>
            </a:endParaRPr>
          </a:p>
        </p:txBody>
      </p:sp>
      <p:sp>
        <p:nvSpPr>
          <p:cNvPr id="32" name="Прямоугольник 31"/>
          <p:cNvSpPr/>
          <p:nvPr/>
        </p:nvSpPr>
        <p:spPr>
          <a:xfrm>
            <a:off x="3236156" y="3253739"/>
            <a:ext cx="2031325" cy="369332"/>
          </a:xfrm>
          <a:prstGeom prst="rect">
            <a:avLst/>
          </a:prstGeom>
        </p:spPr>
        <p:txBody>
          <a:bodyPr wrap="none" lIns="91410" tIns="45706" rIns="91410" bIns="45706">
            <a:spAutoFit/>
          </a:bodyPr>
          <a:lstStyle/>
          <a:p>
            <a:r>
              <a:rPr lang="en-US" b="1" dirty="0" smtClean="0">
                <a:solidFill>
                  <a:prstClr val="black"/>
                </a:solidFill>
              </a:rPr>
              <a:t>Entangled states</a:t>
            </a:r>
            <a:endParaRPr lang="ru-RU" dirty="0">
              <a:solidFill>
                <a:prstClr val="black"/>
              </a:solidFill>
            </a:endParaRPr>
          </a:p>
        </p:txBody>
      </p:sp>
      <p:sp>
        <p:nvSpPr>
          <p:cNvPr id="29" name="Прямоугольник 28"/>
          <p:cNvSpPr/>
          <p:nvPr/>
        </p:nvSpPr>
        <p:spPr>
          <a:xfrm>
            <a:off x="5991435" y="1628800"/>
            <a:ext cx="2018501" cy="369332"/>
          </a:xfrm>
          <a:prstGeom prst="rect">
            <a:avLst/>
          </a:prstGeom>
        </p:spPr>
        <p:txBody>
          <a:bodyPr wrap="none" lIns="91410" tIns="45706" rIns="91410" bIns="45706">
            <a:spAutoFit/>
          </a:bodyPr>
          <a:lstStyle/>
          <a:p>
            <a:r>
              <a:rPr lang="en-US" b="1" dirty="0" smtClean="0">
                <a:solidFill>
                  <a:prstClr val="black"/>
                </a:solidFill>
              </a:rPr>
              <a:t>Separable states</a:t>
            </a:r>
            <a:endParaRPr lang="en-US" dirty="0">
              <a:solidFill>
                <a:prstClr val="black"/>
              </a:solidFill>
            </a:endParaRPr>
          </a:p>
        </p:txBody>
      </p:sp>
      <p:sp>
        <p:nvSpPr>
          <p:cNvPr id="23" name="Прямоугольник 22"/>
          <p:cNvSpPr/>
          <p:nvPr/>
        </p:nvSpPr>
        <p:spPr>
          <a:xfrm>
            <a:off x="202552" y="6397844"/>
            <a:ext cx="8865248" cy="307777"/>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V.P. </a:t>
            </a:r>
            <a:r>
              <a:rPr lang="en-US" sz="1400" dirty="0" err="1">
                <a:solidFill>
                  <a:prstClr val="black">
                    <a:lumMod val="50000"/>
                    <a:lumOff val="50000"/>
                  </a:prstClr>
                </a:solidFill>
                <a:latin typeface="Calibri" panose="020F0502020204030204" pitchFamily="34" charset="0"/>
              </a:rPr>
              <a:t>Gerdt</a:t>
            </a:r>
            <a:r>
              <a:rPr lang="en-US" sz="1400" dirty="0">
                <a:solidFill>
                  <a:prstClr val="black">
                    <a:lumMod val="50000"/>
                    <a:lumOff val="50000"/>
                  </a:prstClr>
                </a:solidFill>
                <a:latin typeface="Calibri" panose="020F0502020204030204" pitchFamily="34" charset="0"/>
              </a:rPr>
              <a:t>, A. </a:t>
            </a:r>
            <a:r>
              <a:rPr lang="en-US" sz="1400" dirty="0" err="1">
                <a:solidFill>
                  <a:prstClr val="black">
                    <a:lumMod val="50000"/>
                    <a:lumOff val="50000"/>
                  </a:prstClr>
                </a:solidFill>
                <a:latin typeface="Calibri" panose="020F0502020204030204" pitchFamily="34" charset="0"/>
              </a:rPr>
              <a:t>Khvedelidze</a:t>
            </a:r>
            <a:r>
              <a:rPr lang="en-US" sz="1400" dirty="0">
                <a:solidFill>
                  <a:prstClr val="black">
                    <a:lumMod val="50000"/>
                    <a:lumOff val="50000"/>
                  </a:prstClr>
                </a:solidFill>
                <a:latin typeface="Calibri" panose="020F0502020204030204" pitchFamily="34" charset="0"/>
              </a:rPr>
              <a:t>, Yu. </a:t>
            </a:r>
            <a:r>
              <a:rPr lang="en-US" sz="1400" dirty="0" err="1">
                <a:solidFill>
                  <a:prstClr val="black">
                    <a:lumMod val="50000"/>
                    <a:lumOff val="50000"/>
                  </a:prstClr>
                </a:solidFill>
                <a:latin typeface="Calibri" panose="020F0502020204030204" pitchFamily="34" charset="0"/>
              </a:rPr>
              <a:t>Palii</a:t>
            </a:r>
            <a:r>
              <a:rPr lang="en-US" sz="1400" dirty="0">
                <a:solidFill>
                  <a:prstClr val="black">
                    <a:lumMod val="50000"/>
                    <a:lumOff val="50000"/>
                  </a:prstClr>
                </a:solidFill>
                <a:latin typeface="Calibri" panose="020F0502020204030204" pitchFamily="34" charset="0"/>
              </a:rPr>
              <a:t>, Phys. Atom. </a:t>
            </a:r>
            <a:r>
              <a:rPr lang="en-US" sz="1400" dirty="0" err="1">
                <a:solidFill>
                  <a:prstClr val="black">
                    <a:lumMod val="50000"/>
                    <a:lumOff val="50000"/>
                  </a:prstClr>
                </a:solidFill>
                <a:latin typeface="Calibri" panose="020F0502020204030204" pitchFamily="34" charset="0"/>
              </a:rPr>
              <a:t>Nucl</a:t>
            </a:r>
            <a:r>
              <a:rPr lang="en-US" sz="1400" dirty="0">
                <a:solidFill>
                  <a:prstClr val="black">
                    <a:lumMod val="50000"/>
                    <a:lumOff val="50000"/>
                  </a:prstClr>
                </a:solidFill>
                <a:latin typeface="Calibri" panose="020F0502020204030204" pitchFamily="34" charset="0"/>
              </a:rPr>
              <a:t>. 74, 6 (2011), 893--900 ;  </a:t>
            </a:r>
            <a:r>
              <a:rPr lang="en-US" sz="1400" dirty="0" err="1">
                <a:solidFill>
                  <a:prstClr val="black">
                    <a:lumMod val="50000"/>
                    <a:lumOff val="50000"/>
                  </a:prstClr>
                </a:solidFill>
                <a:latin typeface="Calibri" panose="020F0502020204030204" pitchFamily="34" charset="0"/>
              </a:rPr>
              <a:t>Zapiski</a:t>
            </a:r>
            <a:r>
              <a:rPr lang="en-US" sz="1400" dirty="0">
                <a:solidFill>
                  <a:prstClr val="black">
                    <a:lumMod val="50000"/>
                    <a:lumOff val="50000"/>
                  </a:prstClr>
                </a:solidFill>
                <a:latin typeface="Calibri" panose="020F0502020204030204" pitchFamily="34" charset="0"/>
              </a:rPr>
              <a:t> POMI RAN  432, (2015), 111--126 </a:t>
            </a:r>
            <a:endParaRPr lang="ru-RU" sz="1400" dirty="0">
              <a:solidFill>
                <a:prstClr val="black">
                  <a:lumMod val="50000"/>
                  <a:lumOff val="50000"/>
                </a:prstClr>
              </a:solidFill>
              <a:latin typeface="Calibri" panose="020F0502020204030204" pitchFamily="34" charset="0"/>
            </a:endParaRPr>
          </a:p>
        </p:txBody>
      </p:sp>
      <p:sp>
        <p:nvSpPr>
          <p:cNvPr id="26" name="Заголовок 1"/>
          <p:cNvSpPr txBox="1">
            <a:spLocks/>
          </p:cNvSpPr>
          <p:nvPr/>
        </p:nvSpPr>
        <p:spPr>
          <a:xfrm>
            <a:off x="304800" y="152402"/>
            <a:ext cx="8534400" cy="6096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Description of entanglement space of 2-qubit states </a:t>
            </a:r>
          </a:p>
        </p:txBody>
      </p:sp>
    </p:spTree>
    <p:extLst>
      <p:ext uri="{BB962C8B-B14F-4D97-AF65-F5344CB8AC3E}">
        <p14:creationId xmlns:p14="http://schemas.microsoft.com/office/powerpoint/2010/main" val="2055453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76200" y="152400"/>
            <a:ext cx="9067800" cy="914400"/>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defTabSz="914400">
              <a:lnSpc>
                <a:spcPct val="80000"/>
              </a:lnSpc>
              <a:spcBef>
                <a:spcPts val="600"/>
              </a:spcBef>
            </a:pPr>
            <a:r>
              <a:rPr lang="en-US" sz="3000" b="1" kern="0" dirty="0" smtClean="0">
                <a:solidFill>
                  <a:srgbClr val="0033CC"/>
                </a:solidFill>
                <a:effectLst>
                  <a:outerShdw blurRad="50800" dist="38100" algn="l" rotWithShape="0">
                    <a:prstClr val="black">
                      <a:alpha val="40000"/>
                    </a:prstClr>
                  </a:outerShdw>
                </a:effectLst>
              </a:rPr>
              <a:t>●</a:t>
            </a:r>
            <a:r>
              <a:rPr lang="en-US" sz="3600" b="1" kern="0" dirty="0" smtClean="0">
                <a:solidFill>
                  <a:srgbClr val="0033CC"/>
                </a:solidFill>
                <a:effectLst>
                  <a:outerShdw blurRad="50800" dist="38100" algn="l" rotWithShape="0">
                    <a:prstClr val="black">
                      <a:alpha val="40000"/>
                    </a:prstClr>
                  </a:outerShdw>
                </a:effectLst>
              </a:rPr>
              <a:t> </a:t>
            </a:r>
            <a:r>
              <a:rPr lang="en-US" sz="2800" b="1" kern="0" dirty="0">
                <a:solidFill>
                  <a:srgbClr val="0033CC"/>
                </a:solidFill>
                <a:effectLst>
                  <a:outerShdw blurRad="50800" dist="38100" algn="l" rotWithShape="0">
                    <a:prstClr val="black">
                      <a:alpha val="40000"/>
                    </a:prstClr>
                  </a:outerShdw>
                </a:effectLst>
              </a:rPr>
              <a:t>The heterogeneous computing cluster </a:t>
            </a:r>
            <a:r>
              <a:rPr lang="en-US" sz="2800" b="1" kern="0" dirty="0" err="1">
                <a:solidFill>
                  <a:srgbClr val="0033CC"/>
                </a:solidFill>
                <a:effectLst>
                  <a:outerShdw blurRad="50800" dist="38100" algn="l" rotWithShape="0">
                    <a:prstClr val="black">
                      <a:alpha val="40000"/>
                    </a:prstClr>
                  </a:outerShdw>
                </a:effectLst>
              </a:rPr>
              <a:t>HybriLIT</a:t>
            </a:r>
            <a:r>
              <a:rPr lang="en-US" sz="2800" kern="0" dirty="0">
                <a:solidFill>
                  <a:srgbClr val="0033CC"/>
                </a:solidFill>
              </a:rPr>
              <a:t>,</a:t>
            </a:r>
            <a:r>
              <a:rPr lang="en-US" sz="2800" b="1" kern="0" dirty="0">
                <a:solidFill>
                  <a:srgbClr val="0033CC"/>
                </a:solidFill>
                <a:effectLst>
                  <a:outerShdw blurRad="50800" dist="38100" algn="l" rotWithShape="0">
                    <a:prstClr val="black">
                      <a:alpha val="40000"/>
                    </a:prstClr>
                  </a:outerShdw>
                </a:effectLst>
              </a:rPr>
              <a:t> strategic development for high performance computing in JINR</a:t>
            </a:r>
            <a:endParaRPr lang="en-US" sz="2800" b="1" kern="0" dirty="0" smtClean="0">
              <a:solidFill>
                <a:srgbClr val="0033CC"/>
              </a:solidFill>
              <a:effectLst>
                <a:outerShdw blurRad="50800" dist="38100" algn="l" rotWithShape="0">
                  <a:prstClr val="black">
                    <a:alpha val="40000"/>
                  </a:prstClr>
                </a:outerShdw>
              </a:effectLst>
            </a:endParaRPr>
          </a:p>
          <a:p>
            <a:pPr algn="ctr" defTabSz="914400">
              <a:spcBef>
                <a:spcPts val="2400"/>
              </a:spcBef>
              <a:defRPr/>
            </a:pPr>
            <a:endParaRPr lang="en-US" sz="3600" b="1" kern="0" dirty="0" smtClean="0">
              <a:solidFill>
                <a:srgbClr val="000090"/>
              </a:solidFill>
              <a:effectLst>
                <a:outerShdw blurRad="50800" dist="38100" algn="l" rotWithShape="0">
                  <a:prstClr val="black">
                    <a:alpha val="40000"/>
                  </a:prstClr>
                </a:outerShdw>
              </a:effectLst>
            </a:endParaRPr>
          </a:p>
        </p:txBody>
      </p:sp>
      <p:sp>
        <p:nvSpPr>
          <p:cNvPr id="3" name="Прямоугольник 2"/>
          <p:cNvSpPr/>
          <p:nvPr/>
        </p:nvSpPr>
        <p:spPr>
          <a:xfrm>
            <a:off x="152401" y="1454448"/>
            <a:ext cx="8838958" cy="4565352"/>
          </a:xfrm>
          <a:prstGeom prst="rect">
            <a:avLst/>
          </a:prstGeom>
        </p:spPr>
        <p:txBody>
          <a:bodyPr wrap="square">
            <a:spAutoFit/>
          </a:bodyPr>
          <a:lstStyle/>
          <a:p>
            <a:pPr>
              <a:spcAft>
                <a:spcPts val="1000"/>
              </a:spcAft>
            </a:pPr>
            <a:r>
              <a:rPr lang="en-US" dirty="0" smtClean="0">
                <a:solidFill>
                  <a:srgbClr val="0033CC"/>
                </a:solidFill>
                <a:effectLst>
                  <a:outerShdw blurRad="38100" dist="38100" dir="2700000" algn="tl">
                    <a:srgbClr val="000000">
                      <a:alpha val="43137"/>
                    </a:srgbClr>
                  </a:outerShdw>
                </a:effectLst>
              </a:rPr>
              <a:t> The </a:t>
            </a:r>
            <a:r>
              <a:rPr lang="en-US" b="1" dirty="0">
                <a:solidFill>
                  <a:srgbClr val="0033CC"/>
                </a:solidFill>
                <a:effectLst>
                  <a:outerShdw blurRad="38100" dist="38100" dir="2700000" algn="tl">
                    <a:srgbClr val="000000">
                      <a:alpha val="43137"/>
                    </a:srgbClr>
                  </a:outerShdw>
                </a:effectLst>
              </a:rPr>
              <a:t>heterogeneous computing cluster </a:t>
            </a:r>
            <a:r>
              <a:rPr lang="en-US" sz="2000" b="1" dirty="0" err="1" smtClean="0">
                <a:solidFill>
                  <a:srgbClr val="0033CC"/>
                </a:solidFill>
                <a:effectLst>
                  <a:outerShdw blurRad="38100" dist="38100" dir="2700000" algn="tl">
                    <a:srgbClr val="000000">
                      <a:alpha val="43137"/>
                    </a:srgbClr>
                  </a:outerShdw>
                </a:effectLst>
              </a:rPr>
              <a:t>HybriLIT</a:t>
            </a:r>
            <a:r>
              <a:rPr lang="en-US" dirty="0" smtClean="0">
                <a:solidFill>
                  <a:srgbClr val="0033CC"/>
                </a:solidFill>
                <a:effectLst>
                  <a:outerShdw blurRad="38100" dist="38100" dir="2700000" algn="tl">
                    <a:srgbClr val="000000">
                      <a:alpha val="43137"/>
                    </a:srgbClr>
                  </a:outerShdw>
                </a:effectLst>
              </a:rPr>
              <a:t> is a </a:t>
            </a:r>
            <a:r>
              <a:rPr lang="en-US" b="1" dirty="0" smtClean="0">
                <a:solidFill>
                  <a:srgbClr val="0033CC"/>
                </a:solidFill>
                <a:effectLst>
                  <a:outerShdw blurRad="38100" dist="38100" dir="2700000" algn="tl">
                    <a:srgbClr val="000000">
                      <a:alpha val="43137"/>
                    </a:srgbClr>
                  </a:outerShdw>
                </a:effectLst>
              </a:rPr>
              <a:t>modular structure under active development </a:t>
            </a:r>
            <a:r>
              <a:rPr lang="en-US" dirty="0" smtClean="0">
                <a:solidFill>
                  <a:srgbClr val="0033CC"/>
                </a:solidFill>
                <a:effectLst>
                  <a:outerShdw blurRad="38100" dist="38100" dir="2700000" algn="tl">
                    <a:srgbClr val="000000">
                      <a:alpha val="43137"/>
                    </a:srgbClr>
                  </a:outerShdw>
                </a:effectLst>
              </a:rPr>
              <a:t>in LIT-JINR as part of the Multifunctional Information Computing Complex (MICC). </a:t>
            </a:r>
            <a:r>
              <a:rPr lang="en-US" dirty="0">
                <a:solidFill>
                  <a:srgbClr val="0033CC"/>
                </a:solidFill>
                <a:effectLst>
                  <a:outerShdw blurRad="38100" dist="38100" dir="2700000" algn="tl">
                    <a:srgbClr val="000000">
                      <a:alpha val="43137"/>
                    </a:srgbClr>
                  </a:outerShdw>
                </a:effectLst>
              </a:rPr>
              <a:t>Its </a:t>
            </a:r>
            <a:r>
              <a:rPr lang="en-US" b="1" dirty="0">
                <a:solidFill>
                  <a:srgbClr val="0033CC"/>
                </a:solidFill>
                <a:effectLst>
                  <a:outerShdw blurRad="38100" dist="38100" dir="2700000" algn="tl">
                    <a:srgbClr val="000000">
                      <a:alpha val="43137"/>
                    </a:srgbClr>
                  </a:outerShdw>
                </a:effectLst>
              </a:rPr>
              <a:t>strategic mission </a:t>
            </a:r>
            <a:r>
              <a:rPr lang="en-US" dirty="0" smtClean="0">
                <a:solidFill>
                  <a:srgbClr val="0033CC"/>
                </a:solidFill>
                <a:effectLst>
                  <a:outerShdw blurRad="38100" dist="38100" dir="2700000" algn="tl">
                    <a:srgbClr val="000000">
                      <a:alpha val="43137"/>
                    </a:srgbClr>
                  </a:outerShdw>
                </a:effectLst>
              </a:rPr>
              <a:t>is to contribute to the solution of </a:t>
            </a:r>
            <a:r>
              <a:rPr lang="en-US" b="1" dirty="0" smtClean="0">
                <a:solidFill>
                  <a:srgbClr val="0033CC"/>
                </a:solidFill>
                <a:effectLst>
                  <a:outerShdw blurRad="38100" dist="38100" dir="2700000" algn="tl">
                    <a:srgbClr val="000000">
                      <a:alpha val="43137"/>
                    </a:srgbClr>
                  </a:outerShdw>
                </a:effectLst>
              </a:rPr>
              <a:t>computing intensive tasks</a:t>
            </a:r>
            <a:r>
              <a:rPr lang="en-US" dirty="0" smtClean="0">
                <a:solidFill>
                  <a:srgbClr val="0033CC"/>
                </a:solidFill>
                <a:effectLst>
                  <a:outerShdw blurRad="38100" dist="38100" dir="2700000" algn="tl">
                    <a:srgbClr val="000000">
                      <a:alpha val="43137"/>
                    </a:srgbClr>
                  </a:outerShdw>
                </a:effectLst>
              </a:rPr>
              <a:t>  in JINR through </a:t>
            </a:r>
            <a:r>
              <a:rPr lang="en-US" b="1" dirty="0" smtClean="0">
                <a:solidFill>
                  <a:srgbClr val="0033CC"/>
                </a:solidFill>
                <a:effectLst>
                  <a:outerShdw blurRad="38100" dist="38100" dir="2700000" algn="tl">
                    <a:srgbClr val="000000">
                      <a:alpha val="43137"/>
                    </a:srgbClr>
                  </a:outerShdw>
                </a:effectLst>
              </a:rPr>
              <a:t>high performance computing </a:t>
            </a:r>
            <a:r>
              <a:rPr lang="en-US" dirty="0" smtClean="0">
                <a:solidFill>
                  <a:srgbClr val="0033CC"/>
                </a:solidFill>
                <a:effectLst>
                  <a:outerShdw blurRad="38100" dist="38100" dir="2700000" algn="tl">
                    <a:srgbClr val="000000">
                      <a:alpha val="43137"/>
                    </a:srgbClr>
                  </a:outerShdw>
                </a:effectLst>
              </a:rPr>
              <a:t>(HPC).</a:t>
            </a:r>
          </a:p>
          <a:p>
            <a:pPr>
              <a:spcAft>
                <a:spcPts val="1000"/>
              </a:spcAft>
            </a:pPr>
            <a:r>
              <a:rPr lang="en-US" dirty="0" smtClean="0">
                <a:solidFill>
                  <a:srgbClr val="0033CC"/>
                </a:solidFill>
                <a:effectLst>
                  <a:outerShdw blurRad="38100" dist="38100" dir="2700000" algn="tl">
                    <a:srgbClr val="000000">
                      <a:alpha val="43137"/>
                    </a:srgbClr>
                  </a:outerShdw>
                </a:effectLst>
              </a:rPr>
              <a:t>     The </a:t>
            </a:r>
            <a:r>
              <a:rPr lang="en-US" dirty="0">
                <a:solidFill>
                  <a:srgbClr val="0033CC"/>
                </a:solidFill>
                <a:effectLst>
                  <a:outerShdw blurRad="38100" dist="38100" dir="2700000" algn="tl">
                    <a:srgbClr val="000000">
                      <a:alpha val="43137"/>
                    </a:srgbClr>
                  </a:outerShdw>
                </a:effectLst>
              </a:rPr>
              <a:t>nowadays </a:t>
            </a:r>
            <a:r>
              <a:rPr lang="en-US" dirty="0" err="1">
                <a:solidFill>
                  <a:srgbClr val="0033CC"/>
                </a:solidFill>
                <a:effectLst>
                  <a:outerShdw blurRad="38100" dist="38100" dir="2700000" algn="tl">
                    <a:srgbClr val="000000">
                      <a:alpha val="43137"/>
                    </a:srgbClr>
                  </a:outerShdw>
                </a:effectLst>
              </a:rPr>
              <a:t>HybriLIT</a:t>
            </a:r>
            <a:r>
              <a:rPr lang="en-US" dirty="0">
                <a:solidFill>
                  <a:srgbClr val="0033CC"/>
                </a:solidFill>
                <a:effectLst>
                  <a:outerShdw blurRad="38100" dist="38100" dir="2700000" algn="tl">
                    <a:srgbClr val="000000">
                      <a:alpha val="43137"/>
                    </a:srgbClr>
                  </a:outerShdw>
                </a:effectLst>
              </a:rPr>
              <a:t> can be characterized as a </a:t>
            </a:r>
            <a:r>
              <a:rPr lang="en-US" b="1" dirty="0">
                <a:solidFill>
                  <a:srgbClr val="0033CC"/>
                </a:solidFill>
                <a:effectLst>
                  <a:outerShdw blurRad="38100" dist="38100" dir="2700000" algn="tl">
                    <a:srgbClr val="000000">
                      <a:alpha val="43137"/>
                    </a:srgbClr>
                  </a:outerShdw>
                </a:effectLst>
              </a:rPr>
              <a:t>scalable</a:t>
            </a:r>
            <a:r>
              <a:rPr lang="en-US" dirty="0">
                <a:solidFill>
                  <a:srgbClr val="0033CC"/>
                </a:solidFill>
                <a:effectLst>
                  <a:outerShdw blurRad="38100" dist="38100" dir="2700000" algn="tl">
                    <a:srgbClr val="000000">
                      <a:alpha val="43137"/>
                    </a:srgbClr>
                  </a:outerShdw>
                </a:effectLst>
              </a:rPr>
              <a:t> top level HPC facility which adequately covers the needs of a wide variety of users from the JINR and JINR Member States within a threefold way: (a) </a:t>
            </a:r>
            <a:r>
              <a:rPr lang="en-US" b="1" dirty="0">
                <a:solidFill>
                  <a:srgbClr val="0033CC"/>
                </a:solidFill>
                <a:effectLst>
                  <a:outerShdw blurRad="38100" dist="38100" dir="2700000" algn="tl">
                    <a:srgbClr val="000000">
                      <a:alpha val="43137"/>
                    </a:srgbClr>
                  </a:outerShdw>
                </a:effectLst>
              </a:rPr>
              <a:t>design of parallel algorithms</a:t>
            </a:r>
            <a:r>
              <a:rPr lang="en-US" dirty="0">
                <a:solidFill>
                  <a:srgbClr val="0033CC"/>
                </a:solidFill>
                <a:effectLst>
                  <a:outerShdw blurRad="38100" dist="38100" dir="2700000" algn="tl">
                    <a:srgbClr val="000000">
                      <a:alpha val="43137"/>
                    </a:srgbClr>
                  </a:outerShdw>
                </a:effectLst>
              </a:rPr>
              <a:t> and their </a:t>
            </a:r>
            <a:r>
              <a:rPr lang="en-US" b="1" dirty="0">
                <a:solidFill>
                  <a:srgbClr val="0033CC"/>
                </a:solidFill>
                <a:effectLst>
                  <a:outerShdw blurRad="38100" dist="38100" dir="2700000" algn="tl">
                    <a:srgbClr val="000000">
                      <a:alpha val="43137"/>
                    </a:srgbClr>
                  </a:outerShdw>
                </a:effectLst>
              </a:rPr>
              <a:t>implementation</a:t>
            </a:r>
            <a:r>
              <a:rPr lang="en-US" dirty="0">
                <a:solidFill>
                  <a:srgbClr val="0033CC"/>
                </a:solidFill>
                <a:effectLst>
                  <a:outerShdw blurRad="38100" dist="38100" dir="2700000" algn="tl">
                    <a:srgbClr val="000000">
                      <a:alpha val="43137"/>
                    </a:srgbClr>
                  </a:outerShdw>
                </a:effectLst>
              </a:rPr>
              <a:t> into software packages enabling running parallel jobs on modern HPC facilities; (b) use of </a:t>
            </a:r>
            <a:r>
              <a:rPr lang="en-US" b="1" dirty="0">
                <a:solidFill>
                  <a:srgbClr val="0033CC"/>
                </a:solidFill>
                <a:effectLst>
                  <a:outerShdw blurRad="38100" dist="38100" dir="2700000" algn="tl">
                    <a:srgbClr val="000000">
                      <a:alpha val="43137"/>
                    </a:srgbClr>
                  </a:outerShdw>
                </a:effectLst>
              </a:rPr>
              <a:t>program packages</a:t>
            </a:r>
            <a:r>
              <a:rPr lang="en-US" dirty="0">
                <a:solidFill>
                  <a:srgbClr val="0033CC"/>
                </a:solidFill>
                <a:effectLst>
                  <a:outerShdw blurRad="38100" dist="38100" dir="2700000" algn="tl">
                    <a:srgbClr val="000000">
                      <a:alpha val="43137"/>
                    </a:srgbClr>
                  </a:outerShdw>
                </a:effectLst>
              </a:rPr>
              <a:t> and </a:t>
            </a:r>
            <a:r>
              <a:rPr lang="en-US" b="1" dirty="0">
                <a:solidFill>
                  <a:srgbClr val="0033CC"/>
                </a:solidFill>
                <a:effectLst>
                  <a:outerShdw blurRad="38100" dist="38100" dir="2700000" algn="tl">
                    <a:srgbClr val="000000">
                      <a:alpha val="43137"/>
                    </a:srgbClr>
                  </a:outerShdw>
                </a:effectLst>
              </a:rPr>
              <a:t>specialized mathematical libraries</a:t>
            </a:r>
            <a:r>
              <a:rPr lang="en-US" dirty="0">
                <a:solidFill>
                  <a:srgbClr val="0033CC"/>
                </a:solidFill>
                <a:effectLst>
                  <a:outerShdw blurRad="38100" dist="38100" dir="2700000" algn="tl">
                    <a:srgbClr val="000000">
                      <a:alpha val="43137"/>
                    </a:srgbClr>
                  </a:outerShdw>
                </a:effectLst>
              </a:rPr>
              <a:t> adapted to the newest computing architectures; (c) carrying out </a:t>
            </a:r>
            <a:r>
              <a:rPr lang="en-US" b="1" dirty="0">
                <a:solidFill>
                  <a:srgbClr val="0033CC"/>
                </a:solidFill>
                <a:effectLst>
                  <a:outerShdw blurRad="38100" dist="38100" dir="2700000" algn="tl">
                    <a:srgbClr val="000000">
                      <a:alpha val="43137"/>
                    </a:srgbClr>
                  </a:outerShdw>
                </a:effectLst>
              </a:rPr>
              <a:t>massive-parallel</a:t>
            </a:r>
            <a:r>
              <a:rPr lang="en-US" dirty="0">
                <a:solidFill>
                  <a:srgbClr val="0033CC"/>
                </a:solidFill>
                <a:effectLst>
                  <a:outerShdw blurRad="38100" dist="38100" dir="2700000" algn="tl">
                    <a:srgbClr val="000000">
                      <a:alpha val="43137"/>
                    </a:srgbClr>
                  </a:outerShdw>
                </a:effectLst>
              </a:rPr>
              <a:t> and </a:t>
            </a:r>
            <a:r>
              <a:rPr lang="en-US" b="1" dirty="0">
                <a:solidFill>
                  <a:srgbClr val="0033CC"/>
                </a:solidFill>
                <a:effectLst>
                  <a:outerShdw blurRad="38100" dist="38100" dir="2700000" algn="tl">
                    <a:srgbClr val="000000">
                      <a:alpha val="43137"/>
                    </a:srgbClr>
                  </a:outerShdw>
                </a:effectLst>
              </a:rPr>
              <a:t>resource-intensive tasks</a:t>
            </a:r>
            <a:r>
              <a:rPr lang="en-US" dirty="0">
                <a:solidFill>
                  <a:srgbClr val="0033CC"/>
                </a:solidFill>
                <a:effectLst>
                  <a:outerShdw blurRad="38100" dist="38100" dir="2700000" algn="tl">
                    <a:srgbClr val="000000">
                      <a:alpha val="43137"/>
                    </a:srgbClr>
                  </a:outerShdw>
                </a:effectLst>
              </a:rPr>
              <a:t>.</a:t>
            </a:r>
          </a:p>
          <a:p>
            <a:r>
              <a:rPr lang="en-US" sz="2200" dirty="0" smtClean="0">
                <a:solidFill>
                  <a:srgbClr val="0033CC"/>
                </a:solidFill>
                <a:effectLst>
                  <a:outerShdw blurRad="38100" dist="38100" dir="2700000" algn="tl">
                    <a:srgbClr val="000000">
                      <a:alpha val="43137"/>
                    </a:srgbClr>
                  </a:outerShdw>
                </a:effectLst>
              </a:rPr>
              <a:t>     </a:t>
            </a:r>
            <a:r>
              <a:rPr lang="en-US" sz="2200" b="1" dirty="0" smtClean="0">
                <a:solidFill>
                  <a:srgbClr val="0033CC"/>
                </a:solidFill>
                <a:effectLst>
                  <a:outerShdw blurRad="38100" dist="38100" dir="2700000" algn="tl">
                    <a:srgbClr val="000000">
                      <a:alpha val="43137"/>
                    </a:srgbClr>
                  </a:outerShdw>
                </a:effectLst>
              </a:rPr>
              <a:t>New tasks for </a:t>
            </a:r>
            <a:r>
              <a:rPr lang="en-US" sz="2200" b="1" dirty="0" err="1" smtClean="0">
                <a:solidFill>
                  <a:srgbClr val="0033CC"/>
                </a:solidFill>
                <a:effectLst>
                  <a:outerShdw blurRad="38100" dist="38100" dir="2700000" algn="tl">
                    <a:srgbClr val="000000">
                      <a:alpha val="43137"/>
                    </a:srgbClr>
                  </a:outerShdw>
                </a:effectLst>
              </a:rPr>
              <a:t>HybriLIT</a:t>
            </a:r>
            <a:r>
              <a:rPr lang="en-US" sz="2200" b="1" dirty="0" smtClean="0">
                <a:solidFill>
                  <a:srgbClr val="0033CC"/>
                </a:solidFill>
                <a:effectLst>
                  <a:outerShdw blurRad="38100" dist="38100" dir="2700000" algn="tl">
                    <a:srgbClr val="000000">
                      <a:alpha val="43137"/>
                    </a:srgbClr>
                  </a:outerShdw>
                </a:effectLst>
              </a:rPr>
              <a:t> </a:t>
            </a:r>
            <a:r>
              <a:rPr lang="en-US" sz="2200" b="1" dirty="0">
                <a:solidFill>
                  <a:srgbClr val="0033CC"/>
                </a:solidFill>
                <a:effectLst>
                  <a:outerShdw blurRad="38100" dist="38100" dir="2700000" algn="tl">
                    <a:srgbClr val="000000">
                      <a:alpha val="43137"/>
                    </a:srgbClr>
                  </a:outerShdw>
                </a:effectLst>
              </a:rPr>
              <a:t>development </a:t>
            </a:r>
            <a:r>
              <a:rPr lang="en-US" sz="2200" b="1" dirty="0" smtClean="0">
                <a:solidFill>
                  <a:srgbClr val="0033CC"/>
                </a:solidFill>
                <a:effectLst>
                  <a:outerShdw blurRad="38100" dist="38100" dir="2700000" algn="tl">
                    <a:srgbClr val="000000">
                      <a:alpha val="43137"/>
                    </a:srgbClr>
                  </a:outerShdw>
                </a:effectLst>
              </a:rPr>
              <a:t>within theme 1119</a:t>
            </a:r>
            <a:r>
              <a:rPr lang="en-US" sz="2200" dirty="0" smtClean="0">
                <a:solidFill>
                  <a:srgbClr val="0033CC"/>
                </a:solidFill>
              </a:rPr>
              <a:t>:</a:t>
            </a:r>
            <a:r>
              <a:rPr lang="en-US" sz="2200" dirty="0" smtClean="0">
                <a:solidFill>
                  <a:srgbClr val="0033CC"/>
                </a:solidFill>
                <a:effectLst>
                  <a:outerShdw blurRad="38100" dist="38100" dir="2700000" algn="tl">
                    <a:srgbClr val="000000">
                      <a:alpha val="43137"/>
                    </a:srgbClr>
                  </a:outerShdw>
                </a:effectLst>
              </a:rPr>
              <a:t> </a:t>
            </a:r>
            <a:r>
              <a:rPr lang="en-US" b="1" dirty="0" smtClean="0">
                <a:solidFill>
                  <a:srgbClr val="C00000"/>
                </a:solidFill>
                <a:effectLst>
                  <a:outerShdw blurRad="38100" dist="38100" dir="2700000" algn="tl">
                    <a:srgbClr val="000000">
                      <a:alpha val="43137"/>
                    </a:srgbClr>
                  </a:outerShdw>
                </a:effectLst>
              </a:rPr>
              <a:t>development </a:t>
            </a:r>
            <a:r>
              <a:rPr lang="en-US" b="1" dirty="0" smtClean="0">
                <a:solidFill>
                  <a:srgbClr val="0033CC"/>
                </a:solidFill>
                <a:effectLst>
                  <a:outerShdw blurRad="38100" dist="38100" dir="2700000" algn="tl">
                    <a:srgbClr val="000000">
                      <a:alpha val="43137"/>
                    </a:srgbClr>
                  </a:outerShdw>
                </a:effectLst>
              </a:rPr>
              <a:t>of the information-computing infrastructure</a:t>
            </a:r>
            <a:r>
              <a:rPr lang="en-US" dirty="0" smtClean="0">
                <a:solidFill>
                  <a:srgbClr val="0033CC"/>
                </a:solidFill>
                <a:effectLst>
                  <a:outerShdw blurRad="38100" dist="38100" dir="2700000" algn="tl">
                    <a:srgbClr val="000000">
                      <a:alpha val="43137"/>
                    </a:srgbClr>
                  </a:outerShdw>
                </a:effectLst>
              </a:rPr>
              <a:t>, </a:t>
            </a:r>
            <a:r>
              <a:rPr lang="en-US" b="1" dirty="0" smtClean="0">
                <a:solidFill>
                  <a:srgbClr val="C00000"/>
                </a:solidFill>
                <a:effectLst>
                  <a:outerShdw blurRad="38100" dist="38100" dir="2700000" algn="tl">
                    <a:srgbClr val="000000">
                      <a:alpha val="43137"/>
                    </a:srgbClr>
                  </a:outerShdw>
                </a:effectLst>
              </a:rPr>
              <a:t>implementation</a:t>
            </a:r>
            <a:r>
              <a:rPr lang="en-US" dirty="0" smtClean="0">
                <a:solidFill>
                  <a:srgbClr val="0033CC"/>
                </a:solidFill>
                <a:effectLst>
                  <a:outerShdw blurRad="38100" dist="38100" dir="2700000" algn="tl">
                    <a:srgbClr val="000000">
                      <a:alpha val="43137"/>
                    </a:srgbClr>
                  </a:outerShdw>
                </a:effectLst>
              </a:rPr>
              <a:t> of </a:t>
            </a:r>
            <a:r>
              <a:rPr lang="en-US" b="1" dirty="0" smtClean="0">
                <a:solidFill>
                  <a:srgbClr val="0033CC"/>
                </a:solidFill>
                <a:effectLst>
                  <a:outerShdw blurRad="38100" dist="38100" dir="2700000" algn="tl">
                    <a:srgbClr val="000000">
                      <a:alpha val="43137"/>
                    </a:srgbClr>
                  </a:outerShdw>
                </a:effectLst>
              </a:rPr>
              <a:t>features </a:t>
            </a:r>
            <a:r>
              <a:rPr lang="en-US" b="1" dirty="0">
                <a:solidFill>
                  <a:srgbClr val="0033CC"/>
                </a:solidFill>
                <a:effectLst>
                  <a:outerShdw blurRad="38100" dist="38100" dir="2700000" algn="tl">
                    <a:srgbClr val="000000">
                      <a:alpha val="43137"/>
                    </a:srgbClr>
                  </a:outerShdw>
                </a:effectLst>
              </a:rPr>
              <a:t>enabling automatic control</a:t>
            </a:r>
            <a:r>
              <a:rPr lang="en-US" b="1" dirty="0">
                <a:solidFill>
                  <a:srgbClr val="C00000"/>
                </a:solidFill>
                <a:effectLst>
                  <a:outerShdw blurRad="38100" dist="38100" dir="2700000" algn="tl">
                    <a:srgbClr val="000000">
                      <a:alpha val="43137"/>
                    </a:srgbClr>
                  </a:outerShdw>
                </a:effectLst>
              </a:rPr>
              <a:t> </a:t>
            </a:r>
            <a:r>
              <a:rPr lang="en-US" dirty="0">
                <a:solidFill>
                  <a:srgbClr val="0033CC"/>
                </a:solidFill>
                <a:effectLst>
                  <a:outerShdw blurRad="38100" dist="38100" dir="2700000" algn="tl">
                    <a:srgbClr val="000000">
                      <a:alpha val="43137"/>
                    </a:srgbClr>
                  </a:outerShdw>
                </a:effectLst>
              </a:rPr>
              <a:t>and </a:t>
            </a:r>
            <a:r>
              <a:rPr lang="en-US" b="1" dirty="0">
                <a:solidFill>
                  <a:srgbClr val="C00000"/>
                </a:solidFill>
                <a:effectLst>
                  <a:outerShdw blurRad="38100" dist="38100" dir="2700000" algn="tl">
                    <a:srgbClr val="000000">
                      <a:alpha val="43137"/>
                    </a:srgbClr>
                  </a:outerShdw>
                </a:effectLst>
              </a:rPr>
              <a:t>enforcement</a:t>
            </a:r>
            <a:r>
              <a:rPr lang="en-US" dirty="0">
                <a:solidFill>
                  <a:srgbClr val="0033CC"/>
                </a:solidFill>
                <a:effectLst>
                  <a:outerShdw blurRad="38100" dist="38100" dir="2700000" algn="tl">
                    <a:srgbClr val="000000">
                      <a:alpha val="43137"/>
                    </a:srgbClr>
                  </a:outerShdw>
                </a:effectLst>
              </a:rPr>
              <a:t> of the </a:t>
            </a:r>
            <a:r>
              <a:rPr lang="en-US" b="1" dirty="0">
                <a:solidFill>
                  <a:srgbClr val="0033CC"/>
                </a:solidFill>
                <a:effectLst>
                  <a:outerShdw blurRad="38100" dist="38100" dir="2700000" algn="tl">
                    <a:srgbClr val="000000">
                      <a:alpha val="43137"/>
                    </a:srgbClr>
                  </a:outerShdw>
                </a:effectLst>
              </a:rPr>
              <a:t>consistency</a:t>
            </a:r>
            <a:r>
              <a:rPr lang="en-US" b="1" dirty="0">
                <a:solidFill>
                  <a:srgbClr val="C00000"/>
                </a:solidFill>
                <a:effectLst>
                  <a:outerShdw blurRad="38100" dist="38100" dir="2700000" algn="tl">
                    <a:srgbClr val="000000">
                      <a:alpha val="43137"/>
                    </a:srgbClr>
                  </a:outerShdw>
                </a:effectLst>
              </a:rPr>
              <a:t> </a:t>
            </a:r>
            <a:r>
              <a:rPr lang="en-US" b="1" dirty="0">
                <a:solidFill>
                  <a:srgbClr val="0033CC"/>
                </a:solidFill>
                <a:effectLst>
                  <a:outerShdw blurRad="38100" dist="38100" dir="2700000" algn="tl">
                    <a:srgbClr val="000000">
                      <a:alpha val="43137"/>
                    </a:srgbClr>
                  </a:outerShdw>
                </a:effectLst>
              </a:rPr>
              <a:t>of its operation</a:t>
            </a:r>
            <a:r>
              <a:rPr lang="en-US" dirty="0">
                <a:solidFill>
                  <a:srgbClr val="0033CC"/>
                </a:solidFill>
                <a:effectLst>
                  <a:outerShdw blurRad="38100" dist="38100" dir="2700000" algn="tl">
                    <a:srgbClr val="000000">
                      <a:alpha val="43137"/>
                    </a:srgbClr>
                  </a:outerShdw>
                </a:effectLst>
              </a:rPr>
              <a:t>, </a:t>
            </a:r>
            <a:r>
              <a:rPr lang="en-US" b="1" dirty="0">
                <a:solidFill>
                  <a:srgbClr val="C00000"/>
                </a:solidFill>
                <a:effectLst>
                  <a:outerShdw blurRad="38100" dist="38100" dir="2700000" algn="tl">
                    <a:srgbClr val="000000">
                      <a:alpha val="43137"/>
                    </a:srgbClr>
                  </a:outerShdw>
                </a:effectLst>
              </a:rPr>
              <a:t>optimization</a:t>
            </a:r>
            <a:r>
              <a:rPr lang="en-US" dirty="0">
                <a:solidFill>
                  <a:srgbClr val="0033CC"/>
                </a:solidFill>
                <a:effectLst>
                  <a:outerShdw blurRad="38100" dist="38100" dir="2700000" algn="tl">
                    <a:srgbClr val="000000">
                      <a:alpha val="43137"/>
                    </a:srgbClr>
                  </a:outerShdw>
                </a:effectLst>
              </a:rPr>
              <a:t> of the inner resource distribution and </a:t>
            </a:r>
            <a:r>
              <a:rPr lang="en-US" dirty="0" smtClean="0">
                <a:solidFill>
                  <a:srgbClr val="0033CC"/>
                </a:solidFill>
                <a:effectLst>
                  <a:outerShdw blurRad="38100" dist="38100" dir="2700000" algn="tl">
                    <a:srgbClr val="000000">
                      <a:alpha val="43137"/>
                    </a:srgbClr>
                  </a:outerShdw>
                </a:effectLst>
              </a:rPr>
              <a:t>organization, </a:t>
            </a:r>
            <a:r>
              <a:rPr lang="en-US" b="1" dirty="0" smtClean="0">
                <a:solidFill>
                  <a:srgbClr val="C00000"/>
                </a:solidFill>
                <a:effectLst>
                  <a:outerShdw blurRad="38100" dist="38100" dir="2700000" algn="tl">
                    <a:srgbClr val="000000">
                      <a:alpha val="43137"/>
                    </a:srgbClr>
                  </a:outerShdw>
                </a:effectLst>
              </a:rPr>
              <a:t>alleviation </a:t>
            </a:r>
            <a:r>
              <a:rPr lang="en-US" b="1" dirty="0" smtClean="0">
                <a:solidFill>
                  <a:srgbClr val="0033CC"/>
                </a:solidFill>
                <a:effectLst>
                  <a:outerShdw blurRad="38100" dist="38100" dir="2700000" algn="tl">
                    <a:srgbClr val="000000">
                      <a:alpha val="43137"/>
                    </a:srgbClr>
                  </a:outerShdw>
                </a:effectLst>
              </a:rPr>
              <a:t>of the difficult learning curve</a:t>
            </a:r>
            <a:r>
              <a:rPr lang="en-US" dirty="0" smtClean="0">
                <a:solidFill>
                  <a:srgbClr val="0033CC"/>
                </a:solidFill>
                <a:effectLst>
                  <a:outerShdw blurRad="38100" dist="38100" dir="2700000" algn="tl">
                    <a:srgbClr val="000000">
                      <a:alpha val="43137"/>
                    </a:srgbClr>
                  </a:outerShdw>
                </a:effectLst>
              </a:rPr>
              <a:t> of parallel programming </a:t>
            </a:r>
            <a:r>
              <a:rPr lang="en-US" dirty="0">
                <a:solidFill>
                  <a:srgbClr val="0033CC"/>
                </a:solidFill>
                <a:effectLst>
                  <a:outerShdw blurRad="38100" dist="38100" dir="2700000" algn="tl">
                    <a:srgbClr val="000000">
                      <a:alpha val="43137"/>
                    </a:srgbClr>
                  </a:outerShdw>
                </a:effectLst>
              </a:rPr>
              <a:t>through a variety of </a:t>
            </a:r>
            <a:r>
              <a:rPr lang="en-US" dirty="0" smtClean="0">
                <a:solidFill>
                  <a:srgbClr val="0033CC"/>
                </a:solidFill>
                <a:effectLst>
                  <a:outerShdw blurRad="38100" dist="38100" dir="2700000" algn="tl">
                    <a:srgbClr val="000000">
                      <a:alpha val="43137"/>
                    </a:srgbClr>
                  </a:outerShdw>
                </a:effectLst>
              </a:rPr>
              <a:t>education forms. </a:t>
            </a:r>
            <a:endParaRPr lang="en-US"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31788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79512" y="1828800"/>
            <a:ext cx="3097088" cy="1905000"/>
          </a:xfrm>
          <a:prstGeom prst="rect">
            <a:avLst/>
          </a:prstGeom>
        </p:spPr>
        <p:txBody>
          <a:bodyPr vert="horz" lIns="91410" tIns="45706" rIns="91410" bIns="45706"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srgbClr val="0033CC"/>
                </a:solidFill>
                <a:effectLst>
                  <a:outerShdw blurRad="38100" dist="38100" dir="2700000" algn="tl">
                    <a:srgbClr val="000000">
                      <a:alpha val="43137"/>
                    </a:srgbClr>
                  </a:outerShdw>
                </a:effectLst>
                <a:latin typeface="Calibri" panose="020F0502020204030204" pitchFamily="34" charset="0"/>
              </a:rPr>
              <a:t>The modelled  locus of points of</a:t>
            </a:r>
            <a:r>
              <a:rPr lang="en-US" sz="1800" dirty="0">
                <a:solidFill>
                  <a:srgbClr val="0033CC"/>
                </a:solidFill>
                <a:latin typeface="Calibri" panose="020F0502020204030204" pitchFamily="34" charset="0"/>
              </a:rPr>
              <a:t> (</a:t>
            </a:r>
            <a:r>
              <a:rPr lang="en-US" sz="1800" dirty="0">
                <a:solidFill>
                  <a:srgbClr val="0033CC"/>
                </a:solidFill>
                <a:effectLst>
                  <a:outerShdw blurRad="38100" dist="38100" dir="2700000" algn="tl">
                    <a:srgbClr val="000000">
                      <a:alpha val="43137"/>
                    </a:srgbClr>
                  </a:outerShdw>
                </a:effectLst>
                <a:latin typeface="Calibri" panose="020F0502020204030204" pitchFamily="34" charset="0"/>
              </a:rPr>
              <a:t>dimensionless</a:t>
            </a:r>
            <a:r>
              <a:rPr lang="en-US" sz="1800" dirty="0">
                <a:solidFill>
                  <a:srgbClr val="0033CC"/>
                </a:solidFill>
                <a:latin typeface="Calibri" panose="020F0502020204030204" pitchFamily="34" charset="0"/>
              </a:rPr>
              <a:t>)</a:t>
            </a:r>
            <a:r>
              <a:rPr lang="en-US" sz="1800" dirty="0">
                <a:solidFill>
                  <a:srgbClr val="0033CC"/>
                </a:solidFill>
                <a:effectLst>
                  <a:outerShdw blurRad="38100" dist="38100" dir="2700000" algn="tl">
                    <a:srgbClr val="000000">
                      <a:alpha val="43137"/>
                    </a:srgbClr>
                  </a:outerShdw>
                </a:effectLst>
                <a:latin typeface="Calibri" panose="020F0502020204030204" pitchFamily="34" charset="0"/>
              </a:rPr>
              <a:t> intensity </a:t>
            </a:r>
            <a:r>
              <a:rPr lang="en-US" sz="2000" dirty="0">
                <a:solidFill>
                  <a:srgbClr val="0033CC"/>
                </a:solidFill>
                <a:latin typeface="Calibri" panose="020F0502020204030204" pitchFamily="34" charset="0"/>
              </a:rPr>
              <a:t>(</a:t>
            </a:r>
            <a:r>
              <a:rPr lang="el-GR" sz="20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η</a:t>
            </a:r>
            <a:r>
              <a:rPr lang="en-US" sz="2000" dirty="0">
                <a:solidFill>
                  <a:srgbClr val="0033CC"/>
                </a:solidFill>
                <a:latin typeface="Calibri" panose="020F0502020204030204" pitchFamily="34" charset="0"/>
              </a:rPr>
              <a:t>)</a:t>
            </a:r>
            <a:r>
              <a:rPr lang="en-US" sz="20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800" dirty="0">
                <a:solidFill>
                  <a:srgbClr val="0033CC"/>
                </a:solidFill>
                <a:effectLst>
                  <a:outerShdw blurRad="38100" dist="38100" dir="2700000" algn="tl">
                    <a:srgbClr val="000000">
                      <a:alpha val="43137"/>
                    </a:srgbClr>
                  </a:outerShdw>
                </a:effectLst>
                <a:latin typeface="Calibri" panose="020F0502020204030204" pitchFamily="34" charset="0"/>
              </a:rPr>
              <a:t>in terms of polarization </a:t>
            </a:r>
            <a:r>
              <a:rPr lang="en-US" sz="2000" dirty="0">
                <a:solidFill>
                  <a:srgbClr val="0033CC"/>
                </a:solidFill>
                <a:latin typeface="Calibri" panose="020F0502020204030204" pitchFamily="34" charset="0"/>
              </a:rPr>
              <a:t>(</a:t>
            </a:r>
            <a:r>
              <a:rPr lang="el-GR" sz="20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ε</a:t>
            </a:r>
            <a:r>
              <a:rPr lang="en-US" sz="2000" dirty="0">
                <a:solidFill>
                  <a:srgbClr val="0033CC"/>
                </a:solidFill>
                <a:latin typeface="Calibri" panose="020F0502020204030204" pitchFamily="34" charset="0"/>
              </a:rPr>
              <a:t>) </a:t>
            </a:r>
            <a:r>
              <a:rPr lang="en-US" sz="1800" dirty="0">
                <a:solidFill>
                  <a:srgbClr val="0033CC"/>
                </a:solidFill>
                <a:effectLst>
                  <a:outerShdw blurRad="38100" dist="38100" dir="2700000" algn="tl">
                    <a:srgbClr val="000000">
                      <a:alpha val="43137"/>
                    </a:srgbClr>
                  </a:outerShdw>
                </a:effectLst>
                <a:latin typeface="Calibri" panose="020F0502020204030204" pitchFamily="34" charset="0"/>
              </a:rPr>
              <a:t>and gyromagnetic ratio </a:t>
            </a:r>
            <a:r>
              <a:rPr lang="en-US" sz="2000" dirty="0">
                <a:solidFill>
                  <a:srgbClr val="0033CC"/>
                </a:solidFill>
                <a:latin typeface="Calibri" panose="020F0502020204030204" pitchFamily="34" charset="0"/>
              </a:rPr>
              <a:t>(</a:t>
            </a:r>
            <a:r>
              <a:rPr lang="en-US" sz="1800" dirty="0">
                <a:solidFill>
                  <a:srgbClr val="0033CC"/>
                </a:solidFill>
                <a:effectLst>
                  <a:outerShdw blurRad="38100" dist="38100" dir="2700000" algn="tl">
                    <a:srgbClr val="000000">
                      <a:alpha val="43137"/>
                    </a:srgbClr>
                  </a:outerShdw>
                </a:effectLst>
                <a:latin typeface="+mn-lt"/>
                <a:cs typeface="Times New Roman" panose="02020603050405020304" pitchFamily="18" charset="0"/>
              </a:rPr>
              <a:t>g</a:t>
            </a:r>
            <a:r>
              <a:rPr lang="en-US" sz="2000" dirty="0">
                <a:solidFill>
                  <a:srgbClr val="0033CC"/>
                </a:solidFill>
                <a:latin typeface="Calibri" panose="020F0502020204030204" pitchFamily="34" charset="0"/>
              </a:rPr>
              <a:t>) </a:t>
            </a:r>
            <a:r>
              <a:rPr lang="en-US" sz="1800" dirty="0">
                <a:solidFill>
                  <a:srgbClr val="0033CC"/>
                </a:solidFill>
                <a:effectLst>
                  <a:outerShdw blurRad="38100" dist="38100" dir="2700000" algn="tl">
                    <a:srgbClr val="000000">
                      <a:alpha val="43137"/>
                    </a:srgbClr>
                  </a:outerShdw>
                </a:effectLst>
                <a:latin typeface="Calibri" panose="020F0502020204030204" pitchFamily="34" charset="0"/>
              </a:rPr>
              <a:t>for which the spin-flip resonance occurs</a:t>
            </a:r>
            <a:endParaRPr lang="ru-RU" sz="18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1994" y="1676400"/>
            <a:ext cx="4684805" cy="3962400"/>
          </a:xfrm>
          <a:prstGeom prst="rect">
            <a:avLst/>
          </a:prstGeom>
        </p:spPr>
      </p:pic>
      <p:sp>
        <p:nvSpPr>
          <p:cNvPr id="9" name="Прямоугольник 8"/>
          <p:cNvSpPr/>
          <p:nvPr/>
        </p:nvSpPr>
        <p:spPr>
          <a:xfrm>
            <a:off x="3276600" y="6321644"/>
            <a:ext cx="5638800" cy="307777"/>
          </a:xfrm>
          <a:prstGeom prst="rect">
            <a:avLst/>
          </a:prstGeom>
        </p:spPr>
        <p:txBody>
          <a:bodyPr wrap="square" lIns="91410" tIns="45706" rIns="91410" bIns="45706">
            <a:spAutoFit/>
          </a:bodyPr>
          <a:lstStyle/>
          <a:p>
            <a:r>
              <a:rPr lang="en-US" sz="1400" dirty="0">
                <a:solidFill>
                  <a:prstClr val="black">
                    <a:lumMod val="50000"/>
                    <a:lumOff val="50000"/>
                  </a:prstClr>
                </a:solidFill>
                <a:latin typeface="Calibri" panose="020F0502020204030204" pitchFamily="34" charset="0"/>
              </a:rPr>
              <a:t>A. </a:t>
            </a:r>
            <a:r>
              <a:rPr lang="en-US" sz="1400" dirty="0" err="1">
                <a:solidFill>
                  <a:prstClr val="black">
                    <a:lumMod val="50000"/>
                    <a:lumOff val="50000"/>
                  </a:prstClr>
                </a:solidFill>
                <a:latin typeface="Calibri" panose="020F0502020204030204" pitchFamily="34" charset="0"/>
              </a:rPr>
              <a:t>Khvedelidze</a:t>
            </a:r>
            <a:r>
              <a:rPr lang="en-US" sz="1400" dirty="0">
                <a:solidFill>
                  <a:prstClr val="black">
                    <a:lumMod val="50000"/>
                    <a:lumOff val="50000"/>
                  </a:prstClr>
                </a:solidFill>
                <a:latin typeface="Calibri" panose="020F0502020204030204" pitchFamily="34" charset="0"/>
              </a:rPr>
              <a:t>, I.A. </a:t>
            </a:r>
            <a:r>
              <a:rPr lang="en-US" sz="1400" dirty="0" err="1">
                <a:solidFill>
                  <a:prstClr val="black">
                    <a:lumMod val="50000"/>
                    <a:lumOff val="50000"/>
                  </a:prstClr>
                </a:solidFill>
                <a:latin typeface="Calibri" panose="020F0502020204030204" pitchFamily="34" charset="0"/>
              </a:rPr>
              <a:t>Rogojin</a:t>
            </a:r>
            <a:r>
              <a:rPr lang="en-US" sz="1400" dirty="0">
                <a:solidFill>
                  <a:prstClr val="black">
                    <a:lumMod val="50000"/>
                    <a:lumOff val="50000"/>
                  </a:prstClr>
                </a:solidFill>
                <a:latin typeface="Calibri" panose="020F0502020204030204" pitchFamily="34" charset="0"/>
              </a:rPr>
              <a:t>, Mathematical Modelling 27, 7 (2015) ,</a:t>
            </a:r>
            <a:r>
              <a:rPr lang="ru-RU" sz="1400" dirty="0">
                <a:solidFill>
                  <a:prstClr val="black">
                    <a:lumMod val="50000"/>
                    <a:lumOff val="50000"/>
                  </a:prstClr>
                </a:solidFill>
                <a:latin typeface="Calibri" panose="020F0502020204030204" pitchFamily="34" charset="0"/>
              </a:rPr>
              <a:t> 118-125</a:t>
            </a:r>
          </a:p>
        </p:txBody>
      </p:sp>
      <p:sp>
        <p:nvSpPr>
          <p:cNvPr id="6" name="Заголовок 1"/>
          <p:cNvSpPr txBox="1">
            <a:spLocks/>
          </p:cNvSpPr>
          <p:nvPr/>
        </p:nvSpPr>
        <p:spPr>
          <a:xfrm>
            <a:off x="228603" y="304803"/>
            <a:ext cx="8763000" cy="6096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Systems of charged particles under strong laser radiation</a:t>
            </a:r>
          </a:p>
        </p:txBody>
      </p:sp>
      <p:sp>
        <p:nvSpPr>
          <p:cNvPr id="2" name="Прямоугольник 1"/>
          <p:cNvSpPr/>
          <p:nvPr/>
        </p:nvSpPr>
        <p:spPr>
          <a:xfrm>
            <a:off x="228599" y="4038600"/>
            <a:ext cx="3581401" cy="1477328"/>
          </a:xfrm>
          <a:prstGeom prst="rect">
            <a:avLst/>
          </a:prstGeom>
        </p:spPr>
        <p:txBody>
          <a:bodyPr wrap="square">
            <a:spAutoFit/>
          </a:bodyPr>
          <a:lstStyle/>
          <a:p>
            <a:pPr lvl="0"/>
            <a:r>
              <a:rPr lang="en-US" b="1" dirty="0" smtClean="0">
                <a:solidFill>
                  <a:srgbClr val="0033CC"/>
                </a:solidFill>
                <a:effectLst>
                  <a:outerShdw blurRad="38100" dist="38100" dir="2700000" algn="tl">
                    <a:srgbClr val="000000">
                      <a:alpha val="43137"/>
                    </a:srgbClr>
                  </a:outerShdw>
                </a:effectLst>
                <a:latin typeface="Calibri"/>
              </a:rPr>
              <a:t>Perspective Developments:  are of interest for </a:t>
            </a:r>
            <a:r>
              <a:rPr lang="en-US" dirty="0" smtClean="0">
                <a:solidFill>
                  <a:srgbClr val="0033CC"/>
                </a:solidFill>
                <a:effectLst>
                  <a:outerShdw blurRad="38100" dist="38100" dir="2700000" algn="tl">
                    <a:srgbClr val="000000">
                      <a:alpha val="43137"/>
                    </a:srgbClr>
                  </a:outerShdw>
                </a:effectLst>
                <a:latin typeface="Calibri"/>
              </a:rPr>
              <a:t>the </a:t>
            </a:r>
            <a:r>
              <a:rPr lang="vi-VN" dirty="0" smtClean="0">
                <a:solidFill>
                  <a:srgbClr val="0033CC"/>
                </a:solidFill>
                <a:effectLst>
                  <a:outerShdw blurRad="38100" dist="38100" dir="2700000" algn="tl">
                    <a:srgbClr val="000000">
                      <a:alpha val="43137"/>
                    </a:srgbClr>
                  </a:outerShdw>
                </a:effectLst>
                <a:latin typeface="Calibri"/>
              </a:rPr>
              <a:t>European project</a:t>
            </a:r>
            <a:endParaRPr lang="en-US" dirty="0" smtClean="0">
              <a:solidFill>
                <a:srgbClr val="0033CC"/>
              </a:solidFill>
              <a:effectLst>
                <a:outerShdw blurRad="38100" dist="38100" dir="2700000" algn="tl">
                  <a:srgbClr val="000000">
                    <a:alpha val="43137"/>
                  </a:srgbClr>
                </a:outerShdw>
              </a:effectLst>
              <a:latin typeface="Calibri"/>
            </a:endParaRPr>
          </a:p>
          <a:p>
            <a:pPr lvl="0"/>
            <a:r>
              <a:rPr lang="vi-VN" dirty="0" smtClean="0">
                <a:solidFill>
                  <a:srgbClr val="0033CC"/>
                </a:solidFill>
                <a:effectLst>
                  <a:outerShdw blurRad="38100" dist="38100" dir="2700000" algn="tl">
                    <a:srgbClr val="000000">
                      <a:alpha val="43137"/>
                    </a:srgbClr>
                  </a:outerShdw>
                </a:effectLst>
                <a:latin typeface="Calibri"/>
              </a:rPr>
              <a:t> </a:t>
            </a:r>
            <a:r>
              <a:rPr lang="vi-VN" i="1" dirty="0">
                <a:solidFill>
                  <a:srgbClr val="0033CC"/>
                </a:solidFill>
                <a:effectLst>
                  <a:outerShdw blurRad="38100" dist="38100" dir="2700000" algn="tl">
                    <a:srgbClr val="000000">
                      <a:alpha val="43137"/>
                    </a:srgbClr>
                  </a:outerShdw>
                </a:effectLst>
                <a:latin typeface="Calibri"/>
              </a:rPr>
              <a:t>“Extreme </a:t>
            </a:r>
            <a:r>
              <a:rPr lang="vi-VN" i="1" dirty="0" smtClean="0">
                <a:solidFill>
                  <a:srgbClr val="0033CC"/>
                </a:solidFill>
                <a:effectLst>
                  <a:outerShdw blurRad="38100" dist="38100" dir="2700000" algn="tl">
                    <a:srgbClr val="000000">
                      <a:alpha val="43137"/>
                    </a:srgbClr>
                  </a:outerShdw>
                </a:effectLst>
                <a:latin typeface="Calibri"/>
              </a:rPr>
              <a:t>Light </a:t>
            </a:r>
            <a:r>
              <a:rPr lang="vi-VN" i="1" dirty="0">
                <a:solidFill>
                  <a:srgbClr val="0033CC"/>
                </a:solidFill>
                <a:effectLst>
                  <a:outerShdw blurRad="38100" dist="38100" dir="2700000" algn="tl">
                    <a:srgbClr val="000000">
                      <a:alpha val="43137"/>
                    </a:srgbClr>
                  </a:outerShdw>
                </a:effectLst>
                <a:latin typeface="Calibri"/>
              </a:rPr>
              <a:t>Infrastructure </a:t>
            </a:r>
            <a:r>
              <a:rPr lang="vi-VN" dirty="0">
                <a:solidFill>
                  <a:srgbClr val="0033CC"/>
                </a:solidFill>
                <a:effectLst>
                  <a:outerShdw blurRad="38100" dist="38100" dir="2700000" algn="tl">
                    <a:srgbClr val="000000">
                      <a:alpha val="43137"/>
                    </a:srgbClr>
                  </a:outerShdw>
                </a:effectLst>
                <a:latin typeface="Calibri"/>
              </a:rPr>
              <a:t>(ELI)”, </a:t>
            </a:r>
            <a:r>
              <a:rPr lang="vi-VN" dirty="0" smtClean="0">
                <a:solidFill>
                  <a:srgbClr val="0033CC"/>
                </a:solidFill>
                <a:effectLst>
                  <a:outerShdw blurRad="38100" dist="38100" dir="2700000" algn="tl">
                    <a:srgbClr val="000000">
                      <a:alpha val="43137"/>
                    </a:srgbClr>
                  </a:outerShdw>
                </a:effectLst>
                <a:latin typeface="Calibri"/>
              </a:rPr>
              <a:t>Prague</a:t>
            </a:r>
            <a:r>
              <a:rPr lang="en-US" dirty="0" smtClean="0">
                <a:solidFill>
                  <a:srgbClr val="0033CC"/>
                </a:solidFill>
                <a:effectLst>
                  <a:outerShdw blurRad="38100" dist="38100" dir="2700000" algn="tl">
                    <a:srgbClr val="000000">
                      <a:alpha val="43137"/>
                    </a:srgbClr>
                  </a:outerShdw>
                </a:effectLst>
                <a:latin typeface="Calibri"/>
              </a:rPr>
              <a:t> (Czech Republic)</a:t>
            </a:r>
            <a:r>
              <a:rPr lang="vi-VN" dirty="0" smtClean="0">
                <a:solidFill>
                  <a:srgbClr val="0033CC"/>
                </a:solidFill>
                <a:effectLst>
                  <a:outerShdw blurRad="38100" dist="38100" dir="2700000" algn="tl">
                    <a:srgbClr val="000000">
                      <a:alpha val="43137"/>
                    </a:srgbClr>
                  </a:outerShdw>
                </a:effectLst>
                <a:latin typeface="Calibri"/>
              </a:rPr>
              <a:t> and </a:t>
            </a:r>
            <a:r>
              <a:rPr lang="vi-VN" dirty="0">
                <a:solidFill>
                  <a:srgbClr val="0033CC"/>
                </a:solidFill>
                <a:effectLst>
                  <a:outerShdw blurRad="38100" dist="38100" dir="2700000" algn="tl">
                    <a:srgbClr val="000000">
                      <a:alpha val="43137"/>
                    </a:srgbClr>
                  </a:outerShdw>
                </a:effectLst>
                <a:latin typeface="Calibri"/>
              </a:rPr>
              <a:t>Măgurele (Romania</a:t>
            </a:r>
            <a:r>
              <a:rPr lang="vi-VN" dirty="0" smtClean="0">
                <a:solidFill>
                  <a:srgbClr val="0033CC"/>
                </a:solidFill>
                <a:effectLst>
                  <a:outerShdw blurRad="38100" dist="38100" dir="2700000" algn="tl">
                    <a:srgbClr val="000000">
                      <a:alpha val="43137"/>
                    </a:srgbClr>
                  </a:outerShdw>
                </a:effectLst>
                <a:latin typeface="Calibri"/>
              </a:rPr>
              <a:t>)</a:t>
            </a:r>
            <a:endParaRPr lang="en-US" dirty="0">
              <a:solidFill>
                <a:srgbClr val="0033CC"/>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1267226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466930" y="6428629"/>
            <a:ext cx="8600870" cy="27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6" rIns="91410" bIns="4570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ru-RU" sz="1200" dirty="0" err="1" smtClean="0">
                <a:solidFill>
                  <a:prstClr val="white">
                    <a:lumMod val="50000"/>
                  </a:prstClr>
                </a:solidFill>
                <a:cs typeface="Times New Roman" panose="02020603050405020304" pitchFamily="18" charset="0"/>
              </a:rPr>
              <a:t>D.Michels</a:t>
            </a:r>
            <a:r>
              <a:rPr lang="en-US" altLang="ru-RU" sz="1200" dirty="0" smtClean="0">
                <a:solidFill>
                  <a:prstClr val="white">
                    <a:lumMod val="50000"/>
                  </a:prstClr>
                </a:solidFill>
                <a:cs typeface="Times New Roman" panose="02020603050405020304" pitchFamily="18" charset="0"/>
              </a:rPr>
              <a:t> (Stanford U</a:t>
            </a:r>
            <a:r>
              <a:rPr lang="en-US" altLang="ru-RU" sz="1200" dirty="0">
                <a:solidFill>
                  <a:prstClr val="white">
                    <a:lumMod val="50000"/>
                  </a:prstClr>
                </a:solidFill>
                <a:cs typeface="Times New Roman" panose="02020603050405020304" pitchFamily="18" charset="0"/>
              </a:rPr>
              <a:t>), </a:t>
            </a:r>
            <a:r>
              <a:rPr lang="en-US" altLang="ru-RU" sz="1200" dirty="0" err="1" smtClean="0">
                <a:solidFill>
                  <a:prstClr val="white">
                    <a:lumMod val="50000"/>
                  </a:prstClr>
                </a:solidFill>
                <a:cs typeface="Times New Roman" panose="02020603050405020304" pitchFamily="18" charset="0"/>
              </a:rPr>
              <a:t>D.Lyakhov</a:t>
            </a:r>
            <a:r>
              <a:rPr lang="en-US" altLang="ru-RU" sz="1200" dirty="0" smtClean="0">
                <a:solidFill>
                  <a:prstClr val="white">
                    <a:lumMod val="50000"/>
                  </a:prstClr>
                </a:solidFill>
                <a:cs typeface="Times New Roman" panose="02020603050405020304" pitchFamily="18" charset="0"/>
              </a:rPr>
              <a:t> (</a:t>
            </a:r>
            <a:r>
              <a:rPr lang="en-US" altLang="ru-RU" sz="1200" dirty="0">
                <a:solidFill>
                  <a:prstClr val="white">
                    <a:lumMod val="50000"/>
                  </a:prstClr>
                </a:solidFill>
                <a:cs typeface="Times New Roman" panose="02020603050405020304" pitchFamily="18" charset="0"/>
              </a:rPr>
              <a:t>HMTI, </a:t>
            </a:r>
            <a:r>
              <a:rPr lang="en-US" altLang="ru-RU" sz="1200" dirty="0" smtClean="0">
                <a:solidFill>
                  <a:prstClr val="white">
                    <a:lumMod val="50000"/>
                  </a:prstClr>
                </a:solidFill>
                <a:cs typeface="Times New Roman" panose="02020603050405020304" pitchFamily="18" charset="0"/>
              </a:rPr>
              <a:t>Minsk), </a:t>
            </a:r>
            <a:r>
              <a:rPr lang="en-US" altLang="ru-RU" sz="1200" dirty="0" err="1" smtClean="0">
                <a:solidFill>
                  <a:prstClr val="white">
                    <a:lumMod val="50000"/>
                  </a:prstClr>
                </a:solidFill>
                <a:cs typeface="Times New Roman" panose="02020603050405020304" pitchFamily="18" charset="0"/>
              </a:rPr>
              <a:t>V.Gerdt</a:t>
            </a:r>
            <a:r>
              <a:rPr lang="en-US" altLang="ru-RU" sz="1200" dirty="0" smtClean="0">
                <a:solidFill>
                  <a:prstClr val="white">
                    <a:lumMod val="50000"/>
                  </a:prstClr>
                </a:solidFill>
                <a:cs typeface="Times New Roman" panose="02020603050405020304" pitchFamily="18" charset="0"/>
              </a:rPr>
              <a:t> (LIT), </a:t>
            </a:r>
            <a:r>
              <a:rPr lang="en-US" altLang="ru-RU" sz="1200" dirty="0" err="1">
                <a:solidFill>
                  <a:prstClr val="white">
                    <a:lumMod val="50000"/>
                  </a:prstClr>
                </a:solidFill>
                <a:cs typeface="Times New Roman" panose="02020603050405020304" pitchFamily="18" charset="0"/>
              </a:rPr>
              <a:t>G.Sobottka</a:t>
            </a:r>
            <a:r>
              <a:rPr lang="en-US" altLang="ru-RU" sz="1200" dirty="0">
                <a:solidFill>
                  <a:prstClr val="white">
                    <a:lumMod val="50000"/>
                  </a:prstClr>
                </a:solidFill>
                <a:cs typeface="Times New Roman" panose="02020603050405020304" pitchFamily="18" charset="0"/>
              </a:rPr>
              <a:t>, </a:t>
            </a:r>
            <a:r>
              <a:rPr lang="en-US" altLang="ru-RU" sz="1200" dirty="0" err="1" smtClean="0">
                <a:solidFill>
                  <a:prstClr val="white">
                    <a:lumMod val="50000"/>
                  </a:prstClr>
                </a:solidFill>
                <a:cs typeface="Times New Roman" panose="02020603050405020304" pitchFamily="18" charset="0"/>
              </a:rPr>
              <a:t>A.Weber</a:t>
            </a:r>
            <a:r>
              <a:rPr lang="en-US" altLang="ru-RU" sz="1200" dirty="0">
                <a:solidFill>
                  <a:prstClr val="white">
                    <a:lumMod val="50000"/>
                  </a:prstClr>
                </a:solidFill>
                <a:cs typeface="Times New Roman" panose="02020603050405020304" pitchFamily="18" charset="0"/>
              </a:rPr>
              <a:t> (Univ. </a:t>
            </a:r>
            <a:r>
              <a:rPr lang="en-US" altLang="ru-RU" sz="1200" dirty="0" smtClean="0">
                <a:solidFill>
                  <a:prstClr val="white">
                    <a:lumMod val="50000"/>
                  </a:prstClr>
                </a:solidFill>
                <a:cs typeface="Times New Roman" panose="02020603050405020304" pitchFamily="18" charset="0"/>
              </a:rPr>
              <a:t>Bonn), LNCS </a:t>
            </a:r>
            <a:r>
              <a:rPr lang="en-US" altLang="ru-RU" sz="1200" dirty="0">
                <a:solidFill>
                  <a:prstClr val="white">
                    <a:lumMod val="50000"/>
                  </a:prstClr>
                </a:solidFill>
                <a:cs typeface="Times New Roman" panose="02020603050405020304" pitchFamily="18" charset="0"/>
              </a:rPr>
              <a:t>9301, </a:t>
            </a:r>
            <a:r>
              <a:rPr lang="en-US" altLang="ru-RU" sz="1200" dirty="0" smtClean="0">
                <a:solidFill>
                  <a:prstClr val="white">
                    <a:lumMod val="50000"/>
                  </a:prstClr>
                </a:solidFill>
                <a:cs typeface="Times New Roman" panose="02020603050405020304" pitchFamily="18" charset="0"/>
              </a:rPr>
              <a:t>2015</a:t>
            </a:r>
            <a:r>
              <a:rPr lang="en-US" altLang="ru-RU" sz="1200" dirty="0">
                <a:solidFill>
                  <a:prstClr val="white">
                    <a:lumMod val="50000"/>
                  </a:prstClr>
                </a:solidFill>
                <a:cs typeface="Times New Roman" panose="02020603050405020304" pitchFamily="18" charset="0"/>
              </a:rPr>
              <a:t>, </a:t>
            </a:r>
            <a:r>
              <a:rPr lang="en-US" altLang="ru-RU" sz="1200" dirty="0" smtClean="0">
                <a:solidFill>
                  <a:prstClr val="white">
                    <a:lumMod val="50000"/>
                  </a:prstClr>
                </a:solidFill>
                <a:cs typeface="Times New Roman" panose="02020603050405020304" pitchFamily="18" charset="0"/>
              </a:rPr>
              <a:t>pp.320–331</a:t>
            </a:r>
            <a:endParaRPr lang="en-US" altLang="ru-RU" sz="1200" dirty="0">
              <a:solidFill>
                <a:prstClr val="white">
                  <a:lumMod val="50000"/>
                </a:prstClr>
              </a:solidFill>
              <a:cs typeface="Times New Roman" panose="02020603050405020304" pitchFamily="18" charset="0"/>
            </a:endParaRPr>
          </a:p>
        </p:txBody>
      </p:sp>
      <p:sp>
        <p:nvSpPr>
          <p:cNvPr id="6" name="Text Box 2"/>
          <p:cNvSpPr txBox="1">
            <a:spLocks noChangeArrowheads="1"/>
          </p:cNvSpPr>
          <p:nvPr/>
        </p:nvSpPr>
        <p:spPr bwMode="auto">
          <a:xfrm>
            <a:off x="349456" y="1143000"/>
            <a:ext cx="7270544" cy="33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6" rIns="91410" bIns="4570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ru-RU" sz="1600" b="1" dirty="0">
                <a:solidFill>
                  <a:prstClr val="black"/>
                </a:solidFill>
                <a:latin typeface="Calibri"/>
              </a:rPr>
              <a:t>Governing system of 12 nonlinear</a:t>
            </a:r>
            <a:r>
              <a:rPr lang="en-US" altLang="ru-RU" sz="1600" b="1" dirty="0">
                <a:solidFill>
                  <a:prstClr val="black"/>
                </a:solidFill>
                <a:effectLst>
                  <a:outerShdw blurRad="38100" dist="38100" dir="2700000" algn="tl">
                    <a:srgbClr val="000000">
                      <a:alpha val="43137"/>
                    </a:srgbClr>
                  </a:outerShdw>
                </a:effectLst>
                <a:latin typeface="Calibri"/>
              </a:rPr>
              <a:t> </a:t>
            </a:r>
            <a:r>
              <a:rPr lang="en-US" altLang="ru-RU" sz="1600" b="1" dirty="0">
                <a:solidFill>
                  <a:srgbClr val="000099"/>
                </a:solidFill>
                <a:effectLst>
                  <a:outerShdw blurRad="38100" dist="38100" dir="2700000" algn="tl">
                    <a:srgbClr val="000000">
                      <a:alpha val="43137"/>
                    </a:srgbClr>
                  </a:outerShdw>
                </a:effectLst>
                <a:latin typeface="Calibri"/>
              </a:rPr>
              <a:t>very stiff </a:t>
            </a:r>
            <a:r>
              <a:rPr lang="en-US" altLang="ru-RU" sz="1600" b="1" dirty="0">
                <a:solidFill>
                  <a:prstClr val="black"/>
                </a:solidFill>
                <a:latin typeface="Calibri"/>
              </a:rPr>
              <a:t>partial differential-algebraic  equations: </a:t>
            </a:r>
          </a:p>
        </p:txBody>
      </p:sp>
      <p:graphicFrame>
        <p:nvGraphicFramePr>
          <p:cNvPr id="2" name="Объект 1"/>
          <p:cNvGraphicFramePr>
            <a:graphicFrameLocks noChangeAspect="1"/>
          </p:cNvGraphicFramePr>
          <p:nvPr>
            <p:extLst>
              <p:ext uri="{D42A27DB-BD31-4B8C-83A1-F6EECF244321}">
                <p14:modId xmlns:p14="http://schemas.microsoft.com/office/powerpoint/2010/main" val="3881097146"/>
              </p:ext>
            </p:extLst>
          </p:nvPr>
        </p:nvGraphicFramePr>
        <p:xfrm>
          <a:off x="478617" y="1524000"/>
          <a:ext cx="7975600" cy="254000"/>
        </p:xfrm>
        <a:graphic>
          <a:graphicData uri="http://schemas.openxmlformats.org/presentationml/2006/ole">
            <mc:AlternateContent xmlns:mc="http://schemas.openxmlformats.org/markup-compatibility/2006">
              <mc:Choice xmlns:v="urn:schemas-microsoft-com:vml" Requires="v">
                <p:oleObj spid="_x0000_s10251" name="Equation" r:id="rId5" imgW="7975440" imgH="253800" progId="Equation.DSMT4">
                  <p:embed/>
                </p:oleObj>
              </mc:Choice>
              <mc:Fallback>
                <p:oleObj name="Equation" r:id="rId5" imgW="7975440" imgH="253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17" y="1524000"/>
                        <a:ext cx="79756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3902"/>
          <a:stretch/>
        </p:blipFill>
        <p:spPr bwMode="auto">
          <a:xfrm>
            <a:off x="5110571" y="4343421"/>
            <a:ext cx="3586125" cy="103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349456" y="1822422"/>
            <a:ext cx="8338070" cy="83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6" rIns="91410" bIns="4570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ru-RU" sz="1600" b="1" dirty="0">
                <a:solidFill>
                  <a:prstClr val="black"/>
                </a:solidFill>
                <a:latin typeface="Calibri"/>
              </a:rPr>
              <a:t>To obviate stiffness, the solution derived by the authors from LIT JINR and  HMTI-BAS (Minsk) </a:t>
            </a:r>
            <a:r>
              <a:rPr lang="en-US" altLang="ru-RU" sz="1600" b="1" dirty="0">
                <a:solidFill>
                  <a:srgbClr val="000099"/>
                </a:solidFill>
                <a:effectLst>
                  <a:outerShdw blurRad="38100" dist="38100" dir="2700000" algn="tl">
                    <a:srgbClr val="000000">
                      <a:alpha val="43137"/>
                    </a:srgbClr>
                  </a:outerShdw>
                </a:effectLst>
                <a:latin typeface="Calibri"/>
              </a:rPr>
              <a:t>combined computer algebra and numerical methods</a:t>
            </a:r>
            <a:r>
              <a:rPr lang="en-US" altLang="ru-RU" sz="1600" b="1" dirty="0">
                <a:solidFill>
                  <a:prstClr val="black"/>
                </a:solidFill>
                <a:latin typeface="Calibri"/>
              </a:rPr>
              <a:t>: analytical solution of the parameter-free part of the system and numerical for the remaining part.  </a:t>
            </a:r>
          </a:p>
        </p:txBody>
      </p:sp>
      <p:sp>
        <p:nvSpPr>
          <p:cNvPr id="4" name="Прямоугольник 3"/>
          <p:cNvSpPr/>
          <p:nvPr/>
        </p:nvSpPr>
        <p:spPr>
          <a:xfrm>
            <a:off x="326238" y="2819400"/>
            <a:ext cx="3636162" cy="2800738"/>
          </a:xfrm>
          <a:prstGeom prst="rect">
            <a:avLst/>
          </a:prstGeom>
        </p:spPr>
        <p:txBody>
          <a:bodyPr wrap="square" lIns="91410" tIns="45706" rIns="91410" bIns="45706">
            <a:spAutoFit/>
          </a:bodyPr>
          <a:lstStyle/>
          <a:p>
            <a:pPr algn="just"/>
            <a:r>
              <a:rPr lang="en-US" sz="1600" b="1" dirty="0">
                <a:solidFill>
                  <a:prstClr val="black"/>
                </a:solidFill>
              </a:rPr>
              <a:t>Demonstration: </a:t>
            </a:r>
            <a:r>
              <a:rPr lang="en-US" sz="1600" b="1" dirty="0">
                <a:solidFill>
                  <a:srgbClr val="0033CC"/>
                </a:solidFill>
                <a:effectLst>
                  <a:outerShdw blurRad="38100" dist="38100" dir="2700000" algn="tl">
                    <a:srgbClr val="000000">
                      <a:alpha val="43137"/>
                    </a:srgbClr>
                  </a:outerShdw>
                </a:effectLst>
              </a:rPr>
              <a:t>simulation of the beating pattern of a cilium</a:t>
            </a:r>
            <a:r>
              <a:rPr lang="en-US" sz="1600" b="1" dirty="0">
                <a:solidFill>
                  <a:prstClr val="black"/>
                </a:solidFill>
              </a:rPr>
              <a:t> (</a:t>
            </a:r>
            <a:r>
              <a:rPr lang="en-US" sz="1600" b="1" dirty="0">
                <a:solidFill>
                  <a:srgbClr val="000099"/>
                </a:solidFill>
                <a:effectLst>
                  <a:outerShdw blurRad="38100" dist="38100" dir="2700000" algn="tl">
                    <a:srgbClr val="000000">
                      <a:alpha val="43137"/>
                    </a:srgbClr>
                  </a:outerShdw>
                </a:effectLst>
              </a:rPr>
              <a:t>of interest in the context of simulations in biology and biophysics</a:t>
            </a:r>
            <a:r>
              <a:rPr lang="en-US" sz="1600" b="1" dirty="0">
                <a:solidFill>
                  <a:prstClr val="black"/>
                </a:solidFill>
              </a:rPr>
              <a:t>, e.g., cilia carpets in the interior of the lung are responsible for the mucus transport). </a:t>
            </a:r>
          </a:p>
          <a:p>
            <a:pPr algn="just"/>
            <a:r>
              <a:rPr lang="en-US" sz="1600" b="1" dirty="0">
                <a:solidFill>
                  <a:srgbClr val="FF0000"/>
                </a:solidFill>
              </a:rPr>
              <a:t>    </a:t>
            </a:r>
            <a:r>
              <a:rPr lang="en-US" sz="1600" b="1" dirty="0">
                <a:solidFill>
                  <a:srgbClr val="C00000"/>
                </a:solidFill>
              </a:rPr>
              <a:t>As compared to a pure numerical solution, the step size can be increased by three orders of magnitude, which leads to two orders of magnitude decrease of CPU time. </a:t>
            </a:r>
            <a:endParaRPr lang="ru-RU" sz="1600" b="1" dirty="0">
              <a:solidFill>
                <a:prstClr val="black"/>
              </a:solidFill>
            </a:endParaRPr>
          </a:p>
        </p:txBody>
      </p:sp>
      <p:sp>
        <p:nvSpPr>
          <p:cNvPr id="10" name="Прямоугольник 9"/>
          <p:cNvSpPr/>
          <p:nvPr/>
        </p:nvSpPr>
        <p:spPr>
          <a:xfrm>
            <a:off x="4680621" y="5525897"/>
            <a:ext cx="4234779" cy="830968"/>
          </a:xfrm>
          <a:prstGeom prst="rect">
            <a:avLst/>
          </a:prstGeom>
        </p:spPr>
        <p:txBody>
          <a:bodyPr wrap="square" lIns="91410" tIns="45706" rIns="91410" bIns="45706">
            <a:spAutoFit/>
          </a:bodyPr>
          <a:lstStyle/>
          <a:p>
            <a:r>
              <a:rPr lang="en-US" sz="1600" dirty="0">
                <a:solidFill>
                  <a:prstClr val="black"/>
                </a:solidFill>
              </a:rPr>
              <a:t>Simulation of a cilia carpet (top) composed of multiple cilia beating in a </a:t>
            </a:r>
            <a:r>
              <a:rPr lang="en-US" sz="1600" dirty="0" smtClean="0">
                <a:solidFill>
                  <a:prstClr val="black"/>
                </a:solidFill>
              </a:rPr>
              <a:t>meta-</a:t>
            </a:r>
            <a:r>
              <a:rPr lang="en-US" sz="1600" dirty="0" err="1" smtClean="0">
                <a:solidFill>
                  <a:prstClr val="black"/>
                </a:solidFill>
              </a:rPr>
              <a:t>chronal</a:t>
            </a:r>
            <a:r>
              <a:rPr lang="en-US" sz="1600" dirty="0" smtClean="0">
                <a:solidFill>
                  <a:prstClr val="black"/>
                </a:solidFill>
              </a:rPr>
              <a:t> </a:t>
            </a:r>
            <a:r>
              <a:rPr lang="en-US" sz="1600" dirty="0">
                <a:solidFill>
                  <a:prstClr val="black"/>
                </a:solidFill>
              </a:rPr>
              <a:t>rhythm (middle) produces the appearance of a wave. </a:t>
            </a:r>
            <a:endParaRPr lang="ru-RU" sz="1600" dirty="0">
              <a:solidFill>
                <a:prstClr val="black"/>
              </a:solidFill>
            </a:endParaRPr>
          </a:p>
        </p:txBody>
      </p:sp>
      <p:pic>
        <p:nvPicPr>
          <p:cNvPr id="13" name="CiliaCarpet.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8"/>
          <a:srcRect t="9537"/>
          <a:stretch/>
        </p:blipFill>
        <p:spPr>
          <a:xfrm>
            <a:off x="4777781" y="2362221"/>
            <a:ext cx="3975489" cy="1929489"/>
          </a:xfrm>
          <a:prstGeom prst="rect">
            <a:avLst/>
          </a:prstGeom>
        </p:spPr>
      </p:pic>
      <p:sp>
        <p:nvSpPr>
          <p:cNvPr id="15" name="Заголовок 1"/>
          <p:cNvSpPr txBox="1">
            <a:spLocks/>
          </p:cNvSpPr>
          <p:nvPr/>
        </p:nvSpPr>
        <p:spPr>
          <a:xfrm>
            <a:off x="304800" y="76200"/>
            <a:ext cx="8534400" cy="91440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rPr>
              <a:t>Symbolic-numeric simulation of slender structures </a:t>
            </a:r>
          </a:p>
          <a:p>
            <a:pPr algn="ctr"/>
            <a:r>
              <a:rPr lang="en-US" sz="2800" kern="0" dirty="0">
                <a:solidFill>
                  <a:srgbClr val="000090"/>
                </a:solidFill>
              </a:rPr>
              <a:t>(</a:t>
            </a:r>
            <a:r>
              <a:rPr lang="en-US" sz="2800" b="1" kern="0" dirty="0">
                <a:solidFill>
                  <a:srgbClr val="000090"/>
                </a:solidFill>
                <a:effectLst>
                  <a:outerShdw blurRad="38100" dist="38100" dir="2700000" algn="tl">
                    <a:srgbClr val="000000">
                      <a:alpha val="43137"/>
                    </a:srgbClr>
                  </a:outerShdw>
                </a:effectLst>
              </a:rPr>
              <a:t>rods, fibers, cilia, flagella, etc</a:t>
            </a:r>
            <a:r>
              <a:rPr lang="en-US" sz="2800" kern="0" dirty="0">
                <a:solidFill>
                  <a:srgbClr val="000090"/>
                </a:solidFill>
              </a:rPr>
              <a:t>.)</a:t>
            </a:r>
            <a:endParaRPr lang="ru-RU" sz="2800" kern="0" dirty="0">
              <a:solidFill>
                <a:srgbClr val="000090"/>
              </a:solidFill>
            </a:endParaRPr>
          </a:p>
        </p:txBody>
      </p:sp>
    </p:spTree>
    <p:extLst>
      <p:ext uri="{BB962C8B-B14F-4D97-AF65-F5344CB8AC3E}">
        <p14:creationId xmlns:p14="http://schemas.microsoft.com/office/powerpoint/2010/main" val="259290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380999" y="2209800"/>
            <a:ext cx="8458203" cy="3429000"/>
          </a:xfrm>
          <a:prstGeom prst="rect">
            <a:avLst/>
          </a:prstGeom>
        </p:spPr>
        <p:txBody>
          <a:bodyPr lIns="91410" tIns="45706" rIns="91410" bIns="45706"/>
          <a:lstStyle/>
          <a:p>
            <a:pPr>
              <a:spcAft>
                <a:spcPts val="400"/>
              </a:spcAft>
            </a:pPr>
            <a:r>
              <a:rPr lang="en-US" sz="2000" dirty="0" smtClean="0">
                <a:solidFill>
                  <a:srgbClr val="0033CC"/>
                </a:solidFill>
                <a:effectLst>
                  <a:outerShdw blurRad="38100" dist="38100" dir="2700000" algn="tl">
                    <a:srgbClr val="000000">
                      <a:alpha val="43137"/>
                    </a:srgbClr>
                  </a:outerShdw>
                </a:effectLst>
                <a:latin typeface="Calibri"/>
              </a:rPr>
              <a:t>[</a:t>
            </a:r>
            <a:r>
              <a:rPr lang="en-US" sz="2000" b="1" dirty="0" smtClean="0">
                <a:solidFill>
                  <a:srgbClr val="0033CC"/>
                </a:solidFill>
                <a:effectLst>
                  <a:outerShdw blurRad="38100" dist="38100" dir="2700000" algn="tl">
                    <a:srgbClr val="000000">
                      <a:alpha val="43137"/>
                    </a:srgbClr>
                  </a:outerShdw>
                </a:effectLst>
                <a:latin typeface="Calibri"/>
              </a:rPr>
              <a:t>Plans</a:t>
            </a:r>
            <a:r>
              <a:rPr lang="en-US" sz="1400" dirty="0">
                <a:solidFill>
                  <a:srgbClr val="0033CC"/>
                </a:solidFill>
                <a:effectLst>
                  <a:outerShdw blurRad="38100" dist="38100" dir="2700000" algn="tl">
                    <a:srgbClr val="000000">
                      <a:alpha val="43137"/>
                    </a:srgbClr>
                  </a:outerShdw>
                </a:effectLst>
                <a:latin typeface="Calibri"/>
              </a:rPr>
              <a:t>:  </a:t>
            </a:r>
            <a:r>
              <a:rPr lang="en-US" dirty="0">
                <a:solidFill>
                  <a:srgbClr val="0033CC"/>
                </a:solidFill>
                <a:effectLst>
                  <a:outerShdw blurRad="38100" dist="38100" dir="2700000" algn="tl">
                    <a:srgbClr val="000000">
                      <a:alpha val="43137"/>
                    </a:srgbClr>
                  </a:outerShdw>
                </a:effectLst>
                <a:latin typeface="Calibri"/>
              </a:rPr>
              <a:t>●●  </a:t>
            </a:r>
            <a:r>
              <a:rPr lang="en-US" b="1" dirty="0">
                <a:solidFill>
                  <a:srgbClr val="0033CC"/>
                </a:solidFill>
                <a:effectLst>
                  <a:outerShdw blurRad="38100" dist="38100" dir="2700000" algn="tl">
                    <a:srgbClr val="000000">
                      <a:alpha val="43137"/>
                    </a:srgbClr>
                  </a:outerShdw>
                </a:effectLst>
                <a:latin typeface="Calibri"/>
              </a:rPr>
              <a:t>Studies of Bose-Einstein condensates</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Self-consistent theory of Bose-Einstein condensate of </a:t>
            </a:r>
            <a:r>
              <a:rPr lang="en-US" sz="1400" b="1" dirty="0">
                <a:solidFill>
                  <a:srgbClr val="0033CC"/>
                </a:solidFill>
                <a:effectLst>
                  <a:outerShdw blurRad="38100" dist="38100" dir="2700000" algn="tl">
                    <a:srgbClr val="000000">
                      <a:alpha val="43137"/>
                    </a:srgbClr>
                  </a:outerShdw>
                </a:effectLst>
                <a:latin typeface="Calibri"/>
              </a:rPr>
              <a:t>cold atoms in traps and optical lattices</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Analysis of critical properties of Bose-condensed systems close to the point of phase transitions </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Numerical investigation of strongly </a:t>
            </a:r>
            <a:r>
              <a:rPr lang="en-US" sz="1400" dirty="0" err="1">
                <a:solidFill>
                  <a:srgbClr val="0033CC"/>
                </a:solidFill>
                <a:effectLst>
                  <a:outerShdw blurRad="38100" dist="38100" dir="2700000" algn="tl">
                    <a:srgbClr val="000000">
                      <a:alpha val="43137"/>
                    </a:srgbClr>
                  </a:outerShdw>
                </a:effectLst>
                <a:latin typeface="Calibri"/>
              </a:rPr>
              <a:t>nonequilibrium</a:t>
            </a:r>
            <a:r>
              <a:rPr lang="en-US" sz="1400" dirty="0">
                <a:solidFill>
                  <a:srgbClr val="0033CC"/>
                </a:solidFill>
                <a:effectLst>
                  <a:outerShdw blurRad="38100" dist="38100" dir="2700000" algn="tl">
                    <a:srgbClr val="000000">
                      <a:alpha val="43137"/>
                    </a:srgbClr>
                  </a:outerShdw>
                </a:effectLst>
                <a:latin typeface="Calibri"/>
              </a:rPr>
              <a:t> condensates in traps with modulated potentials</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Self-similar approximation theory and scale separation approach for an accurate description of </a:t>
            </a: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properties of cold bosons in traps</a:t>
            </a:r>
          </a:p>
          <a:p>
            <a:r>
              <a:rPr lang="en-US" dirty="0">
                <a:solidFill>
                  <a:srgbClr val="0033CC"/>
                </a:solidFill>
                <a:effectLst>
                  <a:outerShdw blurRad="38100" dist="38100" dir="2700000" algn="tl">
                    <a:srgbClr val="000000">
                      <a:alpha val="43137"/>
                    </a:srgbClr>
                  </a:outerShdw>
                </a:effectLst>
                <a:latin typeface="Calibri"/>
              </a:rPr>
              <a:t>     </a:t>
            </a:r>
            <a:r>
              <a:rPr lang="en-US" dirty="0" smtClean="0">
                <a:solidFill>
                  <a:srgbClr val="0033CC"/>
                </a:solidFill>
                <a:effectLst>
                  <a:outerShdw blurRad="38100" dist="38100" dir="2700000" algn="tl">
                    <a:srgbClr val="000000">
                      <a:alpha val="43137"/>
                    </a:srgbClr>
                  </a:outerShdw>
                </a:effectLst>
                <a:latin typeface="Calibri"/>
              </a:rPr>
              <a:t>        </a:t>
            </a:r>
            <a:r>
              <a:rPr lang="en-US" b="1" dirty="0" smtClean="0">
                <a:solidFill>
                  <a:srgbClr val="0033CC"/>
                </a:solidFill>
                <a:effectLst>
                  <a:outerShdw blurRad="38100" dist="38100" dir="2700000" algn="tl">
                    <a:srgbClr val="000000">
                      <a:alpha val="43137"/>
                    </a:srgbClr>
                  </a:outerShdw>
                </a:effectLst>
                <a:latin typeface="Calibri"/>
              </a:rPr>
              <a:t> ●●  </a:t>
            </a:r>
            <a:r>
              <a:rPr lang="en-US" b="1" dirty="0">
                <a:solidFill>
                  <a:srgbClr val="0033CC"/>
                </a:solidFill>
                <a:effectLst>
                  <a:outerShdw blurRad="38100" dist="38100" dir="2700000" algn="tl">
                    <a:srgbClr val="000000">
                      <a:alpha val="43137"/>
                    </a:srgbClr>
                  </a:outerShdw>
                </a:effectLst>
                <a:latin typeface="Calibri"/>
              </a:rPr>
              <a:t>Coherent radiation and fast magnetization reversal in magnets with </a:t>
            </a:r>
            <a:endParaRPr lang="en-US" b="1" dirty="0" smtClean="0">
              <a:solidFill>
                <a:srgbClr val="0033CC"/>
              </a:solidFill>
              <a:effectLst>
                <a:outerShdw blurRad="38100" dist="38100" dir="2700000" algn="tl">
                  <a:srgbClr val="000000">
                    <a:alpha val="43137"/>
                  </a:srgbClr>
                </a:outerShdw>
              </a:effectLst>
              <a:latin typeface="Calibri"/>
            </a:endParaRPr>
          </a:p>
          <a:p>
            <a:pPr>
              <a:spcAft>
                <a:spcPts val="400"/>
              </a:spcAft>
            </a:pPr>
            <a:r>
              <a:rPr lang="en-US" b="1" dirty="0">
                <a:solidFill>
                  <a:srgbClr val="0033CC"/>
                </a:solidFill>
                <a:effectLst>
                  <a:outerShdw blurRad="38100" dist="38100" dir="2700000" algn="tl">
                    <a:srgbClr val="000000">
                      <a:alpha val="43137"/>
                    </a:srgbClr>
                  </a:outerShdw>
                </a:effectLst>
                <a:latin typeface="Calibri"/>
              </a:rPr>
              <a:t> </a:t>
            </a:r>
            <a:r>
              <a:rPr lang="en-US" b="1" dirty="0" smtClean="0">
                <a:solidFill>
                  <a:srgbClr val="0033CC"/>
                </a:solidFill>
                <a:effectLst>
                  <a:outerShdw blurRad="38100" dist="38100" dir="2700000" algn="tl">
                    <a:srgbClr val="000000">
                      <a:alpha val="43137"/>
                    </a:srgbClr>
                  </a:outerShdw>
                </a:effectLst>
                <a:latin typeface="Calibri"/>
              </a:rPr>
              <a:t>                      exchange interactions</a:t>
            </a:r>
            <a:endParaRPr lang="en-US" dirty="0">
              <a:solidFill>
                <a:srgbClr val="0033CC"/>
              </a:solidFill>
              <a:effectLst>
                <a:outerShdw blurRad="38100" dist="38100" dir="2700000" algn="tl">
                  <a:srgbClr val="000000">
                    <a:alpha val="43137"/>
                  </a:srgbClr>
                </a:outerShdw>
              </a:effectLst>
              <a:latin typeface="Calibri"/>
            </a:endParaRPr>
          </a:p>
          <a:p>
            <a:pPr>
              <a:spcAft>
                <a:spcPts val="400"/>
              </a:spcAft>
            </a:pPr>
            <a:r>
              <a:rPr lang="en-US" sz="1400" dirty="0">
                <a:solidFill>
                  <a:srgbClr val="0033CC"/>
                </a:solidFill>
                <a:effectLst>
                  <a:outerShdw blurRad="38100" dist="38100" dir="2700000" algn="tl">
                    <a:srgbClr val="000000">
                      <a:alpha val="43137"/>
                    </a:srgbClr>
                  </a:outerShdw>
                </a:effectLst>
                <a:latin typeface="Calibri"/>
              </a:rPr>
              <a:t>                  = Applications to </a:t>
            </a:r>
            <a:r>
              <a:rPr lang="en-US" sz="1400" b="1" dirty="0">
                <a:solidFill>
                  <a:srgbClr val="0033CC"/>
                </a:solidFill>
                <a:effectLst>
                  <a:outerShdw blurRad="38100" dist="38100" dir="2700000" algn="tl">
                    <a:srgbClr val="000000">
                      <a:alpha val="43137"/>
                    </a:srgbClr>
                  </a:outerShdw>
                </a:effectLst>
                <a:latin typeface="Calibri"/>
              </a:rPr>
              <a:t>graphene</a:t>
            </a:r>
            <a:r>
              <a:rPr lang="en-US" sz="1400" dirty="0">
                <a:solidFill>
                  <a:srgbClr val="0033CC"/>
                </a:solidFill>
                <a:effectLst>
                  <a:outerShdw blurRad="38100" dist="38100" dir="2700000" algn="tl">
                    <a:srgbClr val="000000">
                      <a:alpha val="43137"/>
                    </a:srgbClr>
                  </a:outerShdw>
                </a:effectLst>
                <a:latin typeface="Calibri"/>
              </a:rPr>
              <a:t>,</a:t>
            </a:r>
            <a:r>
              <a:rPr lang="en-US" sz="1400" b="1" dirty="0">
                <a:solidFill>
                  <a:srgbClr val="0033CC"/>
                </a:solidFill>
                <a:effectLst>
                  <a:outerShdw blurRad="38100" dist="38100" dir="2700000" algn="tl">
                    <a:srgbClr val="000000">
                      <a:alpha val="43137"/>
                    </a:srgbClr>
                  </a:outerShdw>
                </a:effectLst>
                <a:latin typeface="Calibri"/>
              </a:rPr>
              <a:t> graphite</a:t>
            </a:r>
            <a:r>
              <a:rPr lang="en-US" sz="1400" dirty="0">
                <a:solidFill>
                  <a:srgbClr val="0033CC"/>
                </a:solidFill>
                <a:effectLst>
                  <a:outerShdw blurRad="38100" dist="38100" dir="2700000" algn="tl">
                    <a:srgbClr val="000000">
                      <a:alpha val="43137"/>
                    </a:srgbClr>
                  </a:outerShdw>
                </a:effectLst>
                <a:latin typeface="Calibri"/>
              </a:rPr>
              <a:t>, </a:t>
            </a:r>
            <a:r>
              <a:rPr lang="en-US" sz="1400" b="1" dirty="0">
                <a:solidFill>
                  <a:srgbClr val="0033CC"/>
                </a:solidFill>
                <a:effectLst>
                  <a:outerShdw blurRad="38100" dist="38100" dir="2700000" algn="tl">
                    <a:srgbClr val="000000">
                      <a:alpha val="43137"/>
                    </a:srgbClr>
                  </a:outerShdw>
                </a:effectLst>
                <a:latin typeface="Calibri"/>
              </a:rPr>
              <a:t>carbon nanotubes</a:t>
            </a:r>
            <a:r>
              <a:rPr lang="en-US" sz="1400" dirty="0">
                <a:solidFill>
                  <a:srgbClr val="0033CC"/>
                </a:solidFill>
                <a:effectLst>
                  <a:outerShdw blurRad="38100" dist="38100" dir="2700000" algn="tl">
                    <a:srgbClr val="000000">
                      <a:alpha val="43137"/>
                    </a:srgbClr>
                  </a:outerShdw>
                </a:effectLst>
                <a:latin typeface="Calibri"/>
              </a:rPr>
              <a:t>, and related materials</a:t>
            </a:r>
          </a:p>
          <a:p>
            <a:r>
              <a:rPr lang="en-US" dirty="0">
                <a:solidFill>
                  <a:srgbClr val="0033CC"/>
                </a:solidFill>
                <a:effectLst>
                  <a:outerShdw blurRad="38100" dist="38100" dir="2700000" algn="tl">
                    <a:srgbClr val="000000">
                      <a:alpha val="43137"/>
                    </a:srgbClr>
                  </a:outerShdw>
                </a:effectLst>
                <a:latin typeface="Calibri"/>
              </a:rPr>
              <a:t>     </a:t>
            </a:r>
            <a:r>
              <a:rPr lang="en-US" dirty="0" smtClean="0">
                <a:solidFill>
                  <a:srgbClr val="0033CC"/>
                </a:solidFill>
                <a:effectLst>
                  <a:outerShdw blurRad="38100" dist="38100" dir="2700000" algn="tl">
                    <a:srgbClr val="000000">
                      <a:alpha val="43137"/>
                    </a:srgbClr>
                  </a:outerShdw>
                </a:effectLst>
                <a:latin typeface="Calibri"/>
              </a:rPr>
              <a:t>         ●●  </a:t>
            </a:r>
            <a:r>
              <a:rPr lang="en-US" b="1" dirty="0" smtClean="0">
                <a:solidFill>
                  <a:srgbClr val="0033CC"/>
                </a:solidFill>
                <a:effectLst>
                  <a:outerShdw blurRad="38100" dist="38100" dir="2700000" algn="tl">
                    <a:srgbClr val="000000">
                      <a:alpha val="43137"/>
                    </a:srgbClr>
                  </a:outerShdw>
                </a:effectLst>
                <a:latin typeface="Calibri"/>
              </a:rPr>
              <a:t>Modeling electromagnetic </a:t>
            </a:r>
            <a:r>
              <a:rPr lang="en-US" b="1" dirty="0">
                <a:solidFill>
                  <a:srgbClr val="0033CC"/>
                </a:solidFill>
                <a:effectLst>
                  <a:outerShdw blurRad="38100" dist="38100" dir="2700000" algn="tl">
                    <a:srgbClr val="000000">
                      <a:alpha val="43137"/>
                    </a:srgbClr>
                  </a:outerShdw>
                </a:effectLst>
                <a:latin typeface="Calibri"/>
              </a:rPr>
              <a:t>and thermal processes in superconductors </a:t>
            </a:r>
            <a:r>
              <a:rPr lang="en-US" sz="1400" b="1" dirty="0" smtClean="0">
                <a:solidFill>
                  <a:srgbClr val="0033CC"/>
                </a:solidFill>
                <a:effectLst>
                  <a:outerShdw blurRad="38100" dist="38100" dir="2700000" algn="tl">
                    <a:srgbClr val="000000">
                      <a:alpha val="43137"/>
                    </a:srgbClr>
                  </a:outerShdw>
                </a:effectLst>
                <a:latin typeface="Calibri"/>
              </a:rPr>
              <a:t>  </a:t>
            </a:r>
          </a:p>
          <a:p>
            <a:r>
              <a:rPr lang="en-US" sz="1400" dirty="0">
                <a:solidFill>
                  <a:srgbClr val="0033CC"/>
                </a:solidFill>
                <a:effectLst>
                  <a:outerShdw blurRad="38100" dist="38100" dir="2700000" algn="tl">
                    <a:srgbClr val="000000">
                      <a:alpha val="43137"/>
                    </a:srgbClr>
                  </a:outerShdw>
                </a:effectLst>
                <a:latin typeface="Calibri"/>
              </a:rPr>
              <a:t> </a:t>
            </a:r>
            <a:r>
              <a:rPr lang="en-US" sz="1400" dirty="0" smtClean="0">
                <a:solidFill>
                  <a:srgbClr val="0033CC"/>
                </a:solidFill>
                <a:effectLst>
                  <a:outerShdw blurRad="38100" dist="38100" dir="2700000" algn="tl">
                    <a:srgbClr val="000000">
                      <a:alpha val="43137"/>
                    </a:srgbClr>
                  </a:outerShdw>
                </a:effectLst>
                <a:latin typeface="Calibri"/>
              </a:rPr>
              <a:t>                 = Study of the </a:t>
            </a:r>
            <a:r>
              <a:rPr lang="en-US" sz="1400" dirty="0">
                <a:solidFill>
                  <a:srgbClr val="0033CC"/>
                </a:solidFill>
                <a:effectLst>
                  <a:outerShdw blurRad="38100" dist="38100" dir="2700000" algn="tl">
                    <a:srgbClr val="000000">
                      <a:alpha val="43137"/>
                    </a:srgbClr>
                  </a:outerShdw>
                </a:effectLst>
                <a:latin typeface="Calibri"/>
              </a:rPr>
              <a:t>quench behavior of </a:t>
            </a:r>
            <a:r>
              <a:rPr lang="en-US" sz="1400" b="1" dirty="0">
                <a:solidFill>
                  <a:srgbClr val="0033CC"/>
                </a:solidFill>
                <a:effectLst>
                  <a:outerShdw blurRad="38100" dist="38100" dir="2700000" algn="tl">
                    <a:srgbClr val="000000">
                      <a:alpha val="43137"/>
                    </a:srgbClr>
                  </a:outerShdw>
                </a:effectLst>
                <a:latin typeface="Calibri"/>
              </a:rPr>
              <a:t>MgB</a:t>
            </a:r>
            <a:r>
              <a:rPr lang="en-US" sz="1400" b="1" baseline="-25000" dirty="0">
                <a:solidFill>
                  <a:srgbClr val="0033CC"/>
                </a:solidFill>
                <a:effectLst>
                  <a:outerShdw blurRad="38100" dist="38100" dir="2700000" algn="tl">
                    <a:srgbClr val="000000">
                      <a:alpha val="43137"/>
                    </a:srgbClr>
                  </a:outerShdw>
                </a:effectLst>
                <a:latin typeface="Calibri"/>
              </a:rPr>
              <a:t>2</a:t>
            </a:r>
            <a:r>
              <a:rPr lang="en-US" sz="1400" b="1" dirty="0">
                <a:solidFill>
                  <a:srgbClr val="0033CC"/>
                </a:solidFill>
                <a:effectLst>
                  <a:outerShdw blurRad="38100" dist="38100" dir="2700000" algn="tl">
                    <a:srgbClr val="000000">
                      <a:alpha val="43137"/>
                    </a:srgbClr>
                  </a:outerShdw>
                </a:effectLst>
                <a:latin typeface="Calibri"/>
              </a:rPr>
              <a:t> conductors </a:t>
            </a:r>
            <a:r>
              <a:rPr lang="en-US" sz="1400" dirty="0">
                <a:solidFill>
                  <a:srgbClr val="0033CC"/>
                </a:solidFill>
                <a:effectLst>
                  <a:outerShdw blurRad="38100" dist="38100" dir="2700000" algn="tl">
                    <a:srgbClr val="000000">
                      <a:alpha val="43137"/>
                    </a:srgbClr>
                  </a:outerShdw>
                </a:effectLst>
                <a:latin typeface="Calibri"/>
              </a:rPr>
              <a:t>optimized for use in high </a:t>
            </a:r>
            <a:r>
              <a:rPr lang="en-US" sz="1400" dirty="0" smtClean="0">
                <a:solidFill>
                  <a:srgbClr val="0033CC"/>
                </a:solidFill>
                <a:effectLst>
                  <a:outerShdw blurRad="38100" dist="38100" dir="2700000" algn="tl">
                    <a:srgbClr val="000000">
                      <a:alpha val="43137"/>
                    </a:srgbClr>
                  </a:outerShdw>
                </a:effectLst>
                <a:latin typeface="Calibri"/>
              </a:rPr>
              <a:t>current transfer lines:</a:t>
            </a:r>
          </a:p>
          <a:p>
            <a:pPr>
              <a:spcAft>
                <a:spcPts val="400"/>
              </a:spcAft>
            </a:pPr>
            <a:r>
              <a:rPr lang="en-US" sz="1400" dirty="0" smtClean="0">
                <a:solidFill>
                  <a:srgbClr val="0033CC"/>
                </a:solidFill>
                <a:effectLst>
                  <a:outerShdw blurRad="38100" dist="38100" dir="2700000" algn="tl">
                    <a:srgbClr val="000000">
                      <a:alpha val="43137"/>
                    </a:srgbClr>
                  </a:outerShdw>
                </a:effectLst>
                <a:latin typeface="Calibri"/>
              </a:rPr>
              <a:t>                                      work is requested within </a:t>
            </a:r>
            <a:r>
              <a:rPr lang="en-US" sz="1400" dirty="0">
                <a:solidFill>
                  <a:srgbClr val="0033CC"/>
                </a:solidFill>
                <a:effectLst>
                  <a:outerShdw blurRad="38100" dist="38100" dir="2700000" algn="tl">
                    <a:srgbClr val="000000">
                      <a:alpha val="43137"/>
                    </a:srgbClr>
                  </a:outerShdw>
                </a:effectLst>
                <a:latin typeface="Calibri"/>
              </a:rPr>
              <a:t>the </a:t>
            </a:r>
            <a:r>
              <a:rPr lang="en-US" sz="1400" b="1" dirty="0">
                <a:solidFill>
                  <a:srgbClr val="0033CC"/>
                </a:solidFill>
                <a:effectLst>
                  <a:outerShdw blurRad="38100" dist="38100" dir="2700000" algn="tl">
                    <a:srgbClr val="000000">
                      <a:alpha val="43137"/>
                    </a:srgbClr>
                  </a:outerShdw>
                </a:effectLst>
                <a:latin typeface="Calibri"/>
              </a:rPr>
              <a:t>planning upgrade of the LHC </a:t>
            </a:r>
            <a:r>
              <a:rPr lang="en-US" sz="1400" b="1" dirty="0" smtClean="0">
                <a:solidFill>
                  <a:srgbClr val="0033CC"/>
                </a:solidFill>
                <a:effectLst>
                  <a:outerShdw blurRad="38100" dist="38100" dir="2700000" algn="tl">
                    <a:srgbClr val="000000">
                      <a:alpha val="43137"/>
                    </a:srgbClr>
                  </a:outerShdw>
                </a:effectLst>
                <a:latin typeface="Calibri"/>
              </a:rPr>
              <a:t>machine </a:t>
            </a:r>
            <a:r>
              <a:rPr lang="en-US" sz="1400" dirty="0" smtClean="0">
                <a:solidFill>
                  <a:srgbClr val="0033CC"/>
                </a:solidFill>
                <a:effectLst>
                  <a:outerShdw blurRad="38100" dist="38100" dir="2700000" algn="tl">
                    <a:srgbClr val="000000">
                      <a:alpha val="43137"/>
                    </a:srgbClr>
                  </a:outerShdw>
                </a:effectLst>
                <a:latin typeface="Calibri"/>
              </a:rPr>
              <a:t>at CERN.]</a:t>
            </a:r>
            <a:endParaRPr lang="en-US" sz="1400" dirty="0">
              <a:solidFill>
                <a:srgbClr val="0033CC"/>
              </a:solidFill>
              <a:effectLst>
                <a:outerShdw blurRad="38100" dist="38100" dir="2700000" algn="tl">
                  <a:srgbClr val="000000">
                    <a:alpha val="43137"/>
                  </a:srgbClr>
                </a:outerShdw>
              </a:effectLst>
              <a:latin typeface="Calibri"/>
            </a:endParaRPr>
          </a:p>
        </p:txBody>
      </p:sp>
      <p:sp>
        <p:nvSpPr>
          <p:cNvPr id="4" name="Заголовок 1"/>
          <p:cNvSpPr txBox="1">
            <a:spLocks/>
          </p:cNvSpPr>
          <p:nvPr/>
        </p:nvSpPr>
        <p:spPr>
          <a:xfrm>
            <a:off x="381004" y="254950"/>
            <a:ext cx="8458199"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Numerical Studies of Physical Processes in Exotic </a:t>
            </a:r>
            <a:r>
              <a:rPr lang="en-US" sz="36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Materials </a:t>
            </a: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a:p>
            <a:pPr algn="ctr">
              <a:spcBef>
                <a:spcPts val="2400"/>
              </a:spcBef>
            </a:pP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a:p>
            <a:pPr algn="ctr">
              <a:spcBef>
                <a:spcPts val="2400"/>
              </a:spcBef>
            </a:pPr>
            <a:endPar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spTree>
    <p:extLst>
      <p:ext uri="{BB962C8B-B14F-4D97-AF65-F5344CB8AC3E}">
        <p14:creationId xmlns:p14="http://schemas.microsoft.com/office/powerpoint/2010/main" val="22278605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6"/>
          <p:cNvGrpSpPr>
            <a:grpSpLocks noChangeAspect="1"/>
          </p:cNvGrpSpPr>
          <p:nvPr/>
        </p:nvGrpSpPr>
        <p:grpSpPr bwMode="auto">
          <a:xfrm>
            <a:off x="955832" y="2514600"/>
            <a:ext cx="7197568" cy="2743200"/>
            <a:chOff x="648072" y="2420888"/>
            <a:chExt cx="7524328" cy="2867836"/>
          </a:xfrm>
        </p:grpSpPr>
        <p:grpSp>
          <p:nvGrpSpPr>
            <p:cNvPr id="3" name="Группа 3"/>
            <p:cNvGrpSpPr>
              <a:grpSpLocks/>
            </p:cNvGrpSpPr>
            <p:nvPr/>
          </p:nvGrpSpPr>
          <p:grpSpPr bwMode="auto">
            <a:xfrm>
              <a:off x="648072" y="2420888"/>
              <a:ext cx="7524328" cy="2867836"/>
              <a:chOff x="648072" y="2420888"/>
              <a:chExt cx="7524328" cy="2867836"/>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2" y="2420937"/>
                <a:ext cx="3744468" cy="286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150" y="2420888"/>
                <a:ext cx="3778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4"/>
            <p:cNvSpPr txBox="1">
              <a:spLocks noChangeArrowheads="1"/>
            </p:cNvSpPr>
            <p:nvPr/>
          </p:nvSpPr>
          <p:spPr bwMode="auto">
            <a:xfrm>
              <a:off x="1611223" y="4005064"/>
              <a:ext cx="389116" cy="2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smtClean="0">
                  <a:ln>
                    <a:noFill/>
                  </a:ln>
                  <a:solidFill>
                    <a:prstClr val="black"/>
                  </a:solidFill>
                  <a:effectLst/>
                  <a:uLnTx/>
                  <a:uFillTx/>
                  <a:latin typeface="Arial" pitchFamily="34" charset="0"/>
                  <a:cs typeface="Arial" pitchFamily="34" charset="0"/>
                </a:rPr>
                <a:t>(a)</a:t>
              </a:r>
            </a:p>
          </p:txBody>
        </p:sp>
        <p:sp>
          <p:nvSpPr>
            <p:cNvPr id="5" name="TextBox 5"/>
            <p:cNvSpPr txBox="1">
              <a:spLocks noChangeArrowheads="1"/>
            </p:cNvSpPr>
            <p:nvPr/>
          </p:nvSpPr>
          <p:spPr bwMode="auto">
            <a:xfrm>
              <a:off x="5703501" y="4005064"/>
              <a:ext cx="389116" cy="28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smtClean="0">
                  <a:ln>
                    <a:noFill/>
                  </a:ln>
                  <a:solidFill>
                    <a:prstClr val="black"/>
                  </a:solidFill>
                  <a:effectLst/>
                  <a:uLnTx/>
                  <a:uFillTx/>
                  <a:latin typeface="Arial" pitchFamily="34" charset="0"/>
                  <a:cs typeface="Arial" pitchFamily="34" charset="0"/>
                </a:rPr>
                <a:t>(b)</a:t>
              </a:r>
            </a:p>
          </p:txBody>
        </p:sp>
      </p:grpSp>
      <p:sp>
        <p:nvSpPr>
          <p:cNvPr id="8" name="Заголовок 1"/>
          <p:cNvSpPr txBox="1">
            <a:spLocks/>
          </p:cNvSpPr>
          <p:nvPr/>
        </p:nvSpPr>
        <p:spPr>
          <a:xfrm>
            <a:off x="457201" y="152399"/>
            <a:ext cx="8534399" cy="838201"/>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Generalization of </a:t>
            </a:r>
            <a:r>
              <a:rPr lang="en-US" sz="2800" b="1" kern="0" dirty="0" err="1">
                <a:solidFill>
                  <a:srgbClr val="000090"/>
                </a:solidFill>
                <a:effectLst>
                  <a:outerShdw blurRad="38100" dist="38100" dir="2700000" algn="tl">
                    <a:srgbClr val="000000">
                      <a:alpha val="43137"/>
                    </a:srgbClr>
                  </a:outerShdw>
                </a:effectLst>
                <a:latin typeface="Calibri" panose="020F0502020204030204" pitchFamily="34" charset="0"/>
              </a:rPr>
              <a:t>Bogolubov</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 theory of weakly interacting Bose gases </a:t>
            </a:r>
          </a:p>
        </p:txBody>
      </p:sp>
      <p:sp>
        <p:nvSpPr>
          <p:cNvPr id="9" name="Прямоугольник 8"/>
          <p:cNvSpPr/>
          <p:nvPr/>
        </p:nvSpPr>
        <p:spPr>
          <a:xfrm>
            <a:off x="76200" y="990600"/>
            <a:ext cx="8991600" cy="1477328"/>
          </a:xfrm>
          <a:prstGeom prst="rect">
            <a:avLst/>
          </a:prstGeom>
        </p:spPr>
        <p:txBody>
          <a:bodyPr wrap="square">
            <a:spAutoFit/>
          </a:bodyPr>
          <a:lstStyle/>
          <a:p>
            <a:r>
              <a:rPr lang="en-US" dirty="0">
                <a:solidFill>
                  <a:srgbClr val="0033CC"/>
                </a:solidFill>
                <a:effectLst>
                  <a:outerShdw blurRad="38100" dist="38100" dir="2700000" algn="tl">
                    <a:srgbClr val="000000">
                      <a:alpha val="43137"/>
                    </a:srgbClr>
                  </a:outerShdw>
                </a:effectLst>
                <a:latin typeface="Calibri" panose="020F0502020204030204" pitchFamily="34" charset="0"/>
              </a:rPr>
              <a:t>The ground state of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 </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homogeneous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Bose gas of hard spheres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has been computed for Bose systems characterized by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arbitrarily strong </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interactions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within an approach which generalizes the </a:t>
            </a:r>
            <a:r>
              <a:rPr lang="en-US" b="1" dirty="0" err="1" smtClean="0">
                <a:solidFill>
                  <a:srgbClr val="0033CC"/>
                </a:solidFill>
                <a:effectLst>
                  <a:outerShdw blurRad="38100" dist="38100" dir="2700000" algn="tl">
                    <a:srgbClr val="000000">
                      <a:alpha val="43137"/>
                    </a:srgbClr>
                  </a:outerShdw>
                </a:effectLst>
                <a:latin typeface="Calibri" panose="020F0502020204030204" pitchFamily="34" charset="0"/>
              </a:rPr>
              <a:t>Bogolubov</a:t>
            </a:r>
            <a:r>
              <a:rPr lang="en-US" b="1" dirty="0" smtClean="0">
                <a:solidFill>
                  <a:srgbClr val="0033CC"/>
                </a:solidFill>
                <a:effectLst>
                  <a:outerShdw blurRad="38100" dist="38100" dir="2700000" algn="tl">
                    <a:srgbClr val="000000">
                      <a:alpha val="43137"/>
                    </a:srgbClr>
                  </a:outerShdw>
                </a:effectLst>
                <a:latin typeface="Calibri" panose="020F0502020204030204" pitchFamily="34" charset="0"/>
              </a:rPr>
              <a:t> theory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previously derived in the weak interaction limit. </a:t>
            </a:r>
          </a:p>
          <a:p>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Numerically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calculated characteristics such as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condensate fraction</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and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ground state energy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are in very good agreement with Monte Carlo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simulations</a:t>
            </a:r>
            <a:r>
              <a:rPr lang="en-US" dirty="0" smtClean="0">
                <a:solidFill>
                  <a:srgbClr val="0033CC"/>
                </a:solidFill>
                <a:latin typeface="Calibri" panose="020F0502020204030204" pitchFamily="34" charset="0"/>
              </a:rPr>
              <a:t>.</a:t>
            </a:r>
            <a:endParaRPr lang="en-US" dirty="0">
              <a:solidFill>
                <a:srgbClr val="0033CC"/>
              </a:solidFill>
              <a:latin typeface="Calibri" panose="020F0502020204030204" pitchFamily="34" charset="0"/>
            </a:endParaRPr>
          </a:p>
        </p:txBody>
      </p:sp>
      <p:sp>
        <p:nvSpPr>
          <p:cNvPr id="10" name="Прямоугольник 9"/>
          <p:cNvSpPr/>
          <p:nvPr/>
        </p:nvSpPr>
        <p:spPr>
          <a:xfrm>
            <a:off x="76201" y="5369749"/>
            <a:ext cx="8991599" cy="1031051"/>
          </a:xfrm>
          <a:prstGeom prst="rect">
            <a:avLst/>
          </a:prstGeom>
        </p:spPr>
        <p:txBody>
          <a:bodyPr wrap="square">
            <a:spAutoFit/>
          </a:bodyPr>
          <a:lstStyle/>
          <a:p>
            <a:pPr marL="342900" indent="-342900">
              <a:buAutoNum type="alphaLcParenBoth"/>
            </a:pPr>
            <a:r>
              <a:rPr lang="en-US" sz="1500" b="1" dirty="0" smtClean="0">
                <a:solidFill>
                  <a:srgbClr val="0033CC"/>
                </a:solidFill>
                <a:effectLst>
                  <a:outerShdw blurRad="38100" dist="38100" dir="2700000" algn="tl">
                    <a:srgbClr val="000000">
                      <a:alpha val="43137"/>
                    </a:srgbClr>
                  </a:outerShdw>
                </a:effectLst>
                <a:latin typeface="Calibri" panose="020F0502020204030204" pitchFamily="34" charset="0"/>
              </a:rPr>
              <a:t>Condensate </a:t>
            </a:r>
            <a:r>
              <a:rPr lang="en-US" sz="1500" b="1" dirty="0">
                <a:solidFill>
                  <a:srgbClr val="0033CC"/>
                </a:solidFill>
                <a:effectLst>
                  <a:outerShdw blurRad="38100" dist="38100" dir="2700000" algn="tl">
                    <a:srgbClr val="000000">
                      <a:alpha val="43137"/>
                    </a:srgbClr>
                  </a:outerShdw>
                </a:effectLst>
                <a:latin typeface="Calibri" panose="020F0502020204030204" pitchFamily="34" charset="0"/>
              </a:rPr>
              <a:t>fraction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n</a:t>
            </a:r>
            <a:r>
              <a:rPr lang="en-US" sz="1500" baseline="-25000" dirty="0">
                <a:solidFill>
                  <a:srgbClr val="0033CC"/>
                </a:solidFill>
                <a:effectLst>
                  <a:outerShdw blurRad="38100" dist="38100" dir="2700000" algn="tl">
                    <a:srgbClr val="000000">
                      <a:alpha val="43137"/>
                    </a:srgbClr>
                  </a:outerShdw>
                </a:effectLst>
                <a:latin typeface="Calibri" panose="020F0502020204030204" pitchFamily="34" charset="0"/>
              </a:rPr>
              <a:t>0</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b="1" dirty="0">
                <a:solidFill>
                  <a:srgbClr val="0033CC"/>
                </a:solidFill>
                <a:effectLst>
                  <a:outerShdw blurRad="38100" dist="38100" dir="2700000" algn="tl">
                    <a:srgbClr val="000000">
                      <a:alpha val="43137"/>
                    </a:srgbClr>
                  </a:outerShdw>
                </a:effectLst>
                <a:latin typeface="Calibri" panose="020F0502020204030204" pitchFamily="34" charset="0"/>
              </a:rPr>
              <a:t>solid line</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as a function of the gas parameter </a:t>
            </a:r>
            <a:r>
              <a:rPr lang="el-GR" sz="1500" dirty="0" smtClean="0">
                <a:solidFill>
                  <a:srgbClr val="0033CC"/>
                </a:solidFill>
                <a:effectLst>
                  <a:outerShdw blurRad="38100" dist="38100" dir="2700000" algn="tl">
                    <a:srgbClr val="000000">
                      <a:alpha val="43137"/>
                    </a:srgbClr>
                  </a:outerShdw>
                </a:effectLst>
                <a:latin typeface="Times New Roman"/>
                <a:cs typeface="Times New Roman"/>
              </a:rPr>
              <a:t>γ</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compared with </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Monte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Carlo results, shown by </a:t>
            </a:r>
            <a:r>
              <a:rPr lang="en-US" sz="1500" b="1" dirty="0">
                <a:solidFill>
                  <a:srgbClr val="009900"/>
                </a:solidFill>
                <a:effectLst>
                  <a:outerShdw blurRad="38100" dist="38100" dir="2700000" algn="tl">
                    <a:srgbClr val="000000">
                      <a:alpha val="43137"/>
                    </a:srgbClr>
                  </a:outerShdw>
                </a:effectLst>
                <a:latin typeface="Calibri" panose="020F0502020204030204" pitchFamily="34" charset="0"/>
              </a:rPr>
              <a:t>dots</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and with the </a:t>
            </a:r>
            <a:r>
              <a:rPr lang="en-US" sz="1500" dirty="0" err="1">
                <a:solidFill>
                  <a:srgbClr val="0033CC"/>
                </a:solidFill>
                <a:effectLst>
                  <a:outerShdw blurRad="38100" dist="38100" dir="2700000" algn="tl">
                    <a:srgbClr val="000000">
                      <a:alpha val="43137"/>
                    </a:srgbClr>
                  </a:outerShdw>
                </a:effectLst>
                <a:latin typeface="Calibri" panose="020F0502020204030204" pitchFamily="34" charset="0"/>
              </a:rPr>
              <a:t>Bogolubov</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approximation </a:t>
            </a:r>
            <a:r>
              <a:rPr lang="en-US" sz="1500" dirty="0" err="1">
                <a:solidFill>
                  <a:srgbClr val="0033CC"/>
                </a:solidFill>
                <a:effectLst>
                  <a:outerShdw blurRad="38100" dist="38100" dir="2700000" algn="tl">
                    <a:srgbClr val="000000">
                      <a:alpha val="43137"/>
                    </a:srgbClr>
                  </a:outerShdw>
                </a:effectLst>
                <a:latin typeface="Calibri" panose="020F0502020204030204" pitchFamily="34" charset="0"/>
              </a:rPr>
              <a:t>n</a:t>
            </a:r>
            <a:r>
              <a:rPr lang="en-US" sz="1500" baseline="-25000" dirty="0" err="1">
                <a:solidFill>
                  <a:srgbClr val="0033CC"/>
                </a:solidFill>
                <a:effectLst>
                  <a:outerShdw blurRad="38100" dist="38100" dir="2700000" algn="tl">
                    <a:srgbClr val="000000">
                      <a:alpha val="43137"/>
                    </a:srgbClr>
                  </a:outerShdw>
                </a:effectLst>
                <a:latin typeface="Calibri" panose="020F0502020204030204" pitchFamily="34" charset="0"/>
              </a:rPr>
              <a:t>B</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b="1" dirty="0">
                <a:solidFill>
                  <a:srgbClr val="FF0000"/>
                </a:solidFill>
                <a:effectLst>
                  <a:outerShdw blurRad="38100" dist="38100" dir="2700000" algn="tl">
                    <a:srgbClr val="000000">
                      <a:alpha val="43137"/>
                    </a:srgbClr>
                  </a:outerShdw>
                </a:effectLst>
                <a:latin typeface="Calibri" panose="020F0502020204030204" pitchFamily="34" charset="0"/>
              </a:rPr>
              <a:t>dashed line</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t>
            </a:r>
            <a:endPar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pPr marL="342900" indent="-342900">
              <a:buAutoNum type="alphaLcParenBoth"/>
            </a:pPr>
            <a:r>
              <a:rPr lang="en-US" sz="1500" b="1" dirty="0" smtClean="0">
                <a:solidFill>
                  <a:srgbClr val="0033CC"/>
                </a:solidFill>
                <a:effectLst>
                  <a:outerShdw blurRad="38100" dist="38100" dir="2700000" algn="tl">
                    <a:srgbClr val="000000">
                      <a:alpha val="43137"/>
                    </a:srgbClr>
                  </a:outerShdw>
                </a:effectLst>
                <a:latin typeface="Calibri" panose="020F0502020204030204" pitchFamily="34" charset="0"/>
              </a:rPr>
              <a:t>Dimensionless </a:t>
            </a:r>
            <a:r>
              <a:rPr lang="en-US" sz="1500" b="1" dirty="0">
                <a:solidFill>
                  <a:srgbClr val="0033CC"/>
                </a:solidFill>
                <a:effectLst>
                  <a:outerShdw blurRad="38100" dist="38100" dir="2700000" algn="tl">
                    <a:srgbClr val="000000">
                      <a:alpha val="43137"/>
                    </a:srgbClr>
                  </a:outerShdw>
                </a:effectLst>
                <a:latin typeface="Calibri" panose="020F0502020204030204" pitchFamily="34" charset="0"/>
              </a:rPr>
              <a:t>ground-state energy</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E</a:t>
            </a:r>
            <a:r>
              <a:rPr lang="en-US" sz="1500" baseline="-25000" dirty="0">
                <a:solidFill>
                  <a:srgbClr val="0033CC"/>
                </a:solidFill>
                <a:effectLst>
                  <a:outerShdw blurRad="38100" dist="38100" dir="2700000" algn="tl">
                    <a:srgbClr val="000000">
                      <a:alpha val="43137"/>
                    </a:srgbClr>
                  </a:outerShdw>
                </a:effectLst>
                <a:latin typeface="Calibri" panose="020F0502020204030204" pitchFamily="34" charset="0"/>
              </a:rPr>
              <a:t>0</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b="1" dirty="0">
                <a:solidFill>
                  <a:srgbClr val="0033CC"/>
                </a:solidFill>
                <a:effectLst>
                  <a:outerShdw blurRad="38100" dist="38100" dir="2700000" algn="tl">
                    <a:srgbClr val="000000">
                      <a:alpha val="43137"/>
                    </a:srgbClr>
                  </a:outerShdw>
                </a:effectLst>
                <a:latin typeface="Calibri" panose="020F0502020204030204" pitchFamily="34" charset="0"/>
              </a:rPr>
              <a:t>solid line</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as a function of the gas parameter </a:t>
            </a:r>
            <a:r>
              <a:rPr lang="el-GR" sz="1500" dirty="0" smtClean="0">
                <a:solidFill>
                  <a:srgbClr val="0033CC"/>
                </a:solidFill>
                <a:effectLst>
                  <a:outerShdw blurRad="38100" dist="38100" dir="2700000" algn="tl">
                    <a:srgbClr val="000000">
                      <a:alpha val="43137"/>
                    </a:srgbClr>
                  </a:outerShdw>
                </a:effectLst>
                <a:latin typeface="Times New Roman"/>
                <a:cs typeface="Times New Roman"/>
              </a:rPr>
              <a:t>γ</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compared with </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Monte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Carlo results, shown by </a:t>
            </a:r>
            <a:r>
              <a:rPr lang="en-US" sz="1500" b="1" dirty="0">
                <a:solidFill>
                  <a:srgbClr val="009900"/>
                </a:solidFill>
                <a:effectLst>
                  <a:outerShdw blurRad="38100" dist="38100" dir="2700000" algn="tl">
                    <a:srgbClr val="000000">
                      <a:alpha val="43137"/>
                    </a:srgbClr>
                  </a:outerShdw>
                </a:effectLst>
                <a:latin typeface="Calibri" panose="020F0502020204030204" pitchFamily="34" charset="0"/>
              </a:rPr>
              <a:t>dots</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and with the Lee-Huang-Yang expression E</a:t>
            </a:r>
            <a:r>
              <a:rPr lang="en-US" sz="1500" baseline="-25000" dirty="0">
                <a:solidFill>
                  <a:srgbClr val="0033CC"/>
                </a:solidFill>
                <a:effectLst>
                  <a:outerShdw blurRad="38100" dist="38100" dir="2700000" algn="tl">
                    <a:srgbClr val="000000">
                      <a:alpha val="43137"/>
                    </a:srgbClr>
                  </a:outerShdw>
                </a:effectLst>
                <a:latin typeface="Calibri" panose="020F0502020204030204" pitchFamily="34" charset="0"/>
              </a:rPr>
              <a:t>LHY</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 (</a:t>
            </a:r>
            <a:r>
              <a:rPr lang="en-US" sz="1500" b="1" dirty="0">
                <a:solidFill>
                  <a:srgbClr val="FF0000"/>
                </a:solidFill>
                <a:effectLst>
                  <a:outerShdw blurRad="38100" dist="38100" dir="2700000" algn="tl">
                    <a:srgbClr val="000000">
                      <a:alpha val="43137"/>
                    </a:srgbClr>
                  </a:outerShdw>
                </a:effectLst>
                <a:latin typeface="Calibri" panose="020F0502020204030204" pitchFamily="34" charset="0"/>
              </a:rPr>
              <a:t>dashed line</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a:t>
            </a:r>
          </a:p>
        </p:txBody>
      </p:sp>
      <p:sp>
        <p:nvSpPr>
          <p:cNvPr id="11" name="TextBox 5"/>
          <p:cNvSpPr txBox="1">
            <a:spLocks noChangeArrowheads="1"/>
          </p:cNvSpPr>
          <p:nvPr/>
        </p:nvSpPr>
        <p:spPr bwMode="auto">
          <a:xfrm>
            <a:off x="4191003" y="6474026"/>
            <a:ext cx="48005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dirty="0">
                <a:solidFill>
                  <a:prstClr val="black">
                    <a:lumMod val="50000"/>
                    <a:lumOff val="50000"/>
                  </a:prstClr>
                </a:solidFill>
                <a:latin typeface="Calibri" pitchFamily="34" charset="0"/>
              </a:rPr>
              <a:t>V.I. </a:t>
            </a:r>
            <a:r>
              <a:rPr lang="en-GB" altLang="en-US" sz="1400" dirty="0" err="1">
                <a:solidFill>
                  <a:prstClr val="black">
                    <a:lumMod val="50000"/>
                    <a:lumOff val="50000"/>
                  </a:prstClr>
                </a:solidFill>
                <a:latin typeface="Calibri" pitchFamily="34" charset="0"/>
              </a:rPr>
              <a:t>Yukalov</a:t>
            </a:r>
            <a:r>
              <a:rPr lang="en-GB" altLang="en-US" sz="1400" dirty="0">
                <a:solidFill>
                  <a:prstClr val="black">
                    <a:lumMod val="50000"/>
                    <a:lumOff val="50000"/>
                  </a:prstClr>
                </a:solidFill>
                <a:latin typeface="Calibri" pitchFamily="34" charset="0"/>
              </a:rPr>
              <a:t> and E.P. </a:t>
            </a:r>
            <a:r>
              <a:rPr lang="en-GB" altLang="en-US" sz="1400" dirty="0" err="1">
                <a:solidFill>
                  <a:prstClr val="black">
                    <a:lumMod val="50000"/>
                    <a:lumOff val="50000"/>
                  </a:prstClr>
                </a:solidFill>
                <a:latin typeface="Calibri" pitchFamily="34" charset="0"/>
              </a:rPr>
              <a:t>Yukalova</a:t>
            </a:r>
            <a:r>
              <a:rPr lang="en-GB" altLang="en-US" sz="1400" dirty="0">
                <a:solidFill>
                  <a:prstClr val="black">
                    <a:lumMod val="50000"/>
                    <a:lumOff val="50000"/>
                  </a:prstClr>
                </a:solidFill>
                <a:latin typeface="Calibri" pitchFamily="34" charset="0"/>
              </a:rPr>
              <a:t>, </a:t>
            </a:r>
            <a:r>
              <a:rPr lang="en-US" altLang="en-US" sz="1400" dirty="0">
                <a:solidFill>
                  <a:prstClr val="black">
                    <a:lumMod val="50000"/>
                    <a:lumOff val="50000"/>
                  </a:prstClr>
                </a:solidFill>
                <a:latin typeface="Calibri" pitchFamily="34" charset="0"/>
              </a:rPr>
              <a:t>Phys. Rev. A 90 (2014) 013627</a:t>
            </a:r>
            <a:endParaRPr lang="ru-RU" altLang="en-US" sz="1400" dirty="0">
              <a:solidFill>
                <a:prstClr val="black">
                  <a:lumMod val="50000"/>
                  <a:lumOff val="50000"/>
                </a:prstClr>
              </a:solidFill>
              <a:latin typeface="Calibri" pitchFamily="34" charset="0"/>
            </a:endParaRPr>
          </a:p>
        </p:txBody>
      </p:sp>
    </p:spTree>
    <p:extLst>
      <p:ext uri="{BB962C8B-B14F-4D97-AF65-F5344CB8AC3E}">
        <p14:creationId xmlns:p14="http://schemas.microsoft.com/office/powerpoint/2010/main" val="10755719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914401" y="152399"/>
            <a:ext cx="7467599" cy="838201"/>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Bose-Einstein condensation in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self-consistent mean-field </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theory</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438400"/>
            <a:ext cx="436398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762000" y="1132582"/>
            <a:ext cx="7620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dirty="0">
                <a:solidFill>
                  <a:srgbClr val="0033CC"/>
                </a:solidFill>
                <a:effectLst>
                  <a:outerShdw blurRad="38100" dist="38100" dir="2700000" algn="tl">
                    <a:srgbClr val="000000">
                      <a:alpha val="43137"/>
                    </a:srgbClr>
                  </a:outerShdw>
                </a:effectLst>
                <a:cs typeface="Times New Roman" pitchFamily="18" charset="0"/>
              </a:rPr>
              <a:t>Numerical  investigations show that the </a:t>
            </a:r>
            <a:r>
              <a:rPr lang="en-US" altLang="en-US" sz="1600" b="1" dirty="0">
                <a:solidFill>
                  <a:srgbClr val="0033CC"/>
                </a:solidFill>
                <a:effectLst>
                  <a:outerShdw blurRad="38100" dist="38100" dir="2700000" algn="tl">
                    <a:srgbClr val="000000">
                      <a:alpha val="43137"/>
                    </a:srgbClr>
                  </a:outerShdw>
                </a:effectLst>
                <a:cs typeface="Times New Roman" pitchFamily="18" charset="0"/>
              </a:rPr>
              <a:t>phase transition </a:t>
            </a:r>
            <a:r>
              <a:rPr lang="en-US" altLang="en-US" sz="1600" dirty="0">
                <a:solidFill>
                  <a:srgbClr val="0033CC"/>
                </a:solidFill>
                <a:effectLst>
                  <a:outerShdw blurRad="38100" dist="38100" dir="2700000" algn="tl">
                    <a:srgbClr val="000000">
                      <a:alpha val="43137"/>
                    </a:srgbClr>
                  </a:outerShdw>
                </a:effectLst>
                <a:cs typeface="Times New Roman" pitchFamily="18" charset="0"/>
              </a:rPr>
              <a:t>of </a:t>
            </a:r>
            <a:r>
              <a:rPr lang="en-US" altLang="en-US" sz="1600" b="1" dirty="0">
                <a:solidFill>
                  <a:srgbClr val="0033CC"/>
                </a:solidFill>
                <a:effectLst>
                  <a:outerShdw blurRad="38100" dist="38100" dir="2700000" algn="tl">
                    <a:srgbClr val="000000">
                      <a:alpha val="43137"/>
                    </a:srgbClr>
                  </a:outerShdw>
                </a:effectLst>
                <a:cs typeface="Times New Roman" pitchFamily="18" charset="0"/>
              </a:rPr>
              <a:t>Bose-Einstein condensate</a:t>
            </a:r>
            <a:r>
              <a:rPr lang="en-US" altLang="en-US" sz="1600" dirty="0">
                <a:solidFill>
                  <a:srgbClr val="0033CC"/>
                </a:solidFill>
                <a:effectLst>
                  <a:outerShdw blurRad="38100" dist="38100" dir="2700000" algn="tl">
                    <a:srgbClr val="000000">
                      <a:alpha val="43137"/>
                    </a:srgbClr>
                  </a:outerShdw>
                </a:effectLst>
                <a:cs typeface="Times New Roman" pitchFamily="18" charset="0"/>
              </a:rPr>
              <a:t> is of  </a:t>
            </a:r>
            <a:r>
              <a:rPr lang="en-US" altLang="en-US" sz="1800" b="1" i="1" dirty="0">
                <a:solidFill>
                  <a:srgbClr val="0033CC"/>
                </a:solidFill>
                <a:effectLst>
                  <a:outerShdw blurRad="38100" dist="38100" dir="2700000" algn="tl">
                    <a:srgbClr val="000000">
                      <a:alpha val="43137"/>
                    </a:srgbClr>
                  </a:outerShdw>
                </a:effectLst>
                <a:cs typeface="Times New Roman" pitchFamily="18" charset="0"/>
              </a:rPr>
              <a:t>second order </a:t>
            </a:r>
            <a:r>
              <a:rPr lang="en-US" altLang="en-US" sz="1600" dirty="0">
                <a:solidFill>
                  <a:srgbClr val="0033CC"/>
                </a:solidFill>
                <a:effectLst>
                  <a:outerShdw blurRad="38100" dist="38100" dir="2700000" algn="tl">
                    <a:srgbClr val="000000">
                      <a:alpha val="43137"/>
                    </a:srgbClr>
                  </a:outerShdw>
                </a:effectLst>
                <a:cs typeface="Times New Roman" pitchFamily="18" charset="0"/>
              </a:rPr>
              <a:t>for Bose systems with </a:t>
            </a:r>
            <a:r>
              <a:rPr lang="en-US" altLang="en-US" sz="1600" b="1" dirty="0">
                <a:solidFill>
                  <a:srgbClr val="0033CC"/>
                </a:solidFill>
                <a:effectLst>
                  <a:outerShdw blurRad="38100" dist="38100" dir="2700000" algn="tl">
                    <a:srgbClr val="000000">
                      <a:alpha val="43137"/>
                    </a:srgbClr>
                  </a:outerShdw>
                </a:effectLst>
                <a:cs typeface="Times New Roman" pitchFamily="18" charset="0"/>
              </a:rPr>
              <a:t>arbitrarily strong interactions</a:t>
            </a:r>
            <a:r>
              <a:rPr lang="en-US" altLang="en-US" sz="1600" dirty="0">
                <a:solidFill>
                  <a:srgbClr val="0033CC"/>
                </a:solidFill>
                <a:effectLst>
                  <a:outerShdw blurRad="38100" dist="38100" dir="2700000" algn="tl">
                    <a:srgbClr val="000000">
                      <a:alpha val="43137"/>
                    </a:srgbClr>
                  </a:outerShdw>
                </a:effectLst>
                <a:cs typeface="Times New Roman" pitchFamily="18" charset="0"/>
              </a:rPr>
              <a:t>. This is proved in the frame of </a:t>
            </a:r>
            <a:r>
              <a:rPr lang="en-US" altLang="en-US" sz="1600" dirty="0" smtClean="0">
                <a:solidFill>
                  <a:srgbClr val="0033CC"/>
                </a:solidFill>
                <a:effectLst>
                  <a:outerShdw blurRad="38100" dist="38100" dir="2700000" algn="tl">
                    <a:srgbClr val="000000">
                      <a:alpha val="43137"/>
                    </a:srgbClr>
                  </a:outerShdw>
                </a:effectLst>
                <a:cs typeface="Times New Roman" pitchFamily="18" charset="0"/>
              </a:rPr>
              <a:t>the developed self-consistent </a:t>
            </a:r>
            <a:r>
              <a:rPr lang="en-US" altLang="en-US" sz="1600" dirty="0">
                <a:solidFill>
                  <a:srgbClr val="0033CC"/>
                </a:solidFill>
                <a:effectLst>
                  <a:outerShdw blurRad="38100" dist="38100" dir="2700000" algn="tl">
                    <a:srgbClr val="000000">
                      <a:alpha val="43137"/>
                    </a:srgbClr>
                  </a:outerShdw>
                </a:effectLst>
                <a:cs typeface="Times New Roman" pitchFamily="18" charset="0"/>
              </a:rPr>
              <a:t>mean-field </a:t>
            </a:r>
            <a:r>
              <a:rPr lang="en-US" altLang="en-US" sz="1600" dirty="0" smtClean="0">
                <a:solidFill>
                  <a:srgbClr val="0033CC"/>
                </a:solidFill>
                <a:effectLst>
                  <a:outerShdw blurRad="38100" dist="38100" dir="2700000" algn="tl">
                    <a:srgbClr val="000000">
                      <a:alpha val="43137"/>
                    </a:srgbClr>
                  </a:outerShdw>
                </a:effectLst>
                <a:cs typeface="Times New Roman" pitchFamily="18" charset="0"/>
              </a:rPr>
              <a:t>theory. </a:t>
            </a:r>
          </a:p>
          <a:p>
            <a:pPr eaLnBrk="1" hangingPunct="1">
              <a:spcBef>
                <a:spcPct val="0"/>
              </a:spcBef>
              <a:buFontTx/>
              <a:buNone/>
            </a:pPr>
            <a:r>
              <a:rPr lang="en-US" altLang="en-US" sz="1600" dirty="0" smtClean="0">
                <a:solidFill>
                  <a:srgbClr val="0033CC"/>
                </a:solidFill>
                <a:effectLst>
                  <a:outerShdw blurRad="38100" dist="38100" dir="2700000" algn="tl">
                    <a:srgbClr val="000000">
                      <a:alpha val="43137"/>
                    </a:srgbClr>
                  </a:outerShdw>
                </a:effectLst>
                <a:cs typeface="Times New Roman" pitchFamily="18" charset="0"/>
              </a:rPr>
              <a:t>All </a:t>
            </a:r>
            <a:r>
              <a:rPr lang="en-US" altLang="en-US" sz="1600" dirty="0">
                <a:solidFill>
                  <a:srgbClr val="0033CC"/>
                </a:solidFill>
                <a:effectLst>
                  <a:outerShdw blurRad="38100" dist="38100" dir="2700000" algn="tl">
                    <a:srgbClr val="000000">
                      <a:alpha val="43137"/>
                    </a:srgbClr>
                  </a:outerShdw>
                </a:effectLst>
                <a:cs typeface="Times New Roman" pitchFamily="18" charset="0"/>
              </a:rPr>
              <a:t>other variants of mean-field  approach give </a:t>
            </a:r>
            <a:r>
              <a:rPr lang="en-US" altLang="en-US" sz="1600" i="1" dirty="0">
                <a:solidFill>
                  <a:srgbClr val="0033CC"/>
                </a:solidFill>
                <a:effectLst>
                  <a:outerShdw blurRad="38100" dist="38100" dir="2700000" algn="tl">
                    <a:srgbClr val="000000">
                      <a:alpha val="43137"/>
                    </a:srgbClr>
                  </a:outerShdw>
                </a:effectLst>
                <a:cs typeface="Times New Roman" pitchFamily="18" charset="0"/>
              </a:rPr>
              <a:t>incorrect first-order transition</a:t>
            </a:r>
            <a:r>
              <a:rPr lang="en-US" altLang="en-US" sz="1600" dirty="0">
                <a:solidFill>
                  <a:srgbClr val="0033CC"/>
                </a:solidFill>
                <a:effectLst>
                  <a:outerShdw blurRad="38100" dist="38100" dir="2700000" algn="tl">
                    <a:srgbClr val="000000">
                      <a:alpha val="43137"/>
                    </a:srgbClr>
                  </a:outerShdw>
                </a:effectLst>
                <a:cs typeface="Times New Roman" pitchFamily="18" charset="0"/>
              </a:rPr>
              <a:t>.</a:t>
            </a:r>
            <a:endParaRPr lang="ru-RU" altLang="en-US" sz="1600" dirty="0">
              <a:solidFill>
                <a:srgbClr val="0033CC"/>
              </a:solidFill>
              <a:effectLst>
                <a:outerShdw blurRad="38100" dist="38100" dir="2700000" algn="tl">
                  <a:srgbClr val="000000">
                    <a:alpha val="43137"/>
                  </a:srgbClr>
                </a:outerShdw>
              </a:effectLst>
              <a:cs typeface="Times New Roman" pitchFamily="18" charset="0"/>
            </a:endParaRPr>
          </a:p>
        </p:txBody>
      </p:sp>
      <p:sp>
        <p:nvSpPr>
          <p:cNvPr id="5" name="TextBox 5"/>
          <p:cNvSpPr txBox="1">
            <a:spLocks noChangeArrowheads="1"/>
          </p:cNvSpPr>
          <p:nvPr/>
        </p:nvSpPr>
        <p:spPr bwMode="auto">
          <a:xfrm>
            <a:off x="4419603" y="6400800"/>
            <a:ext cx="45719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dirty="0">
                <a:solidFill>
                  <a:prstClr val="black">
                    <a:lumMod val="50000"/>
                    <a:lumOff val="50000"/>
                  </a:prstClr>
                </a:solidFill>
                <a:latin typeface="Calibri" pitchFamily="34" charset="0"/>
              </a:rPr>
              <a:t>V.I. </a:t>
            </a:r>
            <a:r>
              <a:rPr lang="en-GB" altLang="en-US" sz="1400" dirty="0" err="1">
                <a:solidFill>
                  <a:prstClr val="black">
                    <a:lumMod val="50000"/>
                    <a:lumOff val="50000"/>
                  </a:prstClr>
                </a:solidFill>
                <a:latin typeface="Calibri" pitchFamily="34" charset="0"/>
              </a:rPr>
              <a:t>Yukalov</a:t>
            </a:r>
            <a:r>
              <a:rPr lang="en-GB" altLang="en-US" sz="1400" dirty="0">
                <a:solidFill>
                  <a:prstClr val="black">
                    <a:lumMod val="50000"/>
                    <a:lumOff val="50000"/>
                  </a:prstClr>
                </a:solidFill>
                <a:latin typeface="Calibri" pitchFamily="34" charset="0"/>
              </a:rPr>
              <a:t> and E.P. </a:t>
            </a:r>
            <a:r>
              <a:rPr lang="en-GB" altLang="en-US" sz="1400" dirty="0" err="1">
                <a:solidFill>
                  <a:prstClr val="black">
                    <a:lumMod val="50000"/>
                    <a:lumOff val="50000"/>
                  </a:prstClr>
                </a:solidFill>
                <a:latin typeface="Calibri" pitchFamily="34" charset="0"/>
              </a:rPr>
              <a:t>Yukalova</a:t>
            </a:r>
            <a:r>
              <a:rPr lang="en-GB" altLang="en-US" sz="1400" dirty="0">
                <a:solidFill>
                  <a:prstClr val="black">
                    <a:lumMod val="50000"/>
                    <a:lumOff val="50000"/>
                  </a:prstClr>
                </a:solidFill>
                <a:latin typeface="Calibri" pitchFamily="34" charset="0"/>
              </a:rPr>
              <a:t>, </a:t>
            </a:r>
            <a:r>
              <a:rPr lang="de-DE" altLang="en-US" sz="1400" dirty="0">
                <a:solidFill>
                  <a:prstClr val="black">
                    <a:lumMod val="50000"/>
                    <a:lumOff val="50000"/>
                  </a:prstClr>
                </a:solidFill>
                <a:latin typeface="Calibri" pitchFamily="34" charset="0"/>
              </a:rPr>
              <a:t>J. Phys. B 47 (2014) 095302</a:t>
            </a:r>
            <a:endParaRPr lang="ru-RU" altLang="en-US" sz="1400" dirty="0">
              <a:solidFill>
                <a:prstClr val="black">
                  <a:lumMod val="50000"/>
                  <a:lumOff val="50000"/>
                </a:prstClr>
              </a:solidFill>
              <a:latin typeface="Calibri" pitchFamily="34" charset="0"/>
            </a:endParaRPr>
          </a:p>
        </p:txBody>
      </p:sp>
      <p:sp>
        <p:nvSpPr>
          <p:cNvPr id="6" name="Rectangle 5"/>
          <p:cNvSpPr>
            <a:spLocks noChangeArrowheads="1"/>
          </p:cNvSpPr>
          <p:nvPr/>
        </p:nvSpPr>
        <p:spPr bwMode="auto">
          <a:xfrm>
            <a:off x="5334000" y="3410396"/>
            <a:ext cx="365928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smtClean="0">
                <a:solidFill>
                  <a:srgbClr val="0033CC"/>
                </a:solidFill>
                <a:effectLst>
                  <a:outerShdw blurRad="38100" dist="38100" dir="2700000" algn="tl">
                    <a:srgbClr val="000000">
                      <a:alpha val="43137"/>
                    </a:srgbClr>
                  </a:outerShdw>
                </a:effectLst>
                <a:cs typeface="Times New Roman" pitchFamily="18" charset="0"/>
              </a:rPr>
              <a:t>Condensate </a:t>
            </a:r>
            <a:r>
              <a:rPr lang="en-US" altLang="en-US" sz="1800" dirty="0">
                <a:solidFill>
                  <a:srgbClr val="0033CC"/>
                </a:solidFill>
                <a:effectLst>
                  <a:outerShdw blurRad="38100" dist="38100" dir="2700000" algn="tl">
                    <a:srgbClr val="000000">
                      <a:alpha val="43137"/>
                    </a:srgbClr>
                  </a:outerShdw>
                </a:effectLst>
                <a:cs typeface="Times New Roman" pitchFamily="18" charset="0"/>
              </a:rPr>
              <a:t>fraction n</a:t>
            </a:r>
            <a:r>
              <a:rPr lang="en-US" altLang="en-US" sz="1800" baseline="-25000" dirty="0">
                <a:solidFill>
                  <a:srgbClr val="0033CC"/>
                </a:solidFill>
                <a:effectLst>
                  <a:outerShdw blurRad="38100" dist="38100" dir="2700000" algn="tl">
                    <a:srgbClr val="000000">
                      <a:alpha val="43137"/>
                    </a:srgbClr>
                  </a:outerShdw>
                </a:effectLst>
                <a:cs typeface="Times New Roman" pitchFamily="18" charset="0"/>
              </a:rPr>
              <a:t>0 </a:t>
            </a:r>
            <a:r>
              <a:rPr lang="en-US" altLang="en-US" sz="1800" dirty="0">
                <a:solidFill>
                  <a:srgbClr val="0033CC"/>
                </a:solidFill>
                <a:effectLst>
                  <a:outerShdw blurRad="38100" dist="38100" dir="2700000" algn="tl">
                    <a:srgbClr val="000000">
                      <a:alpha val="43137"/>
                    </a:srgbClr>
                  </a:outerShdw>
                </a:effectLst>
                <a:cs typeface="Times New Roman" pitchFamily="18" charset="0"/>
              </a:rPr>
              <a:t>as a function of </a:t>
            </a:r>
            <a:r>
              <a:rPr lang="en-US" altLang="en-US" sz="1800" dirty="0" smtClean="0">
                <a:solidFill>
                  <a:srgbClr val="0033CC"/>
                </a:solidFill>
                <a:effectLst>
                  <a:outerShdw blurRad="38100" dist="38100" dir="2700000" algn="tl">
                    <a:srgbClr val="000000">
                      <a:alpha val="43137"/>
                    </a:srgbClr>
                  </a:outerShdw>
                </a:effectLst>
                <a:cs typeface="Times New Roman" pitchFamily="18" charset="0"/>
              </a:rPr>
              <a:t>the dimensionless </a:t>
            </a:r>
            <a:r>
              <a:rPr lang="en-US" altLang="en-US" sz="1800" dirty="0">
                <a:solidFill>
                  <a:srgbClr val="0033CC"/>
                </a:solidFill>
                <a:effectLst>
                  <a:outerShdw blurRad="38100" dist="38100" dir="2700000" algn="tl">
                    <a:srgbClr val="000000">
                      <a:alpha val="43137"/>
                    </a:srgbClr>
                  </a:outerShdw>
                </a:effectLst>
                <a:cs typeface="Times New Roman" pitchFamily="18" charset="0"/>
              </a:rPr>
              <a:t>temperature  T  in the critical </a:t>
            </a:r>
            <a:r>
              <a:rPr lang="en-US" altLang="en-US" sz="1800" dirty="0" smtClean="0">
                <a:solidFill>
                  <a:srgbClr val="0033CC"/>
                </a:solidFill>
                <a:effectLst>
                  <a:outerShdw blurRad="38100" dist="38100" dir="2700000" algn="tl">
                    <a:srgbClr val="000000">
                      <a:alpha val="43137"/>
                    </a:srgbClr>
                  </a:outerShdw>
                </a:effectLst>
                <a:cs typeface="Times New Roman" pitchFamily="18" charset="0"/>
              </a:rPr>
              <a:t>region illustrates the second order of the phase transition. </a:t>
            </a:r>
          </a:p>
          <a:p>
            <a:pPr eaLnBrk="1" hangingPunct="1">
              <a:spcBef>
                <a:spcPct val="0"/>
              </a:spcBef>
              <a:buFontTx/>
              <a:buNone/>
            </a:pPr>
            <a:endParaRPr lang="en-US" altLang="en-US" sz="1100" dirty="0" smtClean="0">
              <a:solidFill>
                <a:srgbClr val="0033CC"/>
              </a:solidFill>
              <a:effectLst>
                <a:outerShdw blurRad="38100" dist="38100" dir="2700000" algn="tl">
                  <a:srgbClr val="000000">
                    <a:alpha val="43137"/>
                  </a:srgbClr>
                </a:outerShdw>
              </a:effectLst>
              <a:cs typeface="Times New Roman" pitchFamily="18" charset="0"/>
            </a:endParaRPr>
          </a:p>
          <a:p>
            <a:pPr eaLnBrk="1" hangingPunct="1">
              <a:spcBef>
                <a:spcPct val="0"/>
              </a:spcBef>
              <a:buFontTx/>
              <a:buNone/>
            </a:pPr>
            <a:r>
              <a:rPr lang="en-US" altLang="en-US" sz="1800" dirty="0" smtClean="0">
                <a:solidFill>
                  <a:srgbClr val="0033CC"/>
                </a:solidFill>
                <a:effectLst>
                  <a:outerShdw blurRad="38100" dist="38100" dir="2700000" algn="tl">
                    <a:srgbClr val="000000">
                      <a:alpha val="43137"/>
                    </a:srgbClr>
                  </a:outerShdw>
                </a:effectLst>
                <a:cs typeface="Times New Roman" pitchFamily="18" charset="0"/>
              </a:rPr>
              <a:t>The parameter </a:t>
            </a:r>
            <a:r>
              <a:rPr lang="el-GR" altLang="en-US" sz="1800" dirty="0" smtClean="0">
                <a:solidFill>
                  <a:srgbClr val="0033CC"/>
                </a:solidFill>
                <a:effectLst>
                  <a:outerShdw blurRad="38100" dist="38100" dir="2700000" algn="tl">
                    <a:srgbClr val="000000">
                      <a:alpha val="43137"/>
                    </a:srgbClr>
                  </a:outerShdw>
                </a:effectLst>
                <a:latin typeface="Times New Roman"/>
                <a:cs typeface="Times New Roman"/>
              </a:rPr>
              <a:t>γ</a:t>
            </a:r>
            <a:r>
              <a:rPr lang="en-US" altLang="en-US" sz="1800" dirty="0" smtClean="0">
                <a:solidFill>
                  <a:srgbClr val="0033CC"/>
                </a:solidFill>
                <a:effectLst>
                  <a:outerShdw blurRad="38100" dist="38100" dir="2700000" algn="tl">
                    <a:srgbClr val="000000">
                      <a:alpha val="43137"/>
                    </a:srgbClr>
                  </a:outerShdw>
                </a:effectLst>
                <a:latin typeface="Times New Roman"/>
                <a:cs typeface="Times New Roman"/>
              </a:rPr>
              <a:t> </a:t>
            </a:r>
            <a:r>
              <a:rPr lang="en-US" altLang="en-US" sz="1800" dirty="0" smtClean="0">
                <a:solidFill>
                  <a:srgbClr val="0033CC"/>
                </a:solidFill>
                <a:effectLst>
                  <a:outerShdw blurRad="38100" dist="38100" dir="2700000" algn="tl">
                    <a:srgbClr val="000000">
                      <a:alpha val="43137"/>
                    </a:srgbClr>
                  </a:outerShdw>
                </a:effectLst>
                <a:cs typeface="Times New Roman"/>
              </a:rPr>
              <a:t>characterizes the strength of the interaction.</a:t>
            </a:r>
            <a:endParaRPr lang="ru-RU" altLang="en-US" sz="1800" dirty="0">
              <a:solidFill>
                <a:srgbClr val="0033CC"/>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3188669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13" y="3611880"/>
            <a:ext cx="310527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5"/>
          <p:cNvSpPr txBox="1">
            <a:spLocks noChangeArrowheads="1"/>
          </p:cNvSpPr>
          <p:nvPr/>
        </p:nvSpPr>
        <p:spPr bwMode="auto">
          <a:xfrm>
            <a:off x="3886203" y="6474026"/>
            <a:ext cx="5105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dirty="0">
                <a:solidFill>
                  <a:srgbClr val="7F7F7F"/>
                </a:solidFill>
                <a:latin typeface="Calibri" pitchFamily="34" charset="0"/>
              </a:rPr>
              <a:t>V.I. </a:t>
            </a:r>
            <a:r>
              <a:rPr lang="en-GB" altLang="en-US" sz="1400" dirty="0" err="1">
                <a:solidFill>
                  <a:srgbClr val="7F7F7F"/>
                </a:solidFill>
                <a:latin typeface="Calibri" pitchFamily="34" charset="0"/>
              </a:rPr>
              <a:t>Yukalov</a:t>
            </a:r>
            <a:r>
              <a:rPr lang="en-GB" altLang="en-US" sz="1400" dirty="0">
                <a:solidFill>
                  <a:srgbClr val="7F7F7F"/>
                </a:solidFill>
                <a:latin typeface="Calibri" pitchFamily="34" charset="0"/>
              </a:rPr>
              <a:t> and E.P. </a:t>
            </a:r>
            <a:r>
              <a:rPr lang="en-GB" altLang="en-US" sz="1400" dirty="0" err="1">
                <a:solidFill>
                  <a:srgbClr val="7F7F7F"/>
                </a:solidFill>
                <a:latin typeface="Calibri" pitchFamily="34" charset="0"/>
              </a:rPr>
              <a:t>Yukalova</a:t>
            </a:r>
            <a:r>
              <a:rPr lang="en-GB" altLang="en-US" sz="1400" dirty="0">
                <a:solidFill>
                  <a:srgbClr val="7F7F7F"/>
                </a:solidFill>
                <a:latin typeface="Calibri" pitchFamily="34" charset="0"/>
              </a:rPr>
              <a:t>, </a:t>
            </a:r>
            <a:r>
              <a:rPr lang="de-DE" altLang="en-US" sz="1400" dirty="0">
                <a:solidFill>
                  <a:srgbClr val="7F7F7F"/>
                </a:solidFill>
                <a:latin typeface="Calibri" pitchFamily="34" charset="0"/>
              </a:rPr>
              <a:t>Laser Phys. 25 (2015) 035501</a:t>
            </a:r>
            <a:endParaRPr lang="ru-RU" altLang="en-US" sz="1400" dirty="0">
              <a:solidFill>
                <a:srgbClr val="7F7F7F"/>
              </a:solidFill>
              <a:latin typeface="Calibri" pitchFamily="34" charset="0"/>
            </a:endParaRPr>
          </a:p>
        </p:txBody>
      </p:sp>
      <p:sp>
        <p:nvSpPr>
          <p:cNvPr id="4102" name="TextBox 6"/>
          <p:cNvSpPr txBox="1">
            <a:spLocks noChangeArrowheads="1"/>
          </p:cNvSpPr>
          <p:nvPr/>
        </p:nvSpPr>
        <p:spPr bwMode="auto">
          <a:xfrm>
            <a:off x="323850" y="1011140"/>
            <a:ext cx="8667750" cy="150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en-US" altLang="en-US" b="1" i="1" dirty="0" smtClean="0">
                <a:solidFill>
                  <a:srgbClr val="0033CC"/>
                </a:solidFill>
                <a:effectLst>
                  <a:outerShdw blurRad="38100" dist="38100" dir="2700000" algn="tl">
                    <a:srgbClr val="000000">
                      <a:alpha val="43137"/>
                    </a:srgbClr>
                  </a:outerShdw>
                </a:effectLst>
                <a:latin typeface="Calibri" pitchFamily="34" charset="0"/>
              </a:rPr>
              <a:t>Problem: </a:t>
            </a:r>
            <a:r>
              <a:rPr lang="en-US" altLang="en-US" sz="1600" dirty="0">
                <a:solidFill>
                  <a:srgbClr val="0033CC"/>
                </a:solidFill>
                <a:effectLst>
                  <a:outerShdw blurRad="38100" dist="38100" dir="2700000" algn="tl">
                    <a:srgbClr val="000000">
                      <a:alpha val="43137"/>
                    </a:srgbClr>
                  </a:outerShdw>
                </a:effectLst>
                <a:latin typeface="Calibri" pitchFamily="34" charset="0"/>
              </a:rPr>
              <a:t>The formation of heterogeneous states in optical lattices characterized by a spontaneous </a:t>
            </a:r>
          </a:p>
          <a:p>
            <a:pPr eaLnBrk="1" hangingPunct="1">
              <a:lnSpc>
                <a:spcPct val="85000"/>
              </a:lnSpc>
            </a:pPr>
            <a:r>
              <a:rPr lang="en-US" altLang="en-US" sz="1600" dirty="0">
                <a:solidFill>
                  <a:srgbClr val="0033CC"/>
                </a:solidFill>
                <a:effectLst>
                  <a:outerShdw blurRad="38100" dist="38100" dir="2700000" algn="tl">
                    <a:srgbClr val="000000">
                      <a:alpha val="43137"/>
                    </a:srgbClr>
                  </a:outerShdw>
                </a:effectLst>
                <a:latin typeface="Calibri" pitchFamily="34" charset="0"/>
              </a:rPr>
              <a:t>                    mesoscopic separation into spatial regions with different atomic densities. </a:t>
            </a:r>
          </a:p>
          <a:p>
            <a:pPr eaLnBrk="1" hangingPunct="1">
              <a:lnSpc>
                <a:spcPct val="85000"/>
              </a:lnSpc>
              <a:spcBef>
                <a:spcPts val="600"/>
              </a:spcBef>
            </a:pPr>
            <a:r>
              <a:rPr lang="en-US" altLang="en-US" b="1" i="1" dirty="0" smtClean="0">
                <a:solidFill>
                  <a:srgbClr val="0033CC"/>
                </a:solidFill>
                <a:effectLst>
                  <a:outerShdw blurRad="38100" dist="38100" dir="2700000" algn="tl">
                    <a:srgbClr val="000000">
                      <a:alpha val="43137"/>
                    </a:srgbClr>
                  </a:outerShdw>
                </a:effectLst>
                <a:latin typeface="Calibri" pitchFamily="34" charset="0"/>
              </a:rPr>
              <a:t>Numerical results</a:t>
            </a:r>
            <a:r>
              <a:rPr lang="en-US" altLang="en-US" dirty="0" smtClean="0">
                <a:solidFill>
                  <a:srgbClr val="0033CC"/>
                </a:solidFill>
                <a:latin typeface="Calibri" pitchFamily="34" charset="0"/>
              </a:rPr>
              <a:t>:</a:t>
            </a:r>
            <a:r>
              <a:rPr lang="en-US" altLang="en-US" sz="1600" dirty="0" smtClean="0">
                <a:solidFill>
                  <a:srgbClr val="0033CC"/>
                </a:solidFill>
                <a:effectLst>
                  <a:outerShdw blurRad="38100" dist="38100" dir="2700000" algn="tl">
                    <a:srgbClr val="000000">
                      <a:alpha val="43137"/>
                    </a:srgbClr>
                  </a:outerShdw>
                </a:effectLst>
                <a:latin typeface="Calibri" pitchFamily="34" charset="0"/>
              </a:rPr>
              <a:t> </a:t>
            </a:r>
            <a:r>
              <a:rPr lang="en-US" altLang="en-US" sz="1600" dirty="0">
                <a:solidFill>
                  <a:srgbClr val="0033CC"/>
                </a:solidFill>
                <a:effectLst>
                  <a:outerShdw blurRad="38100" dist="38100" dir="2700000" algn="tl">
                    <a:srgbClr val="000000">
                      <a:alpha val="43137"/>
                    </a:srgbClr>
                  </a:outerShdw>
                </a:effectLst>
                <a:latin typeface="Calibri" pitchFamily="34" charset="0"/>
              </a:rPr>
              <a:t>Such states can arise if there are </a:t>
            </a:r>
            <a:r>
              <a:rPr lang="en-US" altLang="en-US" sz="1600" b="1" dirty="0">
                <a:solidFill>
                  <a:srgbClr val="0033CC"/>
                </a:solidFill>
                <a:effectLst>
                  <a:outerShdw blurRad="38100" dist="38100" dir="2700000" algn="tl">
                    <a:srgbClr val="000000">
                      <a:alpha val="43137"/>
                    </a:srgbClr>
                  </a:outerShdw>
                </a:effectLst>
                <a:latin typeface="Calibri" pitchFamily="34" charset="0"/>
              </a:rPr>
              <a:t>repulsive interactions</a:t>
            </a:r>
            <a:r>
              <a:rPr lang="en-US" altLang="en-US" sz="1600" dirty="0">
                <a:solidFill>
                  <a:srgbClr val="0033CC"/>
                </a:solidFill>
                <a:effectLst>
                  <a:outerShdw blurRad="38100" dist="38100" dir="2700000" algn="tl">
                    <a:srgbClr val="000000">
                      <a:alpha val="43137"/>
                    </a:srgbClr>
                  </a:outerShdw>
                </a:effectLst>
                <a:latin typeface="Calibri" pitchFamily="34" charset="0"/>
              </a:rPr>
              <a:t> between atoms </a:t>
            </a:r>
            <a:r>
              <a:rPr lang="en-US" altLang="en-US" sz="1600" dirty="0" smtClean="0">
                <a:solidFill>
                  <a:srgbClr val="0033CC"/>
                </a:solidFill>
                <a:effectLst>
                  <a:outerShdw blurRad="38100" dist="38100" dir="2700000" algn="tl">
                    <a:srgbClr val="000000">
                      <a:alpha val="43137"/>
                    </a:srgbClr>
                  </a:outerShdw>
                </a:effectLst>
                <a:latin typeface="Calibri" pitchFamily="34" charset="0"/>
              </a:rPr>
              <a:t>at </a:t>
            </a:r>
            <a:endParaRPr lang="en-US" altLang="en-US" sz="1600" dirty="0">
              <a:solidFill>
                <a:srgbClr val="0033CC"/>
              </a:solidFill>
              <a:effectLst>
                <a:outerShdw blurRad="38100" dist="38100" dir="2700000" algn="tl">
                  <a:srgbClr val="000000">
                    <a:alpha val="43137"/>
                  </a:srgbClr>
                </a:outerShdw>
              </a:effectLst>
              <a:latin typeface="Calibri" pitchFamily="34" charset="0"/>
            </a:endParaRPr>
          </a:p>
          <a:p>
            <a:pPr eaLnBrk="1" hangingPunct="1">
              <a:lnSpc>
                <a:spcPct val="85000"/>
              </a:lnSpc>
            </a:pPr>
            <a:r>
              <a:rPr lang="en-US" altLang="en-US" sz="1600" dirty="0">
                <a:solidFill>
                  <a:srgbClr val="0033CC"/>
                </a:solidFill>
                <a:effectLst>
                  <a:outerShdw blurRad="38100" dist="38100" dir="2700000" algn="tl">
                    <a:srgbClr val="000000">
                      <a:alpha val="43137"/>
                    </a:srgbClr>
                  </a:outerShdw>
                </a:effectLst>
                <a:latin typeface="Calibri" pitchFamily="34" charset="0"/>
              </a:rPr>
              <a:t>                                    </a:t>
            </a:r>
            <a:r>
              <a:rPr lang="en-US" altLang="en-US" sz="1600" dirty="0" smtClean="0">
                <a:solidFill>
                  <a:srgbClr val="0033CC"/>
                </a:solidFill>
                <a:effectLst>
                  <a:outerShdw blurRad="38100" dist="38100" dir="2700000" algn="tl">
                    <a:srgbClr val="000000">
                      <a:alpha val="43137"/>
                    </a:srgbClr>
                  </a:outerShdw>
                </a:effectLst>
                <a:latin typeface="Calibri" pitchFamily="34" charset="0"/>
              </a:rPr>
              <a:t>  different </a:t>
            </a:r>
            <a:r>
              <a:rPr lang="en-US" altLang="en-US" sz="1600" dirty="0">
                <a:solidFill>
                  <a:srgbClr val="0033CC"/>
                </a:solidFill>
                <a:effectLst>
                  <a:outerShdw blurRad="38100" dist="38100" dir="2700000" algn="tl">
                    <a:srgbClr val="000000">
                      <a:alpha val="43137"/>
                    </a:srgbClr>
                  </a:outerShdw>
                </a:effectLst>
                <a:latin typeface="Calibri" pitchFamily="34" charset="0"/>
              </a:rPr>
              <a:t>lattice sites and the </a:t>
            </a:r>
            <a:r>
              <a:rPr lang="en-US" altLang="en-US" sz="1600" b="1" dirty="0">
                <a:solidFill>
                  <a:srgbClr val="0033CC"/>
                </a:solidFill>
                <a:effectLst>
                  <a:outerShdw blurRad="38100" dist="38100" dir="2700000" algn="tl">
                    <a:srgbClr val="000000">
                      <a:alpha val="43137"/>
                    </a:srgbClr>
                  </a:outerShdw>
                </a:effectLst>
                <a:latin typeface="Calibri" pitchFamily="34" charset="0"/>
              </a:rPr>
              <a:t>filling factor</a:t>
            </a:r>
            <a:r>
              <a:rPr lang="en-US" altLang="en-US" sz="1600" dirty="0">
                <a:solidFill>
                  <a:srgbClr val="0033CC"/>
                </a:solidFill>
                <a:effectLst>
                  <a:outerShdw blurRad="38100" dist="38100" dir="2700000" algn="tl">
                    <a:srgbClr val="000000">
                      <a:alpha val="43137"/>
                    </a:srgbClr>
                  </a:outerShdw>
                </a:effectLst>
                <a:latin typeface="Calibri" pitchFamily="34" charset="0"/>
              </a:rPr>
              <a:t> </a:t>
            </a:r>
            <a:r>
              <a:rPr lang="el-GR" altLang="en-US" dirty="0" smtClean="0">
                <a:solidFill>
                  <a:srgbClr val="0033CC"/>
                </a:solidFill>
                <a:effectLst>
                  <a:outerShdw blurRad="38100" dist="38100" dir="2700000" algn="tl">
                    <a:srgbClr val="000000">
                      <a:alpha val="43137"/>
                    </a:srgbClr>
                  </a:outerShdw>
                </a:effectLst>
                <a:latin typeface="Times New Roman"/>
                <a:cs typeface="Times New Roman"/>
              </a:rPr>
              <a:t>ν</a:t>
            </a:r>
            <a:r>
              <a:rPr lang="en-US" altLang="en-US" sz="1600" dirty="0">
                <a:solidFill>
                  <a:srgbClr val="0033CC"/>
                </a:solidFill>
                <a:effectLst>
                  <a:outerShdw blurRad="38100" dist="38100" dir="2700000" algn="tl">
                    <a:srgbClr val="000000">
                      <a:alpha val="43137"/>
                    </a:srgbClr>
                  </a:outerShdw>
                </a:effectLst>
                <a:latin typeface="Calibri" pitchFamily="34" charset="0"/>
              </a:rPr>
              <a:t> is </a:t>
            </a:r>
            <a:r>
              <a:rPr lang="en-US" altLang="en-US" sz="1600" b="1" dirty="0">
                <a:solidFill>
                  <a:srgbClr val="0033CC"/>
                </a:solidFill>
                <a:effectLst>
                  <a:outerShdw blurRad="38100" dist="38100" dir="2700000" algn="tl">
                    <a:srgbClr val="000000">
                      <a:alpha val="43137"/>
                    </a:srgbClr>
                  </a:outerShdw>
                </a:effectLst>
                <a:latin typeface="Calibri" pitchFamily="34" charset="0"/>
              </a:rPr>
              <a:t>less than one-half</a:t>
            </a:r>
            <a:r>
              <a:rPr lang="en-US" altLang="en-US" sz="1600" dirty="0">
                <a:solidFill>
                  <a:srgbClr val="0033CC"/>
                </a:solidFill>
                <a:effectLst>
                  <a:outerShdw blurRad="38100" dist="38100" dir="2700000" algn="tl">
                    <a:srgbClr val="000000">
                      <a:alpha val="43137"/>
                    </a:srgbClr>
                  </a:outerShdw>
                </a:effectLst>
                <a:latin typeface="Calibri" pitchFamily="34" charset="0"/>
              </a:rPr>
              <a:t>. </a:t>
            </a:r>
            <a:endParaRPr lang="en-US" altLang="en-US" sz="1600" dirty="0" smtClean="0">
              <a:solidFill>
                <a:srgbClr val="0033CC"/>
              </a:solidFill>
              <a:effectLst>
                <a:outerShdw blurRad="38100" dist="38100" dir="2700000" algn="tl">
                  <a:srgbClr val="000000">
                    <a:alpha val="43137"/>
                  </a:srgbClr>
                </a:outerShdw>
              </a:effectLst>
              <a:latin typeface="Calibri" pitchFamily="34" charset="0"/>
            </a:endParaRPr>
          </a:p>
          <a:p>
            <a:pPr eaLnBrk="1" hangingPunct="1">
              <a:lnSpc>
                <a:spcPct val="85000"/>
              </a:lnSpc>
            </a:pPr>
            <a:r>
              <a:rPr lang="en-US" altLang="en-US" sz="1600" dirty="0" smtClean="0">
                <a:solidFill>
                  <a:srgbClr val="0033CC"/>
                </a:solidFill>
                <a:effectLst>
                  <a:outerShdw blurRad="38100" dist="38100" dir="2700000" algn="tl">
                    <a:srgbClr val="000000">
                      <a:alpha val="43137"/>
                    </a:srgbClr>
                  </a:outerShdw>
                </a:effectLst>
                <a:latin typeface="Calibri" pitchFamily="34" charset="0"/>
              </a:rPr>
              <a:t>                                            The </a:t>
            </a:r>
            <a:r>
              <a:rPr lang="en-US" altLang="en-US" sz="1600" b="1" dirty="0" err="1">
                <a:solidFill>
                  <a:srgbClr val="0033CC"/>
                </a:solidFill>
                <a:effectLst>
                  <a:outerShdw blurRad="38100" dist="38100" dir="2700000" algn="tl">
                    <a:srgbClr val="000000">
                      <a:alpha val="43137"/>
                    </a:srgbClr>
                  </a:outerShdw>
                </a:effectLst>
                <a:latin typeface="Calibri" pitchFamily="34" charset="0"/>
              </a:rPr>
              <a:t>heterophase</a:t>
            </a:r>
            <a:r>
              <a:rPr lang="en-US" altLang="en-US" sz="1600" b="1" dirty="0">
                <a:solidFill>
                  <a:srgbClr val="0033CC"/>
                </a:solidFill>
                <a:effectLst>
                  <a:outerShdw blurRad="38100" dist="38100" dir="2700000" algn="tl">
                    <a:srgbClr val="000000">
                      <a:alpha val="43137"/>
                    </a:srgbClr>
                  </a:outerShdw>
                </a:effectLst>
                <a:latin typeface="Calibri" pitchFamily="34" charset="0"/>
              </a:rPr>
              <a:t> </a:t>
            </a:r>
            <a:r>
              <a:rPr lang="en-US" altLang="en-US" sz="1600" b="1" dirty="0" smtClean="0">
                <a:solidFill>
                  <a:srgbClr val="0033CC"/>
                </a:solidFill>
                <a:effectLst>
                  <a:outerShdw blurRad="38100" dist="38100" dir="2700000" algn="tl">
                    <a:srgbClr val="000000">
                      <a:alpha val="43137"/>
                    </a:srgbClr>
                  </a:outerShdw>
                </a:effectLst>
                <a:latin typeface="Calibri" pitchFamily="34" charset="0"/>
              </a:rPr>
              <a:t>stability </a:t>
            </a:r>
            <a:r>
              <a:rPr lang="en-US" altLang="en-US" sz="1600" dirty="0" smtClean="0">
                <a:solidFill>
                  <a:srgbClr val="0033CC"/>
                </a:solidFill>
                <a:effectLst>
                  <a:outerShdw blurRad="38100" dist="38100" dir="2700000" algn="tl">
                    <a:srgbClr val="000000">
                      <a:alpha val="43137"/>
                    </a:srgbClr>
                  </a:outerShdw>
                </a:effectLst>
                <a:latin typeface="Calibri" pitchFamily="34" charset="0"/>
              </a:rPr>
              <a:t>is shown to occur in-between two characteristic </a:t>
            </a:r>
          </a:p>
          <a:p>
            <a:pPr eaLnBrk="1" hangingPunct="1">
              <a:lnSpc>
                <a:spcPct val="85000"/>
              </a:lnSpc>
            </a:pPr>
            <a:r>
              <a:rPr lang="en-US" altLang="en-US" sz="1600" dirty="0">
                <a:solidFill>
                  <a:srgbClr val="0033CC"/>
                </a:solidFill>
                <a:effectLst>
                  <a:outerShdw blurRad="38100" dist="38100" dir="2700000" algn="tl">
                    <a:srgbClr val="000000">
                      <a:alpha val="43137"/>
                    </a:srgbClr>
                  </a:outerShdw>
                </a:effectLst>
                <a:latin typeface="Calibri" pitchFamily="34" charset="0"/>
              </a:rPr>
              <a:t> </a:t>
            </a:r>
            <a:r>
              <a:rPr lang="en-US" altLang="en-US" sz="1600" dirty="0" smtClean="0">
                <a:solidFill>
                  <a:srgbClr val="0033CC"/>
                </a:solidFill>
                <a:effectLst>
                  <a:outerShdw blurRad="38100" dist="38100" dir="2700000" algn="tl">
                    <a:srgbClr val="000000">
                      <a:alpha val="43137"/>
                    </a:srgbClr>
                  </a:outerShdw>
                </a:effectLst>
                <a:latin typeface="Calibri" pitchFamily="34" charset="0"/>
              </a:rPr>
              <a:t>                                     nucleation </a:t>
            </a:r>
            <a:r>
              <a:rPr lang="en-US" altLang="en-US" sz="1600" dirty="0">
                <a:solidFill>
                  <a:srgbClr val="0033CC"/>
                </a:solidFill>
                <a:effectLst>
                  <a:outerShdw blurRad="38100" dist="38100" dir="2700000" algn="tl">
                    <a:srgbClr val="000000">
                      <a:alpha val="43137"/>
                    </a:srgbClr>
                  </a:outerShdw>
                </a:effectLst>
                <a:latin typeface="Calibri" pitchFamily="34" charset="0"/>
              </a:rPr>
              <a:t>temperatures </a:t>
            </a:r>
            <a:endParaRPr lang="ru-RU" altLang="en-US" sz="1600" dirty="0">
              <a:solidFill>
                <a:srgbClr val="0033CC"/>
              </a:solidFill>
              <a:effectLst>
                <a:outerShdw blurRad="38100" dist="38100" dir="2700000" algn="tl">
                  <a:srgbClr val="000000">
                    <a:alpha val="43137"/>
                  </a:srgbClr>
                </a:outerShdw>
              </a:effectLst>
              <a:latin typeface="Calibri" pitchFamily="34" charset="0"/>
            </a:endParaRPr>
          </a:p>
        </p:txBody>
      </p:sp>
      <p:sp>
        <p:nvSpPr>
          <p:cNvPr id="4103" name="Rectangle 7"/>
          <p:cNvSpPr>
            <a:spLocks noChangeArrowheads="1"/>
          </p:cNvSpPr>
          <p:nvPr/>
        </p:nvSpPr>
        <p:spPr bwMode="auto">
          <a:xfrm>
            <a:off x="5549901" y="2626333"/>
            <a:ext cx="3517900" cy="87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5000"/>
              </a:lnSpc>
            </a:pPr>
            <a:r>
              <a:rPr lang="en-US" altLang="en-US" sz="1500" b="1" dirty="0">
                <a:solidFill>
                  <a:srgbClr val="0033CC"/>
                </a:solidFill>
                <a:effectLst>
                  <a:outerShdw blurRad="38100" dist="38100" dir="2700000" algn="tl">
                    <a:srgbClr val="000000">
                      <a:alpha val="43137"/>
                    </a:srgbClr>
                  </a:outerShdw>
                </a:effectLst>
                <a:latin typeface="Calibri" pitchFamily="34" charset="0"/>
              </a:rPr>
              <a:t>Snapshot of a </a:t>
            </a:r>
            <a:r>
              <a:rPr lang="en-US" altLang="en-US" sz="1500" b="1" dirty="0" err="1" smtClean="0">
                <a:solidFill>
                  <a:srgbClr val="0033CC"/>
                </a:solidFill>
                <a:effectLst>
                  <a:outerShdw blurRad="38100" dist="38100" dir="2700000" algn="tl">
                    <a:srgbClr val="000000">
                      <a:alpha val="43137"/>
                    </a:srgbClr>
                  </a:outerShdw>
                </a:effectLst>
                <a:latin typeface="Calibri" pitchFamily="34" charset="0"/>
              </a:rPr>
              <a:t>heterophase</a:t>
            </a:r>
            <a:r>
              <a:rPr lang="en-US" altLang="en-US" sz="1500" b="1" dirty="0" smtClean="0">
                <a:solidFill>
                  <a:srgbClr val="0033CC"/>
                </a:solidFill>
                <a:effectLst>
                  <a:outerShdw blurRad="38100" dist="38100" dir="2700000" algn="tl">
                    <a:srgbClr val="000000">
                      <a:alpha val="43137"/>
                    </a:srgbClr>
                  </a:outerShdw>
                </a:effectLst>
                <a:latin typeface="Calibri" pitchFamily="34" charset="0"/>
              </a:rPr>
              <a:t> </a:t>
            </a:r>
            <a:r>
              <a:rPr lang="en-US" altLang="en-US" sz="1500" b="1" dirty="0">
                <a:solidFill>
                  <a:srgbClr val="0033CC"/>
                </a:solidFill>
                <a:effectLst>
                  <a:outerShdw blurRad="38100" dist="38100" dir="2700000" algn="tl">
                    <a:srgbClr val="000000">
                      <a:alpha val="43137"/>
                    </a:srgbClr>
                  </a:outerShdw>
                </a:effectLst>
                <a:latin typeface="Calibri" pitchFamily="34" charset="0"/>
              </a:rPr>
              <a:t>two-density lattice system</a:t>
            </a:r>
            <a:r>
              <a:rPr lang="en-US" altLang="en-US" sz="1500" dirty="0">
                <a:solidFill>
                  <a:srgbClr val="0033CC"/>
                </a:solidFill>
                <a:effectLst>
                  <a:outerShdw blurRad="38100" dist="38100" dir="2700000" algn="tl">
                    <a:srgbClr val="000000">
                      <a:alpha val="43137"/>
                    </a:srgbClr>
                  </a:outerShdw>
                </a:effectLst>
                <a:latin typeface="Calibri" pitchFamily="34" charset="0"/>
              </a:rPr>
              <a:t>. Regions of higher density </a:t>
            </a:r>
            <a:r>
              <a:rPr lang="el-GR" altLang="en-US" sz="1500" dirty="0">
                <a:solidFill>
                  <a:srgbClr val="0033CC"/>
                </a:solidFill>
                <a:effectLst>
                  <a:outerShdw blurRad="38100" dist="38100" dir="2700000" algn="tl">
                    <a:srgbClr val="000000">
                      <a:alpha val="43137"/>
                    </a:srgbClr>
                  </a:outerShdw>
                </a:effectLst>
                <a:latin typeface="Calibri" pitchFamily="34" charset="0"/>
              </a:rPr>
              <a:t>ρ</a:t>
            </a:r>
            <a:r>
              <a:rPr lang="en-US" altLang="en-US" sz="1500" baseline="-25000" dirty="0">
                <a:solidFill>
                  <a:srgbClr val="0033CC"/>
                </a:solidFill>
                <a:effectLst>
                  <a:outerShdw blurRad="38100" dist="38100" dir="2700000" algn="tl">
                    <a:srgbClr val="000000">
                      <a:alpha val="43137"/>
                    </a:srgbClr>
                  </a:outerShdw>
                </a:effectLst>
                <a:latin typeface="Calibri" pitchFamily="34" charset="0"/>
              </a:rPr>
              <a:t>1 </a:t>
            </a:r>
            <a:r>
              <a:rPr lang="en-US" altLang="en-US" sz="1500" dirty="0">
                <a:solidFill>
                  <a:srgbClr val="0033CC"/>
                </a:solidFill>
                <a:effectLst>
                  <a:outerShdw blurRad="38100" dist="38100" dir="2700000" algn="tl">
                    <a:srgbClr val="000000">
                      <a:alpha val="43137"/>
                    </a:srgbClr>
                  </a:outerShdw>
                </a:effectLst>
                <a:latin typeface="Calibri" pitchFamily="34" charset="0"/>
              </a:rPr>
              <a:t>are randomly immersed into the matrix of lower density </a:t>
            </a:r>
            <a:r>
              <a:rPr lang="el-GR" altLang="en-US" sz="1500" dirty="0">
                <a:solidFill>
                  <a:srgbClr val="0033CC"/>
                </a:solidFill>
                <a:effectLst>
                  <a:outerShdw blurRad="38100" dist="38100" dir="2700000" algn="tl">
                    <a:srgbClr val="000000">
                      <a:alpha val="43137"/>
                    </a:srgbClr>
                  </a:outerShdw>
                </a:effectLst>
                <a:latin typeface="Calibri" pitchFamily="34" charset="0"/>
              </a:rPr>
              <a:t>ρ</a:t>
            </a:r>
            <a:r>
              <a:rPr lang="en-US" altLang="en-US" sz="1500" baseline="-25000" dirty="0">
                <a:solidFill>
                  <a:srgbClr val="0033CC"/>
                </a:solidFill>
                <a:effectLst>
                  <a:outerShdw blurRad="38100" dist="38100" dir="2700000" algn="tl">
                    <a:srgbClr val="000000">
                      <a:alpha val="43137"/>
                    </a:srgbClr>
                  </a:outerShdw>
                </a:effectLst>
                <a:latin typeface="Calibri" pitchFamily="34" charset="0"/>
              </a:rPr>
              <a:t>2</a:t>
            </a:r>
            <a:r>
              <a:rPr lang="en-US" altLang="en-US" sz="1500" dirty="0">
                <a:solidFill>
                  <a:srgbClr val="0033CC"/>
                </a:solidFill>
                <a:effectLst>
                  <a:outerShdw blurRad="38100" dist="38100" dir="2700000" algn="tl">
                    <a:srgbClr val="000000">
                      <a:alpha val="43137"/>
                    </a:srgbClr>
                  </a:outerShdw>
                </a:effectLst>
                <a:latin typeface="Calibri" pitchFamily="34" charset="0"/>
              </a:rPr>
              <a:t>, with </a:t>
            </a:r>
            <a:r>
              <a:rPr lang="el-GR" altLang="en-US" sz="1500" dirty="0">
                <a:solidFill>
                  <a:srgbClr val="0033CC"/>
                </a:solidFill>
                <a:effectLst>
                  <a:outerShdw blurRad="38100" dist="38100" dir="2700000" algn="tl">
                    <a:srgbClr val="000000">
                      <a:alpha val="43137"/>
                    </a:srgbClr>
                  </a:outerShdw>
                </a:effectLst>
                <a:latin typeface="Calibri" pitchFamily="34" charset="0"/>
              </a:rPr>
              <a:t>ρ</a:t>
            </a:r>
            <a:r>
              <a:rPr lang="en-US" altLang="en-US" sz="1500" baseline="-25000" dirty="0">
                <a:solidFill>
                  <a:srgbClr val="0033CC"/>
                </a:solidFill>
                <a:effectLst>
                  <a:outerShdw blurRad="38100" dist="38100" dir="2700000" algn="tl">
                    <a:srgbClr val="000000">
                      <a:alpha val="43137"/>
                    </a:srgbClr>
                  </a:outerShdw>
                </a:effectLst>
                <a:latin typeface="Calibri" pitchFamily="34" charset="0"/>
              </a:rPr>
              <a:t>1</a:t>
            </a:r>
            <a:r>
              <a:rPr lang="en-US" altLang="en-US" sz="1500" dirty="0">
                <a:solidFill>
                  <a:srgbClr val="0033CC"/>
                </a:solidFill>
                <a:effectLst>
                  <a:outerShdw blurRad="38100" dist="38100" dir="2700000" algn="tl">
                    <a:srgbClr val="000000">
                      <a:alpha val="43137"/>
                    </a:srgbClr>
                  </a:outerShdw>
                </a:effectLst>
                <a:latin typeface="Calibri" pitchFamily="34" charset="0"/>
              </a:rPr>
              <a:t> &gt; </a:t>
            </a:r>
            <a:r>
              <a:rPr lang="el-GR" altLang="en-US" sz="1500" dirty="0">
                <a:solidFill>
                  <a:srgbClr val="0033CC"/>
                </a:solidFill>
                <a:effectLst>
                  <a:outerShdw blurRad="38100" dist="38100" dir="2700000" algn="tl">
                    <a:srgbClr val="000000">
                      <a:alpha val="43137"/>
                    </a:srgbClr>
                  </a:outerShdw>
                </a:effectLst>
                <a:latin typeface="Calibri" pitchFamily="34" charset="0"/>
              </a:rPr>
              <a:t>ρ</a:t>
            </a:r>
            <a:r>
              <a:rPr lang="en-US" altLang="en-US" sz="1500" baseline="-25000" dirty="0">
                <a:solidFill>
                  <a:srgbClr val="0033CC"/>
                </a:solidFill>
                <a:effectLst>
                  <a:outerShdw blurRad="38100" dist="38100" dir="2700000" algn="tl">
                    <a:srgbClr val="000000">
                      <a:alpha val="43137"/>
                    </a:srgbClr>
                  </a:outerShdw>
                </a:effectLst>
                <a:latin typeface="Calibri" pitchFamily="34" charset="0"/>
              </a:rPr>
              <a:t>2</a:t>
            </a:r>
            <a:r>
              <a:rPr lang="en-US" altLang="en-US" sz="1500" dirty="0">
                <a:solidFill>
                  <a:srgbClr val="0033CC"/>
                </a:solidFill>
                <a:effectLst>
                  <a:outerShdw blurRad="38100" dist="38100" dir="2700000" algn="tl">
                    <a:srgbClr val="000000">
                      <a:alpha val="43137"/>
                    </a:srgbClr>
                  </a:outerShdw>
                </a:effectLst>
                <a:latin typeface="Calibri" pitchFamily="34" charset="0"/>
              </a:rPr>
              <a:t>.</a:t>
            </a:r>
            <a:endParaRPr lang="ru-RU" altLang="en-US" sz="1500" dirty="0">
              <a:solidFill>
                <a:srgbClr val="0033CC"/>
              </a:solidFill>
              <a:effectLst>
                <a:outerShdw blurRad="38100" dist="38100" dir="2700000" algn="tl">
                  <a:srgbClr val="000000">
                    <a:alpha val="43137"/>
                  </a:srgbClr>
                </a:outerShdw>
              </a:effectLst>
              <a:latin typeface="Calibri" pitchFamily="34" charset="0"/>
            </a:endParaRPr>
          </a:p>
        </p:txBody>
      </p:sp>
      <p:sp>
        <p:nvSpPr>
          <p:cNvPr id="10" name="TextBox 9"/>
          <p:cNvSpPr txBox="1"/>
          <p:nvPr/>
        </p:nvSpPr>
        <p:spPr>
          <a:xfrm>
            <a:off x="457200" y="4937300"/>
            <a:ext cx="4733923" cy="1311100"/>
          </a:xfrm>
          <a:prstGeom prst="rect">
            <a:avLst/>
          </a:prstGeom>
          <a:noFill/>
        </p:spPr>
        <p:txBody>
          <a:bodyPr wrap="square" lIns="91410" tIns="45706" rIns="91410" bIns="45706">
            <a:spAutoFit/>
          </a:bodyPr>
          <a:lstStyle/>
          <a:p>
            <a:pPr algn="just">
              <a:lnSpc>
                <a:spcPct val="85000"/>
              </a:lnSpc>
              <a:defRPr/>
            </a:pPr>
            <a:r>
              <a:rPr lang="en-US" b="1" dirty="0">
                <a:solidFill>
                  <a:srgbClr val="0033CC"/>
                </a:solidFill>
                <a:effectLst>
                  <a:outerShdw blurRad="38100" dist="38100" dir="2700000" algn="tl">
                    <a:srgbClr val="000000">
                      <a:alpha val="43137"/>
                    </a:srgbClr>
                  </a:outerShdw>
                </a:effectLst>
                <a:latin typeface="Calibri" pitchFamily="34" charset="0"/>
              </a:rPr>
              <a:t>Free energy F </a:t>
            </a:r>
            <a:r>
              <a:rPr lang="en-US" dirty="0">
                <a:solidFill>
                  <a:srgbClr val="0033CC"/>
                </a:solidFill>
                <a:effectLst>
                  <a:outerShdw blurRad="38100" dist="38100" dir="2700000" algn="tl">
                    <a:srgbClr val="000000">
                      <a:alpha val="43137"/>
                    </a:srgbClr>
                  </a:outerShdw>
                </a:effectLst>
                <a:latin typeface="Calibri" pitchFamily="34" charset="0"/>
              </a:rPr>
              <a:t>(solid line) </a:t>
            </a:r>
            <a:r>
              <a:rPr lang="en-US" b="1" dirty="0">
                <a:solidFill>
                  <a:srgbClr val="0033CC"/>
                </a:solidFill>
                <a:effectLst>
                  <a:outerShdw blurRad="38100" dist="38100" dir="2700000" algn="tl">
                    <a:srgbClr val="000000">
                      <a:alpha val="43137"/>
                    </a:srgbClr>
                  </a:outerShdw>
                </a:effectLst>
                <a:latin typeface="Calibri" pitchFamily="34" charset="0"/>
              </a:rPr>
              <a:t>of the </a:t>
            </a:r>
            <a:r>
              <a:rPr lang="en-US" b="1" dirty="0" err="1">
                <a:solidFill>
                  <a:srgbClr val="0033CC"/>
                </a:solidFill>
                <a:effectLst>
                  <a:outerShdw blurRad="38100" dist="38100" dir="2700000" algn="tl">
                    <a:srgbClr val="000000">
                      <a:alpha val="43137"/>
                    </a:srgbClr>
                  </a:outerShdw>
                </a:effectLst>
                <a:latin typeface="Calibri" pitchFamily="34" charset="0"/>
              </a:rPr>
              <a:t>heterophase</a:t>
            </a:r>
            <a:r>
              <a:rPr lang="en-US" b="1" dirty="0">
                <a:solidFill>
                  <a:srgbClr val="0033CC"/>
                </a:solidFill>
                <a:effectLst>
                  <a:outerShdw blurRad="38100" dist="38100" dir="2700000" algn="tl">
                    <a:srgbClr val="000000">
                      <a:alpha val="43137"/>
                    </a:srgbClr>
                  </a:outerShdw>
                </a:effectLst>
                <a:latin typeface="Calibri" pitchFamily="34" charset="0"/>
              </a:rPr>
              <a:t> </a:t>
            </a:r>
            <a:r>
              <a:rPr lang="en-US" b="1" dirty="0" smtClean="0">
                <a:solidFill>
                  <a:srgbClr val="0033CC"/>
                </a:solidFill>
                <a:effectLst>
                  <a:outerShdw blurRad="38100" dist="38100" dir="2700000" algn="tl">
                    <a:srgbClr val="000000">
                      <a:alpha val="43137"/>
                    </a:srgbClr>
                  </a:outerShdw>
                </a:effectLst>
                <a:latin typeface="Calibri" pitchFamily="34" charset="0"/>
              </a:rPr>
              <a:t>state as compared </a:t>
            </a:r>
            <a:r>
              <a:rPr lang="en-US" b="1" dirty="0">
                <a:solidFill>
                  <a:srgbClr val="0033CC"/>
                </a:solidFill>
                <a:effectLst>
                  <a:outerShdw blurRad="38100" dist="38100" dir="2700000" algn="tl">
                    <a:srgbClr val="000000">
                      <a:alpha val="43137"/>
                    </a:srgbClr>
                  </a:outerShdw>
                </a:effectLst>
                <a:latin typeface="Calibri" pitchFamily="34" charset="0"/>
              </a:rPr>
              <a:t>to the free energy F</a:t>
            </a:r>
            <a:r>
              <a:rPr lang="en-US" b="1" baseline="-25000" dirty="0">
                <a:solidFill>
                  <a:srgbClr val="0033CC"/>
                </a:solidFill>
                <a:effectLst>
                  <a:outerShdw blurRad="38100" dist="38100" dir="2700000" algn="tl">
                    <a:srgbClr val="000000">
                      <a:alpha val="43137"/>
                    </a:srgbClr>
                  </a:outerShdw>
                </a:effectLst>
                <a:latin typeface="Calibri" pitchFamily="34" charset="0"/>
              </a:rPr>
              <a:t>1</a:t>
            </a:r>
            <a:r>
              <a:rPr lang="en-US" b="1" dirty="0">
                <a:solidFill>
                  <a:srgbClr val="0033CC"/>
                </a:solidFill>
                <a:effectLst>
                  <a:outerShdw blurRad="38100" dist="38100" dir="2700000" algn="tl">
                    <a:srgbClr val="000000">
                      <a:alpha val="43137"/>
                    </a:srgbClr>
                  </a:outerShdw>
                </a:effectLst>
                <a:latin typeface="Calibri" pitchFamily="34" charset="0"/>
              </a:rPr>
              <a:t> </a:t>
            </a:r>
            <a:r>
              <a:rPr lang="en-US" dirty="0">
                <a:solidFill>
                  <a:srgbClr val="0033CC"/>
                </a:solidFill>
                <a:effectLst>
                  <a:outerShdw blurRad="38100" dist="38100" dir="2700000" algn="tl">
                    <a:srgbClr val="000000">
                      <a:alpha val="43137"/>
                    </a:srgbClr>
                  </a:outerShdw>
                </a:effectLst>
                <a:latin typeface="Calibri" pitchFamily="34" charset="0"/>
              </a:rPr>
              <a:t>(dashed line) </a:t>
            </a:r>
            <a:r>
              <a:rPr lang="en-US" b="1" dirty="0">
                <a:solidFill>
                  <a:srgbClr val="0033CC"/>
                </a:solidFill>
                <a:effectLst>
                  <a:outerShdw blurRad="38100" dist="38100" dir="2700000" algn="tl">
                    <a:srgbClr val="000000">
                      <a:alpha val="43137"/>
                    </a:srgbClr>
                  </a:outerShdw>
                </a:effectLst>
                <a:latin typeface="Calibri" pitchFamily="34" charset="0"/>
              </a:rPr>
              <a:t>of the pure state, for </a:t>
            </a:r>
            <a:r>
              <a:rPr lang="en-US" b="1" dirty="0" smtClean="0">
                <a:solidFill>
                  <a:srgbClr val="0033CC"/>
                </a:solidFill>
                <a:effectLst>
                  <a:outerShdw blurRad="38100" dist="38100" dir="2700000" algn="tl">
                    <a:srgbClr val="000000">
                      <a:alpha val="43137"/>
                    </a:srgbClr>
                  </a:outerShdw>
                </a:effectLst>
                <a:latin typeface="Calibri" pitchFamily="34" charset="0"/>
              </a:rPr>
              <a:t>varying temperature </a:t>
            </a:r>
            <a:r>
              <a:rPr lang="en-US" b="1" dirty="0">
                <a:solidFill>
                  <a:srgbClr val="0033CC"/>
                </a:solidFill>
                <a:effectLst>
                  <a:outerShdw blurRad="38100" dist="38100" dir="2700000" algn="tl">
                    <a:srgbClr val="000000">
                      <a:alpha val="43137"/>
                    </a:srgbClr>
                  </a:outerShdw>
                </a:effectLst>
                <a:latin typeface="Calibri" pitchFamily="34" charset="0"/>
              </a:rPr>
              <a:t>and different filling factors: </a:t>
            </a:r>
            <a:endParaRPr lang="en-US" b="1" dirty="0" smtClean="0">
              <a:solidFill>
                <a:srgbClr val="0033CC"/>
              </a:solidFill>
              <a:effectLst>
                <a:outerShdw blurRad="38100" dist="38100" dir="2700000" algn="tl">
                  <a:srgbClr val="000000">
                    <a:alpha val="43137"/>
                  </a:srgbClr>
                </a:outerShdw>
              </a:effectLst>
              <a:latin typeface="Calibri" pitchFamily="34" charset="0"/>
            </a:endParaRPr>
          </a:p>
          <a:p>
            <a:pPr algn="just">
              <a:defRPr/>
            </a:pPr>
            <a:r>
              <a:rPr lang="en-US" dirty="0" smtClean="0">
                <a:solidFill>
                  <a:srgbClr val="0033CC"/>
                </a:solidFill>
                <a:latin typeface="Times New Roman" panose="02020603050405020304" pitchFamily="18" charset="0"/>
                <a:cs typeface="Times New Roman" panose="02020603050405020304" pitchFamily="18" charset="0"/>
              </a:rPr>
              <a:t>(</a:t>
            </a:r>
            <a:r>
              <a:rPr lang="en-US" dirty="0">
                <a:solidFill>
                  <a:srgbClr val="0033CC"/>
                </a:solidFill>
                <a:latin typeface="Times New Roman" panose="02020603050405020304" pitchFamily="18" charset="0"/>
                <a:cs typeface="Times New Roman" panose="02020603050405020304" pitchFamily="18" charset="0"/>
              </a:rPr>
              <a:t>a) ν = </a:t>
            </a:r>
            <a:r>
              <a:rPr lang="en-US" b="1" dirty="0">
                <a:solidFill>
                  <a:srgbClr val="0033CC"/>
                </a:solidFill>
                <a:latin typeface="Times New Roman" panose="02020603050405020304" pitchFamily="18" charset="0"/>
                <a:cs typeface="Times New Roman" panose="02020603050405020304" pitchFamily="18" charset="0"/>
              </a:rPr>
              <a:t>0.3</a:t>
            </a:r>
            <a:r>
              <a:rPr lang="en-US" dirty="0">
                <a:solidFill>
                  <a:srgbClr val="0033CC"/>
                </a:solidFill>
                <a:latin typeface="Times New Roman" panose="02020603050405020304" pitchFamily="18" charset="0"/>
                <a:cs typeface="Times New Roman" panose="02020603050405020304" pitchFamily="18" charset="0"/>
              </a:rPr>
              <a:t>; (</a:t>
            </a:r>
            <a:r>
              <a:rPr lang="en-US" dirty="0" smtClean="0">
                <a:solidFill>
                  <a:srgbClr val="0033CC"/>
                </a:solidFill>
                <a:latin typeface="Times New Roman" panose="02020603050405020304" pitchFamily="18" charset="0"/>
                <a:cs typeface="Times New Roman" panose="02020603050405020304" pitchFamily="18" charset="0"/>
              </a:rPr>
              <a:t>b) ν </a:t>
            </a:r>
            <a:r>
              <a:rPr lang="en-US" dirty="0">
                <a:solidFill>
                  <a:srgbClr val="0033CC"/>
                </a:solidFill>
                <a:latin typeface="Times New Roman" panose="02020603050405020304" pitchFamily="18" charset="0"/>
                <a:cs typeface="Times New Roman" panose="02020603050405020304" pitchFamily="18" charset="0"/>
              </a:rPr>
              <a:t>= </a:t>
            </a:r>
            <a:r>
              <a:rPr lang="en-US" b="1" dirty="0" smtClean="0">
                <a:solidFill>
                  <a:srgbClr val="0033CC"/>
                </a:solidFill>
                <a:latin typeface="Times New Roman" panose="02020603050405020304" pitchFamily="18" charset="0"/>
                <a:cs typeface="Times New Roman" panose="02020603050405020304" pitchFamily="18" charset="0"/>
              </a:rPr>
              <a:t>0.45</a:t>
            </a:r>
            <a:endParaRPr lang="en-US" b="1" dirty="0">
              <a:solidFill>
                <a:srgbClr val="0033CC"/>
              </a:solidFill>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457201" y="228597"/>
            <a:ext cx="8534399" cy="609603"/>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Optical </a:t>
            </a:r>
            <a:r>
              <a:rPr lang="en-US"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lattices </a:t>
            </a:r>
            <a:r>
              <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rPr>
              <a:t>with heterogeneous atomic density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21" y="2666540"/>
            <a:ext cx="5288721"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246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914401" y="152399"/>
            <a:ext cx="7467599" cy="838201"/>
          </a:xfrm>
          <a:prstGeom prst="rect">
            <a:avLst/>
          </a:prstGeom>
          <a:solidFill>
            <a:srgbClr val="F79646">
              <a:lumMod val="60000"/>
              <a:lumOff val="40000"/>
            </a:srgb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lnSpc>
                <a:spcPct val="80000"/>
              </a:lnSpc>
            </a:pPr>
            <a:endParaRPr lang="de-DE" sz="600" b="1" kern="0" dirty="0" smtClean="0">
              <a:solidFill>
                <a:srgbClr val="000090"/>
              </a:solidFill>
              <a:effectLst>
                <a:outerShdw blurRad="38100" dist="38100" dir="2700000" algn="tl">
                  <a:srgbClr val="000000">
                    <a:alpha val="43137"/>
                  </a:srgbClr>
                </a:outerShdw>
              </a:effectLst>
              <a:latin typeface="Calibri" panose="020F0502020204030204" pitchFamily="34" charset="0"/>
            </a:endParaRPr>
          </a:p>
          <a:p>
            <a:pPr algn="ctr">
              <a:lnSpc>
                <a:spcPct val="80000"/>
              </a:lnSpc>
            </a:pPr>
            <a:r>
              <a:rPr lang="de-DE" sz="2800" b="1" kern="0" dirty="0" err="1" smtClean="0">
                <a:solidFill>
                  <a:srgbClr val="000090"/>
                </a:solidFill>
                <a:effectLst>
                  <a:outerShdw blurRad="38100" dist="38100" dir="2700000" algn="tl">
                    <a:srgbClr val="000000">
                      <a:alpha val="43137"/>
                    </a:srgbClr>
                  </a:outerShdw>
                </a:effectLst>
                <a:latin typeface="Calibri" panose="020F0502020204030204" pitchFamily="34" charset="0"/>
              </a:rPr>
              <a:t>Vortex</a:t>
            </a:r>
            <a:r>
              <a:rPr lang="de-DE"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 </a:t>
            </a:r>
            <a:r>
              <a:rPr lang="de-DE" sz="2800" b="1" kern="0" dirty="0">
                <a:solidFill>
                  <a:srgbClr val="000090"/>
                </a:solidFill>
                <a:effectLst>
                  <a:outerShdw blurRad="38100" dist="38100" dir="2700000" algn="tl">
                    <a:srgbClr val="000000">
                      <a:alpha val="43137"/>
                    </a:srgbClr>
                  </a:outerShdw>
                </a:effectLst>
                <a:latin typeface="Calibri" panose="020F0502020204030204" pitchFamily="34" charset="0"/>
              </a:rPr>
              <a:t>rings </a:t>
            </a:r>
            <a:r>
              <a:rPr lang="de-DE" sz="2800" b="1" kern="0" dirty="0" err="1">
                <a:solidFill>
                  <a:srgbClr val="000090"/>
                </a:solidFill>
                <a:effectLst>
                  <a:outerShdw blurRad="38100" dist="38100" dir="2700000" algn="tl">
                    <a:srgbClr val="000000">
                      <a:alpha val="43137"/>
                    </a:srgbClr>
                  </a:outerShdw>
                </a:effectLst>
                <a:latin typeface="Calibri" panose="020F0502020204030204" pitchFamily="34" charset="0"/>
              </a:rPr>
              <a:t>and</a:t>
            </a:r>
            <a:r>
              <a:rPr lang="de-DE" sz="2800" b="1" kern="0" dirty="0">
                <a:solidFill>
                  <a:srgbClr val="000090"/>
                </a:solidFill>
                <a:effectLst>
                  <a:outerShdw blurRad="38100" dist="38100" dir="2700000" algn="tl">
                    <a:srgbClr val="000000">
                      <a:alpha val="43137"/>
                    </a:srgbClr>
                  </a:outerShdw>
                </a:effectLst>
                <a:latin typeface="Calibri" panose="020F0502020204030204" pitchFamily="34" charset="0"/>
              </a:rPr>
              <a:t> </a:t>
            </a:r>
            <a:r>
              <a:rPr lang="de-DE" sz="2800" b="1" kern="0" dirty="0" err="1">
                <a:solidFill>
                  <a:srgbClr val="000090"/>
                </a:solidFill>
                <a:effectLst>
                  <a:outerShdw blurRad="38100" dist="38100" dir="2700000" algn="tl">
                    <a:srgbClr val="000000">
                      <a:alpha val="43137"/>
                    </a:srgbClr>
                  </a:outerShdw>
                </a:effectLst>
                <a:latin typeface="Calibri" panose="020F0502020204030204" pitchFamily="34" charset="0"/>
              </a:rPr>
              <a:t>vortex</a:t>
            </a:r>
            <a:r>
              <a:rPr lang="de-DE" sz="2800" b="1" kern="0" dirty="0">
                <a:solidFill>
                  <a:srgbClr val="000090"/>
                </a:solidFill>
                <a:effectLst>
                  <a:outerShdw blurRad="38100" dist="38100" dir="2700000" algn="tl">
                    <a:srgbClr val="000000">
                      <a:alpha val="43137"/>
                    </a:srgbClr>
                  </a:outerShdw>
                </a:effectLst>
                <a:latin typeface="Calibri" panose="020F0502020204030204" pitchFamily="34" charset="0"/>
              </a:rPr>
              <a:t> ring </a:t>
            </a:r>
            <a:r>
              <a:rPr lang="de-DE" sz="2800" b="1" kern="0" dirty="0" err="1">
                <a:solidFill>
                  <a:srgbClr val="000090"/>
                </a:solidFill>
                <a:effectLst>
                  <a:outerShdw blurRad="38100" dist="38100" dir="2700000" algn="tl">
                    <a:srgbClr val="000000">
                      <a:alpha val="43137"/>
                    </a:srgbClr>
                  </a:outerShdw>
                </a:effectLst>
                <a:latin typeface="Calibri" panose="020F0502020204030204" pitchFamily="34" charset="0"/>
              </a:rPr>
              <a:t>solitons</a:t>
            </a:r>
            <a:r>
              <a:rPr lang="de-DE" sz="2800" b="1" kern="0" dirty="0">
                <a:solidFill>
                  <a:srgbClr val="000090"/>
                </a:solidFill>
                <a:effectLst>
                  <a:outerShdw blurRad="38100" dist="38100" dir="2700000" algn="tl">
                    <a:srgbClr val="000000">
                      <a:alpha val="43137"/>
                    </a:srgbClr>
                  </a:outerShdw>
                </a:effectLst>
                <a:latin typeface="Calibri" panose="020F0502020204030204" pitchFamily="34" charset="0"/>
              </a:rPr>
              <a:t> in </a:t>
            </a:r>
            <a:r>
              <a:rPr lang="de-DE"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a </a:t>
            </a:r>
            <a:r>
              <a:rPr lang="de-DE" sz="2800" b="1" kern="0" dirty="0" err="1" smtClean="0">
                <a:solidFill>
                  <a:srgbClr val="000090"/>
                </a:solidFill>
                <a:effectLst>
                  <a:outerShdw blurRad="38100" dist="38100" dir="2700000" algn="tl">
                    <a:srgbClr val="000000">
                      <a:alpha val="43137"/>
                    </a:srgbClr>
                  </a:outerShdw>
                </a:effectLst>
                <a:latin typeface="Calibri" panose="020F0502020204030204" pitchFamily="34" charset="0"/>
              </a:rPr>
              <a:t>shaken</a:t>
            </a:r>
            <a:r>
              <a:rPr lang="de-DE" sz="2800" b="1" kern="0" dirty="0" smtClean="0">
                <a:solidFill>
                  <a:srgbClr val="000090"/>
                </a:solidFill>
                <a:effectLst>
                  <a:outerShdw blurRad="38100" dist="38100" dir="2700000" algn="tl">
                    <a:srgbClr val="000000">
                      <a:alpha val="43137"/>
                    </a:srgbClr>
                  </a:outerShdw>
                </a:effectLst>
                <a:latin typeface="Calibri" panose="020F0502020204030204" pitchFamily="34" charset="0"/>
              </a:rPr>
              <a:t> </a:t>
            </a:r>
            <a:r>
              <a:rPr lang="de-DE" sz="2800" b="1" kern="0" dirty="0">
                <a:solidFill>
                  <a:srgbClr val="000090"/>
                </a:solidFill>
                <a:effectLst>
                  <a:outerShdw blurRad="38100" dist="38100" dir="2700000" algn="tl">
                    <a:srgbClr val="000000">
                      <a:alpha val="43137"/>
                    </a:srgbClr>
                  </a:outerShdw>
                </a:effectLst>
                <a:latin typeface="Calibri" panose="020F0502020204030204" pitchFamily="34" charset="0"/>
              </a:rPr>
              <a:t>Bose-Einstein </a:t>
            </a:r>
            <a:r>
              <a:rPr lang="de-DE" sz="2800" b="1" kern="0" dirty="0" err="1">
                <a:solidFill>
                  <a:srgbClr val="000090"/>
                </a:solidFill>
                <a:effectLst>
                  <a:outerShdw blurRad="38100" dist="38100" dir="2700000" algn="tl">
                    <a:srgbClr val="000000">
                      <a:alpha val="43137"/>
                    </a:srgbClr>
                  </a:outerShdw>
                </a:effectLst>
                <a:latin typeface="Calibri" panose="020F0502020204030204" pitchFamily="34" charset="0"/>
              </a:rPr>
              <a:t>condensate</a:t>
            </a:r>
            <a:r>
              <a:rPr lang="de-DE" sz="2800" b="1" kern="0" dirty="0">
                <a:solidFill>
                  <a:srgbClr val="000090"/>
                </a:solidFill>
                <a:effectLst>
                  <a:outerShdw blurRad="38100" dist="38100" dir="2700000" algn="tl">
                    <a:srgbClr val="000000">
                      <a:alpha val="43137"/>
                    </a:srgbClr>
                  </a:outerShdw>
                </a:effectLst>
                <a:latin typeface="Calibri" panose="020F0502020204030204" pitchFamily="34" charset="0"/>
              </a:rPr>
              <a:t> </a:t>
            </a:r>
            <a:endParaRPr lang="en-US" sz="28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grpSp>
        <p:nvGrpSpPr>
          <p:cNvPr id="3" name="Группа 5"/>
          <p:cNvGrpSpPr>
            <a:grpSpLocks noChangeAspect="1"/>
          </p:cNvGrpSpPr>
          <p:nvPr/>
        </p:nvGrpSpPr>
        <p:grpSpPr bwMode="auto">
          <a:xfrm>
            <a:off x="381000" y="2590800"/>
            <a:ext cx="8193179" cy="2286000"/>
            <a:chOff x="1306525" y="1295182"/>
            <a:chExt cx="5785755" cy="1614359"/>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25" y="1340773"/>
              <a:ext cx="4139792" cy="156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180" y="1480546"/>
              <a:ext cx="1679100" cy="1397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135131" y="1295182"/>
              <a:ext cx="242472" cy="217350"/>
            </a:xfrm>
            <a:prstGeom prst="rect">
              <a:avLst/>
            </a:prstGeom>
            <a:noFill/>
          </p:spPr>
          <p:txBody>
            <a:bodyPr wrap="none">
              <a:spAutoFit/>
            </a:bodyPr>
            <a:lstStyle/>
            <a:p>
              <a:pPr defTabSz="914400" fontAlgn="base">
                <a:spcBef>
                  <a:spcPct val="0"/>
                </a:spcBef>
                <a:spcAft>
                  <a:spcPct val="0"/>
                </a:spcAft>
                <a:defRPr/>
              </a:pPr>
              <a:r>
                <a:rPr lang="en-US" sz="1400" dirty="0">
                  <a:solidFill>
                    <a:prstClr val="black"/>
                  </a:solidFill>
                  <a:cs typeface="Arial" charset="0"/>
                </a:rPr>
                <a:t>d)</a:t>
              </a:r>
            </a:p>
          </p:txBody>
        </p:sp>
      </p:grpSp>
      <p:sp>
        <p:nvSpPr>
          <p:cNvPr id="7" name="Прямоугольник 6"/>
          <p:cNvSpPr/>
          <p:nvPr/>
        </p:nvSpPr>
        <p:spPr>
          <a:xfrm>
            <a:off x="493621" y="1295400"/>
            <a:ext cx="8193179" cy="1338828"/>
          </a:xfrm>
          <a:prstGeom prst="rect">
            <a:avLst/>
          </a:prstGeom>
        </p:spPr>
        <p:txBody>
          <a:bodyPr wrap="square">
            <a:spAutoFit/>
          </a:bodyPr>
          <a:lstStyle/>
          <a:p>
            <a:pPr>
              <a:lnSpc>
                <a:spcPct val="90000"/>
              </a:lnSpc>
            </a:pPr>
            <a:r>
              <a:rPr lang="en-US" dirty="0">
                <a:solidFill>
                  <a:srgbClr val="0033CC"/>
                </a:solidFill>
                <a:effectLst>
                  <a:outerShdw blurRad="38100" dist="38100" dir="2700000" algn="tl">
                    <a:srgbClr val="000000">
                      <a:alpha val="43137"/>
                    </a:srgbClr>
                  </a:outerShdw>
                </a:effectLst>
                <a:latin typeface="Calibri" panose="020F0502020204030204" pitchFamily="34" charset="0"/>
              </a:rPr>
              <a:t>In a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shaking Bose-Einstein condensate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confined in a </a:t>
            </a:r>
            <a:r>
              <a:rPr lang="en-US" b="1" dirty="0">
                <a:solidFill>
                  <a:srgbClr val="0033CC"/>
                </a:solidFill>
                <a:effectLst>
                  <a:outerShdw blurRad="38100" dist="38100" dir="2700000" algn="tl">
                    <a:srgbClr val="000000">
                      <a:alpha val="43137"/>
                    </a:srgbClr>
                  </a:outerShdw>
                </a:effectLst>
                <a:latin typeface="Calibri" panose="020F0502020204030204" pitchFamily="34" charset="0"/>
              </a:rPr>
              <a:t>vibrating trap</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there can appear different </a:t>
            </a:r>
            <a:r>
              <a:rPr lang="en-US" b="1" dirty="0">
                <a:solidFill>
                  <a:srgbClr val="C00000"/>
                </a:solidFill>
                <a:effectLst>
                  <a:outerShdw blurRad="38100" dist="38100" dir="2700000" algn="tl">
                    <a:srgbClr val="000000">
                      <a:alpha val="43137"/>
                    </a:srgbClr>
                  </a:outerShdw>
                </a:effectLst>
                <a:latin typeface="Calibri" panose="020F0502020204030204" pitchFamily="34" charset="0"/>
              </a:rPr>
              <a:t>nonlinear coherent modes</a:t>
            </a:r>
            <a:r>
              <a:rPr lang="en-US" dirty="0">
                <a:solidFill>
                  <a:srgbClr val="C00000"/>
                </a:solidFill>
                <a:effectLst>
                  <a:outerShdw blurRad="38100" dist="38100" dir="2700000" algn="tl">
                    <a:srgbClr val="000000">
                      <a:alpha val="43137"/>
                    </a:srgbClr>
                  </a:outerShdw>
                </a:effectLst>
                <a:latin typeface="Calibri" panose="020F0502020204030204" pitchFamily="34" charset="0"/>
              </a:rPr>
              <a:t>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such as vortex ring solitons and vortex rings. </a:t>
            </a:r>
            <a:endParaRPr lang="en-US" dirty="0" smtClean="0">
              <a:solidFill>
                <a:srgbClr val="0033CC"/>
              </a:solidFill>
              <a:effectLst>
                <a:outerShdw blurRad="38100" dist="38100" dir="2700000" algn="tl">
                  <a:srgbClr val="000000">
                    <a:alpha val="43137"/>
                  </a:srgbClr>
                </a:outerShdw>
              </a:effectLst>
              <a:latin typeface="Calibri" panose="020F0502020204030204" pitchFamily="34" charset="0"/>
            </a:endParaRPr>
          </a:p>
          <a:p>
            <a:pPr>
              <a:lnSpc>
                <a:spcPct val="90000"/>
              </a:lnSpc>
            </a:pP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The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energy required for creating vortex ring solitons is larger than that needed for forming vortex rings. The generation of </a:t>
            </a:r>
            <a:r>
              <a:rPr lang="en-US" dirty="0">
                <a:solidFill>
                  <a:srgbClr val="C00000"/>
                </a:solidFill>
                <a:effectLst>
                  <a:outerShdw blurRad="38100" dist="38100" dir="2700000" algn="tl">
                    <a:srgbClr val="000000">
                      <a:alpha val="43137"/>
                    </a:srgbClr>
                  </a:outerShdw>
                </a:effectLst>
                <a:latin typeface="Calibri" panose="020F0502020204030204" pitchFamily="34" charset="0"/>
              </a:rPr>
              <a:t>vortex </a:t>
            </a:r>
            <a:r>
              <a:rPr lang="en-US" dirty="0" smtClean="0">
                <a:solidFill>
                  <a:srgbClr val="C00000"/>
                </a:solidFill>
                <a:effectLst>
                  <a:outerShdw blurRad="38100" dist="38100" dir="2700000" algn="tl">
                    <a:srgbClr val="000000">
                      <a:alpha val="43137"/>
                    </a:srgbClr>
                  </a:outerShdw>
                </a:effectLst>
                <a:latin typeface="Calibri" panose="020F0502020204030204" pitchFamily="34" charset="0"/>
              </a:rPr>
              <a:t>rings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at moderate excitation energies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is illustrated by </a:t>
            </a:r>
            <a:r>
              <a:rPr lang="en-US" dirty="0">
                <a:solidFill>
                  <a:srgbClr val="C00000"/>
                </a:solidFill>
                <a:effectLst>
                  <a:outerShdw blurRad="38100" dist="38100" dir="2700000" algn="tl">
                    <a:srgbClr val="000000">
                      <a:alpha val="43137"/>
                    </a:srgbClr>
                  </a:outerShdw>
                </a:effectLst>
                <a:latin typeface="Calibri" panose="020F0502020204030204" pitchFamily="34" charset="0"/>
              </a:rPr>
              <a:t>numerical simulations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for trapped rubidium </a:t>
            </a:r>
            <a:r>
              <a:rPr lang="en-US" baseline="30000" dirty="0">
                <a:solidFill>
                  <a:srgbClr val="0033CC"/>
                </a:solidFill>
                <a:effectLst>
                  <a:outerShdw blurRad="38100" dist="38100" dir="2700000" algn="tl">
                    <a:srgbClr val="000000">
                      <a:alpha val="43137"/>
                    </a:srgbClr>
                  </a:outerShdw>
                </a:effectLst>
                <a:latin typeface="Calibri" panose="020F0502020204030204" pitchFamily="34" charset="0"/>
              </a:rPr>
              <a:t>87</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Rb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atoms</a:t>
            </a:r>
            <a:r>
              <a:rPr lang="en-US" dirty="0" smtClean="0">
                <a:solidFill>
                  <a:srgbClr val="0033CC"/>
                </a:solidFill>
                <a:latin typeface="Calibri" panose="020F0502020204030204" pitchFamily="34" charset="0"/>
              </a:rPr>
              <a:t>.</a:t>
            </a:r>
            <a:endParaRPr lang="en-US" dirty="0">
              <a:solidFill>
                <a:srgbClr val="0033CC"/>
              </a:solidFill>
              <a:latin typeface="Calibri" panose="020F0502020204030204" pitchFamily="34" charset="0"/>
            </a:endParaRPr>
          </a:p>
        </p:txBody>
      </p:sp>
      <p:sp>
        <p:nvSpPr>
          <p:cNvPr id="8" name="Прямоугольник 7"/>
          <p:cNvSpPr/>
          <p:nvPr/>
        </p:nvSpPr>
        <p:spPr>
          <a:xfrm>
            <a:off x="417421" y="5029200"/>
            <a:ext cx="8497979" cy="1184940"/>
          </a:xfrm>
          <a:prstGeom prst="rect">
            <a:avLst/>
          </a:prstGeom>
        </p:spPr>
        <p:txBody>
          <a:bodyPr wrap="square">
            <a:spAutoFit/>
          </a:bodyPr>
          <a:lstStyle/>
          <a:p>
            <a:r>
              <a:rPr lang="en-US" sz="1600" dirty="0">
                <a:solidFill>
                  <a:srgbClr val="0033CC"/>
                </a:solidFill>
                <a:effectLst>
                  <a:outerShdw blurRad="38100" dist="38100" dir="2700000" algn="tl">
                    <a:srgbClr val="000000">
                      <a:alpha val="43137"/>
                    </a:srgbClr>
                  </a:outerShdw>
                </a:effectLst>
              </a:rPr>
              <a:t>Spatial location of vortex rings after different shaking </a:t>
            </a:r>
            <a:r>
              <a:rPr lang="en-US" sz="1600" dirty="0" smtClean="0">
                <a:solidFill>
                  <a:srgbClr val="0033CC"/>
                </a:solidFill>
                <a:effectLst>
                  <a:outerShdw blurRad="38100" dist="38100" dir="2700000" algn="tl">
                    <a:srgbClr val="000000">
                      <a:alpha val="43137"/>
                    </a:srgbClr>
                  </a:outerShdw>
                </a:effectLst>
              </a:rPr>
              <a:t>times: </a:t>
            </a:r>
          </a:p>
          <a:p>
            <a:pPr>
              <a:spcAft>
                <a:spcPts val="600"/>
              </a:spcAft>
            </a:pPr>
            <a:r>
              <a:rPr lang="en-US" sz="1600" dirty="0" smtClean="0">
                <a:solidFill>
                  <a:srgbClr val="0033CC"/>
                </a:solidFill>
                <a:effectLst>
                  <a:outerShdw blurRad="38100" dist="38100" dir="2700000" algn="tl">
                    <a:srgbClr val="000000">
                      <a:alpha val="43137"/>
                    </a:srgbClr>
                  </a:outerShdw>
                </a:effectLst>
              </a:rPr>
              <a:t>         a</a:t>
            </a:r>
            <a:r>
              <a:rPr lang="en-US" sz="1600" dirty="0">
                <a:solidFill>
                  <a:srgbClr val="0033CC"/>
                </a:solidFill>
                <a:effectLst>
                  <a:outerShdw blurRad="38100" dist="38100" dir="2700000" algn="tl">
                    <a:srgbClr val="000000">
                      <a:alpha val="43137"/>
                    </a:srgbClr>
                  </a:outerShdw>
                </a:effectLst>
              </a:rPr>
              <a:t>) </a:t>
            </a:r>
            <a:r>
              <a:rPr lang="en-US" sz="1600" dirty="0" smtClean="0">
                <a:solidFill>
                  <a:srgbClr val="0033CC"/>
                </a:solidFill>
                <a:effectLst>
                  <a:outerShdw blurRad="38100" dist="38100" dir="2700000" algn="tl">
                    <a:srgbClr val="000000">
                      <a:alpha val="43137"/>
                    </a:srgbClr>
                  </a:outerShdw>
                </a:effectLst>
              </a:rPr>
              <a:t>t = 10.5 </a:t>
            </a:r>
            <a:r>
              <a:rPr lang="en-US" sz="1600" dirty="0" err="1">
                <a:solidFill>
                  <a:srgbClr val="0033CC"/>
                </a:solidFill>
                <a:effectLst>
                  <a:outerShdw blurRad="38100" dist="38100" dir="2700000" algn="tl">
                    <a:srgbClr val="000000">
                      <a:alpha val="43137"/>
                    </a:srgbClr>
                  </a:outerShdw>
                </a:effectLst>
              </a:rPr>
              <a:t>ms</a:t>
            </a:r>
            <a:r>
              <a:rPr lang="en-US" sz="1600" dirty="0">
                <a:solidFill>
                  <a:srgbClr val="0033CC"/>
                </a:solidFill>
                <a:effectLst>
                  <a:outerShdw blurRad="38100" dist="38100" dir="2700000" algn="tl">
                    <a:srgbClr val="000000">
                      <a:alpha val="43137"/>
                    </a:srgbClr>
                  </a:outerShdw>
                </a:effectLst>
              </a:rPr>
              <a:t>; </a:t>
            </a:r>
            <a:r>
              <a:rPr lang="en-US" sz="1600" dirty="0" smtClean="0">
                <a:solidFill>
                  <a:srgbClr val="0033CC"/>
                </a:solidFill>
                <a:effectLst>
                  <a:outerShdw blurRad="38100" dist="38100" dir="2700000" algn="tl">
                    <a:srgbClr val="000000">
                      <a:alpha val="43137"/>
                    </a:srgbClr>
                  </a:outerShdw>
                </a:effectLst>
              </a:rPr>
              <a:t>          b</a:t>
            </a:r>
            <a:r>
              <a:rPr lang="en-US" sz="1600" dirty="0">
                <a:solidFill>
                  <a:srgbClr val="0033CC"/>
                </a:solidFill>
                <a:effectLst>
                  <a:outerShdw blurRad="38100" dist="38100" dir="2700000" algn="tl">
                    <a:srgbClr val="000000">
                      <a:alpha val="43137"/>
                    </a:srgbClr>
                  </a:outerShdw>
                </a:effectLst>
              </a:rPr>
              <a:t>) </a:t>
            </a:r>
            <a:r>
              <a:rPr lang="en-US" sz="1600" dirty="0" smtClean="0">
                <a:solidFill>
                  <a:srgbClr val="0033CC"/>
                </a:solidFill>
                <a:effectLst>
                  <a:outerShdw blurRad="38100" dist="38100" dir="2700000" algn="tl">
                    <a:srgbClr val="000000">
                      <a:alpha val="43137"/>
                    </a:srgbClr>
                  </a:outerShdw>
                </a:effectLst>
              </a:rPr>
              <a:t>t = 11ms</a:t>
            </a:r>
            <a:r>
              <a:rPr lang="en-US" sz="1600" dirty="0">
                <a:solidFill>
                  <a:srgbClr val="0033CC"/>
                </a:solidFill>
                <a:effectLst>
                  <a:outerShdw blurRad="38100" dist="38100" dir="2700000" algn="tl">
                    <a:srgbClr val="000000">
                      <a:alpha val="43137"/>
                    </a:srgbClr>
                  </a:outerShdw>
                </a:effectLst>
              </a:rPr>
              <a:t>; </a:t>
            </a:r>
            <a:r>
              <a:rPr lang="en-US" sz="1600" dirty="0" smtClean="0">
                <a:solidFill>
                  <a:srgbClr val="0033CC"/>
                </a:solidFill>
                <a:effectLst>
                  <a:outerShdw blurRad="38100" dist="38100" dir="2700000" algn="tl">
                    <a:srgbClr val="000000">
                      <a:alpha val="43137"/>
                    </a:srgbClr>
                  </a:outerShdw>
                </a:effectLst>
              </a:rPr>
              <a:t>               c</a:t>
            </a:r>
            <a:r>
              <a:rPr lang="en-US" sz="1600" dirty="0">
                <a:solidFill>
                  <a:srgbClr val="0033CC"/>
                </a:solidFill>
                <a:effectLst>
                  <a:outerShdw blurRad="38100" dist="38100" dir="2700000" algn="tl">
                    <a:srgbClr val="000000">
                      <a:alpha val="43137"/>
                    </a:srgbClr>
                  </a:outerShdw>
                </a:effectLst>
              </a:rPr>
              <a:t>) </a:t>
            </a:r>
            <a:r>
              <a:rPr lang="en-US" sz="1600" dirty="0" smtClean="0">
                <a:solidFill>
                  <a:srgbClr val="0033CC"/>
                </a:solidFill>
                <a:effectLst>
                  <a:outerShdw blurRad="38100" dist="38100" dir="2700000" algn="tl">
                    <a:srgbClr val="000000">
                      <a:alpha val="43137"/>
                    </a:srgbClr>
                  </a:outerShdw>
                </a:effectLst>
              </a:rPr>
              <a:t>t = 14.4 </a:t>
            </a:r>
            <a:r>
              <a:rPr lang="en-US" sz="1600" dirty="0" err="1">
                <a:solidFill>
                  <a:srgbClr val="0033CC"/>
                </a:solidFill>
                <a:effectLst>
                  <a:outerShdw blurRad="38100" dist="38100" dir="2700000" algn="tl">
                    <a:srgbClr val="000000">
                      <a:alpha val="43137"/>
                    </a:srgbClr>
                  </a:outerShdw>
                </a:effectLst>
              </a:rPr>
              <a:t>ms</a:t>
            </a:r>
            <a:r>
              <a:rPr lang="en-US" sz="1600" dirty="0">
                <a:solidFill>
                  <a:srgbClr val="0033CC"/>
                </a:solidFill>
                <a:effectLst>
                  <a:outerShdw blurRad="38100" dist="38100" dir="2700000" algn="tl">
                    <a:srgbClr val="000000">
                      <a:alpha val="43137"/>
                    </a:srgbClr>
                  </a:outerShdw>
                </a:effectLst>
              </a:rPr>
              <a:t>; </a:t>
            </a:r>
          </a:p>
          <a:p>
            <a:r>
              <a:rPr lang="en-US" sz="1600" dirty="0">
                <a:solidFill>
                  <a:srgbClr val="0033CC"/>
                </a:solidFill>
                <a:effectLst>
                  <a:outerShdw blurRad="38100" dist="38100" dir="2700000" algn="tl">
                    <a:srgbClr val="000000">
                      <a:alpha val="43137"/>
                    </a:srgbClr>
                  </a:outerShdw>
                </a:effectLst>
              </a:rPr>
              <a:t>d) Radial density of the </a:t>
            </a:r>
            <a:r>
              <a:rPr lang="en-US" sz="1600" b="1" dirty="0">
                <a:solidFill>
                  <a:srgbClr val="0033CC"/>
                </a:solidFill>
                <a:effectLst>
                  <a:outerShdw blurRad="38100" dist="38100" dir="2700000" algn="tl">
                    <a:srgbClr val="000000">
                      <a:alpha val="43137"/>
                    </a:srgbClr>
                  </a:outerShdw>
                </a:effectLst>
              </a:rPr>
              <a:t>double ring state </a:t>
            </a:r>
            <a:r>
              <a:rPr lang="en-US" sz="1600" dirty="0">
                <a:solidFill>
                  <a:srgbClr val="0033CC"/>
                </a:solidFill>
                <a:effectLst>
                  <a:outerShdw blurRad="38100" dist="38100" dir="2700000" algn="tl">
                    <a:srgbClr val="000000">
                      <a:alpha val="43137"/>
                    </a:srgbClr>
                  </a:outerShdw>
                </a:effectLst>
              </a:rPr>
              <a:t>(dashed line), composite </a:t>
            </a:r>
            <a:r>
              <a:rPr lang="en-US" sz="1600" b="1" dirty="0">
                <a:solidFill>
                  <a:srgbClr val="0033CC"/>
                </a:solidFill>
                <a:effectLst>
                  <a:outerShdw blurRad="38100" dist="38100" dir="2700000" algn="tl">
                    <a:srgbClr val="000000">
                      <a:alpha val="43137"/>
                    </a:srgbClr>
                  </a:outerShdw>
                </a:effectLst>
              </a:rPr>
              <a:t>vortex state + double ring states </a:t>
            </a:r>
            <a:r>
              <a:rPr lang="en-US" sz="1600" dirty="0">
                <a:solidFill>
                  <a:srgbClr val="0033CC"/>
                </a:solidFill>
                <a:effectLst>
                  <a:outerShdw blurRad="38100" dist="38100" dir="2700000" algn="tl">
                    <a:srgbClr val="000000">
                      <a:alpha val="43137"/>
                    </a:srgbClr>
                  </a:outerShdw>
                </a:effectLst>
              </a:rPr>
              <a:t>(dashed dotted line) and </a:t>
            </a:r>
            <a:r>
              <a:rPr lang="en-US" sz="1600" b="1" dirty="0">
                <a:solidFill>
                  <a:srgbClr val="0033CC"/>
                </a:solidFill>
                <a:effectLst>
                  <a:outerShdw blurRad="38100" dist="38100" dir="2700000" algn="tl">
                    <a:srgbClr val="000000">
                      <a:alpha val="43137"/>
                    </a:srgbClr>
                  </a:outerShdw>
                </a:effectLst>
              </a:rPr>
              <a:t>vortex state</a:t>
            </a:r>
            <a:r>
              <a:rPr lang="en-US" sz="1600" dirty="0">
                <a:solidFill>
                  <a:srgbClr val="0033CC"/>
                </a:solidFill>
                <a:effectLst>
                  <a:outerShdw blurRad="38100" dist="38100" dir="2700000" algn="tl">
                    <a:srgbClr val="000000">
                      <a:alpha val="43137"/>
                    </a:srgbClr>
                  </a:outerShdw>
                </a:effectLst>
              </a:rPr>
              <a:t> with the winding number </a:t>
            </a:r>
            <a:r>
              <a:rPr lang="en-US" sz="1600" dirty="0" smtClean="0">
                <a:solidFill>
                  <a:srgbClr val="0033CC"/>
                </a:solidFill>
                <a:effectLst>
                  <a:outerShdw blurRad="38100" dist="38100" dir="2700000" algn="tl">
                    <a:srgbClr val="000000">
                      <a:alpha val="43137"/>
                    </a:srgbClr>
                  </a:outerShdw>
                </a:effectLst>
              </a:rPr>
              <a:t>m = 2 </a:t>
            </a:r>
            <a:r>
              <a:rPr lang="en-US" sz="1600" dirty="0">
                <a:solidFill>
                  <a:srgbClr val="0033CC"/>
                </a:solidFill>
                <a:effectLst>
                  <a:outerShdw blurRad="38100" dist="38100" dir="2700000" algn="tl">
                    <a:srgbClr val="000000">
                      <a:alpha val="43137"/>
                    </a:srgbClr>
                  </a:outerShdw>
                </a:effectLst>
              </a:rPr>
              <a:t>(solid line)</a:t>
            </a:r>
            <a:r>
              <a:rPr lang="en-US" dirty="0"/>
              <a:t> </a:t>
            </a:r>
          </a:p>
        </p:txBody>
      </p:sp>
      <p:sp>
        <p:nvSpPr>
          <p:cNvPr id="9" name="TextBox 5"/>
          <p:cNvSpPr txBox="1">
            <a:spLocks noChangeArrowheads="1"/>
          </p:cNvSpPr>
          <p:nvPr/>
        </p:nvSpPr>
        <p:spPr bwMode="auto">
          <a:xfrm>
            <a:off x="1828800" y="6397852"/>
            <a:ext cx="7162800" cy="30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n-US" sz="1400" dirty="0">
                <a:solidFill>
                  <a:srgbClr val="7F7F7F"/>
                </a:solidFill>
                <a:latin typeface="Calibri" pitchFamily="34" charset="0"/>
              </a:rPr>
              <a:t>V.I. </a:t>
            </a:r>
            <a:r>
              <a:rPr lang="en-GB" altLang="en-US" sz="1400" dirty="0" err="1" smtClean="0">
                <a:solidFill>
                  <a:srgbClr val="7F7F7F"/>
                </a:solidFill>
                <a:latin typeface="Calibri" pitchFamily="34" charset="0"/>
              </a:rPr>
              <a:t>Yukalov</a:t>
            </a:r>
            <a:r>
              <a:rPr lang="en-GB" altLang="en-US" sz="1400" dirty="0">
                <a:solidFill>
                  <a:srgbClr val="7F7F7F"/>
                </a:solidFill>
                <a:latin typeface="Calibri" pitchFamily="34" charset="0"/>
              </a:rPr>
              <a:t>, , A.N. </a:t>
            </a:r>
            <a:r>
              <a:rPr lang="en-GB" altLang="en-US" sz="1400" dirty="0" err="1">
                <a:solidFill>
                  <a:srgbClr val="7F7F7F"/>
                </a:solidFill>
                <a:latin typeface="Calibri" pitchFamily="34" charset="0"/>
              </a:rPr>
              <a:t>Novikov</a:t>
            </a:r>
            <a:r>
              <a:rPr lang="en-GB" altLang="en-US" sz="1400" dirty="0">
                <a:solidFill>
                  <a:srgbClr val="7F7F7F"/>
                </a:solidFill>
                <a:latin typeface="Calibri" pitchFamily="34" charset="0"/>
              </a:rPr>
              <a:t>, </a:t>
            </a:r>
            <a:r>
              <a:rPr lang="en-GB" altLang="en-US" sz="1400" dirty="0" smtClean="0">
                <a:solidFill>
                  <a:srgbClr val="7F7F7F"/>
                </a:solidFill>
                <a:latin typeface="Calibri" pitchFamily="34" charset="0"/>
              </a:rPr>
              <a:t> </a:t>
            </a:r>
            <a:r>
              <a:rPr lang="en-GB" altLang="en-US" sz="1400" dirty="0">
                <a:solidFill>
                  <a:srgbClr val="7F7F7F"/>
                </a:solidFill>
                <a:latin typeface="Calibri" pitchFamily="34" charset="0"/>
              </a:rPr>
              <a:t>E.P. </a:t>
            </a:r>
            <a:r>
              <a:rPr lang="en-GB" altLang="en-US" sz="1400" dirty="0" err="1">
                <a:solidFill>
                  <a:srgbClr val="7F7F7F"/>
                </a:solidFill>
                <a:latin typeface="Calibri" pitchFamily="34" charset="0"/>
              </a:rPr>
              <a:t>Yukalova</a:t>
            </a:r>
            <a:r>
              <a:rPr lang="en-GB" altLang="en-US" sz="1400" dirty="0">
                <a:solidFill>
                  <a:srgbClr val="7F7F7F"/>
                </a:solidFill>
                <a:latin typeface="Calibri" pitchFamily="34" charset="0"/>
              </a:rPr>
              <a:t>, V.S. </a:t>
            </a:r>
            <a:r>
              <a:rPr lang="en-GB" altLang="en-US" sz="1400" dirty="0" err="1" smtClean="0">
                <a:solidFill>
                  <a:srgbClr val="7F7F7F"/>
                </a:solidFill>
                <a:latin typeface="Calibri" pitchFamily="34" charset="0"/>
              </a:rPr>
              <a:t>Bagnato</a:t>
            </a:r>
            <a:r>
              <a:rPr lang="en-GB" altLang="en-US" sz="1400" dirty="0" smtClean="0">
                <a:solidFill>
                  <a:srgbClr val="7F7F7F"/>
                </a:solidFill>
                <a:latin typeface="Calibri" pitchFamily="34" charset="0"/>
              </a:rPr>
              <a:t>, </a:t>
            </a:r>
            <a:r>
              <a:rPr lang="pt-BR" altLang="en-US" sz="1400" dirty="0">
                <a:solidFill>
                  <a:srgbClr val="7F7F7F"/>
                </a:solidFill>
                <a:latin typeface="Calibri" pitchFamily="34" charset="0"/>
              </a:rPr>
              <a:t>J. Phys. Conf. Ser. 691, 012019-10 (2016</a:t>
            </a:r>
            <a:r>
              <a:rPr lang="pt-BR" altLang="en-US" sz="1400" dirty="0" smtClean="0">
                <a:solidFill>
                  <a:srgbClr val="7F7F7F"/>
                </a:solidFill>
                <a:latin typeface="Calibri" pitchFamily="34" charset="0"/>
              </a:rPr>
              <a:t>) </a:t>
            </a:r>
            <a:endParaRPr lang="ru-RU" altLang="en-US" sz="1400" dirty="0">
              <a:solidFill>
                <a:srgbClr val="7F7F7F"/>
              </a:solidFill>
              <a:latin typeface="Calibri" pitchFamily="34" charset="0"/>
            </a:endParaRPr>
          </a:p>
        </p:txBody>
      </p:sp>
    </p:spTree>
    <p:extLst>
      <p:ext uri="{BB962C8B-B14F-4D97-AF65-F5344CB8AC3E}">
        <p14:creationId xmlns:p14="http://schemas.microsoft.com/office/powerpoint/2010/main" val="3459250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304800" y="1752600"/>
            <a:ext cx="8763000" cy="4038600"/>
          </a:xfrm>
          <a:prstGeom prst="rect">
            <a:avLst/>
          </a:prstGeom>
        </p:spPr>
        <p:txBody>
          <a:bodyPr lIns="91410" tIns="45706" rIns="91410" bIns="45706"/>
          <a:lstStyle/>
          <a:p>
            <a:pPr lvl="0">
              <a:spcAft>
                <a:spcPts val="900"/>
              </a:spcAft>
              <a:buClr>
                <a:srgbClr val="3333FF"/>
              </a:buClr>
              <a:buSzPct val="140000"/>
              <a:defRPr/>
            </a:pPr>
            <a:r>
              <a:rPr lang="en-US" sz="2000" b="1" dirty="0" err="1" smtClean="0">
                <a:solidFill>
                  <a:srgbClr val="C00000"/>
                </a:solidFill>
                <a:effectLst>
                  <a:outerShdw blurRad="38100" dist="38100" dir="2700000" algn="tl">
                    <a:srgbClr val="000000">
                      <a:alpha val="43137"/>
                    </a:srgbClr>
                  </a:outerShdw>
                </a:effectLst>
                <a:latin typeface="Calibri" panose="020F0502020204030204" pitchFamily="34" charset="0"/>
              </a:rPr>
              <a:t>QDLab</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is developed in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the framework of the </a:t>
            </a:r>
            <a:r>
              <a:rPr lang="en-US" sz="2000" dirty="0">
                <a:solidFill>
                  <a:srgbClr val="C00000"/>
                </a:solidFill>
                <a:effectLst>
                  <a:outerShdw blurRad="38100" dist="38100" dir="2700000" algn="tl">
                    <a:srgbClr val="000000">
                      <a:alpha val="43137"/>
                    </a:srgbClr>
                  </a:outerShdw>
                </a:effectLst>
                <a:latin typeface="Calibri" panose="020F0502020204030204" pitchFamily="34" charset="0"/>
              </a:rPr>
              <a:t>ongoing collaboration</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 between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the Many-Body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Theory of Bosons group at the Center for Quantum Dynamics, </a:t>
            </a:r>
            <a:r>
              <a:rPr lang="en-US" sz="2000" dirty="0">
                <a:solidFill>
                  <a:srgbClr val="C00000"/>
                </a:solidFill>
                <a:effectLst>
                  <a:outerShdw blurRad="38100" dist="38100" dir="2700000" algn="tl">
                    <a:srgbClr val="000000">
                      <a:alpha val="43137"/>
                    </a:srgbClr>
                  </a:outerShdw>
                </a:effectLst>
                <a:latin typeface="Calibri" panose="020F0502020204030204" pitchFamily="34" charset="0"/>
              </a:rPr>
              <a:t>Heidelberg University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and the </a:t>
            </a:r>
            <a:r>
              <a:rPr lang="en-US" sz="2000" dirty="0" smtClean="0">
                <a:solidFill>
                  <a:srgbClr val="C00000"/>
                </a:solidFill>
                <a:effectLst>
                  <a:outerShdw blurRad="38100" dist="38100" dir="2700000" algn="tl">
                    <a:srgbClr val="000000">
                      <a:alpha val="43137"/>
                    </a:srgbClr>
                  </a:outerShdw>
                </a:effectLst>
                <a:latin typeface="Calibri" panose="020F0502020204030204" pitchFamily="34" charset="0"/>
              </a:rPr>
              <a:t>LIT</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a:t>
            </a:r>
            <a:endParaRPr lang="en-US" sz="2000" dirty="0">
              <a:solidFill>
                <a:srgbClr val="000099"/>
              </a:solidFill>
              <a:effectLst>
                <a:outerShdw blurRad="38100" dist="38100" dir="2700000" algn="tl">
                  <a:srgbClr val="000000">
                    <a:alpha val="43137"/>
                  </a:srgbClr>
                </a:outerShdw>
              </a:effectLst>
              <a:latin typeface="Calibri" panose="020F0502020204030204" pitchFamily="34" charset="0"/>
            </a:endParaRPr>
          </a:p>
          <a:p>
            <a:pPr lvl="0">
              <a:spcAft>
                <a:spcPts val="900"/>
              </a:spcAft>
              <a:buClr>
                <a:srgbClr val="3333FF"/>
              </a:buClr>
              <a:buSzPct val="140000"/>
              <a:defRPr/>
            </a:pP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Aim</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 To perform numeric-theoretical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investigations of the </a:t>
            </a:r>
            <a:r>
              <a:rPr lang="en-US" sz="2000" dirty="0">
                <a:solidFill>
                  <a:srgbClr val="C00000"/>
                </a:solidFill>
                <a:effectLst>
                  <a:outerShdw blurRad="38100" dist="38100" dir="2700000" algn="tl">
                    <a:srgbClr val="000000">
                      <a:alpha val="43137"/>
                    </a:srgbClr>
                  </a:outerShdw>
                </a:effectLst>
                <a:latin typeface="Calibri" panose="020F0502020204030204" pitchFamily="34" charset="0"/>
              </a:rPr>
              <a:t>highly-non-equilibrium quantum dynamics</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 realized in </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trapped systems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of </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ultra-cold atoms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and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molecules</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a:t>
            </a:r>
          </a:p>
          <a:p>
            <a:pPr lvl="0">
              <a:spcAft>
                <a:spcPts val="900"/>
              </a:spcAft>
              <a:buClr>
                <a:srgbClr val="3333FF"/>
              </a:buClr>
              <a:buSzPct val="140000"/>
              <a:defRPr/>
            </a:pP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Practical </a:t>
            </a:r>
            <a:r>
              <a:rPr lang="en-US" sz="2000" b="1" dirty="0" err="1" smtClean="0">
                <a:solidFill>
                  <a:srgbClr val="000099"/>
                </a:solidFill>
                <a:effectLst>
                  <a:outerShdw blurRad="38100" dist="38100" dir="2700000" algn="tl">
                    <a:srgbClr val="000000">
                      <a:alpha val="43137"/>
                    </a:srgbClr>
                  </a:outerShdw>
                </a:effectLst>
                <a:latin typeface="Calibri" panose="020F0502020204030204" pitchFamily="34" charset="0"/>
              </a:rPr>
              <a:t>programme</a:t>
            </a: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development and optimization of </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a </a:t>
            </a:r>
            <a:r>
              <a:rPr lang="en-US" sz="2000" b="1" dirty="0" smtClean="0">
                <a:solidFill>
                  <a:srgbClr val="000099"/>
                </a:solidFill>
                <a:effectLst>
                  <a:outerShdw blurRad="38100" dist="38100" dir="2700000" algn="tl">
                    <a:srgbClr val="000000">
                      <a:alpha val="43137"/>
                    </a:srgbClr>
                  </a:outerShdw>
                </a:effectLst>
                <a:latin typeface="Calibri" panose="020F0502020204030204" pitchFamily="34" charset="0"/>
              </a:rPr>
              <a:t>hybrid programming based cross-platform software </a:t>
            </a:r>
            <a:r>
              <a:rPr lang="en-US" sz="2000" dirty="0">
                <a:solidFill>
                  <a:srgbClr val="000099"/>
                </a:solidFill>
                <a:effectLst>
                  <a:outerShdw blurRad="38100" dist="38100" dir="2700000" algn="tl">
                    <a:srgbClr val="000000">
                      <a:alpha val="43137"/>
                    </a:srgbClr>
                  </a:outerShdw>
                </a:effectLst>
                <a:latin typeface="Calibri" panose="020F0502020204030204" pitchFamily="34" charset="0"/>
              </a:rPr>
              <a:t>i</a:t>
            </a:r>
            <a:r>
              <a:rPr lang="en-US" sz="2000" dirty="0" smtClean="0">
                <a:solidFill>
                  <a:srgbClr val="000099"/>
                </a:solidFill>
                <a:effectLst>
                  <a:outerShdw blurRad="38100" dist="38100" dir="2700000" algn="tl">
                    <a:srgbClr val="000000">
                      <a:alpha val="43137"/>
                    </a:srgbClr>
                  </a:outerShdw>
                </a:effectLst>
                <a:latin typeface="Calibri" panose="020F0502020204030204" pitchFamily="34" charset="0"/>
              </a:rPr>
              <a:t>mplementing </a:t>
            </a:r>
            <a:r>
              <a:rPr lang="en-US" sz="2000" dirty="0">
                <a:solidFill>
                  <a:srgbClr val="000090"/>
                </a:solidFill>
                <a:effectLst>
                  <a:outerShdw blurRad="38100" dist="38100" dir="2700000" algn="tl">
                    <a:srgbClr val="000000">
                      <a:alpha val="43137"/>
                    </a:srgbClr>
                  </a:outerShdw>
                </a:effectLst>
                <a:latin typeface="Calibri" panose="020F0502020204030204" pitchFamily="34" charset="0"/>
              </a:rPr>
              <a:t>the </a:t>
            </a:r>
            <a:r>
              <a:rPr lang="en-GB" sz="2000" b="1" kern="0" dirty="0" err="1">
                <a:solidFill>
                  <a:srgbClr val="C00000"/>
                </a:solidFill>
                <a:effectLst>
                  <a:outerShdw blurRad="38100" dist="38100" dir="2700000" algn="tl">
                    <a:srgbClr val="000000">
                      <a:alpha val="43137"/>
                    </a:srgbClr>
                  </a:outerShdw>
                </a:effectLst>
                <a:latin typeface="Calibri"/>
              </a:rPr>
              <a:t>M</a:t>
            </a:r>
            <a:r>
              <a:rPr lang="en-GB" sz="2000" b="1" kern="0" dirty="0" err="1">
                <a:solidFill>
                  <a:srgbClr val="000090"/>
                </a:solidFill>
                <a:effectLst>
                  <a:outerShdw blurRad="38100" dist="38100" dir="2700000" algn="tl">
                    <a:srgbClr val="000000">
                      <a:alpha val="43137"/>
                    </a:srgbClr>
                  </a:outerShdw>
                </a:effectLst>
                <a:latin typeface="Calibri"/>
              </a:rPr>
              <a:t>ulti</a:t>
            </a:r>
            <a:r>
              <a:rPr lang="en-GB" sz="2000" b="1" kern="0" dirty="0" err="1">
                <a:solidFill>
                  <a:srgbClr val="C00000"/>
                </a:solidFill>
                <a:effectLst>
                  <a:outerShdw blurRad="38100" dist="38100" dir="2700000" algn="tl">
                    <a:srgbClr val="000000">
                      <a:alpha val="43137"/>
                    </a:srgbClr>
                  </a:outerShdw>
                </a:effectLst>
                <a:latin typeface="Calibri"/>
              </a:rPr>
              <a:t>C</a:t>
            </a:r>
            <a:r>
              <a:rPr lang="en-GB" sz="2000" b="1" kern="0" dirty="0" err="1">
                <a:solidFill>
                  <a:srgbClr val="000090"/>
                </a:solidFill>
                <a:effectLst>
                  <a:outerShdw blurRad="38100" dist="38100" dir="2700000" algn="tl">
                    <a:srgbClr val="000000">
                      <a:alpha val="43137"/>
                    </a:srgbClr>
                  </a:outerShdw>
                </a:effectLst>
                <a:latin typeface="Calibri"/>
              </a:rPr>
              <a:t>onfigurational</a:t>
            </a:r>
            <a:r>
              <a:rPr lang="en-GB" sz="2000" b="1" kern="0" dirty="0">
                <a:solidFill>
                  <a:srgbClr val="000090"/>
                </a:solidFill>
                <a:effectLst>
                  <a:outerShdw blurRad="38100" dist="38100" dir="2700000" algn="tl">
                    <a:srgbClr val="000000">
                      <a:alpha val="43137"/>
                    </a:srgbClr>
                  </a:outerShdw>
                </a:effectLst>
                <a:latin typeface="Calibri"/>
              </a:rPr>
              <a:t> </a:t>
            </a:r>
            <a:r>
              <a:rPr lang="en-GB" sz="2000" b="1" kern="0" dirty="0">
                <a:solidFill>
                  <a:srgbClr val="C00000"/>
                </a:solidFill>
                <a:effectLst>
                  <a:outerShdw blurRad="38100" dist="38100" dir="2700000" algn="tl">
                    <a:srgbClr val="000000">
                      <a:alpha val="43137"/>
                    </a:srgbClr>
                  </a:outerShdw>
                </a:effectLst>
                <a:latin typeface="Calibri"/>
              </a:rPr>
              <a:t>T</a:t>
            </a:r>
            <a:r>
              <a:rPr lang="en-GB" sz="2000" b="1" kern="0" dirty="0">
                <a:solidFill>
                  <a:srgbClr val="000090"/>
                </a:solidFill>
                <a:effectLst>
                  <a:outerShdw blurRad="38100" dist="38100" dir="2700000" algn="tl">
                    <a:srgbClr val="000000">
                      <a:alpha val="43137"/>
                    </a:srgbClr>
                  </a:outerShdw>
                </a:effectLst>
                <a:latin typeface="Calibri"/>
              </a:rPr>
              <a:t>ime </a:t>
            </a:r>
            <a:r>
              <a:rPr lang="en-GB" sz="2000" b="1" kern="0" dirty="0">
                <a:solidFill>
                  <a:srgbClr val="C00000"/>
                </a:solidFill>
                <a:effectLst>
                  <a:outerShdw blurRad="38100" dist="38100" dir="2700000" algn="tl">
                    <a:srgbClr val="000000">
                      <a:alpha val="43137"/>
                    </a:srgbClr>
                  </a:outerShdw>
                </a:effectLst>
                <a:latin typeface="Calibri"/>
              </a:rPr>
              <a:t>D</a:t>
            </a:r>
            <a:r>
              <a:rPr lang="en-GB" sz="2000" b="1" kern="0" dirty="0">
                <a:solidFill>
                  <a:srgbClr val="000090"/>
                </a:solidFill>
                <a:effectLst>
                  <a:outerShdw blurRad="38100" dist="38100" dir="2700000" algn="tl">
                    <a:srgbClr val="000000">
                      <a:alpha val="43137"/>
                    </a:srgbClr>
                  </a:outerShdw>
                </a:effectLst>
                <a:latin typeface="Calibri"/>
              </a:rPr>
              <a:t>ependent </a:t>
            </a:r>
            <a:r>
              <a:rPr lang="en-GB" sz="2000" b="1" kern="0" dirty="0" err="1">
                <a:solidFill>
                  <a:srgbClr val="C00000"/>
                </a:solidFill>
                <a:effectLst>
                  <a:outerShdw blurRad="38100" dist="38100" dir="2700000" algn="tl">
                    <a:srgbClr val="000000">
                      <a:alpha val="43137"/>
                    </a:srgbClr>
                  </a:outerShdw>
                </a:effectLst>
                <a:latin typeface="Calibri"/>
              </a:rPr>
              <a:t>H</a:t>
            </a:r>
            <a:r>
              <a:rPr lang="en-GB" sz="2000" b="1" kern="0" dirty="0" err="1">
                <a:solidFill>
                  <a:srgbClr val="000090"/>
                </a:solidFill>
                <a:effectLst>
                  <a:outerShdw blurRad="38100" dist="38100" dir="2700000" algn="tl">
                    <a:srgbClr val="000000">
                      <a:alpha val="43137"/>
                    </a:srgbClr>
                  </a:outerShdw>
                </a:effectLst>
                <a:latin typeface="Calibri"/>
              </a:rPr>
              <a:t>artree</a:t>
            </a:r>
            <a:r>
              <a:rPr lang="en-GB" sz="2000" b="1" kern="0" dirty="0">
                <a:solidFill>
                  <a:srgbClr val="000090"/>
                </a:solidFill>
                <a:effectLst>
                  <a:outerShdw blurRad="38100" dist="38100" dir="2700000" algn="tl">
                    <a:srgbClr val="000000">
                      <a:alpha val="43137"/>
                    </a:srgbClr>
                  </a:outerShdw>
                </a:effectLst>
                <a:latin typeface="Calibri"/>
              </a:rPr>
              <a:t> (for) </a:t>
            </a:r>
            <a:r>
              <a:rPr lang="en-GB" sz="2000" b="1" kern="0" dirty="0">
                <a:solidFill>
                  <a:srgbClr val="C00000"/>
                </a:solidFill>
                <a:effectLst>
                  <a:outerShdw blurRad="38100" dist="38100" dir="2700000" algn="tl">
                    <a:srgbClr val="000000">
                      <a:alpha val="43137"/>
                    </a:srgbClr>
                  </a:outerShdw>
                </a:effectLst>
                <a:latin typeface="Calibri"/>
              </a:rPr>
              <a:t>B</a:t>
            </a:r>
            <a:r>
              <a:rPr lang="en-GB" sz="2000" b="1" kern="0" dirty="0">
                <a:solidFill>
                  <a:srgbClr val="000090"/>
                </a:solidFill>
                <a:effectLst>
                  <a:outerShdw blurRad="38100" dist="38100" dir="2700000" algn="tl">
                    <a:srgbClr val="000000">
                      <a:alpha val="43137"/>
                    </a:srgbClr>
                  </a:outerShdw>
                </a:effectLst>
                <a:latin typeface="Calibri"/>
              </a:rPr>
              <a:t>osons</a:t>
            </a:r>
            <a:r>
              <a:rPr lang="en-US" sz="2000" b="1" dirty="0">
                <a:solidFill>
                  <a:srgbClr val="000090"/>
                </a:solidFill>
                <a:effectLst>
                  <a:outerShdw blurRad="38100" dist="38100" dir="2700000" algn="tl">
                    <a:srgbClr val="000000">
                      <a:alpha val="43137"/>
                    </a:srgbClr>
                  </a:outerShdw>
                </a:effectLst>
                <a:latin typeface="Calibri"/>
              </a:rPr>
              <a:t> </a:t>
            </a:r>
            <a:r>
              <a:rPr lang="en-US" sz="2000" dirty="0">
                <a:solidFill>
                  <a:srgbClr val="000090"/>
                </a:solidFill>
                <a:latin typeface="Calibri"/>
              </a:rPr>
              <a:t>(</a:t>
            </a:r>
            <a:r>
              <a:rPr lang="en-US" sz="2000" b="1" dirty="0">
                <a:solidFill>
                  <a:srgbClr val="C00000"/>
                </a:solidFill>
                <a:effectLst>
                  <a:outerShdw blurRad="38100" dist="38100" dir="2700000" algn="tl">
                    <a:srgbClr val="000000">
                      <a:alpha val="43137"/>
                    </a:srgbClr>
                  </a:outerShdw>
                </a:effectLst>
                <a:latin typeface="Calibri"/>
              </a:rPr>
              <a:t>MCTDHB</a:t>
            </a:r>
            <a:r>
              <a:rPr lang="en-US" sz="2000" dirty="0">
                <a:solidFill>
                  <a:srgbClr val="000090"/>
                </a:solidFill>
                <a:latin typeface="Calibri"/>
              </a:rPr>
              <a:t>)</a:t>
            </a:r>
            <a:r>
              <a:rPr lang="en-US" sz="2000" b="1" dirty="0">
                <a:solidFill>
                  <a:srgbClr val="000090"/>
                </a:solidFill>
                <a:effectLst>
                  <a:outerShdw blurRad="38100" dist="38100" dir="2700000" algn="tl">
                    <a:srgbClr val="000000">
                      <a:alpha val="43137"/>
                    </a:srgbClr>
                  </a:outerShdw>
                </a:effectLst>
                <a:latin typeface="Calibri"/>
              </a:rPr>
              <a:t> </a:t>
            </a:r>
            <a:r>
              <a:rPr lang="en-US" sz="2000" b="1" dirty="0" smtClean="0">
                <a:solidFill>
                  <a:srgbClr val="000090"/>
                </a:solidFill>
                <a:effectLst>
                  <a:outerShdw blurRad="38100" dist="38100" dir="2700000" algn="tl">
                    <a:srgbClr val="000000">
                      <a:alpha val="43137"/>
                    </a:srgbClr>
                  </a:outerShdw>
                </a:effectLst>
                <a:latin typeface="Calibri"/>
              </a:rPr>
              <a:t>Method </a:t>
            </a:r>
            <a:r>
              <a:rPr lang="en-US" sz="2000" dirty="0" smtClean="0">
                <a:solidFill>
                  <a:srgbClr val="000090"/>
                </a:solidFill>
                <a:effectLst>
                  <a:outerShdw blurRad="38100" dist="38100" dir="2700000" algn="tl">
                    <a:srgbClr val="000000">
                      <a:alpha val="43137"/>
                    </a:srgbClr>
                  </a:outerShdw>
                </a:effectLst>
                <a:latin typeface="Calibri"/>
              </a:rPr>
              <a:t>package </a:t>
            </a:r>
            <a:r>
              <a:rPr lang="en-US" sz="2000" dirty="0">
                <a:solidFill>
                  <a:srgbClr val="000090"/>
                </a:solidFill>
                <a:effectLst>
                  <a:outerShdw blurRad="38100" dist="38100" dir="2700000" algn="tl">
                    <a:srgbClr val="000000">
                      <a:alpha val="43137"/>
                    </a:srgbClr>
                  </a:outerShdw>
                </a:effectLst>
                <a:latin typeface="Calibri"/>
              </a:rPr>
              <a:t>designed to solve the many-body Schrödinger equation for </a:t>
            </a:r>
            <a:r>
              <a:rPr lang="en-US" sz="2000" dirty="0" smtClean="0">
                <a:solidFill>
                  <a:srgbClr val="000090"/>
                </a:solidFill>
                <a:effectLst>
                  <a:outerShdw blurRad="38100" dist="38100" dir="2700000" algn="tl">
                    <a:srgbClr val="000000">
                      <a:alpha val="43137"/>
                    </a:srgbClr>
                  </a:outerShdw>
                </a:effectLst>
                <a:latin typeface="Calibri"/>
              </a:rPr>
              <a:t>bosons</a:t>
            </a:r>
            <a:r>
              <a:rPr lang="en-US" sz="2000" dirty="0" smtClean="0">
                <a:solidFill>
                  <a:srgbClr val="000090"/>
                </a:solidFill>
                <a:latin typeface="Calibri"/>
              </a:rPr>
              <a:t>. </a:t>
            </a:r>
            <a:endParaRPr lang="en-US" sz="2000" dirty="0">
              <a:solidFill>
                <a:srgbClr val="000090"/>
              </a:solidFill>
              <a:latin typeface="Calibri"/>
            </a:endParaRPr>
          </a:p>
          <a:p>
            <a:pPr lvl="0" eaLnBrk="0" fontAlgn="base" hangingPunct="0">
              <a:spcBef>
                <a:spcPct val="0"/>
              </a:spcBef>
              <a:spcAft>
                <a:spcPct val="0"/>
              </a:spcAft>
              <a:defRPr/>
            </a:pPr>
            <a:r>
              <a:rPr lang="en-US" sz="1600" dirty="0">
                <a:solidFill>
                  <a:srgbClr val="0033CC"/>
                </a:solidFill>
                <a:effectLst>
                  <a:outerShdw blurRad="38100" dist="38100" dir="2700000" algn="tl">
                    <a:srgbClr val="000000">
                      <a:alpha val="43137"/>
                    </a:srgbClr>
                  </a:outerShdw>
                </a:effectLst>
                <a:latin typeface="Calibri"/>
              </a:rPr>
              <a:t>          </a:t>
            </a:r>
            <a:r>
              <a:rPr lang="en-US" sz="1600" dirty="0" smtClean="0">
                <a:solidFill>
                  <a:srgbClr val="0033CC"/>
                </a:solidFill>
                <a:effectLst>
                  <a:outerShdw blurRad="38100" dist="38100" dir="2700000" algn="tl">
                    <a:srgbClr val="000000">
                      <a:alpha val="43137"/>
                    </a:srgbClr>
                  </a:outerShdw>
                </a:effectLst>
                <a:latin typeface="Calibri"/>
              </a:rPr>
              <a:t> ●●  </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Hybrid Programming</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MPI+OpenMP</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1600" dirty="0" err="1">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MPI+OpenMP+CUDA</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 </a:t>
            </a:r>
            <a:r>
              <a:rPr lang="en-US" sz="1600" b="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rPr>
              <a:t>done at LIT-JINR since 2013</a:t>
            </a:r>
            <a:endParaRPr lang="en-GB" sz="1600" b="1" dirty="0">
              <a:solidFill>
                <a:srgbClr val="0033CC"/>
              </a:solidFill>
              <a:effectLst>
                <a:outerShdw blurRad="38100" dist="38100" dir="2700000" algn="tl">
                  <a:srgbClr val="000000">
                    <a:alpha val="43137"/>
                  </a:srgbClr>
                </a:outerShdw>
              </a:effectLst>
              <a:latin typeface="Calibri" panose="020F0502020204030204" pitchFamily="34" charset="0"/>
              <a:cs typeface="Times New Roman" pitchFamily="18" charset="0"/>
            </a:endParaRPr>
          </a:p>
          <a:p>
            <a:pPr lvl="0"/>
            <a:r>
              <a:rPr lang="en-US" sz="1600" dirty="0">
                <a:solidFill>
                  <a:srgbClr val="0033CC"/>
                </a:solidFill>
                <a:effectLst>
                  <a:outerShdw blurRad="38100" dist="38100" dir="2700000" algn="tl">
                    <a:srgbClr val="000000">
                      <a:alpha val="43137"/>
                    </a:srgbClr>
                  </a:outerShdw>
                </a:effectLst>
                <a:latin typeface="Calibri"/>
              </a:rPr>
              <a:t>           ●●  </a:t>
            </a:r>
            <a:r>
              <a:rPr lang="en-US" sz="1600" dirty="0">
                <a:solidFill>
                  <a:srgbClr val="0033CC"/>
                </a:solidFill>
                <a:effectLst>
                  <a:outerShdw blurRad="38100" dist="38100" dir="2700000" algn="tl">
                    <a:srgbClr val="000000">
                      <a:alpha val="43137"/>
                    </a:srgbClr>
                  </a:outerShdw>
                </a:effectLst>
                <a:latin typeface="Calibri" panose="020F0502020204030204" pitchFamily="34" charset="0"/>
              </a:rPr>
              <a:t>User Friendly GUI </a:t>
            </a:r>
            <a:r>
              <a:rPr lang="en-US" sz="1600" b="1" kern="0" dirty="0">
                <a:solidFill>
                  <a:srgbClr val="0033CC"/>
                </a:solidFill>
                <a:effectLst>
                  <a:outerShdw blurRad="38100" dist="38100" dir="2700000" algn="tl">
                    <a:srgbClr val="C0C0C0"/>
                  </a:outerShdw>
                </a:effectLst>
                <a:latin typeface="Calibri" panose="020F0502020204030204" pitchFamily="34" charset="0"/>
              </a:rPr>
              <a:t>MCTDHB-Lab </a:t>
            </a:r>
            <a:r>
              <a:rPr lang="en-US" sz="1600" kern="0" dirty="0" smtClean="0">
                <a:solidFill>
                  <a:srgbClr val="0033CC"/>
                </a:solidFill>
                <a:effectLst>
                  <a:outerShdw blurRad="38100" dist="38100" dir="2700000" algn="tl">
                    <a:srgbClr val="C0C0C0"/>
                  </a:outerShdw>
                </a:effectLst>
                <a:latin typeface="Calibri" panose="020F0502020204030204" pitchFamily="34" charset="0"/>
              </a:rPr>
              <a:t>is </a:t>
            </a:r>
            <a:r>
              <a:rPr lang="en-US" sz="1600" b="1" kern="0" dirty="0">
                <a:solidFill>
                  <a:srgbClr val="0033CC"/>
                </a:solidFill>
                <a:effectLst>
                  <a:outerShdw blurRad="38100" dist="38100" dir="2700000" algn="tl">
                    <a:srgbClr val="C0C0C0"/>
                  </a:outerShdw>
                </a:effectLst>
                <a:latin typeface="Calibri" panose="020F0502020204030204" pitchFamily="34" charset="0"/>
              </a:rPr>
              <a:t>under development </a:t>
            </a:r>
            <a:r>
              <a:rPr lang="en-US" sz="1600" kern="0" dirty="0" smtClean="0">
                <a:solidFill>
                  <a:srgbClr val="0033CC"/>
                </a:solidFill>
                <a:latin typeface="Calibri" panose="020F0502020204030204" pitchFamily="34" charset="0"/>
              </a:rPr>
              <a:t>(</a:t>
            </a:r>
            <a:r>
              <a:rPr lang="en-US" sz="1600" b="1" kern="0" dirty="0" smtClean="0">
                <a:solidFill>
                  <a:srgbClr val="0033CC"/>
                </a:solidFill>
                <a:effectLst>
                  <a:outerShdw blurRad="38100" dist="38100" dir="2700000" algn="tl">
                    <a:srgbClr val="C0C0C0"/>
                  </a:outerShdw>
                </a:effectLst>
                <a:latin typeface="Calibri" panose="020F0502020204030204" pitchFamily="34" charset="0"/>
              </a:rPr>
              <a:t>Univ</a:t>
            </a:r>
            <a:r>
              <a:rPr lang="en-US" sz="1600" b="1" kern="0" dirty="0">
                <a:solidFill>
                  <a:srgbClr val="0033CC"/>
                </a:solidFill>
                <a:effectLst>
                  <a:outerShdw blurRad="38100" dist="38100" dir="2700000" algn="tl">
                    <a:srgbClr val="C0C0C0"/>
                  </a:outerShdw>
                </a:effectLst>
                <a:latin typeface="Calibri" panose="020F0502020204030204" pitchFamily="34" charset="0"/>
              </a:rPr>
              <a:t>. Heidelberg + LIT </a:t>
            </a:r>
            <a:r>
              <a:rPr lang="en-US" sz="1600" b="1" kern="0" dirty="0" smtClean="0">
                <a:solidFill>
                  <a:srgbClr val="0033CC"/>
                </a:solidFill>
                <a:effectLst>
                  <a:outerShdw blurRad="38100" dist="38100" dir="2700000" algn="tl">
                    <a:srgbClr val="C0C0C0"/>
                  </a:outerShdw>
                </a:effectLst>
                <a:latin typeface="Calibri" panose="020F0502020204030204" pitchFamily="34" charset="0"/>
              </a:rPr>
              <a:t>JINR</a:t>
            </a:r>
            <a:r>
              <a:rPr lang="en-US" sz="1600" kern="0" dirty="0" smtClean="0">
                <a:solidFill>
                  <a:srgbClr val="0033CC"/>
                </a:solidFill>
                <a:latin typeface="Calibri" panose="020F0502020204030204" pitchFamily="34" charset="0"/>
              </a:rPr>
              <a:t>)</a:t>
            </a:r>
            <a:r>
              <a:rPr lang="en-US" sz="1600" kern="0" dirty="0" smtClean="0">
                <a:solidFill>
                  <a:srgbClr val="0033CC"/>
                </a:solidFill>
                <a:effectLst>
                  <a:outerShdw blurRad="38100" dist="38100" dir="2700000" algn="tl">
                    <a:srgbClr val="C0C0C0"/>
                  </a:outerShdw>
                </a:effectLst>
                <a:latin typeface="Calibri" panose="020F0502020204030204" pitchFamily="34" charset="0"/>
              </a:rPr>
              <a:t>. </a:t>
            </a:r>
          </a:p>
          <a:p>
            <a:pPr lvl="0"/>
            <a:r>
              <a:rPr lang="en-US" sz="1600" kern="0" dirty="0">
                <a:solidFill>
                  <a:srgbClr val="0033CC"/>
                </a:solidFill>
                <a:effectLst>
                  <a:outerShdw blurRad="38100" dist="38100" dir="2700000" algn="tl">
                    <a:srgbClr val="C0C0C0"/>
                  </a:outerShdw>
                </a:effectLst>
                <a:latin typeface="Calibri" panose="020F0502020204030204" pitchFamily="34" charset="0"/>
              </a:rPr>
              <a:t> </a:t>
            </a:r>
            <a:r>
              <a:rPr lang="en-US" sz="1600" kern="0" dirty="0" smtClean="0">
                <a:solidFill>
                  <a:srgbClr val="0033CC"/>
                </a:solidFill>
                <a:effectLst>
                  <a:outerShdw blurRad="38100" dist="38100" dir="2700000" algn="tl">
                    <a:srgbClr val="C0C0C0"/>
                  </a:outerShdw>
                </a:effectLst>
                <a:latin typeface="Calibri" panose="020F0502020204030204" pitchFamily="34" charset="0"/>
              </a:rPr>
              <a:t>                 This is a </a:t>
            </a:r>
            <a:r>
              <a:rPr lang="en-US" sz="1600" u="sng" kern="0" dirty="0">
                <a:solidFill>
                  <a:srgbClr val="0033CC"/>
                </a:solidFill>
                <a:effectLst>
                  <a:outerShdw blurRad="38100" dist="38100" dir="2700000" algn="tl">
                    <a:srgbClr val="C0C0C0"/>
                  </a:outerShdw>
                </a:effectLst>
                <a:latin typeface="Calibri" panose="020F0502020204030204" pitchFamily="34" charset="0"/>
              </a:rPr>
              <a:t>free-for-download</a:t>
            </a:r>
            <a:r>
              <a:rPr lang="en-US" sz="1600" kern="0" dirty="0">
                <a:solidFill>
                  <a:srgbClr val="0033CC"/>
                </a:solidFill>
                <a:effectLst>
                  <a:outerShdw blurRad="38100" dist="38100" dir="2700000" algn="tl">
                    <a:srgbClr val="C0C0C0"/>
                  </a:outerShdw>
                </a:effectLst>
                <a:latin typeface="Calibri" panose="020F0502020204030204" pitchFamily="34" charset="0"/>
              </a:rPr>
              <a:t> </a:t>
            </a:r>
            <a:r>
              <a:rPr lang="en-US" sz="1600" u="sng" kern="0" dirty="0">
                <a:solidFill>
                  <a:srgbClr val="0033CC"/>
                </a:solidFill>
                <a:effectLst>
                  <a:outerShdw blurRad="38100" dist="38100" dir="2700000" algn="tl">
                    <a:srgbClr val="C0C0C0"/>
                  </a:outerShdw>
                </a:effectLst>
                <a:latin typeface="Calibri" panose="020F0502020204030204" pitchFamily="34" charset="0"/>
              </a:rPr>
              <a:t>cross-platform software</a:t>
            </a:r>
            <a:r>
              <a:rPr lang="en-US" sz="1600" kern="0" dirty="0">
                <a:solidFill>
                  <a:srgbClr val="0033CC"/>
                </a:solidFill>
                <a:effectLst>
                  <a:outerShdw blurRad="38100" dist="38100" dir="2700000" algn="tl">
                    <a:srgbClr val="C0C0C0"/>
                  </a:outerShdw>
                </a:effectLst>
                <a:latin typeface="Calibri" panose="020F0502020204030204" pitchFamily="34" charset="0"/>
              </a:rPr>
              <a:t> </a:t>
            </a:r>
            <a:r>
              <a:rPr lang="en-US" sz="1600" kern="0" dirty="0" smtClean="0">
                <a:solidFill>
                  <a:srgbClr val="0033CC"/>
                </a:solidFill>
                <a:effectLst>
                  <a:outerShdw blurRad="38100" dist="38100" dir="2700000" algn="tl">
                    <a:srgbClr val="C0C0C0"/>
                  </a:outerShdw>
                </a:effectLst>
                <a:latin typeface="Calibri" panose="020F0502020204030204" pitchFamily="34" charset="0"/>
              </a:rPr>
              <a:t>working on Mac</a:t>
            </a:r>
            <a:r>
              <a:rPr lang="en-US" sz="1600" kern="0" dirty="0">
                <a:solidFill>
                  <a:srgbClr val="0033CC"/>
                </a:solidFill>
                <a:effectLst>
                  <a:outerShdw blurRad="38100" dist="38100" dir="2700000" algn="tl">
                    <a:srgbClr val="C0C0C0"/>
                  </a:outerShdw>
                </a:effectLst>
                <a:latin typeface="Calibri" panose="020F0502020204030204" pitchFamily="34" charset="0"/>
              </a:rPr>
              <a:t>, Windows and </a:t>
            </a:r>
            <a:r>
              <a:rPr lang="en-US" sz="1600" kern="0" dirty="0" smtClean="0">
                <a:solidFill>
                  <a:srgbClr val="0033CC"/>
                </a:solidFill>
                <a:effectLst>
                  <a:outerShdw blurRad="38100" dist="38100" dir="2700000" algn="tl">
                    <a:srgbClr val="C0C0C0"/>
                  </a:outerShdw>
                </a:effectLst>
                <a:latin typeface="Calibri" panose="020F0502020204030204" pitchFamily="34" charset="0"/>
              </a:rPr>
              <a:t>Linux</a:t>
            </a:r>
            <a:endParaRPr lang="en-US" sz="1600"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4" name="Заголовок 1"/>
          <p:cNvSpPr txBox="1">
            <a:spLocks/>
          </p:cNvSpPr>
          <p:nvPr/>
        </p:nvSpPr>
        <p:spPr>
          <a:xfrm>
            <a:off x="685800" y="228600"/>
            <a:ext cx="7848600" cy="10404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lnSpc>
                <a:spcPct val="90000"/>
              </a:lnSpc>
              <a:spcBef>
                <a:spcPts val="12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a:t>
            </a:r>
            <a:r>
              <a:rPr lang="en-US" sz="3600" b="1" kern="0" dirty="0" err="1" smtClean="0">
                <a:solidFill>
                  <a:srgbClr val="000090"/>
                </a:solidFill>
                <a:effectLst>
                  <a:outerShdw blurRad="50800" dist="38100" algn="l" rotWithShape="0">
                    <a:prstClr val="black">
                      <a:alpha val="40000"/>
                    </a:prstClr>
                  </a:outerShdw>
                </a:effectLst>
                <a:latin typeface="Calibri" panose="020F0502020204030204" pitchFamily="34" charset="0"/>
              </a:rPr>
              <a:t>QDLab</a:t>
            </a:r>
            <a:r>
              <a:rPr lang="en-US" sz="36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 – a </a:t>
            </a:r>
            <a:r>
              <a:rPr lang="en-US" sz="32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Hybrid Programming Based Open Science Software Development</a:t>
            </a:r>
            <a:endParaRPr lang="en-US" sz="3200" b="1" kern="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sp>
        <p:nvSpPr>
          <p:cNvPr id="3" name="Прямоугольник 2"/>
          <p:cNvSpPr/>
          <p:nvPr/>
        </p:nvSpPr>
        <p:spPr>
          <a:xfrm>
            <a:off x="1219200" y="5966936"/>
            <a:ext cx="7848600" cy="738664"/>
          </a:xfrm>
          <a:prstGeom prst="rect">
            <a:avLst/>
          </a:prstGeom>
        </p:spPr>
        <p:txBody>
          <a:bodyPr wrap="square">
            <a:spAutoFit/>
          </a:bodyPr>
          <a:lstStyle/>
          <a:p>
            <a:r>
              <a:rPr lang="en-US" sz="1400" dirty="0">
                <a:solidFill>
                  <a:srgbClr val="7F7F7F"/>
                </a:solidFill>
                <a:latin typeface="Calibri" panose="020F0502020204030204" pitchFamily="34" charset="0"/>
              </a:rPr>
              <a:t>S. </a:t>
            </a:r>
            <a:r>
              <a:rPr lang="en-US" sz="1400" dirty="0" err="1">
                <a:solidFill>
                  <a:srgbClr val="7F7F7F"/>
                </a:solidFill>
                <a:latin typeface="Calibri" panose="020F0502020204030204" pitchFamily="34" charset="0"/>
              </a:rPr>
              <a:t>Klaiman</a:t>
            </a:r>
            <a:r>
              <a:rPr lang="en-US" sz="1400" dirty="0">
                <a:solidFill>
                  <a:srgbClr val="7F7F7F"/>
                </a:solidFill>
                <a:latin typeface="Calibri" panose="020F0502020204030204" pitchFamily="34" charset="0"/>
              </a:rPr>
              <a:t>, A.U.J. Lode, K. </a:t>
            </a:r>
            <a:r>
              <a:rPr lang="en-US" sz="1400" dirty="0" err="1">
                <a:solidFill>
                  <a:srgbClr val="7F7F7F"/>
                </a:solidFill>
                <a:latin typeface="Calibri" panose="020F0502020204030204" pitchFamily="34" charset="0"/>
              </a:rPr>
              <a:t>Sakmann</a:t>
            </a:r>
            <a:r>
              <a:rPr lang="en-US" sz="1400" dirty="0">
                <a:solidFill>
                  <a:srgbClr val="7F7F7F"/>
                </a:solidFill>
                <a:latin typeface="Calibri" panose="020F0502020204030204" pitchFamily="34" charset="0"/>
              </a:rPr>
              <a:t>, O.I. </a:t>
            </a:r>
            <a:r>
              <a:rPr lang="en-US" sz="1400" dirty="0" err="1">
                <a:solidFill>
                  <a:srgbClr val="7F7F7F"/>
                </a:solidFill>
                <a:latin typeface="Calibri" panose="020F0502020204030204" pitchFamily="34" charset="0"/>
              </a:rPr>
              <a:t>Streltsova</a:t>
            </a:r>
            <a:r>
              <a:rPr lang="en-US" sz="1400" dirty="0">
                <a:solidFill>
                  <a:srgbClr val="7F7F7F"/>
                </a:solidFill>
                <a:latin typeface="Calibri" panose="020F0502020204030204" pitchFamily="34" charset="0"/>
              </a:rPr>
              <a:t>, O.E. </a:t>
            </a:r>
            <a:r>
              <a:rPr lang="en-US" sz="1400" dirty="0" err="1">
                <a:solidFill>
                  <a:srgbClr val="7F7F7F"/>
                </a:solidFill>
                <a:latin typeface="Calibri" panose="020F0502020204030204" pitchFamily="34" charset="0"/>
              </a:rPr>
              <a:t>Alon</a:t>
            </a:r>
            <a:r>
              <a:rPr lang="en-US" sz="1400" dirty="0">
                <a:solidFill>
                  <a:srgbClr val="7F7F7F"/>
                </a:solidFill>
                <a:latin typeface="Calibri" panose="020F0502020204030204" pitchFamily="34" charset="0"/>
              </a:rPr>
              <a:t>, L.S. </a:t>
            </a:r>
            <a:r>
              <a:rPr lang="en-US" sz="1400" dirty="0" err="1">
                <a:solidFill>
                  <a:srgbClr val="7F7F7F"/>
                </a:solidFill>
                <a:latin typeface="Calibri" panose="020F0502020204030204" pitchFamily="34" charset="0"/>
              </a:rPr>
              <a:t>Cederbaum</a:t>
            </a:r>
            <a:r>
              <a:rPr lang="en-US" sz="1400" dirty="0">
                <a:solidFill>
                  <a:srgbClr val="7F7F7F"/>
                </a:solidFill>
                <a:latin typeface="Calibri" panose="020F0502020204030204" pitchFamily="34" charset="0"/>
              </a:rPr>
              <a:t>, A.I. </a:t>
            </a:r>
            <a:r>
              <a:rPr lang="en-US" sz="1400" dirty="0" err="1">
                <a:solidFill>
                  <a:srgbClr val="7F7F7F"/>
                </a:solidFill>
                <a:latin typeface="Calibri" panose="020F0502020204030204" pitchFamily="34" charset="0"/>
              </a:rPr>
              <a:t>Streltsov</a:t>
            </a:r>
            <a:r>
              <a:rPr lang="en-US" sz="1400" dirty="0">
                <a:solidFill>
                  <a:srgbClr val="7F7F7F"/>
                </a:solidFill>
                <a:latin typeface="Calibri" panose="020F0502020204030204" pitchFamily="34" charset="0"/>
              </a:rPr>
              <a:t>, In High Performance Computing in Science and Engineering '14: Transactions of the High Performance Computing Center. Edited by W. E. Nagel, D. H. </a:t>
            </a:r>
            <a:r>
              <a:rPr lang="en-US" sz="1400" dirty="0" err="1">
                <a:solidFill>
                  <a:srgbClr val="7F7F7F"/>
                </a:solidFill>
                <a:latin typeface="Calibri" panose="020F0502020204030204" pitchFamily="34" charset="0"/>
              </a:rPr>
              <a:t>Kröner</a:t>
            </a:r>
            <a:r>
              <a:rPr lang="en-US" sz="1400" dirty="0">
                <a:solidFill>
                  <a:srgbClr val="7F7F7F"/>
                </a:solidFill>
                <a:latin typeface="Calibri" panose="020F0502020204030204" pitchFamily="34" charset="0"/>
              </a:rPr>
              <a:t>, M. M. Resch. Springer. Heidelberg. 2015; </a:t>
            </a:r>
            <a:r>
              <a:rPr lang="en-US" sz="1400" u="sng" dirty="0">
                <a:solidFill>
                  <a:srgbClr val="0000FF"/>
                </a:solidFill>
                <a:latin typeface="Calibri"/>
                <a:ea typeface="Times New Roman"/>
                <a:cs typeface="Times New Roman"/>
                <a:hlinkClick r:id="rId2"/>
              </a:rPr>
              <a:t>http</a:t>
            </a:r>
            <a:r>
              <a:rPr lang="ru-RU" sz="1400" u="sng" dirty="0" smtClean="0">
                <a:solidFill>
                  <a:srgbClr val="0000FF"/>
                </a:solidFill>
                <a:latin typeface="Calibri"/>
                <a:ea typeface="Times New Roman"/>
                <a:cs typeface="Times New Roman"/>
                <a:hlinkClick r:id="rId2"/>
              </a:rPr>
              <a:t>://</a:t>
            </a:r>
            <a:r>
              <a:rPr lang="en-US" sz="1400" u="sng" dirty="0" smtClean="0">
                <a:solidFill>
                  <a:srgbClr val="0000FF"/>
                </a:solidFill>
                <a:latin typeface="Calibri"/>
                <a:ea typeface="Times New Roman"/>
                <a:cs typeface="Times New Roman"/>
                <a:hlinkClick r:id="rId2"/>
              </a:rPr>
              <a:t>QD</a:t>
            </a:r>
            <a:r>
              <a:rPr lang="ru-RU" sz="1400" u="sng" dirty="0" smtClean="0">
                <a:solidFill>
                  <a:srgbClr val="0000FF"/>
                </a:solidFill>
                <a:latin typeface="Calibri"/>
                <a:ea typeface="Times New Roman"/>
                <a:cs typeface="Times New Roman"/>
                <a:hlinkClick r:id="rId2"/>
              </a:rPr>
              <a:t>-</a:t>
            </a:r>
            <a:r>
              <a:rPr lang="en-US" sz="1400" u="sng" dirty="0">
                <a:solidFill>
                  <a:srgbClr val="0000FF"/>
                </a:solidFill>
                <a:latin typeface="Calibri"/>
                <a:ea typeface="Times New Roman"/>
                <a:cs typeface="Times New Roman"/>
                <a:hlinkClick r:id="rId2"/>
              </a:rPr>
              <a:t>lab</a:t>
            </a:r>
            <a:r>
              <a:rPr lang="ru-RU" sz="1400" u="sng" dirty="0">
                <a:solidFill>
                  <a:srgbClr val="0000FF"/>
                </a:solidFill>
                <a:latin typeface="Calibri"/>
                <a:ea typeface="Times New Roman"/>
                <a:cs typeface="Times New Roman"/>
                <a:hlinkClick r:id="rId2"/>
              </a:rPr>
              <a:t>.</a:t>
            </a:r>
            <a:r>
              <a:rPr lang="en-US" sz="1400" u="sng" dirty="0" smtClean="0">
                <a:solidFill>
                  <a:srgbClr val="0000FF"/>
                </a:solidFill>
                <a:latin typeface="Calibri"/>
                <a:ea typeface="Times New Roman"/>
                <a:cs typeface="Times New Roman"/>
                <a:hlinkClick r:id="rId2"/>
              </a:rPr>
              <a:t>org</a:t>
            </a:r>
            <a:r>
              <a:rPr lang="en-US" sz="1400" u="sng" dirty="0" smtClean="0">
                <a:solidFill>
                  <a:srgbClr val="0000FF"/>
                </a:solidFill>
                <a:latin typeface="Calibri"/>
                <a:ea typeface="Times New Roman"/>
                <a:cs typeface="Times New Roman"/>
              </a:rPr>
              <a:t> </a:t>
            </a:r>
            <a:endParaRPr lang="en-US" sz="14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3535050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5"/>
          <p:cNvGraphicFramePr>
            <a:graphicFrameLocks noChangeAspect="1"/>
          </p:cNvGraphicFramePr>
          <p:nvPr>
            <p:extLst>
              <p:ext uri="{D42A27DB-BD31-4B8C-83A1-F6EECF244321}">
                <p14:modId xmlns:p14="http://schemas.microsoft.com/office/powerpoint/2010/main" val="1789750803"/>
              </p:ext>
            </p:extLst>
          </p:nvPr>
        </p:nvGraphicFramePr>
        <p:xfrm>
          <a:off x="2065337" y="5624517"/>
          <a:ext cx="1154112" cy="338137"/>
        </p:xfrm>
        <a:graphic>
          <a:graphicData uri="http://schemas.openxmlformats.org/presentationml/2006/ole">
            <mc:AlternateContent xmlns:mc="http://schemas.openxmlformats.org/markup-compatibility/2006">
              <mc:Choice xmlns:v="urn:schemas-microsoft-com:vml" Requires="v">
                <p:oleObj spid="_x0000_s6710" name="Equation" r:id="rId3" imgW="622030" imgH="203112" progId="">
                  <p:embed/>
                </p:oleObj>
              </mc:Choice>
              <mc:Fallback>
                <p:oleObj name="Equation" r:id="rId3" imgW="622030" imgH="2031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337" y="5624517"/>
                        <a:ext cx="1154112" cy="338137"/>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18"/>
          <p:cNvGraphicFramePr>
            <a:graphicFrameLocks noChangeAspect="1"/>
          </p:cNvGraphicFramePr>
          <p:nvPr>
            <p:extLst>
              <p:ext uri="{D42A27DB-BD31-4B8C-83A1-F6EECF244321}">
                <p14:modId xmlns:p14="http://schemas.microsoft.com/office/powerpoint/2010/main" val="1212647479"/>
              </p:ext>
            </p:extLst>
          </p:nvPr>
        </p:nvGraphicFramePr>
        <p:xfrm>
          <a:off x="1839912" y="6381751"/>
          <a:ext cx="4729162" cy="422275"/>
        </p:xfrm>
        <a:graphic>
          <a:graphicData uri="http://schemas.openxmlformats.org/presentationml/2006/ole">
            <mc:AlternateContent xmlns:mc="http://schemas.openxmlformats.org/markup-compatibility/2006">
              <mc:Choice xmlns:v="urn:schemas-microsoft-com:vml" Requires="v">
                <p:oleObj spid="_x0000_s6711" name="Equation" r:id="rId5" imgW="2552700" imgH="254000" progId="">
                  <p:embed/>
                </p:oleObj>
              </mc:Choice>
              <mc:Fallback>
                <p:oleObj name="Equation" r:id="rId5" imgW="2552700" imgH="254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9912" y="6381751"/>
                        <a:ext cx="4729162" cy="42227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2"/>
          <p:cNvSpPr txBox="1">
            <a:spLocks noChangeArrowheads="1"/>
          </p:cNvSpPr>
          <p:nvPr/>
        </p:nvSpPr>
        <p:spPr bwMode="auto">
          <a:xfrm>
            <a:off x="358775" y="125413"/>
            <a:ext cx="8639175" cy="11430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a:defRPr/>
            </a:pPr>
            <a:r>
              <a:rPr lang="en-GB" sz="3600" b="1" kern="0" dirty="0" err="1">
                <a:solidFill>
                  <a:srgbClr val="FFFF00"/>
                </a:solidFill>
                <a:effectLst>
                  <a:outerShdw blurRad="38100" dist="38100" dir="2700000" algn="tl">
                    <a:srgbClr val="000000"/>
                  </a:outerShdw>
                </a:effectLst>
                <a:latin typeface="Calibri"/>
              </a:rPr>
              <a:t>M</a:t>
            </a:r>
            <a:r>
              <a:rPr lang="en-GB" sz="3600" b="1" kern="0" dirty="0" err="1">
                <a:solidFill>
                  <a:prstClr val="white"/>
                </a:solidFill>
                <a:effectLst>
                  <a:outerShdw blurRad="38100" dist="38100" dir="2700000" algn="tl">
                    <a:srgbClr val="000000"/>
                  </a:outerShdw>
                </a:effectLst>
                <a:latin typeface="Calibri"/>
              </a:rPr>
              <a:t>ulti</a:t>
            </a:r>
            <a:r>
              <a:rPr lang="en-GB" sz="3600" b="1" kern="0" dirty="0" err="1">
                <a:solidFill>
                  <a:srgbClr val="FFFF00"/>
                </a:solidFill>
                <a:effectLst>
                  <a:outerShdw blurRad="38100" dist="38100" dir="2700000" algn="tl">
                    <a:srgbClr val="000000"/>
                  </a:outerShdw>
                </a:effectLst>
                <a:latin typeface="Calibri"/>
              </a:rPr>
              <a:t>C</a:t>
            </a:r>
            <a:r>
              <a:rPr lang="en-GB" sz="3600" b="1" kern="0" dirty="0" err="1">
                <a:solidFill>
                  <a:prstClr val="white"/>
                </a:solidFill>
                <a:effectLst>
                  <a:outerShdw blurRad="38100" dist="38100" dir="2700000" algn="tl">
                    <a:srgbClr val="000000"/>
                  </a:outerShdw>
                </a:effectLst>
                <a:latin typeface="Calibri"/>
              </a:rPr>
              <a:t>onfigurational</a:t>
            </a:r>
            <a:r>
              <a:rPr lang="en-GB" sz="3600" b="1" kern="0" dirty="0">
                <a:solidFill>
                  <a:prstClr val="white"/>
                </a:solidFill>
                <a:effectLst>
                  <a:outerShdw blurRad="38100" dist="38100" dir="2700000" algn="tl">
                    <a:srgbClr val="000000"/>
                  </a:outerShdw>
                </a:effectLst>
                <a:latin typeface="Calibri"/>
              </a:rPr>
              <a:t>  </a:t>
            </a:r>
            <a:r>
              <a:rPr lang="en-GB" sz="3600" b="1" kern="0" dirty="0">
                <a:solidFill>
                  <a:srgbClr val="FFFF00"/>
                </a:solidFill>
                <a:effectLst>
                  <a:outerShdw blurRad="38100" dist="38100" dir="2700000" algn="tl">
                    <a:srgbClr val="000000"/>
                  </a:outerShdw>
                </a:effectLst>
                <a:latin typeface="Calibri"/>
              </a:rPr>
              <a:t>T</a:t>
            </a:r>
            <a:r>
              <a:rPr lang="en-GB" sz="3600" b="1" kern="0" dirty="0">
                <a:solidFill>
                  <a:prstClr val="white"/>
                </a:solidFill>
                <a:effectLst>
                  <a:outerShdw blurRad="38100" dist="38100" dir="2700000" algn="tl">
                    <a:srgbClr val="000000"/>
                  </a:outerShdw>
                </a:effectLst>
                <a:latin typeface="Calibri"/>
              </a:rPr>
              <a:t>ime  </a:t>
            </a:r>
            <a:r>
              <a:rPr lang="en-GB" sz="3600" b="1" kern="0" dirty="0">
                <a:solidFill>
                  <a:srgbClr val="FFFF00"/>
                </a:solidFill>
                <a:effectLst>
                  <a:outerShdw blurRad="38100" dist="38100" dir="2700000" algn="tl">
                    <a:srgbClr val="000000"/>
                  </a:outerShdw>
                </a:effectLst>
                <a:latin typeface="Calibri"/>
              </a:rPr>
              <a:t>D</a:t>
            </a:r>
            <a:r>
              <a:rPr lang="en-GB" sz="3600" b="1" kern="0" dirty="0">
                <a:solidFill>
                  <a:prstClr val="white"/>
                </a:solidFill>
                <a:effectLst>
                  <a:outerShdw blurRad="38100" dist="38100" dir="2700000" algn="tl">
                    <a:srgbClr val="000000"/>
                  </a:outerShdw>
                </a:effectLst>
                <a:latin typeface="Calibri"/>
              </a:rPr>
              <a:t>ependent  </a:t>
            </a:r>
            <a:r>
              <a:rPr lang="en-GB" sz="3600" b="1" kern="0" dirty="0" err="1">
                <a:solidFill>
                  <a:srgbClr val="FFFF00"/>
                </a:solidFill>
                <a:effectLst>
                  <a:outerShdw blurRad="38100" dist="38100" dir="2700000" algn="tl">
                    <a:srgbClr val="000000"/>
                  </a:outerShdw>
                </a:effectLst>
                <a:latin typeface="Calibri"/>
              </a:rPr>
              <a:t>H</a:t>
            </a:r>
            <a:r>
              <a:rPr lang="en-GB" sz="3600" b="1" kern="0" dirty="0" err="1">
                <a:solidFill>
                  <a:prstClr val="white"/>
                </a:solidFill>
                <a:effectLst>
                  <a:outerShdw blurRad="38100" dist="38100" dir="2700000" algn="tl">
                    <a:srgbClr val="000000"/>
                  </a:outerShdw>
                </a:effectLst>
                <a:latin typeface="Calibri"/>
              </a:rPr>
              <a:t>artree</a:t>
            </a:r>
            <a:r>
              <a:rPr lang="en-GB" sz="3600" b="1" kern="0" dirty="0">
                <a:solidFill>
                  <a:prstClr val="white"/>
                </a:solidFill>
                <a:effectLst>
                  <a:outerShdw blurRad="38100" dist="38100" dir="2700000" algn="tl">
                    <a:srgbClr val="000000"/>
                  </a:outerShdw>
                </a:effectLst>
                <a:latin typeface="Calibri"/>
              </a:rPr>
              <a:t> </a:t>
            </a:r>
            <a:r>
              <a:rPr lang="en-GB" sz="3600" kern="0" dirty="0">
                <a:solidFill>
                  <a:prstClr val="white"/>
                </a:solidFill>
                <a:latin typeface="Calibri"/>
              </a:rPr>
              <a:t>(</a:t>
            </a:r>
            <a:r>
              <a:rPr lang="en-GB" sz="3600" b="1" kern="0" dirty="0">
                <a:solidFill>
                  <a:prstClr val="white"/>
                </a:solidFill>
                <a:effectLst>
                  <a:outerShdw blurRad="38100" dist="38100" dir="2700000" algn="tl">
                    <a:srgbClr val="000000"/>
                  </a:outerShdw>
                </a:effectLst>
                <a:latin typeface="Calibri"/>
              </a:rPr>
              <a:t>for</a:t>
            </a:r>
            <a:r>
              <a:rPr lang="en-GB" sz="3600" kern="0" dirty="0">
                <a:solidFill>
                  <a:prstClr val="white"/>
                </a:solidFill>
                <a:latin typeface="Calibri"/>
              </a:rPr>
              <a:t>)</a:t>
            </a:r>
            <a:r>
              <a:rPr lang="en-GB" sz="3600" b="1" kern="0" dirty="0">
                <a:solidFill>
                  <a:prstClr val="white"/>
                </a:solidFill>
                <a:effectLst>
                  <a:outerShdw blurRad="38100" dist="38100" dir="2700000" algn="tl">
                    <a:srgbClr val="000000"/>
                  </a:outerShdw>
                </a:effectLst>
                <a:latin typeface="Calibri"/>
              </a:rPr>
              <a:t> </a:t>
            </a:r>
            <a:r>
              <a:rPr lang="en-GB" sz="3600" b="1" kern="0" dirty="0">
                <a:solidFill>
                  <a:srgbClr val="FFFF00"/>
                </a:solidFill>
                <a:effectLst>
                  <a:outerShdw blurRad="38100" dist="38100" dir="2700000" algn="tl">
                    <a:srgbClr val="000000"/>
                  </a:outerShdw>
                </a:effectLst>
                <a:latin typeface="Calibri"/>
              </a:rPr>
              <a:t>B</a:t>
            </a:r>
            <a:r>
              <a:rPr lang="en-GB" sz="3600" b="1" kern="0" dirty="0">
                <a:solidFill>
                  <a:prstClr val="white"/>
                </a:solidFill>
                <a:effectLst>
                  <a:outerShdw blurRad="38100" dist="38100" dir="2700000" algn="tl">
                    <a:srgbClr val="000000"/>
                  </a:outerShdw>
                </a:effectLst>
                <a:latin typeface="Calibri"/>
              </a:rPr>
              <a:t>osons</a:t>
            </a:r>
            <a:endParaRPr lang="en-US" sz="3600" kern="0" dirty="0">
              <a:solidFill>
                <a:prstClr val="white"/>
              </a:solidFill>
              <a:latin typeface="Calibri"/>
            </a:endParaRPr>
          </a:p>
        </p:txBody>
      </p:sp>
      <p:sp>
        <p:nvSpPr>
          <p:cNvPr id="5" name="TextBox 9"/>
          <p:cNvSpPr txBox="1">
            <a:spLocks noChangeArrowheads="1"/>
          </p:cNvSpPr>
          <p:nvPr/>
        </p:nvSpPr>
        <p:spPr bwMode="auto">
          <a:xfrm>
            <a:off x="457200" y="5992814"/>
            <a:ext cx="8153400" cy="369887"/>
          </a:xfrm>
          <a:prstGeom prst="rect">
            <a:avLst/>
          </a:prstGeom>
          <a:solidFill>
            <a:srgbClr val="000080"/>
          </a:solidFill>
          <a:ln w="9525">
            <a:noFill/>
            <a:miter lim="800000"/>
            <a:headEnd/>
            <a:tailEnd/>
          </a:ln>
        </p:spPr>
        <p:txBody>
          <a:bodyPr wrap="square" lIns="91410" tIns="45706" rIns="91410" bIns="45706">
            <a:spAutoFit/>
          </a:bodyPr>
          <a:lstStyle/>
          <a:p>
            <a:pPr algn="ctr" eaLnBrk="0" fontAlgn="base" hangingPunct="0">
              <a:spcBef>
                <a:spcPct val="0"/>
              </a:spcBef>
              <a:spcAft>
                <a:spcPct val="0"/>
              </a:spcAft>
              <a:defRPr/>
            </a:pPr>
            <a:r>
              <a:rPr lang="en-US" b="1" dirty="0">
                <a:solidFill>
                  <a:prstClr val="white"/>
                </a:solidFill>
                <a:effectLst>
                  <a:outerShdw blurRad="38100" dist="38100" dir="2700000" algn="tl">
                    <a:srgbClr val="000000"/>
                  </a:outerShdw>
                </a:effectLst>
                <a:latin typeface="Calibri" panose="020F0502020204030204" pitchFamily="34" charset="0"/>
                <a:cs typeface="Arial" panose="020B0604020202020204" pitchFamily="34" charset="0"/>
              </a:rPr>
              <a:t>1D-2D-3D:    Control on dimensionality by changing the  aspect ratio of the trap   </a:t>
            </a:r>
            <a:endParaRPr lang="en-US" b="1" dirty="0">
              <a:solidFill>
                <a:srgbClr val="FF0000"/>
              </a:solidFill>
              <a:effectLst>
                <a:outerShdw blurRad="38100" dist="38100" dir="2700000" algn="tl">
                  <a:srgbClr val="000000"/>
                </a:outerShdw>
              </a:effectLst>
              <a:latin typeface="Calibri" panose="020F0502020204030204" pitchFamily="34" charset="0"/>
              <a:cs typeface="Arial" panose="020B0604020202020204" pitchFamily="34"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413327641"/>
              </p:ext>
            </p:extLst>
          </p:nvPr>
        </p:nvGraphicFramePr>
        <p:xfrm>
          <a:off x="862012" y="1341438"/>
          <a:ext cx="7550150" cy="1008062"/>
        </p:xfrm>
        <a:graphic>
          <a:graphicData uri="http://schemas.openxmlformats.org/presentationml/2006/ole">
            <mc:AlternateContent xmlns:mc="http://schemas.openxmlformats.org/markup-compatibility/2006">
              <mc:Choice xmlns:v="urn:schemas-microsoft-com:vml" Requires="v">
                <p:oleObj spid="_x0000_s6712" name="Equation" r:id="rId7" imgW="2743200" imgH="444500" progId="">
                  <p:embed/>
                </p:oleObj>
              </mc:Choice>
              <mc:Fallback>
                <p:oleObj name="Equation" r:id="rId7" imgW="2743200" imgH="4445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012" y="1341438"/>
                        <a:ext cx="7550150" cy="100806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12" descr="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775" y="3141667"/>
            <a:ext cx="2663825"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p:nvSpPr>
        <p:spPr bwMode="auto">
          <a:xfrm>
            <a:off x="685800" y="2420941"/>
            <a:ext cx="7924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6" rIns="91410" bIns="4570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de-DE" altLang="en-US" sz="1800" dirty="0">
                <a:solidFill>
                  <a:prstClr val="black"/>
                </a:solidFill>
                <a:cs typeface="Arial" panose="020B0604020202020204" pitchFamily="34" charset="0"/>
              </a:rPr>
              <a:t>BECs </a:t>
            </a:r>
            <a:r>
              <a:rPr lang="de-DE" altLang="en-US" sz="1800" dirty="0" err="1">
                <a:solidFill>
                  <a:prstClr val="black"/>
                </a:solidFill>
                <a:cs typeface="Arial" panose="020B0604020202020204" pitchFamily="34" charset="0"/>
              </a:rPr>
              <a:t>of</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alkaline</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alkaline</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earth</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and</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lanthanoid</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atoms</a:t>
            </a:r>
            <a:r>
              <a:rPr lang="de-DE" altLang="en-US" sz="1800" dirty="0">
                <a:solidFill>
                  <a:prstClr val="black"/>
                </a:solidFill>
                <a:cs typeface="Arial" panose="020B0604020202020204" pitchFamily="34" charset="0"/>
              </a:rPr>
              <a:t> (</a:t>
            </a:r>
            <a:r>
              <a:rPr lang="de-DE" altLang="en-US" sz="1800" baseline="30000" dirty="0">
                <a:solidFill>
                  <a:prstClr val="black"/>
                </a:solidFill>
                <a:cs typeface="Arial" panose="020B0604020202020204" pitchFamily="34" charset="0"/>
              </a:rPr>
              <a:t>7</a:t>
            </a:r>
            <a:r>
              <a:rPr lang="de-DE" altLang="en-US" sz="1800" dirty="0">
                <a:solidFill>
                  <a:prstClr val="black"/>
                </a:solidFill>
                <a:cs typeface="Arial" panose="020B0604020202020204" pitchFamily="34" charset="0"/>
              </a:rPr>
              <a:t>Li, </a:t>
            </a:r>
            <a:r>
              <a:rPr lang="de-DE" altLang="en-US" sz="1800" baseline="30000" dirty="0">
                <a:solidFill>
                  <a:prstClr val="black"/>
                </a:solidFill>
                <a:cs typeface="Arial" panose="020B0604020202020204" pitchFamily="34" charset="0"/>
              </a:rPr>
              <a:t>23</a:t>
            </a:r>
            <a:r>
              <a:rPr lang="de-DE" altLang="en-US" sz="1800" dirty="0">
                <a:solidFill>
                  <a:prstClr val="black"/>
                </a:solidFill>
                <a:cs typeface="Arial" panose="020B0604020202020204" pitchFamily="34" charset="0"/>
              </a:rPr>
              <a:t>Na, </a:t>
            </a:r>
            <a:r>
              <a:rPr lang="de-DE" altLang="en-US" sz="1800" baseline="30000" dirty="0">
                <a:solidFill>
                  <a:prstClr val="black"/>
                </a:solidFill>
                <a:cs typeface="Arial" panose="020B0604020202020204" pitchFamily="34" charset="0"/>
              </a:rPr>
              <a:t>39</a:t>
            </a:r>
            <a:r>
              <a:rPr lang="de-DE" altLang="en-US" sz="1800" dirty="0">
                <a:solidFill>
                  <a:prstClr val="black"/>
                </a:solidFill>
                <a:cs typeface="Arial" panose="020B0604020202020204" pitchFamily="34" charset="0"/>
              </a:rPr>
              <a:t>K, </a:t>
            </a:r>
            <a:r>
              <a:rPr lang="de-DE" altLang="en-US" sz="1800" baseline="30000" dirty="0">
                <a:solidFill>
                  <a:prstClr val="black"/>
                </a:solidFill>
                <a:cs typeface="Arial" panose="020B0604020202020204" pitchFamily="34" charset="0"/>
              </a:rPr>
              <a:t>41</a:t>
            </a:r>
            <a:r>
              <a:rPr lang="de-DE" altLang="en-US" sz="1800" dirty="0">
                <a:solidFill>
                  <a:prstClr val="black"/>
                </a:solidFill>
                <a:cs typeface="Arial" panose="020B0604020202020204" pitchFamily="34" charset="0"/>
              </a:rPr>
              <a:t>K, </a:t>
            </a:r>
            <a:r>
              <a:rPr lang="de-DE" altLang="en-US" sz="1800" baseline="30000" dirty="0">
                <a:solidFill>
                  <a:prstClr val="black"/>
                </a:solidFill>
                <a:cs typeface="Arial" panose="020B0604020202020204" pitchFamily="34" charset="0"/>
              </a:rPr>
              <a:t>85</a:t>
            </a:r>
            <a:r>
              <a:rPr lang="de-DE" altLang="en-US" sz="1800" dirty="0">
                <a:solidFill>
                  <a:prstClr val="black"/>
                </a:solidFill>
                <a:cs typeface="Arial" panose="020B0604020202020204" pitchFamily="34" charset="0"/>
              </a:rPr>
              <a:t>Rb, </a:t>
            </a:r>
            <a:r>
              <a:rPr lang="de-DE" altLang="en-US" sz="1800" baseline="30000" dirty="0">
                <a:solidFill>
                  <a:prstClr val="black"/>
                </a:solidFill>
                <a:cs typeface="Arial" panose="020B0604020202020204" pitchFamily="34" charset="0"/>
              </a:rPr>
              <a:t>87</a:t>
            </a:r>
            <a:r>
              <a:rPr lang="de-DE" altLang="en-US" sz="1800" dirty="0">
                <a:solidFill>
                  <a:prstClr val="black"/>
                </a:solidFill>
                <a:cs typeface="Arial" panose="020B0604020202020204" pitchFamily="34" charset="0"/>
              </a:rPr>
              <a:t>Rb, </a:t>
            </a:r>
            <a:r>
              <a:rPr lang="de-DE" altLang="en-US" sz="1800" baseline="30000" dirty="0">
                <a:solidFill>
                  <a:prstClr val="black"/>
                </a:solidFill>
                <a:cs typeface="Arial" panose="020B0604020202020204" pitchFamily="34" charset="0"/>
              </a:rPr>
              <a:t>133</a:t>
            </a:r>
            <a:r>
              <a:rPr lang="de-DE" altLang="en-US" sz="1800" dirty="0">
                <a:solidFill>
                  <a:prstClr val="black"/>
                </a:solidFill>
                <a:cs typeface="Arial" panose="020B0604020202020204" pitchFamily="34" charset="0"/>
              </a:rPr>
              <a:t>Cs, </a:t>
            </a:r>
            <a:r>
              <a:rPr lang="de-DE" altLang="en-US" sz="1800" baseline="30000" dirty="0">
                <a:solidFill>
                  <a:prstClr val="black"/>
                </a:solidFill>
                <a:cs typeface="Arial" panose="020B0604020202020204" pitchFamily="34" charset="0"/>
              </a:rPr>
              <a:t>52</a:t>
            </a:r>
            <a:r>
              <a:rPr lang="de-DE" altLang="en-US" sz="1800" dirty="0">
                <a:solidFill>
                  <a:prstClr val="black"/>
                </a:solidFill>
                <a:cs typeface="Arial" panose="020B0604020202020204" pitchFamily="34" charset="0"/>
              </a:rPr>
              <a:t>Cr, </a:t>
            </a:r>
            <a:r>
              <a:rPr lang="de-DE" altLang="en-US" sz="1800" baseline="30000" dirty="0">
                <a:solidFill>
                  <a:prstClr val="black"/>
                </a:solidFill>
                <a:cs typeface="Arial" panose="020B0604020202020204" pitchFamily="34" charset="0"/>
              </a:rPr>
              <a:t>40</a:t>
            </a:r>
            <a:r>
              <a:rPr lang="de-DE" altLang="en-US" sz="1800" dirty="0">
                <a:solidFill>
                  <a:prstClr val="black"/>
                </a:solidFill>
                <a:cs typeface="Arial" panose="020B0604020202020204" pitchFamily="34" charset="0"/>
              </a:rPr>
              <a:t>Ca, </a:t>
            </a:r>
            <a:r>
              <a:rPr lang="de-DE" altLang="en-US" sz="1800" baseline="30000" dirty="0">
                <a:solidFill>
                  <a:prstClr val="black"/>
                </a:solidFill>
                <a:cs typeface="Arial" panose="020B0604020202020204" pitchFamily="34" charset="0"/>
              </a:rPr>
              <a:t>84</a:t>
            </a:r>
            <a:r>
              <a:rPr lang="de-DE" altLang="en-US" sz="1800" dirty="0">
                <a:solidFill>
                  <a:prstClr val="black"/>
                </a:solidFill>
                <a:cs typeface="Arial" panose="020B0604020202020204" pitchFamily="34" charset="0"/>
              </a:rPr>
              <a:t>Sr, </a:t>
            </a:r>
            <a:r>
              <a:rPr lang="de-DE" altLang="en-US" sz="1800" baseline="30000" dirty="0">
                <a:solidFill>
                  <a:prstClr val="black"/>
                </a:solidFill>
                <a:cs typeface="Arial" panose="020B0604020202020204" pitchFamily="34" charset="0"/>
              </a:rPr>
              <a:t>86</a:t>
            </a:r>
            <a:r>
              <a:rPr lang="de-DE" altLang="en-US" sz="1800" dirty="0">
                <a:solidFill>
                  <a:prstClr val="black"/>
                </a:solidFill>
                <a:cs typeface="Arial" panose="020B0604020202020204" pitchFamily="34" charset="0"/>
              </a:rPr>
              <a:t>Sr, </a:t>
            </a:r>
            <a:r>
              <a:rPr lang="de-DE" altLang="en-US" sz="1800" baseline="30000" dirty="0">
                <a:solidFill>
                  <a:prstClr val="black"/>
                </a:solidFill>
                <a:cs typeface="Arial" panose="020B0604020202020204" pitchFamily="34" charset="0"/>
              </a:rPr>
              <a:t>88</a:t>
            </a:r>
            <a:r>
              <a:rPr lang="de-DE" altLang="en-US" sz="1800" dirty="0">
                <a:solidFill>
                  <a:prstClr val="black"/>
                </a:solidFill>
                <a:cs typeface="Arial" panose="020B0604020202020204" pitchFamily="34" charset="0"/>
              </a:rPr>
              <a:t>Sr, </a:t>
            </a:r>
            <a:r>
              <a:rPr lang="de-DE" altLang="en-US" sz="1800" baseline="30000" dirty="0">
                <a:solidFill>
                  <a:prstClr val="black"/>
                </a:solidFill>
                <a:cs typeface="Arial" panose="020B0604020202020204" pitchFamily="34" charset="0"/>
              </a:rPr>
              <a:t>174</a:t>
            </a:r>
            <a:r>
              <a:rPr lang="de-DE" altLang="en-US" sz="1800" dirty="0">
                <a:solidFill>
                  <a:prstClr val="black"/>
                </a:solidFill>
                <a:cs typeface="Arial" panose="020B0604020202020204" pitchFamily="34" charset="0"/>
              </a:rPr>
              <a:t>Yb,</a:t>
            </a:r>
            <a:r>
              <a:rPr lang="de-DE" altLang="en-US" sz="1800" baseline="30000" dirty="0">
                <a:solidFill>
                  <a:prstClr val="black"/>
                </a:solidFill>
                <a:cs typeface="Arial" panose="020B0604020202020204" pitchFamily="34" charset="0"/>
              </a:rPr>
              <a:t>164</a:t>
            </a:r>
            <a:r>
              <a:rPr lang="de-DE" altLang="en-US" sz="1800" dirty="0">
                <a:solidFill>
                  <a:prstClr val="black"/>
                </a:solidFill>
                <a:cs typeface="Arial" panose="020B0604020202020204" pitchFamily="34" charset="0"/>
              </a:rPr>
              <a:t>Dy, </a:t>
            </a:r>
            <a:r>
              <a:rPr lang="de-DE" altLang="en-US" sz="1800" dirty="0" err="1">
                <a:solidFill>
                  <a:prstClr val="black"/>
                </a:solidFill>
                <a:cs typeface="Arial" panose="020B0604020202020204" pitchFamily="34" charset="0"/>
              </a:rPr>
              <a:t>and</a:t>
            </a:r>
            <a:r>
              <a:rPr lang="de-DE" altLang="en-US" sz="1800" dirty="0">
                <a:solidFill>
                  <a:prstClr val="black"/>
                </a:solidFill>
                <a:cs typeface="Arial" panose="020B0604020202020204" pitchFamily="34" charset="0"/>
              </a:rPr>
              <a:t> </a:t>
            </a:r>
            <a:r>
              <a:rPr lang="de-DE" altLang="en-US" sz="1800" baseline="30000" dirty="0">
                <a:solidFill>
                  <a:prstClr val="black"/>
                </a:solidFill>
                <a:cs typeface="Arial" panose="020B0604020202020204" pitchFamily="34" charset="0"/>
              </a:rPr>
              <a:t>168</a:t>
            </a:r>
            <a:r>
              <a:rPr lang="de-DE" altLang="en-US" sz="1800" dirty="0">
                <a:solidFill>
                  <a:prstClr val="black"/>
                </a:solidFill>
                <a:cs typeface="Arial" panose="020B0604020202020204" pitchFamily="34" charset="0"/>
              </a:rPr>
              <a:t>Er)</a:t>
            </a:r>
          </a:p>
        </p:txBody>
      </p:sp>
      <p:pic>
        <p:nvPicPr>
          <p:cNvPr id="9" name="Picture 14" descr="http://users.physics.harvard.edu/~greiner/image00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60714" y="3098804"/>
            <a:ext cx="57880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noChangeArrowheads="1"/>
          </p:cNvSpPr>
          <p:nvPr/>
        </p:nvSpPr>
        <p:spPr bwMode="auto">
          <a:xfrm>
            <a:off x="3322641" y="5221069"/>
            <a:ext cx="57610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1800" i="1" dirty="0">
                <a:solidFill>
                  <a:prstClr val="black"/>
                </a:solidFill>
                <a:cs typeface="Arial" panose="020B0604020202020204" pitchFamily="34" charset="0"/>
              </a:rPr>
              <a:t>The interatomic interaction can be widely varied with a magnetic </a:t>
            </a:r>
            <a:r>
              <a:rPr lang="en-US" altLang="en-US" sz="1800" i="1" dirty="0" err="1">
                <a:solidFill>
                  <a:prstClr val="black"/>
                </a:solidFill>
                <a:cs typeface="Arial" panose="020B0604020202020204" pitchFamily="34" charset="0"/>
              </a:rPr>
              <a:t>Feshbach</a:t>
            </a:r>
            <a:r>
              <a:rPr lang="en-US" altLang="en-US" sz="1800" i="1" dirty="0">
                <a:solidFill>
                  <a:prstClr val="black"/>
                </a:solidFill>
                <a:cs typeface="Arial" panose="020B0604020202020204" pitchFamily="34" charset="0"/>
              </a:rPr>
              <a:t> resonance… </a:t>
            </a:r>
            <a:r>
              <a:rPr lang="en-US" altLang="en-US" sz="1800" dirty="0">
                <a:solidFill>
                  <a:prstClr val="black"/>
                </a:solidFill>
                <a:cs typeface="Arial" panose="020B0604020202020204" pitchFamily="34" charset="0"/>
              </a:rPr>
              <a:t>(</a:t>
            </a:r>
            <a:r>
              <a:rPr lang="en-US" altLang="en-US" sz="1800" i="1" dirty="0">
                <a:solidFill>
                  <a:prstClr val="black"/>
                </a:solidFill>
                <a:cs typeface="Arial" panose="020B0604020202020204" pitchFamily="34" charset="0"/>
              </a:rPr>
              <a:t>Greiner Lab </a:t>
            </a:r>
            <a:r>
              <a:rPr lang="de-DE" altLang="en-US" sz="1800" dirty="0">
                <a:solidFill>
                  <a:prstClr val="black"/>
                </a:solidFill>
                <a:cs typeface="Arial" panose="020B0604020202020204" pitchFamily="34" charset="0"/>
              </a:rPr>
              <a:t>at Harvard</a:t>
            </a:r>
            <a:r>
              <a:rPr lang="en-US" altLang="en-US" sz="1800" dirty="0">
                <a:solidFill>
                  <a:prstClr val="black"/>
                </a:solidFill>
                <a:cs typeface="Arial" panose="020B0604020202020204" pitchFamily="34" charset="0"/>
              </a:rPr>
              <a:t>)</a:t>
            </a:r>
            <a:endParaRPr lang="de-DE" altLang="en-US" sz="1800" dirty="0">
              <a:solidFill>
                <a:prstClr val="black"/>
              </a:solidFill>
              <a:cs typeface="Arial" panose="020B0604020202020204" pitchFamily="34" charset="0"/>
            </a:endParaRPr>
          </a:p>
        </p:txBody>
      </p:sp>
      <p:sp>
        <p:nvSpPr>
          <p:cNvPr id="11" name="Rectangle 14"/>
          <p:cNvSpPr>
            <a:spLocks noChangeArrowheads="1"/>
          </p:cNvSpPr>
          <p:nvPr/>
        </p:nvSpPr>
        <p:spPr bwMode="auto">
          <a:xfrm>
            <a:off x="-1586" y="5589588"/>
            <a:ext cx="2174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de-DE" altLang="en-US" sz="1800" dirty="0" err="1">
                <a:solidFill>
                  <a:prstClr val="black"/>
                </a:solidFill>
                <a:cs typeface="Arial" panose="020B0604020202020204" pitchFamily="34" charset="0"/>
              </a:rPr>
              <a:t>Magneto-optical</a:t>
            </a:r>
            <a:r>
              <a:rPr lang="de-DE" altLang="en-US" sz="1800" dirty="0">
                <a:solidFill>
                  <a:prstClr val="black"/>
                </a:solidFill>
                <a:cs typeface="Arial" panose="020B0604020202020204" pitchFamily="34" charset="0"/>
              </a:rPr>
              <a:t> </a:t>
            </a:r>
            <a:r>
              <a:rPr lang="de-DE" altLang="en-US" sz="1800" dirty="0" err="1">
                <a:solidFill>
                  <a:prstClr val="black"/>
                </a:solidFill>
                <a:cs typeface="Arial" panose="020B0604020202020204" pitchFamily="34" charset="0"/>
              </a:rPr>
              <a:t>trap</a:t>
            </a:r>
            <a:endParaRPr lang="de-DE" altLang="en-US"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8220332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29"/>
          <p:cNvGrpSpPr>
            <a:grpSpLocks noChangeAspect="1"/>
          </p:cNvGrpSpPr>
          <p:nvPr/>
        </p:nvGrpSpPr>
        <p:grpSpPr>
          <a:xfrm>
            <a:off x="784137" y="3230880"/>
            <a:ext cx="7826463" cy="2560320"/>
            <a:chOff x="111125" y="2209800"/>
            <a:chExt cx="8880475" cy="2905125"/>
          </a:xfrm>
        </p:grpSpPr>
        <p:pic>
          <p:nvPicPr>
            <p:cNvPr id="17" name="Picture 2" descr="C:\Users\tc-user\Dropbox\Barcelona_Heidelberg\Dynamical_Stability_1-2-3D\PRL\0_iter\Fig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 y="2209800"/>
              <a:ext cx="2903537"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C:\Users\tc-user\Dropbox\Barcelona_Heidelberg\Dynamical_Stability_1-2-3D\PRL\0_iter\Fig3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125" y="2225675"/>
              <a:ext cx="287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tc-user\Dropbox\Barcelona_Heidelberg\Dynamical_Stability_1-2-3D\PRL\0_iter\Fig3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75" y="2209800"/>
              <a:ext cx="28797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Object 7"/>
            <p:cNvGraphicFramePr>
              <a:graphicFrameLocks noChangeAspect="1"/>
            </p:cNvGraphicFramePr>
            <p:nvPr>
              <p:extLst>
                <p:ext uri="{D42A27DB-BD31-4B8C-83A1-F6EECF244321}">
                  <p14:modId xmlns:p14="http://schemas.microsoft.com/office/powerpoint/2010/main" val="3416449815"/>
                </p:ext>
              </p:extLst>
            </p:nvPr>
          </p:nvGraphicFramePr>
          <p:xfrm>
            <a:off x="4670424" y="2286000"/>
            <a:ext cx="792162" cy="369888"/>
          </p:xfrm>
          <a:graphic>
            <a:graphicData uri="http://schemas.openxmlformats.org/presentationml/2006/ole">
              <mc:AlternateContent xmlns:mc="http://schemas.openxmlformats.org/markup-compatibility/2006">
                <mc:Choice xmlns:v="urn:schemas-microsoft-com:vml" Requires="v">
                  <p:oleObj spid="_x0000_s9772" name="Equation" r:id="rId6" imgW="596900" imgH="279400" progId="">
                    <p:embed/>
                  </p:oleObj>
                </mc:Choice>
                <mc:Fallback>
                  <p:oleObj name="Equation" r:id="rId6" imgW="596900" imgH="2794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0424" y="2286000"/>
                          <a:ext cx="792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8"/>
            <p:cNvGraphicFramePr>
              <a:graphicFrameLocks noChangeAspect="1"/>
            </p:cNvGraphicFramePr>
            <p:nvPr>
              <p:extLst>
                <p:ext uri="{D42A27DB-BD31-4B8C-83A1-F6EECF244321}">
                  <p14:modId xmlns:p14="http://schemas.microsoft.com/office/powerpoint/2010/main" val="1426080040"/>
                </p:ext>
              </p:extLst>
            </p:nvPr>
          </p:nvGraphicFramePr>
          <p:xfrm>
            <a:off x="3303586" y="3048000"/>
            <a:ext cx="863600" cy="404812"/>
          </p:xfrm>
          <a:graphic>
            <a:graphicData uri="http://schemas.openxmlformats.org/presentationml/2006/ole">
              <mc:AlternateContent xmlns:mc="http://schemas.openxmlformats.org/markup-compatibility/2006">
                <mc:Choice xmlns:v="urn:schemas-microsoft-com:vml" Requires="v">
                  <p:oleObj spid="_x0000_s9773" name="Equation" r:id="rId8" imgW="596900" imgH="279400" progId="">
                    <p:embed/>
                  </p:oleObj>
                </mc:Choice>
                <mc:Fallback>
                  <p:oleObj name="Equation" r:id="rId8" imgW="596900" imgH="27940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3586" y="3048000"/>
                          <a:ext cx="8636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9"/>
            <p:cNvGraphicFramePr>
              <a:graphicFrameLocks noChangeAspect="1"/>
            </p:cNvGraphicFramePr>
            <p:nvPr>
              <p:extLst>
                <p:ext uri="{D42A27DB-BD31-4B8C-83A1-F6EECF244321}">
                  <p14:modId xmlns:p14="http://schemas.microsoft.com/office/powerpoint/2010/main" val="2989861697"/>
                </p:ext>
              </p:extLst>
            </p:nvPr>
          </p:nvGraphicFramePr>
          <p:xfrm>
            <a:off x="3230561" y="2438400"/>
            <a:ext cx="793750" cy="401637"/>
          </p:xfrm>
          <a:graphic>
            <a:graphicData uri="http://schemas.openxmlformats.org/presentationml/2006/ole">
              <mc:AlternateContent xmlns:mc="http://schemas.openxmlformats.org/markup-compatibility/2006">
                <mc:Choice xmlns:v="urn:schemas-microsoft-com:vml" Requires="v">
                  <p:oleObj spid="_x0000_s9774" name="Equation" r:id="rId10" imgW="850531" imgH="431613" progId="">
                    <p:embed/>
                  </p:oleObj>
                </mc:Choice>
                <mc:Fallback>
                  <p:oleObj name="Equation" r:id="rId10" imgW="850531" imgH="43161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0561" y="2438400"/>
                          <a:ext cx="7937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10"/>
            <p:cNvGraphicFramePr>
              <a:graphicFrameLocks noChangeAspect="1"/>
            </p:cNvGraphicFramePr>
            <p:nvPr>
              <p:extLst>
                <p:ext uri="{D42A27DB-BD31-4B8C-83A1-F6EECF244321}">
                  <p14:modId xmlns:p14="http://schemas.microsoft.com/office/powerpoint/2010/main" val="1108831740"/>
                </p:ext>
              </p:extLst>
            </p:nvPr>
          </p:nvGraphicFramePr>
          <p:xfrm>
            <a:off x="5175249" y="3101975"/>
            <a:ext cx="792162" cy="387350"/>
          </p:xfrm>
          <a:graphic>
            <a:graphicData uri="http://schemas.openxmlformats.org/presentationml/2006/ole">
              <mc:AlternateContent xmlns:mc="http://schemas.openxmlformats.org/markup-compatibility/2006">
                <mc:Choice xmlns:v="urn:schemas-microsoft-com:vml" Requires="v">
                  <p:oleObj spid="_x0000_s9775" name="Equation" r:id="rId12" imgW="876300" imgH="431800" progId="">
                    <p:embed/>
                  </p:oleObj>
                </mc:Choice>
                <mc:Fallback>
                  <p:oleObj name="Equation" r:id="rId12" imgW="876300" imgH="43180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5249" y="3101975"/>
                          <a:ext cx="7921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8" name="TextBox 9"/>
          <p:cNvSpPr txBox="1">
            <a:spLocks noChangeArrowheads="1"/>
          </p:cNvSpPr>
          <p:nvPr/>
        </p:nvSpPr>
        <p:spPr bwMode="auto">
          <a:xfrm>
            <a:off x="495300" y="6019800"/>
            <a:ext cx="8278812" cy="338526"/>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6" rIns="91410" bIns="4570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1600" b="1" dirty="0">
                <a:solidFill>
                  <a:prstClr val="white"/>
                </a:solidFill>
                <a:effectLst>
                  <a:outerShdw blurRad="38100" dist="38100" dir="2700000" algn="tl">
                    <a:srgbClr val="000000">
                      <a:alpha val="43137"/>
                    </a:srgbClr>
                  </a:outerShdw>
                </a:effectLst>
                <a:cs typeface="Arial" panose="020B0604020202020204" pitchFamily="34" charset="0"/>
              </a:rPr>
              <a:t>Two generic regimes: </a:t>
            </a:r>
            <a:r>
              <a:rPr lang="en-US" altLang="en-US" sz="1600" dirty="0" smtClean="0">
                <a:solidFill>
                  <a:prstClr val="white"/>
                </a:solidFill>
                <a:effectLst>
                  <a:outerShdw blurRad="38100" dist="38100" dir="2700000" algn="tl">
                    <a:srgbClr val="000000">
                      <a:alpha val="43137"/>
                    </a:srgbClr>
                  </a:outerShdw>
                </a:effectLst>
                <a:cs typeface="Arial" panose="020B0604020202020204" pitchFamily="34" charset="0"/>
              </a:rPr>
              <a:t>(</a:t>
            </a:r>
            <a:r>
              <a:rPr lang="en-US" altLang="en-US" sz="16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a:t>
            </a:r>
            <a:r>
              <a:rPr lang="en-US" altLang="en-US" sz="1600" dirty="0" smtClean="0">
                <a:solidFill>
                  <a:prstClr val="white"/>
                </a:solidFill>
                <a:effectLst>
                  <a:outerShdw blurRad="38100" dist="38100" dir="2700000" algn="tl">
                    <a:srgbClr val="000000">
                      <a:alpha val="43137"/>
                    </a:srgbClr>
                  </a:outerShdw>
                </a:effectLst>
                <a:cs typeface="Arial" panose="020B0604020202020204" pitchFamily="34" charset="0"/>
              </a:rPr>
              <a:t>) </a:t>
            </a:r>
            <a:r>
              <a:rPr lang="en-US" altLang="en-US" sz="1600" b="1" dirty="0">
                <a:solidFill>
                  <a:prstClr val="white"/>
                </a:solidFill>
                <a:effectLst>
                  <a:outerShdw blurRad="38100" dist="38100" dir="2700000" algn="tl">
                    <a:srgbClr val="000000">
                      <a:alpha val="43137"/>
                    </a:srgbClr>
                  </a:outerShdw>
                </a:effectLst>
                <a:cs typeface="Arial" panose="020B0604020202020204" pitchFamily="34" charset="0"/>
              </a:rPr>
              <a:t>Non-violent </a:t>
            </a:r>
            <a:r>
              <a:rPr lang="en-US" altLang="en-US" sz="1600" dirty="0">
                <a:solidFill>
                  <a:prstClr val="white"/>
                </a:solidFill>
                <a:effectLst>
                  <a:outerShdw blurRad="38100" dist="38100" dir="2700000" algn="tl">
                    <a:srgbClr val="000000">
                      <a:alpha val="43137"/>
                    </a:srgbClr>
                  </a:outerShdw>
                </a:effectLst>
                <a:cs typeface="Arial" panose="020B0604020202020204" pitchFamily="34" charset="0"/>
              </a:rPr>
              <a:t>(</a:t>
            </a:r>
            <a:r>
              <a:rPr lang="en-US" altLang="en-US" sz="1600" b="1" dirty="0">
                <a:solidFill>
                  <a:prstClr val="white"/>
                </a:solidFill>
                <a:effectLst>
                  <a:outerShdw blurRad="38100" dist="38100" dir="2700000" algn="tl">
                    <a:srgbClr val="000000">
                      <a:alpha val="43137"/>
                    </a:srgbClr>
                  </a:outerShdw>
                </a:effectLst>
                <a:cs typeface="Arial" panose="020B0604020202020204" pitchFamily="34" charset="0"/>
              </a:rPr>
              <a:t>under-the-barrier</a:t>
            </a:r>
            <a:r>
              <a:rPr lang="en-US" altLang="en-US" sz="1600" dirty="0">
                <a:solidFill>
                  <a:prstClr val="white"/>
                </a:solidFill>
                <a:effectLst>
                  <a:outerShdw blurRad="38100" dist="38100" dir="2700000" algn="tl">
                    <a:srgbClr val="000000">
                      <a:alpha val="43137"/>
                    </a:srgbClr>
                  </a:outerShdw>
                </a:effectLst>
                <a:cs typeface="Arial" panose="020B0604020202020204" pitchFamily="34" charset="0"/>
              </a:rPr>
              <a:t>)</a:t>
            </a:r>
            <a:r>
              <a:rPr lang="en-US" altLang="en-US" sz="1600" b="1" dirty="0">
                <a:solidFill>
                  <a:prstClr val="white"/>
                </a:solidFill>
                <a:effectLst>
                  <a:outerShdw blurRad="38100" dist="38100" dir="2700000" algn="tl">
                    <a:srgbClr val="000000">
                      <a:alpha val="43137"/>
                    </a:srgbClr>
                  </a:outerShdw>
                </a:effectLst>
                <a:cs typeface="Arial" panose="020B0604020202020204" pitchFamily="34" charset="0"/>
              </a:rPr>
              <a:t> and  </a:t>
            </a:r>
            <a:r>
              <a:rPr lang="en-US" altLang="en-US" sz="1600" dirty="0" smtClean="0">
                <a:solidFill>
                  <a:prstClr val="white"/>
                </a:solidFill>
                <a:effectLst>
                  <a:outerShdw blurRad="38100" dist="38100" dir="2700000" algn="tl">
                    <a:srgbClr val="000000">
                      <a:alpha val="43137"/>
                    </a:srgbClr>
                  </a:outerShdw>
                </a:effectLst>
                <a:cs typeface="Arial" panose="020B0604020202020204" pitchFamily="34" charset="0"/>
              </a:rPr>
              <a:t>(</a:t>
            </a:r>
            <a:r>
              <a:rPr lang="en-US" altLang="en-US" sz="1600" b="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en-US" altLang="en-US" sz="1600" dirty="0" smtClean="0">
                <a:solidFill>
                  <a:prstClr val="white"/>
                </a:solidFill>
                <a:effectLst>
                  <a:outerShdw blurRad="38100" dist="38100" dir="2700000" algn="tl">
                    <a:srgbClr val="000000">
                      <a:alpha val="43137"/>
                    </a:srgbClr>
                  </a:outerShdw>
                </a:effectLst>
                <a:cs typeface="Arial" panose="020B0604020202020204" pitchFamily="34" charset="0"/>
              </a:rPr>
              <a:t>) </a:t>
            </a:r>
            <a:r>
              <a:rPr lang="en-US" altLang="en-US" sz="1600" b="1" dirty="0">
                <a:solidFill>
                  <a:prstClr val="white"/>
                </a:solidFill>
                <a:effectLst>
                  <a:outerShdw blurRad="38100" dist="38100" dir="2700000" algn="tl">
                    <a:srgbClr val="000000">
                      <a:alpha val="43137"/>
                    </a:srgbClr>
                  </a:outerShdw>
                </a:effectLst>
                <a:cs typeface="Arial" panose="020B0604020202020204" pitchFamily="34" charset="0"/>
              </a:rPr>
              <a:t>Explosive </a:t>
            </a:r>
            <a:r>
              <a:rPr lang="en-US" altLang="en-US" sz="1600" dirty="0">
                <a:solidFill>
                  <a:prstClr val="white"/>
                </a:solidFill>
                <a:effectLst>
                  <a:outerShdw blurRad="38100" dist="38100" dir="2700000" algn="tl">
                    <a:srgbClr val="000000">
                      <a:alpha val="43137"/>
                    </a:srgbClr>
                  </a:outerShdw>
                </a:effectLst>
                <a:cs typeface="Arial" panose="020B0604020202020204" pitchFamily="34" charset="0"/>
              </a:rPr>
              <a:t>(</a:t>
            </a:r>
            <a:r>
              <a:rPr lang="en-US" altLang="en-US" sz="1600" b="1" dirty="0">
                <a:solidFill>
                  <a:prstClr val="white"/>
                </a:solidFill>
                <a:effectLst>
                  <a:outerShdw blurRad="38100" dist="38100" dir="2700000" algn="tl">
                    <a:srgbClr val="000000">
                      <a:alpha val="43137"/>
                    </a:srgbClr>
                  </a:outerShdw>
                </a:effectLst>
                <a:cs typeface="Arial" panose="020B0604020202020204" pitchFamily="34" charset="0"/>
              </a:rPr>
              <a:t>over-the-barrier</a:t>
            </a:r>
            <a:r>
              <a:rPr lang="en-US" altLang="en-US" sz="1600" dirty="0">
                <a:solidFill>
                  <a:prstClr val="white"/>
                </a:solidFill>
                <a:effectLst>
                  <a:outerShdw blurRad="38100" dist="38100" dir="2700000" algn="tl">
                    <a:srgbClr val="000000">
                      <a:alpha val="43137"/>
                    </a:srgbClr>
                  </a:outerShdw>
                </a:effectLst>
                <a:cs typeface="Arial" panose="020B0604020202020204" pitchFamily="34" charset="0"/>
              </a:rPr>
              <a:t>)</a:t>
            </a:r>
          </a:p>
        </p:txBody>
      </p:sp>
      <p:sp>
        <p:nvSpPr>
          <p:cNvPr id="29" name="Rectangle 2"/>
          <p:cNvSpPr txBox="1">
            <a:spLocks noChangeArrowheads="1"/>
          </p:cNvSpPr>
          <p:nvPr/>
        </p:nvSpPr>
        <p:spPr bwMode="auto">
          <a:xfrm>
            <a:off x="215901" y="115888"/>
            <a:ext cx="8851899" cy="12573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80000"/>
              </a:lnSpc>
              <a:defRPr/>
            </a:pPr>
            <a:r>
              <a:rPr lang="en-US" sz="1800" b="1" dirty="0">
                <a:solidFill>
                  <a:sysClr val="window" lastClr="FFFFFF"/>
                </a:solidFill>
                <a:effectLst>
                  <a:outerShdw blurRad="38100" dist="38100" dir="2700000" algn="tl">
                    <a:srgbClr val="000000">
                      <a:alpha val="43137"/>
                    </a:srgbClr>
                  </a:outerShdw>
                </a:effectLst>
                <a:latin typeface="Times New Roman" pitchFamily="18" charset="0"/>
                <a:cs typeface="Times New Roman" pitchFamily="18" charset="0"/>
              </a:rPr>
              <a:t>Visualization of the concept of interaction-induced time-dependent  barriers to interpret the two generic dynamical regimes of strongly-interacting trapped </a:t>
            </a:r>
            <a:r>
              <a:rPr lang="en-US" sz="1800" b="1" dirty="0" smtClean="0">
                <a:solidFill>
                  <a:sysClr val="window" lastClr="FFFFFF"/>
                </a:solidFill>
                <a:effectLst>
                  <a:outerShdw blurRad="38100" dist="38100" dir="2700000" algn="tl">
                    <a:srgbClr val="000000">
                      <a:alpha val="43137"/>
                    </a:srgbClr>
                  </a:outerShdw>
                </a:effectLst>
                <a:latin typeface="Times New Roman" pitchFamily="18" charset="0"/>
                <a:cs typeface="Times New Roman" pitchFamily="18" charset="0"/>
              </a:rPr>
              <a:t>bosons</a:t>
            </a:r>
          </a:p>
          <a:p>
            <a:pPr>
              <a:lnSpc>
                <a:spcPts val="2797"/>
              </a:lnSpc>
              <a:defRPr/>
            </a:pPr>
            <a:r>
              <a:rPr lang="en-US" sz="1800" dirty="0" smtClean="0">
                <a:solidFill>
                  <a:sysClr val="window" lastClr="FFFFFF"/>
                </a:solidFill>
                <a:latin typeface="Times New Roman" pitchFamily="18" charset="0"/>
                <a:cs typeface="Times New Roman" pitchFamily="18" charset="0"/>
              </a:rPr>
              <a:t>(</a:t>
            </a:r>
            <a:r>
              <a:rPr lang="en-US" sz="1800" b="1" dirty="0" smtClean="0">
                <a:solidFill>
                  <a:srgbClr val="FFFF00"/>
                </a:solidFill>
                <a:latin typeface="Times New Roman" pitchFamily="18" charset="0"/>
                <a:cs typeface="Times New Roman" pitchFamily="18" charset="0"/>
              </a:rPr>
              <a:t>N=100</a:t>
            </a:r>
            <a:r>
              <a:rPr lang="en-US" sz="1800" b="1" dirty="0">
                <a:solidFill>
                  <a:sysClr val="window" lastClr="FFFFFF"/>
                </a:solidFill>
                <a:latin typeface="Times New Roman" pitchFamily="18" charset="0"/>
                <a:cs typeface="Times New Roman" pitchFamily="18" charset="0"/>
              </a:rPr>
              <a:t>: sudden </a:t>
            </a:r>
            <a:r>
              <a:rPr lang="en-US" sz="1800" b="1" dirty="0">
                <a:solidFill>
                  <a:srgbClr val="FFFF00"/>
                </a:solidFill>
                <a:latin typeface="Times New Roman" pitchFamily="18" charset="0"/>
                <a:cs typeface="Times New Roman" pitchFamily="18" charset="0"/>
              </a:rPr>
              <a:t>displacement</a:t>
            </a:r>
            <a:r>
              <a:rPr lang="en-US" sz="1800" b="1" dirty="0">
                <a:solidFill>
                  <a:sysClr val="window" lastClr="FFFFFF"/>
                </a:solidFill>
                <a:latin typeface="Times New Roman" pitchFamily="18" charset="0"/>
                <a:cs typeface="Times New Roman" pitchFamily="18" charset="0"/>
              </a:rPr>
              <a:t> of trap and sudden </a:t>
            </a:r>
            <a:r>
              <a:rPr lang="en-US" sz="1800" b="1" dirty="0">
                <a:solidFill>
                  <a:srgbClr val="FFFF00"/>
                </a:solidFill>
                <a:latin typeface="Times New Roman" pitchFamily="18" charset="0"/>
                <a:cs typeface="Times New Roman" pitchFamily="18" charset="0"/>
              </a:rPr>
              <a:t>quenches</a:t>
            </a:r>
            <a:r>
              <a:rPr lang="en-US" sz="1800" b="1" dirty="0">
                <a:solidFill>
                  <a:sysClr val="window" lastClr="FFFFFF"/>
                </a:solidFill>
                <a:latin typeface="Times New Roman" pitchFamily="18" charset="0"/>
                <a:cs typeface="Times New Roman" pitchFamily="18" charset="0"/>
              </a:rPr>
              <a:t> of the repulsion in</a:t>
            </a:r>
            <a:r>
              <a:rPr lang="de-DE" sz="1800" dirty="0">
                <a:solidFill>
                  <a:sysClr val="windowText" lastClr="000000"/>
                </a:solidFill>
                <a:latin typeface="Calibri"/>
              </a:rPr>
              <a:t> </a:t>
            </a:r>
            <a:r>
              <a:rPr lang="en-US" sz="1800" b="1" dirty="0" smtClean="0">
                <a:solidFill>
                  <a:srgbClr val="FFFF00"/>
                </a:solidFill>
                <a:latin typeface="Times New Roman" pitchFamily="18" charset="0"/>
                <a:cs typeface="Times New Roman" pitchFamily="18" charset="0"/>
              </a:rPr>
              <a:t>2D </a:t>
            </a:r>
            <a:r>
              <a:rPr lang="en-US" sz="1800" b="1" dirty="0" smtClean="0">
                <a:solidFill>
                  <a:schemeClr val="bg1"/>
                </a:solidFill>
                <a:latin typeface="Times New Roman" pitchFamily="18" charset="0"/>
                <a:cs typeface="Times New Roman" pitchFamily="18" charset="0"/>
              </a:rPr>
              <a:t>case</a:t>
            </a:r>
            <a:r>
              <a:rPr lang="en-US" sz="1800" dirty="0" smtClean="0">
                <a:solidFill>
                  <a:schemeClr val="bg1"/>
                </a:solidFill>
                <a:latin typeface="Times New Roman" pitchFamily="18" charset="0"/>
                <a:cs typeface="Times New Roman" pitchFamily="18" charset="0"/>
              </a:rPr>
              <a:t>)</a:t>
            </a:r>
            <a:endParaRPr lang="en-GB" sz="1800" dirty="0">
              <a:solidFill>
                <a:schemeClr val="bg1"/>
              </a:solidFill>
              <a:effectLst>
                <a:outerShdw blurRad="38100" dist="38100" dir="2700000" algn="tl">
                  <a:srgbClr val="000000"/>
                </a:outerShdw>
              </a:effectLst>
              <a:latin typeface="Times New Roman" pitchFamily="18" charset="0"/>
              <a:cs typeface="Times New Roman" pitchFamily="18" charset="0"/>
            </a:endParaRPr>
          </a:p>
        </p:txBody>
      </p:sp>
      <p:grpSp>
        <p:nvGrpSpPr>
          <p:cNvPr id="33" name="Группа 32"/>
          <p:cNvGrpSpPr/>
          <p:nvPr/>
        </p:nvGrpSpPr>
        <p:grpSpPr>
          <a:xfrm>
            <a:off x="1211009" y="1524000"/>
            <a:ext cx="6561391" cy="401637"/>
            <a:chOff x="525209" y="5041899"/>
            <a:chExt cx="6561391" cy="401637"/>
          </a:xfrm>
        </p:grpSpPr>
        <p:graphicFrame>
          <p:nvGraphicFramePr>
            <p:cNvPr id="16" name="Object 5"/>
            <p:cNvGraphicFramePr>
              <a:graphicFrameLocks noChangeAspect="1"/>
            </p:cNvGraphicFramePr>
            <p:nvPr>
              <p:extLst>
                <p:ext uri="{D42A27DB-BD31-4B8C-83A1-F6EECF244321}">
                  <p14:modId xmlns:p14="http://schemas.microsoft.com/office/powerpoint/2010/main" val="2548288789"/>
                </p:ext>
              </p:extLst>
            </p:nvPr>
          </p:nvGraphicFramePr>
          <p:xfrm>
            <a:off x="2311400" y="5041899"/>
            <a:ext cx="4775200" cy="401637"/>
          </p:xfrm>
          <a:graphic>
            <a:graphicData uri="http://schemas.openxmlformats.org/presentationml/2006/ole">
              <mc:AlternateContent xmlns:mc="http://schemas.openxmlformats.org/markup-compatibility/2006">
                <mc:Choice xmlns:v="urn:schemas-microsoft-com:vml" Requires="v">
                  <p:oleObj spid="_x0000_s9776" name="Equation" r:id="rId14" imgW="2578100" imgH="241300" progId="">
                    <p:embed/>
                  </p:oleObj>
                </mc:Choice>
                <mc:Fallback>
                  <p:oleObj name="Equation" r:id="rId14" imgW="2578100" imgH="24130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11400" y="5041899"/>
                          <a:ext cx="4775200" cy="401637"/>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525209" y="5071646"/>
              <a:ext cx="1896288" cy="353943"/>
            </a:xfrm>
            <a:prstGeom prst="rect">
              <a:avLst/>
            </a:prstGeom>
            <a:noFill/>
          </p:spPr>
          <p:txBody>
            <a:bodyPr wrap="none" rtlCol="0">
              <a:spAutoFit/>
            </a:bodyPr>
            <a:lstStyle/>
            <a:p>
              <a:r>
                <a:rPr lang="en-US" sz="1700" b="1" dirty="0">
                  <a:solidFill>
                    <a:srgbClr val="0033CC"/>
                  </a:solidFill>
                  <a:effectLst>
                    <a:outerShdw blurRad="38100" dist="38100" dir="2700000" algn="tl">
                      <a:srgbClr val="000000">
                        <a:alpha val="43137"/>
                      </a:srgbClr>
                    </a:outerShdw>
                  </a:effectLst>
                  <a:latin typeface="Calibri" panose="020F0502020204030204" pitchFamily="34" charset="0"/>
                </a:rPr>
                <a:t>Trap displacement</a:t>
              </a:r>
              <a:r>
                <a:rPr lang="en-US" sz="1700" dirty="0">
                  <a:solidFill>
                    <a:srgbClr val="0033CC"/>
                  </a:solidFill>
                  <a:latin typeface="Calibri" panose="020F0502020204030204" pitchFamily="34" charset="0"/>
                </a:rPr>
                <a:t>:</a:t>
              </a:r>
            </a:p>
          </p:txBody>
        </p:sp>
      </p:grpSp>
      <p:sp>
        <p:nvSpPr>
          <p:cNvPr id="34" name="TextBox 33"/>
          <p:cNvSpPr txBox="1"/>
          <p:nvPr/>
        </p:nvSpPr>
        <p:spPr>
          <a:xfrm>
            <a:off x="792345" y="1981200"/>
            <a:ext cx="7818255" cy="369304"/>
          </a:xfrm>
          <a:prstGeom prst="rect">
            <a:avLst/>
          </a:prstGeom>
          <a:noFill/>
        </p:spPr>
        <p:txBody>
          <a:bodyPr wrap="square" lIns="91410" tIns="45706" rIns="91410" bIns="45706" rtlCol="0">
            <a:spAutoFit/>
          </a:bodyPr>
          <a:lstStyle/>
          <a:p>
            <a:r>
              <a:rPr lang="en-US" b="1" dirty="0">
                <a:solidFill>
                  <a:srgbClr val="0033CC"/>
                </a:solidFill>
                <a:effectLst>
                  <a:outerShdw blurRad="38100" dist="38100" dir="2700000" algn="tl">
                    <a:srgbClr val="000000">
                      <a:alpha val="43137"/>
                    </a:srgbClr>
                  </a:outerShdw>
                </a:effectLst>
                <a:latin typeface="Calibri" panose="020F0502020204030204" pitchFamily="34" charset="0"/>
              </a:rPr>
              <a:t>Inter-particle repulsion quench is described by the variation of the parameter </a:t>
            </a:r>
            <a:r>
              <a:rPr lang="el-GR" dirty="0">
                <a:solidFill>
                  <a:srgbClr val="0033CC"/>
                </a:solidFill>
                <a:effectLst>
                  <a:outerShdw blurRad="38100" dist="38100" dir="2700000" algn="tl">
                    <a:srgbClr val="000000">
                      <a:alpha val="43137"/>
                    </a:srgbClr>
                  </a:outerShdw>
                </a:effectLst>
                <a:latin typeface="Times New Roman"/>
                <a:cs typeface="Times New Roman"/>
              </a:rPr>
              <a:t>λ</a:t>
            </a:r>
            <a:r>
              <a:rPr lang="en-US" baseline="-25000" dirty="0">
                <a:solidFill>
                  <a:srgbClr val="0033CC"/>
                </a:solidFill>
                <a:effectLst>
                  <a:outerShdw blurRad="38100" dist="38100" dir="2700000" algn="tl">
                    <a:srgbClr val="000000">
                      <a:alpha val="43137"/>
                    </a:srgbClr>
                  </a:outerShdw>
                </a:effectLst>
                <a:latin typeface="Times New Roman"/>
                <a:cs typeface="Times New Roman"/>
              </a:rPr>
              <a:t>0</a:t>
            </a:r>
            <a:endParaRPr lang="en-US"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37" name="Text Box 5"/>
          <p:cNvSpPr txBox="1">
            <a:spLocks noChangeArrowheads="1"/>
          </p:cNvSpPr>
          <p:nvPr/>
        </p:nvSpPr>
        <p:spPr bwMode="auto">
          <a:xfrm>
            <a:off x="2743203" y="6507165"/>
            <a:ext cx="637200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spcBef>
                <a:spcPct val="0"/>
              </a:spcBef>
              <a:spcAft>
                <a:spcPct val="0"/>
              </a:spcAft>
              <a:buFontTx/>
              <a:buNone/>
            </a:pPr>
            <a:r>
              <a:rPr lang="en-US" altLang="en-US" sz="1400" dirty="0">
                <a:solidFill>
                  <a:srgbClr val="7F7F7F"/>
                </a:solidFill>
                <a:latin typeface="Calibri" pitchFamily="34" charset="0"/>
              </a:rPr>
              <a:t>O</a:t>
            </a:r>
            <a:r>
              <a:rPr lang="ru-RU" altLang="en-US" sz="1400" dirty="0">
                <a:solidFill>
                  <a:srgbClr val="7F7F7F"/>
                </a:solidFill>
                <a:latin typeface="Calibri" pitchFamily="34" charset="0"/>
              </a:rPr>
              <a:t>.</a:t>
            </a:r>
            <a:r>
              <a:rPr lang="ru-RU" altLang="en-US" sz="1400" dirty="0" err="1">
                <a:solidFill>
                  <a:srgbClr val="7F7F7F"/>
                </a:solidFill>
                <a:latin typeface="Calibri" pitchFamily="34" charset="0"/>
              </a:rPr>
              <a:t>Streltsova</a:t>
            </a:r>
            <a:r>
              <a:rPr lang="en-US" altLang="en-US" sz="1400" dirty="0">
                <a:solidFill>
                  <a:srgbClr val="7F7F7F"/>
                </a:solidFill>
                <a:latin typeface="Calibri" pitchFamily="34" charset="0"/>
              </a:rPr>
              <a:t> (LIT)</a:t>
            </a:r>
            <a:r>
              <a:rPr lang="ru-RU" altLang="en-US" sz="1400" dirty="0">
                <a:solidFill>
                  <a:srgbClr val="7F7F7F"/>
                </a:solidFill>
                <a:latin typeface="Calibri" pitchFamily="34" charset="0"/>
              </a:rPr>
              <a:t>, O</a:t>
            </a:r>
            <a:r>
              <a:rPr lang="en-US" altLang="en-US" sz="1400" dirty="0">
                <a:solidFill>
                  <a:srgbClr val="7F7F7F"/>
                </a:solidFill>
                <a:latin typeface="Calibri" pitchFamily="34" charset="0"/>
              </a:rPr>
              <a:t>.</a:t>
            </a:r>
            <a:r>
              <a:rPr lang="ru-RU" altLang="en-US" sz="1400" dirty="0" err="1">
                <a:solidFill>
                  <a:srgbClr val="7F7F7F"/>
                </a:solidFill>
                <a:latin typeface="Calibri" pitchFamily="34" charset="0"/>
              </a:rPr>
              <a:t>Alon</a:t>
            </a:r>
            <a:r>
              <a:rPr lang="ru-RU" altLang="en-US" sz="1400" dirty="0">
                <a:solidFill>
                  <a:srgbClr val="7F7F7F"/>
                </a:solidFill>
                <a:latin typeface="Calibri" pitchFamily="34" charset="0"/>
              </a:rPr>
              <a:t>, </a:t>
            </a:r>
            <a:r>
              <a:rPr lang="en-US" altLang="en-US" sz="1400" dirty="0">
                <a:solidFill>
                  <a:srgbClr val="7F7F7F"/>
                </a:solidFill>
                <a:latin typeface="Calibri" pitchFamily="34" charset="0"/>
              </a:rPr>
              <a:t>L</a:t>
            </a:r>
            <a:r>
              <a:rPr lang="ru-RU" altLang="en-US" sz="1400" dirty="0">
                <a:solidFill>
                  <a:srgbClr val="7F7F7F"/>
                </a:solidFill>
                <a:latin typeface="Calibri" pitchFamily="34" charset="0"/>
              </a:rPr>
              <a:t>.</a:t>
            </a:r>
            <a:r>
              <a:rPr lang="ru-RU" altLang="en-US" sz="1400" dirty="0" err="1">
                <a:solidFill>
                  <a:srgbClr val="7F7F7F"/>
                </a:solidFill>
                <a:latin typeface="Calibri" pitchFamily="34" charset="0"/>
              </a:rPr>
              <a:t>Cederbaum</a:t>
            </a:r>
            <a:r>
              <a:rPr lang="ru-RU" altLang="en-US" sz="1400" dirty="0">
                <a:solidFill>
                  <a:srgbClr val="7F7F7F"/>
                </a:solidFill>
                <a:latin typeface="Calibri" pitchFamily="34" charset="0"/>
              </a:rPr>
              <a:t>, </a:t>
            </a:r>
            <a:r>
              <a:rPr lang="en-US" altLang="en-US" sz="1400" dirty="0">
                <a:solidFill>
                  <a:srgbClr val="7F7F7F"/>
                </a:solidFill>
                <a:latin typeface="Calibri" pitchFamily="34" charset="0"/>
              </a:rPr>
              <a:t>A</a:t>
            </a:r>
            <a:r>
              <a:rPr lang="ru-RU" altLang="en-US" sz="1400" dirty="0">
                <a:solidFill>
                  <a:srgbClr val="7F7F7F"/>
                </a:solidFill>
                <a:latin typeface="Calibri" pitchFamily="34" charset="0"/>
              </a:rPr>
              <a:t>.</a:t>
            </a:r>
            <a:r>
              <a:rPr lang="ru-RU" altLang="en-US" sz="1400" dirty="0" err="1">
                <a:solidFill>
                  <a:srgbClr val="7F7F7F"/>
                </a:solidFill>
                <a:latin typeface="Calibri" pitchFamily="34" charset="0"/>
              </a:rPr>
              <a:t>Streltsov</a:t>
            </a:r>
            <a:r>
              <a:rPr lang="en-US" altLang="en-US" sz="1400" dirty="0">
                <a:solidFill>
                  <a:srgbClr val="7F7F7F"/>
                </a:solidFill>
                <a:latin typeface="Calibri" pitchFamily="34" charset="0"/>
              </a:rPr>
              <a:t>, </a:t>
            </a:r>
            <a:r>
              <a:rPr lang="ru-RU" altLang="en-US" sz="1400" dirty="0">
                <a:solidFill>
                  <a:srgbClr val="7F7F7F"/>
                </a:solidFill>
                <a:latin typeface="Calibri" pitchFamily="34" charset="0"/>
              </a:rPr>
              <a:t>P</a:t>
            </a:r>
            <a:r>
              <a:rPr lang="en-US" altLang="en-US" sz="1400" dirty="0" err="1">
                <a:solidFill>
                  <a:srgbClr val="7F7F7F"/>
                </a:solidFill>
                <a:latin typeface="Calibri" pitchFamily="34" charset="0"/>
              </a:rPr>
              <a:t>hys</a:t>
            </a:r>
            <a:r>
              <a:rPr lang="en-US" altLang="en-US" sz="1400" dirty="0">
                <a:solidFill>
                  <a:srgbClr val="7F7F7F"/>
                </a:solidFill>
                <a:latin typeface="Calibri" pitchFamily="34" charset="0"/>
              </a:rPr>
              <a:t>.</a:t>
            </a:r>
            <a:r>
              <a:rPr lang="ru-RU" altLang="en-US" sz="1400" dirty="0">
                <a:solidFill>
                  <a:srgbClr val="7F7F7F"/>
                </a:solidFill>
                <a:latin typeface="Calibri" pitchFamily="34" charset="0"/>
              </a:rPr>
              <a:t> R</a:t>
            </a:r>
            <a:r>
              <a:rPr lang="en-US" altLang="en-US" sz="1400" dirty="0" err="1">
                <a:solidFill>
                  <a:srgbClr val="7F7F7F"/>
                </a:solidFill>
                <a:latin typeface="Calibri" pitchFamily="34" charset="0"/>
              </a:rPr>
              <a:t>ev</a:t>
            </a:r>
            <a:r>
              <a:rPr lang="en-US" altLang="en-US" sz="1400" dirty="0">
                <a:solidFill>
                  <a:srgbClr val="7F7F7F"/>
                </a:solidFill>
                <a:latin typeface="Calibri" pitchFamily="34" charset="0"/>
              </a:rPr>
              <a:t>. </a:t>
            </a:r>
            <a:r>
              <a:rPr lang="ru-RU" altLang="en-US" sz="1400" b="1" dirty="0">
                <a:solidFill>
                  <a:srgbClr val="7F7F7F"/>
                </a:solidFill>
                <a:latin typeface="Calibri" pitchFamily="34" charset="0"/>
              </a:rPr>
              <a:t>A89</a:t>
            </a:r>
            <a:r>
              <a:rPr lang="ru-RU" altLang="en-US" sz="1400" dirty="0">
                <a:solidFill>
                  <a:srgbClr val="7F7F7F"/>
                </a:solidFill>
                <a:latin typeface="Calibri" pitchFamily="34" charset="0"/>
              </a:rPr>
              <a:t>, 061602(R) (2014)</a:t>
            </a:r>
          </a:p>
        </p:txBody>
      </p:sp>
      <p:grpSp>
        <p:nvGrpSpPr>
          <p:cNvPr id="4" name="Группа 3"/>
          <p:cNvGrpSpPr/>
          <p:nvPr/>
        </p:nvGrpSpPr>
        <p:grpSpPr>
          <a:xfrm>
            <a:off x="945604" y="2438400"/>
            <a:ext cx="7406051" cy="684213"/>
            <a:chOff x="945604" y="2438400"/>
            <a:chExt cx="7406051" cy="684213"/>
          </a:xfrm>
        </p:grpSpPr>
        <p:graphicFrame>
          <p:nvGraphicFramePr>
            <p:cNvPr id="21" name="Object 4"/>
            <p:cNvGraphicFramePr>
              <a:graphicFrameLocks noChangeAspect="1"/>
            </p:cNvGraphicFramePr>
            <p:nvPr>
              <p:extLst>
                <p:ext uri="{D42A27DB-BD31-4B8C-83A1-F6EECF244321}">
                  <p14:modId xmlns:p14="http://schemas.microsoft.com/office/powerpoint/2010/main" val="1737803377"/>
                </p:ext>
              </p:extLst>
            </p:nvPr>
          </p:nvGraphicFramePr>
          <p:xfrm>
            <a:off x="1203575" y="2743200"/>
            <a:ext cx="1695450" cy="379412"/>
          </p:xfrm>
          <a:graphic>
            <a:graphicData uri="http://schemas.openxmlformats.org/presentationml/2006/ole">
              <mc:AlternateContent xmlns:mc="http://schemas.openxmlformats.org/markup-compatibility/2006">
                <mc:Choice xmlns:v="urn:schemas-microsoft-com:vml" Requires="v">
                  <p:oleObj spid="_x0000_s9777" name="Equation" r:id="rId16" imgW="914400" imgH="228600" progId="">
                    <p:embed/>
                  </p:oleObj>
                </mc:Choice>
                <mc:Fallback>
                  <p:oleObj name="Equation" r:id="rId16" imgW="914400" imgH="22860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3575" y="2743200"/>
                          <a:ext cx="1695450" cy="379412"/>
                        </a:xfrm>
                        <a:prstGeom prst="rect">
                          <a:avLst/>
                        </a:prstGeom>
                        <a:solidFill>
                          <a:sysClr val="window" lastClr="FFFFFF"/>
                        </a:solidFill>
                        <a:ln>
                          <a:noFill/>
                        </a:ln>
                        <a:extLst/>
                      </p:spPr>
                    </p:pic>
                  </p:oleObj>
                </mc:Fallback>
              </mc:AlternateContent>
            </a:graphicData>
          </a:graphic>
        </p:graphicFrame>
        <p:graphicFrame>
          <p:nvGraphicFramePr>
            <p:cNvPr id="22" name="Object 8"/>
            <p:cNvGraphicFramePr>
              <a:graphicFrameLocks noChangeAspect="1"/>
            </p:cNvGraphicFramePr>
            <p:nvPr>
              <p:extLst>
                <p:ext uri="{D42A27DB-BD31-4B8C-83A1-F6EECF244321}">
                  <p14:modId xmlns:p14="http://schemas.microsoft.com/office/powerpoint/2010/main" val="582870238"/>
                </p:ext>
              </p:extLst>
            </p:nvPr>
          </p:nvGraphicFramePr>
          <p:xfrm>
            <a:off x="3809154" y="2743200"/>
            <a:ext cx="1717675" cy="379412"/>
          </p:xfrm>
          <a:graphic>
            <a:graphicData uri="http://schemas.openxmlformats.org/presentationml/2006/ole">
              <mc:AlternateContent xmlns:mc="http://schemas.openxmlformats.org/markup-compatibility/2006">
                <mc:Choice xmlns:v="urn:schemas-microsoft-com:vml" Requires="v">
                  <p:oleObj spid="_x0000_s9778" name="Equation" r:id="rId18" imgW="927100" imgH="228600" progId="">
                    <p:embed/>
                  </p:oleObj>
                </mc:Choice>
                <mc:Fallback>
                  <p:oleObj name="Equation" r:id="rId18" imgW="927100" imgH="22860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09154" y="2743200"/>
                          <a:ext cx="1717675" cy="379412"/>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6"/>
            <p:cNvGraphicFramePr>
              <a:graphicFrameLocks noChangeAspect="1"/>
            </p:cNvGraphicFramePr>
            <p:nvPr>
              <p:extLst>
                <p:ext uri="{D42A27DB-BD31-4B8C-83A1-F6EECF244321}">
                  <p14:modId xmlns:p14="http://schemas.microsoft.com/office/powerpoint/2010/main" val="2206108928"/>
                </p:ext>
              </p:extLst>
            </p:nvPr>
          </p:nvGraphicFramePr>
          <p:xfrm>
            <a:off x="6567086" y="2743200"/>
            <a:ext cx="1717675" cy="379413"/>
          </p:xfrm>
          <a:graphic>
            <a:graphicData uri="http://schemas.openxmlformats.org/presentationml/2006/ole">
              <mc:AlternateContent xmlns:mc="http://schemas.openxmlformats.org/markup-compatibility/2006">
                <mc:Choice xmlns:v="urn:schemas-microsoft-com:vml" Requires="v">
                  <p:oleObj spid="_x0000_s9779" name="Equation" r:id="rId20" imgW="927100" imgH="228600" progId="">
                    <p:embed/>
                  </p:oleObj>
                </mc:Choice>
                <mc:Fallback>
                  <p:oleObj name="Equation" r:id="rId20" imgW="927100" imgH="228600" progId="">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67086" y="2743200"/>
                          <a:ext cx="1717675" cy="379413"/>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945604" y="2450068"/>
              <a:ext cx="2026196" cy="369332"/>
            </a:xfrm>
            <a:prstGeom prst="rect">
              <a:avLst/>
            </a:prstGeom>
            <a:noFill/>
          </p:spPr>
          <p:txBody>
            <a:bodyPr wrap="none" rtlCol="0">
              <a:spAutoFit/>
            </a:bodyPr>
            <a:lstStyle/>
            <a:p>
              <a:r>
                <a:rPr lang="en-US" dirty="0" smtClean="0">
                  <a:solidFill>
                    <a:srgbClr val="009999"/>
                  </a:solidFill>
                </a:rPr>
                <a:t>(</a:t>
              </a:r>
              <a:r>
                <a:rPr lang="en-US" b="1" dirty="0" smtClean="0">
                  <a:solidFill>
                    <a:srgbClr val="009999"/>
                  </a:solidFill>
                  <a:latin typeface="Times New Roman" panose="02020603050405020304" pitchFamily="18" charset="0"/>
                  <a:cs typeface="Times New Roman" panose="02020603050405020304" pitchFamily="18" charset="0"/>
                </a:rPr>
                <a:t>a</a:t>
              </a:r>
              <a:r>
                <a:rPr lang="en-US" dirty="0" smtClean="0">
                  <a:solidFill>
                    <a:srgbClr val="009999"/>
                  </a:solidFill>
                </a:rPr>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Strong decrease</a:t>
              </a:r>
              <a:endParaRPr lang="en-US"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
          <p:nvSpPr>
            <p:cNvPr id="31" name="TextBox 30"/>
            <p:cNvSpPr txBox="1"/>
            <p:nvPr/>
          </p:nvSpPr>
          <p:spPr>
            <a:xfrm>
              <a:off x="3519834" y="2438400"/>
              <a:ext cx="2347566" cy="369332"/>
            </a:xfrm>
            <a:prstGeom prst="rect">
              <a:avLst/>
            </a:prstGeom>
            <a:noFill/>
          </p:spPr>
          <p:txBody>
            <a:bodyPr wrap="none" rtlCol="0">
              <a:spAutoFit/>
            </a:bodyPr>
            <a:lstStyle/>
            <a:p>
              <a:r>
                <a:rPr lang="en-US" dirty="0" smtClean="0">
                  <a:solidFill>
                    <a:srgbClr val="009999"/>
                  </a:solidFill>
                </a:rPr>
                <a:t>(</a:t>
              </a:r>
              <a:r>
                <a:rPr lang="en-US" b="1" dirty="0" smtClean="0">
                  <a:solidFill>
                    <a:srgbClr val="009999"/>
                  </a:solidFill>
                  <a:latin typeface="Times New Roman" panose="02020603050405020304" pitchFamily="18" charset="0"/>
                  <a:cs typeface="Times New Roman" panose="02020603050405020304" pitchFamily="18" charset="0"/>
                </a:rPr>
                <a:t>b</a:t>
              </a:r>
              <a:r>
                <a:rPr lang="en-US" dirty="0" smtClean="0">
                  <a:solidFill>
                    <a:srgbClr val="009999"/>
                  </a:solidFill>
                </a:rPr>
                <a:t>)</a:t>
              </a:r>
              <a:r>
                <a:rPr lang="en-US" dirty="0" smtClean="0"/>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Moderate </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increase </a:t>
              </a:r>
            </a:p>
          </p:txBody>
        </p:sp>
        <p:sp>
          <p:nvSpPr>
            <p:cNvPr id="36" name="TextBox 35"/>
            <p:cNvSpPr txBox="1"/>
            <p:nvPr/>
          </p:nvSpPr>
          <p:spPr>
            <a:xfrm>
              <a:off x="6400800" y="2438400"/>
              <a:ext cx="1950855" cy="369332"/>
            </a:xfrm>
            <a:prstGeom prst="rect">
              <a:avLst/>
            </a:prstGeom>
            <a:noFill/>
          </p:spPr>
          <p:txBody>
            <a:bodyPr wrap="none" rtlCol="0">
              <a:spAutoFit/>
            </a:bodyPr>
            <a:lstStyle/>
            <a:p>
              <a:r>
                <a:rPr lang="en-US" dirty="0" smtClean="0">
                  <a:solidFill>
                    <a:srgbClr val="009999"/>
                  </a:solidFill>
                </a:rPr>
                <a:t>(</a:t>
              </a:r>
              <a:r>
                <a:rPr lang="en-US" b="1" dirty="0" smtClean="0">
                  <a:solidFill>
                    <a:srgbClr val="009999"/>
                  </a:solidFill>
                  <a:latin typeface="Times New Roman" panose="02020603050405020304" pitchFamily="18" charset="0"/>
                  <a:cs typeface="Times New Roman" panose="02020603050405020304" pitchFamily="18" charset="0"/>
                </a:rPr>
                <a:t>c</a:t>
              </a:r>
              <a:r>
                <a:rPr lang="en-US" dirty="0" smtClean="0">
                  <a:solidFill>
                    <a:srgbClr val="009999"/>
                  </a:solidFill>
                </a:rPr>
                <a:t>)</a:t>
              </a:r>
              <a:r>
                <a:rPr lang="en-US" dirty="0" smtClean="0"/>
                <a:t> </a:t>
              </a:r>
              <a:r>
                <a:rPr lang="en-US" dirty="0" smtClean="0">
                  <a:solidFill>
                    <a:srgbClr val="0033CC"/>
                  </a:solidFill>
                  <a:effectLst>
                    <a:outerShdw blurRad="38100" dist="38100" dir="2700000" algn="tl">
                      <a:srgbClr val="000000">
                        <a:alpha val="43137"/>
                      </a:srgbClr>
                    </a:outerShdw>
                  </a:effectLst>
                  <a:latin typeface="Calibri" panose="020F0502020204030204" pitchFamily="34" charset="0"/>
                </a:rPr>
                <a:t>Strong increase</a:t>
              </a:r>
              <a:endParaRPr lang="en-US" dirty="0">
                <a:solidFill>
                  <a:srgbClr val="0033CC"/>
                </a:solidFill>
                <a:effectLst>
                  <a:outerShdw blurRad="38100" dist="38100" dir="2700000" algn="tl">
                    <a:srgbClr val="000000">
                      <a:alpha val="43137"/>
                    </a:srgbClr>
                  </a:outerShdw>
                </a:effectLst>
                <a:latin typeface="Calibri" panose="020F0502020204030204" pitchFamily="34" charset="0"/>
              </a:endParaRPr>
            </a:p>
          </p:txBody>
        </p:sp>
      </p:grpSp>
    </p:spTree>
    <p:extLst>
      <p:ext uri="{BB962C8B-B14F-4D97-AF65-F5344CB8AC3E}">
        <p14:creationId xmlns:p14="http://schemas.microsoft.com/office/powerpoint/2010/main" val="4293620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ardware_vert"/>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04800"/>
            <a:ext cx="3352800" cy="6248400"/>
          </a:xfrm>
          <a:prstGeom prst="rect">
            <a:avLst/>
          </a:prstGeom>
          <a:noFill/>
          <a:ln>
            <a:noFill/>
          </a:ln>
        </p:spPr>
      </p:pic>
      <p:sp>
        <p:nvSpPr>
          <p:cNvPr id="7" name="Заголовок 1"/>
          <p:cNvSpPr txBox="1">
            <a:spLocks/>
          </p:cNvSpPr>
          <p:nvPr/>
        </p:nvSpPr>
        <p:spPr>
          <a:xfrm>
            <a:off x="228600" y="254950"/>
            <a:ext cx="5105400" cy="7356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200" b="1" kern="0" dirty="0" err="1" smtClean="0">
                <a:solidFill>
                  <a:srgbClr val="000090"/>
                </a:solidFill>
                <a:effectLst>
                  <a:outerShdw blurRad="50800" dist="38100" algn="l" rotWithShape="0">
                    <a:prstClr val="black">
                      <a:alpha val="40000"/>
                    </a:prstClr>
                  </a:outerShdw>
                </a:effectLst>
                <a:latin typeface="Calibri" panose="020F0502020204030204" pitchFamily="34" charset="0"/>
              </a:rPr>
              <a:t>HybriLIT</a:t>
            </a:r>
            <a:r>
              <a:rPr lang="en-US" sz="3200" b="1" kern="0" dirty="0" smtClean="0">
                <a:solidFill>
                  <a:srgbClr val="000090"/>
                </a:solidFill>
                <a:effectLst>
                  <a:outerShdw blurRad="50800" dist="38100" algn="l" rotWithShape="0">
                    <a:prstClr val="black">
                      <a:alpha val="40000"/>
                    </a:prstClr>
                  </a:outerShdw>
                </a:effectLst>
                <a:latin typeface="Calibri" panose="020F0502020204030204" pitchFamily="34" charset="0"/>
              </a:rPr>
              <a:t> Modular Structure</a:t>
            </a:r>
            <a:endParaRPr lang="en-US" sz="3200" b="1" kern="0" dirty="0">
              <a:solidFill>
                <a:srgbClr val="000090"/>
              </a:solidFill>
              <a:effectLst>
                <a:outerShdw blurRad="50800" dist="38100" algn="l" rotWithShape="0">
                  <a:prstClr val="black">
                    <a:alpha val="40000"/>
                  </a:prstClr>
                </a:outerShdw>
              </a:effectLst>
              <a:latin typeface="Calibri" panose="020F0502020204030204"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848902213"/>
              </p:ext>
            </p:extLst>
          </p:nvPr>
        </p:nvGraphicFramePr>
        <p:xfrm>
          <a:off x="304800" y="1828800"/>
          <a:ext cx="4572000" cy="4674870"/>
        </p:xfrm>
        <a:graphic>
          <a:graphicData uri="http://schemas.openxmlformats.org/drawingml/2006/table">
            <a:tbl>
              <a:tblPr firstRow="1" firstCol="1" bandRow="1"/>
              <a:tblGrid>
                <a:gridCol w="1524001"/>
                <a:gridCol w="685799"/>
                <a:gridCol w="1523999"/>
                <a:gridCol w="838201"/>
              </a:tblGrid>
              <a:tr h="298175">
                <a:tc>
                  <a:txBody>
                    <a:bodyPr/>
                    <a:lstStyle/>
                    <a:p>
                      <a:pPr marL="0" marR="0">
                        <a:lnSpc>
                          <a:spcPct val="100000"/>
                        </a:lnSpc>
                        <a:spcBef>
                          <a:spcPts val="0"/>
                        </a:spcBef>
                        <a:spcAft>
                          <a:spcPts val="0"/>
                        </a:spcAft>
                      </a:pPr>
                      <a:r>
                        <a:rPr lang="en-US" sz="18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 of </a:t>
                      </a:r>
                      <a:r>
                        <a:rPr lang="en-US" sz="1800" dirty="0">
                          <a:solidFill>
                            <a:srgbClr val="000090"/>
                          </a:solidFill>
                          <a:effectLst>
                            <a:outerShdw blurRad="38100" dist="38100" dir="2700000" algn="tl">
                              <a:srgbClr val="000000">
                                <a:alpha val="43137"/>
                              </a:srgbClr>
                            </a:outerShdw>
                          </a:effectLst>
                          <a:latin typeface="Times New Roman"/>
                          <a:ea typeface="Times New Roman"/>
                          <a:cs typeface="Times New Roman"/>
                        </a:rPr>
                        <a:t>CPU </a:t>
                      </a:r>
                      <a:r>
                        <a:rPr lang="en-US" sz="18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cores</a:t>
                      </a:r>
                      <a:endParaRPr lang="en-US" sz="18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gn="ctr">
                        <a:lnSpc>
                          <a:spcPct val="100000"/>
                        </a:lnSpc>
                        <a:spcBef>
                          <a:spcPts val="0"/>
                        </a:spcBef>
                        <a:spcAft>
                          <a:spcPts val="0"/>
                        </a:spcAft>
                      </a:pPr>
                      <a:r>
                        <a:rPr lang="en-US" sz="1800" dirty="0">
                          <a:solidFill>
                            <a:srgbClr val="000090"/>
                          </a:solidFill>
                          <a:effectLst>
                            <a:outerShdw blurRad="38100" dist="38100" dir="2700000" algn="tl">
                              <a:srgbClr val="000000">
                                <a:alpha val="43137"/>
                              </a:srgbClr>
                            </a:outerShdw>
                          </a:effectLst>
                          <a:latin typeface="Times New Roman"/>
                          <a:ea typeface="Times New Roman"/>
                          <a:cs typeface="Times New Roman"/>
                        </a:rPr>
                        <a:t>252</a:t>
                      </a:r>
                      <a:endParaRPr lang="en-US" sz="18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nSpc>
                          <a:spcPct val="100000"/>
                        </a:lnSpc>
                        <a:spcBef>
                          <a:spcPts val="0"/>
                        </a:spcBef>
                        <a:spcAft>
                          <a:spcPts val="0"/>
                        </a:spcAft>
                      </a:pPr>
                      <a:r>
                        <a:rPr lang="en-US" sz="18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 of nodes involving CPU</a:t>
                      </a:r>
                      <a:endParaRPr lang="en-US" sz="18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gn="ctr">
                        <a:lnSpc>
                          <a:spcPct val="100000"/>
                        </a:lnSpc>
                        <a:spcBef>
                          <a:spcPts val="0"/>
                        </a:spcBef>
                        <a:spcAft>
                          <a:spcPts val="0"/>
                        </a:spcAft>
                      </a:pPr>
                      <a:r>
                        <a:rPr lang="en-US" sz="1800" dirty="0">
                          <a:solidFill>
                            <a:srgbClr val="000090"/>
                          </a:solidFill>
                          <a:effectLst>
                            <a:outerShdw blurRad="38100" dist="38100" dir="2700000" algn="tl">
                              <a:srgbClr val="000000">
                                <a:alpha val="43137"/>
                              </a:srgbClr>
                            </a:outerShdw>
                          </a:effectLst>
                          <a:latin typeface="Times New Roman"/>
                          <a:ea typeface="Times New Roman"/>
                          <a:cs typeface="Times New Roman"/>
                        </a:rPr>
                        <a:t>10</a:t>
                      </a:r>
                      <a:endParaRPr lang="en-US" sz="18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r>
              <a:tr h="228373">
                <a:tc>
                  <a:txBody>
                    <a:bodyPr/>
                    <a:lstStyle/>
                    <a:p>
                      <a:pPr marL="0" marR="0">
                        <a:lnSpc>
                          <a:spcPct val="100000"/>
                        </a:lnSpc>
                        <a:spcBef>
                          <a:spcPts val="0"/>
                        </a:spcBef>
                        <a:spcAft>
                          <a:spcPts val="0"/>
                        </a:spcAft>
                      </a:pPr>
                      <a:r>
                        <a:rPr lang="en-US" sz="1600" dirty="0" smtClean="0">
                          <a:solidFill>
                            <a:srgbClr val="0033CC"/>
                          </a:solidFill>
                          <a:effectLst>
                            <a:outerShdw blurRad="38100" dist="38100" dir="2700000" algn="tl">
                              <a:srgbClr val="000000">
                                <a:alpha val="43137"/>
                              </a:srgbClr>
                            </a:outerShdw>
                          </a:effectLst>
                          <a:latin typeface="Times New Roman"/>
                          <a:ea typeface="Times New Roman"/>
                          <a:cs typeface="Times New Roman"/>
                        </a:rPr>
                        <a:t># of GPU cores</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gn="ctr">
                        <a:lnSpc>
                          <a:spcPct val="100000"/>
                        </a:lnSpc>
                        <a:spcBef>
                          <a:spcPts val="0"/>
                        </a:spcBef>
                        <a:spcAft>
                          <a:spcPts val="0"/>
                        </a:spcAft>
                      </a:pPr>
                      <a:r>
                        <a:rPr lang="en-US" sz="1600" dirty="0">
                          <a:solidFill>
                            <a:srgbClr val="0033CC"/>
                          </a:solidFill>
                          <a:effectLst>
                            <a:outerShdw blurRad="38100" dist="38100" dir="2700000" algn="tl">
                              <a:srgbClr val="000000">
                                <a:alpha val="43137"/>
                              </a:srgbClr>
                            </a:outerShdw>
                          </a:effectLst>
                          <a:latin typeface="Times New Roman"/>
                          <a:ea typeface="Times New Roman"/>
                          <a:cs typeface="Times New Roman"/>
                        </a:rPr>
                        <a:t>77184</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nSpc>
                          <a:spcPct val="100000"/>
                        </a:lnSpc>
                        <a:spcBef>
                          <a:spcPts val="0"/>
                        </a:spcBef>
                        <a:spcAft>
                          <a:spcPts val="0"/>
                        </a:spcAft>
                      </a:pPr>
                      <a:r>
                        <a:rPr lang="en-US" sz="1600" dirty="0" smtClean="0">
                          <a:solidFill>
                            <a:srgbClr val="0033CC"/>
                          </a:solidFill>
                          <a:effectLst>
                            <a:outerShdw blurRad="38100" dist="38100" dir="2700000" algn="tl">
                              <a:srgbClr val="000000">
                                <a:alpha val="43137"/>
                              </a:srgbClr>
                            </a:outerShdw>
                          </a:effectLst>
                          <a:latin typeface="Times New Roman"/>
                          <a:ea typeface="Times New Roman"/>
                          <a:cs typeface="Times New Roman"/>
                        </a:rPr>
                        <a:t># of nodes involving GPU accelerators</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gn="ctr">
                        <a:lnSpc>
                          <a:spcPct val="100000"/>
                        </a:lnSpc>
                        <a:spcBef>
                          <a:spcPts val="0"/>
                        </a:spcBef>
                        <a:spcAft>
                          <a:spcPts val="0"/>
                        </a:spcAft>
                      </a:pPr>
                      <a:r>
                        <a:rPr lang="en-US" sz="1600" dirty="0">
                          <a:solidFill>
                            <a:srgbClr val="0033CC"/>
                          </a:solidFill>
                          <a:effectLst>
                            <a:outerShdw blurRad="38100" dist="38100" dir="2700000" algn="tl">
                              <a:srgbClr val="000000">
                                <a:alpha val="43137"/>
                              </a:srgbClr>
                            </a:outerShdw>
                          </a:effectLst>
                          <a:latin typeface="Times New Roman"/>
                          <a:ea typeface="Times New Roman"/>
                          <a:cs typeface="Times New Roman"/>
                        </a:rPr>
                        <a:t>8</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r>
              <a:tr h="228373">
                <a:tc>
                  <a:txBody>
                    <a:bodyPr/>
                    <a:lstStyle/>
                    <a:p>
                      <a:pPr marL="0" marR="0">
                        <a:lnSpc>
                          <a:spcPct val="100000"/>
                        </a:lnSpc>
                        <a:spcBef>
                          <a:spcPts val="0"/>
                        </a:spcBef>
                        <a:spcAft>
                          <a:spcPts val="0"/>
                        </a:spcAft>
                      </a:pPr>
                      <a:r>
                        <a:rPr lang="en-US" sz="16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 of MIC cores</a:t>
                      </a:r>
                      <a:endParaRPr lang="en-US" sz="16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gn="ctr">
                        <a:lnSpc>
                          <a:spcPct val="100000"/>
                        </a:lnSpc>
                        <a:spcBef>
                          <a:spcPts val="0"/>
                        </a:spcBef>
                        <a:spcAft>
                          <a:spcPts val="0"/>
                        </a:spcAft>
                      </a:pPr>
                      <a:r>
                        <a:rPr lang="en-US" sz="1600" dirty="0">
                          <a:solidFill>
                            <a:srgbClr val="000090"/>
                          </a:solidFill>
                          <a:effectLst>
                            <a:outerShdw blurRad="38100" dist="38100" dir="2700000" algn="tl">
                              <a:srgbClr val="000000">
                                <a:alpha val="43137"/>
                              </a:srgbClr>
                            </a:outerShdw>
                          </a:effectLst>
                          <a:latin typeface="Times New Roman"/>
                          <a:ea typeface="Times New Roman"/>
                          <a:cs typeface="Times New Roman"/>
                        </a:rPr>
                        <a:t>182</a:t>
                      </a:r>
                      <a:endParaRPr lang="en-US" sz="16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nSpc>
                          <a:spcPct val="100000"/>
                        </a:lnSpc>
                        <a:spcBef>
                          <a:spcPts val="0"/>
                        </a:spcBef>
                        <a:spcAft>
                          <a:spcPts val="0"/>
                        </a:spcAft>
                      </a:pPr>
                      <a:r>
                        <a:rPr lang="en-US" sz="16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 of nodes involving CPU co-processors</a:t>
                      </a:r>
                      <a:endParaRPr lang="en-US" sz="1600" dirty="0">
                        <a:solidFill>
                          <a:srgbClr val="000090"/>
                        </a:solidFill>
                        <a:effectLst>
                          <a:outerShdw blurRad="38100" dist="38100" dir="2700000" algn="tl">
                            <a:srgbClr val="000000">
                              <a:alpha val="43137"/>
                            </a:srgbClr>
                          </a:outerShdw>
                        </a:effectLst>
                        <a:latin typeface="Times New Roman"/>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gn="ctr">
                        <a:lnSpc>
                          <a:spcPct val="100000"/>
                        </a:lnSpc>
                        <a:spcBef>
                          <a:spcPts val="0"/>
                        </a:spcBef>
                        <a:spcAft>
                          <a:spcPts val="0"/>
                        </a:spcAft>
                      </a:pPr>
                      <a:r>
                        <a:rPr lang="en-US" sz="1600" dirty="0">
                          <a:solidFill>
                            <a:srgbClr val="000090"/>
                          </a:solidFill>
                          <a:effectLst>
                            <a:outerShdw blurRad="38100" dist="38100" dir="2700000" algn="tl">
                              <a:srgbClr val="000000">
                                <a:alpha val="43137"/>
                              </a:srgbClr>
                            </a:outerShdw>
                          </a:effectLst>
                          <a:latin typeface="Times New Roman"/>
                          <a:ea typeface="Times New Roman"/>
                          <a:cs typeface="Times New Roman"/>
                        </a:rPr>
                        <a:t>2</a:t>
                      </a:r>
                      <a:endParaRPr lang="en-US" sz="16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r>
              <a:tr h="228373">
                <a:tc>
                  <a:txBody>
                    <a:bodyPr/>
                    <a:lstStyle/>
                    <a:p>
                      <a:pPr marL="0" marR="0">
                        <a:lnSpc>
                          <a:spcPct val="100000"/>
                        </a:lnSpc>
                        <a:spcBef>
                          <a:spcPts val="0"/>
                        </a:spcBef>
                        <a:spcAft>
                          <a:spcPts val="0"/>
                        </a:spcAft>
                      </a:pPr>
                      <a:r>
                        <a:rPr lang="en-US" sz="1600" dirty="0" smtClean="0">
                          <a:solidFill>
                            <a:srgbClr val="0033CC"/>
                          </a:solidFill>
                          <a:effectLst>
                            <a:outerShdw blurRad="38100" dist="38100" dir="2700000" algn="tl">
                              <a:srgbClr val="000000">
                                <a:alpha val="43137"/>
                              </a:srgbClr>
                            </a:outerShdw>
                          </a:effectLst>
                          <a:latin typeface="Times New Roman"/>
                          <a:ea typeface="Times New Roman"/>
                          <a:cs typeface="Times New Roman"/>
                        </a:rPr>
                        <a:t>Total RAM</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gn="ctr">
                        <a:lnSpc>
                          <a:spcPct val="100000"/>
                        </a:lnSpc>
                        <a:spcBef>
                          <a:spcPts val="0"/>
                        </a:spcBef>
                        <a:spcAft>
                          <a:spcPts val="0"/>
                        </a:spcAft>
                      </a:pPr>
                      <a:r>
                        <a:rPr lang="en-US" sz="1600" dirty="0">
                          <a:solidFill>
                            <a:srgbClr val="0033CC"/>
                          </a:solidFill>
                          <a:effectLst>
                            <a:outerShdw blurRad="38100" dist="38100" dir="2700000" algn="tl">
                              <a:srgbClr val="000000">
                                <a:alpha val="43137"/>
                              </a:srgbClr>
                            </a:outerShdw>
                          </a:effectLst>
                          <a:latin typeface="Times New Roman"/>
                          <a:ea typeface="Times New Roman"/>
                          <a:cs typeface="Times New Roman"/>
                        </a:rPr>
                        <a:t>2.4 </a:t>
                      </a:r>
                      <a:r>
                        <a:rPr lang="en-US" sz="1600" dirty="0" smtClean="0">
                          <a:solidFill>
                            <a:srgbClr val="0033CC"/>
                          </a:solidFill>
                          <a:effectLst>
                            <a:outerShdw blurRad="38100" dist="38100" dir="2700000" algn="tl">
                              <a:srgbClr val="000000">
                                <a:alpha val="43137"/>
                              </a:srgbClr>
                            </a:outerShdw>
                          </a:effectLst>
                          <a:latin typeface="Times New Roman"/>
                          <a:ea typeface="Times New Roman"/>
                          <a:cs typeface="Times New Roman"/>
                        </a:rPr>
                        <a:t>TB</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nSpc>
                          <a:spcPct val="100000"/>
                        </a:lnSpc>
                        <a:spcBef>
                          <a:spcPts val="0"/>
                        </a:spcBef>
                        <a:spcAft>
                          <a:spcPts val="0"/>
                        </a:spcAft>
                      </a:pPr>
                      <a:r>
                        <a:rPr lang="en-US" sz="1600" dirty="0" smtClean="0">
                          <a:solidFill>
                            <a:srgbClr val="0033CC"/>
                          </a:solidFill>
                          <a:effectLst>
                            <a:outerShdw blurRad="38100" dist="38100" dir="2700000" algn="tl">
                              <a:srgbClr val="000000">
                                <a:alpha val="43137"/>
                              </a:srgbClr>
                            </a:outerShdw>
                          </a:effectLst>
                          <a:latin typeface="Times New Roman"/>
                          <a:ea typeface="Times New Roman"/>
                          <a:cs typeface="Times New Roman"/>
                        </a:rPr>
                        <a:t>InfiniBand</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gn="ctr">
                        <a:lnSpc>
                          <a:spcPct val="100000"/>
                        </a:lnSpc>
                        <a:spcBef>
                          <a:spcPts val="0"/>
                        </a:spcBef>
                        <a:spcAft>
                          <a:spcPts val="0"/>
                        </a:spcAft>
                      </a:pPr>
                      <a:r>
                        <a:rPr lang="en-US" sz="1600" dirty="0">
                          <a:solidFill>
                            <a:srgbClr val="0033CC"/>
                          </a:solidFill>
                          <a:effectLst>
                            <a:outerShdw blurRad="38100" dist="38100" dir="2700000" algn="tl">
                              <a:srgbClr val="000000">
                                <a:alpha val="43137"/>
                              </a:srgbClr>
                            </a:outerShdw>
                          </a:effectLst>
                          <a:latin typeface="Times New Roman"/>
                          <a:ea typeface="Times New Roman"/>
                          <a:cs typeface="Times New Roman"/>
                        </a:rPr>
                        <a:t>16x FDR 56 </a:t>
                      </a:r>
                      <a:r>
                        <a:rPr lang="en-US" sz="1600" dirty="0" err="1" smtClean="0">
                          <a:solidFill>
                            <a:srgbClr val="0033CC"/>
                          </a:solidFill>
                          <a:effectLst>
                            <a:outerShdw blurRad="38100" dist="38100" dir="2700000" algn="tl">
                              <a:srgbClr val="000000">
                                <a:alpha val="43137"/>
                              </a:srgbClr>
                            </a:outerShdw>
                          </a:effectLst>
                          <a:latin typeface="Times New Roman"/>
                          <a:ea typeface="Times New Roman"/>
                          <a:cs typeface="Times New Roman"/>
                        </a:rPr>
                        <a:t>Gbps</a:t>
                      </a:r>
                      <a:endParaRPr lang="en-US" sz="16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r>
              <a:tr h="228373">
                <a:tc>
                  <a:txBody>
                    <a:bodyPr/>
                    <a:lstStyle/>
                    <a:p>
                      <a:pPr marL="0" marR="0">
                        <a:lnSpc>
                          <a:spcPct val="100000"/>
                        </a:lnSpc>
                        <a:spcBef>
                          <a:spcPts val="0"/>
                        </a:spcBef>
                        <a:spcAft>
                          <a:spcPts val="0"/>
                        </a:spcAft>
                      </a:pPr>
                      <a:r>
                        <a:rPr lang="en-US" sz="16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Total HDD</a:t>
                      </a:r>
                      <a:endParaRPr lang="en-US" sz="1600" dirty="0">
                        <a:solidFill>
                          <a:srgbClr val="000090"/>
                        </a:solidFill>
                        <a:effectLst>
                          <a:outerShdw blurRad="38100" dist="38100" dir="2700000" algn="tl">
                            <a:srgbClr val="000000">
                              <a:alpha val="43137"/>
                            </a:srgbClr>
                          </a:outerShdw>
                        </a:effectLst>
                        <a:latin typeface="Times New Roman"/>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gn="ctr">
                        <a:lnSpc>
                          <a:spcPct val="100000"/>
                        </a:lnSpc>
                        <a:spcBef>
                          <a:spcPts val="0"/>
                        </a:spcBef>
                        <a:spcAft>
                          <a:spcPts val="0"/>
                        </a:spcAft>
                      </a:pPr>
                      <a:r>
                        <a:rPr lang="en-US" sz="1600" dirty="0">
                          <a:solidFill>
                            <a:srgbClr val="000090"/>
                          </a:solidFill>
                          <a:effectLst>
                            <a:outerShdw blurRad="38100" dist="38100" dir="2700000" algn="tl">
                              <a:srgbClr val="000000">
                                <a:alpha val="43137"/>
                              </a:srgbClr>
                            </a:outerShdw>
                          </a:effectLst>
                          <a:latin typeface="Times New Roman"/>
                          <a:ea typeface="Times New Roman"/>
                          <a:cs typeface="Times New Roman"/>
                        </a:rPr>
                        <a:t>55.2 </a:t>
                      </a:r>
                      <a:r>
                        <a:rPr lang="en-US" sz="16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TB</a:t>
                      </a:r>
                      <a:endParaRPr lang="en-US" sz="16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a:txBody>
                    <a:bodyPr/>
                    <a:lstStyle/>
                    <a:p>
                      <a:pPr marL="0" marR="0">
                        <a:lnSpc>
                          <a:spcPct val="100000"/>
                        </a:lnSpc>
                        <a:spcBef>
                          <a:spcPts val="0"/>
                        </a:spcBef>
                        <a:spcAft>
                          <a:spcPts val="0"/>
                        </a:spcAft>
                      </a:pPr>
                      <a:r>
                        <a:rPr lang="en-US" sz="1600" dirty="0" smtClean="0">
                          <a:solidFill>
                            <a:srgbClr val="000090"/>
                          </a:solidFill>
                          <a:effectLst>
                            <a:outerShdw blurRad="38100" dist="38100" dir="2700000" algn="tl">
                              <a:srgbClr val="000000">
                                <a:alpha val="43137"/>
                              </a:srgbClr>
                            </a:outerShdw>
                          </a:effectLst>
                          <a:latin typeface="Times New Roman"/>
                          <a:ea typeface="Times New Roman"/>
                          <a:cs typeface="Times New Roman"/>
                        </a:rPr>
                        <a:t>Ethernet</a:t>
                      </a:r>
                      <a:endParaRPr lang="en-US" sz="16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a:txBody>
                    <a:bodyPr/>
                    <a:lstStyle/>
                    <a:p>
                      <a:pPr marL="0" marR="0" algn="ctr">
                        <a:lnSpc>
                          <a:spcPct val="100000"/>
                        </a:lnSpc>
                        <a:spcBef>
                          <a:spcPts val="0"/>
                        </a:spcBef>
                        <a:spcAft>
                          <a:spcPts val="0"/>
                        </a:spcAft>
                      </a:pPr>
                      <a:r>
                        <a:rPr lang="en-US" sz="1600" dirty="0">
                          <a:solidFill>
                            <a:srgbClr val="000090"/>
                          </a:solidFill>
                          <a:effectLst>
                            <a:outerShdw blurRad="38100" dist="38100" dir="2700000" algn="tl">
                              <a:srgbClr val="000000">
                                <a:alpha val="43137"/>
                              </a:srgbClr>
                            </a:outerShdw>
                          </a:effectLst>
                          <a:latin typeface="Times New Roman"/>
                          <a:ea typeface="Times New Roman"/>
                          <a:cs typeface="Times New Roman"/>
                        </a:rPr>
                        <a:t>10 </a:t>
                      </a:r>
                      <a:r>
                        <a:rPr lang="en-US" sz="1600" dirty="0" err="1" smtClean="0">
                          <a:solidFill>
                            <a:srgbClr val="000090"/>
                          </a:solidFill>
                          <a:effectLst>
                            <a:outerShdw blurRad="38100" dist="38100" dir="2700000" algn="tl">
                              <a:srgbClr val="000000">
                                <a:alpha val="43137"/>
                              </a:srgbClr>
                            </a:outerShdw>
                          </a:effectLst>
                          <a:latin typeface="Times New Roman"/>
                          <a:ea typeface="Times New Roman"/>
                          <a:cs typeface="Times New Roman"/>
                        </a:rPr>
                        <a:t>Gbps</a:t>
                      </a:r>
                      <a:endParaRPr lang="en-US" sz="1600" dirty="0">
                        <a:solidFill>
                          <a:srgbClr val="00009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r>
              <a:tr h="437778">
                <a:tc>
                  <a:txBody>
                    <a:bodyPr/>
                    <a:lstStyle/>
                    <a:p>
                      <a:pPr marL="0" marR="0">
                        <a:lnSpc>
                          <a:spcPct val="80000"/>
                        </a:lnSpc>
                        <a:spcBef>
                          <a:spcPts val="0"/>
                        </a:spcBef>
                        <a:spcAft>
                          <a:spcPts val="0"/>
                        </a:spcAft>
                      </a:pPr>
                      <a:r>
                        <a:rPr lang="en-US" sz="1600" b="1" dirty="0" smtClean="0">
                          <a:solidFill>
                            <a:srgbClr val="FF0000"/>
                          </a:solidFill>
                          <a:effectLst>
                            <a:outerShdw blurRad="38100" dist="38100" dir="2700000" algn="tl">
                              <a:srgbClr val="000000">
                                <a:alpha val="43137"/>
                              </a:srgbClr>
                            </a:outerShdw>
                          </a:effectLst>
                          <a:latin typeface="Times New Roman"/>
                          <a:ea typeface="Times New Roman"/>
                          <a:cs typeface="Times New Roman"/>
                        </a:rPr>
                        <a:t>Peak performance in single precision floating point arithmetic</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0000"/>
                        </a:lnSpc>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Times New Roman"/>
                          <a:ea typeface="Times New Roman"/>
                          <a:cs typeface="Times New Roman"/>
                        </a:rPr>
                        <a:t>142</a:t>
                      </a:r>
                      <a:r>
                        <a:rPr lang="en-US" sz="1600" dirty="0">
                          <a:solidFill>
                            <a:srgbClr val="FF0000"/>
                          </a:solidFill>
                          <a:effectLst>
                            <a:outerShdw blurRad="38100" dist="38100" dir="2700000" algn="tl">
                              <a:srgbClr val="000000">
                                <a:alpha val="43137"/>
                              </a:srgbClr>
                            </a:outerShdw>
                          </a:effectLst>
                          <a:latin typeface="Times New Roman"/>
                          <a:ea typeface="Times New Roman"/>
                          <a:cs typeface="Times New Roman"/>
                        </a:rPr>
                        <a:t/>
                      </a:r>
                      <a:br>
                        <a:rPr lang="en-US" sz="1600" dirty="0">
                          <a:solidFill>
                            <a:srgbClr val="FF0000"/>
                          </a:solidFill>
                          <a:effectLst>
                            <a:outerShdw blurRad="38100" dist="38100" dir="2700000" algn="tl">
                              <a:srgbClr val="000000">
                                <a:alpha val="43137"/>
                              </a:srgbClr>
                            </a:outerShdw>
                          </a:effectLst>
                          <a:latin typeface="Times New Roman"/>
                          <a:ea typeface="Times New Roman"/>
                          <a:cs typeface="Times New Roman"/>
                        </a:rPr>
                      </a:br>
                      <a:r>
                        <a:rPr lang="en-US" sz="1400" dirty="0" smtClean="0">
                          <a:solidFill>
                            <a:srgbClr val="FF0000"/>
                          </a:solidFill>
                          <a:effectLst>
                            <a:outerShdw blurRad="38100" dist="38100" dir="2700000" algn="tl">
                              <a:srgbClr val="000000">
                                <a:alpha val="43137"/>
                              </a:srgbClr>
                            </a:outerShdw>
                          </a:effectLst>
                          <a:latin typeface="Times New Roman"/>
                          <a:ea typeface="Times New Roman"/>
                          <a:cs typeface="Times New Roman"/>
                        </a:rPr>
                        <a:t>TFLOPS</a:t>
                      </a:r>
                      <a:endParaRPr lang="en-US" sz="14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a:ea typeface="Times New Roman"/>
                          <a:cs typeface="Times New Roman"/>
                        </a:rPr>
                        <a:t>Peak performance in double precision floating point arithmetic</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ctr">
                        <a:lnSpc>
                          <a:spcPct val="100000"/>
                        </a:lnSpc>
                        <a:spcBef>
                          <a:spcPts val="0"/>
                        </a:spcBef>
                        <a:spcAft>
                          <a:spcPts val="0"/>
                        </a:spcAft>
                      </a:pPr>
                      <a:r>
                        <a:rPr lang="en-US" sz="1600" b="1" dirty="0">
                          <a:solidFill>
                            <a:srgbClr val="FF0000"/>
                          </a:solidFill>
                          <a:effectLst>
                            <a:outerShdw blurRad="38100" dist="38100" dir="2700000" algn="tl">
                              <a:srgbClr val="000000">
                                <a:alpha val="43137"/>
                              </a:srgbClr>
                            </a:outerShdw>
                          </a:effectLst>
                          <a:latin typeface="Times New Roman"/>
                          <a:ea typeface="Times New Roman"/>
                          <a:cs typeface="Times New Roman"/>
                        </a:rPr>
                        <a:t>50</a:t>
                      </a:r>
                      <a:r>
                        <a:rPr lang="en-US" sz="1600" dirty="0">
                          <a:solidFill>
                            <a:srgbClr val="FF0000"/>
                          </a:solidFill>
                          <a:effectLst>
                            <a:outerShdw blurRad="38100" dist="38100" dir="2700000" algn="tl">
                              <a:srgbClr val="000000">
                                <a:alpha val="43137"/>
                              </a:srgbClr>
                            </a:outerShdw>
                          </a:effectLst>
                          <a:latin typeface="Times New Roman"/>
                          <a:ea typeface="Times New Roman"/>
                          <a:cs typeface="Times New Roman"/>
                        </a:rPr>
                        <a:t/>
                      </a:r>
                      <a:br>
                        <a:rPr lang="en-US" sz="1600" dirty="0">
                          <a:solidFill>
                            <a:srgbClr val="FF0000"/>
                          </a:solidFill>
                          <a:effectLst>
                            <a:outerShdw blurRad="38100" dist="38100" dir="2700000" algn="tl">
                              <a:srgbClr val="000000">
                                <a:alpha val="43137"/>
                              </a:srgbClr>
                            </a:outerShdw>
                          </a:effectLst>
                          <a:latin typeface="Times New Roman"/>
                          <a:ea typeface="Times New Roman"/>
                          <a:cs typeface="Times New Roman"/>
                        </a:rPr>
                      </a:br>
                      <a:r>
                        <a:rPr lang="en-US" sz="1400" dirty="0" smtClean="0">
                          <a:solidFill>
                            <a:srgbClr val="FF0000"/>
                          </a:solidFill>
                          <a:effectLst>
                            <a:outerShdw blurRad="38100" dist="38100" dir="2700000" algn="tl">
                              <a:srgbClr val="000000">
                                <a:alpha val="43137"/>
                              </a:srgbClr>
                            </a:outerShdw>
                          </a:effectLst>
                          <a:latin typeface="Times New Roman"/>
                          <a:ea typeface="Times New Roman"/>
                          <a:cs typeface="Times New Roman"/>
                        </a:rPr>
                        <a:t>TFLOPS</a:t>
                      </a:r>
                      <a:endParaRPr lang="en-US" sz="1400" dirty="0">
                        <a:solidFill>
                          <a:srgbClr val="FF0000"/>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437778">
                <a:tc gridSpan="4">
                  <a:txBody>
                    <a:bodyPr/>
                    <a:lstStyle/>
                    <a:p>
                      <a:pPr marL="0" marR="0">
                        <a:lnSpc>
                          <a:spcPct val="100000"/>
                        </a:lnSpc>
                        <a:spcBef>
                          <a:spcPts val="0"/>
                        </a:spcBef>
                        <a:spcAft>
                          <a:spcPts val="0"/>
                        </a:spcAft>
                      </a:pP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         </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Cambria Math"/>
                          <a:cs typeface="Times New Roman"/>
                        </a:rPr>
                        <a:t>⃦</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 Usual power consumption:   5 – 10 kW</a:t>
                      </a:r>
                    </a:p>
                    <a:p>
                      <a:pPr marL="0" marR="0">
                        <a:lnSpc>
                          <a:spcPct val="100000"/>
                        </a:lnSpc>
                        <a:spcBef>
                          <a:spcPts val="0"/>
                        </a:spcBef>
                        <a:spcAft>
                          <a:spcPts val="0"/>
                        </a:spcAft>
                      </a:pP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         </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Cambria Math"/>
                          <a:cs typeface="Times New Roman"/>
                        </a:rPr>
                        <a:t>⃦</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 Energy efficiency:      4.56 </a:t>
                      </a:r>
                      <a:r>
                        <a:rPr lang="en-US" sz="1800" b="1" dirty="0" err="1"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GFlops</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/W</a:t>
                      </a:r>
                    </a:p>
                    <a:p>
                      <a:pPr marL="0" marR="0">
                        <a:lnSpc>
                          <a:spcPct val="100000"/>
                        </a:lnSpc>
                        <a:spcBef>
                          <a:spcPts val="0"/>
                        </a:spcBef>
                        <a:spcAft>
                          <a:spcPts val="0"/>
                        </a:spcAft>
                      </a:pP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         </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Cambria Math"/>
                          <a:cs typeface="Times New Roman"/>
                        </a:rPr>
                        <a:t>⃦</a:t>
                      </a:r>
                      <a:r>
                        <a:rPr lang="en-US" sz="1800" b="1" dirty="0" smtClean="0">
                          <a:solidFill>
                            <a:srgbClr val="CC3300"/>
                          </a:solidFill>
                          <a:effectLst>
                            <a:outerShdw blurRad="38100" dist="38100" dir="2700000" algn="tl">
                              <a:srgbClr val="000000">
                                <a:alpha val="43137"/>
                              </a:srgbClr>
                            </a:outerShdw>
                          </a:effectLst>
                          <a:latin typeface="Calibri" panose="020F0502020204030204" pitchFamily="34" charset="0"/>
                          <a:ea typeface="Times New Roman"/>
                          <a:cs typeface="Times New Roman"/>
                        </a:rPr>
                        <a:t> Peak power demand:  20 kW</a:t>
                      </a: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hMerge="1">
                  <a:txBody>
                    <a:bodyPr/>
                    <a:lstStyle/>
                    <a:p>
                      <a:pPr marL="0" marR="0" algn="ctr">
                        <a:lnSpc>
                          <a:spcPct val="100000"/>
                        </a:lnSpc>
                        <a:spcBef>
                          <a:spcPts val="0"/>
                        </a:spcBef>
                        <a:spcAft>
                          <a:spcPts val="0"/>
                        </a:spcAft>
                      </a:pPr>
                      <a:endParaRPr lang="en-US" sz="14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ACC"/>
                    </a:solidFill>
                  </a:tcPr>
                </a:tc>
                <a:tc hMerge="1">
                  <a: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smtClean="0">
                        <a:ln>
                          <a:noFill/>
                        </a:ln>
                        <a:solidFill>
                          <a:srgbClr val="0033CC"/>
                        </a:solidFill>
                        <a:effectLst>
                          <a:outerShdw blurRad="38100" dist="38100" dir="2700000" algn="tl">
                            <a:srgbClr val="000000">
                              <a:alpha val="43137"/>
                            </a:srgbClr>
                          </a:outerShdw>
                        </a:effectLst>
                        <a:uLnTx/>
                        <a:uFillTx/>
                        <a:latin typeface="Times New Roman"/>
                        <a:ea typeface="Times New Roman"/>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c hMerge="1">
                  <a:txBody>
                    <a:bodyPr/>
                    <a:lstStyle/>
                    <a:p>
                      <a:pPr marL="0" marR="0" algn="ctr">
                        <a:lnSpc>
                          <a:spcPct val="100000"/>
                        </a:lnSpc>
                        <a:spcBef>
                          <a:spcPts val="0"/>
                        </a:spcBef>
                        <a:spcAft>
                          <a:spcPts val="0"/>
                        </a:spcAft>
                      </a:pPr>
                      <a:endParaRPr lang="en-US" sz="1400" dirty="0">
                        <a:solidFill>
                          <a:srgbClr val="0033CC"/>
                        </a:solidFill>
                        <a:effectLst>
                          <a:outerShdw blurRad="38100" dist="38100" dir="2700000" algn="tl">
                            <a:srgbClr val="000000">
                              <a:alpha val="43137"/>
                            </a:srgbClr>
                          </a:outerShdw>
                        </a:effectLst>
                        <a:latin typeface="Calibri"/>
                        <a:ea typeface="Calibri"/>
                        <a:cs typeface="Times New Roman"/>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C9D5"/>
                    </a:solidFill>
                  </a:tcPr>
                </a:tc>
              </a:tr>
            </a:tbl>
          </a:graphicData>
        </a:graphic>
      </p:graphicFrame>
      <p:sp>
        <p:nvSpPr>
          <p:cNvPr id="9" name="TextBox 8"/>
          <p:cNvSpPr txBox="1"/>
          <p:nvPr/>
        </p:nvSpPr>
        <p:spPr>
          <a:xfrm>
            <a:off x="381000" y="1219200"/>
            <a:ext cx="4417235" cy="46166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effectLst>
            <a:outerShdw blurRad="50800" dist="38100" dir="2700000" algn="tl" rotWithShape="0">
              <a:prstClr val="black">
                <a:alpha val="40000"/>
              </a:prstClr>
            </a:outerShdw>
          </a:effectLst>
        </p:spPr>
        <p:txBody>
          <a:bodyPr wrap="none" rtlCol="0">
            <a:spAutoFit/>
          </a:bodyPr>
          <a:lstStyle/>
          <a:p>
            <a:pPr defTabSz="914400"/>
            <a:r>
              <a:rPr lang="en-US" sz="2400" b="1" dirty="0" smtClean="0">
                <a:solidFill>
                  <a:srgbClr val="0033CC"/>
                </a:solidFill>
                <a:effectLst>
                  <a:outerShdw blurRad="38100" dist="38100" dir="2700000" algn="tl">
                    <a:srgbClr val="000000">
                      <a:alpha val="43137"/>
                    </a:srgbClr>
                  </a:outerShdw>
                </a:effectLst>
                <a:latin typeface="Calibri" panose="020F0502020204030204" pitchFamily="34" charset="0"/>
              </a:rPr>
              <a:t>Cluster State by end of June 2016</a:t>
            </a:r>
            <a:endParaRPr lang="en-US" sz="2400" b="1" dirty="0">
              <a:solidFill>
                <a:srgbClr val="0033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0428037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73518" y="228600"/>
            <a:ext cx="8534400" cy="1261864"/>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3900" b="1" kern="0" dirty="0">
                <a:solidFill>
                  <a:srgbClr val="000090"/>
                </a:solidFill>
                <a:effectLst>
                  <a:outerShdw blurRad="38100" dist="38100" dir="2700000" algn="tl">
                    <a:srgbClr val="000000">
                      <a:alpha val="43137"/>
                    </a:srgbClr>
                  </a:outerShdw>
                </a:effectLst>
                <a:latin typeface="Calibri" panose="020F0502020204030204" pitchFamily="34" charset="0"/>
              </a:rPr>
              <a:t>Specific tasks of theme </a:t>
            </a:r>
            <a:r>
              <a:rPr lang="en-US" sz="3900" b="1" kern="0" dirty="0" smtClean="0">
                <a:solidFill>
                  <a:srgbClr val="000090"/>
                </a:solidFill>
                <a:effectLst>
                  <a:outerShdw blurRad="38100" dist="38100" dir="2700000" algn="tl">
                    <a:srgbClr val="000000">
                      <a:alpha val="43137"/>
                    </a:srgbClr>
                  </a:outerShdw>
                </a:effectLst>
                <a:latin typeface="Calibri" panose="020F0502020204030204" pitchFamily="34" charset="0"/>
              </a:rPr>
              <a:t>1119</a:t>
            </a:r>
            <a:r>
              <a:rPr lang="en-US" sz="3600" b="1" kern="0" dirty="0">
                <a:solidFill>
                  <a:srgbClr val="000090"/>
                </a:solidFill>
                <a:effectLst>
                  <a:outerShdw blurRad="38100" dist="38100" dir="2700000" algn="tl">
                    <a:srgbClr val="000000">
                      <a:alpha val="43137"/>
                    </a:srgbClr>
                  </a:outerShdw>
                </a:effectLst>
                <a:latin typeface="Calibri" panose="020F0502020204030204" pitchFamily="34" charset="0"/>
              </a:rPr>
              <a:t/>
            </a:r>
            <a:br>
              <a:rPr lang="en-US" sz="3600" b="1" kern="0" dirty="0">
                <a:solidFill>
                  <a:srgbClr val="000090"/>
                </a:solidFill>
                <a:effectLst>
                  <a:outerShdw blurRad="38100" dist="38100" dir="2700000" algn="tl">
                    <a:srgbClr val="000000">
                      <a:alpha val="43137"/>
                    </a:srgbClr>
                  </a:outerShdw>
                </a:effectLst>
                <a:latin typeface="Calibri" panose="020F0502020204030204" pitchFamily="34" charset="0"/>
              </a:rPr>
            </a:br>
            <a:r>
              <a:rPr lang="en-US" sz="3200" kern="0" dirty="0">
                <a:solidFill>
                  <a:srgbClr val="000090"/>
                </a:solidFill>
                <a:latin typeface="Calibri" panose="020F0502020204030204" pitchFamily="34" charset="0"/>
              </a:rPr>
              <a:t>(</a:t>
            </a:r>
            <a:r>
              <a:rPr lang="en-US" sz="3200" kern="0" dirty="0" smtClean="0">
                <a:solidFill>
                  <a:srgbClr val="000090"/>
                </a:solidFill>
                <a:latin typeface="Calibri" panose="020F0502020204030204" pitchFamily="34" charset="0"/>
              </a:rPr>
              <a:t>05-6-1119-2014/2019)</a:t>
            </a:r>
            <a:endParaRPr lang="en-US" sz="3200" kern="0" dirty="0">
              <a:solidFill>
                <a:srgbClr val="000090"/>
              </a:solidFill>
              <a:latin typeface="Calibri" panose="020F0502020204030204" pitchFamily="34" charset="0"/>
            </a:endParaRPr>
          </a:p>
        </p:txBody>
      </p:sp>
      <p:sp>
        <p:nvSpPr>
          <p:cNvPr id="4" name="Espace réservé du contenu 2"/>
          <p:cNvSpPr txBox="1">
            <a:spLocks/>
          </p:cNvSpPr>
          <p:nvPr/>
        </p:nvSpPr>
        <p:spPr bwMode="auto">
          <a:xfrm>
            <a:off x="838200" y="2092325"/>
            <a:ext cx="76962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spcBef>
                <a:spcPct val="25000"/>
              </a:spcBef>
              <a:buClr>
                <a:srgbClr val="FF3300"/>
              </a:buClr>
              <a:buFont typeface="Arial" charset="0"/>
              <a:buNone/>
            </a:pPr>
            <a:r>
              <a:rPr lang="en-US" altLang="en-US" sz="2600" b="1" dirty="0" smtClean="0">
                <a:solidFill>
                  <a:srgbClr val="010199"/>
                </a:solidFill>
                <a:latin typeface="Calibri"/>
              </a:rPr>
              <a:t>1. </a:t>
            </a:r>
            <a:r>
              <a:rPr lang="en-US" altLang="en-US" sz="2400" b="1" dirty="0">
                <a:solidFill>
                  <a:srgbClr val="010199"/>
                </a:solidFill>
                <a:latin typeface="Calibri"/>
              </a:rPr>
              <a:t>Mathematical and computation methods for simulation of complex physical </a:t>
            </a:r>
            <a:r>
              <a:rPr lang="en-US" altLang="en-US" sz="2400" b="1" dirty="0" smtClean="0">
                <a:solidFill>
                  <a:srgbClr val="010199"/>
                </a:solidFill>
                <a:latin typeface="Calibri"/>
              </a:rPr>
              <a:t>systems </a:t>
            </a:r>
          </a:p>
          <a:p>
            <a:pPr defTabSz="914400">
              <a:spcBef>
                <a:spcPct val="25000"/>
              </a:spcBef>
              <a:buClr>
                <a:srgbClr val="FF3300"/>
              </a:buClr>
              <a:buFont typeface="Arial" charset="0"/>
              <a:buNone/>
            </a:pPr>
            <a:r>
              <a:rPr lang="en-US" altLang="en-US" sz="2600" b="1" dirty="0" smtClean="0">
                <a:solidFill>
                  <a:srgbClr val="006600"/>
                </a:solidFill>
                <a:latin typeface="Calibri"/>
              </a:rPr>
              <a:t>2. </a:t>
            </a:r>
            <a:r>
              <a:rPr lang="en-US" altLang="en-US" sz="2400" b="1" dirty="0">
                <a:solidFill>
                  <a:srgbClr val="006600"/>
                </a:solidFill>
                <a:latin typeface="Calibri"/>
              </a:rPr>
              <a:t>Software complexes and mathematical methods for processing and analysis of experimental data</a:t>
            </a:r>
            <a:endParaRPr lang="en-US" altLang="en-US" sz="2400" b="1" dirty="0" smtClean="0">
              <a:solidFill>
                <a:srgbClr val="006600"/>
              </a:solidFill>
              <a:latin typeface="Calibri"/>
            </a:endParaRPr>
          </a:p>
          <a:p>
            <a:pPr defTabSz="914400">
              <a:spcBef>
                <a:spcPct val="25000"/>
              </a:spcBef>
              <a:buClr>
                <a:srgbClr val="FF3300"/>
              </a:buClr>
              <a:buFont typeface="Arial" charset="0"/>
              <a:buNone/>
            </a:pPr>
            <a:r>
              <a:rPr lang="en-US" altLang="en-US" sz="2600" b="1" dirty="0" smtClean="0">
                <a:solidFill>
                  <a:srgbClr val="010199"/>
                </a:solidFill>
                <a:latin typeface="Calibri"/>
              </a:rPr>
              <a:t>3. </a:t>
            </a:r>
            <a:r>
              <a:rPr lang="en-US" altLang="en-US" sz="2400" b="1" dirty="0">
                <a:solidFill>
                  <a:srgbClr val="010199"/>
                </a:solidFill>
                <a:latin typeface="Calibri"/>
              </a:rPr>
              <a:t>Numerical methods, algorithms and software computationally adapted to multicore and hybrid architectures</a:t>
            </a:r>
            <a:endParaRPr lang="en-US" altLang="en-US" sz="2400" b="1" dirty="0" smtClean="0">
              <a:solidFill>
                <a:srgbClr val="010199"/>
              </a:solidFill>
              <a:latin typeface="Calibri"/>
            </a:endParaRPr>
          </a:p>
          <a:p>
            <a:pPr defTabSz="914400">
              <a:spcBef>
                <a:spcPct val="25000"/>
              </a:spcBef>
              <a:buClr>
                <a:srgbClr val="FF3300"/>
              </a:buClr>
              <a:buFont typeface="Arial" charset="0"/>
              <a:buNone/>
            </a:pPr>
            <a:r>
              <a:rPr lang="en-US" altLang="en-US" sz="2600" b="1" dirty="0" smtClean="0">
                <a:solidFill>
                  <a:srgbClr val="006600"/>
                </a:solidFill>
                <a:latin typeface="Calibri"/>
              </a:rPr>
              <a:t>4. </a:t>
            </a:r>
            <a:r>
              <a:rPr lang="en-US" altLang="en-US" sz="2400" b="1" dirty="0">
                <a:solidFill>
                  <a:srgbClr val="006600"/>
                </a:solidFill>
                <a:latin typeface="Calibri"/>
              </a:rPr>
              <a:t>Methods, algorithms and software of computer </a:t>
            </a:r>
            <a:r>
              <a:rPr lang="en-US" altLang="en-US" sz="2400" b="1" dirty="0" smtClean="0">
                <a:solidFill>
                  <a:srgbClr val="006600"/>
                </a:solidFill>
                <a:latin typeface="Calibri"/>
              </a:rPr>
              <a:t>algebra </a:t>
            </a:r>
          </a:p>
          <a:p>
            <a:pPr marL="0" indent="342900" defTabSz="914400">
              <a:spcBef>
                <a:spcPct val="25000"/>
              </a:spcBef>
              <a:buClr>
                <a:srgbClr val="FF3300"/>
              </a:buClr>
              <a:buFont typeface="Arial" charset="0"/>
              <a:buNone/>
            </a:pPr>
            <a:r>
              <a:rPr lang="en-US" altLang="en-US" sz="2000" b="1" dirty="0" smtClean="0">
                <a:solidFill>
                  <a:srgbClr val="CC3300"/>
                </a:solidFill>
                <a:latin typeface="Calibri"/>
              </a:rPr>
              <a:t>Definition of specific subject matters in collaboration projects is done with direct contribution of the heads of the collaborating groups</a:t>
            </a:r>
          </a:p>
        </p:txBody>
      </p:sp>
    </p:spTree>
    <p:extLst>
      <p:ext uri="{BB962C8B-B14F-4D97-AF65-F5344CB8AC3E}">
        <p14:creationId xmlns:p14="http://schemas.microsoft.com/office/powerpoint/2010/main" val="25539578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04800" y="152400"/>
            <a:ext cx="8534400" cy="728464"/>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4000" b="1" kern="0" dirty="0" smtClean="0">
                <a:solidFill>
                  <a:srgbClr val="000090"/>
                </a:solidFill>
                <a:effectLst>
                  <a:outerShdw blurRad="38100" dist="38100" dir="2700000" algn="tl">
                    <a:srgbClr val="000000">
                      <a:alpha val="43137"/>
                    </a:srgbClr>
                  </a:outerShdw>
                </a:effectLst>
                <a:latin typeface="Calibri" panose="020F0502020204030204" pitchFamily="34" charset="0"/>
              </a:rPr>
              <a:t>Budget Provisions</a:t>
            </a:r>
            <a:endParaRPr lang="en-US" sz="40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533400" y="914400"/>
            <a:ext cx="7848600" cy="923330"/>
          </a:xfrm>
          <a:prstGeom prst="rect">
            <a:avLst/>
          </a:prstGeom>
          <a:noFill/>
        </p:spPr>
        <p:txBody>
          <a:bodyPr wrap="square" rtlCol="0">
            <a:spAutoFit/>
          </a:bodyPr>
          <a:lstStyle/>
          <a:p>
            <a:r>
              <a:rPr lang="en-US" dirty="0">
                <a:solidFill>
                  <a:srgbClr val="0033CC"/>
                </a:solidFill>
                <a:effectLst>
                  <a:outerShdw blurRad="38100" dist="38100" dir="2700000" algn="tl">
                    <a:srgbClr val="000000">
                      <a:alpha val="43137"/>
                    </a:srgbClr>
                  </a:outerShdw>
                </a:effectLst>
                <a:latin typeface="Calibri" panose="020F0502020204030204" pitchFamily="34" charset="0"/>
              </a:rPr>
              <a:t>The core of the LIT investments is related to the MICC project and theme 1118. The theme 1119 secures a convenient superstructure with expenses summarized in the following table</a:t>
            </a:r>
            <a:r>
              <a:rPr lang="en-US" dirty="0">
                <a:solidFill>
                  <a:srgbClr val="0033CC"/>
                </a:solidFill>
                <a:latin typeface="Calibri" panose="020F0502020204030204" pitchFamily="34" charset="0"/>
              </a:rPr>
              <a:t>.</a:t>
            </a:r>
            <a:r>
              <a:rPr lang="en-US" dirty="0">
                <a:solidFill>
                  <a:srgbClr val="0033CC"/>
                </a:solidFill>
                <a:effectLst>
                  <a:outerShdw blurRad="38100" dist="38100" dir="2700000" algn="tl">
                    <a:srgbClr val="000000">
                      <a:alpha val="43137"/>
                    </a:srgbClr>
                  </a:outerShdw>
                </a:effectLst>
                <a:latin typeface="Calibri" panose="020F0502020204030204" pitchFamily="34" charset="0"/>
              </a:rPr>
              <a:t> </a:t>
            </a:r>
          </a:p>
        </p:txBody>
      </p:sp>
      <p:graphicFrame>
        <p:nvGraphicFramePr>
          <p:cNvPr id="5" name="Таблица 4"/>
          <p:cNvGraphicFramePr>
            <a:graphicFrameLocks noGrp="1"/>
          </p:cNvGraphicFramePr>
          <p:nvPr>
            <p:extLst>
              <p:ext uri="{D42A27DB-BD31-4B8C-83A1-F6EECF244321}">
                <p14:modId xmlns:p14="http://schemas.microsoft.com/office/powerpoint/2010/main" val="2028398040"/>
              </p:ext>
            </p:extLst>
          </p:nvPr>
        </p:nvGraphicFramePr>
        <p:xfrm>
          <a:off x="1066800" y="1905000"/>
          <a:ext cx="6879220" cy="4802124"/>
        </p:xfrm>
        <a:graphic>
          <a:graphicData uri="http://schemas.openxmlformats.org/drawingml/2006/table">
            <a:tbl>
              <a:tblPr firstRow="1" firstCol="1" bandRow="1">
                <a:tableStyleId>{5C22544A-7EE6-4342-B048-85BDC9FD1C3A}</a:tableStyleId>
              </a:tblPr>
              <a:tblGrid>
                <a:gridCol w="333949"/>
                <a:gridCol w="3341618"/>
                <a:gridCol w="1006801"/>
                <a:gridCol w="732284"/>
                <a:gridCol w="732284"/>
                <a:gridCol w="732284"/>
              </a:tblGrid>
              <a:tr h="177542">
                <a:tc>
                  <a:txBody>
                    <a:bodyPr/>
                    <a:lstStyle/>
                    <a:p>
                      <a:pPr marL="0" marR="0" algn="ctr">
                        <a:lnSpc>
                          <a:spcPct val="115000"/>
                        </a:lnSpc>
                        <a:spcBef>
                          <a:spcPts val="0"/>
                        </a:spcBef>
                        <a:spcAft>
                          <a:spcPts val="0"/>
                        </a:spcAft>
                      </a:pPr>
                      <a:r>
                        <a:rPr lang="en-US" sz="800" dirty="0">
                          <a:effectLst/>
                        </a:rPr>
                        <a:t> </a:t>
                      </a:r>
                      <a:endParaRPr lang="en-US" sz="900" dirty="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dirty="0">
                          <a:effectLst/>
                        </a:rPr>
                        <a:t>Chapters of the JINR budget</a:t>
                      </a:r>
                      <a:endParaRPr lang="en-US" sz="1200" dirty="0">
                        <a:effectLst/>
                        <a:latin typeface="Calibri"/>
                        <a:ea typeface="Calibri"/>
                        <a:cs typeface="Times New Roman"/>
                      </a:endParaRPr>
                    </a:p>
                  </a:txBody>
                  <a:tcPr marL="57894" marR="57894" marT="0" marB="0"/>
                </a:tc>
                <a:tc>
                  <a:txBody>
                    <a:bodyPr/>
                    <a:lstStyle/>
                    <a:p>
                      <a:pPr marL="0" marR="0" algn="ctr">
                        <a:lnSpc>
                          <a:spcPct val="115000"/>
                        </a:lnSpc>
                        <a:spcBef>
                          <a:spcPts val="0"/>
                        </a:spcBef>
                        <a:spcAft>
                          <a:spcPts val="0"/>
                        </a:spcAft>
                      </a:pPr>
                      <a:r>
                        <a:rPr lang="en-US" sz="1200">
                          <a:effectLst/>
                        </a:rPr>
                        <a:t>Previsions </a:t>
                      </a:r>
                      <a:endParaRPr lang="en-US" sz="1200">
                        <a:effectLst/>
                        <a:latin typeface="Calibri"/>
                        <a:ea typeface="Calibri"/>
                        <a:cs typeface="Times New Roman"/>
                      </a:endParaRPr>
                    </a:p>
                  </a:txBody>
                  <a:tcPr marL="57894" marR="57894" marT="0" marB="0" anchor="b"/>
                </a:tc>
                <a:tc gridSpan="3">
                  <a:txBody>
                    <a:bodyPr/>
                    <a:lstStyle/>
                    <a:p>
                      <a:pPr marL="0" marR="0" algn="ctr">
                        <a:lnSpc>
                          <a:spcPct val="115000"/>
                        </a:lnSpc>
                        <a:spcBef>
                          <a:spcPts val="0"/>
                        </a:spcBef>
                        <a:spcAft>
                          <a:spcPts val="0"/>
                        </a:spcAft>
                      </a:pPr>
                      <a:r>
                        <a:rPr lang="en-US" sz="1200" dirty="0">
                          <a:effectLst/>
                        </a:rPr>
                        <a:t>Yearly distribution </a:t>
                      </a:r>
                      <a:endParaRPr lang="en-US" sz="1200" dirty="0">
                        <a:effectLst/>
                        <a:latin typeface="Calibri"/>
                        <a:ea typeface="Calibri"/>
                        <a:cs typeface="Times New Roman"/>
                      </a:endParaRPr>
                    </a:p>
                  </a:txBody>
                  <a:tcPr marL="57894" marR="57894" marT="0" marB="0" anchor="b"/>
                </a:tc>
                <a:tc hMerge="1">
                  <a:txBody>
                    <a:bodyPr/>
                    <a:lstStyle/>
                    <a:p>
                      <a:endParaRPr lang="en-US"/>
                    </a:p>
                  </a:txBody>
                  <a:tcPr/>
                </a:tc>
                <a:tc hMerge="1">
                  <a:txBody>
                    <a:bodyPr/>
                    <a:lstStyle/>
                    <a:p>
                      <a:endParaRPr lang="en-US"/>
                    </a:p>
                  </a:txBody>
                  <a:tcPr/>
                </a:tc>
              </a:tr>
              <a:tr h="177542">
                <a:tc>
                  <a:txBody>
                    <a:bodyPr/>
                    <a:lstStyle/>
                    <a:p>
                      <a:pPr marL="0" marR="0" algn="ctr">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57894" marR="57894" marT="0" marB="0" anchor="b"/>
                </a:tc>
                <a:tc>
                  <a:txBody>
                    <a:bodyPr/>
                    <a:lstStyle/>
                    <a:p>
                      <a:pPr>
                        <a:lnSpc>
                          <a:spcPct val="115000"/>
                        </a:lnSpc>
                      </a:pPr>
                      <a:endParaRPr lang="en-US" sz="1100" dirty="0">
                        <a:effectLst/>
                        <a:latin typeface="Calibri"/>
                      </a:endParaRPr>
                    </a:p>
                  </a:txBody>
                  <a:tcPr marL="57894" marR="57894" marT="0" marB="0"/>
                </a:tc>
                <a:tc>
                  <a:txBody>
                    <a:bodyPr/>
                    <a:lstStyle/>
                    <a:p>
                      <a:pPr marL="0" marR="0" algn="ctr">
                        <a:lnSpc>
                          <a:spcPct val="115000"/>
                        </a:lnSpc>
                        <a:spcBef>
                          <a:spcPts val="0"/>
                        </a:spcBef>
                        <a:spcAft>
                          <a:spcPts val="0"/>
                        </a:spcAft>
                      </a:pPr>
                      <a:r>
                        <a:rPr lang="en-US" sz="1100">
                          <a:effectLst/>
                        </a:rPr>
                        <a:t>2017-2019</a:t>
                      </a:r>
                      <a:endParaRPr lang="en-US" sz="110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a:effectLst/>
                        </a:rPr>
                        <a:t>2017</a:t>
                      </a:r>
                      <a:endParaRPr lang="en-US" sz="110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a:effectLst/>
                        </a:rPr>
                        <a:t>2018</a:t>
                      </a:r>
                      <a:endParaRPr lang="en-US" sz="110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a:effectLst/>
                        </a:rPr>
                        <a:t>2019</a:t>
                      </a:r>
                      <a:endParaRPr lang="en-US" sz="1100">
                        <a:effectLst/>
                        <a:latin typeface="Calibri"/>
                        <a:ea typeface="Calibri"/>
                        <a:cs typeface="Times New Roman"/>
                      </a:endParaRPr>
                    </a:p>
                  </a:txBody>
                  <a:tcPr marL="57894" marR="57894" marT="0" marB="0" anchor="b"/>
                </a:tc>
              </a:tr>
              <a:tr h="147952">
                <a:tc>
                  <a:txBody>
                    <a:bodyPr/>
                    <a:lstStyle/>
                    <a:p>
                      <a:pPr marL="0" marR="0" algn="ctr">
                        <a:lnSpc>
                          <a:spcPct val="115000"/>
                        </a:lnSpc>
                        <a:spcBef>
                          <a:spcPts val="0"/>
                        </a:spcBef>
                        <a:spcAft>
                          <a:spcPts val="0"/>
                        </a:spcAft>
                      </a:pPr>
                      <a:r>
                        <a:rPr lang="en-US" sz="1100">
                          <a:effectLst/>
                        </a:rPr>
                        <a:t>1</a:t>
                      </a:r>
                      <a:endParaRPr lang="en-US" sz="110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dirty="0">
                          <a:effectLst/>
                        </a:rPr>
                        <a:t>2</a:t>
                      </a:r>
                      <a:endParaRPr lang="en-US" sz="1100" dirty="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dirty="0">
                          <a:effectLst/>
                        </a:rPr>
                        <a:t>3</a:t>
                      </a:r>
                      <a:endParaRPr lang="en-US" sz="1100" dirty="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dirty="0">
                          <a:effectLst/>
                        </a:rPr>
                        <a:t>4</a:t>
                      </a:r>
                      <a:endParaRPr lang="en-US" sz="1100" dirty="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dirty="0">
                          <a:effectLst/>
                        </a:rPr>
                        <a:t>5</a:t>
                      </a:r>
                      <a:endParaRPr lang="en-US" sz="1100" dirty="0">
                        <a:effectLst/>
                        <a:latin typeface="Calibri"/>
                        <a:ea typeface="Calibri"/>
                        <a:cs typeface="Times New Roman"/>
                      </a:endParaRPr>
                    </a:p>
                  </a:txBody>
                  <a:tcPr marL="57894" marR="57894" marT="0" marB="0" anchor="b"/>
                </a:tc>
                <a:tc>
                  <a:txBody>
                    <a:bodyPr/>
                    <a:lstStyle/>
                    <a:p>
                      <a:pPr marL="0" marR="0" algn="ctr">
                        <a:lnSpc>
                          <a:spcPct val="115000"/>
                        </a:lnSpc>
                        <a:spcBef>
                          <a:spcPts val="0"/>
                        </a:spcBef>
                        <a:spcAft>
                          <a:spcPts val="0"/>
                        </a:spcAft>
                      </a:pPr>
                      <a:r>
                        <a:rPr lang="en-US" sz="1100" dirty="0">
                          <a:effectLst/>
                        </a:rPr>
                        <a:t>6</a:t>
                      </a:r>
                      <a:endParaRPr lang="en-US" sz="11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1</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Salaries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4073.8</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1279.6</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1356.4</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1437.8</a:t>
                      </a:r>
                      <a:endParaRPr lang="en-US" sz="120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2</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Unified social tax</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1230.2</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386.4</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409.6</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434.2</a:t>
                      </a:r>
                      <a:endParaRPr lang="en-US" sz="120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3</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Social national fund</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264.8</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83.2</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88.2</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93.4</a:t>
                      </a:r>
                      <a:endParaRPr lang="en-US" sz="120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4</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International cooperation expenses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179.1</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59.7</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59.7</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59.7</a:t>
                      </a:r>
                      <a:endParaRPr lang="en-US" sz="120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a) business trips to Member States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60.3</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20.1</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20.1</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20.1</a:t>
                      </a:r>
                      <a:endParaRPr lang="en-US" sz="120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b) business trips to Non-Member States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53.4</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17.8</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17.8</a:t>
                      </a:r>
                      <a:endParaRPr lang="en-US" sz="1200"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17.8</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c) business trips in Russia</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20.4</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6.8</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6.8</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6.8</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d) arrivals to JINR</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25.5</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8.5</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8.5</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8.5</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e</a:t>
                      </a:r>
                      <a:r>
                        <a:rPr lang="ru-RU" sz="1200" b="1" dirty="0">
                          <a:effectLst/>
                        </a:rPr>
                        <a:t>) </a:t>
                      </a:r>
                      <a:r>
                        <a:rPr lang="en-US" sz="1200" b="1" dirty="0">
                          <a:effectLst/>
                        </a:rPr>
                        <a:t>Conferences, protocol expenses </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19.5</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6.5</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6.5</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6.5</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5</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Materials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36.0</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10.0</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12.0</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14.0</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6</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Equipment</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282.7</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92.7</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94.0</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dirty="0">
                          <a:effectLst/>
                        </a:rPr>
                        <a:t>96.0</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7</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Electro energy costs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 </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dirty="0">
                          <a:effectLst/>
                        </a:rPr>
                        <a:t>−</a:t>
                      </a:r>
                      <a:r>
                        <a:rPr lang="en-US" sz="1200" dirty="0">
                          <a:effectLst/>
                        </a:rPr>
                        <a:t> </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8</a:t>
                      </a:r>
                      <a:endParaRPr lang="en-US" sz="900">
                        <a:effectLst/>
                        <a:latin typeface="Calibri"/>
                        <a:ea typeface="Calibri"/>
                        <a:cs typeface="Times New Roman"/>
                      </a:endParaRPr>
                    </a:p>
                  </a:txBody>
                  <a:tcPr marL="57894" marR="57894" marT="0" marB="0"/>
                </a:tc>
                <a:tc>
                  <a:txBody>
                    <a:bodyPr/>
                    <a:lstStyle/>
                    <a:p>
                      <a:pPr marL="0" marR="0">
                        <a:lnSpc>
                          <a:spcPct val="115000"/>
                        </a:lnSpc>
                        <a:spcBef>
                          <a:spcPts val="0"/>
                        </a:spcBef>
                        <a:spcAft>
                          <a:spcPts val="0"/>
                        </a:spcAft>
                      </a:pPr>
                      <a:r>
                        <a:rPr lang="en-US" sz="1200" b="1" dirty="0">
                          <a:effectLst/>
                        </a:rPr>
                        <a:t>Heating and water supply costs </a:t>
                      </a:r>
                      <a:endParaRPr lang="en-US" sz="1200" b="1" dirty="0">
                        <a:effectLst/>
                        <a:latin typeface="Calibri"/>
                        <a:ea typeface="Calibri"/>
                        <a:cs typeface="Times New Roman"/>
                      </a:endParaRPr>
                    </a:p>
                  </a:txBody>
                  <a:tcPr marL="57894" marR="57894" marT="0" marB="0"/>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dirty="0">
                          <a:effectLst/>
                        </a:rPr>
                        <a:t>−</a:t>
                      </a:r>
                      <a:r>
                        <a:rPr lang="en-US" sz="1200" dirty="0">
                          <a:effectLst/>
                        </a:rPr>
                        <a:t> </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9</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Payment of commissioning and adjustment works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dirty="0">
                          <a:effectLst/>
                        </a:rPr>
                        <a:t>−</a:t>
                      </a:r>
                      <a:r>
                        <a:rPr lang="en-US" sz="1200" dirty="0">
                          <a:effectLst/>
                        </a:rPr>
                        <a:t> </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10</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Service payments to scientific-research organizations </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dirty="0">
                          <a:effectLst/>
                        </a:rPr>
                        <a:t>−</a:t>
                      </a:r>
                      <a:r>
                        <a:rPr lang="en-US" sz="1200" dirty="0">
                          <a:effectLst/>
                        </a:rPr>
                        <a:t> </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11</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Scientific and information support</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dirty="0">
                          <a:effectLst/>
                        </a:rPr>
                        <a:t>−</a:t>
                      </a:r>
                      <a:r>
                        <a:rPr lang="en-US" sz="1200" dirty="0">
                          <a:effectLst/>
                        </a:rPr>
                        <a:t> </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15</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Payment of communication services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a:effectLst/>
                        </a:rPr>
                        <a:t>−</a:t>
                      </a:r>
                      <a:r>
                        <a:rPr lang="en-US" sz="1200">
                          <a:effectLst/>
                        </a:rPr>
                        <a:t> </a:t>
                      </a:r>
                      <a:endParaRPr lang="en-US" sz="120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ru-RU" sz="1200" dirty="0">
                          <a:effectLst/>
                        </a:rPr>
                        <a:t>−</a:t>
                      </a:r>
                      <a:r>
                        <a:rPr lang="en-US" sz="1200" dirty="0">
                          <a:effectLst/>
                        </a:rPr>
                        <a:t> </a:t>
                      </a:r>
                      <a:endParaRPr lang="en-US" sz="1200" dirty="0">
                        <a:effectLst/>
                        <a:latin typeface="Calibri"/>
                        <a:ea typeface="Calibri"/>
                        <a:cs typeface="Times New Roman"/>
                      </a:endParaRPr>
                    </a:p>
                  </a:txBody>
                  <a:tcPr marL="57894" marR="57894" marT="0" marB="0" anchor="b"/>
                </a:tc>
              </a:tr>
              <a:tr h="192981">
                <a:tc>
                  <a:txBody>
                    <a:bodyPr/>
                    <a:lstStyle/>
                    <a:p>
                      <a:pPr marL="0" marR="0" algn="ctr">
                        <a:lnSpc>
                          <a:spcPct val="115000"/>
                        </a:lnSpc>
                        <a:spcBef>
                          <a:spcPts val="0"/>
                        </a:spcBef>
                        <a:spcAft>
                          <a:spcPts val="0"/>
                        </a:spcAft>
                      </a:pPr>
                      <a:r>
                        <a:rPr lang="en-US" sz="900">
                          <a:effectLst/>
                        </a:rPr>
                        <a:t> </a:t>
                      </a:r>
                      <a:endParaRPr lang="en-US" sz="900">
                        <a:effectLst/>
                        <a:latin typeface="Calibri"/>
                        <a:ea typeface="Calibri"/>
                        <a:cs typeface="Times New Roman"/>
                      </a:endParaRPr>
                    </a:p>
                  </a:txBody>
                  <a:tcPr marL="57894" marR="57894" marT="0" marB="0" anchor="b"/>
                </a:tc>
                <a:tc>
                  <a:txBody>
                    <a:bodyPr/>
                    <a:lstStyle/>
                    <a:p>
                      <a:pPr marL="0" marR="0">
                        <a:lnSpc>
                          <a:spcPct val="115000"/>
                        </a:lnSpc>
                        <a:spcBef>
                          <a:spcPts val="0"/>
                        </a:spcBef>
                        <a:spcAft>
                          <a:spcPts val="0"/>
                        </a:spcAft>
                      </a:pPr>
                      <a:r>
                        <a:rPr lang="en-US" sz="1200" b="1" dirty="0">
                          <a:effectLst/>
                        </a:rPr>
                        <a:t>TOTALS</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b="1">
                          <a:effectLst/>
                        </a:rPr>
                        <a:t>6066.6</a:t>
                      </a:r>
                      <a:endParaRPr lang="en-US" sz="1200" b="1">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b="1">
                          <a:effectLst/>
                        </a:rPr>
                        <a:t>1911.6</a:t>
                      </a:r>
                      <a:endParaRPr lang="en-US" sz="1200" b="1">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b="1" dirty="0">
                          <a:effectLst/>
                        </a:rPr>
                        <a:t>2019.9</a:t>
                      </a:r>
                      <a:endParaRPr lang="en-US" sz="1200" b="1" dirty="0">
                        <a:effectLst/>
                        <a:latin typeface="Calibri"/>
                        <a:ea typeface="Calibri"/>
                        <a:cs typeface="Times New Roman"/>
                      </a:endParaRPr>
                    </a:p>
                  </a:txBody>
                  <a:tcPr marL="57894" marR="57894" marT="0" marB="0" anchor="b"/>
                </a:tc>
                <a:tc>
                  <a:txBody>
                    <a:bodyPr/>
                    <a:lstStyle/>
                    <a:p>
                      <a:pPr marL="0" marR="0" algn="r">
                        <a:lnSpc>
                          <a:spcPct val="115000"/>
                        </a:lnSpc>
                        <a:spcBef>
                          <a:spcPts val="0"/>
                        </a:spcBef>
                        <a:spcAft>
                          <a:spcPts val="0"/>
                        </a:spcAft>
                      </a:pPr>
                      <a:r>
                        <a:rPr lang="en-US" sz="1200" b="1" dirty="0">
                          <a:effectLst/>
                        </a:rPr>
                        <a:t>2135.1</a:t>
                      </a:r>
                      <a:endParaRPr lang="en-US" sz="1200" b="1" dirty="0">
                        <a:effectLst/>
                        <a:latin typeface="Calibri"/>
                        <a:ea typeface="Calibri"/>
                        <a:cs typeface="Times New Roman"/>
                      </a:endParaRPr>
                    </a:p>
                  </a:txBody>
                  <a:tcPr marL="57894" marR="57894" marT="0" marB="0" anchor="b"/>
                </a:tc>
              </a:tr>
            </a:tbl>
          </a:graphicData>
        </a:graphic>
      </p:graphicFrame>
    </p:spTree>
    <p:extLst>
      <p:ext uri="{BB962C8B-B14F-4D97-AF65-F5344CB8AC3E}">
        <p14:creationId xmlns:p14="http://schemas.microsoft.com/office/powerpoint/2010/main" val="8959446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304800" y="76200"/>
            <a:ext cx="8534400" cy="728464"/>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4000" b="1" kern="0" dirty="0" smtClean="0">
                <a:solidFill>
                  <a:srgbClr val="000090"/>
                </a:solidFill>
                <a:effectLst>
                  <a:outerShdw blurRad="38100" dist="38100" dir="2700000" algn="tl">
                    <a:srgbClr val="000000">
                      <a:alpha val="43137"/>
                    </a:srgbClr>
                  </a:outerShdw>
                </a:effectLst>
                <a:latin typeface="Calibri" panose="020F0502020204030204" pitchFamily="34" charset="0"/>
              </a:rPr>
              <a:t>Concise </a:t>
            </a:r>
            <a:r>
              <a:rPr lang="en-US" sz="4000" b="1" kern="0" dirty="0">
                <a:solidFill>
                  <a:srgbClr val="000090"/>
                </a:solidFill>
                <a:effectLst>
                  <a:outerShdw blurRad="38100" dist="38100" dir="2700000" algn="tl">
                    <a:srgbClr val="000000">
                      <a:alpha val="43137"/>
                    </a:srgbClr>
                  </a:outerShdw>
                </a:effectLst>
                <a:latin typeface="Calibri" panose="020F0502020204030204" pitchFamily="34" charset="0"/>
              </a:rPr>
              <a:t>SWOT analysis</a:t>
            </a:r>
          </a:p>
        </p:txBody>
      </p:sp>
      <p:sp>
        <p:nvSpPr>
          <p:cNvPr id="2" name="Прямоугольник 1"/>
          <p:cNvSpPr/>
          <p:nvPr/>
        </p:nvSpPr>
        <p:spPr>
          <a:xfrm>
            <a:off x="76200" y="914400"/>
            <a:ext cx="8991600" cy="5997539"/>
          </a:xfrm>
          <a:prstGeom prst="rect">
            <a:avLst/>
          </a:prstGeom>
        </p:spPr>
        <p:txBody>
          <a:bodyPr wrap="square">
            <a:spAutoFit/>
          </a:bodyPr>
          <a:lstStyle/>
          <a:p>
            <a:r>
              <a:rPr lang="en-US" sz="2000" b="1" i="1" dirty="0">
                <a:solidFill>
                  <a:srgbClr val="008000"/>
                </a:solidFill>
                <a:effectLst>
                  <a:outerShdw blurRad="38100" dist="38100" dir="2700000" algn="tl">
                    <a:srgbClr val="000000">
                      <a:alpha val="43137"/>
                    </a:srgbClr>
                  </a:outerShdw>
                </a:effectLst>
                <a:latin typeface="Calibri" panose="020F0502020204030204" pitchFamily="34" charset="0"/>
              </a:rPr>
              <a:t>• </a:t>
            </a:r>
            <a:r>
              <a:rPr lang="en-US" b="1" i="1" dirty="0">
                <a:solidFill>
                  <a:srgbClr val="008000"/>
                </a:solidFill>
                <a:effectLst>
                  <a:outerShdw blurRad="38100" dist="38100" dir="2700000" algn="tl">
                    <a:srgbClr val="000000">
                      <a:alpha val="43137"/>
                    </a:srgbClr>
                  </a:outerShdw>
                </a:effectLst>
                <a:latin typeface="Calibri" panose="020F0502020204030204" pitchFamily="34" charset="0"/>
              </a:rPr>
              <a:t>Strong sides of theme 1119 </a:t>
            </a:r>
          </a:p>
          <a:p>
            <a:pPr>
              <a:lnSpc>
                <a:spcPct val="85000"/>
              </a:lnSpc>
            </a:pPr>
            <a:r>
              <a:rPr lang="en-US" dirty="0">
                <a:solidFill>
                  <a:srgbClr val="000099"/>
                </a:solidFill>
                <a:effectLst>
                  <a:outerShdw blurRad="38100" dist="38100" dir="2700000" algn="tl">
                    <a:srgbClr val="000000">
                      <a:alpha val="43137"/>
                    </a:srgbClr>
                  </a:outerShdw>
                </a:effectLst>
                <a:latin typeface="Calibri" panose="020F0502020204030204" pitchFamily="34" charset="0"/>
              </a:rPr>
              <a:t>-</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Very high scientific qualification of staff:  24 DSc</a:t>
            </a:r>
            <a:r>
              <a:rPr lang="en-US" sz="1500" dirty="0" smtClean="0">
                <a:solidFill>
                  <a:srgbClr val="000099"/>
                </a:solidFill>
                <a:latin typeface="Calibri" panose="020F0502020204030204" pitchFamily="34" charset="0"/>
              </a:rPr>
              <a:t>,</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47PhD</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(figures in continuous evolution) secures the expertise in a wide range of different subject matters related to computer physics and applied mathematics. </a:t>
            </a:r>
            <a:endParaRPr lang="en-US" sz="1500" dirty="0">
              <a:solidFill>
                <a:srgbClr val="000099"/>
              </a:solidFill>
              <a:effectLst>
                <a:outerShdw blurRad="38100" dist="38100" dir="2700000" algn="tl">
                  <a:srgbClr val="000000">
                    <a:alpha val="43137"/>
                  </a:srgbClr>
                </a:outerShdw>
              </a:effectLst>
              <a:latin typeface="Calibri" panose="020F0502020204030204" pitchFamily="34" charset="0"/>
            </a:endParaRPr>
          </a:p>
          <a:p>
            <a:pPr>
              <a:lnSpc>
                <a:spcPct val="85000"/>
              </a:lnSpc>
            </a:pP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a:t>
            </a:r>
            <a:r>
              <a:rPr lang="en-US" sz="1600" b="1"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The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interest to get PhD or DSc titles is high</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 The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LIT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Dissertation Council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(DC) D720 001.004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has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defined and maintains the quality target at the highest possible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level. </a:t>
            </a:r>
          </a:p>
          <a:p>
            <a:pPr>
              <a:lnSpc>
                <a:spcPct val="85000"/>
              </a:lnSpc>
            </a:pPr>
            <a:r>
              <a:rPr lang="en-US" dirty="0" smtClean="0">
                <a:solidFill>
                  <a:srgbClr val="000099"/>
                </a:solidFill>
                <a:effectLst>
                  <a:outerShdw blurRad="38100" dist="38100" dir="2700000" algn="tl">
                    <a:srgbClr val="000000">
                      <a:alpha val="43137"/>
                    </a:srgbClr>
                  </a:outerShdw>
                </a:effectLst>
                <a:latin typeface="Calibri" panose="020F0502020204030204" pitchFamily="34" charset="0"/>
              </a:rPr>
              <a:t>-</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The increase of the level education of all the staff</a:t>
            </a:r>
            <a:r>
              <a:rPr lang="en-US" sz="1500" dirty="0" smtClean="0">
                <a:solidFill>
                  <a:srgbClr val="000099"/>
                </a:solidFill>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especially young</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is supported by a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variety of means</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training courses, tutorials, dedicated conferences and workshops for young scientists and specialists, group and individual consultations, scientific seminars, etc. </a:t>
            </a:r>
          </a:p>
          <a:p>
            <a:pPr lvl="0">
              <a:lnSpc>
                <a:spcPct val="85000"/>
              </a:lnSpc>
            </a:pPr>
            <a:r>
              <a:rPr lang="en-US" b="1" dirty="0">
                <a:solidFill>
                  <a:srgbClr val="000099"/>
                </a:solidFill>
                <a:effectLst>
                  <a:outerShdw blurRad="38100" dist="38100" dir="2700000" algn="tl">
                    <a:srgbClr val="000000">
                      <a:alpha val="43137"/>
                    </a:srgbClr>
                  </a:outerShdw>
                </a:effectLst>
                <a:latin typeface="Calibri" panose="020F0502020204030204" pitchFamily="34" charset="0"/>
              </a:rPr>
              <a:t>-</a:t>
            </a:r>
            <a:r>
              <a:rPr lang="en-US" sz="1400"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The awards of grants and stipends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are strong incentives for personal progress of the young talents. </a:t>
            </a:r>
          </a:p>
          <a:p>
            <a:pPr>
              <a:lnSpc>
                <a:spcPct val="85000"/>
              </a:lnSpc>
            </a:pP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The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periodic LIT conferences and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workshops</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are valuable means for promoting and making known the scientific achievements of our scientists. Of special importance are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the </a:t>
            </a:r>
            <a:r>
              <a:rPr lang="en-US" sz="1500" b="1" dirty="0">
                <a:solidFill>
                  <a:srgbClr val="000099"/>
                </a:solidFill>
                <a:effectLst>
                  <a:outerShdw blurRad="38100" dist="38100" dir="2700000" algn="tl">
                    <a:srgbClr val="000000">
                      <a:alpha val="43137"/>
                    </a:srgbClr>
                  </a:outerShdw>
                </a:effectLst>
                <a:latin typeface="Calibri" panose="020F0502020204030204" pitchFamily="34" charset="0"/>
              </a:rPr>
              <a:t>International MMCP Conferences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(Mathematical Modeling and Computational Physics), organized once every two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years in collaboration with partner institutions.</a:t>
            </a:r>
          </a:p>
          <a:p>
            <a:pPr>
              <a:lnSpc>
                <a:spcPct val="85000"/>
              </a:lnSpc>
              <a:spcAft>
                <a:spcPts val="600"/>
              </a:spcAft>
            </a:pP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The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next MMCP 2017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Conference [July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3-7, 2017 at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LIT</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u="sng" dirty="0">
                <a:solidFill>
                  <a:srgbClr val="000099"/>
                </a:solidFill>
                <a:effectLst>
                  <a:outerShdw blurRad="38100" dist="38100" dir="2700000" algn="tl">
                    <a:srgbClr val="000000">
                      <a:alpha val="43000"/>
                    </a:srgbClr>
                  </a:outerShdw>
                </a:effectLst>
                <a:latin typeface="Calibri"/>
                <a:ea typeface="Times New Roman"/>
                <a:cs typeface="Times New Roman"/>
                <a:hlinkClick r:id="rId2"/>
              </a:rPr>
              <a:t>https://indico.jinr.ru/conferenceDisplay.py?confId=137</a:t>
            </a:r>
            <a:r>
              <a:rPr lang="en-US" sz="1500" dirty="0">
                <a:solidFill>
                  <a:srgbClr val="000099"/>
                </a:solidFill>
                <a:effectLst>
                  <a:outerShdw blurRad="38100" dist="38100" dir="2700000" algn="tl">
                    <a:srgbClr val="000000">
                      <a:alpha val="43000"/>
                    </a:srgbClr>
                  </a:outerShdw>
                </a:effectLst>
                <a:latin typeface="Calibri"/>
                <a:ea typeface="Times New Roman"/>
                <a:cs typeface="Times New Roman"/>
              </a:rPr>
              <a:t>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is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expected to strengthen the level of international participation. </a:t>
            </a:r>
          </a:p>
          <a:p>
            <a:r>
              <a:rPr lang="en-US" sz="2000" dirty="0">
                <a:solidFill>
                  <a:srgbClr val="C00000"/>
                </a:solidFill>
                <a:effectLst>
                  <a:outerShdw blurRad="38100" dist="38100" dir="2700000" algn="tl">
                    <a:srgbClr val="000000">
                      <a:alpha val="43137"/>
                    </a:srgbClr>
                  </a:outerShdw>
                </a:effectLst>
                <a:latin typeface="Calibri" panose="020F0502020204030204" pitchFamily="34" charset="0"/>
              </a:rPr>
              <a:t>•</a:t>
            </a:r>
            <a:r>
              <a:rPr lang="en-US" sz="1400" dirty="0">
                <a:solidFill>
                  <a:srgbClr val="C00000"/>
                </a:solidFill>
                <a:effectLst>
                  <a:outerShdw blurRad="38100" dist="38100" dir="2700000" algn="tl">
                    <a:srgbClr val="000000">
                      <a:alpha val="43137"/>
                    </a:srgbClr>
                  </a:outerShdw>
                </a:effectLst>
                <a:latin typeface="Calibri" panose="020F0502020204030204" pitchFamily="34" charset="0"/>
              </a:rPr>
              <a:t> </a:t>
            </a:r>
            <a:r>
              <a:rPr lang="en-US" b="1" i="1" dirty="0">
                <a:solidFill>
                  <a:srgbClr val="C00000"/>
                </a:solidFill>
                <a:effectLst>
                  <a:outerShdw blurRad="38100" dist="38100" dir="2700000" algn="tl">
                    <a:srgbClr val="000000">
                      <a:alpha val="43137"/>
                    </a:srgbClr>
                  </a:outerShdw>
                </a:effectLst>
                <a:latin typeface="Calibri" panose="020F0502020204030204" pitchFamily="34" charset="0"/>
              </a:rPr>
              <a:t>Weak sides of theme 1119 </a:t>
            </a:r>
          </a:p>
          <a:p>
            <a:pPr>
              <a:lnSpc>
                <a:spcPct val="85000"/>
              </a:lnSpc>
            </a:pP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Major contradiction between the grasp of mathematical and programming skills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stems from the accumulation of a huge mathematical knowledge and the occurrence of several quick revolutions in software programming paradigms. </a:t>
            </a:r>
          </a:p>
          <a:p>
            <a:pPr>
              <a:lnSpc>
                <a:spcPct val="85000"/>
              </a:lnSpc>
            </a:pP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a:t>
            </a:r>
            <a:r>
              <a:rPr lang="en-US" sz="14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The need of intensive initial mathematical training of the young scientists</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to fill the gap concerning the lack of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solid knowledge of many chapters of applied mathematics and numerical analysis, together with a basic grasp of the physical phenomena and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models.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This initial drawback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is gradually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overcome through hard work on specific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problems and the use of adequate means for professional training.</a:t>
            </a:r>
          </a:p>
          <a:p>
            <a:pPr>
              <a:lnSpc>
                <a:spcPct val="85000"/>
              </a:lnSpc>
            </a:pPr>
            <a:r>
              <a:rPr lang="en-US" b="1"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500" b="1" dirty="0" smtClean="0">
                <a:solidFill>
                  <a:srgbClr val="000099"/>
                </a:solidFill>
                <a:effectLst>
                  <a:outerShdw blurRad="38100" dist="38100" dir="2700000" algn="tl">
                    <a:srgbClr val="000000">
                      <a:alpha val="43137"/>
                    </a:srgbClr>
                  </a:outerShdw>
                </a:effectLst>
                <a:latin typeface="Calibri" panose="020F0502020204030204" pitchFamily="34" charset="0"/>
              </a:rPr>
              <a:t>The competition with the IT business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does not stimulate the chances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to develop a successful carrier in computer mathematics and computational physics</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 IT offers  significantly higher salaries and asks for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an intellectual effort which fits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the existing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education level.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A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churning process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occurs the result of which is </a:t>
            </a:r>
            <a:r>
              <a:rPr lang="en-US" sz="1500" dirty="0">
                <a:solidFill>
                  <a:srgbClr val="000099"/>
                </a:solidFill>
                <a:effectLst>
                  <a:outerShdw blurRad="38100" dist="38100" dir="2700000" algn="tl">
                    <a:srgbClr val="000000">
                      <a:alpha val="43137"/>
                    </a:srgbClr>
                  </a:outerShdw>
                </a:effectLst>
                <a:latin typeface="Calibri" panose="020F0502020204030204" pitchFamily="34" charset="0"/>
              </a:rPr>
              <a:t>hard characters who like their work and want to become more and more skillful in its </a:t>
            </a:r>
            <a:r>
              <a:rPr lang="en-US" sz="1500" dirty="0" smtClean="0">
                <a:solidFill>
                  <a:srgbClr val="000099"/>
                </a:solidFill>
                <a:effectLst>
                  <a:outerShdw blurRad="38100" dist="38100" dir="2700000" algn="tl">
                    <a:srgbClr val="000000">
                      <a:alpha val="43137"/>
                    </a:srgbClr>
                  </a:outerShdw>
                </a:effectLst>
                <a:latin typeface="Calibri" panose="020F0502020204030204" pitchFamily="34" charset="0"/>
              </a:rPr>
              <a:t>exercise. </a:t>
            </a:r>
            <a:endParaRPr lang="en-US" sz="1500" dirty="0">
              <a:solidFill>
                <a:srgbClr val="000099"/>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845426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3400" y="381000"/>
            <a:ext cx="1143000" cy="6172200"/>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a:spAutoFit/>
          </a:bodyPr>
          <a:lstStyle/>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Armenia,</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 Azerbaijan,</a:t>
            </a:r>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 </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Australia, </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Belarus</a:t>
            </a:r>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a:t>
            </a: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Belgium,</a:t>
            </a: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Brazil</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 </a:t>
            </a:r>
            <a:endPar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endParaRPr>
          </a:p>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Bulgaria</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 Canada</a:t>
            </a:r>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a:t>
            </a: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CERN, </a:t>
            </a: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China </a:t>
            </a:r>
          </a:p>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Czech Rep., Egypt,</a:t>
            </a: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France,</a:t>
            </a:r>
          </a:p>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Georgia</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 Germany, </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Greece</a:t>
            </a:r>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a:t>
            </a: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India,</a:t>
            </a:r>
          </a:p>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Italy</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 </a:t>
            </a:r>
            <a:endPar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endParaRP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Japan</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 </a:t>
            </a:r>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Kazakhstan, </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Moldova, Mongolia, Poland, </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Portugal, </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Romania, Russia, Slovakia, </a:t>
            </a:r>
            <a:endPar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endParaRPr>
          </a:p>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South </a:t>
            </a:r>
            <a:r>
              <a:rPr lang="en-US" sz="1200" dirty="0">
                <a:solidFill>
                  <a:srgbClr val="C00000"/>
                </a:solidFill>
                <a:effectLst>
                  <a:outerShdw blurRad="38100" dist="38100" dir="2700000" algn="tl">
                    <a:srgbClr val="000000">
                      <a:alpha val="43137"/>
                    </a:srgbClr>
                  </a:outerShdw>
                </a:effectLst>
                <a:latin typeface="Calibri" panose="020F0502020204030204" pitchFamily="34" charset="0"/>
              </a:rPr>
              <a:t>Africa</a:t>
            </a:r>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a:t>
            </a:r>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 </a:t>
            </a:r>
            <a:endParaRPr lang="en-US" sz="1200" dirty="0">
              <a:solidFill>
                <a:srgbClr val="000099"/>
              </a:solidFill>
              <a:effectLst>
                <a:outerShdw blurRad="38100" dist="38100" dir="2700000" algn="tl">
                  <a:srgbClr val="000000">
                    <a:alpha val="43137"/>
                  </a:srgbClr>
                </a:outerShdw>
              </a:effectLst>
              <a:latin typeface="Calibri" panose="020F0502020204030204" pitchFamily="34" charset="0"/>
            </a:endParaRP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Switzerland, </a:t>
            </a:r>
            <a:r>
              <a:rPr lang="en-US" sz="1200" dirty="0">
                <a:solidFill>
                  <a:srgbClr val="000099"/>
                </a:solidFill>
                <a:effectLst>
                  <a:outerShdw blurRad="38100" dist="38100" dir="2700000" algn="tl">
                    <a:srgbClr val="000000">
                      <a:alpha val="43137"/>
                    </a:srgbClr>
                  </a:outerShdw>
                </a:effectLst>
                <a:latin typeface="Calibri" panose="020F0502020204030204" pitchFamily="34" charset="0"/>
              </a:rPr>
              <a:t>Taiwan, Tajikistan, </a:t>
            </a:r>
            <a:endPar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endParaRPr>
          </a:p>
          <a:p>
            <a:r>
              <a:rPr lang="en-US" sz="1200" dirty="0" smtClean="0">
                <a:solidFill>
                  <a:srgbClr val="000099"/>
                </a:solidFill>
                <a:effectLst>
                  <a:outerShdw blurRad="38100" dist="38100" dir="2700000" algn="tl">
                    <a:srgbClr val="000000">
                      <a:alpha val="43137"/>
                    </a:srgbClr>
                  </a:outerShdw>
                </a:effectLst>
                <a:latin typeface="Calibri" panose="020F0502020204030204" pitchFamily="34" charset="0"/>
              </a:rPr>
              <a:t>USA, </a:t>
            </a:r>
            <a:endPar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endParaRPr>
          </a:p>
          <a:p>
            <a:r>
              <a:rPr lang="en-US" sz="1200" dirty="0" smtClean="0">
                <a:solidFill>
                  <a:srgbClr val="C00000"/>
                </a:solidFill>
                <a:effectLst>
                  <a:outerShdw blurRad="38100" dist="38100" dir="2700000" algn="tl">
                    <a:srgbClr val="000000">
                      <a:alpha val="43137"/>
                    </a:srgbClr>
                  </a:outerShdw>
                </a:effectLst>
                <a:latin typeface="Calibri" panose="020F0502020204030204" pitchFamily="34" charset="0"/>
              </a:rPr>
              <a:t>Vietnam</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ndParaRPr>
          </a:p>
        </p:txBody>
      </p:sp>
      <p:sp>
        <p:nvSpPr>
          <p:cNvPr id="3" name="TextBox 2"/>
          <p:cNvSpPr txBox="1"/>
          <p:nvPr/>
        </p:nvSpPr>
        <p:spPr>
          <a:xfrm>
            <a:off x="2209800" y="2209800"/>
            <a:ext cx="6519734" cy="1200329"/>
          </a:xfrm>
          <a:prstGeom prst="rect">
            <a:avLst/>
          </a:prstGeom>
          <a:solidFill>
            <a:schemeClr val="accent6">
              <a:lumMod val="60000"/>
              <a:lumOff val="40000"/>
            </a:schemeClr>
          </a:solidFill>
          <a:effectLst>
            <a:outerShdw blurRad="50800" dist="38100" dir="5400000" algn="t" rotWithShape="0">
              <a:prstClr val="black">
                <a:alpha val="40000"/>
              </a:prstClr>
            </a:outerShdw>
          </a:effectLst>
          <a:scene3d>
            <a:camera prst="orthographicFront"/>
            <a:lightRig rig="threePt" dir="t"/>
          </a:scene3d>
          <a:sp3d>
            <a:bevelT/>
          </a:sp3d>
        </p:spPr>
        <p:txBody>
          <a:bodyPr wrap="none" rtlCol="0">
            <a:spAutoFit/>
          </a:bodyPr>
          <a:lstStyle/>
          <a:p>
            <a:r>
              <a:rPr lang="en-US" dirty="0" smtClean="0">
                <a:solidFill>
                  <a:srgbClr val="0033CC"/>
                </a:solidFill>
              </a:rPr>
              <a:t>Currently, </a:t>
            </a:r>
          </a:p>
          <a:p>
            <a:r>
              <a:rPr lang="en-US" b="1" dirty="0" smtClean="0">
                <a:solidFill>
                  <a:srgbClr val="C00000"/>
                </a:solidFill>
              </a:rPr>
              <a:t>18</a:t>
            </a:r>
            <a:r>
              <a:rPr lang="en-US" dirty="0" smtClean="0">
                <a:solidFill>
                  <a:srgbClr val="C00000"/>
                </a:solidFill>
              </a:rPr>
              <a:t> JINR Member States and Associated</a:t>
            </a:r>
          </a:p>
          <a:p>
            <a:r>
              <a:rPr lang="en-US" b="1" dirty="0" smtClean="0">
                <a:solidFill>
                  <a:srgbClr val="000099"/>
                </a:solidFill>
              </a:rPr>
              <a:t>15</a:t>
            </a:r>
            <a:r>
              <a:rPr lang="en-US" dirty="0" smtClean="0">
                <a:solidFill>
                  <a:srgbClr val="000099"/>
                </a:solidFill>
              </a:rPr>
              <a:t> Other Countries</a:t>
            </a:r>
          </a:p>
          <a:p>
            <a:r>
              <a:rPr lang="en-US" dirty="0" smtClean="0">
                <a:solidFill>
                  <a:prstClr val="black"/>
                </a:solidFill>
              </a:rPr>
              <a:t>comprising over 100 Institutes and International Organizations</a:t>
            </a:r>
            <a:endParaRPr lang="en-US" dirty="0">
              <a:solidFill>
                <a:prstClr val="black"/>
              </a:solidFill>
            </a:endParaRPr>
          </a:p>
        </p:txBody>
      </p:sp>
      <p:sp>
        <p:nvSpPr>
          <p:cNvPr id="4" name="Заголовок 1"/>
          <p:cNvSpPr txBox="1">
            <a:spLocks/>
          </p:cNvSpPr>
          <p:nvPr/>
        </p:nvSpPr>
        <p:spPr>
          <a:xfrm>
            <a:off x="2057400" y="228600"/>
            <a:ext cx="6400800" cy="728464"/>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4000" b="1" kern="0" dirty="0" smtClean="0">
                <a:solidFill>
                  <a:srgbClr val="000090"/>
                </a:solidFill>
                <a:effectLst>
                  <a:outerShdw blurRad="38100" dist="38100" dir="2700000" algn="tl">
                    <a:srgbClr val="000000">
                      <a:alpha val="43137"/>
                    </a:srgbClr>
                  </a:outerShdw>
                </a:effectLst>
                <a:latin typeface="Calibri" panose="020F0502020204030204" pitchFamily="34" charset="0"/>
              </a:rPr>
              <a:t>International Cooperation</a:t>
            </a:r>
            <a:endParaRPr lang="en-US" sz="4000" b="1" kern="0" dirty="0">
              <a:solidFill>
                <a:srgbClr val="000090"/>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1045651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txBox="1">
            <a:spLocks/>
          </p:cNvSpPr>
          <p:nvPr/>
        </p:nvSpPr>
        <p:spPr>
          <a:xfrm>
            <a:off x="228600" y="1295400"/>
            <a:ext cx="8839200"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spcBef>
                <a:spcPts val="0"/>
              </a:spcBef>
              <a:spcAft>
                <a:spcPts val="1000"/>
              </a:spcAft>
              <a:buClr>
                <a:srgbClr val="000099"/>
              </a:buClr>
              <a:buSzPct val="140000"/>
              <a:buFont typeface="Arial" pitchFamily="34" charset="0"/>
              <a:buChar char="•"/>
              <a:tabLst/>
              <a:defRPr/>
            </a:pP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Following the worldwide trend, the computing </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and software will become overwhelming </a:t>
            </a:r>
          </a:p>
          <a:p>
            <a:pPr marL="342900" marR="0" lvl="0" indent="-342900" algn="l" defTabSz="914400" rtl="0" eaLnBrk="1" fontAlgn="auto" latinLnBrk="0" hangingPunct="1">
              <a:spcBef>
                <a:spcPts val="0"/>
              </a:spcBef>
              <a:spcAft>
                <a:spcPts val="1000"/>
              </a:spcAft>
              <a:buClr>
                <a:srgbClr val="000099"/>
              </a:buClr>
              <a:buSzPct val="140000"/>
              <a:buFont typeface="Arial" pitchFamily="34" charset="0"/>
              <a:buChar char="•"/>
              <a:tabLst/>
              <a:defRPr/>
            </a:pP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All the basic JINR research tasks are </a:t>
            </a: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loo</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king</a:t>
            </a:r>
            <a:r>
              <a:rPr kumimoji="0" lang="en-US" sz="1900" i="1" u="none" strike="noStrike" kern="1200" cap="none" spc="0" normalizeH="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for </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novel computing models; the LIT expertise greatly facilitates their development</a:t>
            </a:r>
          </a:p>
          <a:p>
            <a:pPr marL="342900" marR="0" lvl="0" indent="-342900" algn="l" defTabSz="914400" rtl="0" eaLnBrk="1" fontAlgn="auto" latinLnBrk="0" hangingPunct="1">
              <a:spcBef>
                <a:spcPts val="0"/>
              </a:spcBef>
              <a:spcAft>
                <a:spcPts val="1000"/>
              </a:spcAft>
              <a:buClr>
                <a:srgbClr val="000099"/>
              </a:buClr>
              <a:buSzPct val="140000"/>
              <a:buFont typeface="Arial" pitchFamily="34" charset="0"/>
              <a:buChar char="•"/>
              <a:tabLst/>
              <a:defRPr/>
            </a:pP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The development of numerical methods and algorithms for parallel and hybrid calculations in scientific research will become pervasive</a:t>
            </a:r>
          </a:p>
          <a:p>
            <a:pPr lvl="0">
              <a:spcBef>
                <a:spcPts val="0"/>
              </a:spcBef>
              <a:spcAft>
                <a:spcPts val="1000"/>
              </a:spcAft>
              <a:buClr>
                <a:srgbClr val="000099"/>
              </a:buClr>
              <a:buSzPct val="140000"/>
              <a:defRPr/>
            </a:pP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The </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heterogeneous hybrid cluster </a:t>
            </a:r>
            <a:r>
              <a:rPr lang="en-US" sz="1900" i="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HybriLIT</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is the key to </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the </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high performance computing </a:t>
            </a: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JINR. Its further extension and upgrade</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as an indelible part of the </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Multifunctional Information and Computing Complex – basic JINR facility allowing to face up the future </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scientific research </a:t>
            </a:r>
            <a:r>
              <a:rPr kumimoji="0" lang="en-US" sz="1900" i="1" u="none" strike="noStrike" kern="1200" cap="none" spc="0" normalizeH="0" baseline="0" noProof="0" dirty="0" smtClean="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challenges in the JINR and the JINR Member States, is a fundamental contribution to the solution of the computer intensive tasks </a:t>
            </a:r>
          </a:p>
          <a:p>
            <a:pPr lvl="0">
              <a:spcBef>
                <a:spcPts val="0"/>
              </a:spcBef>
              <a:buClr>
                <a:srgbClr val="000099"/>
              </a:buClr>
              <a:buSzPct val="140000"/>
              <a:defRPr/>
            </a:pP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We ask the </a:t>
            </a:r>
            <a:r>
              <a:rPr lang="en-US" sz="1900" i="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Programme</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Advisory Committee for Condensed Matter Physics to </a:t>
            </a:r>
            <a:r>
              <a:rPr lang="en-US" sz="1900"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approve the activity</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done during 2014-2016 and to </a:t>
            </a:r>
            <a:r>
              <a:rPr lang="en-US" sz="1900"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agree with the </a:t>
            </a:r>
            <a:r>
              <a:rPr lang="en-US" sz="1900" b="1"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continuation</a:t>
            </a: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of </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research within the theme: “</a:t>
            </a:r>
            <a:r>
              <a:rPr lang="en-US" sz="1900" b="1"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Methods, Algorithms and Software for Modeling Physical Systems, Mathematical Processing and Analysis of Experimental Data</a:t>
            </a:r>
            <a:r>
              <a:rPr lang="en-US" sz="19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during </a:t>
            </a:r>
            <a:r>
              <a:rPr lang="en-US" sz="1900" i="1" dirty="0" smtClean="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2017-2019</a:t>
            </a:r>
          </a:p>
        </p:txBody>
      </p:sp>
      <p:sp>
        <p:nvSpPr>
          <p:cNvPr id="4" name="Заголовок 1"/>
          <p:cNvSpPr txBox="1">
            <a:spLocks/>
          </p:cNvSpPr>
          <p:nvPr/>
        </p:nvSpPr>
        <p:spPr>
          <a:xfrm>
            <a:off x="304800" y="338336"/>
            <a:ext cx="8534400" cy="728464"/>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4000" b="1" kern="0" dirty="0">
                <a:solidFill>
                  <a:srgbClr val="000090"/>
                </a:solidFill>
                <a:effectLst>
                  <a:outerShdw blurRad="38100" dist="38100" dir="2700000" algn="tl">
                    <a:srgbClr val="000000">
                      <a:alpha val="43137"/>
                    </a:srgbClr>
                  </a:outerShdw>
                </a:effectLst>
                <a:latin typeface="Calibri" panose="020F0502020204030204" pitchFamily="34" charset="0"/>
              </a:rPr>
              <a:t>Conclusions</a:t>
            </a:r>
          </a:p>
        </p:txBody>
      </p:sp>
    </p:spTree>
    <p:extLst>
      <p:ext uri="{BB962C8B-B14F-4D97-AF65-F5344CB8AC3E}">
        <p14:creationId xmlns:p14="http://schemas.microsoft.com/office/powerpoint/2010/main" val="14714411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685800" y="228600"/>
            <a:ext cx="82296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gn="ctr" defTabSz="449263" eaLnBrk="1" fontAlgn="base" hangingPunct="1">
              <a:lnSpc>
                <a:spcPct val="97000"/>
              </a:lnSpc>
              <a:spcBef>
                <a:spcPct val="0"/>
              </a:spcBef>
              <a:spcAft>
                <a:spcPct val="0"/>
              </a:spcAft>
              <a:buClr>
                <a:srgbClr val="000000"/>
              </a:buClr>
              <a:buSzPct val="100000"/>
              <a:buFont typeface="Times New Roman" pitchFamily="18" charset="0"/>
              <a:buNone/>
            </a:pPr>
            <a:endParaRPr lang="ru-RU" altLang="en-US" b="1" smtClean="0">
              <a:solidFill>
                <a:srgbClr val="0000FF"/>
              </a:solidFill>
            </a:endParaRPr>
          </a:p>
        </p:txBody>
      </p:sp>
      <p:sp>
        <p:nvSpPr>
          <p:cNvPr id="77827" name="Rectangle 3"/>
          <p:cNvSpPr>
            <a:spLocks noChangeArrowheads="1"/>
          </p:cNvSpPr>
          <p:nvPr/>
        </p:nvSpPr>
        <p:spPr bwMode="auto">
          <a:xfrm>
            <a:off x="4481513" y="3108325"/>
            <a:ext cx="180975" cy="6413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defTabSz="449263"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defTabSz="449263" eaLnBrk="1" fontAlgn="base" hangingPunct="1">
              <a:spcBef>
                <a:spcPct val="0"/>
              </a:spcBef>
              <a:spcAft>
                <a:spcPct val="0"/>
              </a:spcAft>
              <a:buFontTx/>
              <a:buNone/>
            </a:pPr>
            <a:r>
              <a:rPr lang="en-US" altLang="en-US" sz="1800" smtClean="0">
                <a:latin typeface="Arial" pitchFamily="34" charset="0"/>
              </a:rPr>
              <a:t/>
            </a:r>
            <a:br>
              <a:rPr lang="en-US" altLang="en-US" sz="1800" smtClean="0">
                <a:latin typeface="Arial" pitchFamily="34" charset="0"/>
              </a:rPr>
            </a:br>
            <a:endParaRPr lang="en-US" altLang="en-US" sz="1800" smtClean="0">
              <a:latin typeface="Arial" pitchFamily="34" charset="0"/>
            </a:endParaRPr>
          </a:p>
        </p:txBody>
      </p:sp>
      <p:sp>
        <p:nvSpPr>
          <p:cNvPr id="334852" name="Text Box 4"/>
          <p:cNvSpPr txBox="1">
            <a:spLocks noChangeArrowheads="1"/>
          </p:cNvSpPr>
          <p:nvPr/>
        </p:nvSpPr>
        <p:spPr bwMode="auto">
          <a:xfrm>
            <a:off x="755650" y="2933700"/>
            <a:ext cx="7716838" cy="9144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CC66"/>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000" tIns="46800" rIns="90000" bIns="46800">
            <a:spAutoFit/>
          </a:bodyPr>
          <a:lstStyle/>
          <a:p>
            <a:pPr defTabSz="449263" fontAlgn="base">
              <a:spcBef>
                <a:spcPct val="0"/>
              </a:spcBef>
              <a:spcAft>
                <a:spcPct val="0"/>
              </a:spcAft>
              <a:defRPr/>
            </a:pPr>
            <a:r>
              <a:rPr lang="en-US" altLang="en-US" sz="5400" b="1">
                <a:solidFill>
                  <a:srgbClr val="777777"/>
                </a:solidFill>
                <a:effectLst>
                  <a:outerShdw blurRad="38100" dist="38100" dir="2700000" algn="tl">
                    <a:srgbClr val="C0C0C0"/>
                  </a:outerShdw>
                </a:effectLst>
                <a:latin typeface="Monotype Corsiva" pitchFamily="66" charset="0"/>
              </a:rPr>
              <a:t>Thank you for your attention !</a:t>
            </a:r>
            <a:r>
              <a:rPr lang="en-US" altLang="en-US" sz="5400" b="1">
                <a:solidFill>
                  <a:srgbClr val="003300"/>
                </a:solidFill>
                <a:effectLst>
                  <a:outerShdw blurRad="38100" dist="38100" dir="2700000" algn="tl">
                    <a:srgbClr val="C0C0C0"/>
                  </a:outerShdw>
                </a:effectLst>
                <a:latin typeface="Monotype Corsiva" pitchFamily="66" charset="0"/>
              </a:rPr>
              <a:t> </a:t>
            </a:r>
            <a:endParaRPr lang="ru-RU" altLang="en-US" sz="5400" b="1">
              <a:solidFill>
                <a:srgbClr val="003300"/>
              </a:solidFill>
              <a:effectLst>
                <a:outerShdw blurRad="38100" dist="38100" dir="2700000" algn="tl">
                  <a:srgbClr val="C0C0C0"/>
                </a:outerShdw>
              </a:effectLst>
              <a:latin typeface="Monotype Corsiva" pitchFamily="66" charset="0"/>
            </a:endParaRPr>
          </a:p>
        </p:txBody>
      </p:sp>
    </p:spTree>
    <p:extLst>
      <p:ext uri="{BB962C8B-B14F-4D97-AF65-F5344CB8AC3E}">
        <p14:creationId xmlns:p14="http://schemas.microsoft.com/office/powerpoint/2010/main" val="513619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334852">
                                            <p:txEl>
                                              <p:pRg st="0" end="0"/>
                                            </p:txEl>
                                          </p:spTgt>
                                        </p:tgtEl>
                                        <p:attrNameLst>
                                          <p:attrName>style.visibility</p:attrName>
                                        </p:attrNameLst>
                                      </p:cBhvr>
                                      <p:to>
                                        <p:strVal val="visible"/>
                                      </p:to>
                                    </p:set>
                                    <p:anim calcmode="discrete" valueType="clr">
                                      <p:cBhvr override="childStyle">
                                        <p:cTn id="7" dur="80"/>
                                        <p:tgtEl>
                                          <p:spTgt spid="33485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485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3485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Соединительная линия уступом 82"/>
          <p:cNvCxnSpPr/>
          <p:nvPr/>
        </p:nvCxnSpPr>
        <p:spPr bwMode="auto">
          <a:xfrm>
            <a:off x="1905000" y="2233037"/>
            <a:ext cx="4847758" cy="884572"/>
          </a:xfrm>
          <a:prstGeom prst="bentConnector3">
            <a:avLst>
              <a:gd name="adj1" fmla="val 50000"/>
            </a:avLst>
          </a:prstGeom>
          <a:ln w="28575">
            <a:tailEnd type="triangle"/>
          </a:ln>
        </p:spPr>
        <p:style>
          <a:lnRef idx="3">
            <a:schemeClr val="accent5"/>
          </a:lnRef>
          <a:fillRef idx="0">
            <a:schemeClr val="accent5"/>
          </a:fillRef>
          <a:effectRef idx="2">
            <a:schemeClr val="accent5"/>
          </a:effectRef>
          <a:fontRef idx="minor">
            <a:schemeClr val="tx1"/>
          </a:fontRef>
        </p:style>
      </p:cxnSp>
      <p:grpSp>
        <p:nvGrpSpPr>
          <p:cNvPr id="43" name="Группа 127"/>
          <p:cNvGrpSpPr>
            <a:grpSpLocks/>
          </p:cNvGrpSpPr>
          <p:nvPr/>
        </p:nvGrpSpPr>
        <p:grpSpPr bwMode="auto">
          <a:xfrm>
            <a:off x="76200" y="142875"/>
            <a:ext cx="9038679" cy="6520214"/>
            <a:chOff x="-87612" y="-76876"/>
            <a:chExt cx="9359387" cy="7868671"/>
          </a:xfrm>
        </p:grpSpPr>
        <p:cxnSp>
          <p:nvCxnSpPr>
            <p:cNvPr id="44" name="Соединительная линия уступом 43"/>
            <p:cNvCxnSpPr/>
            <p:nvPr/>
          </p:nvCxnSpPr>
          <p:spPr>
            <a:xfrm flipV="1">
              <a:off x="2816138" y="1899012"/>
              <a:ext cx="2283271" cy="342939"/>
            </a:xfrm>
            <a:prstGeom prst="bentConnector3">
              <a:avLst>
                <a:gd name="adj1" fmla="val 50000"/>
              </a:avLst>
            </a:prstGeom>
            <a:ln w="28575">
              <a:tailEnd type="triangle"/>
            </a:ln>
          </p:spPr>
          <p:style>
            <a:lnRef idx="3">
              <a:schemeClr val="accent5"/>
            </a:lnRef>
            <a:fillRef idx="0">
              <a:schemeClr val="accent5"/>
            </a:fillRef>
            <a:effectRef idx="2">
              <a:schemeClr val="accent5"/>
            </a:effectRef>
            <a:fontRef idx="minor">
              <a:schemeClr val="tx1"/>
            </a:fontRef>
          </p:style>
        </p:cxnSp>
        <p:grpSp>
          <p:nvGrpSpPr>
            <p:cNvPr id="45" name="Группа 129"/>
            <p:cNvGrpSpPr>
              <a:grpSpLocks/>
            </p:cNvGrpSpPr>
            <p:nvPr/>
          </p:nvGrpSpPr>
          <p:grpSpPr bwMode="auto">
            <a:xfrm>
              <a:off x="-87612" y="-76876"/>
              <a:ext cx="9359387" cy="7868671"/>
              <a:chOff x="-99850" y="-66672"/>
              <a:chExt cx="9289984" cy="6824178"/>
            </a:xfrm>
          </p:grpSpPr>
          <p:pic>
            <p:nvPicPr>
              <p:cNvPr id="46" name="Picture 4" descr="G:\MONGOLIA\FON_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99850" y="23050"/>
                <a:ext cx="2000250" cy="6734456"/>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grpSp>
            <p:nvGrpSpPr>
              <p:cNvPr id="47" name="Группа 130"/>
              <p:cNvGrpSpPr>
                <a:grpSpLocks/>
              </p:cNvGrpSpPr>
              <p:nvPr/>
            </p:nvGrpSpPr>
            <p:grpSpPr bwMode="auto">
              <a:xfrm>
                <a:off x="1936434" y="-66672"/>
                <a:ext cx="7253700" cy="3541466"/>
                <a:chOff x="2431734" y="-66672"/>
                <a:chExt cx="7253700" cy="3541466"/>
              </a:xfrm>
            </p:grpSpPr>
            <p:sp>
              <p:nvSpPr>
                <p:cNvPr id="48" name="Прямоугольник 47"/>
                <p:cNvSpPr/>
                <p:nvPr/>
              </p:nvSpPr>
              <p:spPr>
                <a:xfrm>
                  <a:off x="3136602" y="-66084"/>
                  <a:ext cx="6468270" cy="3540878"/>
                </a:xfrm>
                <a:prstGeom prst="rect">
                  <a:avLst/>
                </a:prstGeom>
                <a:noFill/>
                <a:ln w="28575">
                  <a:prstDash val="sysDash"/>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lnSpc>
                      <a:spcPct val="107000"/>
                    </a:lnSpc>
                    <a:spcAft>
                      <a:spcPts val="800"/>
                    </a:spcAft>
                    <a:defRPr/>
                  </a:pPr>
                  <a:r>
                    <a:rPr lang="en-US" sz="1100" b="1">
                      <a:solidFill>
                        <a:prstClr val="black"/>
                      </a:solidFill>
                      <a:ea typeface="Calibri" panose="020F0502020204030204" pitchFamily="34" charset="0"/>
                      <a:cs typeface="Times New Roman" panose="02020603050405020304" pitchFamily="18" charset="0"/>
                    </a:rPr>
                    <a:t> </a:t>
                  </a:r>
                  <a:endParaRPr lang="en-US" sz="1100">
                    <a:solidFill>
                      <a:prstClr val="black"/>
                    </a:solidFill>
                    <a:ea typeface="Calibri" panose="020F0502020204030204" pitchFamily="34" charset="0"/>
                    <a:cs typeface="Times New Roman" panose="02020603050405020304" pitchFamily="18" charset="0"/>
                  </a:endParaRPr>
                </a:p>
              </p:txBody>
            </p:sp>
            <p:sp>
              <p:nvSpPr>
                <p:cNvPr id="49" name="Надпись 12"/>
                <p:cNvSpPr txBox="1"/>
                <p:nvPr/>
              </p:nvSpPr>
              <p:spPr>
                <a:xfrm>
                  <a:off x="7130850" y="-66672"/>
                  <a:ext cx="2554584" cy="4087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r" defTabSz="914400" eaLnBrk="0" fontAlgn="base" hangingPunct="0">
                    <a:lnSpc>
                      <a:spcPct val="107000"/>
                    </a:lnSpc>
                    <a:spcAft>
                      <a:spcPts val="800"/>
                    </a:spcAft>
                    <a:defRPr/>
                  </a:pPr>
                  <a:r>
                    <a:rPr lang="en-US" sz="2400" b="1" u="sng" dirty="0">
                      <a:solidFill>
                        <a:srgbClr val="38562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System </a:t>
                  </a:r>
                  <a:r>
                    <a:rPr lang="en-US" sz="2400" b="1" u="sng" dirty="0" smtClean="0">
                      <a:solidFill>
                        <a:srgbClr val="38562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Resources</a:t>
                  </a:r>
                  <a:endParaRPr lang="en-US" sz="2400" dirty="0">
                    <a:solidFill>
                      <a:prstClr val="black"/>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0" name="Группа 134"/>
                <p:cNvGrpSpPr>
                  <a:grpSpLocks/>
                </p:cNvGrpSpPr>
                <p:nvPr/>
              </p:nvGrpSpPr>
              <p:grpSpPr bwMode="auto">
                <a:xfrm>
                  <a:off x="2431734" y="-27869"/>
                  <a:ext cx="4699116" cy="2825522"/>
                  <a:chOff x="-111441" y="-132644"/>
                  <a:chExt cx="4699116" cy="2825522"/>
                </a:xfrm>
              </p:grpSpPr>
              <p:cxnSp>
                <p:nvCxnSpPr>
                  <p:cNvPr id="51" name="Соединительная линия уступом 50"/>
                  <p:cNvCxnSpPr/>
                  <p:nvPr/>
                </p:nvCxnSpPr>
                <p:spPr>
                  <a:xfrm>
                    <a:off x="-111441" y="871188"/>
                    <a:ext cx="747687" cy="318182"/>
                  </a:xfrm>
                  <a:prstGeom prst="bentConnector3">
                    <a:avLst>
                      <a:gd name="adj1" fmla="val 50000"/>
                    </a:avLst>
                  </a:prstGeom>
                  <a:ln w="28575">
                    <a:tailEnd type="triangle"/>
                  </a:ln>
                </p:spPr>
                <p:style>
                  <a:lnRef idx="3">
                    <a:schemeClr val="accent5"/>
                  </a:lnRef>
                  <a:fillRef idx="0">
                    <a:schemeClr val="accent5"/>
                  </a:fillRef>
                  <a:effectRef idx="2">
                    <a:schemeClr val="accent5"/>
                  </a:effectRef>
                  <a:fontRef idx="minor">
                    <a:schemeClr val="tx1"/>
                  </a:fontRef>
                </p:style>
              </p:cxnSp>
              <p:cxnSp>
                <p:nvCxnSpPr>
                  <p:cNvPr id="52" name="Соединительная линия уступом 51"/>
                  <p:cNvCxnSpPr/>
                  <p:nvPr/>
                </p:nvCxnSpPr>
                <p:spPr>
                  <a:xfrm flipV="1">
                    <a:off x="593427" y="79180"/>
                    <a:ext cx="1867967" cy="848229"/>
                  </a:xfrm>
                  <a:prstGeom prst="bentConnector3">
                    <a:avLst/>
                  </a:prstGeom>
                  <a:ln w="28575">
                    <a:tailEnd type="triangle"/>
                  </a:ln>
                </p:spPr>
                <p:style>
                  <a:lnRef idx="3">
                    <a:schemeClr val="accent5"/>
                  </a:lnRef>
                  <a:fillRef idx="0">
                    <a:schemeClr val="accent5"/>
                  </a:fillRef>
                  <a:effectRef idx="2">
                    <a:schemeClr val="accent5"/>
                  </a:effectRef>
                  <a:fontRef idx="minor">
                    <a:schemeClr val="tx1"/>
                  </a:fontRef>
                </p:style>
              </p:cxnSp>
              <p:sp>
                <p:nvSpPr>
                  <p:cNvPr id="53" name="Скругленный прямоугольник 52"/>
                  <p:cNvSpPr/>
                  <p:nvPr/>
                </p:nvSpPr>
                <p:spPr>
                  <a:xfrm>
                    <a:off x="2415965" y="-132644"/>
                    <a:ext cx="2171710" cy="629711"/>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r>
                      <a:rPr lang="en-US" sz="2000" b="1"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SLURM</a:t>
                    </a:r>
                    <a:endParaRPr lang="en-US" sz="11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defTabSz="914400" eaLnBrk="0" fontAlgn="base" hangingPunct="0">
                      <a:lnSpc>
                        <a:spcPct val="107000"/>
                      </a:lnSpc>
                      <a:spcAft>
                        <a:spcPts val="800"/>
                      </a:spcAft>
                      <a:defRPr/>
                    </a:pPr>
                    <a:r>
                      <a:rPr lang="en-US" sz="1400" dirty="0">
                        <a:solidFill>
                          <a:srgbClr val="000066"/>
                        </a:solidFill>
                        <a:ea typeface="Calibri" panose="020F0502020204030204" pitchFamily="34" charset="0"/>
                        <a:cs typeface="Times New Roman" panose="02020603050405020304" pitchFamily="18" charset="0"/>
                      </a:rPr>
                      <a:t>(</a:t>
                    </a:r>
                    <a:r>
                      <a:rPr lang="en-US" sz="1400" b="1" dirty="0">
                        <a:solidFill>
                          <a:srgbClr val="000066"/>
                        </a:solidFill>
                        <a:ea typeface="Calibri" panose="020F0502020204030204" pitchFamily="34" charset="0"/>
                        <a:cs typeface="Times New Roman" panose="02020603050405020304" pitchFamily="18" charset="0"/>
                      </a:rPr>
                      <a:t>workload manager</a:t>
                    </a:r>
                    <a:r>
                      <a:rPr lang="en-US" sz="1400" dirty="0">
                        <a:solidFill>
                          <a:srgbClr val="000066"/>
                        </a:solidFill>
                        <a:ea typeface="Calibri" panose="020F0502020204030204" pitchFamily="34" charset="0"/>
                        <a:cs typeface="Times New Roman" panose="02020603050405020304" pitchFamily="18" charset="0"/>
                      </a:rPr>
                      <a:t>)</a:t>
                    </a:r>
                    <a:endParaRPr lang="en-US" sz="1100" dirty="0">
                      <a:solidFill>
                        <a:srgbClr val="000066"/>
                      </a:solidFill>
                      <a:ea typeface="Calibri" panose="020F0502020204030204" pitchFamily="34" charset="0"/>
                      <a:cs typeface="Times New Roman" panose="02020603050405020304" pitchFamily="18" charset="0"/>
                    </a:endParaRPr>
                  </a:p>
                </p:txBody>
              </p:sp>
              <p:sp>
                <p:nvSpPr>
                  <p:cNvPr id="54" name="Скругленный прямоугольник 53"/>
                  <p:cNvSpPr/>
                  <p:nvPr/>
                </p:nvSpPr>
                <p:spPr>
                  <a:xfrm>
                    <a:off x="2942985" y="598430"/>
                    <a:ext cx="1515976" cy="62805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r>
                      <a:rPr lang="en-US" sz="2000" b="1" dirty="0">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NFS</a:t>
                    </a:r>
                    <a:endParaRPr lang="en-US" sz="1100" dirty="0">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defTabSz="914400" eaLnBrk="0" fontAlgn="base" hangingPunct="0">
                      <a:lnSpc>
                        <a:spcPct val="107000"/>
                      </a:lnSpc>
                      <a:spcAft>
                        <a:spcPts val="800"/>
                      </a:spcAft>
                      <a:defRPr/>
                    </a:pPr>
                    <a:r>
                      <a:rPr lang="en-US" sz="1400" dirty="0" smtClean="0">
                        <a:solidFill>
                          <a:srgbClr val="0033CC"/>
                        </a:solidFill>
                        <a:ea typeface="Calibri" panose="020F0502020204030204" pitchFamily="34" charset="0"/>
                        <a:cs typeface="Times New Roman" panose="02020603050405020304" pitchFamily="18" charset="0"/>
                      </a:rPr>
                      <a:t>(</a:t>
                    </a:r>
                    <a:r>
                      <a:rPr lang="ru-RU" sz="1400" b="1" dirty="0" err="1" smtClean="0">
                        <a:solidFill>
                          <a:srgbClr val="0033CC"/>
                        </a:solidFill>
                        <a:ea typeface="Calibri" panose="020F0502020204030204" pitchFamily="34" charset="0"/>
                        <a:cs typeface="Times New Roman" panose="02020603050405020304" pitchFamily="18" charset="0"/>
                      </a:rPr>
                      <a:t>file</a:t>
                    </a:r>
                    <a:r>
                      <a:rPr lang="ru-RU" sz="1400" b="1" dirty="0" smtClean="0">
                        <a:solidFill>
                          <a:srgbClr val="0033CC"/>
                        </a:solidFill>
                        <a:ea typeface="Calibri" panose="020F0502020204030204" pitchFamily="34" charset="0"/>
                        <a:cs typeface="Times New Roman" panose="02020603050405020304" pitchFamily="18" charset="0"/>
                      </a:rPr>
                      <a:t> </a:t>
                    </a:r>
                    <a:r>
                      <a:rPr lang="ru-RU" sz="1400" b="1" dirty="0" err="1">
                        <a:solidFill>
                          <a:srgbClr val="0033CC"/>
                        </a:solidFill>
                        <a:ea typeface="Calibri" panose="020F0502020204030204" pitchFamily="34" charset="0"/>
                        <a:cs typeface="Times New Roman" panose="02020603050405020304" pitchFamily="18" charset="0"/>
                      </a:rPr>
                      <a:t>system</a:t>
                    </a:r>
                    <a:r>
                      <a:rPr lang="ru-RU" sz="1400" dirty="0">
                        <a:solidFill>
                          <a:srgbClr val="0033CC"/>
                        </a:solidFill>
                        <a:ea typeface="Calibri" panose="020F0502020204030204" pitchFamily="34" charset="0"/>
                        <a:cs typeface="Times New Roman" panose="02020603050405020304" pitchFamily="18" charset="0"/>
                      </a:rPr>
                      <a:t>)</a:t>
                    </a:r>
                    <a:endParaRPr lang="en-US" sz="1100" dirty="0">
                      <a:solidFill>
                        <a:srgbClr val="0033CC"/>
                      </a:solidFill>
                      <a:ea typeface="Calibri" panose="020F0502020204030204" pitchFamily="34" charset="0"/>
                      <a:cs typeface="Times New Roman" panose="02020603050405020304" pitchFamily="18" charset="0"/>
                    </a:endParaRPr>
                  </a:p>
                </p:txBody>
              </p:sp>
              <p:sp>
                <p:nvSpPr>
                  <p:cNvPr id="55" name="Скругленный прямоугольник 54"/>
                  <p:cNvSpPr/>
                  <p:nvPr/>
                </p:nvSpPr>
                <p:spPr>
                  <a:xfrm>
                    <a:off x="2942985" y="1302067"/>
                    <a:ext cx="1452158" cy="67623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endParaRPr lang="en-US" sz="2000" b="1" dirty="0">
                      <a:solidFill>
                        <a:prstClr val="black"/>
                      </a:solidFill>
                      <a:ea typeface="Calibri" panose="020F0502020204030204" pitchFamily="34" charset="0"/>
                      <a:cs typeface="Times New Roman" panose="02020603050405020304" pitchFamily="18" charset="0"/>
                    </a:endParaRPr>
                  </a:p>
                  <a:p>
                    <a:pPr algn="ctr" defTabSz="914400" eaLnBrk="0" fontAlgn="base" hangingPunct="0">
                      <a:lnSpc>
                        <a:spcPct val="107000"/>
                      </a:lnSpc>
                      <a:defRPr/>
                    </a:pPr>
                    <a:r>
                      <a:rPr lang="en-US" sz="2000" b="1" dirty="0">
                        <a:solidFill>
                          <a:srgbClr val="00009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EOS</a:t>
                    </a:r>
                    <a:endParaRPr lang="en-US" sz="1100" b="1" dirty="0">
                      <a:solidFill>
                        <a:srgbClr val="00009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defTabSz="914400" eaLnBrk="0" fontAlgn="base" hangingPunct="0">
                      <a:lnSpc>
                        <a:spcPct val="107000"/>
                      </a:lnSpc>
                      <a:spcAft>
                        <a:spcPts val="800"/>
                      </a:spcAft>
                      <a:defRPr/>
                    </a:pPr>
                    <a:r>
                      <a:rPr lang="ru-RU" sz="1400" dirty="0">
                        <a:solidFill>
                          <a:srgbClr val="000090"/>
                        </a:solidFill>
                        <a:ea typeface="Calibri" panose="020F0502020204030204" pitchFamily="34" charset="0"/>
                        <a:cs typeface="Times New Roman" panose="02020603050405020304" pitchFamily="18" charset="0"/>
                      </a:rPr>
                      <a:t>(</a:t>
                    </a:r>
                    <a:r>
                      <a:rPr lang="ru-RU" sz="1400" b="1" dirty="0" err="1">
                        <a:solidFill>
                          <a:srgbClr val="000090"/>
                        </a:solidFill>
                        <a:ea typeface="Calibri" panose="020F0502020204030204" pitchFamily="34" charset="0"/>
                        <a:cs typeface="Times New Roman" panose="02020603050405020304" pitchFamily="18" charset="0"/>
                      </a:rPr>
                      <a:t>file</a:t>
                    </a:r>
                    <a:r>
                      <a:rPr lang="ru-RU" sz="1400" b="1" dirty="0">
                        <a:solidFill>
                          <a:srgbClr val="000090"/>
                        </a:solidFill>
                        <a:ea typeface="Calibri" panose="020F0502020204030204" pitchFamily="34" charset="0"/>
                        <a:cs typeface="Times New Roman" panose="02020603050405020304" pitchFamily="18" charset="0"/>
                      </a:rPr>
                      <a:t> </a:t>
                    </a:r>
                    <a:r>
                      <a:rPr lang="ru-RU" sz="1400" b="1" dirty="0" err="1">
                        <a:solidFill>
                          <a:srgbClr val="000090"/>
                        </a:solidFill>
                        <a:ea typeface="Calibri" panose="020F0502020204030204" pitchFamily="34" charset="0"/>
                        <a:cs typeface="Times New Roman" panose="02020603050405020304" pitchFamily="18" charset="0"/>
                      </a:rPr>
                      <a:t>system</a:t>
                    </a:r>
                    <a:r>
                      <a:rPr lang="ru-RU" sz="1400" dirty="0">
                        <a:solidFill>
                          <a:srgbClr val="000090"/>
                        </a:solidFill>
                        <a:ea typeface="Calibri" panose="020F0502020204030204" pitchFamily="34" charset="0"/>
                        <a:cs typeface="Times New Roman" panose="02020603050405020304" pitchFamily="18" charset="0"/>
                      </a:rPr>
                      <a:t>)</a:t>
                    </a:r>
                    <a:endParaRPr lang="en-US" sz="1100" dirty="0">
                      <a:solidFill>
                        <a:srgbClr val="000090"/>
                      </a:solidFill>
                      <a:ea typeface="Calibri" panose="020F0502020204030204" pitchFamily="34" charset="0"/>
                      <a:cs typeface="Times New Roman" panose="02020603050405020304" pitchFamily="18" charset="0"/>
                    </a:endParaRPr>
                  </a:p>
                  <a:p>
                    <a:pPr algn="ctr" defTabSz="914400" eaLnBrk="0" fontAlgn="base" hangingPunct="0">
                      <a:lnSpc>
                        <a:spcPct val="107000"/>
                      </a:lnSpc>
                      <a:spcAft>
                        <a:spcPts val="800"/>
                      </a:spcAft>
                      <a:defRPr/>
                    </a:pPr>
                    <a:r>
                      <a:rPr lang="en-US" sz="2000" b="1" dirty="0">
                        <a:solidFill>
                          <a:prstClr val="black"/>
                        </a:solidFill>
                        <a:ea typeface="Calibri" panose="020F0502020204030204" pitchFamily="34" charset="0"/>
                        <a:cs typeface="Times New Roman" panose="02020603050405020304" pitchFamily="18" charset="0"/>
                      </a:rPr>
                      <a:t> </a:t>
                    </a:r>
                    <a:endParaRPr lang="en-US" sz="1100" dirty="0">
                      <a:solidFill>
                        <a:prstClr val="black"/>
                      </a:solidFill>
                      <a:ea typeface="Calibri" panose="020F0502020204030204" pitchFamily="34" charset="0"/>
                      <a:cs typeface="Times New Roman" panose="02020603050405020304" pitchFamily="18" charset="0"/>
                    </a:endParaRPr>
                  </a:p>
                </p:txBody>
              </p:sp>
              <p:cxnSp>
                <p:nvCxnSpPr>
                  <p:cNvPr id="56" name="Прямая со стрелкой 55"/>
                  <p:cNvCxnSpPr/>
                  <p:nvPr/>
                </p:nvCxnSpPr>
                <p:spPr>
                  <a:xfrm>
                    <a:off x="772281" y="998854"/>
                    <a:ext cx="2184315" cy="0"/>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
                <p:nvSpPr>
                  <p:cNvPr id="57" name="Скругленный прямоугольник 56"/>
                  <p:cNvSpPr/>
                  <p:nvPr/>
                </p:nvSpPr>
                <p:spPr>
                  <a:xfrm>
                    <a:off x="828382" y="2073135"/>
                    <a:ext cx="3591235" cy="619743"/>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r>
                      <a:rPr lang="en-US" sz="2000" b="1" dirty="0" err="1">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CernVM</a:t>
                    </a:r>
                    <a:r>
                      <a:rPr lang="en-US" sz="2000" b="1" dirty="0">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-FS</a:t>
                    </a:r>
                    <a:endParaRPr lang="en-US" sz="1100" dirty="0">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defTabSz="914400" eaLnBrk="0" fontAlgn="base" hangingPunct="0">
                      <a:lnSpc>
                        <a:spcPct val="107000"/>
                      </a:lnSpc>
                      <a:spcAft>
                        <a:spcPts val="800"/>
                      </a:spcAft>
                      <a:defRPr/>
                    </a:pPr>
                    <a:r>
                      <a:rPr lang="en-US" sz="1400" dirty="0">
                        <a:solidFill>
                          <a:srgbClr val="0033CC"/>
                        </a:solidFill>
                        <a:ea typeface="Calibri" panose="020F0502020204030204" pitchFamily="34" charset="0"/>
                        <a:cs typeface="Times New Roman" panose="02020603050405020304" pitchFamily="18" charset="0"/>
                      </a:rPr>
                      <a:t>(</a:t>
                    </a:r>
                    <a:r>
                      <a:rPr lang="en-US" sz="1400" b="1" dirty="0">
                        <a:solidFill>
                          <a:srgbClr val="0033CC"/>
                        </a:solidFill>
                        <a:ea typeface="Calibri" panose="020F0502020204030204" pitchFamily="34" charset="0"/>
                        <a:cs typeface="Times New Roman" panose="02020603050405020304" pitchFamily="18" charset="0"/>
                      </a:rPr>
                      <a:t>Virtual Software Appliance</a:t>
                    </a:r>
                    <a:r>
                      <a:rPr lang="en-US" sz="1400" dirty="0">
                        <a:solidFill>
                          <a:srgbClr val="0033CC"/>
                        </a:solidFill>
                        <a:ea typeface="Calibri" panose="020F0502020204030204" pitchFamily="34" charset="0"/>
                        <a:cs typeface="Times New Roman" panose="02020603050405020304" pitchFamily="18" charset="0"/>
                      </a:rPr>
                      <a:t>)</a:t>
                    </a:r>
                    <a:endParaRPr lang="en-US" sz="1100" dirty="0">
                      <a:solidFill>
                        <a:srgbClr val="0033CC"/>
                      </a:solidFill>
                      <a:ea typeface="Calibri" panose="020F0502020204030204" pitchFamily="34" charset="0"/>
                      <a:cs typeface="Times New Roman" panose="02020603050405020304" pitchFamily="18" charset="0"/>
                    </a:endParaRPr>
                  </a:p>
                </p:txBody>
              </p:sp>
              <p:cxnSp>
                <p:nvCxnSpPr>
                  <p:cNvPr id="58" name="Прямая со стрелкой 57"/>
                  <p:cNvCxnSpPr/>
                  <p:nvPr/>
                </p:nvCxnSpPr>
                <p:spPr>
                  <a:xfrm>
                    <a:off x="-111441" y="2428242"/>
                    <a:ext cx="992527" cy="0"/>
                  </a:xfrm>
                  <a:prstGeom prst="straightConnector1">
                    <a:avLst/>
                  </a:prstGeom>
                  <a:ln w="28575">
                    <a:tailEnd type="triangle"/>
                  </a:ln>
                </p:spPr>
                <p:style>
                  <a:lnRef idx="3">
                    <a:schemeClr val="accent5"/>
                  </a:lnRef>
                  <a:fillRef idx="0">
                    <a:schemeClr val="accent5"/>
                  </a:fillRef>
                  <a:effectRef idx="2">
                    <a:schemeClr val="accent5"/>
                  </a:effectRef>
                  <a:fontRef idx="minor">
                    <a:schemeClr val="tx1"/>
                  </a:fontRef>
                </p:style>
              </p:cxnSp>
              <p:sp>
                <p:nvSpPr>
                  <p:cNvPr id="59" name="Скругленный прямоугольник 58"/>
                  <p:cNvSpPr/>
                  <p:nvPr/>
                </p:nvSpPr>
                <p:spPr>
                  <a:xfrm>
                    <a:off x="617654" y="462457"/>
                    <a:ext cx="1933738" cy="1453820"/>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80000"/>
                      </a:lnSpc>
                      <a:defRPr/>
                    </a:pPr>
                    <a:r>
                      <a:rPr lang="en-US" sz="2200" b="1" dirty="0">
                        <a:solidFill>
                          <a:srgbClr val="00009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OS: </a:t>
                    </a:r>
                    <a:r>
                      <a:rPr lang="en-US" sz="2200" dirty="0">
                        <a:solidFill>
                          <a:srgbClr val="000090"/>
                        </a:solidFill>
                        <a:effectLst>
                          <a:outerShdw blurRad="38100" dist="38100" dir="2700000" algn="tl">
                            <a:srgbClr val="000000">
                              <a:alpha val="43137"/>
                            </a:srgbClr>
                          </a:outerShdw>
                        </a:effectLst>
                        <a:latin typeface="Calibri" panose="020F0502020204030204" pitchFamily="34" charset="0"/>
                      </a:rPr>
                      <a:t>Scientific Linux </a:t>
                    </a:r>
                    <a:r>
                      <a:rPr lang="en-US" sz="2200" dirty="0" smtClean="0">
                        <a:solidFill>
                          <a:srgbClr val="000090"/>
                        </a:solidFill>
                        <a:effectLst>
                          <a:outerShdw blurRad="38100" dist="38100" dir="2700000" algn="tl">
                            <a:srgbClr val="000000">
                              <a:alpha val="43137"/>
                            </a:srgbClr>
                          </a:outerShdw>
                        </a:effectLst>
                        <a:latin typeface="Calibri" panose="020F0502020204030204" pitchFamily="34" charset="0"/>
                      </a:rPr>
                      <a:t>6.7</a:t>
                    </a:r>
                    <a:endParaRPr lang="en-US" sz="2200" dirty="0">
                      <a:solidFill>
                        <a:srgbClr val="000090"/>
                      </a:solidFill>
                      <a:effectLst>
                        <a:outerShdw blurRad="38100" dist="38100" dir="2700000" algn="tl">
                          <a:srgbClr val="000000">
                            <a:alpha val="43137"/>
                          </a:srgbClr>
                        </a:outerShdw>
                      </a:effectLst>
                      <a:latin typeface="Calibri" panose="020F0502020204030204" pitchFamily="34" charset="0"/>
                    </a:endParaRPr>
                  </a:p>
                  <a:p>
                    <a:pPr algn="ctr" defTabSz="914400" eaLnBrk="0" fontAlgn="base" hangingPunct="0">
                      <a:lnSpc>
                        <a:spcPct val="80000"/>
                      </a:lnSpc>
                      <a:defRPr/>
                    </a:pPr>
                    <a:r>
                      <a:rPr lang="en-US" sz="2000" b="1" dirty="0">
                        <a:solidFill>
                          <a:prstClr val="black"/>
                        </a:solidFill>
                        <a:ea typeface="Calibri" panose="020F0502020204030204" pitchFamily="34" charset="0"/>
                        <a:cs typeface="Times New Roman" panose="02020603050405020304" pitchFamily="18" charset="0"/>
                      </a:rPr>
                      <a:t> </a:t>
                    </a:r>
                    <a:r>
                      <a:rPr lang="en-US" sz="2000" b="1" dirty="0">
                        <a:solidFill>
                          <a:srgbClr val="000090"/>
                        </a:solidFill>
                        <a:ea typeface="Calibri" panose="020F0502020204030204" pitchFamily="34" charset="0"/>
                        <a:cs typeface="Times New Roman" panose="02020603050405020304" pitchFamily="18" charset="0"/>
                      </a:rPr>
                      <a:t>Nano RAMFS </a:t>
                    </a:r>
                    <a:endParaRPr lang="en-US" sz="1100" dirty="0">
                      <a:solidFill>
                        <a:srgbClr val="000090"/>
                      </a:solidFill>
                      <a:ea typeface="Calibri" panose="020F0502020204030204" pitchFamily="34" charset="0"/>
                      <a:cs typeface="Times New Roman" panose="02020603050405020304" pitchFamily="18" charset="0"/>
                    </a:endParaRPr>
                  </a:p>
                  <a:p>
                    <a:pPr algn="ctr" defTabSz="914400" eaLnBrk="0" fontAlgn="base" hangingPunct="0">
                      <a:lnSpc>
                        <a:spcPct val="80000"/>
                      </a:lnSpc>
                      <a:defRPr/>
                    </a:pPr>
                    <a:r>
                      <a:rPr lang="en-US" sz="1400" dirty="0">
                        <a:solidFill>
                          <a:srgbClr val="000090"/>
                        </a:solidFill>
                        <a:ea typeface="Calibri" panose="020F0502020204030204" pitchFamily="34" charset="0"/>
                        <a:cs typeface="Times New Roman" panose="02020603050405020304" pitchFamily="18" charset="0"/>
                      </a:rPr>
                      <a:t>(</a:t>
                    </a:r>
                    <a:r>
                      <a:rPr lang="en-US" sz="1400" b="1" dirty="0">
                        <a:solidFill>
                          <a:srgbClr val="000090"/>
                        </a:solidFill>
                        <a:ea typeface="Calibri" panose="020F0502020204030204" pitchFamily="34" charset="0"/>
                        <a:cs typeface="Times New Roman" panose="02020603050405020304" pitchFamily="18" charset="0"/>
                      </a:rPr>
                      <a:t>bootloader Linux</a:t>
                    </a:r>
                    <a:r>
                      <a:rPr lang="en-US" sz="1400" dirty="0">
                        <a:solidFill>
                          <a:srgbClr val="000090"/>
                        </a:solidFill>
                        <a:ea typeface="Calibri" panose="020F0502020204030204" pitchFamily="34" charset="0"/>
                        <a:cs typeface="Times New Roman" panose="02020603050405020304" pitchFamily="18" charset="0"/>
                      </a:rPr>
                      <a:t>)</a:t>
                    </a:r>
                    <a:endParaRPr lang="en-US" sz="1100" dirty="0">
                      <a:solidFill>
                        <a:srgbClr val="000090"/>
                      </a:solidFill>
                      <a:ea typeface="Calibri" panose="020F0502020204030204" pitchFamily="34" charset="0"/>
                      <a:cs typeface="Times New Roman" panose="02020603050405020304" pitchFamily="18" charset="0"/>
                    </a:endParaRPr>
                  </a:p>
                </p:txBody>
              </p:sp>
            </p:grpSp>
          </p:grpSp>
        </p:grpSp>
      </p:grpSp>
      <p:sp>
        <p:nvSpPr>
          <p:cNvPr id="60" name="Прямоугольник 59"/>
          <p:cNvSpPr/>
          <p:nvPr/>
        </p:nvSpPr>
        <p:spPr bwMode="auto">
          <a:xfrm>
            <a:off x="2743200" y="3578007"/>
            <a:ext cx="6293295" cy="3246011"/>
          </a:xfrm>
          <a:prstGeom prst="rect">
            <a:avLst/>
          </a:prstGeom>
          <a:noFill/>
          <a:ln w="28575">
            <a:solidFill>
              <a:srgbClr val="002060"/>
            </a:solidFill>
            <a:prstDash val="sysDash"/>
          </a:ln>
        </p:spPr>
        <p:style>
          <a:lnRef idx="2">
            <a:schemeClr val="accent6"/>
          </a:lnRef>
          <a:fillRef idx="1">
            <a:schemeClr val="lt1"/>
          </a:fillRef>
          <a:effectRef idx="0">
            <a:schemeClr val="accent6"/>
          </a:effectRef>
          <a:fontRef idx="minor">
            <a:schemeClr val="dk1"/>
          </a:fontRef>
        </p:style>
        <p:txBody>
          <a:bodyPr anchor="ctr"/>
          <a:lstStyle/>
          <a:p>
            <a:pPr algn="ctr" defTabSz="914400" eaLnBrk="0" fontAlgn="base" hangingPunct="0">
              <a:lnSpc>
                <a:spcPct val="107000"/>
              </a:lnSpc>
              <a:spcAft>
                <a:spcPts val="800"/>
              </a:spcAft>
              <a:defRPr/>
            </a:pPr>
            <a:r>
              <a:rPr lang="en-US" sz="1100" b="1">
                <a:solidFill>
                  <a:prstClr val="black"/>
                </a:solidFill>
                <a:ea typeface="Calibri" panose="020F0502020204030204" pitchFamily="34" charset="0"/>
                <a:cs typeface="Times New Roman" panose="02020603050405020304" pitchFamily="18" charset="0"/>
              </a:rPr>
              <a:t> </a:t>
            </a:r>
            <a:endParaRPr lang="en-US" sz="1100">
              <a:solidFill>
                <a:prstClr val="black"/>
              </a:solidFill>
              <a:ea typeface="Calibri" panose="020F0502020204030204" pitchFamily="34" charset="0"/>
              <a:cs typeface="Times New Roman" panose="02020603050405020304" pitchFamily="18" charset="0"/>
            </a:endParaRPr>
          </a:p>
        </p:txBody>
      </p:sp>
      <p:sp>
        <p:nvSpPr>
          <p:cNvPr id="61" name="Скругленный прямоугольник 60"/>
          <p:cNvSpPr/>
          <p:nvPr/>
        </p:nvSpPr>
        <p:spPr bwMode="auto">
          <a:xfrm>
            <a:off x="6553200" y="712576"/>
            <a:ext cx="2561679" cy="1878224"/>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r>
              <a:rPr lang="en-US" sz="1600" b="1" dirty="0">
                <a:solidFill>
                  <a:srgbClr val="C00000"/>
                </a:solidFill>
                <a:effectLst>
                  <a:outerShdw blurRad="38100" dist="38100" dir="2700000" algn="tl">
                    <a:srgbClr val="000000">
                      <a:alpha val="43137"/>
                    </a:srgbClr>
                  </a:outerShdw>
                </a:effectLst>
                <a:latin typeface="Calibri" panose="020F0502020204030204" pitchFamily="34" charset="0"/>
              </a:rPr>
              <a:t>Software for parallel computing:</a:t>
            </a:r>
          </a:p>
          <a:p>
            <a:pPr defTabSz="914400" eaLnBrk="0" fontAlgn="base" hangingPunct="0">
              <a:lnSpc>
                <a:spcPct val="107000"/>
              </a:lnSpc>
              <a:defRPr/>
            </a:pPr>
            <a:r>
              <a:rPr lang="en-US" sz="1600" b="1" dirty="0" err="1">
                <a:solidFill>
                  <a:srgbClr val="0033CC"/>
                </a:solidFill>
                <a:latin typeface="Calibri" panose="020F0502020204030204" pitchFamily="34" charset="0"/>
              </a:rPr>
              <a:t>OpenMPI</a:t>
            </a:r>
            <a:r>
              <a:rPr lang="en-US" sz="1400" b="1" dirty="0">
                <a:solidFill>
                  <a:srgbClr val="0033CC"/>
                </a:solidFill>
              </a:rPr>
              <a:t> </a:t>
            </a:r>
            <a:r>
              <a:rPr lang="en-US" sz="1500" dirty="0">
                <a:solidFill>
                  <a:srgbClr val="0033CC"/>
                </a:solidFill>
                <a:effectLst>
                  <a:outerShdw blurRad="38100" dist="38100" dir="2700000" algn="tl">
                    <a:srgbClr val="000000">
                      <a:alpha val="43137"/>
                    </a:srgbClr>
                  </a:outerShdw>
                </a:effectLst>
                <a:latin typeface="Calibri" panose="020F0502020204030204" pitchFamily="34" charset="0"/>
              </a:rPr>
              <a:t>1.6.5, </a:t>
            </a:r>
            <a:r>
              <a:rPr lang="en-US" sz="1500" dirty="0" smtClean="0">
                <a:solidFill>
                  <a:srgbClr val="0033CC"/>
                </a:solidFill>
                <a:effectLst>
                  <a:outerShdw blurRad="38100" dist="38100" dir="2700000" algn="tl">
                    <a:srgbClr val="000000">
                      <a:alpha val="43137"/>
                    </a:srgbClr>
                  </a:outerShdw>
                </a:effectLst>
                <a:latin typeface="Calibri" panose="020F0502020204030204" pitchFamily="34" charset="0"/>
              </a:rPr>
              <a:t>1.8.1</a:t>
            </a:r>
            <a:endParaRPr lang="en-US" sz="1500" dirty="0">
              <a:solidFill>
                <a:srgbClr val="0033CC"/>
              </a:solidFill>
              <a:effectLst>
                <a:outerShdw blurRad="38100" dist="38100" dir="2700000" algn="tl">
                  <a:srgbClr val="000000">
                    <a:alpha val="43137"/>
                  </a:srgbClr>
                </a:outerShdw>
              </a:effectLst>
              <a:latin typeface="Calibri" panose="020F0502020204030204" pitchFamily="34" charset="0"/>
            </a:endParaRPr>
          </a:p>
          <a:p>
            <a:pPr defTabSz="914400" eaLnBrk="0" fontAlgn="base" hangingPunct="0">
              <a:lnSpc>
                <a:spcPct val="107000"/>
              </a:lnSpc>
              <a:defRPr/>
            </a:pPr>
            <a:r>
              <a:rPr lang="en-US" sz="1600" b="1" dirty="0">
                <a:solidFill>
                  <a:srgbClr val="000090"/>
                </a:solidFill>
                <a:latin typeface="Calibri" panose="020F0502020204030204" pitchFamily="34" charset="0"/>
              </a:rPr>
              <a:t>CUDA</a:t>
            </a:r>
            <a:r>
              <a:rPr lang="en-US" sz="1400" dirty="0">
                <a:solidFill>
                  <a:srgbClr val="000090"/>
                </a:solidFill>
              </a:rPr>
              <a:t> </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5.5, 6.0,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6.5, 7.0</a:t>
            </a:r>
            <a:r>
              <a:rPr lang="en-US" sz="1500" dirty="0">
                <a:solidFill>
                  <a:srgbClr val="000090"/>
                </a:solidFill>
                <a:effectLst>
                  <a:outerShdw blurRad="38100" dist="38100" dir="2700000" algn="tl">
                    <a:srgbClr val="000000">
                      <a:alpha val="43137"/>
                    </a:srgbClr>
                  </a:outerShdw>
                </a:effectLst>
                <a:latin typeface="Calibri" panose="020F0502020204030204" pitchFamily="34" charset="0"/>
              </a:rPr>
              <a:t>, </a:t>
            </a:r>
            <a:r>
              <a:rPr lang="en-US" sz="1500" dirty="0" smtClean="0">
                <a:solidFill>
                  <a:srgbClr val="000090"/>
                </a:solidFill>
                <a:effectLst>
                  <a:outerShdw blurRad="38100" dist="38100" dir="2700000" algn="tl">
                    <a:srgbClr val="000000">
                      <a:alpha val="43137"/>
                    </a:srgbClr>
                  </a:outerShdw>
                </a:effectLst>
                <a:latin typeface="Calibri" panose="020F0502020204030204" pitchFamily="34" charset="0"/>
              </a:rPr>
              <a:t>7.5</a:t>
            </a:r>
            <a:endParaRPr lang="en-US" sz="1500" dirty="0">
              <a:solidFill>
                <a:srgbClr val="000090"/>
              </a:solidFill>
              <a:effectLst>
                <a:outerShdw blurRad="38100" dist="38100" dir="2700000" algn="tl">
                  <a:srgbClr val="000000">
                    <a:alpha val="43137"/>
                  </a:srgbClr>
                </a:outerShdw>
              </a:effectLst>
              <a:latin typeface="Calibri" panose="020F0502020204030204" pitchFamily="34" charset="0"/>
            </a:endParaRPr>
          </a:p>
          <a:p>
            <a:pPr defTabSz="914400" eaLnBrk="0" fontAlgn="base" hangingPunct="0">
              <a:lnSpc>
                <a:spcPct val="107000"/>
              </a:lnSpc>
              <a:defRPr/>
            </a:pPr>
            <a:r>
              <a:rPr lang="sv-SE" sz="1600" b="1" dirty="0">
                <a:solidFill>
                  <a:srgbClr val="000066"/>
                </a:solidFill>
                <a:latin typeface="Calibri" panose="020F0502020204030204" pitchFamily="34" charset="0"/>
              </a:rPr>
              <a:t>GNU</a:t>
            </a:r>
            <a:r>
              <a:rPr lang="sv-SE" sz="1400" dirty="0">
                <a:solidFill>
                  <a:srgbClr val="000066"/>
                </a:solidFill>
              </a:rPr>
              <a:t> </a:t>
            </a:r>
            <a:r>
              <a:rPr lang="sv-SE" sz="1500" dirty="0">
                <a:solidFill>
                  <a:srgbClr val="000066"/>
                </a:solidFill>
                <a:effectLst>
                  <a:outerShdw blurRad="38100" dist="38100" dir="2700000" algn="tl">
                    <a:srgbClr val="000000">
                      <a:alpha val="43137"/>
                    </a:srgbClr>
                  </a:outerShdw>
                </a:effectLst>
                <a:latin typeface="Calibri" panose="020F0502020204030204" pitchFamily="34" charset="0"/>
              </a:rPr>
              <a:t>4.4.7, 4.8.4, 4.9.3</a:t>
            </a:r>
          </a:p>
          <a:p>
            <a:pPr defTabSz="914400" eaLnBrk="0" fontAlgn="base" hangingPunct="0">
              <a:lnSpc>
                <a:spcPct val="107000"/>
              </a:lnSpc>
              <a:defRPr/>
            </a:pPr>
            <a:r>
              <a:rPr lang="en-US" sz="1500" b="1" dirty="0">
                <a:solidFill>
                  <a:srgbClr val="0033CC"/>
                </a:solidFill>
                <a:latin typeface="Calibri" panose="020F0502020204030204" pitchFamily="34" charset="0"/>
              </a:rPr>
              <a:t>Intel Parallel Studio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XE </a:t>
            </a:r>
            <a:r>
              <a:rPr lang="en-US" sz="1400" dirty="0" smtClean="0">
                <a:solidFill>
                  <a:srgbClr val="0033CC"/>
                </a:solidFill>
                <a:effectLst>
                  <a:outerShdw blurRad="38100" dist="38100" dir="2700000" algn="tl">
                    <a:srgbClr val="000000">
                      <a:alpha val="43137"/>
                    </a:srgbClr>
                  </a:outerShdw>
                </a:effectLst>
                <a:latin typeface="Calibri" panose="020F0502020204030204" pitchFamily="34" charset="0"/>
              </a:rPr>
              <a:t>2016</a:t>
            </a:r>
            <a:endParaRPr lang="en-US" sz="1400" dirty="0">
              <a:solidFill>
                <a:srgbClr val="0033CC"/>
              </a:solidFill>
              <a:effectLst>
                <a:outerShdw blurRad="38100" dist="38100" dir="2700000" algn="tl">
                  <a:srgbClr val="000000">
                    <a:alpha val="43137"/>
                  </a:srgbClr>
                </a:outerShdw>
              </a:effectLst>
              <a:latin typeface="Calibri" panose="020F0502020204030204" pitchFamily="34" charset="0"/>
            </a:endParaRPr>
          </a:p>
          <a:p>
            <a:pPr defTabSz="914400" eaLnBrk="0" fontAlgn="base" hangingPunct="0">
              <a:lnSpc>
                <a:spcPct val="107000"/>
              </a:lnSpc>
              <a:defRPr/>
            </a:pPr>
            <a:r>
              <a:rPr lang="sv-SE" sz="1600" b="1" dirty="0">
                <a:solidFill>
                  <a:srgbClr val="000090"/>
                </a:solidFill>
                <a:latin typeface="Calibri" panose="020F0502020204030204" pitchFamily="34" charset="0"/>
              </a:rPr>
              <a:t>PGI</a:t>
            </a:r>
            <a:r>
              <a:rPr lang="sv-SE" sz="1600" dirty="0">
                <a:solidFill>
                  <a:srgbClr val="000090"/>
                </a:solidFill>
                <a:latin typeface="Calibri" panose="020F0502020204030204" pitchFamily="34" charset="0"/>
              </a:rPr>
              <a:t> </a:t>
            </a:r>
            <a:r>
              <a:rPr lang="sv-SE" sz="1600" dirty="0">
                <a:solidFill>
                  <a:srgbClr val="000090"/>
                </a:solidFill>
                <a:effectLst>
                  <a:outerShdw blurRad="38100" dist="38100" dir="2700000" algn="tl">
                    <a:srgbClr val="000000">
                      <a:alpha val="43137"/>
                    </a:srgbClr>
                  </a:outerShdw>
                </a:effectLst>
                <a:latin typeface="Calibri" panose="020F0502020204030204" pitchFamily="34" charset="0"/>
              </a:rPr>
              <a:t>15.3</a:t>
            </a:r>
            <a:endParaRPr lang="en-US" sz="1600" dirty="0">
              <a:solidFill>
                <a:srgbClr val="00009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2" name="Соединительная линия уступом 61"/>
          <p:cNvCxnSpPr/>
          <p:nvPr/>
        </p:nvCxnSpPr>
        <p:spPr bwMode="auto">
          <a:xfrm flipV="1">
            <a:off x="2057400" y="3884316"/>
            <a:ext cx="1085850" cy="492126"/>
          </a:xfrm>
          <a:prstGeom prst="bentConnector3">
            <a:avLst>
              <a:gd name="adj1" fmla="val 68813"/>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63" name="Прямая со стрелкой 62"/>
          <p:cNvCxnSpPr/>
          <p:nvPr/>
        </p:nvCxnSpPr>
        <p:spPr bwMode="auto">
          <a:xfrm flipV="1">
            <a:off x="2057400" y="4806901"/>
            <a:ext cx="1085850" cy="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64" name="Соединительная линия уступом 63"/>
          <p:cNvCxnSpPr/>
          <p:nvPr/>
        </p:nvCxnSpPr>
        <p:spPr bwMode="auto">
          <a:xfrm flipV="1">
            <a:off x="2057400" y="4911854"/>
            <a:ext cx="4191000" cy="338096"/>
          </a:xfrm>
          <a:prstGeom prst="bentConnector3">
            <a:avLst>
              <a:gd name="adj1" fmla="val 87834"/>
            </a:avLst>
          </a:prstGeom>
          <a:ln w="28575">
            <a:tailEnd type="triangle"/>
          </a:ln>
        </p:spPr>
        <p:style>
          <a:lnRef idx="3">
            <a:schemeClr val="accent6"/>
          </a:lnRef>
          <a:fillRef idx="0">
            <a:schemeClr val="accent6"/>
          </a:fillRef>
          <a:effectRef idx="2">
            <a:schemeClr val="accent6"/>
          </a:effectRef>
          <a:fontRef idx="minor">
            <a:schemeClr val="tx1"/>
          </a:fontRef>
        </p:style>
      </p:cxnSp>
      <p:cxnSp>
        <p:nvCxnSpPr>
          <p:cNvPr id="65" name="Прямая со стрелкой 64"/>
          <p:cNvCxnSpPr/>
          <p:nvPr/>
        </p:nvCxnSpPr>
        <p:spPr bwMode="auto">
          <a:xfrm flipV="1">
            <a:off x="2057400" y="5681823"/>
            <a:ext cx="982662" cy="0"/>
          </a:xfrm>
          <a:prstGeom prst="straightConnector1">
            <a:avLst/>
          </a:prstGeom>
          <a:ln w="28575">
            <a:tailEnd type="triangle"/>
          </a:ln>
        </p:spPr>
        <p:style>
          <a:lnRef idx="3">
            <a:schemeClr val="accent6"/>
          </a:lnRef>
          <a:fillRef idx="0">
            <a:schemeClr val="accent6"/>
          </a:fillRef>
          <a:effectRef idx="2">
            <a:schemeClr val="accent6"/>
          </a:effectRef>
          <a:fontRef idx="minor">
            <a:schemeClr val="tx1"/>
          </a:fontRef>
        </p:style>
      </p:cxnSp>
      <p:sp>
        <p:nvSpPr>
          <p:cNvPr id="66" name="Скругленный прямоугольник 65"/>
          <p:cNvSpPr/>
          <p:nvPr/>
        </p:nvSpPr>
        <p:spPr bwMode="auto">
          <a:xfrm>
            <a:off x="3124200" y="3662105"/>
            <a:ext cx="3379115" cy="711200"/>
          </a:xfrm>
          <a:prstGeom prst="roundRect">
            <a:avLst/>
          </a:prstGeom>
          <a:solidFill>
            <a:srgbClr val="0099CC"/>
          </a:solidFill>
        </p:spPr>
        <p:style>
          <a:lnRef idx="1">
            <a:schemeClr val="accent5"/>
          </a:lnRef>
          <a:fillRef idx="3">
            <a:schemeClr val="accent5"/>
          </a:fillRef>
          <a:effectRef idx="2">
            <a:schemeClr val="accent5"/>
          </a:effectRef>
          <a:fontRef idx="minor">
            <a:schemeClr val="lt1"/>
          </a:fontRef>
        </p:style>
        <p:txBody>
          <a:bodyPr anchor="ctr"/>
          <a:lstStyle/>
          <a:p>
            <a:pPr algn="ctr" defTabSz="914400" eaLnBrk="0" fontAlgn="base" hangingPunct="0">
              <a:spcAft>
                <a:spcPts val="400"/>
              </a:spcAft>
              <a:defRPr/>
            </a:pP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HybriLIT</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web-site </a:t>
            </a:r>
            <a:endParaRPr lang="en-US" sz="24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defTabSz="914400" eaLnBrk="0" fontAlgn="base" hangingPunct="0">
              <a:spcAft>
                <a:spcPts val="400"/>
              </a:spcAft>
              <a:defRPr/>
            </a:pPr>
            <a:r>
              <a:rPr lang="en-US" sz="1400" b="1" dirty="0">
                <a:solidFill>
                  <a:prstClr val="white"/>
                </a:solidFill>
                <a:ea typeface="Calibri" panose="020F0502020204030204" pitchFamily="34" charset="0"/>
                <a:cs typeface="Times New Roman" panose="02020603050405020304" pitchFamily="18" charset="0"/>
              </a:rPr>
              <a:t>http://hybrilit.jinr.ru/</a:t>
            </a:r>
            <a:endParaRPr lang="en-US" sz="1100" dirty="0">
              <a:solidFill>
                <a:prstClr val="white"/>
              </a:solidFill>
              <a:ea typeface="Calibri" panose="020F0502020204030204" pitchFamily="34" charset="0"/>
              <a:cs typeface="Times New Roman" panose="02020603050405020304" pitchFamily="18" charset="0"/>
            </a:endParaRPr>
          </a:p>
        </p:txBody>
      </p:sp>
      <p:sp>
        <p:nvSpPr>
          <p:cNvPr id="67" name="Скругленный прямоугольник 66"/>
          <p:cNvSpPr/>
          <p:nvPr/>
        </p:nvSpPr>
        <p:spPr bwMode="auto">
          <a:xfrm>
            <a:off x="6248400" y="4524462"/>
            <a:ext cx="2620004" cy="725488"/>
          </a:xfrm>
          <a:prstGeom prst="roundRect">
            <a:avLst/>
          </a:prstGeom>
          <a:solidFill>
            <a:srgbClr val="0099CC"/>
          </a:solidFill>
        </p:spPr>
        <p:style>
          <a:lnRef idx="1">
            <a:schemeClr val="accent5"/>
          </a:lnRef>
          <a:fillRef idx="3">
            <a:schemeClr val="accent5"/>
          </a:fillRef>
          <a:effectRef idx="2">
            <a:schemeClr val="accent5"/>
          </a:effectRef>
          <a:fontRef idx="minor">
            <a:schemeClr val="lt1"/>
          </a:fontRef>
        </p:style>
        <p:txBody>
          <a:bodyPr anchor="ctr"/>
          <a:lstStyle/>
          <a:p>
            <a:pPr algn="ctr" defTabSz="914400" eaLnBrk="0" fontAlgn="base" hangingPunct="0">
              <a:spcAft>
                <a:spcPts val="400"/>
              </a:spcAft>
              <a:defRPr/>
            </a:pPr>
            <a:r>
              <a:rPr lang="en-US" sz="2400" b="1" dirty="0" err="1" smtClean="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GitLab</a:t>
            </a:r>
            <a:endParaRPr lang="en-US" sz="24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defTabSz="914400" eaLnBrk="0" fontAlgn="base" hangingPunct="0">
              <a:spcAft>
                <a:spcPts val="400"/>
              </a:spcAft>
              <a:defRPr/>
            </a:pPr>
            <a:r>
              <a:rPr lang="en-US" sz="1400" b="1" dirty="0">
                <a:solidFill>
                  <a:srgbClr val="FFFFFF"/>
                </a:solidFill>
                <a:ea typeface="Calibri" panose="020F0502020204030204" pitchFamily="34" charset="0"/>
                <a:cs typeface="Times New Roman" panose="02020603050405020304" pitchFamily="18" charset="0"/>
              </a:rPr>
              <a:t>https://gitlab-hybrilit.jinr.ru</a:t>
            </a:r>
            <a:endParaRPr lang="en-US" sz="1100" dirty="0">
              <a:solidFill>
                <a:prstClr val="white"/>
              </a:solidFill>
              <a:ea typeface="Calibri" panose="020F0502020204030204" pitchFamily="34" charset="0"/>
              <a:cs typeface="Times New Roman" panose="02020603050405020304" pitchFamily="18" charset="0"/>
            </a:endParaRPr>
          </a:p>
        </p:txBody>
      </p:sp>
      <p:sp>
        <p:nvSpPr>
          <p:cNvPr id="68" name="Скругленный прямоугольник 67"/>
          <p:cNvSpPr/>
          <p:nvPr/>
        </p:nvSpPr>
        <p:spPr bwMode="auto">
          <a:xfrm>
            <a:off x="3143250" y="4454525"/>
            <a:ext cx="2460625" cy="727075"/>
          </a:xfrm>
          <a:prstGeom prst="roundRect">
            <a:avLst/>
          </a:prstGeom>
          <a:solidFill>
            <a:srgbClr val="0099CC"/>
          </a:solidFill>
        </p:spPr>
        <p:style>
          <a:lnRef idx="1">
            <a:schemeClr val="accent5"/>
          </a:lnRef>
          <a:fillRef idx="3">
            <a:schemeClr val="accent5"/>
          </a:fillRef>
          <a:effectRef idx="2">
            <a:schemeClr val="accent5"/>
          </a:effectRef>
          <a:fontRef idx="minor">
            <a:schemeClr val="lt1"/>
          </a:fontRef>
        </p:style>
        <p:txBody>
          <a:bodyPr anchor="ctr"/>
          <a:lstStyle/>
          <a:p>
            <a:pPr algn="ctr" defTabSz="914400" eaLnBrk="0" fontAlgn="base" hangingPunct="0">
              <a:spcAft>
                <a:spcPts val="400"/>
              </a:spcAft>
              <a:defRPr/>
            </a:pPr>
            <a:r>
              <a:rPr lang="en-US" sz="2400" b="1" dirty="0" err="1" smtClean="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Indico</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algn="ctr" defTabSz="914400" eaLnBrk="0" fontAlgn="base" hangingPunct="0">
              <a:spcAft>
                <a:spcPts val="400"/>
              </a:spcAft>
              <a:defRPr/>
            </a:pPr>
            <a:r>
              <a:rPr lang="en-US" sz="1400" b="1" dirty="0">
                <a:solidFill>
                  <a:srgbClr val="FFFFFF"/>
                </a:solidFill>
                <a:ea typeface="Calibri" panose="020F0502020204030204" pitchFamily="34" charset="0"/>
                <a:cs typeface="Times New Roman" panose="02020603050405020304" pitchFamily="18" charset="0"/>
              </a:rPr>
              <a:t>http://indico-hybrilit.jinr.ru</a:t>
            </a:r>
            <a:endParaRPr lang="en-US" sz="1100" dirty="0">
              <a:solidFill>
                <a:prstClr val="white"/>
              </a:solidFill>
              <a:ea typeface="Calibri" panose="020F0502020204030204" pitchFamily="34" charset="0"/>
              <a:cs typeface="Times New Roman" panose="02020603050405020304" pitchFamily="18" charset="0"/>
            </a:endParaRPr>
          </a:p>
        </p:txBody>
      </p:sp>
      <p:sp>
        <p:nvSpPr>
          <p:cNvPr id="69" name="Скругленный прямоугольник 68"/>
          <p:cNvSpPr/>
          <p:nvPr/>
        </p:nvSpPr>
        <p:spPr bwMode="auto">
          <a:xfrm>
            <a:off x="3047999" y="5339763"/>
            <a:ext cx="4416425" cy="725487"/>
          </a:xfrm>
          <a:prstGeom prst="roundRect">
            <a:avLst/>
          </a:prstGeom>
          <a:solidFill>
            <a:srgbClr val="0099CC"/>
          </a:solidFill>
        </p:spPr>
        <p:style>
          <a:lnRef idx="1">
            <a:schemeClr val="accent5"/>
          </a:lnRef>
          <a:fillRef idx="3">
            <a:schemeClr val="accent5"/>
          </a:fillRef>
          <a:effectRef idx="2">
            <a:schemeClr val="accent5"/>
          </a:effectRef>
          <a:fontRef idx="minor">
            <a:schemeClr val="lt1"/>
          </a:fontRef>
        </p:style>
        <p:txBody>
          <a:bodyPr anchor="ctr"/>
          <a:lstStyle/>
          <a:p>
            <a:pPr algn="ctr" defTabSz="914400" eaLnBrk="0" fontAlgn="base" hangingPunct="0">
              <a:spcAft>
                <a:spcPts val="400"/>
              </a:spcAft>
              <a:defRPr/>
            </a:pPr>
            <a:r>
              <a:rPr lang="en-US" sz="2400" b="1" dirty="0" err="1">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HybriLIT</a:t>
            </a:r>
            <a:r>
              <a:rPr lang="en-US" sz="2400" b="1"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user </a:t>
            </a:r>
            <a:r>
              <a:rPr lang="en-US" sz="2400" b="1" dirty="0" smtClean="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support</a:t>
            </a:r>
            <a:endParaRPr lang="en-US" sz="24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defTabSz="914400" eaLnBrk="0" fontAlgn="base" hangingPunct="0">
              <a:spcAft>
                <a:spcPts val="400"/>
              </a:spcAft>
              <a:defRPr/>
            </a:pPr>
            <a:r>
              <a:rPr lang="en-US" sz="1400" b="1" dirty="0">
                <a:solidFill>
                  <a:srgbClr val="FFFFFF"/>
                </a:solidFill>
                <a:ea typeface="Calibri" panose="020F0502020204030204" pitchFamily="34" charset="0"/>
                <a:cs typeface="Times New Roman" panose="02020603050405020304" pitchFamily="18" charset="0"/>
              </a:rPr>
              <a:t>https://pm.jinr.ru/projects/hybrilit-user-support</a:t>
            </a:r>
            <a:endParaRPr lang="en-US" sz="1100" dirty="0">
              <a:solidFill>
                <a:prstClr val="white"/>
              </a:solidFill>
              <a:ea typeface="Calibri" panose="020F0502020204030204" pitchFamily="34" charset="0"/>
              <a:cs typeface="Times New Roman" panose="02020603050405020304" pitchFamily="18" charset="0"/>
            </a:endParaRPr>
          </a:p>
        </p:txBody>
      </p:sp>
      <p:sp>
        <p:nvSpPr>
          <p:cNvPr id="70" name="Скругленный прямоугольник 69"/>
          <p:cNvSpPr/>
          <p:nvPr/>
        </p:nvSpPr>
        <p:spPr bwMode="auto">
          <a:xfrm>
            <a:off x="6248400" y="6130897"/>
            <a:ext cx="2432050" cy="610276"/>
          </a:xfrm>
          <a:prstGeom prst="roundRect">
            <a:avLst/>
          </a:prstGeom>
          <a:solidFill>
            <a:srgbClr val="0099CC"/>
          </a:solidFill>
        </p:spPr>
        <p:style>
          <a:lnRef idx="1">
            <a:schemeClr val="accent5"/>
          </a:lnRef>
          <a:fillRef idx="3">
            <a:schemeClr val="accent5"/>
          </a:fillRef>
          <a:effectRef idx="2">
            <a:schemeClr val="accent5"/>
          </a:effectRef>
          <a:fontRef idx="minor">
            <a:schemeClr val="lt1"/>
          </a:fontRef>
        </p:style>
        <p:txBody>
          <a:bodyPr anchor="ctr"/>
          <a:lstStyle/>
          <a:p>
            <a:pPr algn="ctr" defTabSz="914400" eaLnBrk="0" fontAlgn="base" hangingPunct="0">
              <a:spcAft>
                <a:spcPts val="400"/>
              </a:spcAft>
              <a:defRPr/>
            </a:pPr>
            <a:r>
              <a:rPr lang="en-US" sz="2400" b="1" dirty="0" smtClean="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Monitoring</a:t>
            </a:r>
            <a:endParaRPr lang="en-US" sz="24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defTabSz="914400" eaLnBrk="0" fontAlgn="base" hangingPunct="0">
              <a:spcAft>
                <a:spcPts val="400"/>
              </a:spcAft>
              <a:defRPr/>
            </a:pPr>
            <a:r>
              <a:rPr lang="en-US" sz="1400" b="1" dirty="0">
                <a:solidFill>
                  <a:srgbClr val="FFFFFF"/>
                </a:solidFill>
                <a:ea typeface="Calibri" panose="020F0502020204030204" pitchFamily="34" charset="0"/>
                <a:cs typeface="Times New Roman" panose="02020603050405020304" pitchFamily="18" charset="0"/>
              </a:rPr>
              <a:t>https</a:t>
            </a:r>
            <a:r>
              <a:rPr lang="en-US" sz="1400" b="1" dirty="0" smtClean="0">
                <a:solidFill>
                  <a:srgbClr val="FFFFFF"/>
                </a:solidFill>
                <a:ea typeface="Calibri" panose="020F0502020204030204" pitchFamily="34" charset="0"/>
                <a:cs typeface="Times New Roman" panose="02020603050405020304" pitchFamily="18" charset="0"/>
              </a:rPr>
              <a:t>://</a:t>
            </a:r>
            <a:r>
              <a:rPr lang="en-US" sz="1400" b="1" dirty="0">
                <a:solidFill>
                  <a:srgbClr val="FFFFFF"/>
                </a:solidFill>
                <a:ea typeface="Calibri" panose="020F0502020204030204" pitchFamily="34" charset="0"/>
                <a:cs typeface="Times New Roman" panose="02020603050405020304" pitchFamily="18" charset="0"/>
              </a:rPr>
              <a:t>stat-hlit.jinr.ru/</a:t>
            </a:r>
            <a:endParaRPr lang="en-US" sz="1100" dirty="0">
              <a:solidFill>
                <a:prstClr val="white"/>
              </a:solidFill>
              <a:ea typeface="Calibri" panose="020F0502020204030204" pitchFamily="34" charset="0"/>
              <a:cs typeface="Times New Roman" panose="02020603050405020304" pitchFamily="18" charset="0"/>
            </a:endParaRPr>
          </a:p>
        </p:txBody>
      </p:sp>
      <p:cxnSp>
        <p:nvCxnSpPr>
          <p:cNvPr id="73" name="Соединительная линия уступом 72"/>
          <p:cNvCxnSpPr/>
          <p:nvPr/>
        </p:nvCxnSpPr>
        <p:spPr bwMode="auto">
          <a:xfrm>
            <a:off x="2057400" y="5848642"/>
            <a:ext cx="4223485" cy="645470"/>
          </a:xfrm>
          <a:prstGeom prst="bentConnector3">
            <a:avLst>
              <a:gd name="adj1" fmla="val 11883"/>
            </a:avLst>
          </a:prstGeom>
          <a:ln w="28575">
            <a:solidFill>
              <a:srgbClr val="F79646"/>
            </a:solidFill>
            <a:tailEnd type="triangle"/>
          </a:ln>
        </p:spPr>
        <p:style>
          <a:lnRef idx="3">
            <a:schemeClr val="accent5"/>
          </a:lnRef>
          <a:fillRef idx="0">
            <a:schemeClr val="accent5"/>
          </a:fillRef>
          <a:effectRef idx="2">
            <a:schemeClr val="accent5"/>
          </a:effectRef>
          <a:fontRef idx="minor">
            <a:schemeClr val="tx1"/>
          </a:fontRef>
        </p:style>
      </p:cxnSp>
      <p:sp>
        <p:nvSpPr>
          <p:cNvPr id="77" name="Скругленный прямоугольник 76"/>
          <p:cNvSpPr/>
          <p:nvPr/>
        </p:nvSpPr>
        <p:spPr bwMode="auto">
          <a:xfrm>
            <a:off x="4724400" y="2931027"/>
            <a:ext cx="1670951" cy="552726"/>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r>
              <a:rPr lang="en-US" sz="2000" b="1" dirty="0" smtClean="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MODULES</a:t>
            </a:r>
            <a:endParaRPr lang="en-US" sz="1100" dirty="0" smtClean="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p:txBody>
      </p:sp>
      <p:sp>
        <p:nvSpPr>
          <p:cNvPr id="78" name="Скругленный прямоугольник 77"/>
          <p:cNvSpPr/>
          <p:nvPr/>
        </p:nvSpPr>
        <p:spPr bwMode="auto">
          <a:xfrm>
            <a:off x="6781800" y="2774568"/>
            <a:ext cx="2086604" cy="686081"/>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defTabSz="914400" eaLnBrk="0" fontAlgn="base" hangingPunct="0">
              <a:lnSpc>
                <a:spcPct val="107000"/>
              </a:lnSpc>
              <a:defRPr/>
            </a:pPr>
            <a:r>
              <a:rPr lang="en-US" sz="2000" b="1" dirty="0" smtClean="0">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FreeIPA</a:t>
            </a:r>
            <a:endParaRPr lang="en-US" sz="1100" dirty="0">
              <a:solidFill>
                <a:srgbClr val="0033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endParaRPr>
          </a:p>
          <a:p>
            <a:pPr algn="ctr" defTabSz="914400" eaLnBrk="0" fontAlgn="base" hangingPunct="0">
              <a:lnSpc>
                <a:spcPct val="107000"/>
              </a:lnSpc>
              <a:spcAft>
                <a:spcPts val="800"/>
              </a:spcAft>
              <a:defRPr/>
            </a:pPr>
            <a:r>
              <a:rPr lang="ru-RU" sz="1400" dirty="0" smtClean="0">
                <a:solidFill>
                  <a:srgbClr val="0033CC"/>
                </a:solidFill>
                <a:ea typeface="Calibri" panose="020F0502020204030204" pitchFamily="34" charset="0"/>
                <a:cs typeface="Times New Roman" panose="02020603050405020304" pitchFamily="18" charset="0"/>
              </a:rPr>
              <a:t>(</a:t>
            </a:r>
            <a:r>
              <a:rPr lang="en-US" sz="1400" b="1" dirty="0" smtClean="0">
                <a:solidFill>
                  <a:srgbClr val="0033CC"/>
                </a:solidFill>
                <a:ea typeface="Calibri" panose="020F0502020204030204" pitchFamily="34" charset="0"/>
                <a:cs typeface="Times New Roman" panose="02020603050405020304" pitchFamily="18" charset="0"/>
              </a:rPr>
              <a:t>identity manager solution</a:t>
            </a:r>
            <a:r>
              <a:rPr lang="ru-RU" sz="1400" dirty="0" smtClean="0">
                <a:solidFill>
                  <a:srgbClr val="0033CC"/>
                </a:solidFill>
                <a:ea typeface="Calibri" panose="020F0502020204030204" pitchFamily="34" charset="0"/>
                <a:cs typeface="Times New Roman" panose="02020603050405020304" pitchFamily="18" charset="0"/>
              </a:rPr>
              <a:t>)</a:t>
            </a:r>
            <a:endParaRPr lang="en-US" sz="1100" dirty="0">
              <a:solidFill>
                <a:srgbClr val="0033CC"/>
              </a:solidFill>
              <a:ea typeface="Calibri" panose="020F0502020204030204" pitchFamily="34" charset="0"/>
              <a:cs typeface="Times New Roman" panose="02020603050405020304" pitchFamily="18" charset="0"/>
            </a:endParaRPr>
          </a:p>
        </p:txBody>
      </p:sp>
      <p:cxnSp>
        <p:nvCxnSpPr>
          <p:cNvPr id="80" name="Соединительная линия уступом 79"/>
          <p:cNvCxnSpPr/>
          <p:nvPr/>
        </p:nvCxnSpPr>
        <p:spPr bwMode="auto">
          <a:xfrm>
            <a:off x="2057400" y="2945030"/>
            <a:ext cx="2703289" cy="331570"/>
          </a:xfrm>
          <a:prstGeom prst="bentConnector3">
            <a:avLst>
              <a:gd name="adj1" fmla="val 19033"/>
            </a:avLst>
          </a:prstGeom>
          <a:ln w="28575">
            <a:tailEnd type="triangle"/>
          </a:ln>
        </p:spPr>
        <p:style>
          <a:lnRef idx="3">
            <a:schemeClr val="accent5"/>
          </a:lnRef>
          <a:fillRef idx="0">
            <a:schemeClr val="accent5"/>
          </a:fillRef>
          <a:effectRef idx="2">
            <a:schemeClr val="accent5"/>
          </a:effectRef>
          <a:fontRef idx="minor">
            <a:schemeClr val="tx1"/>
          </a:fontRef>
        </p:style>
      </p:cxnSp>
      <p:sp>
        <p:nvSpPr>
          <p:cNvPr id="87" name="TextBox 86"/>
          <p:cNvSpPr txBox="1"/>
          <p:nvPr/>
        </p:nvSpPr>
        <p:spPr>
          <a:xfrm>
            <a:off x="152400" y="2287478"/>
            <a:ext cx="1796864" cy="2908489"/>
          </a:xfrm>
          <a:prstGeom prst="rect">
            <a:avLst/>
          </a:prstGeom>
          <a:noFill/>
        </p:spPr>
        <p:txBody>
          <a:bodyPr wrap="square" rtlCol="0">
            <a:spAutoFit/>
          </a:bodyPr>
          <a:lstStyle/>
          <a:p>
            <a:pPr algn="ctr" defTabSz="914400"/>
            <a:r>
              <a:rPr lang="en-US" sz="3200" b="1" dirty="0" err="1" smtClean="0">
                <a:solidFill>
                  <a:srgbClr val="0033CC"/>
                </a:solidFill>
                <a:latin typeface="Calibri" panose="020F0502020204030204" pitchFamily="34" charset="0"/>
              </a:rPr>
              <a:t>HybriLIT</a:t>
            </a:r>
            <a:endParaRPr lang="en-US" sz="3200" b="1" dirty="0" smtClean="0">
              <a:solidFill>
                <a:srgbClr val="0033CC"/>
              </a:solidFill>
              <a:latin typeface="Calibri" panose="020F0502020204030204" pitchFamily="34" charset="0"/>
            </a:endParaRPr>
          </a:p>
          <a:p>
            <a:pPr algn="ctr" defTabSz="914400"/>
            <a:r>
              <a:rPr lang="en-US" sz="3000" b="1" dirty="0" smtClean="0">
                <a:solidFill>
                  <a:srgbClr val="0033CC"/>
                </a:solidFill>
                <a:latin typeface="Calibri" panose="020F0502020204030204" pitchFamily="34" charset="0"/>
              </a:rPr>
              <a:t>Overview</a:t>
            </a:r>
          </a:p>
          <a:p>
            <a:pPr algn="ctr" defTabSz="914400"/>
            <a:r>
              <a:rPr lang="en-US" sz="2500" b="1" dirty="0" smtClean="0">
                <a:solidFill>
                  <a:srgbClr val="1F497D">
                    <a:lumMod val="75000"/>
                  </a:srgbClr>
                </a:solidFill>
              </a:rPr>
              <a:t/>
            </a:r>
            <a:br>
              <a:rPr lang="en-US" sz="2500" b="1" dirty="0" smtClean="0">
                <a:solidFill>
                  <a:srgbClr val="1F497D">
                    <a:lumMod val="75000"/>
                  </a:srgbClr>
                </a:solidFill>
              </a:rPr>
            </a:br>
            <a:r>
              <a:rPr lang="en-US" sz="2400" b="1" i="1" dirty="0" smtClean="0">
                <a:solidFill>
                  <a:srgbClr val="000099"/>
                </a:solidFill>
                <a:latin typeface="Calibri" panose="020F0502020204030204" pitchFamily="34" charset="0"/>
              </a:rPr>
              <a:t>Software and Information Environment </a:t>
            </a:r>
            <a:endParaRPr lang="ru-RU" sz="2400" b="1" i="1" dirty="0">
              <a:solidFill>
                <a:srgbClr val="000099"/>
              </a:solidFill>
              <a:latin typeface="Calibri" panose="020F0502020204030204" pitchFamily="34" charset="0"/>
            </a:endParaRPr>
          </a:p>
        </p:txBody>
      </p:sp>
      <p:sp>
        <p:nvSpPr>
          <p:cNvPr id="88" name="Надпись 194"/>
          <p:cNvSpPr txBox="1"/>
          <p:nvPr/>
        </p:nvSpPr>
        <p:spPr>
          <a:xfrm>
            <a:off x="6504167" y="3673217"/>
            <a:ext cx="2532328" cy="67018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defTabSz="914400">
              <a:defRPr/>
            </a:pPr>
            <a:r>
              <a:rPr lang="en-US" sz="2200" b="1" u="sng" dirty="0" smtClean="0">
                <a:solidFill>
                  <a:srgbClr val="0000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On-line Information for Users</a:t>
            </a:r>
            <a:endParaRPr lang="en-US" sz="1100" dirty="0">
              <a:solidFill>
                <a:srgbClr val="0000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15263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152403" y="1905000"/>
            <a:ext cx="8915400" cy="4267200"/>
          </a:xfrm>
          <a:prstGeom prst="rect">
            <a:avLst/>
          </a:prstGeom>
        </p:spPr>
        <p:txBody>
          <a:bodyPr lIns="91410" tIns="45706" rIns="91410" bIns="45706"/>
          <a:lstStyle/>
          <a:p>
            <a:pPr>
              <a:spcAft>
                <a:spcPts val="400"/>
              </a:spcAft>
            </a:pP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   Automation upgrade of on-line data acquisition and processing</a:t>
            </a:r>
            <a:endParaRPr lang="en-US" sz="2000" b="1" dirty="0">
              <a:solidFill>
                <a:srgbClr val="000099"/>
              </a:solidFill>
              <a:effectLst>
                <a:outerShdw blurRad="38100" dist="38100" dir="2700000" algn="tl">
                  <a:srgbClr val="000000">
                    <a:alpha val="43137"/>
                  </a:srgbClr>
                </a:outerShdw>
              </a:effectLst>
              <a:latin typeface="Calibri"/>
            </a:endParaRPr>
          </a:p>
          <a:p>
            <a:r>
              <a:rPr lang="en-US" sz="1400" dirty="0">
                <a:solidFill>
                  <a:srgbClr val="0033CC"/>
                </a:solidFill>
                <a:effectLst>
                  <a:outerShdw blurRad="38100" dist="38100" dir="2700000" algn="tl">
                    <a:srgbClr val="000000">
                      <a:alpha val="43137"/>
                    </a:srgbClr>
                  </a:outerShdw>
                </a:effectLst>
                <a:latin typeface="Calibri"/>
              </a:rPr>
              <a:t>        [Instance:  ●●  For the future modernizations of </a:t>
            </a:r>
            <a:r>
              <a:rPr lang="en-US" sz="1400" b="1" dirty="0">
                <a:solidFill>
                  <a:srgbClr val="0033CC"/>
                </a:solidFill>
                <a:effectLst>
                  <a:outerShdw blurRad="38100" dist="38100" dir="2700000" algn="tl">
                    <a:srgbClr val="000000">
                      <a:alpha val="43137"/>
                    </a:srgbClr>
                  </a:outerShdw>
                </a:effectLst>
                <a:latin typeface="Calibri"/>
              </a:rPr>
              <a:t>YUMO spectrometer </a:t>
            </a:r>
            <a:r>
              <a:rPr lang="en-US" sz="1400" dirty="0">
                <a:solidFill>
                  <a:srgbClr val="0033CC"/>
                </a:solidFill>
                <a:effectLst>
                  <a:outerShdw blurRad="38100" dist="38100" dir="2700000" algn="tl">
                    <a:srgbClr val="000000">
                      <a:alpha val="43137"/>
                    </a:srgbClr>
                  </a:outerShdw>
                </a:effectLst>
                <a:latin typeface="Calibri"/>
              </a:rPr>
              <a:t>at IBR2]</a:t>
            </a:r>
          </a:p>
          <a:p>
            <a:pPr>
              <a:spcBef>
                <a:spcPts val="600"/>
              </a:spcBef>
              <a:spcAft>
                <a:spcPts val="600"/>
              </a:spcAft>
            </a:pPr>
            <a:r>
              <a:rPr lang="en-US" sz="2000" b="1" dirty="0">
                <a:solidFill>
                  <a:srgbClr val="000099"/>
                </a:solidFill>
                <a:effectLst>
                  <a:outerShdw blurRad="38100" dist="38100" dir="2700000" algn="tl">
                    <a:srgbClr val="000000">
                      <a:alpha val="43137"/>
                    </a:srgbClr>
                  </a:outerShdw>
                </a:effectLst>
                <a:latin typeface="Calibri" panose="020F0502020204030204" pitchFamily="34" charset="0"/>
              </a:rPr>
              <a:t> ̶   Reliable statistical inferences under low statistics and incomplete observation </a:t>
            </a:r>
            <a:endParaRPr lang="en-US" sz="2000" b="1" dirty="0">
              <a:solidFill>
                <a:srgbClr val="000099"/>
              </a:solidFill>
              <a:effectLst>
                <a:outerShdw blurRad="38100" dist="38100" dir="2700000" algn="tl">
                  <a:srgbClr val="000000">
                    <a:alpha val="43137"/>
                  </a:srgbClr>
                </a:outerShdw>
              </a:effectLst>
              <a:latin typeface="Calibri"/>
            </a:endParaRPr>
          </a:p>
          <a:p>
            <a:pPr lvl="0"/>
            <a:r>
              <a:rPr lang="en-US" sz="1400" dirty="0">
                <a:solidFill>
                  <a:srgbClr val="0033CC"/>
                </a:solidFill>
                <a:effectLst>
                  <a:outerShdw blurRad="38100" dist="38100" dir="2700000" algn="tl">
                    <a:srgbClr val="000000">
                      <a:alpha val="43137"/>
                    </a:srgbClr>
                  </a:outerShdw>
                </a:effectLst>
                <a:latin typeface="Calibri"/>
              </a:rPr>
              <a:t>        [Instance:  ●●  This </a:t>
            </a:r>
            <a:r>
              <a:rPr lang="en-US" sz="1400" b="1" dirty="0">
                <a:solidFill>
                  <a:srgbClr val="0033CC"/>
                </a:solidFill>
                <a:effectLst>
                  <a:outerShdw blurRad="38100" dist="38100" dir="2700000" algn="tl">
                    <a:srgbClr val="000000">
                      <a:alpha val="43137"/>
                    </a:srgbClr>
                  </a:outerShdw>
                </a:effectLst>
                <a:latin typeface="Calibri"/>
              </a:rPr>
              <a:t>is a permanent problem asked for scrutiny by the low-</a:t>
            </a:r>
            <a:r>
              <a:rPr lang="en-US" sz="1400" b="1" dirty="0" err="1">
                <a:solidFill>
                  <a:srgbClr val="0033CC"/>
                </a:solidFill>
                <a:effectLst>
                  <a:outerShdw blurRad="38100" dist="38100" dir="2700000" algn="tl">
                    <a:srgbClr val="000000">
                      <a:alpha val="43137"/>
                    </a:srgbClr>
                  </a:outerShdw>
                </a:effectLst>
                <a:latin typeface="Calibri"/>
              </a:rPr>
              <a:t>statistcs</a:t>
            </a:r>
            <a:r>
              <a:rPr lang="en-US" sz="1400" b="1" dirty="0">
                <a:solidFill>
                  <a:srgbClr val="0033CC"/>
                </a:solidFill>
                <a:effectLst>
                  <a:outerShdw blurRad="38100" dist="38100" dir="2700000" algn="tl">
                    <a:srgbClr val="000000">
                      <a:alpha val="43137"/>
                    </a:srgbClr>
                  </a:outerShdw>
                </a:effectLst>
                <a:latin typeface="Calibri"/>
              </a:rPr>
              <a:t> experiments</a:t>
            </a:r>
            <a:r>
              <a:rPr lang="en-US" sz="1400" dirty="0">
                <a:solidFill>
                  <a:srgbClr val="0033CC"/>
                </a:solidFill>
                <a:effectLst>
                  <a:outerShdw blurRad="38100" dist="38100" dir="2700000" algn="tl">
                    <a:srgbClr val="000000">
                      <a:alpha val="43137"/>
                    </a:srgbClr>
                  </a:outerShdw>
                </a:effectLst>
                <a:latin typeface="Calibri"/>
              </a:rPr>
              <a:t>]</a:t>
            </a:r>
          </a:p>
          <a:p>
            <a:pPr>
              <a:spcBef>
                <a:spcPts val="600"/>
              </a:spcBef>
              <a:spcAft>
                <a:spcPts val="600"/>
              </a:spcAft>
            </a:pPr>
            <a:r>
              <a:rPr lang="en-US" sz="2000" b="1" dirty="0">
                <a:solidFill>
                  <a:srgbClr val="000090"/>
                </a:solidFill>
                <a:effectLst>
                  <a:outerShdw blurRad="38100" dist="38100" dir="2700000" algn="tl">
                    <a:srgbClr val="000000">
                      <a:alpha val="43137"/>
                    </a:srgbClr>
                  </a:outerShdw>
                </a:effectLst>
                <a:latin typeface="Calibri" panose="020F0502020204030204" pitchFamily="34" charset="0"/>
              </a:rPr>
              <a:t> ̶   New mathematical methods and emerging software for reliable data acquisition </a:t>
            </a:r>
            <a:endParaRPr lang="en-US" sz="2000" b="1" dirty="0">
              <a:solidFill>
                <a:srgbClr val="000090"/>
              </a:solidFill>
              <a:effectLst>
                <a:outerShdw blurRad="38100" dist="38100" dir="2700000" algn="tl">
                  <a:srgbClr val="000000">
                    <a:alpha val="43137"/>
                  </a:srgbClr>
                </a:outerShdw>
              </a:effectLst>
              <a:latin typeface="Calibri"/>
            </a:endParaRPr>
          </a:p>
          <a:p>
            <a:pPr lvl="0"/>
            <a:r>
              <a:rPr lang="en-US" sz="1400" dirty="0">
                <a:solidFill>
                  <a:srgbClr val="0033CC"/>
                </a:solidFill>
                <a:effectLst>
                  <a:outerShdw blurRad="38100" dist="38100" dir="2700000" algn="tl">
                    <a:srgbClr val="000000">
                      <a:alpha val="43137"/>
                    </a:srgbClr>
                  </a:outerShdw>
                </a:effectLst>
                <a:latin typeface="Calibri"/>
              </a:rPr>
              <a:t>        [Instances:  ●●  Methods for dynamical image recognition under neutron diffraction on poly-crystals    </a:t>
            </a:r>
          </a:p>
          <a:p>
            <a:pPr lvl="0"/>
            <a:r>
              <a:rPr lang="en-US" sz="1400" dirty="0">
                <a:solidFill>
                  <a:srgbClr val="0033CC"/>
                </a:solidFill>
                <a:effectLst>
                  <a:outerShdw blurRad="38100" dist="38100" dir="2700000" algn="tl">
                    <a:srgbClr val="000000">
                      <a:alpha val="43137"/>
                    </a:srgbClr>
                  </a:outerShdw>
                </a:effectLst>
                <a:latin typeface="Calibri"/>
              </a:rPr>
              <a:t>                                    enabling  </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analysis of crystalline matter concerning crystallographic symmetry analysis, </a:t>
            </a:r>
          </a:p>
          <a:p>
            <a:pPr lvl="0"/>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microstructural analysis , investigation of the kinetics of the matter processes </a:t>
            </a:r>
          </a:p>
          <a:p>
            <a:pPr lvl="0"/>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at </a:t>
            </a:r>
            <a:r>
              <a:rPr lang="en-US" sz="1400" b="1" dirty="0">
                <a:solidFill>
                  <a:srgbClr val="0033CC"/>
                </a:solidFill>
                <a:effectLst>
                  <a:outerShdw blurRad="38100" dist="38100" dir="2700000" algn="tl">
                    <a:srgbClr val="000000">
                      <a:alpha val="43137"/>
                    </a:srgbClr>
                  </a:outerShdw>
                </a:effectLst>
                <a:latin typeface="Calibri" panose="020F0502020204030204" pitchFamily="34" charset="0"/>
              </a:rPr>
              <a:t>FLNP detectors</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a:t>
            </a:r>
          </a:p>
          <a:p>
            <a:pPr lvl="0"/>
            <a:r>
              <a:rPr lang="en-US" sz="1400" dirty="0">
                <a:solidFill>
                  <a:srgbClr val="0033CC"/>
                </a:solidFill>
                <a:effectLst>
                  <a:outerShdw blurRad="38100" dist="38100" dir="2700000" algn="tl">
                    <a:srgbClr val="000000">
                      <a:alpha val="43137"/>
                    </a:srgbClr>
                  </a:outerShdw>
                </a:effectLst>
                <a:latin typeface="Calibri"/>
              </a:rPr>
              <a:t>                             ●●  Methods for solving problems of the high "intellectuality" pattern recognition serving  </a:t>
            </a:r>
          </a:p>
          <a:p>
            <a:pPr lvl="0"/>
            <a:r>
              <a:rPr lang="en-US" sz="1400" dirty="0">
                <a:solidFill>
                  <a:srgbClr val="0033CC"/>
                </a:solidFill>
                <a:effectLst>
                  <a:outerShdw blurRad="38100" dist="38100" dir="2700000" algn="tl">
                    <a:srgbClr val="000000">
                      <a:alpha val="43137"/>
                    </a:srgbClr>
                  </a:outerShdw>
                </a:effectLst>
                <a:latin typeface="Calibri"/>
              </a:rPr>
              <a:t>                                    to the e</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laboration of new software for the automatic calibration of multi-detector </a:t>
            </a:r>
          </a:p>
          <a:p>
            <a:pPr lvl="0"/>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systems in </a:t>
            </a:r>
            <a:r>
              <a:rPr lang="en-US" sz="1400" b="1" dirty="0">
                <a:solidFill>
                  <a:srgbClr val="0033CC"/>
                </a:solidFill>
                <a:effectLst>
                  <a:outerShdw blurRad="38100" dist="38100" dir="2700000" algn="tl">
                    <a:srgbClr val="000000">
                      <a:alpha val="43137"/>
                    </a:srgbClr>
                  </a:outerShdw>
                </a:effectLst>
                <a:latin typeface="Calibri" panose="020F0502020204030204" pitchFamily="34" charset="0"/>
              </a:rPr>
              <a:t>FLNR</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a:t>
            </a:r>
          </a:p>
          <a:p>
            <a:pPr lvl="0"/>
            <a:r>
              <a:rPr lang="en-US" sz="1400" dirty="0">
                <a:solidFill>
                  <a:srgbClr val="0033CC"/>
                </a:solidFill>
                <a:effectLst>
                  <a:outerShdw blurRad="38100" dist="38100" dir="2700000" algn="tl">
                    <a:srgbClr val="000000">
                      <a:alpha val="43137"/>
                    </a:srgbClr>
                  </a:outerShdw>
                </a:effectLst>
                <a:latin typeface="Calibri"/>
              </a:rPr>
              <a:t>                             ●●  Methods for solving ill-posed problems which emerge in the analysis of </a:t>
            </a:r>
          </a:p>
          <a:p>
            <a:pPr lvl="0"/>
            <a:r>
              <a:rPr lang="en-US" sz="1400" dirty="0">
                <a:solidFill>
                  <a:srgbClr val="0033CC"/>
                </a:solidFill>
                <a:effectLst>
                  <a:outerShdw blurRad="38100" dist="38100" dir="2700000" algn="tl">
                    <a:srgbClr val="000000">
                      <a:alpha val="43137"/>
                    </a:srgbClr>
                  </a:outerShdw>
                </a:effectLst>
                <a:latin typeface="Calibri"/>
              </a:rPr>
              <a:t>                                    multidimensional distributions enabling  e</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laboration of new software for the</a:t>
            </a:r>
          </a:p>
          <a:p>
            <a:pPr lvl="0"/>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determination of times of decay by scintillators using an autocorrelation delayed </a:t>
            </a:r>
          </a:p>
          <a:p>
            <a:pPr lvl="0"/>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                                    coincidence time spectrometer in</a:t>
            </a:r>
            <a:r>
              <a:rPr lang="en-US" sz="1400" b="1" dirty="0">
                <a:solidFill>
                  <a:srgbClr val="0033CC"/>
                </a:solidFill>
                <a:effectLst>
                  <a:outerShdw blurRad="38100" dist="38100" dir="2700000" algn="tl">
                    <a:srgbClr val="000000">
                      <a:alpha val="43137"/>
                    </a:srgbClr>
                  </a:outerShdw>
                </a:effectLst>
                <a:latin typeface="Calibri" panose="020F0502020204030204" pitchFamily="34" charset="0"/>
              </a:rPr>
              <a:t> DLNP</a:t>
            </a:r>
            <a:r>
              <a:rPr lang="en-US" sz="1400" dirty="0">
                <a:solidFill>
                  <a:srgbClr val="0033CC"/>
                </a:solidFill>
                <a:effectLst>
                  <a:outerShdw blurRad="38100" dist="38100" dir="2700000" algn="tl">
                    <a:srgbClr val="000000">
                      <a:alpha val="43137"/>
                    </a:srgbClr>
                  </a:outerShdw>
                </a:effectLst>
                <a:latin typeface="Calibri" panose="020F0502020204030204" pitchFamily="34" charset="0"/>
              </a:rPr>
              <a:t>]</a:t>
            </a:r>
          </a:p>
        </p:txBody>
      </p:sp>
      <p:sp>
        <p:nvSpPr>
          <p:cNvPr id="4" name="Заголовок 1"/>
          <p:cNvSpPr txBox="1">
            <a:spLocks/>
          </p:cNvSpPr>
          <p:nvPr/>
        </p:nvSpPr>
        <p:spPr>
          <a:xfrm>
            <a:off x="776243" y="254950"/>
            <a:ext cx="7696200" cy="1192850"/>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sp3d extrusionH="57150">
              <a:bevelT w="38100" h="38100"/>
            </a:sp3d>
          </a:bodyPr>
          <a:lstStyle/>
          <a:p>
            <a:pPr algn="ctr">
              <a:spcBef>
                <a:spcPts val="2400"/>
              </a:spcBef>
            </a:pPr>
            <a:r>
              <a:rPr lang="en-US" sz="3600" b="1" kern="0" dirty="0">
                <a:solidFill>
                  <a:srgbClr val="000090"/>
                </a:solidFill>
                <a:effectLst>
                  <a:outerShdw blurRad="50800" dist="38100" algn="l" rotWithShape="0">
                    <a:prstClr val="black">
                      <a:alpha val="40000"/>
                    </a:prstClr>
                  </a:outerShdw>
                </a:effectLst>
                <a:latin typeface="Calibri" panose="020F0502020204030204" pitchFamily="34" charset="0"/>
              </a:rPr>
              <a:t>● Dedicated Support for Experimental Data Processing and Analysis </a:t>
            </a:r>
          </a:p>
        </p:txBody>
      </p:sp>
    </p:spTree>
    <p:extLst>
      <p:ext uri="{BB962C8B-B14F-4D97-AF65-F5344CB8AC3E}">
        <p14:creationId xmlns:p14="http://schemas.microsoft.com/office/powerpoint/2010/main" val="644320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838200" y="914400"/>
            <a:ext cx="7391400" cy="5515130"/>
            <a:chOff x="685801" y="888452"/>
            <a:chExt cx="7848599" cy="5969548"/>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888452"/>
              <a:ext cx="7848599" cy="596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9775183">
              <a:off x="5826021" y="998501"/>
              <a:ext cx="842908" cy="399763"/>
            </a:xfrm>
            <a:prstGeom prst="rect">
              <a:avLst/>
            </a:prstGeom>
            <a:solidFill>
              <a:schemeClr val="bg1"/>
            </a:solidFill>
          </p:spPr>
          <p:txBody>
            <a:bodyPr wrap="none" rtlCol="0">
              <a:spAutoFit/>
            </a:bodyPr>
            <a:lstStyle/>
            <a:p>
              <a:r>
                <a:rPr lang="en-US" dirty="0" smtClean="0">
                  <a:solidFill>
                    <a:prstClr val="black"/>
                  </a:solidFill>
                  <a:latin typeface="Calibri" panose="020F0502020204030204" pitchFamily="34" charset="0"/>
                </a:rPr>
                <a:t>YUMO</a:t>
              </a:r>
              <a:endParaRPr lang="en-US" dirty="0">
                <a:solidFill>
                  <a:prstClr val="black"/>
                </a:solidFill>
                <a:latin typeface="Calibri" panose="020F0502020204030204" pitchFamily="34" charset="0"/>
              </a:endParaRPr>
            </a:p>
          </p:txBody>
        </p:sp>
      </p:grpSp>
      <p:sp>
        <p:nvSpPr>
          <p:cNvPr id="6" name="Text Box 2"/>
          <p:cNvSpPr txBox="1">
            <a:spLocks noChangeArrowheads="1"/>
          </p:cNvSpPr>
          <p:nvPr/>
        </p:nvSpPr>
        <p:spPr bwMode="auto">
          <a:xfrm>
            <a:off x="2209790" y="6477021"/>
            <a:ext cx="6858010" cy="30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0" tIns="45706" rIns="91410" bIns="45706">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r>
              <a:rPr lang="en-US" altLang="ru-RU" sz="14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A.G. </a:t>
            </a:r>
            <a:r>
              <a:rPr lang="en-US" altLang="ru-RU" sz="1400" kern="0" dirty="0" err="1">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Soloviev</a:t>
            </a:r>
            <a:r>
              <a:rPr lang="en-US" altLang="ru-RU" sz="14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T.M. </a:t>
            </a:r>
            <a:r>
              <a:rPr lang="en-US" altLang="ru-RU" sz="1400" kern="0" dirty="0" err="1">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Solovieva</a:t>
            </a:r>
            <a:r>
              <a:rPr lang="en-US" altLang="ru-RU" sz="14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(LIT), A.V. </a:t>
            </a:r>
            <a:r>
              <a:rPr lang="en-US" altLang="ru-RU" sz="1400" kern="0" dirty="0" err="1">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Rogachev</a:t>
            </a:r>
            <a:r>
              <a:rPr lang="en-US" altLang="ru-RU" sz="14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A.I. </a:t>
            </a:r>
            <a:r>
              <a:rPr lang="en-US" altLang="ru-RU" sz="1400" kern="0" dirty="0" err="1">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Kuklin</a:t>
            </a:r>
            <a:r>
              <a:rPr lang="en-US" altLang="ru-RU" sz="14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(FLNP</a:t>
            </a:r>
            <a:r>
              <a:rPr lang="en-US" altLang="ru-RU" sz="1400" kern="0" dirty="0" smtClean="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[under development]</a:t>
            </a:r>
            <a:endParaRPr lang="en-US" altLang="ru-RU" sz="1400" kern="0" dirty="0">
              <a:solidFill>
                <a:prstClr val="black">
                  <a:lumMod val="50000"/>
                  <a:lumOff val="50000"/>
                </a:prstClr>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endParaRPr>
          </a:p>
        </p:txBody>
      </p:sp>
      <p:sp>
        <p:nvSpPr>
          <p:cNvPr id="7" name="Заголовок 1"/>
          <p:cNvSpPr txBox="1">
            <a:spLocks/>
          </p:cNvSpPr>
          <p:nvPr/>
        </p:nvSpPr>
        <p:spPr>
          <a:xfrm>
            <a:off x="76200" y="76203"/>
            <a:ext cx="8991600" cy="499864"/>
          </a:xfrm>
          <a:prstGeom prst="rect">
            <a:avLst/>
          </a:prstGeom>
          <a:solidFill>
            <a:schemeClr val="accent6">
              <a:lumMod val="60000"/>
              <a:lumOff val="40000"/>
            </a:schemeClr>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oAutofit/>
          </a:bodyPr>
          <a:lstStyle/>
          <a:p>
            <a:pPr algn="ctr"/>
            <a:r>
              <a:rPr lang="en-US" sz="2300" b="1" kern="0" dirty="0">
                <a:solidFill>
                  <a:srgbClr val="000090"/>
                </a:solidFill>
                <a:effectLst>
                  <a:outerShdw blurRad="38100" dist="38100" dir="2700000" algn="tl">
                    <a:srgbClr val="000000">
                      <a:alpha val="43137"/>
                    </a:srgbClr>
                  </a:outerShdw>
                </a:effectLst>
                <a:latin typeface="Calibri" panose="020F0502020204030204" pitchFamily="34" charset="0"/>
              </a:rPr>
              <a:t>Automation of on-line data storage on modernized YUMO spectrometer</a:t>
            </a:r>
          </a:p>
        </p:txBody>
      </p:sp>
    </p:spTree>
    <p:extLst>
      <p:ext uri="{BB962C8B-B14F-4D97-AF65-F5344CB8AC3E}">
        <p14:creationId xmlns:p14="http://schemas.microsoft.com/office/powerpoint/2010/main" val="2839580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Office Theme">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97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Monotype Corsiva" pitchFamily="6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49263" rtl="0" eaLnBrk="1" fontAlgn="base" latinLnBrk="0" hangingPunct="1">
          <a:lnSpc>
            <a:spcPct val="97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Monotype Corsiva" pitchFamily="66" charset="0"/>
          </a:defRPr>
        </a:defPPr>
      </a:lstStyle>
    </a:lnDef>
  </a:objectDefaults>
  <a:extraClrSchemeLst>
    <a:extraClrScheme>
      <a:clrScheme name="2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9541</TotalTime>
  <Words>9892</Words>
  <Application>Microsoft Office PowerPoint</Application>
  <PresentationFormat>Экран (4:3)</PresentationFormat>
  <Paragraphs>931</Paragraphs>
  <Slides>65</Slides>
  <Notes>3</Notes>
  <HiddenSlides>0</HiddenSlides>
  <MMClips>3</MMClips>
  <ScaleCrop>false</ScaleCrop>
  <HeadingPairs>
    <vt:vector size="6" baseType="variant">
      <vt:variant>
        <vt:lpstr>Тема</vt:lpstr>
      </vt:variant>
      <vt:variant>
        <vt:i4>7</vt:i4>
      </vt:variant>
      <vt:variant>
        <vt:lpstr>Внедренные серверы OLE</vt:lpstr>
      </vt:variant>
      <vt:variant>
        <vt:i4>1</vt:i4>
      </vt:variant>
      <vt:variant>
        <vt:lpstr>Заголовки слайдов</vt:lpstr>
      </vt:variant>
      <vt:variant>
        <vt:i4>65</vt:i4>
      </vt:variant>
    </vt:vector>
  </HeadingPairs>
  <TitlesOfParts>
    <vt:vector size="73" baseType="lpstr">
      <vt:lpstr>Office Theme</vt:lpstr>
      <vt:lpstr>2_Office Theme</vt:lpstr>
      <vt:lpstr>Тема Office</vt:lpstr>
      <vt:lpstr>2_Тема Office</vt:lpstr>
      <vt:lpstr>3_Тема Office</vt:lpstr>
      <vt:lpstr>1_Office Theme</vt:lpstr>
      <vt:lpstr>5_Тема Office</vt:lpstr>
      <vt:lpstr>Equation</vt:lpstr>
      <vt:lpstr>Methods, Algorithms and Software for Modeling Physical Systems, Mathematical Processing and Analysis of Experimental Data  (Theme 05-6-1119-2014/2016) Report on 2014 – 2016, proposal for extension 2017 – 2019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adamg</dc:creator>
  <cp:lastModifiedBy>ADAM</cp:lastModifiedBy>
  <cp:revision>693</cp:revision>
  <dcterms:modified xsi:type="dcterms:W3CDTF">2017-01-18T16:00:30Z</dcterms:modified>
</cp:coreProperties>
</file>