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1" r:id="rId2"/>
    <p:sldId id="322" r:id="rId3"/>
    <p:sldId id="323" r:id="rId4"/>
    <p:sldId id="324" r:id="rId5"/>
    <p:sldId id="256" r:id="rId6"/>
    <p:sldId id="257" r:id="rId7"/>
    <p:sldId id="258" r:id="rId8"/>
    <p:sldId id="328" r:id="rId9"/>
    <p:sldId id="330" r:id="rId10"/>
    <p:sldId id="329" r:id="rId11"/>
    <p:sldId id="298" r:id="rId12"/>
    <p:sldId id="309" r:id="rId13"/>
    <p:sldId id="307" r:id="rId14"/>
    <p:sldId id="308" r:id="rId15"/>
    <p:sldId id="311" r:id="rId16"/>
    <p:sldId id="312" r:id="rId17"/>
    <p:sldId id="314" r:id="rId18"/>
    <p:sldId id="319" r:id="rId19"/>
    <p:sldId id="315" r:id="rId20"/>
    <p:sldId id="316" r:id="rId21"/>
    <p:sldId id="318" r:id="rId22"/>
    <p:sldId id="326" r:id="rId23"/>
    <p:sldId id="325" r:id="rId24"/>
    <p:sldId id="32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78" autoAdjust="0"/>
  </p:normalViewPr>
  <p:slideViewPr>
    <p:cSldViewPr>
      <p:cViewPr>
        <p:scale>
          <a:sx n="100" d="100"/>
          <a:sy n="100" d="100"/>
        </p:scale>
        <p:origin x="-1860" y="-204"/>
      </p:cViewPr>
      <p:guideLst>
        <p:guide orient="horz" pos="25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2DB2E-7E3E-4DD5-89BC-352326B569FB}" type="datetimeFigureOut">
              <a:rPr lang="en-US" smtClean="0"/>
              <a:pPr/>
              <a:t>1/19/2017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AD275-CE21-4785-8894-AC4320CA67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8624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AD4E-23D8-4AB5-B384-F6F1BABA489E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26963-DDA4-4498-A235-DAB46B8CB5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3498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AD4E-23D8-4AB5-B384-F6F1BABA489E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26963-DDA4-4498-A235-DAB46B8CB5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586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AD4E-23D8-4AB5-B384-F6F1BABA489E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26963-DDA4-4498-A235-DAB46B8CB5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829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AD4E-23D8-4AB5-B384-F6F1BABA489E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26963-DDA4-4498-A235-DAB46B8CB5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505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AD4E-23D8-4AB5-B384-F6F1BABA489E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26963-DDA4-4498-A235-DAB46B8CB5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042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AD4E-23D8-4AB5-B384-F6F1BABA489E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26963-DDA4-4498-A235-DAB46B8CB5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153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AD4E-23D8-4AB5-B384-F6F1BABA489E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26963-DDA4-4498-A235-DAB46B8CB5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143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AD4E-23D8-4AB5-B384-F6F1BABA489E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26963-DDA4-4498-A235-DAB46B8CB5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150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AD4E-23D8-4AB5-B384-F6F1BABA489E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26963-DDA4-4498-A235-DAB46B8CB5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36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AD4E-23D8-4AB5-B384-F6F1BABA489E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26963-DDA4-4498-A235-DAB46B8CB5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052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AD4E-23D8-4AB5-B384-F6F1BABA489E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26963-DDA4-4498-A235-DAB46B8CB5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482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5AD4E-23D8-4AB5-B384-F6F1BABA489E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26963-DDA4-4498-A235-DAB46B8CB5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038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NICA\&#1055;&#1088;&#1086;&#1077;&#1082;&#1090;\PAC%20Report\NICA_MPD.wm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NICA\&#1055;&#1088;&#1086;&#1077;&#1082;&#1090;\PAC%20Report\IBR-2.wmv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662831"/>
            <a:ext cx="8424936" cy="1470025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Development of modern education programs</a:t>
            </a:r>
            <a:br>
              <a:rPr lang="en-US" sz="3200" b="1" dirty="0" smtClean="0"/>
            </a:br>
            <a:r>
              <a:rPr lang="en-US" sz="2400" dirty="0" smtClean="0"/>
              <a:t>Project Report</a:t>
            </a:r>
            <a:endParaRPr lang="ru-RU" sz="32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59532" y="2535039"/>
            <a:ext cx="84249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Development of the open educational environment to support research priorities in nuclear physics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Project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9532" y="5697044"/>
            <a:ext cx="8424936" cy="821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000" b="1" i="1" dirty="0" smtClean="0">
                <a:latin typeface="+mj-lt"/>
                <a:ea typeface="+mj-ea"/>
                <a:cs typeface="+mj-cs"/>
              </a:rPr>
              <a:t> </a:t>
            </a:r>
            <a:r>
              <a:rPr lang="en-US" sz="2000" b="1" i="1" dirty="0" err="1" smtClean="0">
                <a:latin typeface="+mj-lt"/>
                <a:ea typeface="+mj-ea"/>
                <a:cs typeface="+mj-cs"/>
              </a:rPr>
              <a:t>Programme</a:t>
            </a:r>
            <a:r>
              <a:rPr lang="en-US" sz="2000" b="1" i="1" dirty="0" smtClean="0">
                <a:latin typeface="+mj-lt"/>
                <a:ea typeface="+mj-ea"/>
                <a:cs typeface="+mj-cs"/>
              </a:rPr>
              <a:t> Advisory Committee for Condensed Matter Physics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 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dirty="0" smtClean="0">
                <a:latin typeface="+mj-lt"/>
                <a:ea typeface="+mj-ea"/>
                <a:cs typeface="+mj-cs"/>
              </a:rPr>
              <a:t>19-20 January 2017, </a:t>
            </a:r>
            <a:r>
              <a:rPr lang="en-US" dirty="0" err="1" smtClean="0">
                <a:latin typeface="+mj-lt"/>
                <a:ea typeface="+mj-ea"/>
                <a:cs typeface="+mj-cs"/>
              </a:rPr>
              <a:t>Dubna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9532" y="4437112"/>
            <a:ext cx="8424936" cy="821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latin typeface="+mj-lt"/>
                <a:ea typeface="+mj-ea"/>
                <a:cs typeface="+mj-cs"/>
              </a:rPr>
              <a:t> </a:t>
            </a:r>
            <a:r>
              <a:rPr lang="en-US" sz="2000" b="1" dirty="0" err="1" smtClean="0">
                <a:latin typeface="+mj-lt"/>
                <a:ea typeface="+mj-ea"/>
                <a:cs typeface="+mj-cs"/>
              </a:rPr>
              <a:t>Panebrattsev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latin typeface="+mj-lt"/>
                <a:ea typeface="+mj-ea"/>
                <a:cs typeface="+mj-cs"/>
              </a:rPr>
              <a:t>Yu.A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.</a:t>
            </a:r>
            <a:endParaRPr kumimoji="0" lang="ru-RU" sz="20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587"/>
            <a:ext cx="9144000" cy="922114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Multimedia </a:t>
            </a:r>
            <a:r>
              <a:rPr lang="en-US" sz="3000" b="1" dirty="0"/>
              <a:t>exhibits related to the JINR subject-matter</a:t>
            </a:r>
            <a:endParaRPr lang="ru-RU" sz="3000" b="1" dirty="0"/>
          </a:p>
        </p:txBody>
      </p:sp>
      <p:pic>
        <p:nvPicPr>
          <p:cNvPr id="3074" name="Picture 2" descr="J:\K\20161208_101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545" y="1124744"/>
            <a:ext cx="8192910" cy="4608512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83460" y="5779611"/>
            <a:ext cx="7776864" cy="784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Science Forum in South Africa</a:t>
            </a:r>
            <a:endParaRPr kumimoji="0" lang="ru-RU" sz="2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08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6383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2800" b="1" dirty="0" smtClean="0"/>
              <a:t>Online </a:t>
            </a:r>
            <a:r>
              <a:rPr lang="en-US" sz="2800" b="1" dirty="0"/>
              <a:t>courses and new educational programs within the subject-matter of JINR projects on the basis of modern educational </a:t>
            </a:r>
            <a:r>
              <a:rPr lang="en-US" sz="2800" b="1" dirty="0" smtClean="0"/>
              <a:t>platforms</a:t>
            </a:r>
            <a:endParaRPr lang="ru-RU" sz="28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7511" y="1590660"/>
            <a:ext cx="652897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8509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06377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Blended learning model</a:t>
            </a:r>
            <a:endParaRPr lang="ru-RU" sz="3200" b="1" dirty="0"/>
          </a:p>
        </p:txBody>
      </p:sp>
      <p:sp>
        <p:nvSpPr>
          <p:cNvPr id="6" name="Двойная стрелка влево/вправо 5"/>
          <p:cNvSpPr/>
          <p:nvPr/>
        </p:nvSpPr>
        <p:spPr>
          <a:xfrm>
            <a:off x="3536457" y="3403353"/>
            <a:ext cx="1887350" cy="288032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831632" y="3220898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Open informational educational environment</a:t>
            </a:r>
            <a:endParaRPr lang="ru-RU" sz="2000" b="1" dirty="0"/>
          </a:p>
        </p:txBody>
      </p:sp>
      <p:pic>
        <p:nvPicPr>
          <p:cNvPr id="15" name="Рисунок 14" descr="Картинки по запросу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6" y="1700808"/>
            <a:ext cx="1656184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2" name="Picture 4" descr="Картинки по запросу 3D men comput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149080"/>
            <a:ext cx="3168352" cy="2097254"/>
          </a:xfrm>
          <a:prstGeom prst="rect">
            <a:avLst/>
          </a:prstGeom>
          <a:noFill/>
        </p:spPr>
      </p:pic>
      <p:pic>
        <p:nvPicPr>
          <p:cNvPr id="17414" name="Picture 6" descr="Картинки по запросу 3D man compu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228184" y="4077072"/>
            <a:ext cx="1979495" cy="1440160"/>
          </a:xfrm>
          <a:prstGeom prst="rect">
            <a:avLst/>
          </a:prstGeom>
          <a:noFill/>
        </p:spPr>
      </p:pic>
      <p:sp>
        <p:nvSpPr>
          <p:cNvPr id="17418" name="AutoShape 10" descr="Картинки по запросу nic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22" name="Picture 14" descr="Картинки по запросу mooc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9096" y="1700808"/>
            <a:ext cx="2853344" cy="1499137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69" r="57460" b="1"/>
          <a:stretch/>
        </p:blipFill>
        <p:spPr bwMode="auto">
          <a:xfrm>
            <a:off x="7740352" y="1628800"/>
            <a:ext cx="1008112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3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1700808"/>
            <a:ext cx="2201441" cy="149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12404" y="2368862"/>
            <a:ext cx="1704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NICA</a:t>
            </a:r>
            <a:endParaRPr lang="ru-RU" b="1" dirty="0"/>
          </a:p>
          <a:p>
            <a:pPr algn="ctr"/>
            <a:r>
              <a:rPr lang="en-US" b="1" dirty="0" smtClean="0"/>
              <a:t>certificate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21988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0699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200" b="1" dirty="0"/>
              <a:t>Online courses </a:t>
            </a:r>
            <a:r>
              <a:rPr lang="en-US" sz="3200" b="1" dirty="0" smtClean="0"/>
              <a:t>within </a:t>
            </a:r>
            <a:r>
              <a:rPr lang="en-US" sz="3200" b="1" dirty="0"/>
              <a:t>the subject-matter of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JINR </a:t>
            </a:r>
            <a:r>
              <a:rPr lang="en-US" sz="3200" b="1" dirty="0"/>
              <a:t>projects 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1344" y="1916832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Study of condensed matter using neutrons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Neutrino physics. Deep-water experiment Baikal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Heavy ion physics. Exotic nuclei. Radioactive beams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Synthesis of new </a:t>
            </a:r>
            <a:r>
              <a:rPr lang="en-US" dirty="0" err="1"/>
              <a:t>superheavy</a:t>
            </a:r>
            <a:r>
              <a:rPr lang="en-US" dirty="0"/>
              <a:t> elements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Heavy ion accelerator complexes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Cryogenic technologies and their use in accelerating technics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 smtClean="0"/>
              <a:t>Information </a:t>
            </a:r>
            <a:r>
              <a:rPr lang="en-US" dirty="0"/>
              <a:t>technologies for the NICA project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Medical and applied physics with heavy </a:t>
            </a:r>
            <a:r>
              <a:rPr lang="en-US" dirty="0" smtClean="0"/>
              <a:t>ion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1344" y="4725144"/>
            <a:ext cx="732271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dirty="0" smtClean="0"/>
              <a:t>New </a:t>
            </a:r>
            <a:r>
              <a:rPr lang="en-US" dirty="0"/>
              <a:t>generation networks and GRID-technology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Modern technologies of distributed computing systems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Modern technologies of Big Data system engineering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Data mining methods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Software engineering (in the development of Big Data systems)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Technologies of acquisition, storing and analyzing data in nuclear </a:t>
            </a:r>
            <a:r>
              <a:rPr lang="en-US" dirty="0" smtClean="0"/>
              <a:t>physics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1344" y="431085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GRID and distributed computing for Big Data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1344" y="1412776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Physics: fundamental and applied research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181604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opencollection.files.wordpress.com/2013/09/coursera-logo-nob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204864"/>
            <a:ext cx="2149475" cy="430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s://www.edx.org/sites/default/files/news/source/image/edx_logo_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5276806"/>
            <a:ext cx="862012" cy="55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5056"/>
            <a:ext cx="4755109" cy="267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3883733"/>
            <a:ext cx="4925528" cy="28306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308506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2800" b="1" dirty="0" smtClean="0"/>
              <a:t>Online </a:t>
            </a:r>
            <a:r>
              <a:rPr lang="en-US" sz="2800" b="1" dirty="0"/>
              <a:t>courses and new educational programs within the subject-matter of JINR projects on the basis of modern educational </a:t>
            </a:r>
            <a:r>
              <a:rPr lang="en-US" sz="2800" b="1" dirty="0" smtClean="0"/>
              <a:t>platforms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389704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460" y="1095148"/>
            <a:ext cx="7776864" cy="784974"/>
          </a:xfrm>
        </p:spPr>
        <p:txBody>
          <a:bodyPr>
            <a:normAutofit/>
          </a:bodyPr>
          <a:lstStyle/>
          <a:p>
            <a:r>
              <a:rPr lang="en-US" sz="2700" dirty="0" smtClean="0"/>
              <a:t>NICA Project website: </a:t>
            </a:r>
            <a:r>
              <a:rPr lang="en-US" sz="2700" dirty="0" smtClean="0">
                <a:solidFill>
                  <a:srgbClr val="C00000"/>
                </a:solidFill>
              </a:rPr>
              <a:t>http</a:t>
            </a:r>
            <a:r>
              <a:rPr lang="en-US" sz="2700" dirty="0">
                <a:solidFill>
                  <a:srgbClr val="C00000"/>
                </a:solidFill>
              </a:rPr>
              <a:t>://nica.jinr.ru</a:t>
            </a:r>
            <a:endParaRPr lang="ru-RU" sz="2700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8171" y="1844824"/>
            <a:ext cx="5527657" cy="484993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1293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Informational and educational support of the megaproject NICA </a:t>
            </a:r>
          </a:p>
        </p:txBody>
      </p:sp>
    </p:spTree>
    <p:extLst>
      <p:ext uri="{BB962C8B-B14F-4D97-AF65-F5344CB8AC3E}">
        <p14:creationId xmlns="" xmlns:p14="http://schemas.microsoft.com/office/powerpoint/2010/main" val="45226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219" y="2137051"/>
            <a:ext cx="4482874" cy="39204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293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Informational and educational support of the megaproject NICA 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3460" y="1095148"/>
            <a:ext cx="7776864" cy="784974"/>
          </a:xfrm>
        </p:spPr>
        <p:txBody>
          <a:bodyPr>
            <a:normAutofit/>
          </a:bodyPr>
          <a:lstStyle/>
          <a:p>
            <a:r>
              <a:rPr lang="en-US" sz="2700" dirty="0" smtClean="0"/>
              <a:t>Digital passport of the NICA Accelerator Complex</a:t>
            </a:r>
            <a:endParaRPr lang="ru-RU" sz="2700" dirty="0">
              <a:solidFill>
                <a:srgbClr val="C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6377" y="2137051"/>
            <a:ext cx="4385847" cy="392195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78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1293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Informational and educational support of the megaproject NICA 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3932" y="1933767"/>
            <a:ext cx="442208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300" dirty="0" smtClean="0"/>
              <a:t>  Basics </a:t>
            </a:r>
            <a:r>
              <a:rPr lang="en-US" sz="2300" dirty="0"/>
              <a:t>of accelerator equipment</a:t>
            </a:r>
            <a:endParaRPr lang="ru-RU" sz="2300" dirty="0"/>
          </a:p>
          <a:p>
            <a:pPr>
              <a:buFont typeface="Arial" pitchFamily="34" charset="0"/>
              <a:buChar char="•"/>
            </a:pPr>
            <a:r>
              <a:rPr lang="en-US" sz="2300" dirty="0" smtClean="0"/>
              <a:t>  Experimental </a:t>
            </a:r>
            <a:r>
              <a:rPr lang="en-US" sz="2300" dirty="0"/>
              <a:t>methods of nuclear physics</a:t>
            </a:r>
            <a:endParaRPr lang="ru-RU" sz="2300" dirty="0"/>
          </a:p>
          <a:p>
            <a:pPr>
              <a:buFont typeface="Arial" pitchFamily="34" charset="0"/>
              <a:buChar char="•"/>
            </a:pPr>
            <a:r>
              <a:rPr lang="en-US" sz="2300" dirty="0" smtClean="0"/>
              <a:t>  Storage and processing of experimental data </a:t>
            </a:r>
          </a:p>
          <a:p>
            <a:pPr>
              <a:buFont typeface="Arial" pitchFamily="34" charset="0"/>
              <a:buChar char="•"/>
            </a:pPr>
            <a:r>
              <a:rPr lang="en-US" sz="2300" dirty="0" smtClean="0"/>
              <a:t>  Introduction </a:t>
            </a:r>
            <a:r>
              <a:rPr lang="en-US" sz="2300" dirty="0"/>
              <a:t>to the physics of relativistic nuclear collisions</a:t>
            </a:r>
            <a:endParaRPr lang="ru-RU" sz="2300" dirty="0"/>
          </a:p>
          <a:p>
            <a:pPr>
              <a:buFont typeface="Arial" pitchFamily="34" charset="0"/>
              <a:buChar char="•"/>
            </a:pPr>
            <a:r>
              <a:rPr lang="en-US" sz="2300" dirty="0" smtClean="0"/>
              <a:t>  Cryogenics </a:t>
            </a:r>
            <a:r>
              <a:rPr lang="en-US" sz="2300" dirty="0"/>
              <a:t>in accelerators </a:t>
            </a:r>
            <a:endParaRPr lang="ru-RU" sz="2300" dirty="0"/>
          </a:p>
          <a:p>
            <a:pPr>
              <a:buFont typeface="Arial" pitchFamily="34" charset="0"/>
              <a:buChar char="•"/>
            </a:pPr>
            <a:r>
              <a:rPr lang="en-US" sz="2300" dirty="0" smtClean="0"/>
              <a:t>  Radiation </a:t>
            </a:r>
            <a:r>
              <a:rPr lang="en-US" sz="2300" dirty="0"/>
              <a:t>medicine</a:t>
            </a:r>
            <a:endParaRPr lang="ru-RU" sz="2300" dirty="0"/>
          </a:p>
          <a:p>
            <a:pPr>
              <a:buFont typeface="Arial" pitchFamily="34" charset="0"/>
              <a:buChar char="•"/>
            </a:pPr>
            <a:r>
              <a:rPr lang="en-US" sz="2300" dirty="0" smtClean="0"/>
              <a:t>  Radiation </a:t>
            </a:r>
            <a:r>
              <a:rPr lang="en-US" sz="2300" dirty="0"/>
              <a:t>materials science</a:t>
            </a:r>
            <a:endParaRPr lang="ru-RU" sz="2300" dirty="0"/>
          </a:p>
          <a:p>
            <a:pPr>
              <a:buFont typeface="Arial" pitchFamily="34" charset="0"/>
              <a:buChar char="•"/>
            </a:pPr>
            <a:r>
              <a:rPr lang="en-US" sz="2300" dirty="0" smtClean="0"/>
              <a:t>  Nuclear electronics</a:t>
            </a:r>
          </a:p>
          <a:p>
            <a:pPr>
              <a:buFont typeface="Arial" pitchFamily="34" charset="0"/>
              <a:buChar char="•"/>
            </a:pPr>
            <a:r>
              <a:rPr lang="en-US" sz="2300" dirty="0" smtClean="0"/>
              <a:t>  Physics with MPD detector</a:t>
            </a:r>
            <a:endParaRPr lang="ru-RU" sz="23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3460" y="1095148"/>
            <a:ext cx="7776864" cy="784974"/>
          </a:xfrm>
        </p:spPr>
        <p:txBody>
          <a:bodyPr>
            <a:normAutofit/>
          </a:bodyPr>
          <a:lstStyle/>
          <a:p>
            <a:r>
              <a:rPr lang="en-US" sz="2700" dirty="0" smtClean="0"/>
              <a:t>Suggested list of online courses</a:t>
            </a:r>
            <a:endParaRPr lang="ru-RU" sz="2700" dirty="0">
              <a:solidFill>
                <a:srgbClr val="C00000"/>
              </a:solidFill>
            </a:endParaRPr>
          </a:p>
        </p:txBody>
      </p:sp>
      <p:pic>
        <p:nvPicPr>
          <p:cNvPr id="7" name="NICA_MP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996952"/>
            <a:ext cx="4447553" cy="2160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174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5426"/>
            <a:ext cx="8229600" cy="1584176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Development of online courses and new educational programs within the subject-matter of NICA project in  collaboration with: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358" y="3279160"/>
            <a:ext cx="7323034" cy="4696854"/>
          </a:xfrm>
        </p:spPr>
        <p:txBody>
          <a:bodyPr>
            <a:normAutofit/>
          </a:bodyPr>
          <a:lstStyle/>
          <a:p>
            <a:pPr>
              <a:buFont typeface="Calibri" pitchFamily="34" charset="0"/>
              <a:buChar char="–"/>
            </a:pPr>
            <a:r>
              <a:rPr lang="en-US" sz="2400" dirty="0" err="1" smtClean="0"/>
              <a:t>Dubna</a:t>
            </a:r>
            <a:r>
              <a:rPr lang="en-US" sz="2400" dirty="0" smtClean="0"/>
              <a:t> University</a:t>
            </a:r>
            <a:endParaRPr lang="ru-RU" sz="2400" dirty="0" smtClean="0"/>
          </a:p>
          <a:p>
            <a:pPr>
              <a:buFont typeface="Calibri" pitchFamily="34" charset="0"/>
              <a:buChar char="–"/>
            </a:pPr>
            <a:r>
              <a:rPr lang="en-US" sz="2400" dirty="0" smtClean="0"/>
              <a:t>National Research Nuclear University </a:t>
            </a:r>
            <a:r>
              <a:rPr lang="en-US" sz="2400" dirty="0" err="1" smtClean="0"/>
              <a:t>MEPhI</a:t>
            </a:r>
            <a:endParaRPr lang="en-US" sz="2400" dirty="0" smtClean="0"/>
          </a:p>
          <a:p>
            <a:pPr>
              <a:buFont typeface="Calibri" pitchFamily="34" charset="0"/>
              <a:buChar char="–"/>
            </a:pPr>
            <a:r>
              <a:rPr lang="en-US" sz="2400" dirty="0" smtClean="0"/>
              <a:t>AM&amp;CP Faculty, St. Petersburg State University</a:t>
            </a:r>
          </a:p>
          <a:p>
            <a:pPr>
              <a:buFont typeface="Calibri" pitchFamily="34" charset="0"/>
              <a:buChar char="–"/>
            </a:pPr>
            <a:r>
              <a:rPr lang="en-US" sz="2400" dirty="0" smtClean="0"/>
              <a:t>Institute of Physics, Kazan Federal University</a:t>
            </a:r>
          </a:p>
          <a:p>
            <a:pPr>
              <a:buFont typeface="Calibri" pitchFamily="34" charset="0"/>
              <a:buChar char="–"/>
            </a:pPr>
            <a:r>
              <a:rPr lang="en-US" sz="2400" dirty="0" smtClean="0"/>
              <a:t>Institute of Nuclear Physics, Moscow State University</a:t>
            </a:r>
          </a:p>
          <a:p>
            <a:pPr>
              <a:buFont typeface="Calibri" pitchFamily="34" charset="0"/>
              <a:buChar char="–"/>
            </a:pPr>
            <a:r>
              <a:rPr lang="en-US" sz="2400" dirty="0" smtClean="0"/>
              <a:t>Moscow Institute of Physics and Technology</a:t>
            </a:r>
            <a:endParaRPr lang="ru-RU" sz="2400" dirty="0"/>
          </a:p>
          <a:p>
            <a:pPr>
              <a:buFont typeface="Calibri" pitchFamily="34" charset="0"/>
              <a:buChar char="–"/>
            </a:pPr>
            <a:r>
              <a:rPr lang="ru-RU" sz="2400" dirty="0" smtClean="0"/>
              <a:t>…</a:t>
            </a:r>
            <a:endParaRPr lang="en-US" sz="2400" dirty="0" smtClean="0"/>
          </a:p>
          <a:p>
            <a:pPr>
              <a:buNone/>
            </a:pPr>
            <a:endParaRPr lang="ru-RU" sz="24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004048" y="1847338"/>
            <a:ext cx="2270456" cy="1505546"/>
            <a:chOff x="795466" y="3789040"/>
            <a:chExt cx="4129647" cy="2238775"/>
          </a:xfrm>
        </p:grpSpPr>
        <p:pic>
          <p:nvPicPr>
            <p:cNvPr id="4" name="Picture 14" descr="http://freeyaho.ru/uploads/posts/2011-07/xj5m8h0fds.jpe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7692"/>
            <a:stretch/>
          </p:blipFill>
          <p:spPr bwMode="auto">
            <a:xfrm>
              <a:off x="795466" y="3789040"/>
              <a:ext cx="2157802" cy="19918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Двойная стрелка влево/вправо 4"/>
            <p:cNvSpPr/>
            <p:nvPr/>
          </p:nvSpPr>
          <p:spPr>
            <a:xfrm rot="21080738">
              <a:off x="3037763" y="4542216"/>
              <a:ext cx="1887350" cy="288033"/>
            </a:xfrm>
            <a:prstGeom prst="left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Двойная стрелка влево/вправо 5"/>
            <p:cNvSpPr/>
            <p:nvPr/>
          </p:nvSpPr>
          <p:spPr>
            <a:xfrm rot="1123989">
              <a:off x="2530755" y="5739783"/>
              <a:ext cx="1887350" cy="288032"/>
            </a:xfrm>
            <a:prstGeom prst="left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Объект 2"/>
          <p:cNvSpPr txBox="1">
            <a:spLocks/>
          </p:cNvSpPr>
          <p:nvPr/>
        </p:nvSpPr>
        <p:spPr>
          <a:xfrm>
            <a:off x="467544" y="1748672"/>
            <a:ext cx="746705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JINR specialists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600" dirty="0" smtClean="0"/>
              <a:t>University lecturers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6" name="Picture 2" descr="Картинки по запросу 3D man compu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431517" y="3140968"/>
            <a:ext cx="1524224" cy="1009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916832"/>
            <a:ext cx="1440160" cy="97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1844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1293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Professional nuclear physics web-resource “Nuclear Science and Technology”</a:t>
            </a:r>
            <a:endParaRPr lang="ru-RU" sz="3200" b="1" dirty="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412" y="1365151"/>
            <a:ext cx="7221176" cy="522034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6618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-99392"/>
            <a:ext cx="8424936" cy="1470025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Development of modern education programs</a:t>
            </a:r>
            <a:br>
              <a:rPr lang="en-US" sz="3200" b="1" dirty="0" smtClean="0"/>
            </a:br>
            <a:r>
              <a:rPr lang="en-US" sz="2400" dirty="0" smtClean="0"/>
              <a:t>Project Report</a:t>
            </a:r>
            <a:endParaRPr lang="ru-RU" sz="3200" dirty="0"/>
          </a:p>
        </p:txBody>
      </p:sp>
      <p:pic>
        <p:nvPicPr>
          <p:cNvPr id="1026" name="Picture 2" descr="E:\!2016\Virtual Lab\Фото для презентаций\^7812AD89E423CFCDE62A581A7EF1F0A244C3275ABD2B7636DE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605" y="1556792"/>
            <a:ext cx="8676789" cy="4184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3176"/>
            <a:ext cx="4916899" cy="3240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96952"/>
            <a:ext cx="4941216" cy="3240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93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Professional nuclear physics web-resource “Nuclear Science and Technology”</a:t>
            </a:r>
            <a:endParaRPr lang="ru-RU" sz="3200" b="1" dirty="0" smtClean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-108520" y="1052736"/>
            <a:ext cx="3672516" cy="784974"/>
          </a:xfrm>
        </p:spPr>
        <p:txBody>
          <a:bodyPr>
            <a:normAutofit/>
          </a:bodyPr>
          <a:lstStyle/>
          <a:p>
            <a:r>
              <a:rPr lang="en-US" sz="2700" dirty="0" smtClean="0"/>
              <a:t>Modern detectors</a:t>
            </a:r>
            <a:endParaRPr lang="ru-RU" sz="2700" dirty="0">
              <a:solidFill>
                <a:srgbClr val="C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079896" y="2276872"/>
            <a:ext cx="3672516" cy="784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Data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analysis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685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30699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US" sz="3200" b="1" dirty="0" smtClean="0"/>
              <a:t>Educational </a:t>
            </a:r>
            <a:r>
              <a:rPr lang="en-US" sz="3200" b="1" dirty="0"/>
              <a:t>online resource </a:t>
            </a:r>
            <a:r>
              <a:rPr lang="en-US" sz="3200" b="1" dirty="0" smtClean="0"/>
              <a:t>“Virtual </a:t>
            </a:r>
            <a:r>
              <a:rPr lang="en-US" sz="3200" b="1" dirty="0"/>
              <a:t>Laboratory of Nuclear </a:t>
            </a:r>
            <a:r>
              <a:rPr lang="en-US" sz="3200" b="1" dirty="0" smtClean="0"/>
              <a:t>Physics”</a:t>
            </a:r>
            <a:endParaRPr lang="ru-RU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91509" y="3933056"/>
            <a:ext cx="5160982" cy="268144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196752"/>
            <a:ext cx="835292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2014–2016:</a:t>
            </a:r>
            <a:r>
              <a:rPr kumimoji="0" lang="en-US" sz="1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Hardware-Software Complex “Virtual Laboratory of Nuclear Fission”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3528" y="1772816"/>
            <a:ext cx="8352928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2017–2019:</a:t>
            </a:r>
            <a:r>
              <a:rPr kumimoji="0" lang="en-US" sz="1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Development of the web-resource “Virtual Laboratory of Nuclear Physics”</a:t>
            </a:r>
          </a:p>
          <a:p>
            <a:pPr lvl="0">
              <a:spcBef>
                <a:spcPct val="0"/>
              </a:spcBef>
            </a:pPr>
            <a:r>
              <a:rPr lang="en-US" sz="1900" dirty="0" smtClean="0"/>
              <a:t>– Development of the i</a:t>
            </a:r>
            <a:r>
              <a:rPr lang="en-US" sz="1900" dirty="0" smtClean="0">
                <a:latin typeface="+mj-lt"/>
                <a:ea typeface="+mj-ea"/>
                <a:cs typeface="+mj-cs"/>
              </a:rPr>
              <a:t>nteractive environment for nuclear experiment modeling</a:t>
            </a:r>
          </a:p>
          <a:p>
            <a:pPr lvl="0">
              <a:spcBef>
                <a:spcPct val="0"/>
              </a:spcBef>
            </a:pPr>
            <a:r>
              <a:rPr lang="en-US" sz="1900" dirty="0" smtClean="0"/>
              <a:t>– 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Integration of virtual laboratory to educational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process of participating     </a:t>
            </a:r>
          </a:p>
          <a:p>
            <a:pPr lvl="0">
              <a:spcBef>
                <a:spcPct val="0"/>
              </a:spcBef>
            </a:pPr>
            <a:r>
              <a:rPr lang="en-US" sz="1900" dirty="0" smtClean="0">
                <a:latin typeface="+mj-lt"/>
                <a:ea typeface="+mj-ea"/>
                <a:cs typeface="+mj-cs"/>
              </a:rPr>
              <a:t>   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universities</a:t>
            </a:r>
          </a:p>
          <a:p>
            <a:pPr lvl="0">
              <a:spcBef>
                <a:spcPct val="0"/>
              </a:spcBef>
            </a:pPr>
            <a:r>
              <a:rPr lang="en-US" sz="1900" dirty="0" smtClean="0"/>
              <a:t>– </a:t>
            </a:r>
            <a:r>
              <a:rPr lang="en-US" sz="1900" noProof="0" dirty="0" smtClean="0">
                <a:latin typeface="+mj-lt"/>
                <a:ea typeface="+mj-ea"/>
                <a:cs typeface="+mj-cs"/>
              </a:rPr>
              <a:t>Extension of practicum topics (gamma spectroscopy, neutron physics etc.)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04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30699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US" sz="3200" b="1" dirty="0" smtClean="0"/>
              <a:t>Interactive environment for nuclear experiment modeling</a:t>
            </a:r>
            <a:endParaRPr lang="ru-RU" sz="3200" b="1" dirty="0"/>
          </a:p>
        </p:txBody>
      </p:sp>
      <p:pic>
        <p:nvPicPr>
          <p:cNvPr id="6146" name="Picture 2" descr="E:\!2016\ЮАР 2016\Фото\Setup Builder_1.jpg"/>
          <p:cNvPicPr>
            <a:picLocks noChangeAspect="1" noChangeArrowheads="1"/>
          </p:cNvPicPr>
          <p:nvPr/>
        </p:nvPicPr>
        <p:blipFill>
          <a:blip r:embed="rId2" cstate="print"/>
          <a:srcRect l="909"/>
          <a:stretch>
            <a:fillRect/>
          </a:stretch>
        </p:blipFill>
        <p:spPr bwMode="auto">
          <a:xfrm>
            <a:off x="356865" y="1628800"/>
            <a:ext cx="8430270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004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41772"/>
            <a:ext cx="8424936" cy="147002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Explanatory note for budget of the project “Development of the open educational environment </a:t>
            </a:r>
            <a:br>
              <a:rPr lang="en-US" sz="2800" b="1" dirty="0" smtClean="0"/>
            </a:br>
            <a:r>
              <a:rPr lang="en-US" sz="2800" b="1" dirty="0" smtClean="0"/>
              <a:t>to support research priorities in nuclear physics”</a:t>
            </a:r>
            <a:endParaRPr lang="ru-RU" sz="2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003" y="1413376"/>
            <a:ext cx="8611994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-281394"/>
            <a:ext cx="8424936" cy="1470025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Possible financing sources of the project</a:t>
            </a:r>
            <a:endParaRPr lang="ru-RU" sz="32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18801" y="1185994"/>
            <a:ext cx="8784468" cy="432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sz="2800" dirty="0" smtClean="0">
                <a:ea typeface="+mj-ea"/>
                <a:cs typeface="+mj-cs"/>
              </a:rPr>
              <a:t>  </a:t>
            </a:r>
            <a:r>
              <a:rPr lang="en-US" sz="2800" dirty="0" smtClean="0">
                <a:ea typeface="+mj-ea"/>
                <a:cs typeface="+mj-cs"/>
              </a:rPr>
              <a:t>JINR UC budget theme:</a:t>
            </a:r>
            <a:r>
              <a:rPr lang="ru-RU" sz="2800" dirty="0" smtClean="0">
                <a:ea typeface="+mj-ea"/>
                <a:cs typeface="+mj-cs"/>
              </a:rPr>
              <a:t> 1120</a:t>
            </a:r>
            <a:endParaRPr lang="en-US" sz="2800" dirty="0" smtClean="0">
              <a:ea typeface="+mj-ea"/>
              <a:cs typeface="+mj-cs"/>
            </a:endParaRPr>
          </a:p>
          <a:p>
            <a:pPr lvl="0" algn="just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sz="2800" dirty="0" smtClean="0">
                <a:ea typeface="+mj-ea"/>
                <a:cs typeface="+mj-cs"/>
              </a:rPr>
              <a:t>  </a:t>
            </a:r>
            <a:r>
              <a:rPr lang="en-US" sz="2800" dirty="0" smtClean="0">
                <a:ea typeface="+mj-ea"/>
                <a:cs typeface="+mj-cs"/>
              </a:rPr>
              <a:t>JINR infrastructure</a:t>
            </a:r>
          </a:p>
          <a:p>
            <a:pPr lvl="0" algn="just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sz="2800" dirty="0" smtClean="0">
                <a:ea typeface="+mj-ea"/>
                <a:cs typeface="+mj-cs"/>
              </a:rPr>
              <a:t>  </a:t>
            </a:r>
            <a:r>
              <a:rPr lang="en-US" sz="2800" dirty="0" smtClean="0">
                <a:ea typeface="+mj-ea"/>
                <a:cs typeface="+mj-cs"/>
              </a:rPr>
              <a:t>VBLHEP budget theme: 1065 (NICA project)</a:t>
            </a:r>
          </a:p>
          <a:p>
            <a:pPr lvl="0" algn="just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sz="2800" dirty="0" smtClean="0">
                <a:ea typeface="+mj-ea"/>
                <a:cs typeface="+mj-cs"/>
              </a:rPr>
              <a:t>  </a:t>
            </a:r>
            <a:r>
              <a:rPr lang="en-US" sz="2800" dirty="0" smtClean="0">
                <a:ea typeface="+mj-ea"/>
                <a:cs typeface="+mj-cs"/>
              </a:rPr>
              <a:t>VBLHEP budget theme: 1066 (STAR project)</a:t>
            </a:r>
          </a:p>
          <a:p>
            <a:pPr lvl="0" algn="just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sz="2800" dirty="0" smtClean="0">
                <a:ea typeface="+mj-ea"/>
                <a:cs typeface="+mj-cs"/>
              </a:rPr>
              <a:t>  </a:t>
            </a:r>
            <a:r>
              <a:rPr lang="en-US" sz="2800" dirty="0" smtClean="0">
                <a:ea typeface="+mj-ea"/>
                <a:cs typeface="+mj-cs"/>
              </a:rPr>
              <a:t>Cooperation Programs with JINR Associated States</a:t>
            </a:r>
          </a:p>
          <a:p>
            <a:pPr lvl="0" algn="just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sz="2800" dirty="0" smtClean="0">
                <a:ea typeface="+mj-ea"/>
                <a:cs typeface="+mj-cs"/>
              </a:rPr>
              <a:t>  </a:t>
            </a:r>
            <a:r>
              <a:rPr lang="en-US" sz="2800" dirty="0" smtClean="0">
                <a:ea typeface="+mj-ea"/>
                <a:cs typeface="+mj-cs"/>
              </a:rPr>
              <a:t>Grants of Plenipotentiaries of JINR Member States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462" y="4509120"/>
            <a:ext cx="373606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-99392"/>
            <a:ext cx="8424936" cy="1470025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Development of modern education programs</a:t>
            </a:r>
            <a:br>
              <a:rPr lang="en-US" sz="3200" b="1" dirty="0" smtClean="0"/>
            </a:br>
            <a:r>
              <a:rPr lang="en-US" sz="2400" dirty="0" smtClean="0"/>
              <a:t>Project Report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2" y="2025162"/>
            <a:ext cx="8591538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59532" y="1268760"/>
            <a:ext cx="8424936" cy="664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400" b="1" dirty="0" smtClean="0">
                <a:latin typeface="+mj-lt"/>
                <a:ea typeface="+mj-ea"/>
                <a:cs typeface="+mj-cs"/>
              </a:rPr>
              <a:t>1. Multimedia interactive modules of basic JINR facilities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9532" y="3717032"/>
            <a:ext cx="8424936" cy="664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400" b="1" dirty="0" smtClean="0">
                <a:latin typeface="+mj-lt"/>
                <a:ea typeface="+mj-ea"/>
                <a:cs typeface="+mj-cs"/>
              </a:rPr>
              <a:t>2. Exhibitions. JINR Visit Centrum. JINR Museum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D:\Virtual_lab_plus\Photo\Practice 2014\photos_profesional\IG_osc-sten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50" y="4509120"/>
            <a:ext cx="2240951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J:\D001_c (2).jpg"/>
          <p:cNvPicPr>
            <a:picLocks noChangeAspect="1" noChangeArrowheads="1"/>
          </p:cNvPicPr>
          <p:nvPr/>
        </p:nvPicPr>
        <p:blipFill>
          <a:blip r:embed="rId5" cstate="print"/>
          <a:srcRect b="3989"/>
          <a:stretch>
            <a:fillRect/>
          </a:stretch>
        </p:blipFill>
        <p:spPr bwMode="auto">
          <a:xfrm>
            <a:off x="6304542" y="4509120"/>
            <a:ext cx="2587938" cy="16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-99392"/>
            <a:ext cx="8424936" cy="1470025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Development of modern education programs</a:t>
            </a:r>
            <a:br>
              <a:rPr lang="en-US" sz="3200" b="1" dirty="0" smtClean="0"/>
            </a:br>
            <a:r>
              <a:rPr lang="en-US" sz="2400" dirty="0" smtClean="0"/>
              <a:t>Project Report</a:t>
            </a:r>
            <a:endParaRPr lang="ru-RU" sz="32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59532" y="1268760"/>
            <a:ext cx="8424936" cy="664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3</a:t>
            </a:r>
            <a:r>
              <a:rPr lang="en-US" sz="2400" b="1" dirty="0" smtClean="0">
                <a:latin typeface="+mj-lt"/>
                <a:ea typeface="+mj-ea"/>
                <a:cs typeface="+mj-cs"/>
              </a:rPr>
              <a:t>. Virtual Laboratory of Nuclear Fission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 descr="E:\!2016\ЮАР 2016\Фото\Student practic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712" y="4221088"/>
            <a:ext cx="2400000" cy="1800000"/>
          </a:xfrm>
          <a:prstGeom prst="rect">
            <a:avLst/>
          </a:prstGeom>
          <a:noFill/>
        </p:spPr>
      </p:pic>
      <p:pic>
        <p:nvPicPr>
          <p:cNvPr id="4100" name="Picture 4" descr="C:\Users\Ksenya\AppData\Roaming\Skype\wildksu\media_messaging\media_cache_v3\^A067E75AB00E7C159B35C8759A0F36B2972B07CF3BBCDCFF3C^pimgpsh_fullsize_dist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2976" y="4221088"/>
            <a:ext cx="2637469" cy="1800000"/>
          </a:xfrm>
          <a:prstGeom prst="rect">
            <a:avLst/>
          </a:prstGeom>
          <a:noFill/>
        </p:spPr>
      </p:pic>
      <p:pic>
        <p:nvPicPr>
          <p:cNvPr id="8" name="Picture 5" descr="E:\!2016\Virtual Lab\Фото для презентаций\UCLab_09Sep15 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264" y="4221088"/>
            <a:ext cx="2665168" cy="1800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779912" y="2053164"/>
            <a:ext cx="2912592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3" name="Picture 7" descr="C:\Users\Ksenya\AppData\Local\Temp\SNAGHTML206a9a8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3820" y="2053164"/>
            <a:ext cx="1747368" cy="1800000"/>
          </a:xfrm>
          <a:prstGeom prst="rect">
            <a:avLst/>
          </a:prstGeom>
          <a:noFill/>
        </p:spPr>
      </p:pic>
      <p:pic>
        <p:nvPicPr>
          <p:cNvPr id="4104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2216" y="2053164"/>
            <a:ext cx="296769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9552" y="1628800"/>
            <a:ext cx="83492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Project authors from JINR</a:t>
            </a:r>
            <a:r>
              <a:rPr lang="en-US" dirty="0"/>
              <a:t>:                        </a:t>
            </a:r>
            <a:endParaRPr lang="ru-RU" dirty="0"/>
          </a:p>
          <a:p>
            <a:r>
              <a:rPr lang="en-US" dirty="0"/>
              <a:t>S.N. </a:t>
            </a:r>
            <a:r>
              <a:rPr lang="en-US" dirty="0" err="1"/>
              <a:t>Balalykin</a:t>
            </a:r>
            <a:r>
              <a:rPr lang="en-US" dirty="0"/>
              <a:t>, V.V. </a:t>
            </a:r>
            <a:r>
              <a:rPr lang="en-US" dirty="0" err="1"/>
              <a:t>Belaga</a:t>
            </a:r>
            <a:r>
              <a:rPr lang="en-US" dirty="0"/>
              <a:t>, E.I. </a:t>
            </a:r>
            <a:r>
              <a:rPr lang="en-US" dirty="0" err="1"/>
              <a:t>Golubeva</a:t>
            </a:r>
            <a:r>
              <a:rPr lang="en-US" dirty="0"/>
              <a:t>, D.V. </a:t>
            </a:r>
            <a:r>
              <a:rPr lang="en-US" dirty="0" err="1"/>
              <a:t>Kamanin</a:t>
            </a:r>
            <a:r>
              <a:rPr lang="en-US" dirty="0"/>
              <a:t>, K.V. </a:t>
            </a:r>
            <a:r>
              <a:rPr lang="en-US" dirty="0" err="1"/>
              <a:t>Klygina</a:t>
            </a:r>
            <a:r>
              <a:rPr lang="en-US" dirty="0"/>
              <a:t>, A.O. </a:t>
            </a:r>
            <a:r>
              <a:rPr lang="en-US" dirty="0" err="1"/>
              <a:t>Komarova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V.V</a:t>
            </a:r>
            <a:r>
              <a:rPr lang="en-US" dirty="0"/>
              <a:t>. </a:t>
            </a:r>
            <a:r>
              <a:rPr lang="en-US" dirty="0" err="1"/>
              <a:t>Korenkov</a:t>
            </a:r>
            <a:r>
              <a:rPr lang="en-US" dirty="0"/>
              <a:t>, </a:t>
            </a:r>
            <a:r>
              <a:rPr lang="en-US" dirty="0" err="1"/>
              <a:t>Yu.D</a:t>
            </a:r>
            <a:r>
              <a:rPr lang="en-US" dirty="0"/>
              <a:t>. </a:t>
            </a:r>
            <a:r>
              <a:rPr lang="en-US" dirty="0" err="1"/>
              <a:t>Orlova</a:t>
            </a:r>
            <a:r>
              <a:rPr lang="en-US" dirty="0"/>
              <a:t>, M.P. </a:t>
            </a:r>
            <a:r>
              <a:rPr lang="en-US" dirty="0" err="1"/>
              <a:t>Osmachko</a:t>
            </a:r>
            <a:r>
              <a:rPr lang="en-US" dirty="0"/>
              <a:t>, S.Z. </a:t>
            </a:r>
            <a:r>
              <a:rPr lang="en-US" dirty="0" err="1"/>
              <a:t>Pakuliak</a:t>
            </a:r>
            <a:r>
              <a:rPr lang="en-US" dirty="0"/>
              <a:t>, </a:t>
            </a:r>
            <a:r>
              <a:rPr lang="en-US" u="sng" dirty="0" err="1"/>
              <a:t>Yu.A</a:t>
            </a:r>
            <a:r>
              <a:rPr lang="en-US" u="sng" dirty="0"/>
              <a:t>. </a:t>
            </a:r>
            <a:r>
              <a:rPr lang="en-US" u="sng" dirty="0" err="1" smtClean="0"/>
              <a:t>Panebrattsev</a:t>
            </a:r>
            <a:r>
              <a:rPr lang="en-US" dirty="0" smtClean="0"/>
              <a:t>, </a:t>
            </a:r>
            <a:endParaRPr lang="ru-RU" dirty="0"/>
          </a:p>
          <a:p>
            <a:r>
              <a:rPr lang="en-US" dirty="0" smtClean="0"/>
              <a:t>E.V</a:t>
            </a:r>
            <a:r>
              <a:rPr lang="en-US" dirty="0"/>
              <a:t>. </a:t>
            </a:r>
            <a:r>
              <a:rPr lang="en-US" dirty="0" err="1"/>
              <a:t>Potrebennikova</a:t>
            </a:r>
            <a:r>
              <a:rPr lang="en-US" dirty="0"/>
              <a:t>, P.D. </a:t>
            </a:r>
            <a:r>
              <a:rPr lang="en-US" dirty="0" err="1"/>
              <a:t>Semchukov</a:t>
            </a:r>
            <a:r>
              <a:rPr lang="en-US" dirty="0"/>
              <a:t>, N.E. </a:t>
            </a:r>
            <a:r>
              <a:rPr lang="en-US" dirty="0" err="1"/>
              <a:t>Sidorov</a:t>
            </a:r>
            <a:r>
              <a:rPr lang="en-US" dirty="0"/>
              <a:t>, O.A. Smirnov, A.V. </a:t>
            </a:r>
            <a:r>
              <a:rPr lang="en-US" dirty="0" err="1"/>
              <a:t>Strekalovsky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T.G</a:t>
            </a:r>
            <a:r>
              <a:rPr lang="en-US" dirty="0"/>
              <a:t>. </a:t>
            </a:r>
            <a:r>
              <a:rPr lang="en-US" dirty="0" err="1"/>
              <a:t>Stroganova</a:t>
            </a:r>
            <a:r>
              <a:rPr lang="en-US" dirty="0"/>
              <a:t>, </a:t>
            </a:r>
            <a:r>
              <a:rPr lang="en-US" dirty="0" smtClean="0"/>
              <a:t>R. </a:t>
            </a:r>
            <a:r>
              <a:rPr lang="en-US" dirty="0" err="1" smtClean="0"/>
              <a:t>Tsenov</a:t>
            </a:r>
            <a:r>
              <a:rPr lang="en-US" dirty="0" smtClean="0"/>
              <a:t>, N.I</a:t>
            </a:r>
            <a:r>
              <a:rPr lang="en-US" dirty="0"/>
              <a:t>. </a:t>
            </a:r>
            <a:r>
              <a:rPr lang="en-US" dirty="0" err="1"/>
              <a:t>Vorontsova</a:t>
            </a:r>
            <a:r>
              <a:rPr lang="en-US" dirty="0"/>
              <a:t>, D.V. </a:t>
            </a:r>
            <a:r>
              <a:rPr lang="en-US" dirty="0" err="1"/>
              <a:t>Zhuravleva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3557443"/>
            <a:ext cx="79891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Participating organizations</a:t>
            </a:r>
            <a:r>
              <a:rPr lang="ru-RU" b="1" dirty="0" smtClean="0"/>
              <a:t>:</a:t>
            </a:r>
            <a:r>
              <a:rPr lang="en-US" b="1" dirty="0" smtClean="0"/>
              <a:t>                     </a:t>
            </a:r>
            <a:r>
              <a:rPr lang="en-US" dirty="0" smtClean="0"/>
              <a:t>National </a:t>
            </a:r>
            <a:r>
              <a:rPr lang="en-US" dirty="0"/>
              <a:t>Research Nuclear University </a:t>
            </a:r>
            <a:r>
              <a:rPr lang="en-US" dirty="0" err="1" smtClean="0"/>
              <a:t>MEPhI</a:t>
            </a:r>
            <a:endParaRPr lang="en-US" dirty="0" smtClean="0"/>
          </a:p>
          <a:p>
            <a:pPr algn="r"/>
            <a:r>
              <a:rPr lang="en-US" dirty="0" err="1" smtClean="0"/>
              <a:t>Dubna</a:t>
            </a:r>
            <a:r>
              <a:rPr lang="en-US" dirty="0" smtClean="0"/>
              <a:t> </a:t>
            </a:r>
            <a:r>
              <a:rPr lang="en-US" dirty="0"/>
              <a:t>University </a:t>
            </a:r>
            <a:endParaRPr lang="ru-RU" dirty="0"/>
          </a:p>
          <a:p>
            <a:pPr algn="r"/>
            <a:r>
              <a:rPr lang="en-US" dirty="0"/>
              <a:t>Institute of Physics, Kazan Federal University</a:t>
            </a:r>
            <a:endParaRPr lang="ru-RU" dirty="0"/>
          </a:p>
          <a:p>
            <a:pPr algn="r"/>
            <a:r>
              <a:rPr lang="en-US" dirty="0"/>
              <a:t>Faculty of Applied Mathematics and </a:t>
            </a:r>
            <a:endParaRPr lang="ru-RU" dirty="0"/>
          </a:p>
          <a:p>
            <a:pPr algn="r"/>
            <a:r>
              <a:rPr lang="en-US" dirty="0"/>
              <a:t>Control Processes, St. Petersburg State University</a:t>
            </a:r>
            <a:endParaRPr lang="ru-RU" dirty="0"/>
          </a:p>
          <a:p>
            <a:pPr algn="r"/>
            <a:r>
              <a:rPr lang="en-US" dirty="0"/>
              <a:t>Stellenbosch University, RSA</a:t>
            </a:r>
            <a:endParaRPr lang="ru-RU" dirty="0"/>
          </a:p>
          <a:p>
            <a:pPr algn="r"/>
            <a:r>
              <a:rPr lang="en-US" dirty="0"/>
              <a:t>UNISA, RSA</a:t>
            </a:r>
            <a:endParaRPr lang="ru-RU" dirty="0"/>
          </a:p>
          <a:p>
            <a:pPr algn="r"/>
            <a:r>
              <a:rPr lang="en-US" dirty="0"/>
              <a:t>Sofia University, Bulgaria</a:t>
            </a:r>
            <a:endParaRPr lang="ru-RU" dirty="0"/>
          </a:p>
          <a:p>
            <a:pPr algn="r"/>
            <a:r>
              <a:rPr lang="en-US" dirty="0"/>
              <a:t>INRNE BAS, Bulgaria</a:t>
            </a:r>
            <a:endParaRPr lang="ru-RU" dirty="0"/>
          </a:p>
          <a:p>
            <a:pPr algn="r"/>
            <a:r>
              <a:rPr lang="en-US" dirty="0"/>
              <a:t>"</a:t>
            </a:r>
            <a:r>
              <a:rPr lang="en-US" dirty="0" err="1"/>
              <a:t>InterGraphics</a:t>
            </a:r>
            <a:r>
              <a:rPr lang="en-US" dirty="0"/>
              <a:t>" </a:t>
            </a:r>
            <a:r>
              <a:rPr lang="en-US" dirty="0" smtClean="0"/>
              <a:t>LLC</a:t>
            </a:r>
            <a:endParaRPr lang="en-US" dirty="0"/>
          </a:p>
          <a:p>
            <a:pPr algn="r"/>
            <a:r>
              <a:rPr lang="en-US" dirty="0" smtClean="0"/>
              <a:t>University P. J. </a:t>
            </a:r>
            <a:r>
              <a:rPr lang="en-US" dirty="0" err="1" smtClean="0"/>
              <a:t>Safarika</a:t>
            </a:r>
            <a:r>
              <a:rPr lang="en-US" dirty="0" smtClean="0"/>
              <a:t>, Kosice, Slovakia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9532" y="120750"/>
            <a:ext cx="84249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Development of the open educational environment to support research priorities in nuclear physics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400" dirty="0" smtClean="0">
                <a:latin typeface="+mj-lt"/>
                <a:ea typeface="+mj-ea"/>
                <a:cs typeface="+mj-cs"/>
              </a:rPr>
              <a:t>New Pr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oject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74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388" y="-27384"/>
            <a:ext cx="7931224" cy="994122"/>
          </a:xfrm>
        </p:spPr>
        <p:txBody>
          <a:bodyPr>
            <a:normAutofit/>
          </a:bodyPr>
          <a:lstStyle/>
          <a:p>
            <a:r>
              <a:rPr lang="en-US" sz="3200" b="1" dirty="0"/>
              <a:t>Project goals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496944" cy="5544616"/>
          </a:xfrm>
        </p:spPr>
        <p:txBody>
          <a:bodyPr>
            <a:noAutofit/>
          </a:bodyPr>
          <a:lstStyle/>
          <a:p>
            <a:pPr lvl="0"/>
            <a:r>
              <a:rPr lang="en-US" sz="2700" dirty="0"/>
              <a:t>Attract talented young people and highly qualified specialists to work at JINR</a:t>
            </a:r>
            <a:endParaRPr lang="ru-RU" sz="2700" dirty="0"/>
          </a:p>
          <a:p>
            <a:pPr lvl="0"/>
            <a:r>
              <a:rPr lang="en-US" sz="2700" dirty="0"/>
              <a:t>Use modern educational technologies to train specialists intending to work at JINR</a:t>
            </a:r>
            <a:endParaRPr lang="ru-RU" sz="2700" dirty="0"/>
          </a:p>
          <a:p>
            <a:pPr lvl="0"/>
            <a:r>
              <a:rPr lang="en-US" sz="2700" dirty="0"/>
              <a:t>Implement the results obtained at JINR in the educational process in the State Members of the Institute</a:t>
            </a:r>
            <a:endParaRPr lang="ru-RU" sz="2700" dirty="0"/>
          </a:p>
          <a:p>
            <a:pPr lvl="0"/>
            <a:r>
              <a:rPr lang="en-US" sz="2700" dirty="0"/>
              <a:t>Build brand awareness of JINR and the NICA project for a wider audience</a:t>
            </a:r>
            <a:endParaRPr lang="ru-RU" sz="2700" dirty="0"/>
          </a:p>
          <a:p>
            <a:pPr lvl="0"/>
            <a:r>
              <a:rPr lang="en-US" sz="2700" dirty="0"/>
              <a:t>Develop educational content at the level of the leading research centers</a:t>
            </a:r>
            <a:endParaRPr lang="ru-RU" sz="2700" dirty="0"/>
          </a:p>
        </p:txBody>
      </p:sp>
    </p:spTree>
    <p:extLst>
      <p:ext uri="{BB962C8B-B14F-4D97-AF65-F5344CB8AC3E}">
        <p14:creationId xmlns="" xmlns:p14="http://schemas.microsoft.com/office/powerpoint/2010/main" val="32851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70580"/>
            <a:ext cx="8568952" cy="6021288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sz="4300" dirty="0"/>
              <a:t>Develop online courses and new educational programs within the subject-matter of JINR projects on the basis of modern educational platforms</a:t>
            </a:r>
            <a:endParaRPr lang="ru-RU" sz="4300" dirty="0"/>
          </a:p>
          <a:p>
            <a:pPr lvl="0">
              <a:lnSpc>
                <a:spcPct val="120000"/>
              </a:lnSpc>
            </a:pPr>
            <a:r>
              <a:rPr lang="en-US" sz="4300" dirty="0"/>
              <a:t>Creation and development of multimedia educational resources for the JINR laboratories’ websites</a:t>
            </a:r>
            <a:endParaRPr lang="ru-RU" sz="4300" dirty="0"/>
          </a:p>
          <a:p>
            <a:pPr lvl="0">
              <a:lnSpc>
                <a:spcPct val="120000"/>
              </a:lnSpc>
            </a:pPr>
            <a:r>
              <a:rPr lang="en-US" sz="4300" dirty="0"/>
              <a:t>Provide informational and educational support of the megaproject NICA</a:t>
            </a:r>
            <a:endParaRPr lang="ru-RU" sz="4300" dirty="0"/>
          </a:p>
          <a:p>
            <a:pPr lvl="0">
              <a:lnSpc>
                <a:spcPct val="120000"/>
              </a:lnSpc>
            </a:pPr>
            <a:r>
              <a:rPr lang="en-US" sz="4300" dirty="0"/>
              <a:t>Develop multimedia exhibits associated with the JINR subject-matter</a:t>
            </a:r>
            <a:endParaRPr lang="ru-RU" sz="4300" dirty="0"/>
          </a:p>
          <a:p>
            <a:pPr lvl="0">
              <a:lnSpc>
                <a:spcPct val="120000"/>
              </a:lnSpc>
            </a:pPr>
            <a:r>
              <a:rPr lang="en-US" sz="4300" dirty="0"/>
              <a:t>Develop a professional nuclear physics web-resource </a:t>
            </a:r>
            <a:r>
              <a:rPr lang="en-US" sz="4300" dirty="0" smtClean="0"/>
              <a:t>“Nuclear </a:t>
            </a:r>
            <a:r>
              <a:rPr lang="en-US" sz="4300" dirty="0"/>
              <a:t>Science and </a:t>
            </a:r>
            <a:r>
              <a:rPr lang="en-US" sz="4300" dirty="0" smtClean="0"/>
              <a:t>Technology”</a:t>
            </a:r>
            <a:endParaRPr lang="ru-RU" sz="4300" dirty="0"/>
          </a:p>
          <a:p>
            <a:pPr lvl="0">
              <a:lnSpc>
                <a:spcPct val="120000"/>
              </a:lnSpc>
            </a:pPr>
            <a:r>
              <a:rPr lang="en-US" sz="4300" dirty="0"/>
              <a:t>Develop a e-learning tool "Virtual Laboratory of Nuclear Physics" intended for </a:t>
            </a:r>
            <a:r>
              <a:rPr lang="en-US" sz="4300" dirty="0" smtClean="0"/>
              <a:t>students</a:t>
            </a:r>
            <a:endParaRPr lang="ru-RU" sz="4300" dirty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06388" y="-27384"/>
            <a:ext cx="7931224" cy="994122"/>
          </a:xfrm>
        </p:spPr>
        <p:txBody>
          <a:bodyPr>
            <a:normAutofit/>
          </a:bodyPr>
          <a:lstStyle/>
          <a:p>
            <a:r>
              <a:rPr lang="en-US" sz="3200" b="1" dirty="0"/>
              <a:t>Project </a:t>
            </a:r>
            <a:r>
              <a:rPr lang="en-US" sz="3200" b="1" dirty="0" smtClean="0"/>
              <a:t>tasks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21045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BR-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42519" y="2022632"/>
            <a:ext cx="8622000" cy="46605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519" y="917187"/>
            <a:ext cx="8622000" cy="10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8364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US" sz="2700" b="1" dirty="0"/>
              <a:t>Multimedia educational resources for the JINR laboratories’ websites </a:t>
            </a:r>
            <a:endParaRPr lang="ru-RU" sz="2700" b="1" dirty="0"/>
          </a:p>
        </p:txBody>
      </p:sp>
    </p:spTree>
    <p:extLst>
      <p:ext uri="{BB962C8B-B14F-4D97-AF65-F5344CB8AC3E}">
        <p14:creationId xmlns="" xmlns:p14="http://schemas.microsoft.com/office/powerpoint/2010/main" val="56082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10" y="-241021"/>
            <a:ext cx="8892480" cy="140155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Science outreach activities</a:t>
            </a:r>
            <a:endParaRPr lang="ru-RU" sz="32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1560" y="1002073"/>
            <a:ext cx="8280920" cy="345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700" dirty="0" smtClean="0">
                <a:latin typeface="+mn-lt"/>
              </a:rPr>
              <a:t>Exposition at JINR Visit Centrum </a:t>
            </a:r>
            <a:endParaRPr lang="ru-RU" sz="2700" dirty="0">
              <a:latin typeface="+mn-lt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700" dirty="0" smtClean="0"/>
              <a:t>Exposition at Slovak Technical Museum</a:t>
            </a:r>
            <a:endParaRPr lang="ru-RU" sz="2700" dirty="0">
              <a:latin typeface="+mn-lt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700" dirty="0" smtClean="0">
                <a:latin typeface="+mn-lt"/>
              </a:rPr>
              <a:t>Kazan Federal University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700" dirty="0" smtClean="0">
                <a:latin typeface="+mn-lt"/>
              </a:rPr>
              <a:t>Science Festival 0+ in Moscow</a:t>
            </a:r>
            <a:endParaRPr lang="ru-RU" sz="2700" dirty="0">
              <a:latin typeface="+mn-lt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700" dirty="0" smtClean="0">
                <a:latin typeface="+mn-lt"/>
              </a:rPr>
              <a:t>South Africa-Joint Institute for Nuclear Research 10</a:t>
            </a:r>
            <a:r>
              <a:rPr lang="en-US" sz="2700" baseline="30000" dirty="0" smtClean="0">
                <a:latin typeface="+mn-lt"/>
              </a:rPr>
              <a:t>th</a:t>
            </a:r>
            <a:r>
              <a:rPr lang="en-US" sz="2700" dirty="0" smtClean="0">
                <a:latin typeface="+mn-lt"/>
              </a:rPr>
              <a:t> Collaboration Celebration &amp; Ten-year Review Forum</a:t>
            </a:r>
            <a:endParaRPr lang="ru-RU" sz="2700" dirty="0">
              <a:latin typeface="+mn-lt"/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ru-RU" sz="2700" dirty="0">
              <a:latin typeface="+mn-lt"/>
            </a:endParaRPr>
          </a:p>
          <a:p>
            <a:endParaRPr lang="ru-RU" sz="2700" dirty="0">
              <a:latin typeface="+mn-lt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4692964" y="4022960"/>
            <a:ext cx="4332667" cy="24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616" y="4022960"/>
            <a:ext cx="4467400" cy="24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815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3386</TotalTime>
  <Words>821</Words>
  <Application>Microsoft Office PowerPoint</Application>
  <PresentationFormat>Экран (4:3)</PresentationFormat>
  <Paragraphs>119</Paragraphs>
  <Slides>24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Development of modern education programs Project Report</vt:lpstr>
      <vt:lpstr>Development of modern education programs Project Report</vt:lpstr>
      <vt:lpstr>Development of modern education programs Project Report</vt:lpstr>
      <vt:lpstr>Development of modern education programs Project Report</vt:lpstr>
      <vt:lpstr>Слайд 5</vt:lpstr>
      <vt:lpstr>Project goals</vt:lpstr>
      <vt:lpstr>Project tasks</vt:lpstr>
      <vt:lpstr>Multimedia educational resources for the JINR laboratories’ websites </vt:lpstr>
      <vt:lpstr>Science outreach activities</vt:lpstr>
      <vt:lpstr>Multimedia exhibits related to the JINR subject-matter</vt:lpstr>
      <vt:lpstr>Online courses and new educational programs within the subject-matter of JINR projects on the basis of modern educational platforms</vt:lpstr>
      <vt:lpstr>Blended learning model</vt:lpstr>
      <vt:lpstr>Online courses within the subject-matter of  JINR projects </vt:lpstr>
      <vt:lpstr>Online courses and new educational programs within the subject-matter of JINR projects on the basis of modern educational platforms</vt:lpstr>
      <vt:lpstr>NICA Project website: http://nica.jinr.ru</vt:lpstr>
      <vt:lpstr>Digital passport of the NICA Accelerator Complex</vt:lpstr>
      <vt:lpstr>Suggested list of online courses</vt:lpstr>
      <vt:lpstr>Development of online courses and new educational programs within the subject-matter of NICA project in  collaboration with:</vt:lpstr>
      <vt:lpstr>Слайд 19</vt:lpstr>
      <vt:lpstr>Modern detectors</vt:lpstr>
      <vt:lpstr>Educational online resource “Virtual Laboratory of Nuclear Physics”</vt:lpstr>
      <vt:lpstr>Interactive environment for nuclear experiment modeling</vt:lpstr>
      <vt:lpstr>Explanatory note for budget of the project “Development of the open educational environment  to support research priorities in nuclear physics”</vt:lpstr>
      <vt:lpstr>Possible financing sources of the project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Предложения по созданию Открытой информационно-образовательной среда проекта класса мегасайенс NICA</dc:title>
  <dc:creator>Пользователь Windows</dc:creator>
  <cp:lastModifiedBy>Ksenya</cp:lastModifiedBy>
  <cp:revision>114</cp:revision>
  <dcterms:created xsi:type="dcterms:W3CDTF">2016-11-24T12:05:55Z</dcterms:created>
  <dcterms:modified xsi:type="dcterms:W3CDTF">2017-01-19T10:12:25Z</dcterms:modified>
</cp:coreProperties>
</file>