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  <p:sldMasterId id="2147483706" r:id="rId3"/>
  </p:sldMasterIdLst>
  <p:notesMasterIdLst>
    <p:notesMasterId r:id="rId19"/>
  </p:notesMasterIdLst>
  <p:sldIdLst>
    <p:sldId id="304" r:id="rId4"/>
    <p:sldId id="289" r:id="rId5"/>
    <p:sldId id="301" r:id="rId6"/>
    <p:sldId id="299" r:id="rId7"/>
    <p:sldId id="302" r:id="rId8"/>
    <p:sldId id="303" r:id="rId9"/>
    <p:sldId id="310" r:id="rId10"/>
    <p:sldId id="297" r:id="rId11"/>
    <p:sldId id="292" r:id="rId12"/>
    <p:sldId id="308" r:id="rId13"/>
    <p:sldId id="306" r:id="rId14"/>
    <p:sldId id="291" r:id="rId15"/>
    <p:sldId id="312" r:id="rId16"/>
    <p:sldId id="313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71" autoAdjust="0"/>
    <p:restoredTop sz="94660"/>
  </p:normalViewPr>
  <p:slideViewPr>
    <p:cSldViewPr>
      <p:cViewPr>
        <p:scale>
          <a:sx n="75" d="100"/>
          <a:sy n="75" d="100"/>
        </p:scale>
        <p:origin x="-17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41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39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fld id="{743653DA-8BF4-4869-96FE-9BCF43372D46}" type="datetime8">
              <a:rPr lang="ru-RU" smtClean="0"/>
              <a:pPr algn="ctr"/>
              <a:t>19.01.2017 16:34</a:t>
            </a:fld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ru-RU" smtClean="0"/>
              <a:pPr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ru-RU" smtClean="0">
                <a:solidFill>
                  <a:schemeClr val="tx2"/>
                </a:solidFill>
              </a:rPr>
              <a:pPr/>
              <a:t>19.01.2017 16:34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ru-RU" sz="1200" smtClean="0">
                <a:solidFill>
                  <a:schemeClr val="tx2"/>
                </a:solidFill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3816DF-213E-421B-92D3-C068DBB023D6}" type="datetime8">
              <a:rPr lang="ru-RU" smtClean="0">
                <a:solidFill>
                  <a:schemeClr val="tx2"/>
                </a:solidFill>
              </a:rPr>
              <a:pPr/>
              <a:t>19.01.2017 16:34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ru-RU" sz="1200" smtClean="0">
                <a:solidFill>
                  <a:schemeClr val="tx2"/>
                </a:solidFill>
              </a:rPr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743653DA-8BF4-4869-96FE-9BCF43372D46}" type="datetime8">
              <a:rPr lang="ru-RU" smtClean="0"/>
              <a:pPr/>
              <a:t>19.01.2017 16:34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ru-RU" smtClean="0">
                <a:solidFill>
                  <a:srgbClr val="4F271C"/>
                </a:solidFill>
              </a:rPr>
              <a:pPr/>
              <a:t>‹#›</a:t>
            </a:fld>
            <a:endParaRPr lang="ru-RU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220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891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962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80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F271C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421898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792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ru-RU" smtClean="0">
                <a:solidFill>
                  <a:srgbClr val="4F271C"/>
                </a:solidFill>
              </a:rPr>
              <a:pPr/>
              <a:t>‹#›</a:t>
            </a:fld>
            <a:endParaRPr lang="ru-RU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13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2649" y="1755650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408455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ru-RU" smtClean="0"/>
              <a:pPr/>
              <a:t>19.01.2017 16:34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552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ru-RU" sz="900" smtClean="0">
                <a:solidFill>
                  <a:srgbClr val="4F271C"/>
                </a:solidFill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2369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8D3816DF-213E-421B-92D3-C068DBB023D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ru-RU" sz="900" smtClean="0">
                <a:solidFill>
                  <a:srgbClr val="4F271C"/>
                </a:solidFill>
              </a:rPr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828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ru-RU" smtClean="0"/>
              <a:pPr algn="ctr"/>
              <a:t>‹#›</a:t>
            </a:fld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ru-RU" smtClean="0"/>
              <a:pPr algn="ctr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ru-RU" smtClean="0"/>
              <a:pPr algn="ctr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 lang="ru-RU" smtClean="0"/>
              <a:pPr/>
              <a:t>19.01.2017 16:34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1AD93096-5B34-4342-9326-69289CEAE4C2}" type="slidenum">
              <a:rPr lang="ru-RU" smtClean="0"/>
              <a:pPr algn="ctr"/>
              <a:t>‹#›</a:t>
            </a:fld>
            <a:endParaRPr lang="ru-RU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ru-RU" smtClean="0">
                <a:solidFill>
                  <a:schemeClr val="tx2"/>
                </a:solidFill>
              </a:rPr>
              <a:pPr/>
              <a:t>19.01.2017 16:34</a:t>
            </a:fld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ru-RU" sz="1200" smtClean="0">
                <a:solidFill>
                  <a:schemeClr val="tx2"/>
                </a:solidFill>
              </a:rPr>
              <a:pPr algn="ctr"/>
              <a:t>‹#›</a:t>
            </a:fld>
            <a:endParaRPr lang="ru-RU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ru-RU" smtClean="0">
                <a:solidFill>
                  <a:srgbClr val="4F271C"/>
                </a:solidFill>
              </a:rPr>
              <a:pPr/>
              <a:t>19.01.2017 16:34</a:t>
            </a:fld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F271C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fld id="{72AC53DF-4216-466D-99A7-94400E6C2A25}" type="slidenum">
              <a:rPr lang="ru-RU" sz="900" smtClean="0">
                <a:solidFill>
                  <a:srgbClr val="4F271C"/>
                </a:solidFill>
              </a:rPr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27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924577" y="3790154"/>
            <a:ext cx="5724636" cy="108585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100" b="1" i="1" cap="none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«ADVANCED MATERIALS INVESTIGATION </a:t>
            </a:r>
            <a:r>
              <a:rPr lang="ru-RU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MEANS OF </a:t>
            </a:r>
            <a:r>
              <a:rPr lang="ru-RU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b="1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NEUTRON SCATTERING METHODS»</a:t>
            </a:r>
            <a:endParaRPr lang="ru-RU" sz="1800" b="1" i="1" cap="none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987824" y="6158785"/>
            <a:ext cx="5029200" cy="51435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Balasoiu, Madalin Bunoiu, Rodica Vladoiu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1775" y="1297297"/>
            <a:ext cx="37264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i="1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 TRAINING </a:t>
            </a:r>
          </a:p>
          <a:p>
            <a:pPr algn="ctr"/>
            <a:r>
              <a:rPr lang="en-US" sz="2700" b="1" i="1" dirty="0">
                <a:solidFill>
                  <a:srgbClr val="C32D2E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</a:p>
          <a:p>
            <a:pPr algn="ctr"/>
            <a:r>
              <a:rPr lang="en-US" b="1" i="1" cap="all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b="1" i="1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b="1" i="1" cap="all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 </a:t>
            </a:r>
            <a:r>
              <a:rPr lang="en-US" b="1" i="1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US" b="1" i="1" cap="all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br>
              <a:rPr lang="en-US" b="1" i="1" cap="all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cap="all" dirty="0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JINR,  </a:t>
            </a:r>
            <a:r>
              <a:rPr lang="en-US" b="1" i="1" dirty="0" err="1">
                <a:solidFill>
                  <a:srgbClr val="4F2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165304"/>
            <a:ext cx="17796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19.01.2017</a:t>
            </a:r>
          </a:p>
          <a:p>
            <a:pPr algn="ctr"/>
            <a:endParaRPr lang="en-US" sz="6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</a:rPr>
              <a:t>PAC on Condensed Matter </a:t>
            </a:r>
            <a:endParaRPr lang="ru-RU" sz="1350" b="1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http://www.jinr.ru/wp-content/uploads/2015/10/adm_bld_summ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68" y="1241200"/>
            <a:ext cx="2969644" cy="2187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67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99343" y="1638712"/>
            <a:ext cx="2847094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284984"/>
            <a:ext cx="2875934" cy="1851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013176"/>
            <a:ext cx="2871465" cy="1682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84984"/>
            <a:ext cx="2952963" cy="1483025"/>
          </a:xfrm>
          <a:prstGeom prst="rect">
            <a:avLst/>
          </a:prstGeom>
        </p:spPr>
      </p:pic>
      <p:pic>
        <p:nvPicPr>
          <p:cNvPr id="17409" name="Picture 1" descr="C:\Users\user\AppData\Local\Temp\_tc\Румыны\C06I3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628800"/>
            <a:ext cx="2952328" cy="1534910"/>
          </a:xfrm>
          <a:prstGeom prst="rect">
            <a:avLst/>
          </a:prstGeom>
          <a:noFill/>
        </p:spPr>
      </p:pic>
      <p:pic>
        <p:nvPicPr>
          <p:cNvPr id="17410" name="Picture 2" descr="C:\Users\user\AppData\Local\Temp\_tc\Румыны\C06I40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7300" y="1638712"/>
            <a:ext cx="2843808" cy="1700024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36104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4047" y="5136484"/>
            <a:ext cx="2895735" cy="1589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00192" y="4210734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to the reactor IBR-2 and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YuMO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HRFD and DN-12 instruments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606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36104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72816"/>
            <a:ext cx="1956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program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204864"/>
            <a:ext cx="70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Excursion in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yesterday and today;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Excursion to Moscow – </a:t>
            </a:r>
          </a:p>
          <a:p>
            <a:pPr marL="285750" indent="-285750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 of  Moscow Kremlin Museums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autotravel.ru/phalbum/90291/186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8790" y="1556793"/>
            <a:ext cx="962026" cy="1440160"/>
          </a:xfrm>
          <a:prstGeom prst="rect">
            <a:avLst/>
          </a:prstGeom>
          <a:noFill/>
        </p:spPr>
      </p:pic>
      <p:pic>
        <p:nvPicPr>
          <p:cNvPr id="5124" name="Picture 4" descr="http://autotravel.ru/phalbum/90161/119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1757841" cy="1314866"/>
          </a:xfrm>
          <a:prstGeom prst="rect">
            <a:avLst/>
          </a:prstGeom>
          <a:noFill/>
        </p:spPr>
      </p:pic>
      <p:pic>
        <p:nvPicPr>
          <p:cNvPr id="5126" name="Picture 6" descr="http://autotravel.ru/phalbum/90291/160-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1829079" cy="1368152"/>
          </a:xfrm>
          <a:prstGeom prst="rect">
            <a:avLst/>
          </a:prstGeom>
          <a:noFill/>
        </p:spPr>
      </p:pic>
      <p:pic>
        <p:nvPicPr>
          <p:cNvPr id="5128" name="Picture 8" descr="http://autotravel.ru/phalbum/90291/187-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7326" y="1556793"/>
            <a:ext cx="2048132" cy="1368152"/>
          </a:xfrm>
          <a:prstGeom prst="rect">
            <a:avLst/>
          </a:prstGeom>
          <a:noFill/>
        </p:spPr>
      </p:pic>
      <p:pic>
        <p:nvPicPr>
          <p:cNvPr id="5130" name="Picture 10" descr="http://autotravel.ru/phalbum/90292/164-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708920"/>
            <a:ext cx="1940336" cy="1296144"/>
          </a:xfrm>
          <a:prstGeom prst="rect">
            <a:avLst/>
          </a:prstGeom>
          <a:noFill/>
        </p:spPr>
      </p:pic>
      <p:pic>
        <p:nvPicPr>
          <p:cNvPr id="5132" name="Picture 12" descr="http://bashny.net/uploads/images/00/00/13/2014/04/22/7698b7ec9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243" y="2852936"/>
            <a:ext cx="3161239" cy="2016224"/>
          </a:xfrm>
          <a:prstGeom prst="rect">
            <a:avLst/>
          </a:prstGeom>
          <a:noFill/>
        </p:spPr>
      </p:pic>
      <p:sp>
        <p:nvSpPr>
          <p:cNvPr id="5134" name="AutoShape 14" descr="Imagini pentru Visit of Moscow Kremlin Museums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6" name="AutoShape 16" descr="Imagini pentru Visit of Moscow Kremlin Museums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0" name="Picture 20" descr="Imagini pentru Visit of Moscow Kremlin Museums photo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869160"/>
            <a:ext cx="2273419" cy="1512168"/>
          </a:xfrm>
          <a:prstGeom prst="rect">
            <a:avLst/>
          </a:prstGeom>
          <a:noFill/>
        </p:spPr>
      </p:pic>
      <p:pic>
        <p:nvPicPr>
          <p:cNvPr id="5142" name="Picture 22" descr="Imagini pentru Visit of Moscow Kremlin Museums photo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4869160"/>
            <a:ext cx="2268252" cy="1512168"/>
          </a:xfrm>
          <a:prstGeom prst="rect">
            <a:avLst/>
          </a:prstGeom>
          <a:noFill/>
        </p:spPr>
      </p:pic>
      <p:pic>
        <p:nvPicPr>
          <p:cNvPr id="5144" name="Picture 24" descr="http://photo.adiso.ru/photo/resource/ru/281/281657/prodam-zemelnyy-uchastok-dubna-1-07.0.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4581128"/>
            <a:ext cx="1598679" cy="2134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63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76" y="1591104"/>
            <a:ext cx="2764790" cy="2073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8077" y="1588285"/>
            <a:ext cx="2764790" cy="2073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38" y="4281281"/>
            <a:ext cx="2847169" cy="2135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7737" y="4281281"/>
            <a:ext cx="2827651" cy="2120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3791" y="1574854"/>
            <a:ext cx="3282071" cy="2033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5018" y="4264894"/>
            <a:ext cx="3219210" cy="215351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5224" y="1159185"/>
            <a:ext cx="543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FEEDBACK from the participants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568" y="3634950"/>
            <a:ext cx="901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participants were very enthusiastic about </a:t>
            </a:r>
            <a:r>
              <a:rPr lang="en-US" b="1" dirty="0" smtClean="0">
                <a:solidFill>
                  <a:srgbClr val="FF0000"/>
                </a:solidFill>
              </a:rPr>
              <a:t>everything they </a:t>
            </a:r>
            <a:r>
              <a:rPr lang="en-US" b="1" dirty="0">
                <a:solidFill>
                  <a:srgbClr val="FF0000"/>
                </a:solidFill>
              </a:rPr>
              <a:t>had learnt and seen, and suggested that </a:t>
            </a:r>
            <a:r>
              <a:rPr lang="en-US" b="1" dirty="0" smtClean="0">
                <a:solidFill>
                  <a:srgbClr val="FF0000"/>
                </a:solidFill>
              </a:rPr>
              <a:t>such </a:t>
            </a:r>
            <a:r>
              <a:rPr lang="en-US" b="1" dirty="0" err="1" smtClean="0">
                <a:solidFill>
                  <a:srgbClr val="FF0000"/>
                </a:solidFill>
              </a:rPr>
              <a:t>trennings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should be held regularly in </a:t>
            </a:r>
            <a:r>
              <a:rPr lang="en-US" b="1" dirty="0" err="1">
                <a:solidFill>
                  <a:srgbClr val="FF0000"/>
                </a:solidFill>
              </a:rPr>
              <a:t>Dubna</a:t>
            </a:r>
            <a:r>
              <a:rPr lang="en-US" b="1" dirty="0">
                <a:solidFill>
                  <a:srgbClr val="FF0000"/>
                </a:solidFill>
              </a:rPr>
              <a:t> and Romania.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0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" name="Рисунок 5" descr="http://www.jinr.ru/wp-content/uploads/2017/01/obl_N_4-201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6" y="2276872"/>
            <a:ext cx="1714500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700808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JINR News Bulletin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№4  2016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- just have been issued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852936"/>
            <a:ext cx="5569923" cy="3169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03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204864"/>
            <a:ext cx="70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The event was organized with the financial support of the 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Romanian Governmental Representative at JINR Grants and 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JINR – Romania Cooperation Program Projects.</a:t>
            </a: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We acknowledge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this support.</a:t>
            </a:r>
          </a:p>
          <a:p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We warmly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acknowledge also the support of JINR leadership staff, involved departments and colleagues.</a:t>
            </a:r>
          </a:p>
          <a:p>
            <a:endParaRPr lang="en-US" b="1" i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444444"/>
              </a:solidFill>
              <a:latin typeface="Robot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62880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36104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140968"/>
            <a:ext cx="395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12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4488" cy="1008112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640960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the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27-th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August and the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4-nd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September 2016, a group of professors and students of the </a:t>
            </a:r>
            <a:r>
              <a:rPr lang="en-US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Physics from the West University of </a:t>
            </a: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Timisoara and of </a:t>
            </a:r>
            <a:r>
              <a:rPr lang="en-US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Faculty of Applied Sciences</a:t>
            </a: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Ovidius</a:t>
            </a: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Constanta ROMANIA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attended the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training course </a:t>
            </a:r>
            <a:r>
              <a:rPr lang="en-US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“Advanced Materials Investigation by Means of Neutron Scattering Methods”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 at the Joint Institute for Nuclear Research (JINR), </a:t>
            </a:r>
            <a:r>
              <a:rPr lang="en-US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RUSSIA.</a:t>
            </a:r>
          </a:p>
        </p:txBody>
      </p:sp>
      <p:pic>
        <p:nvPicPr>
          <p:cNvPr id="5" name="Picture 10" descr="grup Dub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5249974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3068960"/>
            <a:ext cx="338437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Other participants: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Students  performing the Summer practice in our Department from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University; 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Collaborators students from MEPHI (Moscow Research Nuclear University) and MSU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Lomonosov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Moscow State University);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Young researchers from our Department.</a:t>
            </a: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3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1863" y="2652447"/>
            <a:ext cx="3908581" cy="2915311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6057" y="2537956"/>
            <a:ext cx="2590770" cy="379425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55776" y="4129762"/>
            <a:ext cx="144016" cy="136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92080" y="4869160"/>
            <a:ext cx="144016" cy="1440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517232"/>
            <a:ext cx="4752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~11 universities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Romania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~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EECA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060848"/>
            <a:ext cx="3558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~ 4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Romania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~ 59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EECA</a:t>
            </a:r>
          </a:p>
          <a:p>
            <a:pPr algn="ctr"/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72 years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University</a:t>
            </a:r>
          </a:p>
        </p:txBody>
      </p:sp>
      <p:pic>
        <p:nvPicPr>
          <p:cNvPr id="14" name="Picture 2" descr="https://www.uvt.ro/res/img/logo.260213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7449"/>
            <a:ext cx="2171942" cy="455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5" cstate="print"/>
          <a:srcRect t="16190" b="32000"/>
          <a:stretch/>
        </p:blipFill>
        <p:spPr>
          <a:xfrm>
            <a:off x="3131840" y="5517232"/>
            <a:ext cx="2095403" cy="2976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96136" y="1846565"/>
            <a:ext cx="3187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Universities Rankings in Emerging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 Europe and Central Asia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11560" y="144843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27 years old University</a:t>
            </a:r>
          </a:p>
        </p:txBody>
      </p:sp>
    </p:spTree>
    <p:extLst>
      <p:ext uri="{BB962C8B-B14F-4D97-AF65-F5344CB8AC3E}">
        <p14:creationId xmlns="" xmlns:p14="http://schemas.microsoft.com/office/powerpoint/2010/main" val="8994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2143" y="3861048"/>
            <a:ext cx="4546408" cy="25573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14260"/>
            <a:ext cx="4328568" cy="2434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63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1030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92" y="3501008"/>
            <a:ext cx="4171950" cy="3128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280" y="2345065"/>
            <a:ext cx="858956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delegation from the Faculty of Physics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West University of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Timisoara was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comprised of the following members: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1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Prof. dr.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Ioan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BICA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Associate prof.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dr. </a:t>
            </a:r>
            <a:endParaRPr lang="en-US" altLang="ru-RU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altLang="ru-RU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Madalin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Octavian BUNOIU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Lect.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Adrian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Puiu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NECULAE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1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 Students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altLang="ru-RU" sz="11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Iulia Maria BEJENARIU , III B.Sc.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Mircea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Lucian CORCODEL, I M.Sc.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Raluca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Cristina HODOROG, III B.Sc.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Stefan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Tiberiu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KIS, II B.Sc.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altLang="ru-RU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Oana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Cecilia STAMATOIU, I M.Sc.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85805" y="1556792"/>
            <a:ext cx="8290652" cy="858868"/>
            <a:chOff x="323528" y="-1"/>
            <a:chExt cx="8653785" cy="829056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1800225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logo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763" t="26292" r="28813" b="42531"/>
            <a:stretch>
              <a:fillRect/>
            </a:stretch>
          </p:blipFill>
          <p:spPr bwMode="auto">
            <a:xfrm>
              <a:off x="8115471" y="-1"/>
              <a:ext cx="861842" cy="82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54028"/>
              <a:ext cx="1800225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37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2117119"/>
            <a:ext cx="743744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delegation from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Faculty of Applied Sciences and Engineering was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comprised 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altLang="ru-RU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following members</a:t>
            </a: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ru-RU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Associate prof. dr. Marius BELC</a:t>
            </a:r>
          </a:p>
          <a:p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Lecturer dr. Virginia </a:t>
            </a:r>
            <a:r>
              <a:rPr lang="en-US" altLang="ru-RU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Dinca-Balan</a:t>
            </a:r>
            <a:endParaRPr lang="en-US" altLang="ru-RU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ru-RU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Lecturer dr. Aurelia </a:t>
            </a:r>
            <a:r>
              <a:rPr lang="en-US" altLang="ru-RU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Mandes</a:t>
            </a:r>
            <a:endParaRPr lang="en-US" altLang="ru-RU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n-US" altLang="ru-RU" b="1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 Students:</a:t>
            </a:r>
          </a:p>
          <a:p>
            <a:pPr lvl="0"/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Nicolae 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HOBAN, III B.Sc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Ilie Daniel PETCU, III B.Sc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Adriana NANI, III B.Sc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Alexandru Mihai MATEI , I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B.Sc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Nicoleta CIOCHINA, I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B.Sc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Lucian Mihai CRACIUN,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B.Sc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Angelica PRENTU, I M.Sc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Victoria POPA, I M.Sc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Ionel CORNEA, I M.Sc</a:t>
            </a:r>
            <a:r>
              <a:rPr lang="ro-RO" sz="1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o-RO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Рисунок 5" descr="https://www.uniagents.com/institution-logo/institution-logo-92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07100"/>
            <a:ext cx="1097704" cy="110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3" cstate="print"/>
          <a:srcRect t="16190" b="32000"/>
          <a:stretch/>
        </p:blipFill>
        <p:spPr>
          <a:xfrm>
            <a:off x="371751" y="1566279"/>
            <a:ext cx="3973969" cy="56444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896" y="3037878"/>
            <a:ext cx="4773152" cy="3183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72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76872"/>
            <a:ext cx="4266183" cy="1848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276872"/>
            <a:ext cx="4214798" cy="1783184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4488" cy="936104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20481" name="Picture 1" descr="C:\Users\user\AppData\Local\Temp\_tc\Румыны\C06I3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21088"/>
            <a:ext cx="4824535" cy="21297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47664" y="1772816"/>
            <a:ext cx="403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 of the student training course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70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>	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Lectures</a:t>
            </a:r>
            <a:r>
              <a:rPr lang="ru-RU" sz="1200" b="1" dirty="0">
                <a:ea typeface="Calibri"/>
                <a:cs typeface="Times New Roman"/>
              </a:rPr>
              <a:t/>
            </a:r>
            <a:br>
              <a:rPr lang="ru-RU" sz="1200" b="1" dirty="0">
                <a:ea typeface="Calibri"/>
                <a:cs typeface="Times New Roman"/>
              </a:rPr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64012"/>
            <a:ext cx="206774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Times New Roman"/>
                <a:ea typeface="Calibri"/>
                <a:cs typeface="Times New Roman"/>
              </a:rPr>
              <a:t>Scientific program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7721463"/>
              </p:ext>
            </p:extLst>
          </p:nvPr>
        </p:nvGraphicFramePr>
        <p:xfrm>
          <a:off x="179512" y="2204864"/>
          <a:ext cx="6336704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2949152"/>
                <a:gridCol w="3387552"/>
              </a:tblGrid>
              <a:tr h="5481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Lecturers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Title of the lectures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435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OTILIA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CULICOV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JINR opportunities for learning, employment and scientific collaboration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217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ANATOLY BALAGUROV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Neutron diffraction on pulsed sources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217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 VASIN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Neutron scattering in Earth sciences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217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DMITRY NIKOLAYEV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 to texture analysis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380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SERGEY KICHANOV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structural aspects of functional properties forming in materials: neutron studies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217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IVAN BOBRIKOV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Basics of diffraction data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refinement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435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ALEXANDER KUKLIN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Determination of nanoparticles structure parameters using small angle scattering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435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NORBERT KUČERKA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Biophysical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perspectives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membranes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hrough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optics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neutrons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3522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DOROTA CHUDOBA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 to neutron inelastic scattering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MARIA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BALASOIU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angle neutron scattering investigations of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ferrofluids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magnetic elastomers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7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2348881"/>
            <a:ext cx="2354617" cy="1531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4437112"/>
            <a:ext cx="2411760" cy="1576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2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36104"/>
          </a:xfrm>
        </p:spPr>
        <p:txBody>
          <a:bodyPr numCol="2">
            <a:normAutofit fontScale="90000"/>
          </a:bodyPr>
          <a:lstStyle/>
          <a:p>
            <a:pPr algn="ctr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b="1" dirty="0" smtClean="0"/>
              <a:t>19.01.2017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>PAC on Condensed Matter 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smtClean="0"/>
              <a:t>STUDENT </a:t>
            </a:r>
            <a:r>
              <a:rPr lang="en-US" sz="1300" b="1" dirty="0"/>
              <a:t>TRAINING </a:t>
            </a:r>
            <a:r>
              <a:rPr lang="en-US" sz="1300" b="1" dirty="0" smtClean="0"/>
              <a:t>COURSE</a:t>
            </a:r>
            <a:br>
              <a:rPr lang="en-US" sz="1300" b="1" dirty="0" smtClean="0"/>
            </a:br>
            <a:r>
              <a:rPr lang="en-US" sz="1300" b="1" dirty="0" smtClean="0"/>
              <a:t>27 </a:t>
            </a:r>
            <a:r>
              <a:rPr lang="en-US" sz="1300" b="1" dirty="0"/>
              <a:t>August - 4 September 2016 </a:t>
            </a:r>
            <a:br>
              <a:rPr lang="en-US" sz="1300" b="1" dirty="0"/>
            </a:br>
            <a:r>
              <a:rPr lang="en-US" sz="1300" b="1" dirty="0"/>
              <a:t>JINR,  </a:t>
            </a:r>
            <a:r>
              <a:rPr lang="en-US" sz="1300" b="1" dirty="0" err="1"/>
              <a:t>Dubna</a:t>
            </a:r>
            <a:r>
              <a:rPr lang="en-US" sz="1300" b="1" dirty="0"/>
              <a:t/>
            </a:r>
            <a:br>
              <a:rPr lang="en-US" sz="1300" b="1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9862384"/>
              </p:ext>
            </p:extLst>
          </p:nvPr>
        </p:nvGraphicFramePr>
        <p:xfrm>
          <a:off x="3347864" y="1628800"/>
          <a:ext cx="5688632" cy="4866133"/>
        </p:xfrm>
        <a:graphic>
          <a:graphicData uri="http://schemas.openxmlformats.org/drawingml/2006/table">
            <a:tbl>
              <a:tblPr/>
              <a:tblGrid>
                <a:gridCol w="2376264"/>
                <a:gridCol w="3312368"/>
              </a:tblGrid>
              <a:tr h="478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Lecturers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Title of practice works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154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DOROTA HUDOBA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ALEXANDER</a:t>
                      </a:r>
                      <a:r>
                        <a:rPr lang="en-US" sz="11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KUKLIN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MAXIM RULEV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ANTON </a:t>
                      </a: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RUTKAUSKAS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CHRISTIAN SCHEFFZUK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DMITRY NIKOLAYEV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TATYANA LYCHAGINA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Visit 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to the reactor IBR-2 and </a:t>
                      </a:r>
                      <a:r>
                        <a:rPr lang="en-US" sz="1400" b="1" dirty="0" err="1">
                          <a:latin typeface="Times New Roman"/>
                          <a:ea typeface="Calibri"/>
                          <a:cs typeface="Times New Roman"/>
                        </a:rPr>
                        <a:t>YuMO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, HRFD, DN-12, SKAT, EPSILON, NERA instruments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556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VITALY </a:t>
                      </a: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TURCHENKO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XRD 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Experimental 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work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556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ROMAN </a:t>
                      </a: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VASIN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Program MAUD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556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MARIA </a:t>
                      </a: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BALASOIU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Program FITTER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556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MAXIM </a:t>
                      </a:r>
                      <a:r>
                        <a:rPr lang="en-US" sz="11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RULEV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Chemical 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and biological laboratory 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7" y="1628800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ea typeface="Calibri"/>
                <a:cs typeface="Times New Roman"/>
              </a:rPr>
              <a:t>Practice works</a:t>
            </a:r>
            <a:endParaRPr lang="ru-RU" dirty="0"/>
          </a:p>
        </p:txBody>
      </p:sp>
      <p:pic>
        <p:nvPicPr>
          <p:cNvPr id="6" name="Picture 1" descr="C:\Users\user\AppData\Local\Temp\_tc\Румыны\C06I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48" y="4653136"/>
            <a:ext cx="2085065" cy="127911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463" y="2289626"/>
            <a:ext cx="2956926" cy="1787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46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udent presentatio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E4FFEA1-43A1-40BE-8523-D90AC15F4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курса института (оформление набросок)</Template>
  <TotalTime>0</TotalTime>
  <Words>656</Words>
  <Application>Microsoft Office PowerPoint</Application>
  <PresentationFormat>Экран (4:3)</PresentationFormat>
  <Paragraphs>151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Student presentation</vt:lpstr>
      <vt:lpstr>2_Student presentation</vt:lpstr>
      <vt:lpstr>   «ADVANCED MATERIALS INVESTIGATION  BY MEANS OF  NEUTRON SCATTERING METHODS»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9 Lectures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  <vt:lpstr>       19.01.2017 PAC on Condensed Matter               STUDENT TRAINING COURSE 27 August - 4 September 2016  JINR,  Dubna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2017-01-13T15:23:22Z</dcterms:created>
  <dcterms:modified xsi:type="dcterms:W3CDTF">2017-01-19T13:35:40Z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TC101671251049</vt:lpwstr>
  </property>
</Properties>
</file>