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57" r:id="rId4"/>
    <p:sldId id="273" r:id="rId5"/>
    <p:sldId id="290" r:id="rId6"/>
    <p:sldId id="285" r:id="rId7"/>
    <p:sldId id="262" r:id="rId8"/>
    <p:sldId id="272" r:id="rId9"/>
    <p:sldId id="259" r:id="rId10"/>
    <p:sldId id="280" r:id="rId11"/>
    <p:sldId id="281" r:id="rId12"/>
    <p:sldId id="282" r:id="rId13"/>
    <p:sldId id="287" r:id="rId14"/>
    <p:sldId id="266" r:id="rId15"/>
    <p:sldId id="283" r:id="rId16"/>
    <p:sldId id="284" r:id="rId17"/>
    <p:sldId id="288" r:id="rId18"/>
    <p:sldId id="279" r:id="rId19"/>
    <p:sldId id="289" r:id="rId20"/>
    <p:sldId id="269" r:id="rId21"/>
    <p:sldId id="270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BFA2-120B-4C45-A24B-DD973A7596CC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1041B-5959-4900-A7EB-C412391F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40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1293-5D0C-4EAE-BE45-170CE0659123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B572-ACE8-4A64-B94C-11340C517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31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B572-ACE8-4A64-B94C-11340C5179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3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B572-ACE8-4A64-B94C-11340C517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0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черенковское излучение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AA2A-FBD9-4C47-A238-EE6437912D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8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8588" y="728663"/>
            <a:ext cx="4191000" cy="3144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74739" y="4094163"/>
            <a:ext cx="4829175" cy="3194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B572-ACE8-4A64-B94C-11340C5179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4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Последовательное расширение НТ-36 (установки НТ-72, НТ-96, НТ-144) позволило в апреле 1998 года ввести в эксплуатацию установку НТ-200. Это первый в мире удачный опыт создания глубоководных установок такого масштаба. Еще до завершения строительства полного детектора были выделены первые события от нейтрино (НТ-36) и экспериментально показано, что детекторы подобного типа могут представлять собой нейтринные телескопы, восстанавливая по отклику установки направление прихода нейтрино (НТ-96).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установки в 2005 году на 36 фотоприемников (НТ200+), позволило увеличить в 4 раза эффективный объем установки в задаче поиска диффузных нейтрино.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создания детектора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Gigaton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 Detector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на озере Байкал является логическим продолжением и развитием исследований, проводимых в последние нескольких лет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коллаборацией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“Байкал”. Опыт постановки и эксплуатации НТ200/НТ200+ является надежной базой при создании нового детектора километрового масштаба.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апреля 2015 года был запущен кластер «ДУБНА», который по размеру выше Эйфелевой башни. В апреле 2016 года будет запущен расширенный кластер, размеры которого будет уже превышать высоту останкинской телебашни.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9EE37-0E99-43B8-A645-FD449B0876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3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r>
              <a:rPr lang="ru-RU" baseline="0" dirty="0" smtClean="0"/>
              <a:t> нейтринного (из-под горизонта) и каскадного событий, выделенные по данным кластера «Дубна».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D44F-375F-4CF9-9B0B-7A86117EB7C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2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B572-ACE8-4A64-B94C-11340C5179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5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EB572-ACE8-4A64-B94C-11340C5179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1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2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93E2B"/>
                </a:solidFill>
              </a:rP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188" y="1919883"/>
            <a:ext cx="4089797" cy="4464844"/>
          </a:xfrm>
          <a:prstGeom prst="rect">
            <a:avLst/>
          </a:prstGeom>
        </p:spPr>
        <p:txBody>
          <a:bodyPr/>
          <a:lstStyle>
            <a:lvl1pPr marL="257047" indent="-257047">
              <a:spcBef>
                <a:spcPts val="1175"/>
              </a:spcBef>
              <a:buSzPct val="65000"/>
              <a:defRPr sz="2000"/>
            </a:lvl1pPr>
            <a:lvl2pPr marL="514093" indent="-257047">
              <a:spcBef>
                <a:spcPts val="1175"/>
              </a:spcBef>
              <a:buSzPct val="65000"/>
              <a:defRPr sz="2000"/>
            </a:lvl2pPr>
            <a:lvl3pPr marL="771140" indent="-257047">
              <a:spcBef>
                <a:spcPts val="1175"/>
              </a:spcBef>
              <a:buSzPct val="65000"/>
              <a:defRPr sz="2000"/>
            </a:lvl3pPr>
            <a:lvl4pPr marL="1028187" indent="-257047">
              <a:spcBef>
                <a:spcPts val="1175"/>
              </a:spcBef>
              <a:buSzPct val="65000"/>
              <a:defRPr sz="2000"/>
            </a:lvl4pPr>
            <a:lvl5pPr marL="1285234" indent="-257047">
              <a:spcBef>
                <a:spcPts val="1175"/>
              </a:spcBef>
              <a:buSzPct val="65000"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5643768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7104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6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2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7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1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C6ED-6004-4219-9542-A974CCDC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92.png"/><Relationship Id="rId3" Type="http://schemas.openxmlformats.org/officeDocument/2006/relationships/image" Target="../media/image6.wmf"/><Relationship Id="rId21" Type="http://schemas.openxmlformats.org/officeDocument/2006/relationships/image" Target="../media/image140.png"/><Relationship Id="rId7" Type="http://schemas.openxmlformats.org/officeDocument/2006/relationships/image" Target="../media/image8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1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50.png"/><Relationship Id="rId5" Type="http://schemas.openxmlformats.org/officeDocument/2006/relationships/image" Target="../media/image142.png"/><Relationship Id="rId23" Type="http://schemas.openxmlformats.org/officeDocument/2006/relationships/image" Target="../media/image12.wmf"/><Relationship Id="rId19" Type="http://schemas.openxmlformats.org/officeDocument/2006/relationships/image" Target="../media/image190.png"/><Relationship Id="rId9" Type="http://schemas.openxmlformats.org/officeDocument/2006/relationships/image" Target="../media/image10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JINR neutrino program. 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Baikal neutrino experiment: towards high-energy neutrino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astronomy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Bair Shaybonov, LNP JINR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 for Nuclear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25.01.2017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4860032" y="3858326"/>
            <a:ext cx="3848900" cy="2946095"/>
            <a:chOff x="-127000" y="-88900"/>
            <a:chExt cx="6077748" cy="4546595"/>
          </a:xfrm>
        </p:grpSpPr>
        <p:pic>
          <p:nvPicPr>
            <p:cNvPr id="91" name="image20.jpg"/>
            <p:cNvPicPr/>
            <p:nvPr/>
          </p:nvPicPr>
          <p:blipFill>
            <a:blip r:embed="rId2">
              <a:extLst/>
            </a:blip>
            <a:srcRect t="723" b="723"/>
            <a:stretch>
              <a:fillRect/>
            </a:stretch>
          </p:blipFill>
          <p:spPr>
            <a:xfrm>
              <a:off x="0" y="0"/>
              <a:ext cx="5823749" cy="4216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Рисунок 8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0"/>
              <a:ext cx="6077750" cy="4546596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4860032" y="928097"/>
            <a:ext cx="3888432" cy="2716927"/>
            <a:chOff x="-114300" y="-127090"/>
            <a:chExt cx="6077748" cy="3770559"/>
          </a:xfrm>
        </p:grpSpPr>
        <p:pic>
          <p:nvPicPr>
            <p:cNvPr id="94" name="image6.jpg"/>
            <p:cNvPicPr/>
            <p:nvPr/>
          </p:nvPicPr>
          <p:blipFill>
            <a:blip r:embed="rId4">
              <a:extLst/>
            </a:blip>
            <a:srcRect l="477" r="477"/>
            <a:stretch>
              <a:fillRect/>
            </a:stretch>
          </p:blipFill>
          <p:spPr>
            <a:xfrm>
              <a:off x="0" y="0"/>
              <a:ext cx="5849149" cy="33639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Рисунок 9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4300" y="-127091"/>
              <a:ext cx="6077748" cy="3770560"/>
            </a:xfrm>
            <a:prstGeom prst="rect">
              <a:avLst/>
            </a:prstGeom>
            <a:effectLst/>
          </p:spPr>
        </p:pic>
      </p:grpSp>
      <p:grpSp>
        <p:nvGrpSpPr>
          <p:cNvPr id="98" name="Group 98"/>
          <p:cNvGrpSpPr/>
          <p:nvPr/>
        </p:nvGrpSpPr>
        <p:grpSpPr>
          <a:xfrm>
            <a:off x="286093" y="908719"/>
            <a:ext cx="3781851" cy="5899213"/>
            <a:chOff x="-114300" y="-88900"/>
            <a:chExt cx="5383307" cy="8822484"/>
          </a:xfrm>
        </p:grpSpPr>
        <p:pic>
          <p:nvPicPr>
            <p:cNvPr id="97" name="image7.jpg"/>
            <p:cNvPicPr/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0"/>
              <a:ext cx="5154708" cy="84922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Рисунок 95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14300" y="-88900"/>
              <a:ext cx="5383308" cy="8822485"/>
            </a:xfrm>
            <a:prstGeom prst="rect">
              <a:avLst/>
            </a:prstGeom>
            <a:effectLst/>
          </p:spPr>
        </p:pic>
      </p:grpSp>
      <p:sp>
        <p:nvSpPr>
          <p:cNvPr id="99" name="Shape 99"/>
          <p:cNvSpPr/>
          <p:nvPr/>
        </p:nvSpPr>
        <p:spPr>
          <a:xfrm flipV="1">
            <a:off x="1415003" y="2132856"/>
            <a:ext cx="981266" cy="294455"/>
          </a:xfrm>
          <a:prstGeom prst="line">
            <a:avLst/>
          </a:prstGeom>
          <a:ln w="38100">
            <a:solidFill>
              <a:srgbClr val="C0504D"/>
            </a:solidFill>
            <a:miter lim="400000"/>
            <a:tailEnd type="triangle"/>
          </a:ln>
        </p:spPr>
        <p:txBody>
          <a:bodyPr lIns="29850" tIns="29851" rIns="29850" bIns="29851"/>
          <a:lstStyle/>
          <a:p>
            <a:pPr defTabSz="29850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61118" y="2491908"/>
            <a:ext cx="1734618" cy="559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Upper buoy is 2</a:t>
            </a:r>
            <a:r>
              <a:rPr lang="en-US" sz="1600" dirty="0">
                <a:solidFill>
                  <a:srgbClr val="414141"/>
                </a:solidFill>
              </a:rPr>
              <a:t>5</a:t>
            </a:r>
            <a:r>
              <a:rPr sz="1600" dirty="0">
                <a:solidFill>
                  <a:srgbClr val="414141"/>
                </a:solidFill>
              </a:rPr>
              <a:t> m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below the surface</a:t>
            </a:r>
          </a:p>
        </p:txBody>
      </p:sp>
      <p:sp>
        <p:nvSpPr>
          <p:cNvPr id="101" name="Shape 101"/>
          <p:cNvSpPr/>
          <p:nvPr/>
        </p:nvSpPr>
        <p:spPr>
          <a:xfrm>
            <a:off x="5975528" y="595517"/>
            <a:ext cx="1404784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Bed cable laying</a:t>
            </a:r>
          </a:p>
        </p:txBody>
      </p:sp>
      <p:sp>
        <p:nvSpPr>
          <p:cNvPr id="102" name="Shape 102"/>
          <p:cNvSpPr/>
          <p:nvPr/>
        </p:nvSpPr>
        <p:spPr>
          <a:xfrm>
            <a:off x="5817476" y="3547845"/>
            <a:ext cx="1850868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Detector deployment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611396"/>
            <a:ext cx="453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 is easily accessible from the ice cover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282" y="34396"/>
            <a:ext cx="3749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Detector deployment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815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4932039" y="1844824"/>
            <a:ext cx="3528115" cy="3887942"/>
            <a:chOff x="-127000" y="-96466"/>
            <a:chExt cx="4836637" cy="5529516"/>
          </a:xfrm>
        </p:grpSpPr>
        <p:pic>
          <p:nvPicPr>
            <p:cNvPr id="105" name="image65.jpg"/>
            <p:cNvPicPr/>
            <p:nvPr/>
          </p:nvPicPr>
          <p:blipFill>
            <a:blip r:embed="rId2">
              <a:extLst/>
            </a:blip>
            <a:srcRect l="5962" r="5962"/>
            <a:stretch>
              <a:fillRect/>
            </a:stretch>
          </p:blipFill>
          <p:spPr>
            <a:xfrm>
              <a:off x="0" y="0"/>
              <a:ext cx="4582637" cy="51841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" name="Рисунок 10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27000" y="-96466"/>
              <a:ext cx="4836637" cy="5529516"/>
            </a:xfrm>
            <a:prstGeom prst="rect">
              <a:avLst/>
            </a:prstGeom>
            <a:effectLst/>
          </p:spPr>
        </p:pic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93E2B"/>
                </a:solidFill>
              </a:rPr>
              <a:t>Optical Module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305140" y="1628800"/>
            <a:ext cx="4449135" cy="4605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772" indent="-228772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Optical </a:t>
            </a:r>
            <a:r>
              <a:rPr dirty="0" smtClean="0">
                <a:solidFill>
                  <a:srgbClr val="414141"/>
                </a:solidFill>
              </a:rPr>
              <a:t>module:</a:t>
            </a:r>
            <a:endParaRPr dirty="0">
              <a:solidFill>
                <a:srgbClr val="414141"/>
              </a:solidFill>
            </a:endParaRP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10” </a:t>
            </a:r>
            <a:r>
              <a:rPr lang="en-US" dirty="0" smtClean="0">
                <a:solidFill>
                  <a:srgbClr val="414141"/>
                </a:solidFill>
              </a:rPr>
              <a:t>Hamamatsu </a:t>
            </a:r>
            <a:r>
              <a:rPr dirty="0" smtClean="0">
                <a:solidFill>
                  <a:srgbClr val="414141"/>
                </a:solidFill>
              </a:rPr>
              <a:t>PMT </a:t>
            </a:r>
            <a:r>
              <a:rPr dirty="0">
                <a:solidFill>
                  <a:srgbClr val="414141"/>
                </a:solidFill>
              </a:rPr>
              <a:t>R7081HQE, </a:t>
            </a:r>
            <a:r>
              <a:rPr dirty="0" err="1" smtClean="0">
                <a:solidFill>
                  <a:srgbClr val="414141"/>
                </a:solidFill>
              </a:rPr>
              <a:t>Q</a:t>
            </a:r>
            <a:r>
              <a:rPr baseline="-5999" dirty="0" err="1" smtClean="0">
                <a:solidFill>
                  <a:srgbClr val="414141"/>
                </a:solidFill>
              </a:rPr>
              <a:t>eff</a:t>
            </a:r>
            <a:r>
              <a:rPr lang="en-US" baseline="-5999" dirty="0" smtClean="0">
                <a:solidFill>
                  <a:srgbClr val="414141"/>
                </a:solidFill>
              </a:rPr>
              <a:t> </a:t>
            </a:r>
            <a:r>
              <a:rPr lang="ru-RU" dirty="0" smtClean="0">
                <a:solidFill>
                  <a:srgbClr val="414141"/>
                </a:solidFill>
              </a:rPr>
              <a:t>≈</a:t>
            </a:r>
            <a:r>
              <a:rPr lang="en-US" dirty="0" smtClean="0">
                <a:solidFill>
                  <a:srgbClr val="414141"/>
                </a:solidFill>
              </a:rPr>
              <a:t> </a:t>
            </a:r>
            <a:r>
              <a:rPr dirty="0" smtClean="0">
                <a:solidFill>
                  <a:srgbClr val="414141"/>
                </a:solidFill>
              </a:rPr>
              <a:t>0.35</a:t>
            </a:r>
            <a:endParaRPr dirty="0">
              <a:solidFill>
                <a:srgbClr val="414141"/>
              </a:solidFill>
            </a:endParaRP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17” Glass pressure-resistant sphere VITROVEX</a:t>
            </a: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Underwater 5-pin industrial </a:t>
            </a:r>
            <a:r>
              <a:rPr lang="en-US" dirty="0" err="1" smtClean="0">
                <a:solidFill>
                  <a:srgbClr val="414141"/>
                </a:solidFill>
              </a:rPr>
              <a:t>SubConn</a:t>
            </a:r>
            <a:r>
              <a:rPr lang="en-US" dirty="0" smtClean="0">
                <a:solidFill>
                  <a:srgbClr val="414141"/>
                </a:solidFill>
              </a:rPr>
              <a:t> </a:t>
            </a:r>
            <a:r>
              <a:rPr dirty="0" smtClean="0">
                <a:solidFill>
                  <a:srgbClr val="414141"/>
                </a:solidFill>
              </a:rPr>
              <a:t>connector</a:t>
            </a:r>
            <a:endParaRPr dirty="0">
              <a:solidFill>
                <a:srgbClr val="414141"/>
              </a:solidFill>
            </a:endParaRP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OM electronics: amplifier, HV DC-DC, controller</a:t>
            </a: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2 on-board LED flashers for calibration: 10</a:t>
            </a:r>
            <a:r>
              <a:rPr baseline="31999" dirty="0">
                <a:solidFill>
                  <a:srgbClr val="414141"/>
                </a:solidFill>
              </a:rPr>
              <a:t>8</a:t>
            </a:r>
            <a:r>
              <a:rPr dirty="0">
                <a:solidFill>
                  <a:srgbClr val="414141"/>
                </a:solidFill>
              </a:rPr>
              <a:t> p.e., 430 nm, 5 ns</a:t>
            </a: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Mu-metal cage</a:t>
            </a:r>
          </a:p>
          <a:p>
            <a:pPr marL="419414" lvl="1" indent="-190643" defTabSz="339467">
              <a:spcBef>
                <a:spcPts val="1045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Elastic gel</a:t>
            </a:r>
          </a:p>
        </p:txBody>
      </p:sp>
    </p:spTree>
    <p:extLst>
      <p:ext uri="{BB962C8B-B14F-4D97-AF65-F5344CB8AC3E}">
        <p14:creationId xmlns:p14="http://schemas.microsoft.com/office/powerpoint/2010/main" val="3988750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1400"/>
              </a:spcBef>
              <a:defRPr sz="65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D93E2B"/>
                </a:solidFill>
              </a:rPr>
              <a:t>Baikal Gigaton Volume Detector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262040" y="1412776"/>
            <a:ext cx="4280093" cy="49693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9651" lvl="1" indent="-169651" defTabSz="251740">
              <a:spcBef>
                <a:spcPts val="718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414141"/>
                </a:solidFill>
              </a:rPr>
              <a:t>2304 OMs</a:t>
            </a:r>
          </a:p>
          <a:p>
            <a:pPr marL="169651" indent="-169651" defTabSz="251740">
              <a:spcBef>
                <a:spcPts val="718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414141"/>
                </a:solidFill>
              </a:rPr>
              <a:t>Two possible c</a:t>
            </a:r>
            <a:r>
              <a:rPr dirty="0">
                <a:solidFill>
                  <a:srgbClr val="414141"/>
                </a:solidFill>
              </a:rPr>
              <a:t>onfiguration</a:t>
            </a:r>
            <a:r>
              <a:rPr lang="en-US" dirty="0">
                <a:solidFill>
                  <a:srgbClr val="414141"/>
                </a:solidFill>
              </a:rPr>
              <a:t>s</a:t>
            </a:r>
            <a:r>
              <a:rPr dirty="0">
                <a:solidFill>
                  <a:srgbClr val="414141"/>
                </a:solidFill>
              </a:rPr>
              <a:t> (optimized for both muons and cascades): </a:t>
            </a:r>
          </a:p>
          <a:p>
            <a:pPr marL="339302" lvl="1" indent="-169651" defTabSz="251740">
              <a:spcBef>
                <a:spcPts val="718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12 autonomous telescopes (clusters) at 300 m from each other</a:t>
            </a:r>
            <a:r>
              <a:rPr lang="en-US" dirty="0">
                <a:solidFill>
                  <a:srgbClr val="414141"/>
                </a:solidFill>
              </a:rPr>
              <a:t> with 350 m height (depths 925 – 1275 m). 192 OMs per cluster</a:t>
            </a:r>
          </a:p>
          <a:p>
            <a:pPr marL="339302" lvl="1" indent="-169651" defTabSz="251740">
              <a:spcBef>
                <a:spcPts val="718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414141"/>
                </a:solidFill>
              </a:rPr>
              <a:t>8 autonomous telescopes with a 525 m height (depths 750 - 1275 m). 288 OMs per cluster</a:t>
            </a:r>
          </a:p>
          <a:p>
            <a:pPr marL="339302" lvl="1" indent="-169651" defTabSz="251740">
              <a:spcBef>
                <a:spcPts val="718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414141"/>
                </a:solidFill>
              </a:rPr>
              <a:t>One bed cable for 2 </a:t>
            </a:r>
            <a:r>
              <a:rPr lang="en-US" dirty="0" smtClean="0">
                <a:solidFill>
                  <a:srgbClr val="414141"/>
                </a:solidFill>
              </a:rPr>
              <a:t>clusters</a:t>
            </a:r>
            <a:endParaRPr dirty="0">
              <a:solidFill>
                <a:srgbClr val="41414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1320" y="6456659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</a:t>
            </a:r>
            <a:endParaRPr lang="ru-RU" dirty="0"/>
          </a:p>
        </p:txBody>
      </p:sp>
      <p:pic>
        <p:nvPicPr>
          <p:cNvPr id="8" name="Picture 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r="35159" b="4999"/>
          <a:stretch>
            <a:fillRect/>
          </a:stretch>
        </p:blipFill>
        <p:spPr bwMode="auto">
          <a:xfrm>
            <a:off x="19145883" y="14057381"/>
            <a:ext cx="1197215" cy="5594580"/>
          </a:xfrm>
          <a:prstGeom prst="rect">
            <a:avLst/>
          </a:prstGeom>
          <a:noFill/>
          <a:ln w="3600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141" r="35159" b="499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60032" y="1355170"/>
            <a:ext cx="3960440" cy="5281820"/>
            <a:chOff x="5148063" y="1129308"/>
            <a:chExt cx="3555891" cy="4401517"/>
          </a:xfrm>
        </p:grpSpPr>
        <p:grpSp>
          <p:nvGrpSpPr>
            <p:cNvPr id="117" name="Group 117"/>
            <p:cNvGrpSpPr/>
            <p:nvPr/>
          </p:nvGrpSpPr>
          <p:grpSpPr>
            <a:xfrm>
              <a:off x="5148063" y="1129308"/>
              <a:ext cx="3555891" cy="4401517"/>
              <a:chOff x="-127000" y="-88900"/>
              <a:chExt cx="5530115" cy="7067550"/>
            </a:xfrm>
          </p:grpSpPr>
          <p:pic>
            <p:nvPicPr>
              <p:cNvPr id="116" name="image8.png"/>
              <p:cNvPicPr/>
              <p:nvPr/>
            </p:nvPicPr>
            <p:blipFill>
              <a:blip r:embed="rId3">
                <a:extLst/>
              </a:blip>
              <a:srcRect l="534" t="1184" r="534" b="1184"/>
              <a:stretch>
                <a:fillRect/>
              </a:stretch>
            </p:blipFill>
            <p:spPr>
              <a:xfrm>
                <a:off x="0" y="0"/>
                <a:ext cx="5276116" cy="673735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15" name="Рисунок 114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27000" y="-88900"/>
                <a:ext cx="5530116" cy="7067550"/>
              </a:xfrm>
              <a:prstGeom prst="rect">
                <a:avLst/>
              </a:prstGeom>
              <a:effectLst/>
            </p:spPr>
          </p:pic>
        </p:grpSp>
        <p:sp>
          <p:nvSpPr>
            <p:cNvPr id="3" name="TextBox 2"/>
            <p:cNvSpPr txBox="1"/>
            <p:nvPr/>
          </p:nvSpPr>
          <p:spPr>
            <a:xfrm rot="5400000">
              <a:off x="6706978" y="2535259"/>
              <a:ext cx="432050" cy="307777"/>
            </a:xfrm>
            <a:prstGeom prst="rect">
              <a:avLst/>
            </a:prstGeom>
            <a:solidFill>
              <a:srgbClr val="FFFB5B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4-6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70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V="1">
            <a:off x="5439693" y="5483808"/>
            <a:ext cx="845323" cy="13846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220977" y="692696"/>
            <a:ext cx="8364564" cy="5970674"/>
            <a:chOff x="-169317" y="54729"/>
            <a:chExt cx="9964611" cy="597067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-169317" y="54729"/>
              <a:ext cx="9964611" cy="5970674"/>
              <a:chOff x="297210" y="64890"/>
              <a:chExt cx="9142458" cy="5480336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008979" y="780344"/>
                <a:ext cx="6930004" cy="4275667"/>
                <a:chOff x="1255464" y="1017383"/>
                <a:chExt cx="6930004" cy="4275667"/>
              </a:xfrm>
            </p:grpSpPr>
            <p:sp>
              <p:nvSpPr>
                <p:cNvPr id="3" name="Цилиндр 2"/>
                <p:cNvSpPr/>
                <p:nvPr/>
              </p:nvSpPr>
              <p:spPr>
                <a:xfrm>
                  <a:off x="1255464" y="1184291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Цилиндр 45"/>
                <p:cNvSpPr/>
                <p:nvPr/>
              </p:nvSpPr>
              <p:spPr>
                <a:xfrm>
                  <a:off x="2664616" y="1069452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" name="Цилиндр 49"/>
                <p:cNvSpPr/>
                <p:nvPr/>
              </p:nvSpPr>
              <p:spPr>
                <a:xfrm>
                  <a:off x="4173061" y="1017383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7" name="Цилиндр 56"/>
                <p:cNvSpPr/>
                <p:nvPr/>
              </p:nvSpPr>
              <p:spPr>
                <a:xfrm>
                  <a:off x="5658114" y="1037209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Цилиндр 48"/>
                <p:cNvSpPr/>
                <p:nvPr/>
              </p:nvSpPr>
              <p:spPr>
                <a:xfrm>
                  <a:off x="3824627" y="1221350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Цилиндр 47"/>
                <p:cNvSpPr/>
                <p:nvPr/>
              </p:nvSpPr>
              <p:spPr>
                <a:xfrm>
                  <a:off x="2533390" y="1322028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5" name="Цилиндр 54"/>
                <p:cNvSpPr/>
                <p:nvPr/>
              </p:nvSpPr>
              <p:spPr>
                <a:xfrm>
                  <a:off x="4870031" y="1331952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Цилиндр 52"/>
                <p:cNvSpPr/>
                <p:nvPr/>
              </p:nvSpPr>
              <p:spPr>
                <a:xfrm>
                  <a:off x="6850759" y="1167372"/>
                  <a:ext cx="1334709" cy="3961098"/>
                </a:xfrm>
                <a:prstGeom prst="can">
                  <a:avLst>
                    <a:gd name="adj" fmla="val 11269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297210" y="64890"/>
                <a:ext cx="9142458" cy="5480336"/>
                <a:chOff x="564083" y="323734"/>
                <a:chExt cx="9142458" cy="5480336"/>
              </a:xfrm>
            </p:grpSpPr>
            <p:sp>
              <p:nvSpPr>
                <p:cNvPr id="33" name="Цилиндр 32"/>
                <p:cNvSpPr/>
                <p:nvPr/>
              </p:nvSpPr>
              <p:spPr>
                <a:xfrm>
                  <a:off x="1148395" y="991339"/>
                  <a:ext cx="7184919" cy="4332420"/>
                </a:xfrm>
                <a:prstGeom prst="can">
                  <a:avLst>
                    <a:gd name="adj" fmla="val 12656"/>
                  </a:avLst>
                </a:prstGeom>
                <a:solidFill>
                  <a:schemeClr val="accent1">
                    <a:lumMod val="20000"/>
                    <a:lumOff val="80000"/>
                    <a:alpha val="79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2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8" name="Группа 27"/>
                <p:cNvGrpSpPr/>
                <p:nvPr/>
              </p:nvGrpSpPr>
              <p:grpSpPr>
                <a:xfrm>
                  <a:off x="1148395" y="5465069"/>
                  <a:ext cx="7314094" cy="339001"/>
                  <a:chOff x="1482947" y="-83132"/>
                  <a:chExt cx="6719197" cy="349527"/>
                </a:xfrm>
              </p:grpSpPr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>
                    <a:off x="1482947" y="-83132"/>
                    <a:ext cx="6719197" cy="0"/>
                  </a:xfrm>
                  <a:prstGeom prst="straightConnector1">
                    <a:avLst/>
                  </a:prstGeom>
                  <a:ln w="34925"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337921" y="-83132"/>
                    <a:ext cx="1151034" cy="3495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1F497D">
                            <a:lumMod val="20000"/>
                            <a:lumOff val="80000"/>
                          </a:srgbClr>
                        </a:solidFill>
                        <a:latin typeface="Calibri"/>
                      </a:rPr>
                      <a:t>~1 km</a:t>
                    </a:r>
                    <a:endParaRPr lang="ru-RU" b="1" dirty="0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9302862" y="1174240"/>
                  <a:ext cx="403679" cy="3990971"/>
                  <a:chOff x="9313919" y="-47147"/>
                  <a:chExt cx="416130" cy="4439013"/>
                </a:xfrm>
              </p:grpSpPr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 flipH="1">
                    <a:off x="9328058" y="-47147"/>
                    <a:ext cx="10579" cy="4439013"/>
                  </a:xfrm>
                  <a:prstGeom prst="straightConnector1">
                    <a:avLst/>
                  </a:prstGeom>
                  <a:ln w="34925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 rot="16200000">
                    <a:off x="9125777" y="1855404"/>
                    <a:ext cx="792413" cy="4161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1F497D">
                            <a:lumMod val="20000"/>
                            <a:lumOff val="80000"/>
                          </a:srgbClr>
                        </a:solidFill>
                        <a:latin typeface="Calibri"/>
                      </a:rPr>
                      <a:t>525 m</a:t>
                    </a:r>
                    <a:endParaRPr lang="ru-RU" b="1" dirty="0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" name="Прямоугольник 8"/>
                <p:cNvSpPr/>
                <p:nvPr/>
              </p:nvSpPr>
              <p:spPr>
                <a:xfrm>
                  <a:off x="564083" y="2504849"/>
                  <a:ext cx="269498" cy="60004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076463" y="5369093"/>
                  <a:ext cx="913715" cy="339001"/>
                </a:xfrm>
                <a:prstGeom prst="rect">
                  <a:avLst/>
                </a:prstGeom>
                <a:solidFill>
                  <a:srgbClr val="6699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prstClr val="white"/>
                      </a:solidFill>
                      <a:latin typeface="Calibri"/>
                    </a:rPr>
                    <a:t>120 m</a:t>
                  </a:r>
                  <a:endParaRPr lang="ru-RU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8" name="Группа 17"/>
                <p:cNvGrpSpPr/>
                <p:nvPr/>
              </p:nvGrpSpPr>
              <p:grpSpPr>
                <a:xfrm>
                  <a:off x="6716242" y="323734"/>
                  <a:ext cx="1677092" cy="4820804"/>
                  <a:chOff x="6627183" y="400522"/>
                  <a:chExt cx="1677092" cy="4820804"/>
                </a:xfrm>
              </p:grpSpPr>
              <p:grpSp>
                <p:nvGrpSpPr>
                  <p:cNvPr id="61" name="Группа 60"/>
                  <p:cNvGrpSpPr/>
                  <p:nvPr/>
                </p:nvGrpSpPr>
                <p:grpSpPr>
                  <a:xfrm>
                    <a:off x="6627183" y="400522"/>
                    <a:ext cx="1677092" cy="4805633"/>
                    <a:chOff x="6512175" y="-887351"/>
                    <a:chExt cx="1728822" cy="5115137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6512175" y="-887351"/>
                      <a:ext cx="1728822" cy="5115137"/>
                      <a:chOff x="7682502" y="-959577"/>
                      <a:chExt cx="1728822" cy="5115137"/>
                    </a:xfrm>
                    <a:solidFill>
                      <a:schemeClr val="accent1"/>
                    </a:solidFill>
                  </p:grpSpPr>
                  <p:pic>
                    <p:nvPicPr>
                      <p:cNvPr id="5" name="Рисунок 4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58973" y="33478"/>
                        <a:ext cx="1375879" cy="4122082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B050"/>
                        </a:solidFill>
                      </a:ln>
                    </p:spPr>
                  </p:pic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7682502" y="-959577"/>
                        <a:ext cx="1728822" cy="8118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prstClr val="black"/>
                            </a:solidFill>
                            <a:latin typeface="Calibri"/>
                          </a:rPr>
                          <a:t>The Cluster</a:t>
                        </a:r>
                      </a:p>
                      <a:p>
                        <a:pPr algn="ctr"/>
                        <a:r>
                          <a:rPr lang="en-US" sz="1600" b="1" dirty="0">
                            <a:solidFill>
                              <a:prstClr val="black"/>
                            </a:solidFill>
                          </a:rPr>
                          <a:t>Taking data</a:t>
                        </a:r>
                        <a:endParaRPr lang="ru-RU" sz="1600" b="1" dirty="0">
                          <a:solidFill>
                            <a:prstClr val="black"/>
                          </a:solidFill>
                        </a:endParaRPr>
                      </a:p>
                      <a:p>
                        <a:pPr algn="ctr"/>
                        <a:r>
                          <a:rPr lang="en-US" sz="1600" b="1" dirty="0" smtClean="0">
                            <a:solidFill>
                              <a:prstClr val="black"/>
                            </a:solidFill>
                            <a:latin typeface="Calibri"/>
                          </a:rPr>
                          <a:t>since April 2016</a:t>
                        </a:r>
                        <a:endParaRPr lang="en-US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7" name="Овал 36"/>
                    <p:cNvSpPr/>
                    <p:nvPr/>
                  </p:nvSpPr>
                  <p:spPr>
                    <a:xfrm>
                      <a:off x="6666520" y="27541"/>
                      <a:ext cx="1375879" cy="127487"/>
                    </a:xfrm>
                    <a:prstGeom prst="ellipse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62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36" name="Овал 135"/>
                  <p:cNvSpPr/>
                  <p:nvPr/>
                </p:nvSpPr>
                <p:spPr>
                  <a:xfrm>
                    <a:off x="6788818" y="5129143"/>
                    <a:ext cx="1344260" cy="92183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  <a:alpha val="7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2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32" name="Группа 31"/>
            <p:cNvGrpSpPr/>
            <p:nvPr/>
          </p:nvGrpSpPr>
          <p:grpSpPr>
            <a:xfrm>
              <a:off x="1294818" y="414772"/>
              <a:ext cx="1465504" cy="1087718"/>
              <a:chOff x="1887023" y="836712"/>
              <a:chExt cx="1343522" cy="1087718"/>
            </a:xfrm>
          </p:grpSpPr>
          <p:sp>
            <p:nvSpPr>
              <p:cNvPr id="51" name="TextBox 50"/>
              <p:cNvSpPr txBox="1"/>
              <p:nvPr/>
            </p:nvSpPr>
            <p:spPr>
              <a:xfrm rot="206125">
                <a:off x="1921943" y="1582798"/>
                <a:ext cx="116573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20" dirty="0">
                    <a:solidFill>
                      <a:prstClr val="black"/>
                    </a:solidFill>
                    <a:latin typeface="Calibri"/>
                  </a:rPr>
                  <a:t>300 m</a:t>
                </a:r>
                <a:endParaRPr lang="ru-RU" sz="162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1887023" y="864609"/>
                <a:ext cx="0" cy="8274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3194752" y="836712"/>
                <a:ext cx="1926" cy="916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>
                <a:off x="1922817" y="1540970"/>
                <a:ext cx="1307728" cy="99165"/>
              </a:xfrm>
              <a:prstGeom prst="straightConnector1">
                <a:avLst/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Прямая со стрелкой 57"/>
          <p:cNvCxnSpPr/>
          <p:nvPr/>
        </p:nvCxnSpPr>
        <p:spPr>
          <a:xfrm>
            <a:off x="6012160" y="6119572"/>
            <a:ext cx="1209148" cy="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6" descr="http://km-shop.su/images/sk-006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8" t="13009" r="39134"/>
          <a:stretch/>
        </p:blipFill>
        <p:spPr bwMode="auto">
          <a:xfrm>
            <a:off x="7596336" y="1764271"/>
            <a:ext cx="549061" cy="4105384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трелка вправо 65"/>
          <p:cNvSpPr/>
          <p:nvPr/>
        </p:nvSpPr>
        <p:spPr>
          <a:xfrm flipH="1">
            <a:off x="637139" y="3140968"/>
            <a:ext cx="1630605" cy="511468"/>
          </a:xfrm>
          <a:prstGeom prst="rightArrow">
            <a:avLst/>
          </a:prstGeom>
          <a:solidFill>
            <a:srgbClr val="E2E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NT-200(1998)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2752" y="764278"/>
            <a:ext cx="20249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~2300 OM (2020)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8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clusters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5899" y="112494"/>
            <a:ext cx="4070666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Future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of the BAIKAL-GVD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525" y="57826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1250 m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07543" y="145090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50 m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59" idx="1"/>
          </p:cNvCxnSpPr>
          <p:nvPr/>
        </p:nvCxnSpPr>
        <p:spPr>
          <a:xfrm flipH="1">
            <a:off x="7740352" y="1635572"/>
            <a:ext cx="667191" cy="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7694885" y="5986815"/>
            <a:ext cx="667191" cy="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32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5059666"/>
            <a:ext cx="2630565" cy="1753710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-252536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D93E2B"/>
                </a:solidFill>
              </a:rPr>
              <a:t>The Cluster 2016</a:t>
            </a:r>
            <a:endParaRPr sz="3600" dirty="0">
              <a:solidFill>
                <a:srgbClr val="D93E2B"/>
              </a:solidFill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395537" y="1196753"/>
            <a:ext cx="4824536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Data </a:t>
            </a:r>
            <a:r>
              <a:rPr lang="en-US" sz="1600" dirty="0" smtClean="0">
                <a:solidFill>
                  <a:srgbClr val="414141"/>
                </a:solidFill>
              </a:rPr>
              <a:t>taking </a:t>
            </a:r>
            <a:r>
              <a:rPr lang="en-US" sz="1600" dirty="0">
                <a:solidFill>
                  <a:srgbClr val="414141"/>
                </a:solidFill>
              </a:rPr>
              <a:t>since </a:t>
            </a:r>
            <a:r>
              <a:rPr lang="en-US" sz="1600" dirty="0" smtClean="0">
                <a:solidFill>
                  <a:srgbClr val="414141"/>
                </a:solidFill>
              </a:rPr>
              <a:t>April </a:t>
            </a:r>
            <a:r>
              <a:rPr lang="en-US" sz="1600" dirty="0">
                <a:solidFill>
                  <a:srgbClr val="414141"/>
                </a:solidFill>
              </a:rPr>
              <a:t>2016</a:t>
            </a:r>
          </a:p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288 OMs at 8 </a:t>
            </a:r>
            <a:r>
              <a:rPr sz="1600" dirty="0">
                <a:solidFill>
                  <a:srgbClr val="414141"/>
                </a:solidFill>
              </a:rPr>
              <a:t>strings</a:t>
            </a:r>
            <a:endParaRPr lang="en-US" sz="1600" dirty="0">
              <a:solidFill>
                <a:srgbClr val="414141"/>
              </a:solidFill>
            </a:endParaRPr>
          </a:p>
          <a:p>
            <a:pPr marL="447261" lvl="1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36 OMs per string, 15 m spacing</a:t>
            </a:r>
          </a:p>
          <a:p>
            <a:pPr marL="447261" lvl="1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depth </a:t>
            </a:r>
            <a:r>
              <a:rPr lang="en-US" sz="1600" dirty="0">
                <a:solidFill>
                  <a:srgbClr val="414141"/>
                </a:solidFill>
              </a:rPr>
              <a:t>750</a:t>
            </a:r>
            <a:r>
              <a:rPr sz="1600" dirty="0">
                <a:solidFill>
                  <a:srgbClr val="414141"/>
                </a:solidFill>
              </a:rPr>
              <a:t> - 1</a:t>
            </a:r>
            <a:r>
              <a:rPr lang="en-US" sz="1600" dirty="0">
                <a:solidFill>
                  <a:srgbClr val="414141"/>
                </a:solidFill>
              </a:rPr>
              <a:t>275</a:t>
            </a:r>
            <a:r>
              <a:rPr sz="1600" dirty="0">
                <a:solidFill>
                  <a:srgbClr val="414141"/>
                </a:solidFill>
              </a:rPr>
              <a:t> m</a:t>
            </a:r>
            <a:endParaRPr lang="en-US" sz="1600" dirty="0">
              <a:solidFill>
                <a:srgbClr val="414141"/>
              </a:solidFill>
            </a:endParaRPr>
          </a:p>
          <a:p>
            <a:pPr marL="447261" lvl="1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60 m between strings</a:t>
            </a:r>
            <a:endParaRPr sz="1600" dirty="0">
              <a:solidFill>
                <a:srgbClr val="414141"/>
              </a:solidFill>
            </a:endParaRPr>
          </a:p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Cluster </a:t>
            </a:r>
            <a:r>
              <a:rPr sz="1600" dirty="0">
                <a:solidFill>
                  <a:srgbClr val="414141"/>
                </a:solidFill>
              </a:rPr>
              <a:t>DAQ center</a:t>
            </a:r>
            <a:r>
              <a:rPr lang="en-US" sz="1600" dirty="0">
                <a:solidFill>
                  <a:srgbClr val="414141"/>
                </a:solidFill>
              </a:rPr>
              <a:t> (30 m below surface)</a:t>
            </a:r>
          </a:p>
          <a:p>
            <a:pPr marL="447261" lvl="1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Trigger, power, data transfer systems of the cluster</a:t>
            </a:r>
            <a:endParaRPr sz="1600" dirty="0">
              <a:solidFill>
                <a:srgbClr val="414141"/>
              </a:solidFill>
            </a:endParaRPr>
          </a:p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E</a:t>
            </a:r>
            <a:r>
              <a:rPr sz="1600" dirty="0">
                <a:solidFill>
                  <a:srgbClr val="414141"/>
                </a:solidFill>
              </a:rPr>
              <a:t>lectr</a:t>
            </a:r>
            <a:r>
              <a:rPr lang="en-US" sz="1600" dirty="0">
                <a:solidFill>
                  <a:srgbClr val="414141"/>
                </a:solidFill>
              </a:rPr>
              <a:t>o-optical</a:t>
            </a:r>
            <a:r>
              <a:rPr sz="1600" dirty="0">
                <a:solidFill>
                  <a:srgbClr val="414141"/>
                </a:solidFill>
              </a:rPr>
              <a:t> cable to shore</a:t>
            </a:r>
          </a:p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Acoustic positioning system</a:t>
            </a:r>
            <a:r>
              <a:rPr lang="en-US" sz="1600" dirty="0">
                <a:solidFill>
                  <a:srgbClr val="414141"/>
                </a:solidFill>
              </a:rPr>
              <a:t> (4 beacons on each string)</a:t>
            </a:r>
            <a:endParaRPr sz="1600" dirty="0">
              <a:solidFill>
                <a:srgbClr val="414141"/>
              </a:solidFill>
            </a:endParaRPr>
          </a:p>
          <a:p>
            <a:pPr marL="190215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3 c</a:t>
            </a:r>
            <a:r>
              <a:rPr sz="1600" dirty="0">
                <a:solidFill>
                  <a:srgbClr val="414141"/>
                </a:solidFill>
              </a:rPr>
              <a:t>alibration light beacon</a:t>
            </a:r>
            <a:r>
              <a:rPr lang="en-US" sz="1600" dirty="0">
                <a:solidFill>
                  <a:srgbClr val="414141"/>
                </a:solidFill>
              </a:rPr>
              <a:t>s</a:t>
            </a:r>
            <a:r>
              <a:rPr sz="1600" dirty="0">
                <a:solidFill>
                  <a:srgbClr val="414141"/>
                </a:solidFill>
              </a:rPr>
              <a:t> (</a:t>
            </a:r>
            <a:r>
              <a:rPr lang="en-US" sz="1600" dirty="0">
                <a:solidFill>
                  <a:srgbClr val="414141"/>
                </a:solidFill>
              </a:rPr>
              <a:t>matrix of </a:t>
            </a:r>
            <a:r>
              <a:rPr sz="1600" dirty="0">
                <a:solidFill>
                  <a:srgbClr val="414141"/>
                </a:solidFill>
              </a:rPr>
              <a:t>LEDs)</a:t>
            </a:r>
            <a:endParaRPr lang="en-US" sz="1600" dirty="0">
              <a:solidFill>
                <a:srgbClr val="414141"/>
              </a:solidFill>
            </a:endParaRPr>
          </a:p>
          <a:p>
            <a:pPr marL="447261" lvl="1" indent="-190215" defTabSz="282254">
              <a:spcBef>
                <a:spcPts val="849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Interstring time calibration</a:t>
            </a:r>
            <a:endParaRPr sz="1600" dirty="0">
              <a:solidFill>
                <a:srgbClr val="414141"/>
              </a:solidFill>
            </a:endParaRPr>
          </a:p>
          <a:p>
            <a:pPr marL="0" indent="0" defTabSz="282254">
              <a:spcBef>
                <a:spcPts val="849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rgbClr val="41414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430761" y="54617"/>
            <a:ext cx="2021559" cy="6802247"/>
            <a:chOff x="5444999" y="54617"/>
            <a:chExt cx="2021559" cy="6802247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5940152" y="260648"/>
              <a:ext cx="0" cy="53573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5243180" y="2754678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525</a:t>
              </a:r>
              <a:r>
                <a:rPr lang="en-US" dirty="0"/>
                <a:t> m</a:t>
              </a:r>
              <a:endParaRPr lang="ru-RU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4617"/>
              <a:ext cx="1454398" cy="680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6018596" y="6633834"/>
              <a:ext cx="144256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38355" y="6295280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12</a:t>
              </a:r>
              <a:r>
                <a:rPr lang="en-US" sz="1600" dirty="0"/>
                <a:t>0 m</a:t>
              </a:r>
              <a:endParaRPr lang="ru-RU" sz="1600" dirty="0"/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 flipH="1">
            <a:off x="4860032" y="3789040"/>
            <a:ext cx="1224136" cy="1270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94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564452" y="404664"/>
            <a:ext cx="3798515" cy="5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23" rIns="91243" bIns="45623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Main Physics Goals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59075" y="1628800"/>
            <a:ext cx="6409267" cy="34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43" tIns="45623" rIns="91243" bIns="45623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Galactic </a:t>
            </a:r>
            <a:r>
              <a:rPr lang="en-US" sz="2400" dirty="0">
                <a:solidFill>
                  <a:srgbClr val="000000"/>
                </a:solidFill>
              </a:rPr>
              <a:t>and extragalactic neutrino “</a:t>
            </a:r>
            <a:r>
              <a:rPr lang="en-US" sz="2400" dirty="0" smtClean="0">
                <a:solidFill>
                  <a:srgbClr val="000000"/>
                </a:solidFill>
              </a:rPr>
              <a:t>point sources” in TeV – PeV energy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Diffuse </a:t>
            </a:r>
            <a:r>
              <a:rPr lang="en-US" sz="2400" dirty="0">
                <a:solidFill>
                  <a:srgbClr val="000000"/>
                </a:solidFill>
              </a:rPr>
              <a:t>neutrino flux – energy spectrum, local and </a:t>
            </a:r>
            <a:r>
              <a:rPr lang="en-US" sz="2400" dirty="0" smtClean="0">
                <a:solidFill>
                  <a:srgbClr val="000000"/>
                </a:solidFill>
              </a:rPr>
              <a:t>global anisotropy</a:t>
            </a:r>
            <a:r>
              <a:rPr lang="en-US" sz="2400" dirty="0">
                <a:solidFill>
                  <a:srgbClr val="000000"/>
                </a:solidFill>
              </a:rPr>
              <a:t>, flavor </a:t>
            </a:r>
            <a:r>
              <a:rPr lang="en-US" sz="2400" dirty="0" smtClean="0">
                <a:solidFill>
                  <a:srgbClr val="000000"/>
                </a:solidFill>
              </a:rPr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Transient </a:t>
            </a:r>
            <a:r>
              <a:rPr lang="en-US" sz="2400" dirty="0">
                <a:solidFill>
                  <a:srgbClr val="000000"/>
                </a:solidFill>
              </a:rPr>
              <a:t>sources (GRB, </a:t>
            </a:r>
            <a:r>
              <a:rPr lang="en-US" sz="2400" dirty="0" smtClean="0">
                <a:solidFill>
                  <a:srgbClr val="000000"/>
                </a:solidFill>
              </a:rPr>
              <a:t>…)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Indirect search for Dark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Exotic </a:t>
            </a:r>
            <a:r>
              <a:rPr lang="en-US" sz="2400" dirty="0">
                <a:solidFill>
                  <a:srgbClr val="000000"/>
                </a:solidFill>
              </a:rPr>
              <a:t>particles – </a:t>
            </a:r>
            <a:r>
              <a:rPr lang="en-US" sz="2400" dirty="0" smtClean="0">
                <a:solidFill>
                  <a:srgbClr val="000000"/>
                </a:solidFill>
              </a:rPr>
              <a:t>magnetic monopoles</a:t>
            </a:r>
            <a:r>
              <a:rPr lang="en-US" sz="2400" dirty="0">
                <a:solidFill>
                  <a:srgbClr val="000000"/>
                </a:solidFill>
              </a:rPr>
              <a:t>, Q-balls, </a:t>
            </a:r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Baikal-GVD Performance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802281" y="1340768"/>
            <a:ext cx="4130274" cy="5296902"/>
            <a:chOff x="426650" y="1469822"/>
            <a:chExt cx="4130274" cy="5296902"/>
          </a:xfrm>
        </p:grpSpPr>
        <p:grpSp>
          <p:nvGrpSpPr>
            <p:cNvPr id="130" name="Group 130"/>
            <p:cNvGrpSpPr/>
            <p:nvPr/>
          </p:nvGrpSpPr>
          <p:grpSpPr>
            <a:xfrm>
              <a:off x="769430" y="4645464"/>
              <a:ext cx="3265315" cy="2121260"/>
              <a:chOff x="-50799" y="-57807"/>
              <a:chExt cx="4644002" cy="2629999"/>
            </a:xfrm>
          </p:grpSpPr>
          <p:pic>
            <p:nvPicPr>
              <p:cNvPr id="129" name="image61.png"/>
              <p:cNvPicPr/>
              <p:nvPr/>
            </p:nvPicPr>
            <p:blipFill>
              <a:blip r:embed="rId2">
                <a:extLst/>
              </a:blip>
              <a:srcRect l="1591" r="5663"/>
              <a:stretch>
                <a:fillRect/>
              </a:stretch>
            </p:blipFill>
            <p:spPr>
              <a:xfrm>
                <a:off x="0" y="0"/>
                <a:ext cx="4542403" cy="243818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8" name="Рисунок 127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50800" y="-57808"/>
                <a:ext cx="4644003" cy="2630001"/>
              </a:xfrm>
              <a:prstGeom prst="rect">
                <a:avLst/>
              </a:prstGeom>
              <a:effectLst/>
            </p:spPr>
          </p:pic>
        </p:grpSp>
        <p:sp>
          <p:nvSpPr>
            <p:cNvPr id="134" name="Shape 134"/>
            <p:cNvSpPr/>
            <p:nvPr/>
          </p:nvSpPr>
          <p:spPr>
            <a:xfrm>
              <a:off x="426650" y="1469822"/>
              <a:ext cx="4130274" cy="282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3167" tIns="33167" rIns="33167" bIns="33167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414141"/>
                  </a:solidFill>
                </a:rPr>
                <a:t>Eff</a:t>
              </a:r>
              <a:r>
                <a:rPr lang="en-US" sz="1400" dirty="0">
                  <a:solidFill>
                    <a:srgbClr val="414141"/>
                  </a:solidFill>
                </a:rPr>
                <a:t>ective</a:t>
              </a:r>
              <a:r>
                <a:rPr sz="1400" dirty="0">
                  <a:solidFill>
                    <a:srgbClr val="414141"/>
                  </a:solidFill>
                </a:rPr>
                <a:t> volume for </a:t>
              </a:r>
              <a:r>
                <a:rPr lang="en-US" sz="1400" dirty="0">
                  <a:solidFill>
                    <a:srgbClr val="414141"/>
                  </a:solidFill>
                </a:rPr>
                <a:t>showers </a:t>
              </a:r>
              <a:r>
                <a:rPr sz="1400" dirty="0">
                  <a:solidFill>
                    <a:srgbClr val="414141"/>
                  </a:solidFill>
                </a:rPr>
                <a:t>E</a:t>
              </a:r>
              <a:r>
                <a:rPr lang="en-US" sz="1400" dirty="0">
                  <a:solidFill>
                    <a:srgbClr val="414141"/>
                  </a:solidFill>
                </a:rPr>
                <a:t> </a:t>
              </a:r>
              <a:r>
                <a:rPr sz="1400" dirty="0">
                  <a:solidFill>
                    <a:srgbClr val="414141"/>
                  </a:solidFill>
                </a:rPr>
                <a:t>&gt;</a:t>
              </a:r>
              <a:r>
                <a:rPr lang="en-US" sz="1400" dirty="0">
                  <a:solidFill>
                    <a:srgbClr val="414141"/>
                  </a:solidFill>
                </a:rPr>
                <a:t> </a:t>
              </a:r>
              <a:r>
                <a:rPr sz="1400" dirty="0">
                  <a:solidFill>
                    <a:srgbClr val="414141"/>
                  </a:solidFill>
                </a:rPr>
                <a:t>100 TeV: </a:t>
              </a:r>
              <a:r>
                <a:rPr lang="en-US" sz="1400" dirty="0">
                  <a:solidFill>
                    <a:srgbClr val="414141"/>
                  </a:solidFill>
                </a:rPr>
                <a:t>~</a:t>
              </a:r>
              <a:r>
                <a:rPr sz="1400" dirty="0">
                  <a:solidFill>
                    <a:srgbClr val="414141"/>
                  </a:solidFill>
                </a:rPr>
                <a:t>0.</a:t>
              </a:r>
              <a:r>
                <a:rPr lang="en-US" sz="1400" dirty="0">
                  <a:solidFill>
                    <a:srgbClr val="414141"/>
                  </a:solidFill>
                </a:rPr>
                <a:t>2</a:t>
              </a:r>
              <a:r>
                <a:rPr sz="1400" dirty="0">
                  <a:solidFill>
                    <a:srgbClr val="414141"/>
                  </a:solidFill>
                </a:rPr>
                <a:t> - 0.6 km</a:t>
              </a:r>
              <a:r>
                <a:rPr sz="1400" baseline="31999" dirty="0">
                  <a:solidFill>
                    <a:srgbClr val="414141"/>
                  </a:solidFill>
                </a:rPr>
                <a:t>3</a:t>
              </a:r>
              <a:r>
                <a:rPr sz="1400" dirty="0">
                  <a:solidFill>
                    <a:srgbClr val="414141"/>
                  </a:solidFill>
                </a:rPr>
                <a:t> 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608738" y="1742488"/>
              <a:ext cx="3586697" cy="2645767"/>
              <a:chOff x="608737" y="1452073"/>
              <a:chExt cx="3586697" cy="2204806"/>
            </a:xfrm>
          </p:grpSpPr>
          <p:grpSp>
            <p:nvGrpSpPr>
              <p:cNvPr id="127" name="Group 127"/>
              <p:cNvGrpSpPr/>
              <p:nvPr/>
            </p:nvGrpSpPr>
            <p:grpSpPr>
              <a:xfrm>
                <a:off x="608737" y="1452073"/>
                <a:ext cx="3586697" cy="2204806"/>
                <a:chOff x="-50800" y="-38100"/>
                <a:chExt cx="5101079" cy="3469061"/>
              </a:xfrm>
            </p:grpSpPr>
            <p:pic>
              <p:nvPicPr>
                <p:cNvPr id="126" name="image58.png"/>
                <p:cNvPicPr/>
                <p:nvPr/>
              </p:nvPicPr>
              <p:blipFill>
                <a:blip r:embed="rId4">
                  <a:extLst/>
                </a:blip>
                <a:srcRect l="299" t="87" r="5781" b="87"/>
                <a:stretch>
                  <a:fillRect/>
                </a:stretch>
              </p:blipFill>
              <p:spPr>
                <a:xfrm>
                  <a:off x="0" y="0"/>
                  <a:ext cx="4999480" cy="3316662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125" name="Рисунок 124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38100"/>
                  <a:ext cx="5101080" cy="3469062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36" name="Shape 136"/>
              <p:cNvSpPr/>
              <p:nvPr/>
            </p:nvSpPr>
            <p:spPr>
              <a:xfrm>
                <a:off x="1220567" y="1668388"/>
                <a:ext cx="1032157" cy="253008"/>
              </a:xfrm>
              <a:prstGeom prst="rect">
                <a:avLst/>
              </a:prstGeom>
              <a:solidFill>
                <a:srgbClr val="F2F2F2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 anchor="t"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 dirty="0" err="1">
                    <a:solidFill>
                      <a:srgbClr val="414141"/>
                    </a:solidFill>
                  </a:rPr>
                  <a:t>N</a:t>
                </a:r>
                <a:r>
                  <a:rPr sz="1400" baseline="-5999" dirty="0" err="1">
                    <a:solidFill>
                      <a:srgbClr val="414141"/>
                    </a:solidFill>
                  </a:rPr>
                  <a:t>hit</a:t>
                </a:r>
                <a:r>
                  <a:rPr sz="1400" dirty="0">
                    <a:solidFill>
                      <a:srgbClr val="414141"/>
                    </a:solidFill>
                  </a:rPr>
                  <a:t> &gt; 10</a:t>
                </a:r>
              </a:p>
            </p:txBody>
          </p:sp>
        </p:grpSp>
      </p:grpSp>
      <p:sp>
        <p:nvSpPr>
          <p:cNvPr id="137" name="Shape 137"/>
          <p:cNvSpPr/>
          <p:nvPr/>
        </p:nvSpPr>
        <p:spPr>
          <a:xfrm>
            <a:off x="5289986" y="4282099"/>
            <a:ext cx="3053056" cy="28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2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14141"/>
                </a:solidFill>
              </a:rPr>
              <a:t>Angular resolution for </a:t>
            </a:r>
            <a:r>
              <a:rPr lang="en-US" sz="1400" dirty="0">
                <a:solidFill>
                  <a:srgbClr val="414141"/>
                </a:solidFill>
              </a:rPr>
              <a:t>showers</a:t>
            </a:r>
            <a:r>
              <a:rPr sz="1400" dirty="0">
                <a:solidFill>
                  <a:srgbClr val="414141"/>
                </a:solidFill>
              </a:rPr>
              <a:t>: 3.5 - 5.5</a:t>
            </a:r>
            <a:r>
              <a:rPr lang="en-US" sz="1400" dirty="0">
                <a:solidFill>
                  <a:srgbClr val="414141"/>
                </a:solidFill>
                <a:latin typeface="Franklin Gothic Medium"/>
              </a:rPr>
              <a:t>º</a:t>
            </a:r>
            <a:endParaRPr sz="1400" dirty="0">
              <a:solidFill>
                <a:srgbClr val="41414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1340768"/>
            <a:ext cx="3620390" cy="5296901"/>
            <a:chOff x="4978285" y="1469822"/>
            <a:chExt cx="3620390" cy="5296901"/>
          </a:xfrm>
        </p:grpSpPr>
        <p:grpSp>
          <p:nvGrpSpPr>
            <p:cNvPr id="123" name="Group 123"/>
            <p:cNvGrpSpPr/>
            <p:nvPr/>
          </p:nvGrpSpPr>
          <p:grpSpPr>
            <a:xfrm>
              <a:off x="5236754" y="1780490"/>
              <a:ext cx="2926547" cy="2603300"/>
              <a:chOff x="-50800" y="-38099"/>
              <a:chExt cx="3966853" cy="3456362"/>
            </a:xfrm>
          </p:grpSpPr>
          <p:pic>
            <p:nvPicPr>
              <p:cNvPr id="122" name="image10.png"/>
              <p:cNvPicPr/>
              <p:nvPr/>
            </p:nvPicPr>
            <p:blipFill>
              <a:blip r:embed="rId6">
                <a:extLst/>
              </a:blip>
              <a:srcRect l="970" r="7806"/>
              <a:stretch>
                <a:fillRect/>
              </a:stretch>
            </p:blipFill>
            <p:spPr>
              <a:xfrm>
                <a:off x="0" y="0"/>
                <a:ext cx="3865254" cy="330396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1" name="Рисунок 120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50800" y="-38100"/>
                <a:ext cx="3966854" cy="3456363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3" name="Group 133"/>
            <p:cNvGrpSpPr/>
            <p:nvPr/>
          </p:nvGrpSpPr>
          <p:grpSpPr>
            <a:xfrm>
              <a:off x="5263090" y="4645461"/>
              <a:ext cx="2909311" cy="2121262"/>
              <a:chOff x="-50800" y="-25400"/>
              <a:chExt cx="3607046" cy="2629999"/>
            </a:xfrm>
          </p:grpSpPr>
          <p:pic>
            <p:nvPicPr>
              <p:cNvPr id="132" name="image60.png"/>
              <p:cNvPicPr/>
              <p:nvPr/>
            </p:nvPicPr>
            <p:blipFill>
              <a:blip r:embed="rId8">
                <a:extLst/>
              </a:blip>
              <a:srcRect l="3292" t="1093" r="3292" b="1093"/>
              <a:stretch>
                <a:fillRect/>
              </a:stretch>
            </p:blipFill>
            <p:spPr>
              <a:xfrm>
                <a:off x="0" y="0"/>
                <a:ext cx="3505447" cy="24903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31" name="Рисунок 130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-50800" y="-25400"/>
                <a:ext cx="3607047" cy="2630000"/>
              </a:xfrm>
              <a:prstGeom prst="rect">
                <a:avLst/>
              </a:prstGeom>
              <a:effectLst/>
            </p:spPr>
          </p:pic>
        </p:grpSp>
        <p:sp>
          <p:nvSpPr>
            <p:cNvPr id="135" name="Shape 135"/>
            <p:cNvSpPr/>
            <p:nvPr/>
          </p:nvSpPr>
          <p:spPr>
            <a:xfrm>
              <a:off x="4978285" y="1469822"/>
              <a:ext cx="3620390" cy="282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3167" tIns="33167" rIns="33167" bIns="33167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414141"/>
                  </a:solidFill>
                </a:rPr>
                <a:t>Eff</a:t>
              </a:r>
              <a:r>
                <a:rPr lang="en-US" sz="1400" dirty="0">
                  <a:solidFill>
                    <a:srgbClr val="414141"/>
                  </a:solidFill>
                </a:rPr>
                <a:t>ective</a:t>
              </a:r>
              <a:r>
                <a:rPr sz="1400" dirty="0">
                  <a:solidFill>
                    <a:srgbClr val="414141"/>
                  </a:solidFill>
                </a:rPr>
                <a:t> area for muons E</a:t>
              </a:r>
              <a:r>
                <a:rPr lang="en-US" sz="1400" dirty="0">
                  <a:solidFill>
                    <a:srgbClr val="414141"/>
                  </a:solidFill>
                </a:rPr>
                <a:t> </a:t>
              </a:r>
              <a:r>
                <a:rPr sz="1400" dirty="0">
                  <a:solidFill>
                    <a:srgbClr val="414141"/>
                  </a:solidFill>
                </a:rPr>
                <a:t>&gt;</a:t>
              </a:r>
              <a:r>
                <a:rPr lang="en-US" sz="1400" dirty="0">
                  <a:solidFill>
                    <a:srgbClr val="414141"/>
                  </a:solidFill>
                </a:rPr>
                <a:t> </a:t>
              </a:r>
              <a:r>
                <a:rPr sz="1400" dirty="0">
                  <a:solidFill>
                    <a:srgbClr val="414141"/>
                  </a:solidFill>
                </a:rPr>
                <a:t>10 TeV: 0.2 - 0.6 km</a:t>
              </a:r>
              <a:r>
                <a:rPr sz="1400" baseline="31999" dirty="0">
                  <a:solidFill>
                    <a:srgbClr val="414141"/>
                  </a:solidFill>
                </a:rPr>
                <a:t>2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5381788" y="4494158"/>
              <a:ext cx="2673721" cy="282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3167" tIns="33167" rIns="33167" bIns="33167" anchor="t">
              <a:spAutoFit/>
            </a:bodyPr>
            <a:lstStyle>
              <a:lvl1pPr>
                <a:defRPr sz="21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414141"/>
                  </a:solidFill>
                </a:rPr>
                <a:t>Angular resolution for muons: 0.25</a:t>
              </a:r>
              <a:r>
                <a:rPr lang="en-US" sz="1400" dirty="0">
                  <a:solidFill>
                    <a:srgbClr val="414141"/>
                  </a:solidFill>
                  <a:latin typeface="Franklin Gothic Medium"/>
                </a:rPr>
                <a:t>º</a:t>
              </a:r>
              <a:endParaRPr sz="1400" dirty="0">
                <a:solidFill>
                  <a:srgbClr val="4141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680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8720"/>
            <a:ext cx="4248472" cy="5458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b="-14763"/>
          <a:stretch/>
        </p:blipFill>
        <p:spPr>
          <a:xfrm>
            <a:off x="4355976" y="1188720"/>
            <a:ext cx="504056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2" y="450056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 going track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50056"/>
            <a:ext cx="266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going 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5134" y="819388"/>
            <a:ext cx="121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11469229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5364" y="21141"/>
            <a:ext cx="1991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Cluster </a:t>
            </a:r>
            <a:r>
              <a:rPr lang="en-US" sz="2400" b="1" dirty="0" smtClean="0">
                <a:solidFill>
                  <a:srgbClr val="C00000"/>
                </a:solidFill>
              </a:rPr>
              <a:t>events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Status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of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data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55272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and Amplitude calibration have been done</a:t>
            </a:r>
          </a:p>
          <a:p>
            <a:r>
              <a:rPr lang="en-US" sz="2800" dirty="0" smtClean="0"/>
              <a:t>Raw data have been processed and events are prepared in automatic regime</a:t>
            </a:r>
          </a:p>
          <a:p>
            <a:r>
              <a:rPr lang="en-US" sz="2800" dirty="0" smtClean="0"/>
              <a:t>Offline analysis software framework BARS is realized and widely used</a:t>
            </a:r>
          </a:p>
          <a:p>
            <a:r>
              <a:rPr lang="en-US" sz="2800" dirty="0" smtClean="0"/>
              <a:t>Reconstruction and background rejection techniques are under development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3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Infrastructure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2816225" cy="576064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New lab for long-term tests of the detector parts is operating in </a:t>
            </a:r>
            <a:r>
              <a:rPr lang="en-US" sz="2000" dirty="0" err="1"/>
              <a:t>Dubna</a:t>
            </a:r>
            <a:r>
              <a:rPr lang="en-US" sz="2000" dirty="0"/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New OM production line started in </a:t>
            </a:r>
            <a:r>
              <a:rPr lang="en-US" sz="2000" dirty="0" err="1"/>
              <a:t>Dubna</a:t>
            </a:r>
            <a:r>
              <a:rPr lang="en-US" sz="2000" dirty="0"/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control center at the Baikal </a:t>
            </a:r>
            <a:r>
              <a:rPr lang="en-US" sz="2000" dirty="0" smtClean="0"/>
              <a:t>shore installed </a:t>
            </a:r>
            <a:r>
              <a:rPr lang="en-US" sz="2000" dirty="0"/>
              <a:t>in August 2016.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 building in </a:t>
            </a:r>
            <a:r>
              <a:rPr lang="en-US" sz="2000" dirty="0" err="1"/>
              <a:t>Baikalsk</a:t>
            </a:r>
            <a:r>
              <a:rPr lang="en-US" sz="2000" dirty="0"/>
              <a:t> town is prepared as a local lab and OM storage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7"/>
          <a:stretch/>
        </p:blipFill>
        <p:spPr>
          <a:xfrm>
            <a:off x="4305125" y="4966849"/>
            <a:ext cx="3651870" cy="191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9" y="1206773"/>
            <a:ext cx="3141282" cy="176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86" y="3019113"/>
            <a:ext cx="3397790" cy="2083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50" y="1190133"/>
            <a:ext cx="3215770" cy="1808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729" y="1206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36750" y="1206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47196" y="30191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075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2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sources</a:t>
            </a:r>
            <a:endParaRPr lang="ru-RU" dirty="0"/>
          </a:p>
        </p:txBody>
      </p:sp>
      <p:pic>
        <p:nvPicPr>
          <p:cNvPr id="4" name="Picture 5" descr="flux_neutrino_ener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345506" cy="51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5100" dirty="0" err="1">
                <a:solidFill>
                  <a:srgbClr val="D93E2B"/>
                </a:solidFill>
              </a:rPr>
              <a:t>Baikal</a:t>
            </a:r>
            <a:r>
              <a:rPr lang="de-DE" sz="5100" dirty="0">
                <a:solidFill>
                  <a:srgbClr val="D93E2B"/>
                </a:solidFill>
              </a:rPr>
              <a:t>-GVD</a:t>
            </a:r>
            <a:r>
              <a:rPr lang="de-DE" dirty="0"/>
              <a:t> </a:t>
            </a:r>
            <a:r>
              <a:rPr lang="de-DE" sz="5100" dirty="0" err="1">
                <a:solidFill>
                  <a:srgbClr val="D93E2B"/>
                </a:solidFill>
              </a:rPr>
              <a:t>timeline</a:t>
            </a:r>
            <a:r>
              <a:rPr lang="de-DE" sz="5100" dirty="0">
                <a:solidFill>
                  <a:srgbClr val="D93E2B"/>
                </a:solidFill>
              </a:rPr>
              <a:t/>
            </a:r>
            <a:br>
              <a:rPr lang="de-DE" sz="5100" dirty="0">
                <a:solidFill>
                  <a:srgbClr val="D93E2B"/>
                </a:solidFill>
              </a:rPr>
            </a:br>
            <a:endParaRPr lang="de-DE" sz="3400" dirty="0">
              <a:solidFill>
                <a:srgbClr val="007DB0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78492"/>
              </p:ext>
            </p:extLst>
          </p:nvPr>
        </p:nvGraphicFramePr>
        <p:xfrm>
          <a:off x="107527" y="2420889"/>
          <a:ext cx="8712971" cy="275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516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Year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2015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2016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2017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2018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2019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2020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819">
                <a:tc>
                  <a:txBody>
                    <a:bodyPr/>
                    <a:lstStyle/>
                    <a:p>
                      <a:pPr algn="ctr"/>
                      <a:r>
                        <a:rPr lang="de-DE" sz="2500" b="0" dirty="0">
                          <a:solidFill>
                            <a:srgbClr val="0070C0"/>
                          </a:solidFill>
                        </a:rPr>
                        <a:t>Cluster</a:t>
                      </a:r>
                    </a:p>
                    <a:p>
                      <a:pPr algn="ctr"/>
                      <a:r>
                        <a:rPr lang="ru-RU" sz="2500" b="0" dirty="0">
                          <a:solidFill>
                            <a:srgbClr val="0070C0"/>
                          </a:solidFill>
                        </a:rPr>
                        <a:t>192 </a:t>
                      </a:r>
                      <a:r>
                        <a:rPr lang="de-DE" sz="2500" b="0" dirty="0">
                          <a:solidFill>
                            <a:srgbClr val="0070C0"/>
                          </a:solidFill>
                        </a:rPr>
                        <a:t>OMs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192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192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576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960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1344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1920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581">
                <a:tc>
                  <a:txBody>
                    <a:bodyPr/>
                    <a:lstStyle/>
                    <a:p>
                      <a:pPr marL="0" marR="0" indent="0" algn="ctr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b="0" dirty="0">
                          <a:solidFill>
                            <a:srgbClr val="0070C0"/>
                          </a:solidFill>
                        </a:rPr>
                        <a:t>Cluster</a:t>
                      </a:r>
                    </a:p>
                    <a:p>
                      <a:pPr marL="0" marR="0" indent="0" algn="ctr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>
                          <a:solidFill>
                            <a:srgbClr val="0070C0"/>
                          </a:solidFill>
                        </a:rPr>
                        <a:t>288 </a:t>
                      </a:r>
                      <a:r>
                        <a:rPr lang="de-DE" sz="2500" b="0" dirty="0">
                          <a:solidFill>
                            <a:srgbClr val="0070C0"/>
                          </a:solidFill>
                        </a:rPr>
                        <a:t>OMs</a:t>
                      </a:r>
                    </a:p>
                    <a:p>
                      <a:endParaRPr lang="de-DE" sz="2500" b="0" dirty="0">
                        <a:solidFill>
                          <a:srgbClr val="0070C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2/3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192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288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576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1152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1728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de-DE" sz="2500" b="1" i="1" dirty="0">
                          <a:solidFill>
                            <a:srgbClr val="002060"/>
                          </a:solidFill>
                        </a:rPr>
                        <a:t>2304</a:t>
                      </a: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0042" y="5373216"/>
            <a:ext cx="184490" cy="523101"/>
          </a:xfrm>
          <a:prstGeom prst="rect">
            <a:avLst/>
          </a:prstGeom>
          <a:noFill/>
        </p:spPr>
        <p:txBody>
          <a:bodyPr wrap="none" lIns="91321" tIns="45661" rIns="91321" bIns="45661" rtlCol="0" anchor="t">
            <a:spAutoFit/>
          </a:bodyPr>
          <a:lstStyle/>
          <a:p>
            <a:pPr defTabSz="913087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09636"/>
            <a:ext cx="591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 </a:t>
            </a:r>
            <a:r>
              <a:rPr lang="de-DE" sz="2800" dirty="0" err="1">
                <a:solidFill>
                  <a:srgbClr val="007DB0"/>
                </a:solidFill>
              </a:rPr>
              <a:t>Cumulative</a:t>
            </a:r>
            <a:r>
              <a:rPr lang="de-DE" sz="2800" dirty="0">
                <a:solidFill>
                  <a:srgbClr val="007DB0"/>
                </a:solidFill>
              </a:rPr>
              <a:t> </a:t>
            </a:r>
            <a:r>
              <a:rPr lang="de-DE" sz="2800" dirty="0" err="1">
                <a:solidFill>
                  <a:srgbClr val="007DB0"/>
                </a:solidFill>
              </a:rPr>
              <a:t>number</a:t>
            </a:r>
            <a:r>
              <a:rPr lang="de-DE" sz="2800" dirty="0">
                <a:solidFill>
                  <a:srgbClr val="007DB0"/>
                </a:solidFill>
              </a:rPr>
              <a:t> </a:t>
            </a:r>
            <a:r>
              <a:rPr lang="de-DE" sz="2800" dirty="0" err="1">
                <a:solidFill>
                  <a:srgbClr val="007DB0"/>
                </a:solidFill>
              </a:rPr>
              <a:t>of</a:t>
            </a:r>
            <a:r>
              <a:rPr lang="de-DE" sz="2800" dirty="0">
                <a:solidFill>
                  <a:srgbClr val="007DB0"/>
                </a:solidFill>
              </a:rPr>
              <a:t> </a:t>
            </a:r>
            <a:r>
              <a:rPr lang="de-DE" sz="2800" dirty="0" err="1">
                <a:solidFill>
                  <a:srgbClr val="007DB0"/>
                </a:solidFill>
              </a:rPr>
              <a:t>clusters</a:t>
            </a:r>
            <a:r>
              <a:rPr lang="de-DE" sz="2800" dirty="0">
                <a:solidFill>
                  <a:srgbClr val="007DB0"/>
                </a:solidFill>
              </a:rPr>
              <a:t> vs. </a:t>
            </a:r>
            <a:r>
              <a:rPr lang="de-DE" sz="2800" dirty="0" err="1">
                <a:solidFill>
                  <a:srgbClr val="007DB0"/>
                </a:solidFill>
              </a:rPr>
              <a:t>year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D93E2B"/>
                </a:solidFill>
              </a:rPr>
              <a:t>Conclusion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1547664" y="1268760"/>
            <a:ext cx="6048672" cy="481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63845" indent="-263845" defTabSz="328025">
              <a:spcBef>
                <a:spcPts val="13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Baikal Collaboration has more than 30 year</a:t>
            </a:r>
            <a:r>
              <a:rPr lang="en-US" sz="2400" dirty="0">
                <a:solidFill>
                  <a:srgbClr val="414141"/>
                </a:solidFill>
              </a:rPr>
              <a:t>s</a:t>
            </a:r>
            <a:r>
              <a:rPr sz="2400" dirty="0">
                <a:solidFill>
                  <a:srgbClr val="414141"/>
                </a:solidFill>
              </a:rPr>
              <a:t> long an extensive positive experience on development, construction and operation of underwater facilities in lake Baikal</a:t>
            </a:r>
          </a:p>
          <a:p>
            <a:pPr marL="263845" indent="-263845" defTabSz="328025">
              <a:spcBef>
                <a:spcPts val="1306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A</a:t>
            </a:r>
            <a:r>
              <a:rPr lang="en-US" sz="2400" dirty="0" smtClean="0">
                <a:solidFill>
                  <a:srgbClr val="414141"/>
                </a:solidFill>
              </a:rPr>
              <a:t>ll </a:t>
            </a:r>
            <a:r>
              <a:rPr sz="2400" dirty="0">
                <a:solidFill>
                  <a:srgbClr val="414141"/>
                </a:solidFill>
              </a:rPr>
              <a:t>elements and systems of the Baikal-GVD have been developed</a:t>
            </a:r>
            <a:r>
              <a:rPr lang="ru-RU" sz="2400" dirty="0">
                <a:solidFill>
                  <a:srgbClr val="414141"/>
                </a:solidFill>
              </a:rPr>
              <a:t> </a:t>
            </a:r>
            <a:r>
              <a:rPr sz="2400" dirty="0">
                <a:solidFill>
                  <a:srgbClr val="414141"/>
                </a:solidFill>
              </a:rPr>
              <a:t>and tested in </a:t>
            </a:r>
            <a:r>
              <a:rPr lang="en-US" sz="2400" dirty="0">
                <a:solidFill>
                  <a:srgbClr val="414141"/>
                </a:solidFill>
              </a:rPr>
              <a:t>L</a:t>
            </a:r>
            <a:r>
              <a:rPr sz="2400" dirty="0">
                <a:solidFill>
                  <a:srgbClr val="414141"/>
                </a:solidFill>
              </a:rPr>
              <a:t>ake Baikal</a:t>
            </a:r>
            <a:r>
              <a:rPr lang="en-US" sz="2400" dirty="0">
                <a:solidFill>
                  <a:srgbClr val="414141"/>
                </a:solidFill>
              </a:rPr>
              <a:t>. </a:t>
            </a:r>
          </a:p>
          <a:p>
            <a:pPr marL="263845" indent="-263845" defTabSz="328025">
              <a:spcBef>
                <a:spcPts val="1306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The extended cluster with 288 OMs has started taking data since April 2016</a:t>
            </a:r>
          </a:p>
          <a:p>
            <a:pPr marL="263845" indent="-263845" defTabSz="328025">
              <a:spcBef>
                <a:spcPts val="13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Completion of the Baikal-GVD </a:t>
            </a:r>
            <a:r>
              <a:rPr lang="en-US" sz="2400" dirty="0">
                <a:solidFill>
                  <a:srgbClr val="414141"/>
                </a:solidFill>
              </a:rPr>
              <a:t>with 2304 OMs with about of 0.4 km</a:t>
            </a:r>
            <a:r>
              <a:rPr lang="en-US" sz="2400" baseline="30000" dirty="0">
                <a:solidFill>
                  <a:srgbClr val="414141"/>
                </a:solidFill>
              </a:rPr>
              <a:t>3</a:t>
            </a:r>
            <a:r>
              <a:rPr lang="en-US" sz="2400" dirty="0">
                <a:solidFill>
                  <a:srgbClr val="414141"/>
                </a:solidFill>
              </a:rPr>
              <a:t> effective volume for showers </a:t>
            </a:r>
            <a:r>
              <a:rPr sz="2400" dirty="0">
                <a:solidFill>
                  <a:srgbClr val="414141"/>
                </a:solidFill>
              </a:rPr>
              <a:t>is expected in 2020</a:t>
            </a:r>
          </a:p>
        </p:txBody>
      </p:sp>
    </p:spTree>
    <p:extLst>
      <p:ext uri="{BB962C8B-B14F-4D97-AF65-F5344CB8AC3E}">
        <p14:creationId xmlns:p14="http://schemas.microsoft.com/office/powerpoint/2010/main" val="2327709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for attention!</a:t>
            </a:r>
            <a:endParaRPr lang="ru-RU" dirty="0" err="1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93E2B"/>
                </a:solidFill>
              </a:rPr>
              <a:t>Baikal Collaboration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70994"/>
          </a:xfrm>
        </p:spPr>
        <p:txBody>
          <a:bodyPr>
            <a:noAutofit/>
          </a:bodyPr>
          <a:lstStyle/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Institute for Nuclear Research, Moscow,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Joint Institute for Nuclear Research, Dubna,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Irkutsk State University, Irkutsk,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Skobeltsyn Institute of Nuclear Physics MSU, Moscow,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Nizhny Novgorod State Technical University,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Saint</a:t>
            </a:r>
            <a:r>
              <a:rPr lang="ru-RU" sz="2000" dirty="0">
                <a:solidFill>
                  <a:srgbClr val="414141"/>
                </a:solidFill>
              </a:rPr>
              <a:t> </a:t>
            </a:r>
            <a:r>
              <a:rPr lang="en-US" sz="2000" dirty="0">
                <a:solidFill>
                  <a:srgbClr val="414141"/>
                </a:solidFill>
              </a:rPr>
              <a:t>Petersburg State Marine University, Russia.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Institute of Experimental and Applied Physics, Czech Technical University, Prague, Czech Republic.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Comenius University, Bratislava, Slovakia.</a:t>
            </a:r>
          </a:p>
          <a:p>
            <a:pPr marL="513715" indent="-514350" defTabSz="496570">
              <a:spcBef>
                <a:spcPts val="20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414141"/>
                </a:solidFill>
              </a:rPr>
              <a:t>EvoLogics, Berlin, Germany.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1204784"/>
            <a:ext cx="1907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414141"/>
                </a:solidFill>
              </a:rPr>
              <a:t>55</a:t>
            </a:r>
            <a:r>
              <a:rPr lang="en-US" dirty="0"/>
              <a:t> </a:t>
            </a:r>
            <a:r>
              <a:rPr lang="en-US" sz="1900" dirty="0">
                <a:solidFill>
                  <a:srgbClr val="414141"/>
                </a:solidFill>
              </a:rPr>
              <a:t>physicists</a:t>
            </a:r>
            <a:r>
              <a:rPr lang="en-US" dirty="0"/>
              <a:t> and </a:t>
            </a:r>
            <a:r>
              <a:rPr lang="en-US" sz="1900" dirty="0">
                <a:solidFill>
                  <a:srgbClr val="414141"/>
                </a:solidFill>
              </a:rPr>
              <a:t>engineers</a:t>
            </a:r>
            <a:endParaRPr lang="ru-RU" sz="1900" dirty="0">
              <a:solidFill>
                <a:srgbClr val="41414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35" y="260649"/>
            <a:ext cx="6549849" cy="45454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22150"/>
            <a:ext cx="76328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7160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GVD_cluster"/>
          <p:cNvPicPr>
            <a:picLocks noChangeAspect="1" noChangeArrowheads="1"/>
          </p:cNvPicPr>
          <p:nvPr/>
        </p:nvPicPr>
        <p:blipFill>
          <a:blip r:embed="rId3">
            <a:lum bright="-2000" contrast="14000"/>
          </a:blip>
          <a:srcRect/>
          <a:stretch>
            <a:fillRect/>
          </a:stretch>
        </p:blipFill>
        <p:spPr bwMode="auto">
          <a:xfrm>
            <a:off x="541628" y="-348004"/>
            <a:ext cx="2806236" cy="72335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Neutrino detection principle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962545" y="2008970"/>
            <a:ext cx="2076458" cy="2788182"/>
            <a:chOff x="7074294" y="2910782"/>
            <a:chExt cx="2076458" cy="2788182"/>
          </a:xfrm>
        </p:grpSpPr>
        <p:sp>
          <p:nvSpPr>
            <p:cNvPr id="48" name="Пятно 2 47"/>
            <p:cNvSpPr/>
            <p:nvPr/>
          </p:nvSpPr>
          <p:spPr>
            <a:xfrm rot="13758739">
              <a:off x="7817771" y="3557234"/>
              <a:ext cx="360040" cy="216024"/>
            </a:xfrm>
            <a:prstGeom prst="irregularSeal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 стрелкой 48"/>
            <p:cNvCxnSpPr>
              <a:endCxn id="48" idx="1"/>
            </p:cNvCxnSpPr>
            <p:nvPr/>
          </p:nvCxnSpPr>
          <p:spPr>
            <a:xfrm flipH="1" flipV="1">
              <a:off x="8130903" y="3788209"/>
              <a:ext cx="1013099" cy="86492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8512622" y="3764874"/>
                  <a:ext cx="562911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е,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622" y="3764874"/>
                  <a:ext cx="562911" cy="3815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243589" y="4387488"/>
                  <a:ext cx="1907163" cy="409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/>
                                <a:ea typeface="Cambria Math"/>
                              </a:rPr>
                              <m:t>е,</m:t>
                            </m:r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  <m:brk m:alnAt="2"/>
                              </m:rPr>
                              <a:rPr lang="en-US" sz="1400" b="0" i="0" smtClean="0">
                                <a:latin typeface="Cambria Math"/>
                                <a:ea typeface="Cambria Math"/>
                              </a:rPr>
                              <m:t>N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  <a:ea typeface="Cambria Math"/>
                              </a:rPr>
                              <m:t>C</m:t>
                            </m:r>
                          </m:e>
                        </m:groupChr>
                        <m:sSub>
                          <m:sSubPr>
                            <m:ctrlPr>
                              <a:rPr lang="el-GR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е,</m:t>
                            </m:r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  <m:r>
                          <a:rPr lang="ru-RU" sz="140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589" y="4387488"/>
                  <a:ext cx="1907163" cy="4096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136626" y="4769778"/>
                  <a:ext cx="1907163" cy="401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  <a:ea typeface="Cambria Math"/>
                              </a:rPr>
                              <m:t>е, 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  <m:brk m:alnAt="2"/>
                              </m:rPr>
                              <a:rPr lang="en-US" sz="1400" b="0" i="0" smtClean="0">
                                <a:latin typeface="Cambria Math"/>
                                <a:ea typeface="Cambria Math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  <a:ea typeface="Cambria Math"/>
                              </a:rPr>
                              <m:t>C</m:t>
                            </m:r>
                          </m:e>
                        </m:groupChr>
                        <m:r>
                          <a:rPr lang="ru-RU" sz="1400" i="1">
                            <a:latin typeface="Cambria Math"/>
                            <a:ea typeface="Cambria Math"/>
                          </a:rPr>
                          <m:t>е, </m:t>
                        </m:r>
                        <m:r>
                          <m:rPr>
                            <m:sty m:val="p"/>
                          </m:rPr>
                          <a:rPr lang="el-GR" sz="1400" i="1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626" y="4769778"/>
                  <a:ext cx="1907163" cy="401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Блок-схема: задержка 96"/>
            <p:cNvSpPr/>
            <p:nvPr/>
          </p:nvSpPr>
          <p:spPr>
            <a:xfrm rot="2448437">
              <a:off x="7074294" y="2910782"/>
              <a:ext cx="1471843" cy="1152128"/>
            </a:xfrm>
            <a:prstGeom prst="flowChartDelay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7171581" y="5180681"/>
                  <a:ext cx="1907163" cy="518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l-GR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1400" i="1">
                                    <a:latin typeface="Cambria Math"/>
                                    <a:ea typeface="Cambria Math"/>
                                  </a:rPr>
                                  <m:t>ν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6.3 </m:t>
                            </m:r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𝑃𝑒𝑉</m:t>
                            </m:r>
                          </m:e>
                        </m:d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en-US" sz="1400" b="0" i="1" baseline="3000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 →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h𝑎𝑑𝑟𝑜𝑛𝑠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581" y="5180681"/>
                  <a:ext cx="1907163" cy="5182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853309" y="6215948"/>
            <a:ext cx="227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3</a:t>
            </a:r>
            <a:r>
              <a:rPr lang="en-US" sz="1600" dirty="0" smtClean="0"/>
              <a:t>D array of </a:t>
            </a:r>
            <a:r>
              <a:rPr lang="en-US" sz="1600" dirty="0" err="1" smtClean="0"/>
              <a:t>photosensors</a:t>
            </a:r>
            <a:endParaRPr lang="ru-RU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908720"/>
            <a:ext cx="3605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Neutrino induced muons</a:t>
            </a: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Long track in the detector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Good angular resolution 1</a:t>
            </a:r>
            <a:r>
              <a:rPr lang="en-US" sz="1400" baseline="30000" dirty="0" smtClean="0"/>
              <a:t>◦</a:t>
            </a:r>
            <a:r>
              <a:rPr lang="ru-RU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Neutrino interaction vertex can be located at several km from the detector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0072" y="2708920"/>
                <a:ext cx="360503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Neutrino induced showers</a:t>
                </a:r>
                <a:endParaRPr lang="ru-RU" sz="1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Showers are produced in all neutrino interaction channels and by all neutrino flavors</a:t>
                </a:r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Bright point-like source of Cherenkov light</a:t>
                </a:r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</a:t>
                </a:r>
                <a:r>
                  <a:rPr lang="en-US" sz="1400" dirty="0" smtClean="0"/>
                  <a:t>ngular resolution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400"/>
                      <m:t>3</m:t>
                    </m:r>
                    <m:r>
                      <a:rPr lang="ru-RU" sz="1400" i="1">
                        <a:latin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1400"/>
                      <m:t>− </m:t>
                    </m:r>
                    <m:r>
                      <m:rPr>
                        <m:nor/>
                      </m:rPr>
                      <a:rPr lang="ru-RU" sz="1400"/>
                      <m:t>6</m:t>
                    </m:r>
                    <m:r>
                      <a:rPr lang="ru-RU" sz="1400" i="1">
                        <a:latin typeface="Cambria Math"/>
                      </a:rPr>
                      <m:t>°</m:t>
                    </m:r>
                  </m:oMath>
                </a14:m>
                <a:endParaRPr lang="ru-RU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Good energy </a:t>
                </a:r>
                <a:r>
                  <a:rPr lang="en-US" sz="1400" dirty="0" smtClean="0"/>
                  <a:t>resolution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3605038" cy="1600438"/>
              </a:xfrm>
              <a:prstGeom prst="rect">
                <a:avLst/>
              </a:prstGeom>
              <a:blipFill rotWithShape="1">
                <a:blip r:embed="rId9"/>
                <a:stretch>
                  <a:fillRect l="-338" t="-380" b="-2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1580079" y="3992436"/>
            <a:ext cx="3960440" cy="2880320"/>
            <a:chOff x="1580079" y="3992436"/>
            <a:chExt cx="3960440" cy="288032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80079" y="3992436"/>
              <a:ext cx="3960440" cy="2880320"/>
              <a:chOff x="1580079" y="3992436"/>
              <a:chExt cx="3960440" cy="2880320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580079" y="3992436"/>
                <a:ext cx="3960440" cy="2880320"/>
                <a:chOff x="5148064" y="4005064"/>
                <a:chExt cx="3960440" cy="28803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Прямоугольник 55"/>
                    <p:cNvSpPr/>
                    <p:nvPr/>
                  </p:nvSpPr>
                  <p:spPr>
                    <a:xfrm>
                      <a:off x="5148064" y="4065008"/>
                      <a:ext cx="37042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56" name="Прямоугольник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8064" y="4065008"/>
                      <a:ext cx="370422" cy="369332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" name="Группа 8"/>
                <p:cNvGrpSpPr/>
                <p:nvPr/>
              </p:nvGrpSpPr>
              <p:grpSpPr>
                <a:xfrm>
                  <a:off x="5436096" y="4005064"/>
                  <a:ext cx="3672408" cy="2880320"/>
                  <a:chOff x="5436096" y="4005064"/>
                  <a:chExt cx="3672408" cy="2880320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5436096" y="4005064"/>
                    <a:ext cx="3672408" cy="2852936"/>
                    <a:chOff x="5436096" y="4005064"/>
                    <a:chExt cx="3672408" cy="2852936"/>
                  </a:xfrm>
                </p:grpSpPr>
                <p:cxnSp>
                  <p:nvCxnSpPr>
                    <p:cNvPr id="5" name="Прямая со стрелкой 4"/>
                    <p:cNvCxnSpPr>
                      <a:stCxn id="10" idx="3"/>
                    </p:cNvCxnSpPr>
                    <p:nvPr/>
                  </p:nvCxnSpPr>
                  <p:spPr>
                    <a:xfrm flipH="1" flipV="1">
                      <a:off x="5436096" y="4005066"/>
                      <a:ext cx="2551428" cy="1942813"/>
                    </a:xfrm>
                    <a:prstGeom prst="straightConnector1">
                      <a:avLst/>
                    </a:prstGeom>
                    <a:ln w="1270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Пятно 2 9"/>
                    <p:cNvSpPr/>
                    <p:nvPr/>
                  </p:nvSpPr>
                  <p:spPr>
                    <a:xfrm rot="13758739">
                      <a:off x="7956376" y="5949280"/>
                      <a:ext cx="360040" cy="216024"/>
                    </a:xfrm>
                    <a:prstGeom prst="irregularSeal2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7" name="Прямая со стрелкой 6"/>
                    <p:cNvCxnSpPr>
                      <a:endCxn id="10" idx="1"/>
                    </p:cNvCxnSpPr>
                    <p:nvPr/>
                  </p:nvCxnSpPr>
                  <p:spPr>
                    <a:xfrm flipH="1" flipV="1">
                      <a:off x="8269508" y="6180255"/>
                      <a:ext cx="838996" cy="677745"/>
                    </a:xfrm>
                    <a:prstGeom prst="straightConnector1">
                      <a:avLst/>
                    </a:prstGeom>
                    <a:ln w="12700">
                      <a:prstDash val="sysDash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Группа 102"/>
                    <p:cNvGrpSpPr/>
                    <p:nvPr/>
                  </p:nvGrpSpPr>
                  <p:grpSpPr>
                    <a:xfrm>
                      <a:off x="5442262" y="4005064"/>
                      <a:ext cx="989629" cy="1036766"/>
                      <a:chOff x="5442262" y="4005064"/>
                      <a:chExt cx="989629" cy="1036766"/>
                    </a:xfrm>
                  </p:grpSpPr>
                  <p:cxnSp>
                    <p:nvCxnSpPr>
                      <p:cNvPr id="14" name="Прямая соединительная линия 13"/>
                      <p:cNvCxnSpPr>
                        <a:endCxn id="20" idx="0"/>
                      </p:cNvCxnSpPr>
                      <p:nvPr/>
                    </p:nvCxnSpPr>
                    <p:spPr>
                      <a:xfrm>
                        <a:off x="5442262" y="4005065"/>
                        <a:ext cx="989629" cy="11889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Прямая соединительная линия 14"/>
                      <p:cNvCxnSpPr>
                        <a:endCxn id="20" idx="4"/>
                      </p:cNvCxnSpPr>
                      <p:nvPr/>
                    </p:nvCxnSpPr>
                    <p:spPr>
                      <a:xfrm>
                        <a:off x="5442262" y="4005064"/>
                        <a:ext cx="368375" cy="931643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" name="Овал 19"/>
                      <p:cNvSpPr/>
                      <p:nvPr/>
                    </p:nvSpPr>
                    <p:spPr>
                      <a:xfrm rot="2243632">
                        <a:off x="6004271" y="4018837"/>
                        <a:ext cx="233986" cy="1022993"/>
                      </a:xfrm>
                      <a:prstGeom prst="ellipse">
                        <a:avLst/>
                      </a:prstGeom>
                      <a:noFill/>
                      <a:ln w="127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" name="TextBox 52"/>
                        <p:cNvSpPr txBox="1"/>
                        <p:nvPr/>
                      </p:nvSpPr>
                      <p:spPr>
                        <a:xfrm>
                          <a:off x="6948264" y="6237312"/>
                          <a:ext cx="1907163" cy="40966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i="1">
                                        <a:latin typeface="Cambria Math"/>
                                        <a:ea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sty m:val="p"/>
                                        <m:brk m:alnAt="2"/>
                                      </m:rPr>
                                      <a:rPr lang="en-US" sz="1400" b="0" i="0" smtClean="0"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</m:e>
                                </m:groupChr>
                                <m:r>
                                  <a:rPr lang="ru-RU" sz="140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ru-RU" sz="14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" name="TextBox 5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8264" y="6237312"/>
                          <a:ext cx="1907163" cy="409664"/>
                        </a:xfrm>
                        <a:prstGeom prst="rect">
                          <a:avLst/>
                        </a:prstGeom>
                        <a:blipFill rotWithShape="1"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Прямоугольник 56"/>
                        <p:cNvSpPr/>
                        <p:nvPr/>
                      </p:nvSpPr>
                      <p:spPr>
                        <a:xfrm>
                          <a:off x="8512622" y="6021288"/>
                          <a:ext cx="462178" cy="39164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/>
                        </a:p>
                      </p:txBody>
                    </p:sp>
                  </mc:Choice>
                  <mc:Fallback xmlns="">
                    <p:sp>
                      <p:nvSpPr>
                        <p:cNvPr id="57" name="Прямоугольник 5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2622" y="6021288"/>
                          <a:ext cx="462178" cy="391646"/>
                        </a:xfrm>
                        <a:prstGeom prst="rect">
                          <a:avLst/>
                        </a:prstGeom>
                        <a:blipFill rotWithShape="1">
                          <a:blip r:embed="rId18"/>
                          <a:stretch>
                            <a:fillRect b="-312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7236296" y="6595625"/>
                        <a:ext cx="1401729" cy="28975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10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000" b="0" i="1" smtClean="0">
                                  <a:latin typeface="Cambria Math"/>
                                </a:rPr>
                                <m:t>1.5</m:t>
                              </m:r>
                              <m:r>
                                <a:rPr lang="en-US" sz="1000" b="0" i="1" smtClean="0">
                                  <a:latin typeface="Cambria Math"/>
                                  <a:ea typeface="Cambria Math"/>
                                </a:rPr>
                                <m:t>°/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0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000" i="1">
                                          <a:latin typeface="Cambria Math"/>
                                          <a:ea typeface="Cambria Math"/>
                                        </a:rPr>
                                        <m:t>ТэВ</m:t>
                                      </m:r>
                                    </m:e>
                                  </m:d>
                                </m:e>
                              </m:rad>
                            </m:oMath>
                          </m:oMathPara>
                        </a14:m>
                        <a:endParaRPr lang="ru-RU" sz="1000"/>
                      </a:p>
                    </p:txBody>
                  </p:sp>
                </mc:Choice>
                <mc:Fallback xmlns="">
                  <p:sp>
                    <p:nvSpPr>
                      <p:cNvPr id="122" name="TextBox 1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36296" y="6595625"/>
                        <a:ext cx="1401729" cy="289759"/>
                      </a:xfrm>
                      <a:prstGeom prst="rect">
                        <a:avLst/>
                      </a:prstGeom>
                      <a:blipFill rotWithShape="1"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66" name="Блок-схема: задержка 65"/>
              <p:cNvSpPr/>
              <p:nvPr/>
            </p:nvSpPr>
            <p:spPr>
              <a:xfrm rot="2273410">
                <a:off x="3562015" y="5267502"/>
                <a:ext cx="1471843" cy="1152128"/>
              </a:xfrm>
              <a:prstGeom prst="flowChartDelay">
                <a:avLst/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2231951">
              <a:off x="2921524" y="4990012"/>
              <a:ext cx="1229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</a:t>
              </a:r>
              <a:r>
                <a:rPr lang="ru-RU" sz="1200" dirty="0" smtClean="0"/>
                <a:t>1 </a:t>
              </a:r>
              <a:r>
                <a:rPr lang="en-US" sz="1200" dirty="0" smtClean="0"/>
                <a:t>km</a:t>
              </a:r>
              <a:r>
                <a:rPr lang="ru-RU" sz="1200" dirty="0" smtClean="0"/>
                <a:t> (200 </a:t>
              </a:r>
              <a:r>
                <a:rPr lang="en-US" sz="1200" dirty="0" smtClean="0"/>
                <a:t>GeV)</a:t>
              </a:r>
              <a:endParaRPr lang="ru-RU" sz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144638" y="-361469"/>
            <a:ext cx="3756441" cy="3928967"/>
            <a:chOff x="-144638" y="-361469"/>
            <a:chExt cx="3756441" cy="392896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3411" y="-361469"/>
              <a:ext cx="3528392" cy="3889513"/>
              <a:chOff x="5004048" y="-245348"/>
              <a:chExt cx="3528392" cy="3889513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H="1">
                <a:off x="5627473" y="152400"/>
                <a:ext cx="2904967" cy="34583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2" name="Группа 111"/>
              <p:cNvGrpSpPr/>
              <p:nvPr/>
            </p:nvGrpSpPr>
            <p:grpSpPr>
              <a:xfrm rot="16364854">
                <a:off x="5422690" y="2421600"/>
                <a:ext cx="989629" cy="1036766"/>
                <a:chOff x="5442262" y="4005064"/>
                <a:chExt cx="989629" cy="1036766"/>
              </a:xfrm>
            </p:grpSpPr>
            <p:cxnSp>
              <p:nvCxnSpPr>
                <p:cNvPr id="113" name="Прямая соединительная линия 112"/>
                <p:cNvCxnSpPr>
                  <a:endCxn id="115" idx="0"/>
                </p:cNvCxnSpPr>
                <p:nvPr/>
              </p:nvCxnSpPr>
              <p:spPr>
                <a:xfrm>
                  <a:off x="5442262" y="4005065"/>
                  <a:ext cx="989629" cy="11889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>
                  <a:endCxn id="115" idx="4"/>
                </p:cNvCxnSpPr>
                <p:nvPr/>
              </p:nvCxnSpPr>
              <p:spPr>
                <a:xfrm>
                  <a:off x="5442262" y="4005064"/>
                  <a:ext cx="368375" cy="93164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Овал 114"/>
                <p:cNvSpPr/>
                <p:nvPr/>
              </p:nvSpPr>
              <p:spPr>
                <a:xfrm rot="2243632">
                  <a:off x="6004271" y="4018837"/>
                  <a:ext cx="233986" cy="1022993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5004048" y="-245348"/>
                <a:ext cx="3265007" cy="3889513"/>
                <a:chOff x="5004048" y="-245348"/>
                <a:chExt cx="3265007" cy="3889513"/>
              </a:xfrm>
            </p:grpSpPr>
            <p:cxnSp>
              <p:nvCxnSpPr>
                <p:cNvPr id="61" name="Прямая со стрелкой 60"/>
                <p:cNvCxnSpPr/>
                <p:nvPr/>
              </p:nvCxnSpPr>
              <p:spPr>
                <a:xfrm flipH="1">
                  <a:off x="5364088" y="-27384"/>
                  <a:ext cx="2904967" cy="3458324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Прямоугольник 61"/>
                    <p:cNvSpPr/>
                    <p:nvPr/>
                  </p:nvSpPr>
                  <p:spPr>
                    <a:xfrm>
                      <a:off x="5220072" y="2924944"/>
                      <a:ext cx="37042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62" name="Прямоугольник 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0072" y="2924944"/>
                      <a:ext cx="370422" cy="369332"/>
                    </a:xfrm>
                    <a:prstGeom prst="rect">
                      <a:avLst/>
                    </a:prstGeom>
                    <a:blipFill rotWithShape="1">
                      <a:blip r:embed="rId20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Прямоугольник 68"/>
                    <p:cNvSpPr/>
                    <p:nvPr/>
                  </p:nvSpPr>
                  <p:spPr>
                    <a:xfrm>
                      <a:off x="5442262" y="3149352"/>
                      <a:ext cx="37042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69" name="Прямоугольник 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2262" y="3149352"/>
                      <a:ext cx="370422" cy="369332"/>
                    </a:xfrm>
                    <a:prstGeom prst="rect">
                      <a:avLst/>
                    </a:prstGeom>
                    <a:blipFill rotWithShape="1">
                      <a:blip r:embed="rId21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0" name="Прямая со стрелкой 69"/>
                <p:cNvCxnSpPr/>
                <p:nvPr/>
              </p:nvCxnSpPr>
              <p:spPr>
                <a:xfrm flipH="1">
                  <a:off x="5148064" y="-245348"/>
                  <a:ext cx="2904967" cy="3458324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Прямоугольник 70"/>
                    <p:cNvSpPr/>
                    <p:nvPr/>
                  </p:nvSpPr>
                  <p:spPr>
                    <a:xfrm>
                      <a:off x="5004048" y="2706980"/>
                      <a:ext cx="37042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71" name="Прямоугольник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4048" y="2706980"/>
                      <a:ext cx="370422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8" name="Группа 107"/>
                <p:cNvGrpSpPr/>
                <p:nvPr/>
              </p:nvGrpSpPr>
              <p:grpSpPr>
                <a:xfrm rot="16364854">
                  <a:off x="5210463" y="2209540"/>
                  <a:ext cx="989629" cy="1036766"/>
                  <a:chOff x="5442262" y="4005064"/>
                  <a:chExt cx="989629" cy="1036766"/>
                </a:xfrm>
              </p:grpSpPr>
              <p:cxnSp>
                <p:nvCxnSpPr>
                  <p:cNvPr id="109" name="Прямая соединительная линия 108"/>
                  <p:cNvCxnSpPr>
                    <a:endCxn id="111" idx="0"/>
                  </p:cNvCxnSpPr>
                  <p:nvPr/>
                </p:nvCxnSpPr>
                <p:spPr>
                  <a:xfrm>
                    <a:off x="5442262" y="4005065"/>
                    <a:ext cx="989629" cy="11889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единительная линия 109"/>
                  <p:cNvCxnSpPr>
                    <a:endCxn id="111" idx="4"/>
                  </p:cNvCxnSpPr>
                  <p:nvPr/>
                </p:nvCxnSpPr>
                <p:spPr>
                  <a:xfrm>
                    <a:off x="5442262" y="4005064"/>
                    <a:ext cx="368375" cy="93164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Овал 110"/>
                  <p:cNvSpPr/>
                  <p:nvPr/>
                </p:nvSpPr>
                <p:spPr>
                  <a:xfrm rot="2243632">
                    <a:off x="6004271" y="4018837"/>
                    <a:ext cx="233986" cy="1022993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 rot="16364854">
                  <a:off x="5675490" y="2630968"/>
                  <a:ext cx="989629" cy="1036766"/>
                  <a:chOff x="5442262" y="4005064"/>
                  <a:chExt cx="989629" cy="1036766"/>
                </a:xfrm>
              </p:grpSpPr>
              <p:cxnSp>
                <p:nvCxnSpPr>
                  <p:cNvPr id="117" name="Прямая соединительная линия 116"/>
                  <p:cNvCxnSpPr>
                    <a:endCxn id="119" idx="0"/>
                  </p:cNvCxnSpPr>
                  <p:nvPr/>
                </p:nvCxnSpPr>
                <p:spPr>
                  <a:xfrm>
                    <a:off x="5442262" y="4005065"/>
                    <a:ext cx="989629" cy="11889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Прямая соединительная линия 117"/>
                  <p:cNvCxnSpPr>
                    <a:endCxn id="119" idx="4"/>
                  </p:cNvCxnSpPr>
                  <p:nvPr/>
                </p:nvCxnSpPr>
                <p:spPr>
                  <a:xfrm>
                    <a:off x="5442262" y="4005064"/>
                    <a:ext cx="368375" cy="93164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Овал 118"/>
                  <p:cNvSpPr/>
                  <p:nvPr/>
                </p:nvSpPr>
                <p:spPr>
                  <a:xfrm rot="2243632">
                    <a:off x="6004271" y="4018837"/>
                    <a:ext cx="233986" cy="1022993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3" name="TextBox 22"/>
            <p:cNvSpPr txBox="1"/>
            <p:nvPr/>
          </p:nvSpPr>
          <p:spPr>
            <a:xfrm rot="2451633">
              <a:off x="-144638" y="3290499"/>
              <a:ext cx="1171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r>
                <a:rPr lang="en-US" sz="1200" baseline="30000" dirty="0" smtClean="0"/>
                <a:t>6</a:t>
              </a:r>
              <a:r>
                <a:rPr lang="en-US" sz="1200" dirty="0" smtClean="0"/>
                <a:t> times </a:t>
              </a:r>
              <a:r>
                <a:rPr lang="en-US" sz="1200" dirty="0" smtClean="0"/>
                <a:t>larger</a:t>
              </a:r>
              <a:endParaRPr lang="ru-RU" sz="1200" dirty="0"/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3668-681C-429A-81DA-F40CD830FBC3}" type="slidenum">
              <a:rPr lang="ru-RU" smtClean="0"/>
              <a:t>6</a:t>
            </a:fld>
            <a:endParaRPr lang="ru-RU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49966"/>
            <a:ext cx="1959114" cy="111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6987609" y="4760036"/>
            <a:ext cx="1995378" cy="2053339"/>
            <a:chOff x="0" y="2614"/>
            <a:chExt cx="1618" cy="1665"/>
          </a:xfrm>
        </p:grpSpPr>
        <p:pic>
          <p:nvPicPr>
            <p:cNvPr id="54" name="Picture 29" descr="makarov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14"/>
              <a:ext cx="1603" cy="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31"/>
            <p:cNvSpPr>
              <a:spLocks noChangeShapeType="1"/>
            </p:cNvSpPr>
            <p:nvPr/>
          </p:nvSpPr>
          <p:spPr bwMode="auto">
            <a:xfrm flipV="1">
              <a:off x="1338" y="2659"/>
              <a:ext cx="0" cy="14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9" y="3475"/>
              <a:ext cx="84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0000"/>
                  </a:solidFill>
                </a:rPr>
                <a:t>showers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907" y="3748"/>
              <a:ext cx="711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C0504D"/>
                  </a:solidFill>
                </a:rPr>
                <a:t>muons</a:t>
              </a:r>
              <a:endParaRPr lang="ru-RU" dirty="0">
                <a:solidFill>
                  <a:srgbClr val="C0504D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96136" y="593525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1:4.5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8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790" y="139426"/>
            <a:ext cx="7259832" cy="769294"/>
          </a:xfrm>
          <a:prstGeom prst="rect">
            <a:avLst/>
          </a:prstGeom>
          <a:noFill/>
        </p:spPr>
        <p:txBody>
          <a:bodyPr wrap="none" lIns="91293" tIns="45647" rIns="91293" bIns="45647" rtlCol="0">
            <a:spAutoFit/>
          </a:bodyPr>
          <a:lstStyle/>
          <a:p>
            <a:r>
              <a:rPr lang="en-US" sz="4400" dirty="0">
                <a:solidFill>
                  <a:srgbClr val="D93E2B"/>
                </a:solidFill>
              </a:rPr>
              <a:t>Pioneer detector NT-200: </a:t>
            </a:r>
            <a:r>
              <a:rPr lang="en-US" sz="4400" dirty="0">
                <a:solidFill>
                  <a:srgbClr val="C00000"/>
                </a:solidFill>
              </a:rPr>
              <a:t>1998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476194"/>
            <a:ext cx="3334075" cy="4401078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fully reconstructed neutrino event by a detector installed in natural medium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results with different stages of NT200</a:t>
            </a:r>
          </a:p>
          <a:p>
            <a:pPr marL="1026956" lvl="1" indent="-570715">
              <a:buFont typeface="Arial" panose="020B0604020202020204" pitchFamily="34" charset="0"/>
              <a:buChar char="•"/>
            </a:pPr>
            <a:r>
              <a:rPr lang="en-US" sz="2000" dirty="0"/>
              <a:t>Selection of first neutrino events</a:t>
            </a:r>
          </a:p>
          <a:p>
            <a:pPr marL="1026956" lvl="1" indent="-570715">
              <a:buFont typeface="Arial" panose="020B0604020202020204" pitchFamily="34" charset="0"/>
              <a:buChar char="•"/>
            </a:pPr>
            <a:r>
              <a:rPr lang="en-US" sz="2000" dirty="0"/>
              <a:t>Search for WIMP neutrinos from Earth</a:t>
            </a:r>
          </a:p>
          <a:p>
            <a:pPr marL="1026956" lvl="1" indent="-570715">
              <a:buFont typeface="Arial" panose="020B0604020202020204" pitchFamily="34" charset="0"/>
              <a:buChar char="•"/>
            </a:pPr>
            <a:r>
              <a:rPr lang="en-US" sz="2000" dirty="0"/>
              <a:t>Search for diffuse HE-neutrino flux </a:t>
            </a:r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9185" r="6852" b="3644"/>
          <a:stretch/>
        </p:blipFill>
        <p:spPr bwMode="auto">
          <a:xfrm>
            <a:off x="3419872" y="976043"/>
            <a:ext cx="2880320" cy="57653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876256" y="1308112"/>
            <a:ext cx="2018414" cy="4316684"/>
            <a:chOff x="53687" y="1207633"/>
            <a:chExt cx="2691219" cy="431668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687" y="1207633"/>
              <a:ext cx="2691219" cy="4316684"/>
              <a:chOff x="480" y="768"/>
              <a:chExt cx="1680" cy="3408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480" y="768"/>
                <a:ext cx="1680" cy="340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2057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672" y="864"/>
                <a:ext cx="1296" cy="3168"/>
                <a:chOff x="1584" y="192"/>
                <a:chExt cx="1680" cy="4512"/>
              </a:xfrm>
            </p:grpSpPr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>
                  <a:off x="1584" y="192"/>
                  <a:ext cx="624" cy="1632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2208" y="120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Oval 10"/>
                <p:cNvSpPr>
                  <a:spLocks noChangeArrowheads="1"/>
                </p:cNvSpPr>
                <p:nvPr/>
              </p:nvSpPr>
              <p:spPr bwMode="auto">
                <a:xfrm>
                  <a:off x="2160" y="816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4224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2736" y="259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auto">
                <a:xfrm>
                  <a:off x="2352" y="2304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auto">
                <a:xfrm>
                  <a:off x="2736" y="225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2736" y="288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244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Oval 18"/>
                <p:cNvSpPr>
                  <a:spLocks noChangeArrowheads="1"/>
                </p:cNvSpPr>
                <p:nvPr/>
              </p:nvSpPr>
              <p:spPr bwMode="auto">
                <a:xfrm>
                  <a:off x="2688" y="3504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19"/>
                <p:cNvSpPr>
                  <a:spLocks noChangeArrowheads="1"/>
                </p:cNvSpPr>
                <p:nvPr/>
              </p:nvSpPr>
              <p:spPr bwMode="auto">
                <a:xfrm>
                  <a:off x="2736" y="3888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Oval 20"/>
                <p:cNvSpPr>
                  <a:spLocks noChangeArrowheads="1"/>
                </p:cNvSpPr>
                <p:nvPr/>
              </p:nvSpPr>
              <p:spPr bwMode="auto">
                <a:xfrm>
                  <a:off x="1728" y="240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Oval 21"/>
                <p:cNvSpPr>
                  <a:spLocks noChangeArrowheads="1"/>
                </p:cNvSpPr>
                <p:nvPr/>
              </p:nvSpPr>
              <p:spPr bwMode="auto">
                <a:xfrm>
                  <a:off x="1680" y="100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Oval 2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Oval 23"/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920" y="432"/>
                  <a:ext cx="0" cy="3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52" y="288"/>
                  <a:ext cx="0" cy="35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80" y="480"/>
                  <a:ext cx="0" cy="37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Oval 27"/>
                <p:cNvSpPr>
                  <a:spLocks noChangeArrowheads="1"/>
                </p:cNvSpPr>
                <p:nvPr/>
              </p:nvSpPr>
              <p:spPr bwMode="auto">
                <a:xfrm>
                  <a:off x="1872" y="384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auto">
                <a:xfrm>
                  <a:off x="1872" y="192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auto">
                <a:xfrm>
                  <a:off x="1872" y="2304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Oval 30"/>
                <p:cNvSpPr>
                  <a:spLocks noChangeArrowheads="1"/>
                </p:cNvSpPr>
                <p:nvPr/>
              </p:nvSpPr>
              <p:spPr bwMode="auto">
                <a:xfrm>
                  <a:off x="1872" y="264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31"/>
                <p:cNvSpPr>
                  <a:spLocks noChangeArrowheads="1"/>
                </p:cNvSpPr>
                <p:nvPr/>
              </p:nvSpPr>
              <p:spPr bwMode="auto">
                <a:xfrm>
                  <a:off x="1872" y="297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Oval 32"/>
                <p:cNvSpPr>
                  <a:spLocks noChangeArrowheads="1"/>
                </p:cNvSpPr>
                <p:nvPr/>
              </p:nvSpPr>
              <p:spPr bwMode="auto">
                <a:xfrm>
                  <a:off x="1872" y="331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Oval 33"/>
                <p:cNvSpPr>
                  <a:spLocks noChangeArrowheads="1"/>
                </p:cNvSpPr>
                <p:nvPr/>
              </p:nvSpPr>
              <p:spPr bwMode="auto">
                <a:xfrm>
                  <a:off x="1872" y="3600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393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Oval 35"/>
                <p:cNvSpPr>
                  <a:spLocks noChangeArrowheads="1"/>
                </p:cNvSpPr>
                <p:nvPr/>
              </p:nvSpPr>
              <p:spPr bwMode="auto">
                <a:xfrm>
                  <a:off x="1872" y="417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Oval 36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2304" y="321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Oval 38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39"/>
                <p:cNvSpPr>
                  <a:spLocks noChangeArrowheads="1"/>
                </p:cNvSpPr>
                <p:nvPr/>
              </p:nvSpPr>
              <p:spPr bwMode="auto">
                <a:xfrm>
                  <a:off x="2304" y="379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Oval 41"/>
                <p:cNvSpPr>
                  <a:spLocks noChangeArrowheads="1"/>
                </p:cNvSpPr>
                <p:nvPr/>
              </p:nvSpPr>
              <p:spPr bwMode="auto">
                <a:xfrm>
                  <a:off x="1872" y="1584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Oval 42"/>
                <p:cNvSpPr>
                  <a:spLocks noChangeArrowheads="1"/>
                </p:cNvSpPr>
                <p:nvPr/>
              </p:nvSpPr>
              <p:spPr bwMode="auto">
                <a:xfrm>
                  <a:off x="2304" y="1296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val 43"/>
                <p:cNvSpPr>
                  <a:spLocks noChangeArrowheads="1"/>
                </p:cNvSpPr>
                <p:nvPr/>
              </p:nvSpPr>
              <p:spPr bwMode="auto">
                <a:xfrm>
                  <a:off x="2304" y="1632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44"/>
                <p:cNvSpPr>
                  <a:spLocks noChangeArrowheads="1"/>
                </p:cNvSpPr>
                <p:nvPr/>
              </p:nvSpPr>
              <p:spPr bwMode="auto">
                <a:xfrm>
                  <a:off x="2304" y="1968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Oval 45"/>
                <p:cNvSpPr>
                  <a:spLocks noChangeArrowheads="1"/>
                </p:cNvSpPr>
                <p:nvPr/>
              </p:nvSpPr>
              <p:spPr bwMode="auto">
                <a:xfrm>
                  <a:off x="2304" y="2304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Oval 46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Oval 47"/>
                <p:cNvSpPr>
                  <a:spLocks noChangeArrowheads="1"/>
                </p:cNvSpPr>
                <p:nvPr/>
              </p:nvSpPr>
              <p:spPr bwMode="auto">
                <a:xfrm>
                  <a:off x="2544" y="105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2544" y="177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Oval 50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Oval 51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52"/>
                <p:cNvSpPr>
                  <a:spLocks noChangeArrowheads="1"/>
                </p:cNvSpPr>
                <p:nvPr/>
              </p:nvSpPr>
              <p:spPr bwMode="auto">
                <a:xfrm>
                  <a:off x="2832" y="2688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val 53"/>
                <p:cNvSpPr>
                  <a:spLocks noChangeArrowheads="1"/>
                </p:cNvSpPr>
                <p:nvPr/>
              </p:nvSpPr>
              <p:spPr bwMode="auto">
                <a:xfrm>
                  <a:off x="2832" y="2976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val 54"/>
                <p:cNvSpPr>
                  <a:spLocks noChangeArrowheads="1"/>
                </p:cNvSpPr>
                <p:nvPr/>
              </p:nvSpPr>
              <p:spPr bwMode="auto">
                <a:xfrm>
                  <a:off x="2832" y="3312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val 55"/>
                <p:cNvSpPr>
                  <a:spLocks noChangeArrowheads="1"/>
                </p:cNvSpPr>
                <p:nvPr/>
              </p:nvSpPr>
              <p:spPr bwMode="auto">
                <a:xfrm>
                  <a:off x="2832" y="3648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Oval 56"/>
                <p:cNvSpPr>
                  <a:spLocks noChangeArrowheads="1"/>
                </p:cNvSpPr>
                <p:nvPr/>
              </p:nvSpPr>
              <p:spPr bwMode="auto">
                <a:xfrm>
                  <a:off x="2832" y="3984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Oval 57"/>
                <p:cNvSpPr>
                  <a:spLocks noChangeArrowheads="1"/>
                </p:cNvSpPr>
                <p:nvPr/>
              </p:nvSpPr>
              <p:spPr bwMode="auto">
                <a:xfrm>
                  <a:off x="2832" y="4224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val 58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val 59"/>
                <p:cNvSpPr>
                  <a:spLocks noChangeArrowheads="1"/>
                </p:cNvSpPr>
                <p:nvPr/>
              </p:nvSpPr>
              <p:spPr bwMode="auto">
                <a:xfrm>
                  <a:off x="2832" y="43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val 60"/>
                <p:cNvSpPr>
                  <a:spLocks noChangeArrowheads="1"/>
                </p:cNvSpPr>
                <p:nvPr/>
              </p:nvSpPr>
              <p:spPr bwMode="auto">
                <a:xfrm>
                  <a:off x="2304" y="96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val 61"/>
                <p:cNvSpPr>
                  <a:spLocks noChangeArrowheads="1"/>
                </p:cNvSpPr>
                <p:nvPr/>
              </p:nvSpPr>
              <p:spPr bwMode="auto">
                <a:xfrm>
                  <a:off x="2304" y="67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248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val 63"/>
                <p:cNvSpPr>
                  <a:spLocks noChangeArrowheads="1"/>
                </p:cNvSpPr>
                <p:nvPr/>
              </p:nvSpPr>
              <p:spPr bwMode="auto">
                <a:xfrm>
                  <a:off x="2832" y="163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Oval 64"/>
                <p:cNvSpPr>
                  <a:spLocks noChangeArrowheads="1"/>
                </p:cNvSpPr>
                <p:nvPr/>
              </p:nvSpPr>
              <p:spPr bwMode="auto">
                <a:xfrm>
                  <a:off x="2832" y="912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Oval 65"/>
                <p:cNvSpPr>
                  <a:spLocks noChangeArrowheads="1"/>
                </p:cNvSpPr>
                <p:nvPr/>
              </p:nvSpPr>
              <p:spPr bwMode="auto">
                <a:xfrm>
                  <a:off x="1872" y="864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Oval 66"/>
                <p:cNvSpPr>
                  <a:spLocks noChangeArrowheads="1"/>
                </p:cNvSpPr>
                <p:nvPr/>
              </p:nvSpPr>
              <p:spPr bwMode="auto">
                <a:xfrm>
                  <a:off x="2544" y="480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Line 67"/>
                <p:cNvSpPr>
                  <a:spLocks noChangeShapeType="1"/>
                </p:cNvSpPr>
                <p:nvPr/>
              </p:nvSpPr>
              <p:spPr bwMode="auto">
                <a:xfrm>
                  <a:off x="1920" y="432"/>
                  <a:ext cx="672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920" y="288"/>
                  <a:ext cx="432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Line 69"/>
                <p:cNvSpPr>
                  <a:spLocks noChangeShapeType="1"/>
                </p:cNvSpPr>
                <p:nvPr/>
              </p:nvSpPr>
              <p:spPr bwMode="auto">
                <a:xfrm>
                  <a:off x="2352" y="288"/>
                  <a:ext cx="528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592" y="480"/>
                  <a:ext cx="28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920" y="3840"/>
                  <a:ext cx="432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Line 72"/>
                <p:cNvSpPr>
                  <a:spLocks noChangeShapeType="1"/>
                </p:cNvSpPr>
                <p:nvPr/>
              </p:nvSpPr>
              <p:spPr bwMode="auto">
                <a:xfrm>
                  <a:off x="1920" y="4224"/>
                  <a:ext cx="672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>
                  <a:off x="2352" y="3840"/>
                  <a:ext cx="528" cy="4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592" y="4272"/>
                  <a:ext cx="288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Line 75"/>
                <p:cNvSpPr>
                  <a:spLocks noChangeShapeType="1"/>
                </p:cNvSpPr>
                <p:nvPr/>
              </p:nvSpPr>
              <p:spPr bwMode="auto">
                <a:xfrm>
                  <a:off x="2544" y="2688"/>
                  <a:ext cx="720" cy="1872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Oval 76"/>
                <p:cNvSpPr>
                  <a:spLocks noChangeArrowheads="1"/>
                </p:cNvSpPr>
                <p:nvPr/>
              </p:nvSpPr>
              <p:spPr bwMode="auto">
                <a:xfrm>
                  <a:off x="2448" y="2784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Oval 77"/>
                <p:cNvSpPr>
                  <a:spLocks noChangeArrowheads="1"/>
                </p:cNvSpPr>
                <p:nvPr/>
              </p:nvSpPr>
              <p:spPr bwMode="auto">
                <a:xfrm>
                  <a:off x="2400" y="3408"/>
                  <a:ext cx="384" cy="3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Oval 78"/>
                <p:cNvSpPr>
                  <a:spLocks noChangeArrowheads="1"/>
                </p:cNvSpPr>
                <p:nvPr/>
              </p:nvSpPr>
              <p:spPr bwMode="auto">
                <a:xfrm>
                  <a:off x="2544" y="3552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Oval 79"/>
                <p:cNvSpPr>
                  <a:spLocks noChangeArrowheads="1"/>
                </p:cNvSpPr>
                <p:nvPr/>
              </p:nvSpPr>
              <p:spPr bwMode="auto">
                <a:xfrm>
                  <a:off x="2544" y="3888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Oval 80"/>
                <p:cNvSpPr>
                  <a:spLocks noChangeArrowheads="1"/>
                </p:cNvSpPr>
                <p:nvPr/>
              </p:nvSpPr>
              <p:spPr bwMode="auto">
                <a:xfrm>
                  <a:off x="2544" y="417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Oval 8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Oval 82"/>
                <p:cNvSpPr>
                  <a:spLocks noChangeArrowheads="1"/>
                </p:cNvSpPr>
                <p:nvPr/>
              </p:nvSpPr>
              <p:spPr bwMode="auto">
                <a:xfrm>
                  <a:off x="2544" y="3216"/>
                  <a:ext cx="96" cy="96"/>
                </a:xfrm>
                <a:prstGeom prst="ellipse">
                  <a:avLst/>
                </a:prstGeom>
                <a:solidFill>
                  <a:srgbClr val="0000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Oval 83"/>
                <p:cNvSpPr>
                  <a:spLocks noChangeArrowheads="1"/>
                </p:cNvSpPr>
                <p:nvPr/>
              </p:nvSpPr>
              <p:spPr bwMode="auto">
                <a:xfrm>
                  <a:off x="2544" y="4416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592" y="528"/>
                  <a:ext cx="0" cy="39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Oval 85"/>
                <p:cNvSpPr>
                  <a:spLocks noChangeArrowheads="1"/>
                </p:cNvSpPr>
                <p:nvPr/>
              </p:nvSpPr>
              <p:spPr bwMode="auto">
                <a:xfrm>
                  <a:off x="2544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Oval 86"/>
                <p:cNvSpPr>
                  <a:spLocks noChangeArrowheads="1"/>
                </p:cNvSpPr>
                <p:nvPr/>
              </p:nvSpPr>
              <p:spPr bwMode="auto">
                <a:xfrm>
                  <a:off x="2544" y="2496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Line 87"/>
                <p:cNvSpPr>
                  <a:spLocks noChangeShapeType="1"/>
                </p:cNvSpPr>
                <p:nvPr/>
              </p:nvSpPr>
              <p:spPr bwMode="auto">
                <a:xfrm>
                  <a:off x="2208" y="1824"/>
                  <a:ext cx="240" cy="624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205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226470" y="5086653"/>
              <a:ext cx="112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057"/>
              <a:r>
                <a:rPr lang="ru-RU" dirty="0">
                  <a:solidFill>
                    <a:srgbClr val="000000"/>
                  </a:solidFill>
                </a:rPr>
                <a:t>НТ-96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804248" y="5733256"/>
            <a:ext cx="2129652" cy="936313"/>
          </a:xfrm>
          <a:prstGeom prst="rect">
            <a:avLst/>
          </a:prstGeom>
          <a:noFill/>
        </p:spPr>
        <p:txBody>
          <a:bodyPr wrap="none" lIns="91243" tIns="45623" rIns="91243" bIns="45623" rtlCol="0">
            <a:spAutoFit/>
          </a:bodyPr>
          <a:lstStyle/>
          <a:p>
            <a:pPr algn="ctr" defTabSz="912057"/>
            <a:r>
              <a:rPr lang="en-US" dirty="0">
                <a:solidFill>
                  <a:srgbClr val="000000"/>
                </a:solidFill>
              </a:rPr>
              <a:t>Fully reconstructed</a:t>
            </a:r>
          </a:p>
          <a:p>
            <a:pPr algn="ctr" defTabSz="912057"/>
            <a:r>
              <a:rPr lang="en-US" dirty="0">
                <a:solidFill>
                  <a:srgbClr val="000000"/>
                </a:solidFill>
              </a:rPr>
              <a:t>neutrino event</a:t>
            </a:r>
          </a:p>
          <a:p>
            <a:pPr algn="ctr" defTabSz="912057"/>
            <a:r>
              <a:rPr lang="en-US" dirty="0">
                <a:solidFill>
                  <a:srgbClr val="000000"/>
                </a:solidFill>
              </a:rPr>
              <a:t>       (1996)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2" name="Номер слайда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7953" y="6480176"/>
            <a:ext cx="8964613" cy="4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1" tIns="46786" rIns="89971" bIns="4678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49125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   </a:t>
            </a:r>
            <a:endParaRPr lang="en-GB" alt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" y="360363"/>
            <a:ext cx="8675687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62288" y="355531"/>
            <a:ext cx="5865812" cy="4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31" tIns="46066" rIns="92131" bIns="46066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49125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>
                <a:solidFill>
                  <a:srgbClr val="0099FF"/>
                </a:solidFill>
                <a:cs typeface="Arial Unicode MS" charset="0"/>
              </a:rPr>
              <a:t>of IceCube astrophysical neutrinos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403" y="820807"/>
            <a:ext cx="27278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2013: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C6ED-6004-4219-9542-A974CCDCAB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36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/>
          <p:nvPr/>
        </p:nvGrpSpPr>
        <p:grpSpPr>
          <a:xfrm>
            <a:off x="4572000" y="1489733"/>
            <a:ext cx="4320479" cy="4908091"/>
            <a:chOff x="-127000" y="-88900"/>
            <a:chExt cx="5842000" cy="6680200"/>
          </a:xfrm>
        </p:grpSpPr>
        <p:pic>
          <p:nvPicPr>
            <p:cNvPr id="78" name="image16.png"/>
            <p:cNvPicPr/>
            <p:nvPr/>
          </p:nvPicPr>
          <p:blipFill>
            <a:blip r:embed="rId3">
              <a:extLst/>
            </a:blip>
            <a:srcRect l="6519" r="6519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Рисунок 7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93E2B"/>
                </a:solidFill>
              </a:rPr>
              <a:t>Baikal Site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89797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Depth of 1366 m at only 3.6 km from shore </a:t>
            </a:r>
          </a:p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High deep water transparency (22 m) and low light scattering (30-50 m)</a:t>
            </a:r>
          </a:p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Fresh water </a:t>
            </a:r>
            <a:endParaRPr lang="en-US" sz="1600" dirty="0">
              <a:solidFill>
                <a:srgbClr val="414141"/>
              </a:solidFill>
            </a:endParaRPr>
          </a:p>
          <a:p>
            <a:pPr marL="460112" lvl="1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simple mechanical </a:t>
            </a:r>
            <a:r>
              <a:rPr lang="en-US" sz="1600" dirty="0">
                <a:solidFill>
                  <a:srgbClr val="414141"/>
                </a:solidFill>
              </a:rPr>
              <a:t>constructions</a:t>
            </a:r>
            <a:r>
              <a:rPr sz="1600" dirty="0">
                <a:solidFill>
                  <a:srgbClr val="414141"/>
                </a:solidFill>
              </a:rPr>
              <a:t>, </a:t>
            </a:r>
            <a:endParaRPr lang="en-US" sz="1600" dirty="0">
              <a:solidFill>
                <a:srgbClr val="414141"/>
              </a:solidFill>
            </a:endParaRPr>
          </a:p>
          <a:p>
            <a:pPr marL="460112" lvl="1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no background from К</a:t>
            </a:r>
            <a:r>
              <a:rPr sz="1600" baseline="31999" dirty="0">
                <a:solidFill>
                  <a:srgbClr val="414141"/>
                </a:solidFill>
              </a:rPr>
              <a:t>40</a:t>
            </a:r>
            <a:endParaRPr lang="en-US" sz="1600" dirty="0">
              <a:solidFill>
                <a:srgbClr val="414141"/>
              </a:solidFill>
            </a:endParaRPr>
          </a:p>
          <a:p>
            <a:pPr marL="460112" lvl="1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n</a:t>
            </a:r>
            <a:r>
              <a:rPr sz="1600" dirty="0">
                <a:solidFill>
                  <a:srgbClr val="414141"/>
                </a:solidFill>
              </a:rPr>
              <a:t>o bioluminescence</a:t>
            </a:r>
            <a:r>
              <a:rPr lang="en-US" sz="1600" dirty="0">
                <a:solidFill>
                  <a:srgbClr val="414141"/>
                </a:solidFill>
              </a:rPr>
              <a:t>, </a:t>
            </a:r>
          </a:p>
          <a:p>
            <a:pPr marL="460112" lvl="1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chemiluminescence (1 photon</a:t>
            </a:r>
            <a:r>
              <a:rPr sz="1600" dirty="0">
                <a:solidFill>
                  <a:srgbClr val="414141"/>
                </a:solidFill>
              </a:rPr>
              <a:t> </a:t>
            </a:r>
            <a:r>
              <a:rPr lang="en-US" sz="1600" dirty="0">
                <a:solidFill>
                  <a:srgbClr val="414141"/>
                </a:solidFill>
              </a:rPr>
              <a:t>background)</a:t>
            </a:r>
            <a:endParaRPr sz="1600" dirty="0">
              <a:solidFill>
                <a:srgbClr val="414141"/>
              </a:solidFill>
            </a:endParaRPr>
          </a:p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The most northern location allows observing </a:t>
            </a:r>
            <a:r>
              <a:rPr lang="en-US" sz="1600" dirty="0" smtClean="0">
                <a:solidFill>
                  <a:srgbClr val="414141"/>
                </a:solidFill>
              </a:rPr>
              <a:t>neutrinos from </a:t>
            </a:r>
            <a:r>
              <a:rPr sz="1600" dirty="0" smtClean="0">
                <a:solidFill>
                  <a:srgbClr val="414141"/>
                </a:solidFill>
              </a:rPr>
              <a:t>the </a:t>
            </a:r>
            <a:r>
              <a:rPr sz="1600" dirty="0">
                <a:solidFill>
                  <a:srgbClr val="414141"/>
                </a:solidFill>
              </a:rPr>
              <a:t>Galactic Center </a:t>
            </a:r>
            <a:r>
              <a:rPr lang="en-US" sz="1600" dirty="0" smtClean="0">
                <a:solidFill>
                  <a:srgbClr val="414141"/>
                </a:solidFill>
              </a:rPr>
              <a:t>that propagate to the detector through </a:t>
            </a:r>
            <a:r>
              <a:rPr lang="en-US" sz="1600" dirty="0">
                <a:solidFill>
                  <a:srgbClr val="414141"/>
                </a:solidFill>
              </a:rPr>
              <a:t>the Earth 18 hours per day</a:t>
            </a:r>
            <a:endParaRPr sz="1600" dirty="0">
              <a:solidFill>
                <a:srgbClr val="414141"/>
              </a:solidFill>
            </a:endParaRPr>
          </a:p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414141"/>
                </a:solidFill>
              </a:rPr>
              <a:t>Good infrastructure (railroad, power line) </a:t>
            </a:r>
          </a:p>
          <a:p>
            <a:pPr marL="203066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Robust </a:t>
            </a:r>
            <a:r>
              <a:rPr sz="1600" dirty="0">
                <a:solidFill>
                  <a:srgbClr val="414141"/>
                </a:solidFill>
              </a:rPr>
              <a:t>ice cover</a:t>
            </a:r>
            <a:r>
              <a:rPr lang="en-US" sz="1600" dirty="0">
                <a:solidFill>
                  <a:srgbClr val="414141"/>
                </a:solidFill>
              </a:rPr>
              <a:t> is an excellent deployment platform</a:t>
            </a:r>
            <a:r>
              <a:rPr sz="1600" dirty="0">
                <a:solidFill>
                  <a:srgbClr val="414141"/>
                </a:solidFill>
              </a:rPr>
              <a:t> </a:t>
            </a:r>
            <a:endParaRPr lang="en-US" sz="1600" dirty="0">
              <a:solidFill>
                <a:srgbClr val="414141"/>
              </a:solidFill>
            </a:endParaRPr>
          </a:p>
          <a:p>
            <a:pPr marL="460112" lvl="1" indent="-203066" defTabSz="301325">
              <a:spcBef>
                <a:spcPts val="914"/>
              </a:spcBef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414141"/>
                </a:solidFill>
              </a:rPr>
              <a:t>Simple deployment techniques</a:t>
            </a:r>
            <a:endParaRPr sz="16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17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1159</Words>
  <Application>Microsoft Office PowerPoint</Application>
  <PresentationFormat>Экран (4:3)</PresentationFormat>
  <Paragraphs>223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SimSun</vt:lpstr>
      <vt:lpstr>Arial</vt:lpstr>
      <vt:lpstr>Arial Unicode MS</vt:lpstr>
      <vt:lpstr>Calibri</vt:lpstr>
      <vt:lpstr>Cambria Math</vt:lpstr>
      <vt:lpstr>Comic Sans MS</vt:lpstr>
      <vt:lpstr>Franklin Gothic Medium</vt:lpstr>
      <vt:lpstr>Helvetica</vt:lpstr>
      <vt:lpstr>Times New Roman</vt:lpstr>
      <vt:lpstr>Тема Office</vt:lpstr>
      <vt:lpstr>JINR neutrino program.  Baikal neutrino experiment: towards high-energy neutrino astronomy</vt:lpstr>
      <vt:lpstr>Neutrino sources</vt:lpstr>
      <vt:lpstr>Презентация PowerPoint</vt:lpstr>
      <vt:lpstr>Baikal Collaboration</vt:lpstr>
      <vt:lpstr>Презентация PowerPoint</vt:lpstr>
      <vt:lpstr>Neutrino detection principle</vt:lpstr>
      <vt:lpstr>Презентация PowerPoint</vt:lpstr>
      <vt:lpstr>Презентация PowerPoint</vt:lpstr>
      <vt:lpstr>Baikal Site</vt:lpstr>
      <vt:lpstr>Презентация PowerPoint</vt:lpstr>
      <vt:lpstr>Optical Module</vt:lpstr>
      <vt:lpstr>Baikal Gigaton Volume Detector</vt:lpstr>
      <vt:lpstr>Презентация PowerPoint</vt:lpstr>
      <vt:lpstr>The Cluster 2016</vt:lpstr>
      <vt:lpstr>Презентация PowerPoint</vt:lpstr>
      <vt:lpstr>Baikal-GVD Performance</vt:lpstr>
      <vt:lpstr>Презентация PowerPoint</vt:lpstr>
      <vt:lpstr>Status of data analysis</vt:lpstr>
      <vt:lpstr>Infrastructure</vt:lpstr>
      <vt:lpstr>Baikal-GVD timeline </vt:lpstr>
      <vt:lpstr>Conclusion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Bair</dc:creator>
  <cp:lastModifiedBy>User</cp:lastModifiedBy>
  <cp:revision>95</cp:revision>
  <dcterms:created xsi:type="dcterms:W3CDTF">2017-01-09T14:14:20Z</dcterms:created>
  <dcterms:modified xsi:type="dcterms:W3CDTF">2017-01-25T08:47:30Z</dcterms:modified>
</cp:coreProperties>
</file>