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6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AC057-A32E-44B0-AABE-4D68DD08F58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D4C7-94B9-4EF1-97DB-6829C37E0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447346A-1470-42D5-A6F3-6F9BE94733FC}" type="slidenum">
              <a:rPr lang="en-GB" sz="1400" b="0" strike="noStrike" spc="-1" smtClean="0">
                <a:latin typeface="Times New Roman"/>
              </a:rPr>
              <a:pPr algn="r"/>
              <a:t>1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971340F-BF15-4842-B338-279B2E787104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AD4C7-94B9-4EF1-97DB-6829C37E07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447346A-1470-42D5-A6F3-6F9BE94733FC}" type="slidenum">
              <a:rPr lang="en-GB" sz="1400" b="0" strike="noStrike" spc="-1" smtClean="0">
                <a:latin typeface="Times New Roman"/>
              </a:rPr>
              <a:pPr algn="r"/>
              <a:t>2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*Add </a:t>
            </a:r>
            <a:r>
              <a:rPr lang="en-US" sz="2000" b="0" strike="noStrike" spc="-1" dirty="0" err="1">
                <a:latin typeface="Arial"/>
              </a:rPr>
              <a:t>advanteges</a:t>
            </a:r>
            <a:r>
              <a:rPr lang="en-US" sz="2000" b="0" strike="noStrike" spc="-1" dirty="0">
                <a:latin typeface="Arial"/>
              </a:rPr>
              <a:t> and disadvantages*</a:t>
            </a:r>
            <a:endParaRPr lang="en-GB" sz="20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Top picture from STAR, bottom left from ALICE, bottom right from CMS</a:t>
            </a:r>
            <a:endParaRPr lang="en-GB" sz="20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Not sure what to add as a text maybe advantages and </a:t>
            </a:r>
            <a:r>
              <a:rPr lang="en-US" sz="2000" b="0" strike="noStrike" spc="-1" dirty="0" err="1">
                <a:latin typeface="Arial"/>
              </a:rPr>
              <a:t>disadventages</a:t>
            </a:r>
            <a:r>
              <a:rPr lang="en-US" sz="2000" b="0" strike="noStrike" spc="-1" dirty="0">
                <a:latin typeface="Arial"/>
              </a:rPr>
              <a:t> of ROOT based event display?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A92A095-4765-4B7E-B303-D5CF03724C1E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93A2704-E710-45E4-AADF-5EA267694796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AD4C7-94B9-4EF1-97DB-6829C37E07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8DD649C-92B0-4E8E-88B5-B43F7A5981F8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*Change MPD ROOT v6.12 to MPDROOT*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25564E2-C191-4D60-8C40-5A5A36580827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*Add home event display screenshot or gif animation of all geometries*</a:t>
            </a:r>
            <a:endParaRPr lang="en-GB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7F28188E-63FD-42C3-BC17-06D854CF5940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*Add number of polygons or number of volumes (~10^5)*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C424697-84F2-42C7-8329-A0C5FDC48D12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63887" y="6165304"/>
            <a:ext cx="4896545" cy="607765"/>
          </a:xfrm>
        </p:spPr>
        <p:txBody>
          <a:bodyPr/>
          <a:lstStyle>
            <a:lvl1pPr>
              <a:defRPr sz="1800">
                <a:solidFill>
                  <a:srgbClr val="FFFF00"/>
                </a:solidFill>
              </a:defRPr>
            </a:lvl1pPr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683568" cy="463749"/>
          </a:xfrm>
        </p:spPr>
        <p:txBody>
          <a:bodyPr/>
          <a:lstStyle>
            <a:lvl1pPr algn="ctr">
              <a:defRPr sz="1600">
                <a:solidFill>
                  <a:srgbClr val="FFFFFF"/>
                </a:solidFill>
              </a:defRPr>
            </a:lvl1pPr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73340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E17DBF90-1BDD-4DB8-807A-9F43CD06A655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mpdroot.jinr.ru-&gt; software-&gt;tasks-&gt;ED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73340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3C3006F-3F06-40A9-AC38-2CB761D120CC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mpdroot.jinr.ru-&gt; software-&gt;tasks-&gt;ED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5" y="6165304"/>
            <a:ext cx="4464497" cy="607765"/>
          </a:xfrm>
        </p:spPr>
        <p:txBody>
          <a:bodyPr/>
          <a:lstStyle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5" y="6165304"/>
            <a:ext cx="4464497" cy="607765"/>
          </a:xfrm>
        </p:spPr>
        <p:txBody>
          <a:bodyPr/>
          <a:lstStyle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995936" y="6165304"/>
            <a:ext cx="4464497" cy="607765"/>
          </a:xfrm>
        </p:spPr>
        <p:txBody>
          <a:bodyPr/>
          <a:lstStyle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995936" y="6165304"/>
            <a:ext cx="4464497" cy="607765"/>
          </a:xfrm>
        </p:spPr>
        <p:txBody>
          <a:bodyPr/>
          <a:lstStyle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95936" y="6165304"/>
            <a:ext cx="4464497" cy="60776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73340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CC0918E-CC3B-42F4-998E-4186E14B2B0B}" type="datetime1">
              <a:rPr lang="en-US" smtClean="0"/>
              <a:t>10/22/2020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A723BE5-548D-4295-A8A0-5903AA8ABB64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73340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5D007B-3035-4705-AEDC-BE550B9C0471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mpdroot.jinr.ru-&gt; software-&gt;tasks-&gt;ED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995935" y="6165304"/>
            <a:ext cx="4464497" cy="60776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600" b="1" u="sng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460432" y="6407944"/>
            <a:ext cx="552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  <a:extLst/>
          </a:lstStyle>
          <a:p>
            <a:fld id="{6D921612-2798-4FCE-B553-4D3BCB622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D:\Downloads\TPS%20EDS2%20(online-video-cutter.com)%20(1).mp4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846640" cy="2313602"/>
          </a:xfrm>
        </p:spPr>
        <p:txBody>
          <a:bodyPr>
            <a:normAutofit/>
          </a:bodyPr>
          <a:lstStyle/>
          <a:p>
            <a:pPr algn="ctr"/>
            <a:r>
              <a:rPr lang="en-US" sz="4100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Web interactive 3D event display for MPD experiment</a:t>
            </a:r>
            <a:br>
              <a:rPr lang="en-US" sz="4100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</a:br>
            <a:r>
              <a:rPr lang="en-US" sz="4100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at NICA collider</a:t>
            </a:r>
            <a:endParaRPr lang="en-US" sz="4100" dirty="0">
              <a:latin typeface="Constant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marL="365760" indent="-254880">
              <a:tabLst>
                <a:tab pos="0" algn="l"/>
              </a:tabLst>
            </a:pPr>
            <a:r>
              <a:rPr lang="en-US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Alexander </a:t>
            </a:r>
            <a:r>
              <a:rPr lang="en-US" spc="-1" dirty="0" err="1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Krylov</a:t>
            </a:r>
            <a:endParaRPr lang="en-GB" spc="-1" dirty="0" smtClean="0">
              <a:latin typeface="Constantia" pitchFamily="18" charset="0"/>
            </a:endParaRPr>
          </a:p>
          <a:p>
            <a:pPr marL="365760" indent="-254880">
              <a:tabLst>
                <a:tab pos="0" algn="l"/>
              </a:tabLst>
            </a:pPr>
            <a:r>
              <a:rPr lang="en-US" spc="-1" dirty="0" err="1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Dubna</a:t>
            </a:r>
            <a:r>
              <a:rPr lang="en-US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/JINR</a:t>
            </a:r>
            <a:endParaRPr lang="en-GB" spc="-1" dirty="0" smtClean="0">
              <a:latin typeface="Constantia" pitchFamily="18" charset="0"/>
            </a:endParaRPr>
          </a:p>
          <a:p>
            <a:pPr marL="365760" indent="-254880">
              <a:tabLst>
                <a:tab pos="0" algn="l"/>
              </a:tabLst>
            </a:pPr>
            <a:r>
              <a:rPr lang="en-US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Email: avkrylov@jinr.ru</a:t>
            </a:r>
            <a:endParaRPr lang="en-GB" spc="-1" dirty="0" smtClean="0">
              <a:latin typeface="Constant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 dirty="0">
                <a:solidFill>
                  <a:srgbClr val="DEF5FA"/>
                </a:solidFill>
                <a:latin typeface="Arial"/>
                <a:ea typeface="DejaVu Sans"/>
              </a:rPr>
              <a:t>MPD Event Display</a:t>
            </a:r>
            <a:endParaRPr lang="en-GB" sz="4100" b="0" strike="noStrike" spc="-1" dirty="0">
              <a:latin typeface="Arial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79512" y="1772816"/>
            <a:ext cx="8640000" cy="4502160"/>
            <a:chOff x="180000" y="1797840"/>
            <a:chExt cx="8640000" cy="4502160"/>
          </a:xfrm>
        </p:grpSpPr>
        <p:pic>
          <p:nvPicPr>
            <p:cNvPr id="346" name="Рисунок 4" descr="mpd6.png"/>
            <p:cNvPicPr/>
            <p:nvPr/>
          </p:nvPicPr>
          <p:blipFill>
            <a:blip r:embed="rId3" cstate="print"/>
            <a:srcRect t="4142"/>
            <a:stretch/>
          </p:blipFill>
          <p:spPr>
            <a:xfrm>
              <a:off x="180000" y="2137680"/>
              <a:ext cx="8640000" cy="4162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7" name="Рисунок 346"/>
            <p:cNvPicPr/>
            <p:nvPr/>
          </p:nvPicPr>
          <p:blipFill>
            <a:blip r:embed="rId4" cstate="print"/>
            <a:srcRect t="11182" b="81356"/>
            <a:stretch/>
          </p:blipFill>
          <p:spPr>
            <a:xfrm>
              <a:off x="180000" y="1797840"/>
              <a:ext cx="8640000" cy="339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 dirty="0">
                <a:solidFill>
                  <a:srgbClr val="DEF5FA"/>
                </a:solidFill>
                <a:latin typeface="Arial"/>
                <a:ea typeface="DejaVu Sans"/>
              </a:rPr>
              <a:t>TPC Pads</a:t>
            </a:r>
            <a:endParaRPr lang="en-GB" sz="4100" b="0" strike="noStrike" spc="-1" dirty="0">
              <a:latin typeface="Arial"/>
            </a:endParaRPr>
          </a:p>
        </p:txBody>
      </p:sp>
      <p:pic>
        <p:nvPicPr>
          <p:cNvPr id="349" name="Рисунок 9" descr="ppTDR.PNG"/>
          <p:cNvPicPr/>
          <p:nvPr/>
        </p:nvPicPr>
        <p:blipFill>
          <a:blip r:embed="rId3" cstate="print"/>
          <a:stretch/>
        </p:blipFill>
        <p:spPr>
          <a:xfrm>
            <a:off x="152280" y="1676520"/>
            <a:ext cx="3732840" cy="3703680"/>
          </a:xfrm>
          <a:prstGeom prst="rect">
            <a:avLst/>
          </a:prstGeom>
          <a:ln w="0">
            <a:noFill/>
          </a:ln>
        </p:spPr>
      </p:pic>
      <p:pic>
        <p:nvPicPr>
          <p:cNvPr id="350" name="Рисунок 10" descr="padhits2.PNG"/>
          <p:cNvPicPr/>
          <p:nvPr/>
        </p:nvPicPr>
        <p:blipFill>
          <a:blip r:embed="rId4" cstate="print"/>
          <a:srcRect t="7177"/>
          <a:stretch/>
        </p:blipFill>
        <p:spPr>
          <a:xfrm>
            <a:off x="4191120" y="1676520"/>
            <a:ext cx="3898080" cy="365652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114"/>
          <p:cNvPicPr/>
          <p:nvPr/>
        </p:nvPicPr>
        <p:blipFill>
          <a:blip r:embed="rId5" cstate="print"/>
          <a:stretch/>
        </p:blipFill>
        <p:spPr>
          <a:xfrm>
            <a:off x="8153280" y="1676520"/>
            <a:ext cx="608400" cy="3671640"/>
          </a:xfrm>
          <a:prstGeom prst="rect">
            <a:avLst/>
          </a:prstGeom>
          <a:ln w="0"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700" b="1" strike="noStrike" spc="-1" dirty="0" smtClean="0">
                <a:solidFill>
                  <a:srgbClr val="DEF5FA"/>
                </a:solidFill>
                <a:latin typeface="Arial" pitchFamily="34" charset="0"/>
                <a:ea typeface="DejaVu Sans"/>
                <a:cs typeface="Arial" pitchFamily="34" charset="0"/>
              </a:rPr>
              <a:t>TPC tracking visualization</a:t>
            </a:r>
            <a:r>
              <a:rPr sz="3700" dirty="0" smtClean="0">
                <a:latin typeface="Arial" pitchFamily="34" charset="0"/>
                <a:cs typeface="Arial" pitchFamily="34" charset="0"/>
              </a:rPr>
              <a:t/>
            </a:r>
            <a:br>
              <a:rPr sz="3700" dirty="0" smtClean="0">
                <a:latin typeface="Arial" pitchFamily="34" charset="0"/>
                <a:cs typeface="Arial" pitchFamily="34" charset="0"/>
              </a:rPr>
            </a:br>
            <a:r>
              <a:rPr lang="en-US" sz="3700" b="1" strike="noStrike" spc="-1" dirty="0" smtClean="0">
                <a:solidFill>
                  <a:srgbClr val="DEF5FA"/>
                </a:solidFill>
                <a:latin typeface="Arial" pitchFamily="34" charset="0"/>
                <a:ea typeface="DejaVu Sans"/>
                <a:cs typeface="Arial" pitchFamily="34" charset="0"/>
              </a:rPr>
              <a:t> in Event Display </a:t>
            </a:r>
            <a:endParaRPr lang="en-GB" sz="3700" b="0" strike="noStrike" spc="-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3" name="Рисунок 117"/>
          <p:cNvPicPr/>
          <p:nvPr/>
        </p:nvPicPr>
        <p:blipFill>
          <a:blip r:embed="rId2" cstate="print"/>
          <a:srcRect t="12665" b="5018"/>
          <a:stretch/>
        </p:blipFill>
        <p:spPr>
          <a:xfrm>
            <a:off x="152280" y="1828800"/>
            <a:ext cx="8818560" cy="4082040"/>
          </a:xfrm>
          <a:prstGeom prst="rect">
            <a:avLst/>
          </a:prstGeom>
          <a:ln w="0"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latin typeface="Arial"/>
                <a:ea typeface="DejaVu Sans"/>
              </a:rPr>
              <a:t>Conclusion</a:t>
            </a:r>
            <a:endParaRPr lang="en-GB" sz="4100" b="0" strike="noStrike" spc="-1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Interactive web 3D event display for 1-st stage MPD experiment is ready to use and implemented into MPD software.</a:t>
            </a: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At the moment only TPC, TOF and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FHCal</a:t>
            </a: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 geometries were added.</a:t>
            </a: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For TPC visualization of reconstructed hits, pad signals and tracks are available.</a:t>
            </a: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Event display for TPC is ready for testing with real response from TPC readout chamber.</a:t>
            </a: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Other detectors will be added soon.</a:t>
            </a:r>
            <a:endParaRPr lang="en-GB" sz="2400" b="0" strike="noStrike" spc="-1" dirty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457200" y="1481400"/>
            <a:ext cx="8219256" cy="1155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/>
          </a:bodyPr>
          <a:lstStyle/>
          <a:p>
            <a:pPr marL="365760" indent="-254880">
              <a:lnSpc>
                <a:spcPct val="15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Development team:</a:t>
            </a:r>
            <a:endParaRPr lang="en-GB" sz="21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en-US" sz="21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O.Rogachevsky</a:t>
            </a:r>
            <a:r>
              <a:rPr lang="en-US" sz="21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V.Krylov</a:t>
            </a:r>
            <a:r>
              <a:rPr lang="en-US" sz="21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A.Krylov</a:t>
            </a:r>
            <a:r>
              <a:rPr lang="en-US" sz="21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, </a:t>
            </a:r>
            <a:r>
              <a:rPr lang="en-US" sz="2100" b="0" strike="noStrike" spc="-1" dirty="0" err="1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A.Bychkov</a:t>
            </a:r>
            <a:r>
              <a:rPr lang="en-US" sz="21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V.Voronuk</a:t>
            </a:r>
            <a:r>
              <a:rPr lang="en-US" sz="21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A.Moshkin</a:t>
            </a:r>
            <a:endParaRPr lang="en-GB" sz="21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50000"/>
              </a:lnSpc>
              <a:spcBef>
                <a:spcPts val="400"/>
              </a:spcBef>
              <a:tabLst>
                <a:tab pos="0" algn="l"/>
              </a:tabLst>
            </a:pP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50000"/>
              </a:lnSpc>
              <a:spcBef>
                <a:spcPts val="400"/>
              </a:spcBef>
              <a:tabLst>
                <a:tab pos="0" algn="l"/>
              </a:tabLst>
            </a:pPr>
            <a:endParaRPr lang="en-GB" sz="2400" b="0" strike="noStrike" spc="-1" dirty="0" smtClean="0">
              <a:latin typeface="Constantia" pitchFamily="18" charset="0"/>
            </a:endParaRPr>
          </a:p>
          <a:p>
            <a:pPr marL="365760" indent="-254880">
              <a:lnSpc>
                <a:spcPct val="150000"/>
              </a:lnSpc>
              <a:spcBef>
                <a:spcPts val="400"/>
              </a:spcBef>
              <a:tabLst>
                <a:tab pos="0" algn="l"/>
              </a:tabLst>
            </a:pP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50000"/>
              </a:lnSpc>
              <a:spcBef>
                <a:spcPts val="400"/>
              </a:spcBef>
              <a:tabLst>
                <a:tab pos="0" algn="l"/>
              </a:tabLst>
            </a:pPr>
            <a:endParaRPr lang="en-US" sz="2100" b="0" strike="noStrike" spc="-1" dirty="0" smtClean="0">
              <a:solidFill>
                <a:srgbClr val="000000"/>
              </a:solidFill>
              <a:latin typeface="Constantia" pitchFamily="18" charset="0"/>
              <a:ea typeface="DejaVu Sans"/>
            </a:endParaRPr>
          </a:p>
          <a:p>
            <a:pPr marL="365760" indent="-254880">
              <a:lnSpc>
                <a:spcPct val="150000"/>
              </a:lnSpc>
              <a:spcBef>
                <a:spcPts val="400"/>
              </a:spcBef>
              <a:tabLst>
                <a:tab pos="0" algn="l"/>
              </a:tabLst>
            </a:pPr>
            <a:endParaRPr lang="en-US" sz="2100" spc="-1" dirty="0">
              <a:solidFill>
                <a:srgbClr val="000000"/>
              </a:solidFill>
              <a:latin typeface="Constantia" pitchFamily="18" charset="0"/>
              <a:ea typeface="DejaVu Sans"/>
            </a:endParaRPr>
          </a:p>
          <a:p>
            <a:pPr marL="365760" indent="-254880" algn="ctr">
              <a:lnSpc>
                <a:spcPct val="150000"/>
              </a:lnSpc>
              <a:spcBef>
                <a:spcPts val="400"/>
              </a:spcBef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latin typeface="Arial"/>
                <a:ea typeface="DejaVu Sans"/>
              </a:rPr>
              <a:t>Thank you for your attention!</a:t>
            </a:r>
            <a:endParaRPr lang="en-GB" sz="4100" b="0" strike="noStrike" spc="-1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64904"/>
            <a:ext cx="5652120" cy="507831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marL="365760" indent="-254880">
              <a:lnSpc>
                <a:spcPct val="15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The work is supported from RFBR grant №18-02-40102</a:t>
            </a:r>
            <a:endParaRPr lang="en-GB" b="0" strike="noStrike" spc="-1" dirty="0">
              <a:latin typeface="Constantia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63888" y="6448251"/>
            <a:ext cx="5014977" cy="365125"/>
          </a:xfrm>
        </p:spPr>
        <p:txBody>
          <a:bodyPr/>
          <a:lstStyle/>
          <a:p>
            <a:r>
              <a:rPr lang="en-US" dirty="0" smtClean="0"/>
              <a:t>mpdroot.jinr.ru-&gt; software-&gt;tasks-&gt;ED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TPS EDS2 (online-video-cutter.com)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 t="32528"/>
          <a:stretch>
            <a:fillRect/>
          </a:stretch>
        </p:blipFill>
        <p:spPr>
          <a:xfrm>
            <a:off x="1259632" y="3140968"/>
            <a:ext cx="6408712" cy="3243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57200" y="2728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700" b="1" strike="noStrike" spc="-1">
                <a:solidFill>
                  <a:srgbClr val="464646"/>
                </a:solidFill>
                <a:latin typeface="Arial"/>
                <a:ea typeface="DejaVu Sans"/>
              </a:rPr>
              <a:t>Event display in LHEP experiments</a:t>
            </a:r>
            <a:endParaRPr lang="en-GB" sz="3700" b="0" strike="noStrike" spc="-1">
              <a:latin typeface="Arial"/>
            </a:endParaRPr>
          </a:p>
        </p:txBody>
      </p:sp>
      <p:pic>
        <p:nvPicPr>
          <p:cNvPr id="303" name="Содержимое 4_1" descr="atlas.png"/>
          <p:cNvPicPr/>
          <p:nvPr/>
        </p:nvPicPr>
        <p:blipFill>
          <a:blip r:embed="rId3" cstate="print"/>
          <a:stretch/>
        </p:blipFill>
        <p:spPr>
          <a:xfrm>
            <a:off x="5580112" y="3501008"/>
            <a:ext cx="3164368" cy="2088232"/>
          </a:xfrm>
          <a:prstGeom prst="rect">
            <a:avLst/>
          </a:prstGeom>
          <a:ln w="0">
            <a:noFill/>
          </a:ln>
        </p:spPr>
      </p:pic>
      <p:pic>
        <p:nvPicPr>
          <p:cNvPr id="304" name="Рисунок 5_1" descr="cms.PNG"/>
          <p:cNvPicPr/>
          <p:nvPr/>
        </p:nvPicPr>
        <p:blipFill>
          <a:blip r:embed="rId4" cstate="print"/>
          <a:stretch/>
        </p:blipFill>
        <p:spPr>
          <a:xfrm>
            <a:off x="539552" y="2780928"/>
            <a:ext cx="3780000" cy="2309040"/>
          </a:xfrm>
          <a:prstGeom prst="rect">
            <a:avLst/>
          </a:prstGeom>
          <a:ln w="0">
            <a:noFill/>
          </a:ln>
        </p:spPr>
      </p:pic>
      <p:sp>
        <p:nvSpPr>
          <p:cNvPr id="306" name="CustomShape 3"/>
          <p:cNvSpPr/>
          <p:nvPr/>
        </p:nvSpPr>
        <p:spPr>
          <a:xfrm>
            <a:off x="1331640" y="5229200"/>
            <a:ext cx="216024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CMS (Frog)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457200" y="1752480"/>
            <a:ext cx="4042792" cy="9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5760" indent="-254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en-US" sz="27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OpenGL based event displays</a:t>
            </a:r>
            <a:endParaRPr lang="en-GB" sz="2700" b="0" strike="noStrike" spc="-1" dirty="0">
              <a:latin typeface="Arial"/>
            </a:endParaRPr>
          </a:p>
        </p:txBody>
      </p:sp>
      <p:pic>
        <p:nvPicPr>
          <p:cNvPr id="308" name="Рисунок 307"/>
          <p:cNvPicPr/>
          <p:nvPr/>
        </p:nvPicPr>
        <p:blipFill>
          <a:blip r:embed="rId5" cstate="print"/>
          <a:srcRect l="59047" t="29815" r="9453" b="21723"/>
          <a:stretch/>
        </p:blipFill>
        <p:spPr>
          <a:xfrm>
            <a:off x="5868144" y="1268760"/>
            <a:ext cx="2525336" cy="2051927"/>
          </a:xfrm>
          <a:prstGeom prst="rect">
            <a:avLst/>
          </a:prstGeom>
          <a:ln w="0"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/>
          </a:p>
        </p:txBody>
      </p:sp>
      <p:sp>
        <p:nvSpPr>
          <p:cNvPr id="11" name="CustomShape 3"/>
          <p:cNvSpPr/>
          <p:nvPr/>
        </p:nvSpPr>
        <p:spPr>
          <a:xfrm>
            <a:off x="6084168" y="5733256"/>
            <a:ext cx="216024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0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ATLAS</a:t>
            </a:r>
            <a:endParaRPr lang="en-GB" sz="27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700" b="1" strike="noStrike" spc="-1">
                <a:solidFill>
                  <a:srgbClr val="464646"/>
                </a:solidFill>
                <a:latin typeface="Arial"/>
                <a:ea typeface="DejaVu Sans"/>
              </a:rPr>
              <a:t>Event display in LHEP experiments</a:t>
            </a:r>
            <a:endParaRPr lang="en-GB" sz="37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57200" y="1523880"/>
            <a:ext cx="70092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7000" lnSpcReduction="10000"/>
          </a:bodyPr>
          <a:lstStyle/>
          <a:p>
            <a:pPr marL="365760" indent="-25416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Root EVE (OpenGL) based event displays</a:t>
            </a:r>
            <a:endParaRPr lang="en-GB" sz="2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GB" sz="2900" b="0" strike="noStrike" spc="-1">
              <a:latin typeface="Arial"/>
            </a:endParaRPr>
          </a:p>
        </p:txBody>
      </p:sp>
      <p:pic>
        <p:nvPicPr>
          <p:cNvPr id="311" name="Рисунок 9_0" descr="Alice.PNG"/>
          <p:cNvPicPr/>
          <p:nvPr/>
        </p:nvPicPr>
        <p:blipFill>
          <a:blip r:embed="rId3" cstate="print"/>
          <a:srcRect b="14884"/>
          <a:stretch/>
        </p:blipFill>
        <p:spPr>
          <a:xfrm>
            <a:off x="5076056" y="2492896"/>
            <a:ext cx="3450183" cy="3168352"/>
          </a:xfrm>
          <a:prstGeom prst="rect">
            <a:avLst/>
          </a:prstGeom>
          <a:ln w="0">
            <a:noFill/>
          </a:ln>
        </p:spPr>
      </p:pic>
      <p:pic>
        <p:nvPicPr>
          <p:cNvPr id="312" name="Рисунок 16_0" descr="cbm.PNG"/>
          <p:cNvPicPr/>
          <p:nvPr/>
        </p:nvPicPr>
        <p:blipFill>
          <a:blip r:embed="rId4" cstate="print"/>
          <a:stretch/>
        </p:blipFill>
        <p:spPr>
          <a:xfrm>
            <a:off x="755576" y="2636912"/>
            <a:ext cx="3732840" cy="2904120"/>
          </a:xfrm>
          <a:prstGeom prst="rect">
            <a:avLst/>
          </a:prstGeom>
          <a:ln w="0">
            <a:noFill/>
          </a:ln>
        </p:spPr>
      </p:pic>
      <p:sp>
        <p:nvSpPr>
          <p:cNvPr id="313" name="CustomShape 3"/>
          <p:cNvSpPr/>
          <p:nvPr/>
        </p:nvSpPr>
        <p:spPr>
          <a:xfrm>
            <a:off x="2123728" y="5733256"/>
            <a:ext cx="1154160" cy="50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7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CBM 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6516216" y="5733256"/>
            <a:ext cx="1151280" cy="50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7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Alice 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1600200" y="1447920"/>
            <a:ext cx="6399720" cy="50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endParaRPr lang="en-GB" sz="1800" b="0" strike="noStrike" spc="-1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JavaScript Engine V8</a:t>
            </a:r>
            <a:endParaRPr lang="en-GB" sz="2600" b="0" strike="noStrike" spc="-1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WebGL</a:t>
            </a:r>
            <a:endParaRPr lang="en-GB" sz="2600" b="0" strike="noStrike" spc="-1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ThreeJS library</a:t>
            </a:r>
            <a:endParaRPr lang="en-GB" sz="2600" b="0" strike="noStrike" spc="-1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NodeJS</a:t>
            </a:r>
            <a:endParaRPr lang="en-GB" sz="2600" b="0" strike="noStrike" spc="-1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React framework + Redux library </a:t>
            </a:r>
            <a:endParaRPr lang="en-GB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600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latin typeface="Arial"/>
                <a:ea typeface="DejaVu Sans"/>
              </a:rPr>
              <a:t>Technologies</a:t>
            </a:r>
            <a:endParaRPr lang="en-GB" sz="4100" b="0" strike="noStrike" spc="-1">
              <a:latin typeface="Arial"/>
            </a:endParaRPr>
          </a:p>
        </p:txBody>
      </p:sp>
      <p:pic>
        <p:nvPicPr>
          <p:cNvPr id="317" name="Picture 3_1" descr="C:\Users\krale\Downloads\pnghut_chrome-v8-javascript-engine-google-node-js-developers-github_eHk7ZfsHpx.png"/>
          <p:cNvPicPr/>
          <p:nvPr/>
        </p:nvPicPr>
        <p:blipFill>
          <a:blip r:embed="rId3" cstate="print"/>
          <a:stretch/>
        </p:blipFill>
        <p:spPr>
          <a:xfrm>
            <a:off x="720000" y="2098440"/>
            <a:ext cx="684720" cy="68472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4_1" descr="C:\Users\krale\Downloads\pnghut_node-js-npm-mean-javascript-javascript-escalator_PwyBg4D2Gx.png"/>
          <p:cNvPicPr/>
          <p:nvPr/>
        </p:nvPicPr>
        <p:blipFill>
          <a:blip r:embed="rId4" cstate="print"/>
          <a:srcRect l="77769" t="24985" r="1950"/>
          <a:stretch/>
        </p:blipFill>
        <p:spPr>
          <a:xfrm>
            <a:off x="710640" y="4020120"/>
            <a:ext cx="608400" cy="60840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6_1" descr="C:\Users\krale\Downloads\kisspng-react-javascript-angularjs-ionic-atom-5b154be6947457.3471941815281223426081.png"/>
          <p:cNvPicPr/>
          <p:nvPr/>
        </p:nvPicPr>
        <p:blipFill>
          <a:blip r:embed="rId5" cstate="print"/>
          <a:stretch/>
        </p:blipFill>
        <p:spPr>
          <a:xfrm>
            <a:off x="720000" y="4680000"/>
            <a:ext cx="608400" cy="6084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_1" descr="C:\Users\krale\OneDrive\Pictures\preview.png"/>
          <p:cNvPicPr/>
          <p:nvPr/>
        </p:nvPicPr>
        <p:blipFill>
          <a:blip r:embed="rId6" cstate="print"/>
          <a:srcRect l="18178" t="18178" b="9089"/>
          <a:stretch/>
        </p:blipFill>
        <p:spPr>
          <a:xfrm>
            <a:off x="754920" y="3420000"/>
            <a:ext cx="684720" cy="608400"/>
          </a:xfrm>
          <a:prstGeom prst="rect">
            <a:avLst/>
          </a:prstGeom>
          <a:ln w="0">
            <a:noFill/>
          </a:ln>
        </p:spPr>
      </p:pic>
      <p:pic>
        <p:nvPicPr>
          <p:cNvPr id="321" name="Рисунок 10_1" descr="images.png"/>
          <p:cNvPicPr/>
          <p:nvPr/>
        </p:nvPicPr>
        <p:blipFill>
          <a:blip r:embed="rId7" cstate="print"/>
          <a:srcRect l="10885" t="32219" r="10885" b="32219"/>
          <a:stretch/>
        </p:blipFill>
        <p:spPr>
          <a:xfrm>
            <a:off x="540000" y="2783520"/>
            <a:ext cx="1004760" cy="456120"/>
          </a:xfrm>
          <a:prstGeom prst="rect">
            <a:avLst/>
          </a:prstGeom>
          <a:ln w="0"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700" b="1" strike="noStrike" spc="-1">
                <a:solidFill>
                  <a:srgbClr val="464646"/>
                </a:solidFill>
                <a:latin typeface="Arial"/>
                <a:ea typeface="DejaVu Sans"/>
              </a:rPr>
              <a:t>NICA — MPD experiment </a:t>
            </a:r>
            <a:endParaRPr lang="en-GB" sz="3700" b="0" strike="noStrike" spc="-1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457200" y="1481400"/>
            <a:ext cx="4647240" cy="46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1800" b="0" strike="noStrike" spc="-1" dirty="0">
              <a:latin typeface="Arial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First stage of MPD: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Time-Projection Chamber (</a:t>
            </a:r>
            <a:r>
              <a:rPr lang="en-US" sz="2000" b="1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TPC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Time-Of-Flight detector (</a:t>
            </a:r>
            <a:r>
              <a:rPr lang="en-US" sz="2000" b="1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TOF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Electromagnetic Calorimeter 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ECal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Forward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Hadron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 Calorimeter 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FHCal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Muon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detector 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MCord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4788024" y="5085184"/>
            <a:ext cx="415258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1-st stage of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Multi 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Purpose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Detector </a:t>
            </a:r>
            <a:b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</a:b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(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Geant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 geometry)</a:t>
            </a:r>
            <a:endParaRPr lang="en-GB" sz="2000" b="0" strike="noStrike" spc="-1" dirty="0">
              <a:latin typeface="Constantia" pitchFamily="18" charset="0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5715000" y="1600200"/>
            <a:ext cx="181692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6" name="Рисунок 325"/>
          <p:cNvPicPr/>
          <p:nvPr/>
        </p:nvPicPr>
        <p:blipFill>
          <a:blip r:embed="rId3" cstate="print"/>
          <a:stretch/>
        </p:blipFill>
        <p:spPr>
          <a:xfrm>
            <a:off x="4932040" y="2132856"/>
            <a:ext cx="3807000" cy="2787840"/>
          </a:xfrm>
          <a:prstGeom prst="rect">
            <a:avLst/>
          </a:prstGeom>
          <a:ln w="0"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Рисунок 14" descr="tpc.PNG"/>
          <p:cNvPicPr/>
          <p:nvPr/>
        </p:nvPicPr>
        <p:blipFill>
          <a:blip r:embed="rId2" cstate="print"/>
          <a:srcRect l="16050" r="18154"/>
          <a:stretch/>
        </p:blipFill>
        <p:spPr>
          <a:xfrm>
            <a:off x="539552" y="1484784"/>
            <a:ext cx="3835032" cy="2520004"/>
          </a:xfrm>
          <a:prstGeom prst="rect">
            <a:avLst/>
          </a:prstGeom>
          <a:ln w="0">
            <a:noFill/>
          </a:ln>
        </p:spPr>
      </p:pic>
      <p:pic>
        <p:nvPicPr>
          <p:cNvPr id="328" name="Рисунок 15_1" descr="tof.PNG"/>
          <p:cNvPicPr/>
          <p:nvPr/>
        </p:nvPicPr>
        <p:blipFill>
          <a:blip r:embed="rId3" cstate="print"/>
          <a:srcRect l="12861" r="21665"/>
          <a:stretch/>
        </p:blipFill>
        <p:spPr>
          <a:xfrm>
            <a:off x="4843622" y="1484784"/>
            <a:ext cx="3801100" cy="2520280"/>
          </a:xfrm>
          <a:prstGeom prst="rect">
            <a:avLst/>
          </a:prstGeom>
          <a:ln w="0">
            <a:noFill/>
          </a:ln>
        </p:spPr>
      </p:pic>
      <p:pic>
        <p:nvPicPr>
          <p:cNvPr id="329" name="Рисунок 13_1" descr="fhcal.PNG"/>
          <p:cNvPicPr/>
          <p:nvPr/>
        </p:nvPicPr>
        <p:blipFill>
          <a:blip r:embed="rId4" cstate="print"/>
          <a:srcRect t="10181" b="4933"/>
          <a:stretch/>
        </p:blipFill>
        <p:spPr>
          <a:xfrm>
            <a:off x="1835696" y="4149080"/>
            <a:ext cx="5485320" cy="2232248"/>
          </a:xfrm>
          <a:prstGeom prst="rect">
            <a:avLst/>
          </a:prstGeom>
          <a:ln w="0">
            <a:noFill/>
          </a:ln>
        </p:spPr>
      </p:pic>
      <p:sp>
        <p:nvSpPr>
          <p:cNvPr id="33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 dirty="0">
                <a:solidFill>
                  <a:srgbClr val="DEF5FA"/>
                </a:solidFill>
                <a:latin typeface="Arial"/>
                <a:ea typeface="DejaVu Sans"/>
              </a:rPr>
              <a:t>Detectors in Event Display</a:t>
            </a:r>
            <a:endParaRPr lang="en-GB" sz="4100" b="0" strike="noStrike" spc="-1" dirty="0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3923928" y="4293096"/>
            <a:ext cx="1301400" cy="50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700" b="1" strike="noStrike" spc="-1" dirty="0" err="1">
                <a:solidFill>
                  <a:srgbClr val="FFFFFF"/>
                </a:solidFill>
                <a:latin typeface="Lucida Sans Unicode"/>
                <a:ea typeface="DejaVu Sans"/>
              </a:rPr>
              <a:t>FHCal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2051720" y="1556792"/>
            <a:ext cx="832192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strike="noStrike" spc="-1" dirty="0">
                <a:solidFill>
                  <a:srgbClr val="FFFFFF"/>
                </a:solidFill>
                <a:latin typeface="Lucida Sans Unicode"/>
                <a:ea typeface="DejaVu Sans"/>
              </a:rPr>
              <a:t>TPC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6372200" y="1556792"/>
            <a:ext cx="856237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strike="noStrike" spc="-1" dirty="0">
                <a:solidFill>
                  <a:srgbClr val="FFFFFF"/>
                </a:solidFill>
                <a:latin typeface="Lucida Sans Unicode"/>
                <a:ea typeface="DejaVu Sans"/>
              </a:rPr>
              <a:t>TOF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Elements</a:t>
            </a:r>
            <a:endParaRPr lang="en-US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print"/>
          <a:srcRect l="3963" t="3712" r="1519" b="2375"/>
          <a:stretch/>
        </p:blipFill>
        <p:spPr>
          <a:xfrm>
            <a:off x="467544" y="1268760"/>
            <a:ext cx="8183316" cy="4968552"/>
          </a:xfrm>
          <a:prstGeom prst="rect">
            <a:avLst/>
          </a:prstGeom>
          <a:ln w="0"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300" b="1" strike="noStrike" spc="-1" dirty="0">
                <a:solidFill>
                  <a:srgbClr val="464646"/>
                </a:solidFill>
                <a:latin typeface="Arial"/>
                <a:ea typeface="Noto Sans CJK SC"/>
              </a:rPr>
              <a:t>TPC </a:t>
            </a:r>
            <a:r>
              <a:rPr lang="ru-RU" sz="3300" b="1" strike="noStrike" spc="-1" dirty="0" err="1">
                <a:solidFill>
                  <a:srgbClr val="464646"/>
                </a:solidFill>
                <a:latin typeface="Arial"/>
                <a:ea typeface="Noto Sans CJK SC"/>
              </a:rPr>
              <a:t>working</a:t>
            </a:r>
            <a:r>
              <a:rPr lang="ru-RU" sz="3300" b="1" strike="noStrike" spc="-1" dirty="0">
                <a:solidFill>
                  <a:srgbClr val="464646"/>
                </a:solidFill>
                <a:latin typeface="Arial"/>
                <a:ea typeface="Noto Sans CJK SC"/>
              </a:rPr>
              <a:t> </a:t>
            </a:r>
            <a:r>
              <a:rPr lang="ru-RU" sz="3300" b="1" strike="noStrike" spc="-1" dirty="0" err="1">
                <a:solidFill>
                  <a:srgbClr val="464646"/>
                </a:solidFill>
                <a:latin typeface="Arial"/>
                <a:ea typeface="Noto Sans CJK SC"/>
              </a:rPr>
              <a:t>principle</a:t>
            </a:r>
            <a:r>
              <a:rPr lang="ru-RU" sz="3300" b="1" strike="noStrike" spc="-1" dirty="0">
                <a:solidFill>
                  <a:srgbClr val="464646"/>
                </a:solidFill>
                <a:latin typeface="Arial"/>
                <a:ea typeface="Noto Sans CJK SC"/>
              </a:rPr>
              <a:t> – </a:t>
            </a:r>
            <a:r>
              <a:rPr lang="ru-RU" sz="3300" b="1" strike="noStrike" spc="-1" dirty="0" err="1">
                <a:solidFill>
                  <a:srgbClr val="464646"/>
                </a:solidFill>
                <a:latin typeface="Arial"/>
                <a:ea typeface="Noto Sans CJK SC"/>
              </a:rPr>
              <a:t>data</a:t>
            </a:r>
            <a:r>
              <a:rPr lang="ru-RU" sz="3300" b="1" strike="noStrike" spc="-1" dirty="0">
                <a:solidFill>
                  <a:srgbClr val="464646"/>
                </a:solidFill>
                <a:latin typeface="Arial"/>
                <a:ea typeface="Noto Sans CJK SC"/>
              </a:rPr>
              <a:t> </a:t>
            </a:r>
            <a:r>
              <a:rPr lang="ru-RU" sz="3300" b="1" strike="noStrike" spc="-1" dirty="0" err="1">
                <a:solidFill>
                  <a:srgbClr val="464646"/>
                </a:solidFill>
                <a:latin typeface="Arial"/>
                <a:ea typeface="Noto Sans CJK SC"/>
              </a:rPr>
              <a:t>to</a:t>
            </a:r>
            <a:r>
              <a:rPr lang="ru-RU" sz="3300" b="1" strike="noStrike" spc="-1" dirty="0">
                <a:solidFill>
                  <a:srgbClr val="464646"/>
                </a:solidFill>
                <a:latin typeface="Arial"/>
                <a:ea typeface="Noto Sans CJK SC"/>
              </a:rPr>
              <a:t> </a:t>
            </a:r>
            <a:r>
              <a:rPr lang="ru-RU" sz="3300" b="1" strike="noStrike" spc="-1" dirty="0" err="1">
                <a:solidFill>
                  <a:srgbClr val="464646"/>
                </a:solidFill>
                <a:latin typeface="Arial"/>
                <a:ea typeface="Noto Sans CJK SC"/>
              </a:rPr>
              <a:t>visualize</a:t>
            </a:r>
            <a:r>
              <a:rPr lang="ru-RU" sz="3300" b="1" strike="noStrike" spc="-1" dirty="0">
                <a:solidFill>
                  <a:srgbClr val="464646"/>
                </a:solidFill>
                <a:latin typeface="Arial"/>
                <a:ea typeface="Noto Sans CJK SC"/>
              </a:rPr>
              <a:t>,  MPD TPC </a:t>
            </a:r>
            <a:r>
              <a:rPr lang="ru-RU" sz="3300" b="1" strike="noStrike" spc="-1" dirty="0" err="1">
                <a:solidFill>
                  <a:srgbClr val="464646"/>
                </a:solidFill>
                <a:latin typeface="Arial"/>
                <a:ea typeface="Noto Sans CJK SC"/>
              </a:rPr>
              <a:t>parameters</a:t>
            </a:r>
            <a:endParaRPr lang="en-GB" sz="3300" b="0" strike="noStrike" spc="-1" dirty="0">
              <a:latin typeface="Arial"/>
            </a:endParaRPr>
          </a:p>
        </p:txBody>
      </p:sp>
      <p:pic>
        <p:nvPicPr>
          <p:cNvPr id="337" name="Содержимое 5_0" descr="tpc_workflow.png"/>
          <p:cNvPicPr/>
          <p:nvPr/>
        </p:nvPicPr>
        <p:blipFill>
          <a:blip r:embed="rId2" cstate="print"/>
          <a:stretch/>
        </p:blipFill>
        <p:spPr>
          <a:xfrm>
            <a:off x="179512" y="2924944"/>
            <a:ext cx="5295600" cy="251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38" name="Table 2"/>
          <p:cNvGraphicFramePr/>
          <p:nvPr/>
        </p:nvGraphicFramePr>
        <p:xfrm>
          <a:off x="5724127" y="1988840"/>
          <a:ext cx="3137744" cy="3962400"/>
        </p:xfrm>
        <a:graphic>
          <a:graphicData uri="http://schemas.openxmlformats.org/drawingml/2006/table">
            <a:tbl>
              <a:tblPr/>
              <a:tblGrid>
                <a:gridCol w="1656184"/>
                <a:gridCol w="1481560"/>
              </a:tblGrid>
              <a:tr h="56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ucida Sans Unicode"/>
                        </a:rPr>
                        <a:t>Length of the TPC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340 cm</a:t>
                      </a:r>
                      <a:endParaRPr lang="en-GB" sz="1800" b="0" strike="noStrike" spc="-1">
                        <a:latin typeface="Constantia" pitchFamily="18" charset="0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ucida Sans Unicode"/>
                        </a:rPr>
                        <a:t>Length of the drift volume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163 cm </a:t>
                      </a:r>
                      <a:r>
                        <a:rPr sz="1800" dirty="0">
                          <a:latin typeface="Constantia" pitchFamily="18" charset="0"/>
                        </a:rPr>
                        <a:t/>
                      </a:r>
                      <a:br>
                        <a:rPr sz="1800" dirty="0">
                          <a:latin typeface="Constantia" pitchFamily="18" charset="0"/>
                        </a:rPr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(each half)</a:t>
                      </a:r>
                      <a:endParaRPr lang="en-GB" sz="1800" b="0" strike="noStrike" spc="-1" dirty="0">
                        <a:latin typeface="Constantia" pitchFamily="18" charset="0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56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ucida Sans Unicode"/>
                        </a:rPr>
                        <a:t>Electric field strength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~ 140 V</a:t>
                      </a:r>
                      <a:endParaRPr lang="en-GB" sz="1800" b="0" strike="noStrike" spc="-1" dirty="0">
                        <a:latin typeface="Constantia" pitchFamily="18" charset="0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ucida Sans Unicode"/>
                        </a:rPr>
                        <a:t>Magnetic field strength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0.5 Tesla</a:t>
                      </a:r>
                      <a:endParaRPr lang="en-GB" sz="1800" b="0" strike="noStrike" spc="-1" dirty="0">
                        <a:latin typeface="Constantia" pitchFamily="18" charset="0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ucida Sans Unicode"/>
                        </a:rPr>
                        <a:t>Drift velocity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~5.45cm/</a:t>
                      </a:r>
                      <a:r>
                        <a:rPr lang="el-GR" sz="1800" b="0" strike="noStrike" spc="-1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μ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s</a:t>
                      </a:r>
                      <a:endParaRPr lang="en-GB" sz="1800" b="0" strike="noStrike" spc="-1" dirty="0">
                        <a:latin typeface="Constantia" pitchFamily="18" charset="0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ucida Sans Unicode"/>
                        </a:rPr>
                        <a:t>Pad size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5x12 mm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2</a:t>
                      </a:r>
                      <a:endParaRPr lang="en-GB" sz="1800" b="0" strike="noStrike" spc="-1" dirty="0">
                        <a:latin typeface="Constant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5x18 mm</a:t>
                      </a:r>
                      <a:r>
                        <a:rPr lang="en-US" sz="1800" b="0" strike="noStrike" spc="-1" baseline="30000" dirty="0" smtClean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2</a:t>
                      </a:r>
                      <a:endParaRPr lang="en-GB" sz="1800" b="0" strike="noStrike" spc="-1" dirty="0">
                        <a:latin typeface="Constantia" pitchFamily="18" charset="0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56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ucida Sans Unicode"/>
                        </a:rPr>
                        <a:t>Number of pads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nstantia" pitchFamily="18" charset="0"/>
                        </a:rPr>
                        <a:t>~ 97000</a:t>
                      </a:r>
                      <a:endParaRPr lang="en-US" sz="1800" dirty="0">
                        <a:latin typeface="Constantia" pitchFamily="18" charset="0"/>
                      </a:endParaRPr>
                    </a:p>
                  </a:txBody>
                  <a:tcPr anchor="ctr" anchorCtr="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9" name="CustomShape 3"/>
          <p:cNvSpPr/>
          <p:nvPr/>
        </p:nvSpPr>
        <p:spPr>
          <a:xfrm>
            <a:off x="1763688" y="5589240"/>
            <a:ext cx="2160240" cy="47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TPC workflow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456840" y="1800000"/>
            <a:ext cx="5051264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" spc="-1" dirty="0">
                <a:solidFill>
                  <a:srgbClr val="000000"/>
                </a:solidFill>
                <a:latin typeface="Constantia"/>
                <a:ea typeface="DejaVu Sans"/>
              </a:rPr>
              <a:t>3</a:t>
            </a:r>
            <a:r>
              <a:rPr lang="en-US" sz="2500" b="0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types of data: Monte 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Carlo points, </a:t>
            </a:r>
            <a:r>
              <a:rPr lang="en-US" sz="2500" b="0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Reconstructed hits, pad signals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57200" y="2728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900" b="1" strike="noStrike" spc="-1" dirty="0">
                <a:solidFill>
                  <a:srgbClr val="464646"/>
                </a:solidFill>
                <a:latin typeface="Arial"/>
                <a:ea typeface="DejaVu Sans"/>
              </a:rPr>
              <a:t>Geometry conversation scheme</a:t>
            </a:r>
            <a:endParaRPr lang="en-GB" sz="3900" b="0" strike="noStrike" spc="-1" dirty="0">
              <a:latin typeface="Arial"/>
            </a:endParaRPr>
          </a:p>
        </p:txBody>
      </p:sp>
      <p:pic>
        <p:nvPicPr>
          <p:cNvPr id="342" name="Picture 2" descr="F:\report\MPDgeo.png"/>
          <p:cNvPicPr/>
          <p:nvPr/>
        </p:nvPicPr>
        <p:blipFill>
          <a:blip r:embed="rId3" cstate="print"/>
          <a:stretch/>
        </p:blipFill>
        <p:spPr>
          <a:xfrm>
            <a:off x="533520" y="1371600"/>
            <a:ext cx="7542720" cy="3786480"/>
          </a:xfrm>
          <a:prstGeom prst="rect">
            <a:avLst/>
          </a:prstGeom>
          <a:ln w="0">
            <a:noFill/>
          </a:ln>
        </p:spPr>
      </p:pic>
      <p:sp>
        <p:nvSpPr>
          <p:cNvPr id="343" name="CustomShape 2"/>
          <p:cNvSpPr/>
          <p:nvPr/>
        </p:nvSpPr>
        <p:spPr>
          <a:xfrm>
            <a:off x="514264" y="5085184"/>
            <a:ext cx="5713920" cy="58332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VRML</a:t>
            </a:r>
            <a:r>
              <a:rPr lang="en-US" sz="1600" b="0" strike="noStrike" spc="-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 - Virtual Reality Modeling Language</a:t>
            </a:r>
            <a:endParaRPr lang="en-GB" sz="1600" b="0" strike="noStrike" spc="-1" dirty="0">
              <a:latin typeface="Constantia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1" strike="noStrike" spc="-1" dirty="0" err="1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glTF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– Graphics Library Transmission Format </a:t>
            </a:r>
            <a:endParaRPr lang="en-GB" sz="1600" b="0" strike="noStrike" spc="-1" dirty="0">
              <a:latin typeface="Constant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mpdroot.jinr.ru-&gt; software-&gt;tasks-&gt;ED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483</Words>
  <Application>Microsoft Office PowerPoint</Application>
  <PresentationFormat>Экран (4:3)</PresentationFormat>
  <Paragraphs>116</Paragraphs>
  <Slides>14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Web interactive 3D event display for MPD experiment at NICA collider</vt:lpstr>
      <vt:lpstr>Слайд 2</vt:lpstr>
      <vt:lpstr>Слайд 3</vt:lpstr>
      <vt:lpstr>Слайд 4</vt:lpstr>
      <vt:lpstr>Слайд 5</vt:lpstr>
      <vt:lpstr>Слайд 6</vt:lpstr>
      <vt:lpstr>TPC Elements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interactive 3D event display for MPD (NICA) experiment</dc:title>
  <dc:creator>Крылов</dc:creator>
  <cp:lastModifiedBy>Крылов</cp:lastModifiedBy>
  <cp:revision>14</cp:revision>
  <dcterms:created xsi:type="dcterms:W3CDTF">2020-10-21T18:55:41Z</dcterms:created>
  <dcterms:modified xsi:type="dcterms:W3CDTF">2020-10-22T13:26:03Z</dcterms:modified>
</cp:coreProperties>
</file>