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96" r:id="rId1"/>
  </p:sldMasterIdLst>
  <p:notesMasterIdLst>
    <p:notesMasterId r:id="rId30"/>
  </p:notesMasterIdLst>
  <p:sldIdLst>
    <p:sldId id="256" r:id="rId2"/>
    <p:sldId id="260" r:id="rId3"/>
    <p:sldId id="311" r:id="rId4"/>
    <p:sldId id="291" r:id="rId5"/>
    <p:sldId id="261" r:id="rId6"/>
    <p:sldId id="292" r:id="rId7"/>
    <p:sldId id="1324" r:id="rId8"/>
    <p:sldId id="1371" r:id="rId9"/>
    <p:sldId id="302" r:id="rId10"/>
    <p:sldId id="308" r:id="rId11"/>
    <p:sldId id="306" r:id="rId12"/>
    <p:sldId id="307" r:id="rId13"/>
    <p:sldId id="325" r:id="rId14"/>
    <p:sldId id="300" r:id="rId15"/>
    <p:sldId id="1091" r:id="rId16"/>
    <p:sldId id="1084" r:id="rId17"/>
    <p:sldId id="1012" r:id="rId18"/>
    <p:sldId id="1028" r:id="rId19"/>
    <p:sldId id="303" r:id="rId20"/>
    <p:sldId id="284" r:id="rId21"/>
    <p:sldId id="294" r:id="rId22"/>
    <p:sldId id="1318" r:id="rId23"/>
    <p:sldId id="628" r:id="rId24"/>
    <p:sldId id="298" r:id="rId25"/>
    <p:sldId id="316" r:id="rId26"/>
    <p:sldId id="714" r:id="rId27"/>
    <p:sldId id="1347" r:id="rId28"/>
    <p:sldId id="137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Игорь Николаевич Мешков" initials="ИНМ" lastIdx="1" clrIdx="1">
    <p:extLst>
      <p:ext uri="{19B8F6BF-5375-455C-9EA6-DF929625EA0E}">
        <p15:presenceInfo xmlns:p15="http://schemas.microsoft.com/office/powerpoint/2012/main" userId="72cb1014665de7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A50021"/>
    <a:srgbClr val="000066"/>
    <a:srgbClr val="006600"/>
    <a:srgbClr val="0033CC"/>
    <a:srgbClr val="FF0000"/>
    <a:srgbClr val="FF00FF"/>
    <a:srgbClr val="000000"/>
    <a:srgbClr val="E7E6E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64" autoAdjust="0"/>
    <p:restoredTop sz="94660"/>
  </p:normalViewPr>
  <p:slideViewPr>
    <p:cSldViewPr snapToGrid="0">
      <p:cViewPr varScale="1">
        <p:scale>
          <a:sx n="193" d="100"/>
          <a:sy n="193" d="100"/>
        </p:scale>
        <p:origin x="8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76292-FC17-40A6-BCBC-6543CE89D208}" type="datetimeFigureOut">
              <a:rPr lang="ru-RU" smtClean="0"/>
              <a:t>20.10.2020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55AF7-2DEC-45F1-96F9-F93881BD9FB7}" type="slidenum">
              <a:rPr lang="ru-RU" smtClean="0"/>
              <a:t>‹#›</a:t>
            </a:fld>
            <a:endParaRPr lang="ru-RU"/>
          </a:p>
        </p:txBody>
      </p:sp>
    </p:spTree>
    <p:extLst>
      <p:ext uri="{BB962C8B-B14F-4D97-AF65-F5344CB8AC3E}">
        <p14:creationId xmlns:p14="http://schemas.microsoft.com/office/powerpoint/2010/main" val="7134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245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1A45D62-FA9B-483D-A3E5-F8E531EAABF5}" type="slidenum">
              <a:rPr lang="ru-RU" altLang="ru-RU" smtClean="0">
                <a:latin typeface="Calibri" pitchFamily="34" charset="0"/>
              </a:rPr>
              <a:pPr/>
              <a:t>7</a:t>
            </a:fld>
            <a:endParaRPr lang="ru-RU" altLang="ru-RU">
              <a:latin typeface="Calibri" pitchFamily="34" charset="0"/>
            </a:endParaRPr>
          </a:p>
        </p:txBody>
      </p:sp>
    </p:spTree>
    <p:extLst>
      <p:ext uri="{BB962C8B-B14F-4D97-AF65-F5344CB8AC3E}">
        <p14:creationId xmlns:p14="http://schemas.microsoft.com/office/powerpoint/2010/main" val="420529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a:ln/>
        </p:spPr>
      </p:sp>
      <p:sp>
        <p:nvSpPr>
          <p:cNvPr id="66563" name="Заметки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kumimoji="0" lang="ru-RU" altLang="ru-RU">
              <a:latin typeface="Calibri" charset="0"/>
              <a:cs typeface="Arial" charset="0"/>
            </a:endParaRPr>
          </a:p>
        </p:txBody>
      </p:sp>
      <p:sp>
        <p:nvSpPr>
          <p:cNvPr id="66564" name="Номер слайда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SimSun" charset="0"/>
              </a:defRPr>
            </a:lvl1pPr>
            <a:lvl2pPr marL="742950" indent="-285750">
              <a:defRPr sz="1600">
                <a:solidFill>
                  <a:schemeClr val="tx1"/>
                </a:solidFill>
                <a:latin typeface="Arial" charset="0"/>
                <a:ea typeface="SimSun" charset="0"/>
              </a:defRPr>
            </a:lvl2pPr>
            <a:lvl3pPr marL="1143000" indent="-228600">
              <a:defRPr sz="1600">
                <a:solidFill>
                  <a:schemeClr val="tx1"/>
                </a:solidFill>
                <a:latin typeface="Arial" charset="0"/>
                <a:ea typeface="SimSun" charset="0"/>
              </a:defRPr>
            </a:lvl3pPr>
            <a:lvl4pPr marL="1600200" indent="-228600">
              <a:defRPr sz="1600">
                <a:solidFill>
                  <a:schemeClr val="tx1"/>
                </a:solidFill>
                <a:latin typeface="Arial" charset="0"/>
                <a:ea typeface="SimSun" charset="0"/>
              </a:defRPr>
            </a:lvl4pPr>
            <a:lvl5pPr marL="2057400" indent="-228600">
              <a:defRPr sz="1600">
                <a:solidFill>
                  <a:schemeClr val="tx1"/>
                </a:solidFill>
                <a:latin typeface="Arial" charset="0"/>
                <a:ea typeface="SimSun" charset="0"/>
              </a:defRPr>
            </a:lvl5pPr>
            <a:lvl6pPr marL="2514600" indent="-228600" eaLnBrk="0" fontAlgn="base" hangingPunct="0">
              <a:spcBef>
                <a:spcPct val="0"/>
              </a:spcBef>
              <a:spcAft>
                <a:spcPct val="0"/>
              </a:spcAft>
              <a:defRPr sz="1600">
                <a:solidFill>
                  <a:schemeClr val="tx1"/>
                </a:solidFill>
                <a:latin typeface="Arial" charset="0"/>
                <a:ea typeface="SimSun" charset="0"/>
              </a:defRPr>
            </a:lvl6pPr>
            <a:lvl7pPr marL="2971800" indent="-228600" eaLnBrk="0" fontAlgn="base" hangingPunct="0">
              <a:spcBef>
                <a:spcPct val="0"/>
              </a:spcBef>
              <a:spcAft>
                <a:spcPct val="0"/>
              </a:spcAft>
              <a:defRPr sz="1600">
                <a:solidFill>
                  <a:schemeClr val="tx1"/>
                </a:solidFill>
                <a:latin typeface="Arial" charset="0"/>
                <a:ea typeface="SimSun" charset="0"/>
              </a:defRPr>
            </a:lvl7pPr>
            <a:lvl8pPr marL="3429000" indent="-228600" eaLnBrk="0" fontAlgn="base" hangingPunct="0">
              <a:spcBef>
                <a:spcPct val="0"/>
              </a:spcBef>
              <a:spcAft>
                <a:spcPct val="0"/>
              </a:spcAft>
              <a:defRPr sz="1600">
                <a:solidFill>
                  <a:schemeClr val="tx1"/>
                </a:solidFill>
                <a:latin typeface="Arial" charset="0"/>
                <a:ea typeface="SimSun" charset="0"/>
              </a:defRPr>
            </a:lvl8pPr>
            <a:lvl9pPr marL="3886200" indent="-228600" eaLnBrk="0" fontAlgn="base" hangingPunct="0">
              <a:spcBef>
                <a:spcPct val="0"/>
              </a:spcBef>
              <a:spcAft>
                <a:spcPct val="0"/>
              </a:spcAft>
              <a:defRPr sz="1600">
                <a:solidFill>
                  <a:schemeClr val="tx1"/>
                </a:solidFill>
                <a:latin typeface="Arial" charset="0"/>
                <a:ea typeface="SimSun" charset="0"/>
              </a:defRPr>
            </a:lvl9pPr>
          </a:lstStyle>
          <a:p>
            <a:fld id="{F70C2F87-0C2F-704C-9AB7-5AD3E0760414}" type="slidenum">
              <a:rPr lang="ru-RU" altLang="ru-RU" sz="1200"/>
              <a:pPr/>
              <a:t>26</a:t>
            </a:fld>
            <a:endParaRPr lang="ru-RU" altLang="ru-RU" sz="1200"/>
          </a:p>
        </p:txBody>
      </p:sp>
    </p:spTree>
    <p:extLst>
      <p:ext uri="{BB962C8B-B14F-4D97-AF65-F5344CB8AC3E}">
        <p14:creationId xmlns:p14="http://schemas.microsoft.com/office/powerpoint/2010/main" val="250667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27</a:t>
            </a:fld>
            <a:endParaRPr lang="ru-RU"/>
          </a:p>
        </p:txBody>
      </p:sp>
    </p:spTree>
    <p:extLst>
      <p:ext uri="{BB962C8B-B14F-4D97-AF65-F5344CB8AC3E}">
        <p14:creationId xmlns:p14="http://schemas.microsoft.com/office/powerpoint/2010/main" val="352185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3A4CB2-7EBD-40A5-8D7E-2D1235F32C9D}" type="datetime1">
              <a:rPr lang="ru-RU" smtClean="0"/>
              <a:t>20.10.2020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323142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D1B04B9-330C-4C47-BF2D-8F057C775590}" type="datetime1">
              <a:rPr lang="ru-RU" smtClean="0"/>
              <a:t>20.10.2020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309899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8B30B62-DFE7-4046-B3C7-1354383091E8}" type="datetime1">
              <a:rPr lang="ru-RU" smtClean="0"/>
              <a:t>20.10.2020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2577839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pitchFamily="34"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atin typeface="Arial" pitchFamily="34" charset="0"/>
              </a:defRPr>
            </a:lvl1pPr>
          </a:lstStyle>
          <a:p>
            <a:pPr>
              <a:defRPr/>
            </a:pPr>
            <a:fld id="{5EA0F4D5-DC23-443F-B86B-08BFA5A60B24}" type="slidenum">
              <a:rPr lang="ru-RU"/>
              <a:pPr>
                <a:defRPr/>
              </a:pPr>
              <a:t>‹#›</a:t>
            </a:fld>
            <a:endParaRPr lang="ru-RU"/>
          </a:p>
        </p:txBody>
      </p:sp>
    </p:spTree>
    <p:extLst>
      <p:ext uri="{BB962C8B-B14F-4D97-AF65-F5344CB8AC3E}">
        <p14:creationId xmlns:p14="http://schemas.microsoft.com/office/powerpoint/2010/main" val="22843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240A317-5AE2-40D1-B829-FCC7F84F9B40}" type="datetime1">
              <a:rPr lang="ru-RU" smtClean="0"/>
              <a:t>20.10.2020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5347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E48DEDD-9C66-4EE6-B1B1-21BE638FFF5E}" type="datetime1">
              <a:rPr lang="ru-RU" smtClean="0"/>
              <a:t>20.10.2020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211134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2F1F195-2A22-4297-B3DE-E65818BC4741}" type="datetime1">
              <a:rPr lang="ru-RU" smtClean="0"/>
              <a:t>20.10.2020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38064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6443C99-60C9-4F27-83F2-5C726F645A86}" type="datetime1">
              <a:rPr lang="ru-RU" smtClean="0"/>
              <a:t>20.10.2020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285192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3B6759D-87AF-474F-A321-37488AB169D0}" type="datetime1">
              <a:rPr lang="ru-RU" smtClean="0"/>
              <a:t>20.10.2020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299618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2CD60-28AF-4010-8D0B-97B631A6A6F7}" type="datetime1">
              <a:rPr lang="ru-RU" smtClean="0"/>
              <a:t>20.10.2020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41104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337D523-C5D8-4D51-876E-DC59F32978F8}" type="datetime1">
              <a:rPr lang="ru-RU" smtClean="0"/>
              <a:t>20.10.2020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156170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F28375C-8CA2-4621-8AAB-8A7022B6ACC6}" type="datetime1">
              <a:rPr lang="ru-RU" smtClean="0"/>
              <a:t>20.10.2020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C434F4-78B4-4E54-84D3-6206A12AE9BE}" type="slidenum">
              <a:rPr lang="ru-RU" smtClean="0"/>
              <a:t>‹#›</a:t>
            </a:fld>
            <a:endParaRPr lang="ru-RU"/>
          </a:p>
        </p:txBody>
      </p:sp>
    </p:spTree>
    <p:extLst>
      <p:ext uri="{BB962C8B-B14F-4D97-AF65-F5344CB8AC3E}">
        <p14:creationId xmlns:p14="http://schemas.microsoft.com/office/powerpoint/2010/main" val="286478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F88E5-C382-4AF6-B931-BD456F4B41E6}" type="datetime1">
              <a:rPr lang="ru-RU" smtClean="0"/>
              <a:t>20.10.2020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434F4-78B4-4E54-84D3-6206A12AE9BE}" type="slidenum">
              <a:rPr lang="ru-RU" smtClean="0"/>
              <a:t>‹#›</a:t>
            </a:fld>
            <a:endParaRPr lang="ru-RU"/>
          </a:p>
        </p:txBody>
      </p:sp>
    </p:spTree>
    <p:extLst>
      <p:ext uri="{BB962C8B-B14F-4D97-AF65-F5344CB8AC3E}">
        <p14:creationId xmlns:p14="http://schemas.microsoft.com/office/powerpoint/2010/main" val="14966981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image" Target="../media/image46.jpe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F3CECB9D-CF27-4597-9E6E-1853EDE45347}"/>
              </a:ext>
            </a:extLst>
          </p:cNvPr>
          <p:cNvGrpSpPr/>
          <p:nvPr/>
        </p:nvGrpSpPr>
        <p:grpSpPr>
          <a:xfrm>
            <a:off x="0" y="122347"/>
            <a:ext cx="9144000" cy="6196803"/>
            <a:chOff x="9145" y="24007"/>
            <a:chExt cx="9144000" cy="6196803"/>
          </a:xfrm>
        </p:grpSpPr>
        <p:grpSp>
          <p:nvGrpSpPr>
            <p:cNvPr id="15" name="Группа 14">
              <a:extLst>
                <a:ext uri="{FF2B5EF4-FFF2-40B4-BE49-F238E27FC236}">
                  <a16:creationId xmlns:a16="http://schemas.microsoft.com/office/drawing/2014/main" id="{942143A0-B8B2-469F-83B0-163DABAFF99C}"/>
                </a:ext>
              </a:extLst>
            </p:cNvPr>
            <p:cNvGrpSpPr/>
            <p:nvPr/>
          </p:nvGrpSpPr>
          <p:grpSpPr>
            <a:xfrm>
              <a:off x="9145" y="1277335"/>
              <a:ext cx="9144000" cy="4943475"/>
              <a:chOff x="0" y="1303744"/>
              <a:chExt cx="9144000" cy="4943475"/>
            </a:xfrm>
          </p:grpSpPr>
          <p:pic>
            <p:nvPicPr>
              <p:cNvPr id="16" name="Рисунок 1">
                <a:extLst>
                  <a:ext uri="{FF2B5EF4-FFF2-40B4-BE49-F238E27FC236}">
                    <a16:creationId xmlns:a16="http://schemas.microsoft.com/office/drawing/2014/main" id="{F45E555C-CD2E-423F-ACBA-D3F2222C62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03744"/>
                <a:ext cx="9144000" cy="4943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 name="Группа 16">
                <a:extLst>
                  <a:ext uri="{FF2B5EF4-FFF2-40B4-BE49-F238E27FC236}">
                    <a16:creationId xmlns:a16="http://schemas.microsoft.com/office/drawing/2014/main" id="{B826BBB5-1E79-4888-BEB9-59B955A020BA}"/>
                  </a:ext>
                </a:extLst>
              </p:cNvPr>
              <p:cNvGrpSpPr/>
              <p:nvPr/>
            </p:nvGrpSpPr>
            <p:grpSpPr>
              <a:xfrm>
                <a:off x="4334256" y="2475762"/>
                <a:ext cx="1627632" cy="768096"/>
                <a:chOff x="4334256" y="1636776"/>
                <a:chExt cx="1627632" cy="768096"/>
              </a:xfrm>
            </p:grpSpPr>
            <p:cxnSp>
              <p:nvCxnSpPr>
                <p:cNvPr id="20" name="Прямая со стрелкой 19">
                  <a:extLst>
                    <a:ext uri="{FF2B5EF4-FFF2-40B4-BE49-F238E27FC236}">
                      <a16:creationId xmlns:a16="http://schemas.microsoft.com/office/drawing/2014/main" id="{09EFD762-5295-4CDB-8ABE-5C9B82161503}"/>
                    </a:ext>
                  </a:extLst>
                </p:cNvPr>
                <p:cNvCxnSpPr/>
                <p:nvPr/>
              </p:nvCxnSpPr>
              <p:spPr>
                <a:xfrm flipH="1">
                  <a:off x="4334256" y="1636776"/>
                  <a:ext cx="1627632" cy="3840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0BD85688-F461-42B8-8952-D9A0BDB9D7A6}"/>
                    </a:ext>
                  </a:extLst>
                </p:cNvPr>
                <p:cNvCxnSpPr/>
                <p:nvPr/>
              </p:nvCxnSpPr>
              <p:spPr>
                <a:xfrm flipH="1">
                  <a:off x="5815584" y="1636776"/>
                  <a:ext cx="146304" cy="768096"/>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7" name="Picture 7" descr="NICA-Logo_4c">
              <a:extLst>
                <a:ext uri="{FF2B5EF4-FFF2-40B4-BE49-F238E27FC236}">
                  <a16:creationId xmlns:a16="http://schemas.microsoft.com/office/drawing/2014/main" id="{15992139-E3A3-4B7E-B6CD-52808C0104C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51035" y="114804"/>
              <a:ext cx="704702" cy="35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JINR">
              <a:extLst>
                <a:ext uri="{FF2B5EF4-FFF2-40B4-BE49-F238E27FC236}">
                  <a16:creationId xmlns:a16="http://schemas.microsoft.com/office/drawing/2014/main" id="{9813BE85-2E4E-42E3-8FCC-4C36280F375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684" y="24007"/>
              <a:ext cx="939935" cy="8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74814" y="1215835"/>
            <a:ext cx="9218814" cy="4401205"/>
          </a:xfrm>
          <a:prstGeom prst="rect">
            <a:avLst/>
          </a:prstGeom>
          <a:solidFill>
            <a:srgbClr val="FFFFFF">
              <a:alpha val="50196"/>
            </a:srgbClr>
          </a:solidFill>
        </p:spPr>
        <p:txBody>
          <a:bodyPr wrap="square" rtlCol="0">
            <a:spAutoFit/>
          </a:bodyPr>
          <a:lstStyle/>
          <a:p>
            <a:pPr algn="ctr"/>
            <a:endParaRPr lang="en-US" sz="800" b="1" dirty="0">
              <a:solidFill>
                <a:srgbClr val="FF99FF"/>
              </a:solidFill>
            </a:endParaRPr>
          </a:p>
          <a:p>
            <a:pPr algn="ctr"/>
            <a:endParaRPr lang="ru-RU" sz="800" b="1" dirty="0">
              <a:solidFill>
                <a:srgbClr val="002060"/>
              </a:solidFill>
            </a:endParaRPr>
          </a:p>
          <a:p>
            <a:pPr algn="ctr"/>
            <a:r>
              <a:rPr lang="en-US" sz="3600" b="1" dirty="0">
                <a:solidFill>
                  <a:srgbClr val="002060"/>
                </a:solidFill>
              </a:rPr>
              <a:t>NICA Accelerator Complex</a:t>
            </a:r>
          </a:p>
          <a:p>
            <a:pPr algn="ctr"/>
            <a:r>
              <a:rPr lang="en-US" sz="2800" b="1" dirty="0">
                <a:solidFill>
                  <a:srgbClr val="002060"/>
                </a:solidFill>
              </a:rPr>
              <a:t>the Megaproject “</a:t>
            </a:r>
            <a:r>
              <a:rPr lang="en-US" sz="2800" b="1" dirty="0" err="1">
                <a:solidFill>
                  <a:srgbClr val="002060"/>
                </a:solidFill>
              </a:rPr>
              <a:t>Nuclotron</a:t>
            </a:r>
            <a:r>
              <a:rPr lang="ru-RU" sz="2800" b="1" dirty="0">
                <a:solidFill>
                  <a:srgbClr val="002060"/>
                </a:solidFill>
              </a:rPr>
              <a:t>-</a:t>
            </a:r>
            <a:r>
              <a:rPr lang="en-US" sz="2800" b="1" dirty="0">
                <a:solidFill>
                  <a:srgbClr val="002060"/>
                </a:solidFill>
              </a:rPr>
              <a:t>based Ion Collider </a:t>
            </a:r>
            <a:r>
              <a:rPr lang="en-US" sz="2800" b="1" dirty="0" err="1">
                <a:solidFill>
                  <a:srgbClr val="002060"/>
                </a:solidFill>
              </a:rPr>
              <a:t>fAcility</a:t>
            </a:r>
            <a:r>
              <a:rPr lang="en-US" sz="2800" b="1" dirty="0">
                <a:solidFill>
                  <a:srgbClr val="002060"/>
                </a:solidFill>
              </a:rPr>
              <a:t>” </a:t>
            </a:r>
            <a:endParaRPr lang="ru-RU" sz="2800" b="1" dirty="0">
              <a:solidFill>
                <a:srgbClr val="002060"/>
              </a:solidFill>
            </a:endParaRPr>
          </a:p>
          <a:p>
            <a:pPr algn="ctr"/>
            <a:endParaRPr lang="en-US" sz="2800" b="1" dirty="0">
              <a:solidFill>
                <a:srgbClr val="002060"/>
              </a:solidFill>
            </a:endParaRPr>
          </a:p>
          <a:p>
            <a:pPr algn="ctr"/>
            <a:endParaRPr lang="en-US" sz="2800" b="1" dirty="0">
              <a:solidFill>
                <a:srgbClr val="002060"/>
              </a:solidFill>
            </a:endParaRPr>
          </a:p>
          <a:p>
            <a:pPr algn="ctr"/>
            <a:r>
              <a:rPr lang="en-US" sz="2400" b="1" dirty="0" err="1">
                <a:solidFill>
                  <a:srgbClr val="002060"/>
                </a:solidFill>
              </a:rPr>
              <a:t>Grigory</a:t>
            </a:r>
            <a:r>
              <a:rPr lang="en-US" sz="2400" b="1" dirty="0">
                <a:solidFill>
                  <a:srgbClr val="002060"/>
                </a:solidFill>
              </a:rPr>
              <a:t> </a:t>
            </a:r>
            <a:r>
              <a:rPr lang="en-US" sz="2400" b="1" dirty="0" err="1">
                <a:solidFill>
                  <a:srgbClr val="002060"/>
                </a:solidFill>
              </a:rPr>
              <a:t>Trubnikov</a:t>
            </a:r>
            <a:endParaRPr lang="en-US" sz="2400" b="1" dirty="0">
              <a:solidFill>
                <a:srgbClr val="002060"/>
              </a:solidFill>
            </a:endParaRPr>
          </a:p>
          <a:p>
            <a:pPr algn="ctr"/>
            <a:r>
              <a:rPr lang="en-US" b="1" dirty="0">
                <a:solidFill>
                  <a:srgbClr val="002060"/>
                </a:solidFill>
              </a:rPr>
              <a:t>(with </a:t>
            </a:r>
            <a:r>
              <a:rPr lang="en-US" b="1" dirty="0" err="1">
                <a:solidFill>
                  <a:srgbClr val="002060"/>
                </a:solidFill>
              </a:rPr>
              <a:t>I.Meshkov</a:t>
            </a:r>
            <a:r>
              <a:rPr lang="en-US" b="1" dirty="0">
                <a:solidFill>
                  <a:srgbClr val="002060"/>
                </a:solidFill>
              </a:rPr>
              <a:t>, </a:t>
            </a:r>
            <a:r>
              <a:rPr lang="en-US" b="1" dirty="0" err="1">
                <a:solidFill>
                  <a:srgbClr val="002060"/>
                </a:solidFill>
              </a:rPr>
              <a:t>S.Kostromin</a:t>
            </a:r>
            <a:r>
              <a:rPr lang="en-US" b="1" dirty="0">
                <a:solidFill>
                  <a:srgbClr val="002060"/>
                </a:solidFill>
              </a:rPr>
              <a:t>, </a:t>
            </a:r>
            <a:r>
              <a:rPr lang="en-US" b="1" dirty="0" err="1">
                <a:solidFill>
                  <a:srgbClr val="002060"/>
                </a:solidFill>
              </a:rPr>
              <a:t>A.Butenko</a:t>
            </a:r>
            <a:r>
              <a:rPr lang="en-US" b="1" dirty="0">
                <a:solidFill>
                  <a:srgbClr val="002060"/>
                </a:solidFill>
              </a:rPr>
              <a:t>) </a:t>
            </a:r>
          </a:p>
          <a:p>
            <a:pPr algn="ctr"/>
            <a:r>
              <a:rPr lang="en-US" b="1" dirty="0">
                <a:solidFill>
                  <a:srgbClr val="002060"/>
                </a:solidFill>
              </a:rPr>
              <a:t>for the NICA Team </a:t>
            </a:r>
            <a:endParaRPr lang="en-US" sz="1600" b="1" dirty="0">
              <a:solidFill>
                <a:srgbClr val="002060"/>
              </a:solidFill>
            </a:endParaRPr>
          </a:p>
          <a:p>
            <a:pPr algn="ctr"/>
            <a:endParaRPr lang="en-US" sz="2000" dirty="0">
              <a:solidFill>
                <a:srgbClr val="002060"/>
              </a:solidFill>
            </a:endParaRPr>
          </a:p>
          <a:p>
            <a:pPr algn="ctr"/>
            <a:r>
              <a:rPr lang="en-US" sz="2000" b="1" i="1" dirty="0">
                <a:solidFill>
                  <a:srgbClr val="002060"/>
                </a:solidFill>
              </a:rPr>
              <a:t>Joint Institute for Nuclear Research</a:t>
            </a:r>
          </a:p>
          <a:p>
            <a:pPr algn="ctr"/>
            <a:r>
              <a:rPr lang="en-US" sz="2000" b="1" i="1" dirty="0" err="1">
                <a:solidFill>
                  <a:srgbClr val="002060"/>
                </a:solidFill>
              </a:rPr>
              <a:t>Dubna</a:t>
            </a:r>
            <a:r>
              <a:rPr lang="en-US" sz="2000" b="1" i="1" dirty="0">
                <a:solidFill>
                  <a:srgbClr val="002060"/>
                </a:solidFill>
              </a:rPr>
              <a:t>, Russia, 20 Oct 2020</a:t>
            </a:r>
            <a:endParaRPr lang="en-US" sz="2400" b="1" i="1" dirty="0">
              <a:solidFill>
                <a:schemeClr val="accent1"/>
              </a:solidFill>
            </a:endParaRPr>
          </a:p>
          <a:p>
            <a:pPr algn="ctr"/>
            <a:endParaRPr lang="en-US" sz="2400" b="1" dirty="0">
              <a:solidFill>
                <a:schemeClr val="accent1"/>
              </a:solidFill>
            </a:endParaRPr>
          </a:p>
        </p:txBody>
      </p:sp>
      <p:sp>
        <p:nvSpPr>
          <p:cNvPr id="5" name="Прямоугольник 4">
            <a:extLst>
              <a:ext uri="{FF2B5EF4-FFF2-40B4-BE49-F238E27FC236}">
                <a16:creationId xmlns:a16="http://schemas.microsoft.com/office/drawing/2014/main" id="{DECDBF5B-2635-8344-91C4-ACCEDA5F6CA0}"/>
              </a:ext>
            </a:extLst>
          </p:cNvPr>
          <p:cNvSpPr/>
          <p:nvPr/>
        </p:nvSpPr>
        <p:spPr>
          <a:xfrm>
            <a:off x="1787606" y="662104"/>
            <a:ext cx="5225341" cy="461665"/>
          </a:xfrm>
          <a:prstGeom prst="rect">
            <a:avLst/>
          </a:prstGeom>
        </p:spPr>
        <p:txBody>
          <a:bodyPr wrap="none">
            <a:spAutoFit/>
          </a:bodyPr>
          <a:lstStyle/>
          <a:p>
            <a:r>
              <a:rPr lang="en-US" sz="2400" b="1" dirty="0">
                <a:solidFill>
                  <a:srgbClr val="FF0000"/>
                </a:solidFill>
              </a:rPr>
              <a:t>The Conference "RFBR Grants for NICA"</a:t>
            </a:r>
          </a:p>
        </p:txBody>
      </p:sp>
      <p:pic>
        <p:nvPicPr>
          <p:cNvPr id="2050" name="Picture 2">
            <a:extLst>
              <a:ext uri="{FF2B5EF4-FFF2-40B4-BE49-F238E27FC236}">
                <a16:creationId xmlns:a16="http://schemas.microsoft.com/office/drawing/2014/main" id="{3AC8DE78-CF6C-1B44-8E1D-1DE24979C5B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19277" y="236401"/>
            <a:ext cx="1476745" cy="65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68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375830" y="6456659"/>
            <a:ext cx="2057400" cy="365125"/>
          </a:xfrm>
        </p:spPr>
        <p:txBody>
          <a:bodyPr/>
          <a:lstStyle/>
          <a:p>
            <a:fld id="{FDC434F4-78B4-4E54-84D3-6206A12AE9BE}" type="slidenum">
              <a:rPr lang="ru-RU" smtClean="0"/>
              <a:t>10</a:t>
            </a:fld>
            <a:endParaRPr lang="ru-RU" dirty="0"/>
          </a:p>
        </p:txBody>
      </p:sp>
      <p:grpSp>
        <p:nvGrpSpPr>
          <p:cNvPr id="3" name="Группа 2"/>
          <p:cNvGrpSpPr/>
          <p:nvPr/>
        </p:nvGrpSpPr>
        <p:grpSpPr>
          <a:xfrm>
            <a:off x="0" y="0"/>
            <a:ext cx="9143999" cy="6148338"/>
            <a:chOff x="0" y="0"/>
            <a:chExt cx="9143999" cy="6148338"/>
          </a:xfrm>
        </p:grpSpPr>
        <p:sp>
          <p:nvSpPr>
            <p:cNvPr id="8" name="Text Box 26">
              <a:extLst>
                <a:ext uri="{FF2B5EF4-FFF2-40B4-BE49-F238E27FC236}">
                  <a16:creationId xmlns:a16="http://schemas.microsoft.com/office/drawing/2014/main" id="{2A89813C-F4E4-4532-9FEB-F1D78DF78788}"/>
                </a:ext>
              </a:extLst>
            </p:cNvPr>
            <p:cNvSpPr txBox="1">
              <a:spLocks noChangeArrowheads="1"/>
            </p:cNvSpPr>
            <p:nvPr/>
          </p:nvSpPr>
          <p:spPr bwMode="auto">
            <a:xfrm>
              <a:off x="260553" y="575146"/>
              <a:ext cx="8622891" cy="5573192"/>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000" b="1" dirty="0">
                  <a:solidFill>
                    <a:srgbClr val="000066"/>
                  </a:solidFill>
                  <a:latin typeface="Arial" panose="020B0604020202020204" pitchFamily="34" charset="0"/>
                  <a:cs typeface="Arial" panose="020B0604020202020204" pitchFamily="34" charset="0"/>
                </a:rPr>
                <a:t>To have a high luminosity we need:</a:t>
              </a:r>
            </a:p>
            <a:p>
              <a:pPr algn="ctr"/>
              <a:endParaRPr lang="en-US" altLang="ru-RU" sz="2000" b="1" dirty="0">
                <a:solidFill>
                  <a:srgbClr val="000066"/>
                </a:solidFill>
                <a:latin typeface="Arial" panose="020B0604020202020204" pitchFamily="34" charset="0"/>
                <a:cs typeface="Arial" panose="020B0604020202020204" pitchFamily="34" charset="0"/>
              </a:endParaRPr>
            </a:p>
            <a:p>
              <a:pPr algn="just">
                <a:lnSpc>
                  <a:spcPct val="114000"/>
                </a:lnSpc>
              </a:pPr>
              <a:r>
                <a:rPr lang="en-US" altLang="ru-RU" sz="2000" b="1" dirty="0">
                  <a:solidFill>
                    <a:srgbClr val="000066"/>
                  </a:solidFill>
                  <a:latin typeface="Arial" panose="020B0604020202020204" pitchFamily="34" charset="0"/>
                  <a:cs typeface="Arial" panose="020B0604020202020204" pitchFamily="34" charset="0"/>
                </a:rPr>
                <a:t>1. An intense ion beam stored in the collider;</a:t>
              </a:r>
            </a:p>
            <a:p>
              <a:pPr algn="just">
                <a:lnSpc>
                  <a:spcPct val="114000"/>
                </a:lnSpc>
              </a:pPr>
              <a:endParaRPr lang="en-US" altLang="ru-RU" sz="800" b="1" dirty="0">
                <a:solidFill>
                  <a:srgbClr val="000066"/>
                </a:solidFill>
                <a:latin typeface="Arial" panose="020B0604020202020204" pitchFamily="34" charset="0"/>
                <a:cs typeface="Arial" panose="020B0604020202020204" pitchFamily="34" charset="0"/>
              </a:endParaRPr>
            </a:p>
            <a:p>
              <a:pPr>
                <a:lnSpc>
                  <a:spcPct val="114000"/>
                </a:lnSpc>
              </a:pPr>
              <a:r>
                <a:rPr lang="en-US" altLang="ru-RU" sz="2000" b="1" dirty="0">
                  <a:solidFill>
                    <a:srgbClr val="000066"/>
                  </a:solidFill>
                  <a:latin typeface="Arial" panose="020B0604020202020204" pitchFamily="34" charset="0"/>
                  <a:cs typeface="Arial" panose="020B0604020202020204" pitchFamily="34" charset="0"/>
                </a:rPr>
                <a:t>2. Application of electron and/or stochastic cooling at the beam storage;</a:t>
              </a:r>
            </a:p>
            <a:p>
              <a:pPr>
                <a:lnSpc>
                  <a:spcPct val="114000"/>
                </a:lnSpc>
              </a:pPr>
              <a:endParaRPr lang="en-US" altLang="ru-RU" sz="800" b="1" dirty="0">
                <a:solidFill>
                  <a:srgbClr val="000066"/>
                </a:solidFill>
                <a:latin typeface="Arial" panose="020B0604020202020204" pitchFamily="34" charset="0"/>
                <a:cs typeface="Arial" panose="020B0604020202020204" pitchFamily="34" charset="0"/>
              </a:endParaRPr>
            </a:p>
            <a:p>
              <a:pPr>
                <a:lnSpc>
                  <a:spcPct val="114000"/>
                </a:lnSpc>
              </a:pPr>
              <a:r>
                <a:rPr lang="en-US" altLang="ru-RU" sz="2000" b="1" dirty="0">
                  <a:solidFill>
                    <a:srgbClr val="000066"/>
                  </a:solidFill>
                  <a:latin typeface="Arial" panose="020B0604020202020204" pitchFamily="34" charset="0"/>
                  <a:cs typeface="Arial" panose="020B0604020202020204" pitchFamily="34" charset="0"/>
                </a:rPr>
                <a:t>3. Formation of a stored coasting beam of a small transverse emittance by the cooling application;</a:t>
              </a:r>
            </a:p>
            <a:p>
              <a:pPr>
                <a:lnSpc>
                  <a:spcPct val="114000"/>
                </a:lnSpc>
              </a:pPr>
              <a:r>
                <a:rPr lang="en-US" altLang="ru-RU" sz="800" b="1" dirty="0">
                  <a:solidFill>
                    <a:srgbClr val="000066"/>
                  </a:solidFill>
                  <a:latin typeface="Arial" panose="020B0604020202020204" pitchFamily="34" charset="0"/>
                  <a:cs typeface="Arial" panose="020B0604020202020204" pitchFamily="34" charset="0"/>
                </a:rPr>
                <a:t> </a:t>
              </a:r>
            </a:p>
            <a:p>
              <a:pPr>
                <a:lnSpc>
                  <a:spcPct val="114000"/>
                </a:lnSpc>
              </a:pPr>
              <a:r>
                <a:rPr lang="en-US" altLang="ru-RU" sz="2000" b="1" dirty="0">
                  <a:solidFill>
                    <a:srgbClr val="000066"/>
                  </a:solidFill>
                  <a:latin typeface="Arial" panose="020B0604020202020204" pitchFamily="34" charset="0"/>
                  <a:cs typeface="Arial" panose="020B0604020202020204" pitchFamily="34" charset="0"/>
                </a:rPr>
                <a:t>4. Formation of a bunched beam with the bunch length </a:t>
              </a:r>
            </a:p>
            <a:p>
              <a:pPr>
                <a:lnSpc>
                  <a:spcPct val="114000"/>
                </a:lnSpc>
              </a:pPr>
              <a:r>
                <a:rPr lang="en-US" altLang="ru-RU" sz="2000" b="1" dirty="0">
                  <a:solidFill>
                    <a:srgbClr val="000066"/>
                  </a:solidFill>
                  <a:latin typeface="Arial" panose="020B0604020202020204" pitchFamily="34" charset="0"/>
                  <a:cs typeface="Arial" panose="020B0604020202020204" pitchFamily="34" charset="0"/>
                  <a:sym typeface="Symbol" panose="05050102010706020507" pitchFamily="18" charset="2"/>
                </a:rPr>
                <a:t>    </a:t>
              </a:r>
              <a:r>
                <a:rPr lang="en-US" altLang="ru-RU" sz="2400" b="1" dirty="0">
                  <a:solidFill>
                    <a:srgbClr val="000066"/>
                  </a:solidFill>
                  <a:latin typeface="Arial" panose="020B0604020202020204" pitchFamily="34" charset="0"/>
                  <a:cs typeface="Arial" panose="020B0604020202020204" pitchFamily="34" charset="0"/>
                  <a:sym typeface="Symbol" panose="05050102010706020507" pitchFamily="18" charset="2"/>
                </a:rPr>
                <a:t></a:t>
              </a:r>
              <a:r>
                <a:rPr lang="en-US" altLang="ru-RU" sz="2400" b="1" baseline="-25000" dirty="0">
                  <a:solidFill>
                    <a:srgbClr val="000066"/>
                  </a:solidFill>
                  <a:latin typeface="Arial" panose="020B0604020202020204" pitchFamily="34" charset="0"/>
                  <a:cs typeface="Arial" panose="020B0604020202020204" pitchFamily="34" charset="0"/>
                  <a:sym typeface="Symbol" panose="05050102010706020507" pitchFamily="18" charset="2"/>
                </a:rPr>
                <a:t>b</a:t>
              </a:r>
              <a:r>
                <a:rPr lang="en-US" altLang="ru-RU" sz="2000" b="1" dirty="0">
                  <a:solidFill>
                    <a:srgbClr val="000066"/>
                  </a:solidFill>
                  <a:latin typeface="Arial" panose="020B0604020202020204" pitchFamily="34" charset="0"/>
                  <a:cs typeface="Arial" panose="020B0604020202020204" pitchFamily="34" charset="0"/>
                </a:rPr>
                <a:t> </a:t>
              </a:r>
              <a:r>
                <a:rPr lang="en-US" altLang="ru-RU" sz="2000" b="1" dirty="0">
                  <a:solidFill>
                    <a:srgbClr val="000066"/>
                  </a:solidFill>
                  <a:latin typeface="Arial" panose="020B0604020202020204" pitchFamily="34" charset="0"/>
                  <a:cs typeface="Arial" panose="020B0604020202020204" pitchFamily="34" charset="0"/>
                  <a:sym typeface="Symbol" panose="05050102010706020507" pitchFamily="18" charset="2"/>
                </a:rPr>
                <a:t> 60 cm;</a:t>
              </a:r>
            </a:p>
            <a:p>
              <a:pPr>
                <a:lnSpc>
                  <a:spcPct val="114000"/>
                </a:lnSpc>
              </a:pPr>
              <a:endParaRPr lang="en-US" altLang="ru-RU" sz="800" b="1" dirty="0">
                <a:solidFill>
                  <a:srgbClr val="000066"/>
                </a:solidFill>
                <a:latin typeface="Arial" panose="020B0604020202020204" pitchFamily="34" charset="0"/>
                <a:cs typeface="Arial" panose="020B0604020202020204" pitchFamily="34" charset="0"/>
                <a:sym typeface="Symbol" panose="05050102010706020507" pitchFamily="18" charset="2"/>
              </a:endParaRPr>
            </a:p>
            <a:p>
              <a:pPr>
                <a:lnSpc>
                  <a:spcPct val="114000"/>
                </a:lnSpc>
              </a:pPr>
              <a:r>
                <a:rPr lang="en-US" altLang="ru-RU" sz="2000" b="1" dirty="0">
                  <a:solidFill>
                    <a:srgbClr val="000066"/>
                  </a:solidFill>
                  <a:latin typeface="Arial" panose="020B0604020202020204" pitchFamily="34" charset="0"/>
                  <a:cs typeface="Arial" panose="020B0604020202020204" pitchFamily="34" charset="0"/>
                </a:rPr>
                <a:t>5. Application of the ring focusing structure with beta-function values at interaction points (IP) </a:t>
              </a:r>
              <a:r>
                <a:rPr lang="en-US" altLang="ru-RU" sz="2000" b="1" dirty="0">
                  <a:solidFill>
                    <a:srgbClr val="000066"/>
                  </a:solidFill>
                  <a:latin typeface="Arial" panose="020B0604020202020204" pitchFamily="34" charset="0"/>
                  <a:cs typeface="Arial" panose="020B0604020202020204" pitchFamily="34" charset="0"/>
                  <a:sym typeface="Symbol" panose="05050102010706020507" pitchFamily="18" charset="2"/>
                </a:rPr>
                <a:t></a:t>
              </a:r>
              <a:r>
                <a:rPr lang="en-US" altLang="ru-RU" sz="2000" b="1" baseline="30000" dirty="0">
                  <a:solidFill>
                    <a:srgbClr val="000066"/>
                  </a:solidFill>
                  <a:latin typeface="Arial" panose="020B0604020202020204" pitchFamily="34" charset="0"/>
                  <a:cs typeface="Arial" panose="020B0604020202020204" pitchFamily="34" charset="0"/>
                  <a:sym typeface="Symbol" panose="05050102010706020507" pitchFamily="18" charset="2"/>
                </a:rPr>
                <a:t>*</a:t>
              </a:r>
              <a:r>
                <a:rPr lang="en-US" altLang="ru-RU" sz="2000" b="1" dirty="0">
                  <a:solidFill>
                    <a:srgbClr val="000066"/>
                  </a:solidFill>
                  <a:latin typeface="Arial" panose="020B0604020202020204" pitchFamily="34" charset="0"/>
                  <a:cs typeface="Arial" panose="020B0604020202020204" pitchFamily="34" charset="0"/>
                  <a:sym typeface="Symbol" panose="05050102010706020507" pitchFamily="18" charset="2"/>
                </a:rPr>
                <a:t>  </a:t>
              </a:r>
              <a:r>
                <a:rPr lang="en-US" altLang="ru-RU" sz="2400" b="1" dirty="0">
                  <a:solidFill>
                    <a:srgbClr val="000066"/>
                  </a:solidFill>
                  <a:latin typeface="Arial" panose="020B0604020202020204" pitchFamily="34" charset="0"/>
                  <a:cs typeface="Arial" panose="020B0604020202020204" pitchFamily="34" charset="0"/>
                  <a:sym typeface="Symbol" panose="05050102010706020507" pitchFamily="18" charset="2"/>
                </a:rPr>
                <a:t></a:t>
              </a:r>
              <a:r>
                <a:rPr lang="en-US" altLang="ru-RU" sz="2400" b="1" baseline="-25000" dirty="0">
                  <a:solidFill>
                    <a:srgbClr val="000066"/>
                  </a:solidFill>
                  <a:latin typeface="Arial" panose="020B0604020202020204" pitchFamily="34" charset="0"/>
                  <a:cs typeface="Arial" panose="020B0604020202020204" pitchFamily="34" charset="0"/>
                  <a:sym typeface="Symbol" panose="05050102010706020507" pitchFamily="18" charset="2"/>
                </a:rPr>
                <a:t>b</a:t>
              </a:r>
              <a:r>
                <a:rPr lang="en-US" altLang="ru-RU" sz="2400" b="1" dirty="0">
                  <a:solidFill>
                    <a:srgbClr val="000066"/>
                  </a:solidFill>
                  <a:latin typeface="Arial" panose="020B0604020202020204" pitchFamily="34" charset="0"/>
                  <a:cs typeface="Arial" panose="020B0604020202020204" pitchFamily="34" charset="0"/>
                  <a:sym typeface="Symbol" panose="05050102010706020507" pitchFamily="18" charset="2"/>
                </a:rPr>
                <a:t> </a:t>
              </a:r>
              <a:r>
                <a:rPr lang="en-US" altLang="ru-RU" sz="2000" b="1" dirty="0">
                  <a:solidFill>
                    <a:srgbClr val="000066"/>
                  </a:solidFill>
                  <a:latin typeface="Arial" panose="020B0604020202020204" pitchFamily="34" charset="0"/>
                  <a:cs typeface="Arial" panose="020B0604020202020204" pitchFamily="34" charset="0"/>
                  <a:sym typeface="Symbol" panose="05050102010706020507" pitchFamily="18" charset="2"/>
                </a:rPr>
                <a:t>(to minimize so called hour-glass effect).</a:t>
              </a:r>
            </a:p>
            <a:p>
              <a:pPr>
                <a:lnSpc>
                  <a:spcPct val="114000"/>
                </a:lnSpc>
              </a:pPr>
              <a:endParaRPr lang="en-US" altLang="ru-RU" sz="1000" b="1" dirty="0">
                <a:solidFill>
                  <a:srgbClr val="000066"/>
                </a:solidFill>
                <a:latin typeface="Arial" panose="020B0604020202020204" pitchFamily="34" charset="0"/>
                <a:cs typeface="Arial" panose="020B0604020202020204" pitchFamily="34" charset="0"/>
                <a:sym typeface="Symbol" panose="05050102010706020507" pitchFamily="18" charset="2"/>
              </a:endParaRPr>
            </a:p>
            <a:p>
              <a:pPr>
                <a:lnSpc>
                  <a:spcPct val="114000"/>
                </a:lnSpc>
              </a:pPr>
              <a:r>
                <a:rPr lang="en-US" altLang="ru-RU" sz="2000" b="1" dirty="0">
                  <a:solidFill>
                    <a:srgbClr val="000066"/>
                  </a:solidFill>
                  <a:latin typeface="Arial" panose="020B0604020202020204" pitchFamily="34" charset="0"/>
                  <a:cs typeface="Arial" panose="020B0604020202020204" pitchFamily="34" charset="0"/>
                  <a:sym typeface="Symbol" panose="05050102010706020507" pitchFamily="18" charset="2"/>
                </a:rPr>
                <a:t>All the conditions are to be met in a collider.</a:t>
              </a:r>
              <a:endParaRPr lang="en-US" altLang="ru-RU" sz="2000" b="1" dirty="0">
                <a:solidFill>
                  <a:srgbClr val="000066"/>
                </a:solidFill>
                <a:latin typeface="Arial" panose="020B0604020202020204" pitchFamily="34" charset="0"/>
                <a:cs typeface="Arial" panose="020B0604020202020204" pitchFamily="34" charset="0"/>
              </a:endParaRPr>
            </a:p>
            <a:p>
              <a:pPr algn="just">
                <a:lnSpc>
                  <a:spcPct val="114000"/>
                </a:lnSpc>
              </a:pPr>
              <a:endParaRPr lang="en-US" altLang="ru-RU" sz="800" b="1" dirty="0">
                <a:solidFill>
                  <a:srgbClr val="000066"/>
                </a:solidFill>
                <a:latin typeface="Arial" panose="020B0604020202020204" pitchFamily="34" charset="0"/>
                <a:cs typeface="Arial" panose="020B0604020202020204" pitchFamily="34" charset="0"/>
              </a:endParaRPr>
            </a:p>
          </p:txBody>
        </p:sp>
        <p:sp>
          <p:nvSpPr>
            <p:cNvPr id="9" name="Rectangle 7">
              <a:extLst>
                <a:ext uri="{FF2B5EF4-FFF2-40B4-BE49-F238E27FC236}">
                  <a16:creationId xmlns:a16="http://schemas.microsoft.com/office/drawing/2014/main" id="{CEA9705D-3983-4DF7-90F1-8A7B1EB7C02A}"/>
                </a:ext>
              </a:extLst>
            </p:cNvPr>
            <p:cNvSpPr>
              <a:spLocks noChangeArrowheads="1"/>
            </p:cNvSpPr>
            <p:nvPr/>
          </p:nvSpPr>
          <p:spPr bwMode="auto">
            <a:xfrm>
              <a:off x="0" y="0"/>
              <a:ext cx="9143999" cy="461665"/>
            </a:xfrm>
            <a:prstGeom prst="rect">
              <a:avLst/>
            </a:prstGeom>
            <a:noFill/>
            <a:ln>
              <a:solidFill>
                <a:srgbClr val="000066"/>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ctr"/>
              <a:r>
                <a:rPr lang="en-US" sz="2400" b="1" dirty="0">
                  <a:solidFill>
                    <a:srgbClr val="000066"/>
                  </a:solidFill>
                </a:rPr>
                <a:t>3. Strategy of The Project Luminosity Achievement</a:t>
              </a:r>
              <a:endParaRPr lang="ru-RU" sz="2400" b="1" dirty="0">
                <a:solidFill>
                  <a:srgbClr val="000066"/>
                </a:solidFill>
              </a:endParaRPr>
            </a:p>
          </p:txBody>
        </p:sp>
      </p:grpSp>
    </p:spTree>
    <p:extLst>
      <p:ext uri="{BB962C8B-B14F-4D97-AF65-F5344CB8AC3E}">
        <p14:creationId xmlns:p14="http://schemas.microsoft.com/office/powerpoint/2010/main" val="3741886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996829" y="6434854"/>
            <a:ext cx="2057400" cy="365125"/>
          </a:xfrm>
        </p:spPr>
        <p:txBody>
          <a:bodyPr/>
          <a:lstStyle/>
          <a:p>
            <a:fld id="{FDC434F4-78B4-4E54-84D3-6206A12AE9BE}" type="slidenum">
              <a:rPr lang="ru-RU" smtClean="0"/>
              <a:t>11</a:t>
            </a:fld>
            <a:endParaRPr lang="ru-RU" dirty="0"/>
          </a:p>
        </p:txBody>
      </p:sp>
      <p:grpSp>
        <p:nvGrpSpPr>
          <p:cNvPr id="19" name="Группа 18">
            <a:extLst>
              <a:ext uri="{FF2B5EF4-FFF2-40B4-BE49-F238E27FC236}">
                <a16:creationId xmlns:a16="http://schemas.microsoft.com/office/drawing/2014/main" id="{1D7FE8E3-17DA-48D9-B330-A447B32DD7D7}"/>
              </a:ext>
            </a:extLst>
          </p:cNvPr>
          <p:cNvGrpSpPr/>
          <p:nvPr/>
        </p:nvGrpSpPr>
        <p:grpSpPr>
          <a:xfrm>
            <a:off x="-15629" y="-5319"/>
            <a:ext cx="9159630" cy="6863319"/>
            <a:chOff x="-15629" y="-5319"/>
            <a:chExt cx="9159630" cy="6863319"/>
          </a:xfrm>
        </p:grpSpPr>
        <p:pic>
          <p:nvPicPr>
            <p:cNvPr id="16" name="Рисунок 15">
              <a:extLst>
                <a:ext uri="{FF2B5EF4-FFF2-40B4-BE49-F238E27FC236}">
                  <a16:creationId xmlns:a16="http://schemas.microsoft.com/office/drawing/2014/main" id="{EC785B03-F61D-4DBB-A9F1-3766AC53AB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60493" y="3447076"/>
              <a:ext cx="5250236" cy="3113980"/>
            </a:xfrm>
            <a:prstGeom prst="rect">
              <a:avLst/>
            </a:prstGeom>
          </p:spPr>
        </p:pic>
        <p:pic>
          <p:nvPicPr>
            <p:cNvPr id="3" name="Рисунок 2">
              <a:extLst>
                <a:ext uri="{FF2B5EF4-FFF2-40B4-BE49-F238E27FC236}">
                  <a16:creationId xmlns:a16="http://schemas.microsoft.com/office/drawing/2014/main" id="{DA076A19-85C8-4ADC-A582-C5E26547A2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3788" y="3419957"/>
              <a:ext cx="3723849" cy="2601250"/>
            </a:xfrm>
            <a:prstGeom prst="rect">
              <a:avLst/>
            </a:prstGeom>
          </p:spPr>
        </p:pic>
        <p:sp>
          <p:nvSpPr>
            <p:cNvPr id="6" name="TextBox 5">
              <a:extLst>
                <a:ext uri="{FF2B5EF4-FFF2-40B4-BE49-F238E27FC236}">
                  <a16:creationId xmlns:a16="http://schemas.microsoft.com/office/drawing/2014/main" id="{8ACCDA39-2542-4450-A6E2-5BD2757A36BD}"/>
                </a:ext>
              </a:extLst>
            </p:cNvPr>
            <p:cNvSpPr txBox="1"/>
            <p:nvPr/>
          </p:nvSpPr>
          <p:spPr>
            <a:xfrm>
              <a:off x="-15629" y="3161319"/>
              <a:ext cx="8956784" cy="369332"/>
            </a:xfrm>
            <a:prstGeom prst="rect">
              <a:avLst/>
            </a:prstGeom>
            <a:noFill/>
          </p:spPr>
          <p:txBody>
            <a:bodyPr wrap="square" rtlCol="0">
              <a:spAutoFit/>
            </a:bodyPr>
            <a:lstStyle/>
            <a:p>
              <a:r>
                <a:rPr lang="en-US" b="1" dirty="0">
                  <a:solidFill>
                    <a:srgbClr val="000066"/>
                  </a:solidFill>
                </a:rPr>
                <a:t>Dependence of the ion collider parameters with the bunched </a:t>
              </a:r>
              <a:r>
                <a:rPr lang="en-US" b="1" baseline="30000" dirty="0">
                  <a:solidFill>
                    <a:srgbClr val="000066"/>
                  </a:solidFill>
                </a:rPr>
                <a:t>197</a:t>
              </a:r>
              <a:r>
                <a:rPr lang="en-US" b="1" dirty="0">
                  <a:solidFill>
                    <a:srgbClr val="000066"/>
                  </a:solidFill>
                </a:rPr>
                <a:t>Au</a:t>
              </a:r>
              <a:r>
                <a:rPr lang="en-US" b="1" baseline="30000" dirty="0">
                  <a:solidFill>
                    <a:srgbClr val="000066"/>
                  </a:solidFill>
                </a:rPr>
                <a:t>79+</a:t>
              </a:r>
              <a:r>
                <a:rPr lang="en-US" b="1" dirty="0">
                  <a:solidFill>
                    <a:srgbClr val="000066"/>
                  </a:solidFill>
                </a:rPr>
                <a:t> beams; </a:t>
              </a:r>
              <a:r>
                <a:rPr lang="ru-RU" b="1" dirty="0">
                  <a:solidFill>
                    <a:srgbClr val="000066"/>
                  </a:solidFill>
                </a:rPr>
                <a:t>Δ</a:t>
              </a:r>
              <a:r>
                <a:rPr lang="en-US" b="1" i="1" dirty="0" err="1">
                  <a:solidFill>
                    <a:srgbClr val="000066"/>
                  </a:solidFill>
                </a:rPr>
                <a:t>q</a:t>
              </a:r>
              <a:r>
                <a:rPr lang="en-US" b="1" i="1" baseline="-25000" dirty="0" err="1">
                  <a:solidFill>
                    <a:srgbClr val="000066"/>
                  </a:solidFill>
                </a:rPr>
                <a:t>max</a:t>
              </a:r>
              <a:r>
                <a:rPr lang="en-US" b="1" i="1" dirty="0">
                  <a:solidFill>
                    <a:srgbClr val="000066"/>
                  </a:solidFill>
                </a:rPr>
                <a:t> </a:t>
              </a:r>
              <a:r>
                <a:rPr lang="en-US" b="1" dirty="0">
                  <a:solidFill>
                    <a:srgbClr val="000066"/>
                  </a:solidFill>
                </a:rPr>
                <a:t>= 0</a:t>
              </a:r>
              <a:r>
                <a:rPr lang="en-US" b="1" i="1" dirty="0">
                  <a:solidFill>
                    <a:srgbClr val="000066"/>
                  </a:solidFill>
                </a:rPr>
                <a:t>.</a:t>
              </a:r>
              <a:r>
                <a:rPr lang="en-US" b="1" dirty="0">
                  <a:solidFill>
                    <a:srgbClr val="000066"/>
                  </a:solidFill>
                </a:rPr>
                <a:t>05. </a:t>
              </a:r>
              <a:endParaRPr lang="ru-RU" b="1" dirty="0">
                <a:solidFill>
                  <a:srgbClr val="000066"/>
                </a:solidFill>
              </a:endParaRPr>
            </a:p>
          </p:txBody>
        </p:sp>
        <p:sp>
          <p:nvSpPr>
            <p:cNvPr id="78" name="Rectangle 7">
              <a:extLst>
                <a:ext uri="{FF2B5EF4-FFF2-40B4-BE49-F238E27FC236}">
                  <a16:creationId xmlns:a16="http://schemas.microsoft.com/office/drawing/2014/main" id="{A0E59596-196F-4F39-96BA-3FCE6D1540E8}"/>
                </a:ext>
              </a:extLst>
            </p:cNvPr>
            <p:cNvSpPr>
              <a:spLocks noChangeArrowheads="1"/>
            </p:cNvSpPr>
            <p:nvPr/>
          </p:nvSpPr>
          <p:spPr bwMode="auto">
            <a:xfrm>
              <a:off x="1" y="-5319"/>
              <a:ext cx="9144000" cy="461665"/>
            </a:xfrm>
            <a:prstGeom prst="rect">
              <a:avLst/>
            </a:prstGeom>
            <a:noFill/>
            <a:ln>
              <a:solidFill>
                <a:srgbClr val="000066"/>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ctr"/>
              <a:r>
                <a:rPr lang="en-US" sz="2400" b="1" dirty="0">
                  <a:solidFill>
                    <a:srgbClr val="000066"/>
                  </a:solidFill>
                </a:rPr>
                <a:t>3. Strategy of The Project Luminosity Achievement</a:t>
              </a:r>
              <a:endParaRPr lang="ru-RU" sz="2400" b="1" dirty="0">
                <a:solidFill>
                  <a:srgbClr val="000066"/>
                </a:solidFill>
              </a:endParaRPr>
            </a:p>
          </p:txBody>
        </p:sp>
        <p:sp>
          <p:nvSpPr>
            <p:cNvPr id="79" name="Text Box 65">
              <a:extLst>
                <a:ext uri="{FF2B5EF4-FFF2-40B4-BE49-F238E27FC236}">
                  <a16:creationId xmlns:a16="http://schemas.microsoft.com/office/drawing/2014/main" id="{C45D3F67-B46C-4755-8660-BFF335EEED5C}"/>
                </a:ext>
              </a:extLst>
            </p:cNvPr>
            <p:cNvSpPr txBox="1">
              <a:spLocks noChangeArrowheads="1"/>
            </p:cNvSpPr>
            <p:nvPr/>
          </p:nvSpPr>
          <p:spPr bwMode="auto">
            <a:xfrm>
              <a:off x="213788" y="629463"/>
              <a:ext cx="8930212" cy="2582253"/>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just"/>
              <a:r>
                <a:rPr lang="en-US" altLang="ru-RU" sz="1800" b="1" dirty="0">
                  <a:solidFill>
                    <a:srgbClr val="000066"/>
                  </a:solidFill>
                  <a:latin typeface="+mn-lt"/>
                  <a:ea typeface="SimSun" charset="0"/>
                  <a:cs typeface="Arial"/>
                </a:rPr>
                <a:t>Two most serious effects: </a:t>
              </a:r>
            </a:p>
            <a:p>
              <a:pPr algn="just"/>
              <a:r>
                <a:rPr lang="en-US" altLang="ru-RU" sz="1800" b="1" dirty="0">
                  <a:solidFill>
                    <a:srgbClr val="000066"/>
                  </a:solidFill>
                  <a:latin typeface="+mn-lt"/>
                  <a:ea typeface="SimSun" charset="0"/>
                  <a:cs typeface="Arial"/>
                </a:rPr>
                <a:t>	1. Influence of own electromagnetic field of a bunch on its individual particles -</a:t>
              </a:r>
            </a:p>
            <a:p>
              <a:pPr algn="just"/>
              <a:r>
                <a:rPr lang="en-US" altLang="ru-RU" sz="1800" b="1" dirty="0">
                  <a:solidFill>
                    <a:srgbClr val="000066"/>
                  </a:solidFill>
                  <a:latin typeface="+mn-lt"/>
                  <a:ea typeface="SimSun" charset="0"/>
                  <a:cs typeface="Arial"/>
                </a:rPr>
                <a:t>					- so called </a:t>
              </a:r>
              <a:r>
                <a:rPr lang="en-US" altLang="ru-RU" sz="1800" b="1" dirty="0" err="1">
                  <a:solidFill>
                    <a:srgbClr val="000066"/>
                  </a:solidFill>
                  <a:latin typeface="+mn-lt"/>
                  <a:ea typeface="SimSun" charset="0"/>
                  <a:cs typeface="Arial"/>
                </a:rPr>
                <a:t>Laslett</a:t>
              </a:r>
              <a:r>
                <a:rPr lang="en-US" altLang="ru-RU" sz="1800" b="1" dirty="0">
                  <a:solidFill>
                    <a:srgbClr val="000066"/>
                  </a:solidFill>
                  <a:latin typeface="+mn-lt"/>
                  <a:ea typeface="SimSun" charset="0"/>
                  <a:cs typeface="Arial"/>
                </a:rPr>
                <a:t> effect, </a:t>
              </a:r>
              <a:r>
                <a:rPr lang="en-US" altLang="ru-RU" sz="1800" b="1" dirty="0">
                  <a:solidFill>
                    <a:srgbClr val="000066"/>
                  </a:solidFill>
                  <a:latin typeface="+mn-lt"/>
                  <a:ea typeface="SimSun" charset="0"/>
                  <a:cs typeface="Arial"/>
                  <a:sym typeface="Symbol" panose="05050102010706020507" pitchFamily="18" charset="2"/>
                </a:rPr>
                <a:t></a:t>
              </a:r>
              <a:r>
                <a:rPr lang="en-US" altLang="ru-RU" sz="1800" b="1" dirty="0">
                  <a:solidFill>
                    <a:srgbClr val="000066"/>
                  </a:solidFill>
                  <a:latin typeface="+mn-lt"/>
                  <a:ea typeface="SimSun" charset="0"/>
                  <a:cs typeface="Arial"/>
                </a:rPr>
                <a:t>q </a:t>
              </a:r>
              <a:r>
                <a:rPr lang="en-US" altLang="ru-RU" sz="1800" b="1" dirty="0" err="1">
                  <a:solidFill>
                    <a:srgbClr val="000066"/>
                  </a:solidFill>
                  <a:latin typeface="+mn-lt"/>
                  <a:ea typeface="SimSun" charset="0"/>
                  <a:cs typeface="Arial"/>
                </a:rPr>
                <a:t>betatron</a:t>
              </a:r>
              <a:r>
                <a:rPr lang="en-US" altLang="ru-RU" sz="1800" b="1" dirty="0">
                  <a:solidFill>
                    <a:srgbClr val="000066"/>
                  </a:solidFill>
                  <a:latin typeface="+mn-lt"/>
                  <a:ea typeface="SimSun" charset="0"/>
                  <a:cs typeface="Arial"/>
                </a:rPr>
                <a:t> tune shift;</a:t>
              </a:r>
            </a:p>
            <a:p>
              <a:r>
                <a:rPr lang="en-US" altLang="ru-RU" sz="1800" b="1" dirty="0">
                  <a:solidFill>
                    <a:srgbClr val="000066"/>
                  </a:solidFill>
                  <a:latin typeface="+mn-lt"/>
                  <a:ea typeface="SimSun" charset="0"/>
                  <a:cs typeface="Arial"/>
                </a:rPr>
                <a:t>	2. Influence of electromagnetic field of a bunch on particles of the  colliding</a:t>
              </a:r>
            </a:p>
            <a:p>
              <a:r>
                <a:rPr lang="en-US" altLang="ru-RU" sz="1800" b="1" dirty="0">
                  <a:solidFill>
                    <a:srgbClr val="000066"/>
                  </a:solidFill>
                  <a:latin typeface="+mn-lt"/>
                  <a:ea typeface="SimSun" charset="0"/>
                  <a:cs typeface="Arial"/>
                </a:rPr>
                <a:t>             (counterpropagating</a:t>
              </a:r>
              <a:r>
                <a:rPr lang="ru-RU" altLang="ru-RU" sz="1800" b="1" dirty="0">
                  <a:solidFill>
                    <a:srgbClr val="000066"/>
                  </a:solidFill>
                  <a:latin typeface="+mn-lt"/>
                  <a:ea typeface="SimSun" charset="0"/>
                  <a:cs typeface="Arial"/>
                </a:rPr>
                <a:t>)</a:t>
              </a:r>
              <a:r>
                <a:rPr lang="en-US" altLang="ru-RU" sz="1800" b="1" dirty="0">
                  <a:solidFill>
                    <a:srgbClr val="000066"/>
                  </a:solidFill>
                  <a:latin typeface="+mn-lt"/>
                  <a:ea typeface="SimSun" charset="0"/>
                  <a:cs typeface="Arial"/>
                </a:rPr>
                <a:t> bunch – so called “beam-beam effect”, </a:t>
              </a:r>
              <a:r>
                <a:rPr lang="en-US" altLang="ru-RU" sz="1800" b="1" dirty="0">
                  <a:solidFill>
                    <a:srgbClr val="000066"/>
                  </a:solidFill>
                  <a:latin typeface="+mn-lt"/>
                  <a:ea typeface="SimSun" charset="0"/>
                  <a:cs typeface="Arial"/>
                  <a:sym typeface="Symbol" panose="05050102010706020507" pitchFamily="18" charset="2"/>
                </a:rPr>
                <a:t> tune shift</a:t>
              </a:r>
              <a:r>
                <a:rPr lang="en-US" altLang="ru-RU" sz="1800" b="1" dirty="0">
                  <a:solidFill>
                    <a:srgbClr val="000066"/>
                  </a:solidFill>
                  <a:latin typeface="+mn-lt"/>
                  <a:ea typeface="SimSun" charset="0"/>
                  <a:cs typeface="Arial"/>
                </a:rPr>
                <a:t>. </a:t>
              </a:r>
            </a:p>
            <a:p>
              <a:pPr algn="just"/>
              <a:r>
                <a:rPr lang="en-US" altLang="ru-RU" sz="1800" b="1" dirty="0">
                  <a:solidFill>
                    <a:srgbClr val="000066"/>
                  </a:solidFill>
                  <a:latin typeface="+mn-lt"/>
                  <a:ea typeface="SimSun" charset="0"/>
                  <a:cs typeface="Arial"/>
                </a:rPr>
                <a:t> For the NICA Collider both effects both effects act differently on particle</a:t>
              </a:r>
              <a:r>
                <a:rPr lang="ru-RU" altLang="ru-RU" sz="1800" b="1" dirty="0">
                  <a:solidFill>
                    <a:srgbClr val="000066"/>
                  </a:solidFill>
                  <a:latin typeface="+mn-lt"/>
                  <a:ea typeface="SimSun" charset="0"/>
                  <a:cs typeface="Arial"/>
                </a:rPr>
                <a:t> </a:t>
              </a:r>
              <a:r>
                <a:rPr lang="en-US" altLang="ru-RU" sz="1800" b="1" dirty="0">
                  <a:solidFill>
                    <a:srgbClr val="000066"/>
                  </a:solidFill>
                  <a:latin typeface="+mn-lt"/>
                  <a:ea typeface="SimSun" charset="0"/>
                  <a:cs typeface="Arial"/>
                </a:rPr>
                <a:t>motion depending of their energy: at low energy the </a:t>
              </a:r>
              <a:r>
                <a:rPr lang="en-US" altLang="ru-RU" sz="1800" b="1" dirty="0" err="1">
                  <a:solidFill>
                    <a:srgbClr val="000066"/>
                  </a:solidFill>
                  <a:latin typeface="+mn-lt"/>
                  <a:ea typeface="SimSun" charset="0"/>
                  <a:cs typeface="Arial"/>
                </a:rPr>
                <a:t>Laslett</a:t>
              </a:r>
              <a:r>
                <a:rPr lang="en-US" altLang="ru-RU" sz="1800" b="1" dirty="0">
                  <a:solidFill>
                    <a:srgbClr val="000066"/>
                  </a:solidFill>
                  <a:latin typeface="+mn-lt"/>
                  <a:ea typeface="SimSun" charset="0"/>
                  <a:cs typeface="Arial"/>
                </a:rPr>
                <a:t> effect dominates, when at relatively high energy the beam-beam effect begin to play a visible role</a:t>
              </a:r>
              <a:r>
                <a:rPr lang="ru-RU" altLang="ru-RU" sz="1800" b="1" dirty="0">
                  <a:solidFill>
                    <a:srgbClr val="000066"/>
                  </a:solidFill>
                  <a:latin typeface="+mn-lt"/>
                  <a:ea typeface="SimSun" charset="0"/>
                  <a:cs typeface="Arial"/>
                </a:rPr>
                <a:t> (</a:t>
              </a:r>
              <a:r>
                <a:rPr lang="en-US" altLang="ru-RU" sz="1800" b="1" dirty="0">
                  <a:solidFill>
                    <a:srgbClr val="000066"/>
                  </a:solidFill>
                  <a:latin typeface="+mn-lt"/>
                  <a:ea typeface="SimSun" charset="0"/>
                  <a:cs typeface="Arial"/>
                </a:rPr>
                <a:t>Fig.1 below</a:t>
              </a:r>
              <a:r>
                <a:rPr lang="ru-RU" altLang="ru-RU" sz="1800" b="1" dirty="0">
                  <a:solidFill>
                    <a:srgbClr val="000066"/>
                  </a:solidFill>
                  <a:latin typeface="+mn-lt"/>
                  <a:ea typeface="SimSun" charset="0"/>
                  <a:cs typeface="Arial"/>
                </a:rPr>
                <a:t>)</a:t>
              </a:r>
              <a:r>
                <a:rPr lang="en-US" altLang="ru-RU" sz="1800" b="1" dirty="0">
                  <a:solidFill>
                    <a:srgbClr val="000066"/>
                  </a:solidFill>
                  <a:latin typeface="+mn-lt"/>
                  <a:ea typeface="SimSun" charset="0"/>
                  <a:cs typeface="Arial"/>
                </a:rPr>
                <a:t> .</a:t>
              </a:r>
            </a:p>
            <a:p>
              <a:pPr algn="just"/>
              <a:r>
                <a:rPr lang="en-US" altLang="ru-RU" sz="1800" b="1" dirty="0">
                  <a:solidFill>
                    <a:srgbClr val="000066"/>
                  </a:solidFill>
                  <a:latin typeface="+mn-lt"/>
                  <a:ea typeface="SimSun" charset="0"/>
                  <a:cs typeface="Arial"/>
                </a:rPr>
                <a:t> Optimization of the Collider parameters can give us maximum luminosity (Fig. 2)</a:t>
              </a:r>
            </a:p>
          </p:txBody>
        </p:sp>
        <p:sp>
          <p:nvSpPr>
            <p:cNvPr id="77" name="Прямоугольник 76">
              <a:extLst>
                <a:ext uri="{FF2B5EF4-FFF2-40B4-BE49-F238E27FC236}">
                  <a16:creationId xmlns:a16="http://schemas.microsoft.com/office/drawing/2014/main" id="{8219E953-F801-4255-BEB5-ED6F99BE0EE9}"/>
                </a:ext>
              </a:extLst>
            </p:cNvPr>
            <p:cNvSpPr/>
            <p:nvPr/>
          </p:nvSpPr>
          <p:spPr>
            <a:xfrm>
              <a:off x="-7815" y="478067"/>
              <a:ext cx="9151816" cy="2686637"/>
            </a:xfrm>
            <a:prstGeom prst="rect">
              <a:avLst/>
            </a:prstGeom>
            <a:no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A99D5D01-639D-491F-A836-B9F06DC2935A}"/>
                </a:ext>
              </a:extLst>
            </p:cNvPr>
            <p:cNvSpPr txBox="1"/>
            <p:nvPr/>
          </p:nvSpPr>
          <p:spPr>
            <a:xfrm>
              <a:off x="0" y="446408"/>
              <a:ext cx="9136186" cy="400110"/>
            </a:xfrm>
            <a:prstGeom prst="rect">
              <a:avLst/>
            </a:prstGeom>
            <a:noFill/>
          </p:spPr>
          <p:txBody>
            <a:bodyPr wrap="square" rtlCol="0">
              <a:spAutoFit/>
            </a:bodyPr>
            <a:lstStyle/>
            <a:p>
              <a:r>
                <a:rPr kumimoji="1" lang="en-US" sz="2000" b="1" dirty="0">
                  <a:solidFill>
                    <a:srgbClr val="000066"/>
                  </a:solidFill>
                  <a:sym typeface="Apple Chancery" charset="0"/>
                </a:rPr>
                <a:t>						Space Charge Effects in the Collider       </a:t>
              </a:r>
              <a:r>
                <a:rPr kumimoji="1" lang="en-US" b="1" dirty="0">
                  <a:solidFill>
                    <a:srgbClr val="000066"/>
                  </a:solidFill>
                  <a:highlight>
                    <a:srgbClr val="FFFF00"/>
                  </a:highlight>
                  <a:sym typeface="Apple Chancery" charset="0"/>
                </a:rPr>
                <a:t>[</a:t>
              </a:r>
              <a:r>
                <a:rPr kumimoji="1" lang="ru-RU" b="1" dirty="0">
                  <a:solidFill>
                    <a:srgbClr val="000066"/>
                  </a:solidFill>
                  <a:highlight>
                    <a:srgbClr val="FFFF00"/>
                  </a:highlight>
                  <a:sym typeface="Apple Chancery" charset="0"/>
                </a:rPr>
                <a:t>ЭЧАЯ</a:t>
              </a:r>
              <a:r>
                <a:rPr kumimoji="1" lang="en-US" b="1" dirty="0">
                  <a:solidFill>
                    <a:srgbClr val="000066"/>
                  </a:solidFill>
                  <a:highlight>
                    <a:srgbClr val="FFFF00"/>
                  </a:highlight>
                  <a:sym typeface="Apple Chancery" charset="0"/>
                </a:rPr>
                <a:t> 50 (2019) 776] </a:t>
              </a:r>
            </a:p>
          </p:txBody>
        </p:sp>
        <p:sp>
          <p:nvSpPr>
            <p:cNvPr id="9" name="TextBox 8">
              <a:extLst>
                <a:ext uri="{FF2B5EF4-FFF2-40B4-BE49-F238E27FC236}">
                  <a16:creationId xmlns:a16="http://schemas.microsoft.com/office/drawing/2014/main" id="{C43E6193-ACE5-4FAF-9742-53EF3AB108C5}"/>
                </a:ext>
              </a:extLst>
            </p:cNvPr>
            <p:cNvSpPr txBox="1"/>
            <p:nvPr/>
          </p:nvSpPr>
          <p:spPr>
            <a:xfrm>
              <a:off x="64984" y="6205031"/>
              <a:ext cx="4313840" cy="646331"/>
            </a:xfrm>
            <a:prstGeom prst="rect">
              <a:avLst/>
            </a:prstGeom>
            <a:solidFill>
              <a:schemeClr val="bg1"/>
            </a:solidFill>
          </p:spPr>
          <p:txBody>
            <a:bodyPr wrap="square" rtlCol="0">
              <a:spAutoFit/>
            </a:bodyPr>
            <a:lstStyle/>
            <a:p>
              <a:r>
                <a:rPr lang="en-US" sz="1600" b="1" dirty="0">
                  <a:solidFill>
                    <a:srgbClr val="000066"/>
                  </a:solidFill>
                </a:rPr>
                <a:t>Fig.1. </a:t>
              </a:r>
              <a:r>
                <a:rPr lang="en-US" sz="1600" b="1" dirty="0" err="1">
                  <a:solidFill>
                    <a:srgbClr val="000066"/>
                  </a:solidFill>
                </a:rPr>
                <a:t>Laslett</a:t>
              </a:r>
              <a:r>
                <a:rPr lang="en-US" sz="1600" b="1" dirty="0">
                  <a:solidFill>
                    <a:srgbClr val="000066"/>
                  </a:solidFill>
                </a:rPr>
                <a:t> parameter </a:t>
              </a:r>
              <a:r>
                <a:rPr lang="ru-RU" b="1" dirty="0">
                  <a:solidFill>
                    <a:srgbClr val="000066"/>
                  </a:solidFill>
                </a:rPr>
                <a:t>Δ</a:t>
              </a:r>
              <a:r>
                <a:rPr lang="en-US" b="1" i="1" dirty="0">
                  <a:solidFill>
                    <a:srgbClr val="000066"/>
                  </a:solidFill>
                </a:rPr>
                <a:t>q </a:t>
              </a:r>
              <a:r>
                <a:rPr lang="en-US" sz="1600" b="1" dirty="0">
                  <a:solidFill>
                    <a:srgbClr val="000066"/>
                  </a:solidFill>
                </a:rPr>
                <a:t>(</a:t>
              </a:r>
              <a:r>
                <a:rPr lang="en-US" sz="1600" b="1" dirty="0">
                  <a:solidFill>
                    <a:srgbClr val="FF0000"/>
                  </a:solidFill>
                </a:rPr>
                <a:t>red curve</a:t>
              </a:r>
              <a:r>
                <a:rPr lang="en-US" sz="1600" b="1" dirty="0">
                  <a:solidFill>
                    <a:srgbClr val="000066"/>
                  </a:solidFill>
                </a:rPr>
                <a:t>) and the beam-beam parameter</a:t>
              </a:r>
              <a:r>
                <a:rPr lang="en-US" b="1" dirty="0">
                  <a:solidFill>
                    <a:srgbClr val="000066"/>
                  </a:solidFill>
                </a:rPr>
                <a:t> </a:t>
              </a:r>
              <a:r>
                <a:rPr lang="ru-RU" b="1" i="1" dirty="0">
                  <a:solidFill>
                    <a:srgbClr val="000066"/>
                  </a:solidFill>
                </a:rPr>
                <a:t>ξ </a:t>
              </a:r>
              <a:r>
                <a:rPr lang="en-US" sz="1600" b="1" dirty="0">
                  <a:solidFill>
                    <a:srgbClr val="000066"/>
                  </a:solidFill>
                </a:rPr>
                <a:t>(blue curve)</a:t>
              </a:r>
              <a:endParaRPr lang="ru-RU" sz="1600" b="1" dirty="0">
                <a:solidFill>
                  <a:srgbClr val="000066"/>
                </a:solidFill>
              </a:endParaRPr>
            </a:p>
          </p:txBody>
        </p:sp>
        <p:sp>
          <p:nvSpPr>
            <p:cNvPr id="10" name="TextBox 9">
              <a:extLst>
                <a:ext uri="{FF2B5EF4-FFF2-40B4-BE49-F238E27FC236}">
                  <a16:creationId xmlns:a16="http://schemas.microsoft.com/office/drawing/2014/main" id="{DD70B7FF-5863-43FF-9A5F-8E92E9DA79D1}"/>
                </a:ext>
              </a:extLst>
            </p:cNvPr>
            <p:cNvSpPr txBox="1"/>
            <p:nvPr/>
          </p:nvSpPr>
          <p:spPr>
            <a:xfrm>
              <a:off x="4553764" y="6256547"/>
              <a:ext cx="4219719" cy="584775"/>
            </a:xfrm>
            <a:prstGeom prst="rect">
              <a:avLst/>
            </a:prstGeom>
            <a:solidFill>
              <a:schemeClr val="bg1"/>
            </a:solidFill>
          </p:spPr>
          <p:txBody>
            <a:bodyPr wrap="square" rtlCol="0">
              <a:spAutoFit/>
            </a:bodyPr>
            <a:lstStyle/>
            <a:p>
              <a:r>
                <a:rPr lang="en-US" sz="1600" b="1" dirty="0">
                  <a:solidFill>
                    <a:srgbClr val="000066"/>
                  </a:solidFill>
                </a:rPr>
                <a:t>Fig.2. </a:t>
              </a:r>
              <a:r>
                <a:rPr lang="en-US" sz="1600" b="1" i="1" dirty="0">
                  <a:solidFill>
                    <a:srgbClr val="000066"/>
                  </a:solidFill>
                </a:rPr>
                <a:t>C</a:t>
              </a:r>
              <a:r>
                <a:rPr lang="en-US" sz="1600" b="1" dirty="0">
                  <a:solidFill>
                    <a:srgbClr val="000066"/>
                  </a:solidFill>
                </a:rPr>
                <a:t>ollider luminosity </a:t>
              </a:r>
              <a:r>
                <a:rPr lang="en-US" sz="1600" b="1" i="1" dirty="0" err="1">
                  <a:solidFill>
                    <a:srgbClr val="000066"/>
                  </a:solidFill>
                </a:rPr>
                <a:t>L</a:t>
              </a:r>
              <a:r>
                <a:rPr lang="en-US" sz="1600" b="1" i="1" baseline="-25000" dirty="0" err="1">
                  <a:solidFill>
                    <a:srgbClr val="000066"/>
                  </a:solidFill>
                </a:rPr>
                <a:t>ii</a:t>
              </a:r>
              <a:r>
                <a:rPr lang="en-US" sz="1600" b="1" i="1" dirty="0">
                  <a:solidFill>
                    <a:srgbClr val="000066"/>
                  </a:solidFill>
                </a:rPr>
                <a:t> </a:t>
              </a:r>
              <a:r>
                <a:rPr lang="en-US" sz="1600" b="1" dirty="0">
                  <a:solidFill>
                    <a:srgbClr val="000066"/>
                  </a:solidFill>
                </a:rPr>
                <a:t>(</a:t>
              </a:r>
              <a:r>
                <a:rPr lang="en-US" sz="1600" b="1" dirty="0">
                  <a:solidFill>
                    <a:srgbClr val="FF0000"/>
                  </a:solidFill>
                </a:rPr>
                <a:t>red curve</a:t>
              </a:r>
              <a:r>
                <a:rPr lang="en-US" sz="1600" b="1" dirty="0">
                  <a:solidFill>
                    <a:srgbClr val="000066"/>
                  </a:solidFill>
                </a:rPr>
                <a:t>) and the number of particles per bunch </a:t>
              </a:r>
              <a:r>
                <a:rPr lang="en-US" sz="1600" b="1" i="1" dirty="0">
                  <a:solidFill>
                    <a:srgbClr val="000066"/>
                  </a:solidFill>
                </a:rPr>
                <a:t>N</a:t>
              </a:r>
              <a:r>
                <a:rPr lang="en-US" sz="1600" b="1" i="1" baseline="-25000" dirty="0">
                  <a:solidFill>
                    <a:srgbClr val="000066"/>
                  </a:solidFill>
                </a:rPr>
                <a:t>i </a:t>
              </a:r>
              <a:r>
                <a:rPr lang="en-US" sz="1600" b="1" dirty="0">
                  <a:solidFill>
                    <a:srgbClr val="000066"/>
                  </a:solidFill>
                </a:rPr>
                <a:t>(blue curve)</a:t>
              </a:r>
              <a:endParaRPr lang="ru-RU" sz="1600" b="1" dirty="0">
                <a:solidFill>
                  <a:srgbClr val="000066"/>
                </a:solidFill>
              </a:endParaRPr>
            </a:p>
          </p:txBody>
        </p:sp>
        <p:sp>
          <p:nvSpPr>
            <p:cNvPr id="13" name="TextBox 12">
              <a:extLst>
                <a:ext uri="{FF2B5EF4-FFF2-40B4-BE49-F238E27FC236}">
                  <a16:creationId xmlns:a16="http://schemas.microsoft.com/office/drawing/2014/main" id="{98A7B0FC-244E-4CEE-A84E-EDABA0ADB9AF}"/>
                </a:ext>
              </a:extLst>
            </p:cNvPr>
            <p:cNvSpPr txBox="1"/>
            <p:nvPr/>
          </p:nvSpPr>
          <p:spPr>
            <a:xfrm>
              <a:off x="1639086" y="5869704"/>
              <a:ext cx="1113788" cy="369332"/>
            </a:xfrm>
            <a:prstGeom prst="rect">
              <a:avLst/>
            </a:prstGeom>
            <a:noFill/>
          </p:spPr>
          <p:txBody>
            <a:bodyPr wrap="square" rtlCol="0">
              <a:spAutoFit/>
            </a:bodyPr>
            <a:lstStyle/>
            <a:p>
              <a:r>
                <a:rPr lang="en-US" b="1" dirty="0" err="1">
                  <a:solidFill>
                    <a:srgbClr val="000066"/>
                  </a:solidFill>
                </a:rPr>
                <a:t>E</a:t>
              </a:r>
              <a:r>
                <a:rPr lang="en-US" b="1" i="1" baseline="-25000" dirty="0" err="1">
                  <a:solidFill>
                    <a:srgbClr val="000066"/>
                  </a:solidFill>
                </a:rPr>
                <a:t>i</a:t>
              </a:r>
              <a:r>
                <a:rPr lang="en-US" b="1" i="1" dirty="0">
                  <a:solidFill>
                    <a:srgbClr val="000066"/>
                  </a:solidFill>
                </a:rPr>
                <a:t> </a:t>
              </a:r>
              <a:r>
                <a:rPr lang="en-US" b="1" dirty="0">
                  <a:solidFill>
                    <a:srgbClr val="000066"/>
                  </a:solidFill>
                </a:rPr>
                <a:t>,  </a:t>
              </a:r>
              <a:r>
                <a:rPr lang="en-US" sz="1600" b="1" dirty="0">
                  <a:solidFill>
                    <a:srgbClr val="000066"/>
                  </a:solidFill>
                </a:rPr>
                <a:t>GeV/u</a:t>
              </a:r>
              <a:r>
                <a:rPr lang="en-US" b="1" dirty="0">
                  <a:solidFill>
                    <a:srgbClr val="000066"/>
                  </a:solidFill>
                </a:rPr>
                <a:t> </a:t>
              </a:r>
              <a:endParaRPr lang="ru-RU" b="1" dirty="0">
                <a:solidFill>
                  <a:srgbClr val="000066"/>
                </a:solidFill>
              </a:endParaRPr>
            </a:p>
          </p:txBody>
        </p:sp>
        <p:sp>
          <p:nvSpPr>
            <p:cNvPr id="14" name="TextBox 13">
              <a:extLst>
                <a:ext uri="{FF2B5EF4-FFF2-40B4-BE49-F238E27FC236}">
                  <a16:creationId xmlns:a16="http://schemas.microsoft.com/office/drawing/2014/main" id="{D13FDA42-4492-49ED-8D6B-D08A4337654D}"/>
                </a:ext>
              </a:extLst>
            </p:cNvPr>
            <p:cNvSpPr txBox="1"/>
            <p:nvPr/>
          </p:nvSpPr>
          <p:spPr>
            <a:xfrm>
              <a:off x="2195980" y="3805492"/>
              <a:ext cx="763358" cy="369332"/>
            </a:xfrm>
            <a:prstGeom prst="rect">
              <a:avLst/>
            </a:prstGeom>
            <a:noFill/>
          </p:spPr>
          <p:txBody>
            <a:bodyPr wrap="square" rtlCol="0">
              <a:spAutoFit/>
            </a:bodyPr>
            <a:lstStyle/>
            <a:p>
              <a:r>
                <a:rPr lang="en-US" b="1" dirty="0">
                  <a:solidFill>
                    <a:srgbClr val="FF0000"/>
                  </a:solidFill>
                  <a:sym typeface="Symbol" panose="05050102010706020507" pitchFamily="18" charset="2"/>
                </a:rPr>
                <a:t>q(</a:t>
              </a:r>
              <a:r>
                <a:rPr lang="en-US" b="1" dirty="0" err="1">
                  <a:solidFill>
                    <a:srgbClr val="FF0000"/>
                  </a:solidFill>
                  <a:sym typeface="Symbol" panose="05050102010706020507" pitchFamily="18" charset="2"/>
                </a:rPr>
                <a:t>E</a:t>
              </a:r>
              <a:r>
                <a:rPr lang="en-US" b="1" baseline="-25000" dirty="0" err="1">
                  <a:solidFill>
                    <a:srgbClr val="FF0000"/>
                  </a:solidFill>
                  <a:sym typeface="Symbol" panose="05050102010706020507" pitchFamily="18" charset="2"/>
                </a:rPr>
                <a:t>i</a:t>
              </a:r>
              <a:r>
                <a:rPr lang="en-US" b="1" dirty="0">
                  <a:solidFill>
                    <a:srgbClr val="FF0000"/>
                  </a:solidFill>
                  <a:sym typeface="Symbol" panose="05050102010706020507" pitchFamily="18" charset="2"/>
                </a:rPr>
                <a:t>)</a:t>
              </a:r>
              <a:endParaRPr lang="ru-RU" b="1" dirty="0">
                <a:solidFill>
                  <a:srgbClr val="FF0000"/>
                </a:solidFill>
              </a:endParaRPr>
            </a:p>
          </p:txBody>
        </p:sp>
        <p:sp>
          <p:nvSpPr>
            <p:cNvPr id="15" name="TextBox 14">
              <a:extLst>
                <a:ext uri="{FF2B5EF4-FFF2-40B4-BE49-F238E27FC236}">
                  <a16:creationId xmlns:a16="http://schemas.microsoft.com/office/drawing/2014/main" id="{D4AF01F4-63C0-4EEC-B450-A7E8E3F14302}"/>
                </a:ext>
              </a:extLst>
            </p:cNvPr>
            <p:cNvSpPr txBox="1"/>
            <p:nvPr/>
          </p:nvSpPr>
          <p:spPr>
            <a:xfrm>
              <a:off x="2327608" y="5060091"/>
              <a:ext cx="712061" cy="369332"/>
            </a:xfrm>
            <a:prstGeom prst="rect">
              <a:avLst/>
            </a:prstGeom>
            <a:noFill/>
          </p:spPr>
          <p:txBody>
            <a:bodyPr wrap="square" rtlCol="0">
              <a:spAutoFit/>
            </a:bodyPr>
            <a:lstStyle/>
            <a:p>
              <a:r>
                <a:rPr lang="en-US" b="1" dirty="0">
                  <a:solidFill>
                    <a:srgbClr val="000066"/>
                  </a:solidFill>
                  <a:sym typeface="Symbol" panose="05050102010706020507" pitchFamily="18" charset="2"/>
                </a:rPr>
                <a:t>(</a:t>
              </a:r>
              <a:r>
                <a:rPr lang="en-US" b="1" dirty="0" err="1">
                  <a:solidFill>
                    <a:srgbClr val="000066"/>
                  </a:solidFill>
                  <a:sym typeface="Symbol" panose="05050102010706020507" pitchFamily="18" charset="2"/>
                </a:rPr>
                <a:t>E</a:t>
              </a:r>
              <a:r>
                <a:rPr lang="en-US" b="1" baseline="-25000" dirty="0" err="1">
                  <a:solidFill>
                    <a:srgbClr val="000066"/>
                  </a:solidFill>
                  <a:sym typeface="Symbol" panose="05050102010706020507" pitchFamily="18" charset="2"/>
                </a:rPr>
                <a:t>i</a:t>
              </a:r>
              <a:r>
                <a:rPr lang="en-US" b="1" dirty="0">
                  <a:solidFill>
                    <a:srgbClr val="000066"/>
                  </a:solidFill>
                  <a:sym typeface="Symbol" panose="05050102010706020507" pitchFamily="18" charset="2"/>
                </a:rPr>
                <a:t>)</a:t>
              </a:r>
              <a:endParaRPr lang="ru-RU" b="1" dirty="0">
                <a:solidFill>
                  <a:srgbClr val="000066"/>
                </a:solidFill>
              </a:endParaRPr>
            </a:p>
          </p:txBody>
        </p:sp>
        <p:sp>
          <p:nvSpPr>
            <p:cNvPr id="7" name="Прямоугольник 6">
              <a:extLst>
                <a:ext uri="{FF2B5EF4-FFF2-40B4-BE49-F238E27FC236}">
                  <a16:creationId xmlns:a16="http://schemas.microsoft.com/office/drawing/2014/main" id="{A3080C3A-CAE3-48EA-BBA9-B8CF7A9C893D}"/>
                </a:ext>
              </a:extLst>
            </p:cNvPr>
            <p:cNvSpPr/>
            <p:nvPr/>
          </p:nvSpPr>
          <p:spPr>
            <a:xfrm>
              <a:off x="1038978" y="4428072"/>
              <a:ext cx="2096975" cy="369332"/>
            </a:xfrm>
            <a:prstGeom prst="rect">
              <a:avLst/>
            </a:prstGeom>
            <a:ln>
              <a:solidFill>
                <a:srgbClr val="000066"/>
              </a:solidFill>
            </a:ln>
          </p:spPr>
          <p:txBody>
            <a:bodyPr wrap="square">
              <a:spAutoFit/>
            </a:bodyPr>
            <a:lstStyle/>
            <a:p>
              <a:pPr algn="ctr"/>
              <a:r>
                <a:rPr lang="en-US" b="1" dirty="0">
                  <a:solidFill>
                    <a:srgbClr val="FF0000"/>
                  </a:solidFill>
                  <a:sym typeface="Symbol" panose="05050102010706020507" pitchFamily="18" charset="2"/>
                </a:rPr>
                <a:t>q(</a:t>
              </a:r>
              <a:r>
                <a:rPr lang="en-US" b="1" dirty="0" err="1">
                  <a:solidFill>
                    <a:srgbClr val="FF0000"/>
                  </a:solidFill>
                  <a:sym typeface="Symbol" panose="05050102010706020507" pitchFamily="18" charset="2"/>
                </a:rPr>
                <a:t>E</a:t>
              </a:r>
              <a:r>
                <a:rPr lang="en-US" b="1" baseline="-25000" dirty="0" err="1">
                  <a:solidFill>
                    <a:srgbClr val="FF0000"/>
                  </a:solidFill>
                  <a:sym typeface="Symbol" panose="05050102010706020507" pitchFamily="18" charset="2"/>
                </a:rPr>
                <a:t>i</a:t>
              </a:r>
              <a:r>
                <a:rPr lang="en-US" b="1" dirty="0">
                  <a:solidFill>
                    <a:srgbClr val="FF0000"/>
                  </a:solidFill>
                  <a:sym typeface="Symbol" panose="05050102010706020507" pitchFamily="18" charset="2"/>
                </a:rPr>
                <a:t>) </a:t>
              </a:r>
              <a:r>
                <a:rPr lang="en-US" b="1" dirty="0">
                  <a:solidFill>
                    <a:srgbClr val="000066"/>
                  </a:solidFill>
                  <a:sym typeface="Symbol" panose="05050102010706020507" pitchFamily="18" charset="2"/>
                </a:rPr>
                <a:t>+ (</a:t>
              </a:r>
              <a:r>
                <a:rPr lang="en-US" b="1" dirty="0" err="1">
                  <a:solidFill>
                    <a:srgbClr val="000066"/>
                  </a:solidFill>
                  <a:sym typeface="Symbol" panose="05050102010706020507" pitchFamily="18" charset="2"/>
                </a:rPr>
                <a:t>E</a:t>
              </a:r>
              <a:r>
                <a:rPr lang="en-US" b="1" baseline="-25000" dirty="0" err="1">
                  <a:solidFill>
                    <a:srgbClr val="000066"/>
                  </a:solidFill>
                  <a:sym typeface="Symbol" panose="05050102010706020507" pitchFamily="18" charset="2"/>
                </a:rPr>
                <a:t>i</a:t>
              </a:r>
              <a:r>
                <a:rPr lang="en-US" b="1" dirty="0">
                  <a:solidFill>
                    <a:srgbClr val="000066"/>
                  </a:solidFill>
                  <a:sym typeface="Symbol" panose="05050102010706020507" pitchFamily="18" charset="2"/>
                </a:rPr>
                <a:t>)  0.05</a:t>
              </a:r>
              <a:endParaRPr lang="ru-RU" b="1" dirty="0">
                <a:solidFill>
                  <a:srgbClr val="FF0000"/>
                </a:solidFill>
              </a:endParaRPr>
            </a:p>
          </p:txBody>
        </p:sp>
        <p:sp>
          <p:nvSpPr>
            <p:cNvPr id="17" name="TextBox 16">
              <a:extLst>
                <a:ext uri="{FF2B5EF4-FFF2-40B4-BE49-F238E27FC236}">
                  <a16:creationId xmlns:a16="http://schemas.microsoft.com/office/drawing/2014/main" id="{A695EE89-D6F5-4D79-9495-94EE4CFB0D0D}"/>
                </a:ext>
              </a:extLst>
            </p:cNvPr>
            <p:cNvSpPr txBox="1"/>
            <p:nvPr/>
          </p:nvSpPr>
          <p:spPr>
            <a:xfrm>
              <a:off x="6330066" y="5500372"/>
              <a:ext cx="1113788" cy="369332"/>
            </a:xfrm>
            <a:prstGeom prst="rect">
              <a:avLst/>
            </a:prstGeom>
            <a:noFill/>
          </p:spPr>
          <p:txBody>
            <a:bodyPr wrap="square" rtlCol="0">
              <a:spAutoFit/>
            </a:bodyPr>
            <a:lstStyle/>
            <a:p>
              <a:r>
                <a:rPr lang="en-US" b="1" dirty="0" err="1">
                  <a:solidFill>
                    <a:srgbClr val="000066"/>
                  </a:solidFill>
                </a:rPr>
                <a:t>E</a:t>
              </a:r>
              <a:r>
                <a:rPr lang="en-US" b="1" i="1" baseline="-25000" dirty="0" err="1">
                  <a:solidFill>
                    <a:srgbClr val="000066"/>
                  </a:solidFill>
                </a:rPr>
                <a:t>i</a:t>
              </a:r>
              <a:r>
                <a:rPr lang="en-US" b="1" i="1" dirty="0">
                  <a:solidFill>
                    <a:srgbClr val="000066"/>
                  </a:solidFill>
                </a:rPr>
                <a:t> </a:t>
              </a:r>
              <a:r>
                <a:rPr lang="en-US" b="1" dirty="0">
                  <a:solidFill>
                    <a:srgbClr val="000066"/>
                  </a:solidFill>
                </a:rPr>
                <a:t>,  </a:t>
              </a:r>
              <a:r>
                <a:rPr lang="en-US" sz="1600" b="1" dirty="0">
                  <a:solidFill>
                    <a:srgbClr val="000066"/>
                  </a:solidFill>
                </a:rPr>
                <a:t>GeV/u</a:t>
              </a:r>
              <a:r>
                <a:rPr lang="en-US" b="1" dirty="0">
                  <a:solidFill>
                    <a:srgbClr val="000066"/>
                  </a:solidFill>
                </a:rPr>
                <a:t> </a:t>
              </a:r>
              <a:endParaRPr lang="ru-RU" b="1" dirty="0">
                <a:solidFill>
                  <a:srgbClr val="000066"/>
                </a:solidFill>
              </a:endParaRPr>
            </a:p>
          </p:txBody>
        </p:sp>
        <p:sp>
          <p:nvSpPr>
            <p:cNvPr id="18" name="TextBox 17">
              <a:extLst>
                <a:ext uri="{FF2B5EF4-FFF2-40B4-BE49-F238E27FC236}">
                  <a16:creationId xmlns:a16="http://schemas.microsoft.com/office/drawing/2014/main" id="{F8C02853-E3AF-4A8A-B706-AFC714062A1D}"/>
                </a:ext>
              </a:extLst>
            </p:cNvPr>
            <p:cNvSpPr txBox="1"/>
            <p:nvPr/>
          </p:nvSpPr>
          <p:spPr>
            <a:xfrm>
              <a:off x="5597671" y="4506058"/>
              <a:ext cx="781126" cy="369332"/>
            </a:xfrm>
            <a:prstGeom prst="rect">
              <a:avLst/>
            </a:prstGeom>
            <a:noFill/>
          </p:spPr>
          <p:txBody>
            <a:bodyPr wrap="square" rtlCol="0">
              <a:spAutoFit/>
            </a:bodyPr>
            <a:lstStyle/>
            <a:p>
              <a:r>
                <a:rPr lang="en-US" b="1" i="1" dirty="0" err="1">
                  <a:solidFill>
                    <a:srgbClr val="FF0000"/>
                  </a:solidFill>
                  <a:sym typeface="Symbol" panose="05050102010706020507" pitchFamily="18" charset="2"/>
                </a:rPr>
                <a:t>L</a:t>
              </a:r>
              <a:r>
                <a:rPr lang="en-US" b="1" i="1" baseline="-25000" dirty="0" err="1">
                  <a:solidFill>
                    <a:srgbClr val="FF0000"/>
                  </a:solidFill>
                  <a:sym typeface="Symbol" panose="05050102010706020507" pitchFamily="18" charset="2"/>
                </a:rPr>
                <a:t>ii</a:t>
              </a:r>
              <a:r>
                <a:rPr lang="en-US" b="1" i="1" dirty="0">
                  <a:solidFill>
                    <a:srgbClr val="FF0000"/>
                  </a:solidFill>
                  <a:sym typeface="Symbol" panose="05050102010706020507" pitchFamily="18" charset="2"/>
                </a:rPr>
                <a:t>(</a:t>
              </a:r>
              <a:r>
                <a:rPr lang="en-US" b="1" i="1" dirty="0" err="1">
                  <a:solidFill>
                    <a:srgbClr val="FF0000"/>
                  </a:solidFill>
                  <a:sym typeface="Symbol" panose="05050102010706020507" pitchFamily="18" charset="2"/>
                </a:rPr>
                <a:t>E</a:t>
              </a:r>
              <a:r>
                <a:rPr lang="en-US" b="1" i="1" baseline="-25000" dirty="0" err="1">
                  <a:solidFill>
                    <a:srgbClr val="FF0000"/>
                  </a:solidFill>
                  <a:sym typeface="Symbol" panose="05050102010706020507" pitchFamily="18" charset="2"/>
                </a:rPr>
                <a:t>i</a:t>
              </a:r>
              <a:r>
                <a:rPr lang="en-US" b="1" i="1" dirty="0">
                  <a:solidFill>
                    <a:srgbClr val="FF0000"/>
                  </a:solidFill>
                  <a:sym typeface="Symbol" panose="05050102010706020507" pitchFamily="18" charset="2"/>
                </a:rPr>
                <a:t>)</a:t>
              </a:r>
              <a:endParaRPr lang="ru-RU" b="1" i="1" dirty="0">
                <a:solidFill>
                  <a:srgbClr val="FF0000"/>
                </a:solidFill>
              </a:endParaRPr>
            </a:p>
          </p:txBody>
        </p:sp>
        <p:sp>
          <p:nvSpPr>
            <p:cNvPr id="8" name="Прямоугольник 7">
              <a:extLst>
                <a:ext uri="{FF2B5EF4-FFF2-40B4-BE49-F238E27FC236}">
                  <a16:creationId xmlns:a16="http://schemas.microsoft.com/office/drawing/2014/main" id="{F5B7C18A-39FB-4D29-B730-3D9186E4B507}"/>
                </a:ext>
              </a:extLst>
            </p:cNvPr>
            <p:cNvSpPr/>
            <p:nvPr/>
          </p:nvSpPr>
          <p:spPr>
            <a:xfrm>
              <a:off x="7131630" y="4797404"/>
              <a:ext cx="668277" cy="369332"/>
            </a:xfrm>
            <a:prstGeom prst="rect">
              <a:avLst/>
            </a:prstGeom>
          </p:spPr>
          <p:txBody>
            <a:bodyPr wrap="none">
              <a:spAutoFit/>
            </a:bodyPr>
            <a:lstStyle/>
            <a:p>
              <a:r>
                <a:rPr lang="en-US" b="1" i="1" dirty="0">
                  <a:solidFill>
                    <a:srgbClr val="000066"/>
                  </a:solidFill>
                  <a:sym typeface="Symbol" panose="05050102010706020507" pitchFamily="18" charset="2"/>
                </a:rPr>
                <a:t>N</a:t>
              </a:r>
              <a:r>
                <a:rPr lang="en-US" b="1" i="1" baseline="-25000" dirty="0">
                  <a:solidFill>
                    <a:srgbClr val="000066"/>
                  </a:solidFill>
                  <a:sym typeface="Symbol" panose="05050102010706020507" pitchFamily="18" charset="2"/>
                </a:rPr>
                <a:t>i</a:t>
              </a:r>
              <a:r>
                <a:rPr lang="en-US" b="1" i="1" dirty="0">
                  <a:solidFill>
                    <a:srgbClr val="000066"/>
                  </a:solidFill>
                  <a:sym typeface="Symbol" panose="05050102010706020507" pitchFamily="18" charset="2"/>
                </a:rPr>
                <a:t>(</a:t>
              </a:r>
              <a:r>
                <a:rPr lang="en-US" b="1" i="1" dirty="0" err="1">
                  <a:solidFill>
                    <a:srgbClr val="000066"/>
                  </a:solidFill>
                  <a:sym typeface="Symbol" panose="05050102010706020507" pitchFamily="18" charset="2"/>
                </a:rPr>
                <a:t>E</a:t>
              </a:r>
              <a:r>
                <a:rPr lang="en-US" b="1" i="1" baseline="-25000" dirty="0" err="1">
                  <a:solidFill>
                    <a:srgbClr val="000066"/>
                  </a:solidFill>
                  <a:sym typeface="Symbol" panose="05050102010706020507" pitchFamily="18" charset="2"/>
                </a:rPr>
                <a:t>i</a:t>
              </a:r>
              <a:r>
                <a:rPr lang="en-US" b="1" i="1" dirty="0">
                  <a:solidFill>
                    <a:srgbClr val="000066"/>
                  </a:solidFill>
                  <a:sym typeface="Symbol" panose="05050102010706020507" pitchFamily="18" charset="2"/>
                </a:rPr>
                <a:t>)</a:t>
              </a:r>
              <a:endParaRPr lang="ru-RU" b="1" i="1" dirty="0">
                <a:solidFill>
                  <a:srgbClr val="000066"/>
                </a:solidFill>
              </a:endParaRPr>
            </a:p>
          </p:txBody>
        </p:sp>
        <p:sp>
          <p:nvSpPr>
            <p:cNvPr id="23" name="Прямоугольник 22">
              <a:extLst>
                <a:ext uri="{FF2B5EF4-FFF2-40B4-BE49-F238E27FC236}">
                  <a16:creationId xmlns:a16="http://schemas.microsoft.com/office/drawing/2014/main" id="{2FDF6778-170A-43AF-BACA-EEF218A9B2AA}"/>
                </a:ext>
              </a:extLst>
            </p:cNvPr>
            <p:cNvSpPr/>
            <p:nvPr/>
          </p:nvSpPr>
          <p:spPr>
            <a:xfrm>
              <a:off x="-7815" y="3161783"/>
              <a:ext cx="9144001" cy="3696217"/>
            </a:xfrm>
            <a:prstGeom prst="rect">
              <a:avLst/>
            </a:prstGeom>
            <a:no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62734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698549" y="6182296"/>
            <a:ext cx="2057400" cy="365125"/>
          </a:xfrm>
        </p:spPr>
        <p:txBody>
          <a:bodyPr/>
          <a:lstStyle/>
          <a:p>
            <a:fld id="{FDC434F4-78B4-4E54-84D3-6206A12AE9BE}" type="slidenum">
              <a:rPr lang="ru-RU" smtClean="0"/>
              <a:t>12</a:t>
            </a:fld>
            <a:endParaRPr lang="ru-RU" dirty="0"/>
          </a:p>
        </p:txBody>
      </p:sp>
      <p:sp>
        <p:nvSpPr>
          <p:cNvPr id="17" name="TextBox 16">
            <a:extLst>
              <a:ext uri="{FF2B5EF4-FFF2-40B4-BE49-F238E27FC236}">
                <a16:creationId xmlns:a16="http://schemas.microsoft.com/office/drawing/2014/main" id="{FC631B85-396D-4723-ACFE-C4C055192D37}"/>
              </a:ext>
            </a:extLst>
          </p:cNvPr>
          <p:cNvSpPr txBox="1"/>
          <p:nvPr/>
        </p:nvSpPr>
        <p:spPr>
          <a:xfrm>
            <a:off x="273450" y="5716424"/>
            <a:ext cx="8612916" cy="830997"/>
          </a:xfrm>
          <a:prstGeom prst="rect">
            <a:avLst/>
          </a:prstGeom>
          <a:solidFill>
            <a:schemeClr val="bg1"/>
          </a:solidFill>
          <a:ln>
            <a:solidFill>
              <a:schemeClr val="accent1"/>
            </a:solidFill>
          </a:ln>
        </p:spPr>
        <p:txBody>
          <a:bodyPr wrap="square" rtlCol="0">
            <a:spAutoFit/>
          </a:bodyPr>
          <a:lstStyle/>
          <a:p>
            <a:pPr algn="ctr"/>
            <a:r>
              <a:rPr lang="en-US" sz="2400" b="1" dirty="0">
                <a:solidFill>
                  <a:srgbClr val="000066"/>
                </a:solidFill>
              </a:rPr>
              <a:t>Beam emittance growth under IBS action </a:t>
            </a:r>
            <a:r>
              <a:rPr lang="en-US" sz="2400" b="1" i="1" dirty="0">
                <a:solidFill>
                  <a:srgbClr val="FF0000"/>
                </a:solidFill>
              </a:rPr>
              <a:t>can be </a:t>
            </a:r>
            <a:r>
              <a:rPr lang="en-US" sz="2400" b="1" dirty="0">
                <a:solidFill>
                  <a:srgbClr val="000066"/>
                </a:solidFill>
              </a:rPr>
              <a:t>and </a:t>
            </a:r>
            <a:r>
              <a:rPr lang="en-US" sz="2400" b="1" i="1" dirty="0">
                <a:solidFill>
                  <a:srgbClr val="006600"/>
                </a:solidFill>
              </a:rPr>
              <a:t>must be suppressed</a:t>
            </a:r>
            <a:r>
              <a:rPr lang="en-US" sz="2400" b="1" dirty="0">
                <a:solidFill>
                  <a:srgbClr val="000066"/>
                </a:solidFill>
              </a:rPr>
              <a:t> by cooling – both electron and stochastic if </a:t>
            </a:r>
            <a:r>
              <a:rPr lang="en-US" sz="2400" b="1" dirty="0">
                <a:solidFill>
                  <a:srgbClr val="000066"/>
                </a:solidFill>
                <a:sym typeface="Symbol" panose="05050102010706020507" pitchFamily="18" charset="2"/>
              </a:rPr>
              <a:t></a:t>
            </a:r>
            <a:r>
              <a:rPr lang="en-US" sz="2400" b="1" baseline="-25000" dirty="0">
                <a:solidFill>
                  <a:srgbClr val="000066"/>
                </a:solidFill>
                <a:sym typeface="Symbol" panose="05050102010706020507" pitchFamily="18" charset="2"/>
              </a:rPr>
              <a:t>cool</a:t>
            </a:r>
            <a:r>
              <a:rPr lang="en-US" sz="2400" b="1" dirty="0">
                <a:solidFill>
                  <a:srgbClr val="000066"/>
                </a:solidFill>
                <a:sym typeface="Symbol" panose="05050102010706020507" pitchFamily="18" charset="2"/>
              </a:rPr>
              <a:t>  </a:t>
            </a:r>
            <a:r>
              <a:rPr lang="en-US" sz="2400" b="1" baseline="-25000" dirty="0">
                <a:solidFill>
                  <a:srgbClr val="000066"/>
                </a:solidFill>
                <a:sym typeface="Symbol" panose="05050102010706020507" pitchFamily="18" charset="2"/>
              </a:rPr>
              <a:t>IBS</a:t>
            </a:r>
            <a:r>
              <a:rPr lang="en-US" sz="2400" b="1" dirty="0">
                <a:solidFill>
                  <a:srgbClr val="000066"/>
                </a:solidFill>
                <a:sym typeface="Symbol" panose="05050102010706020507" pitchFamily="18" charset="2"/>
              </a:rPr>
              <a:t>.</a:t>
            </a:r>
            <a:r>
              <a:rPr lang="en-US" sz="2400" b="1" dirty="0">
                <a:solidFill>
                  <a:srgbClr val="000066"/>
                </a:solidFill>
              </a:rPr>
              <a:t> </a:t>
            </a:r>
            <a:endParaRPr lang="ru-RU" sz="2400" b="1" dirty="0">
              <a:solidFill>
                <a:srgbClr val="000066"/>
              </a:solidFill>
            </a:endParaRPr>
          </a:p>
        </p:txBody>
      </p:sp>
      <p:grpSp>
        <p:nvGrpSpPr>
          <p:cNvPr id="20" name="Группа 19">
            <a:extLst>
              <a:ext uri="{FF2B5EF4-FFF2-40B4-BE49-F238E27FC236}">
                <a16:creationId xmlns:a16="http://schemas.microsoft.com/office/drawing/2014/main" id="{9C54868D-5BB7-4500-828A-4D0326EED2E1}"/>
              </a:ext>
            </a:extLst>
          </p:cNvPr>
          <p:cNvGrpSpPr/>
          <p:nvPr/>
        </p:nvGrpSpPr>
        <p:grpSpPr>
          <a:xfrm>
            <a:off x="-27073" y="1398"/>
            <a:ext cx="9190330" cy="5589686"/>
            <a:chOff x="-27073" y="1398"/>
            <a:chExt cx="9190330" cy="5589686"/>
          </a:xfrm>
        </p:grpSpPr>
        <p:pic>
          <p:nvPicPr>
            <p:cNvPr id="6" name="Рисунок 5" descr="Изображение выглядит как текст&#10;&#10;Автоматически созданное описание">
              <a:extLst>
                <a:ext uri="{FF2B5EF4-FFF2-40B4-BE49-F238E27FC236}">
                  <a16:creationId xmlns:a16="http://schemas.microsoft.com/office/drawing/2014/main" id="{608183B5-E491-48D6-9252-46968E5C9EE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653150"/>
              <a:ext cx="4765479" cy="2937934"/>
            </a:xfrm>
            <a:prstGeom prst="rect">
              <a:avLst/>
            </a:prstGeom>
          </p:spPr>
        </p:pic>
        <p:sp>
          <p:nvSpPr>
            <p:cNvPr id="78" name="Rectangle 7">
              <a:extLst>
                <a:ext uri="{FF2B5EF4-FFF2-40B4-BE49-F238E27FC236}">
                  <a16:creationId xmlns:a16="http://schemas.microsoft.com/office/drawing/2014/main" id="{A0E59596-196F-4F39-96BA-3FCE6D1540E8}"/>
                </a:ext>
              </a:extLst>
            </p:cNvPr>
            <p:cNvSpPr>
              <a:spLocks noChangeArrowheads="1"/>
            </p:cNvSpPr>
            <p:nvPr/>
          </p:nvSpPr>
          <p:spPr bwMode="auto">
            <a:xfrm>
              <a:off x="0" y="1398"/>
              <a:ext cx="9145583" cy="461665"/>
            </a:xfrm>
            <a:prstGeom prst="rect">
              <a:avLst/>
            </a:prstGeom>
            <a:noFill/>
            <a:ln>
              <a:solidFill>
                <a:srgbClr val="000066"/>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ctr"/>
              <a:r>
                <a:rPr lang="en-US" sz="2400" b="1" dirty="0">
                  <a:solidFill>
                    <a:srgbClr val="000066"/>
                  </a:solidFill>
                </a:rPr>
                <a:t>3. Strategy of The Project Luminosity Achievement</a:t>
              </a:r>
              <a:endParaRPr lang="ru-RU" sz="2400" b="1" dirty="0">
                <a:solidFill>
                  <a:srgbClr val="000066"/>
                </a:solidFill>
              </a:endParaRPr>
            </a:p>
          </p:txBody>
        </p:sp>
        <p:sp>
          <p:nvSpPr>
            <p:cNvPr id="77" name="Прямоугольник 76">
              <a:extLst>
                <a:ext uri="{FF2B5EF4-FFF2-40B4-BE49-F238E27FC236}">
                  <a16:creationId xmlns:a16="http://schemas.microsoft.com/office/drawing/2014/main" id="{8219E953-F801-4255-BEB5-ED6F99BE0EE9}"/>
                </a:ext>
              </a:extLst>
            </p:cNvPr>
            <p:cNvSpPr/>
            <p:nvPr/>
          </p:nvSpPr>
          <p:spPr>
            <a:xfrm>
              <a:off x="-27073" y="371319"/>
              <a:ext cx="9151816" cy="18261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A99D5D01-639D-491F-A836-B9F06DC2935A}"/>
                </a:ext>
              </a:extLst>
            </p:cNvPr>
            <p:cNvSpPr txBox="1"/>
            <p:nvPr/>
          </p:nvSpPr>
          <p:spPr>
            <a:xfrm>
              <a:off x="19257" y="406381"/>
              <a:ext cx="9144000" cy="1877437"/>
            </a:xfrm>
            <a:prstGeom prst="rect">
              <a:avLst/>
            </a:prstGeom>
            <a:noFill/>
          </p:spPr>
          <p:txBody>
            <a:bodyPr wrap="square" rtlCol="0">
              <a:spAutoFit/>
            </a:bodyPr>
            <a:lstStyle/>
            <a:p>
              <a:pPr algn="ctr"/>
              <a:endParaRPr kumimoji="1" lang="en-US" sz="800" b="1" dirty="0">
                <a:solidFill>
                  <a:srgbClr val="000066"/>
                </a:solidFill>
                <a:sym typeface="Apple Chancery" charset="0"/>
              </a:endParaRPr>
            </a:p>
            <a:p>
              <a:pPr algn="ctr"/>
              <a:r>
                <a:rPr kumimoji="1" lang="en-US" sz="2000" b="1" dirty="0" err="1">
                  <a:solidFill>
                    <a:srgbClr val="000066"/>
                  </a:solidFill>
                  <a:sym typeface="Apple Chancery" charset="0"/>
                </a:rPr>
                <a:t>Intrabeam</a:t>
              </a:r>
              <a:r>
                <a:rPr kumimoji="1" lang="en-US" sz="2000" b="1" dirty="0">
                  <a:solidFill>
                    <a:srgbClr val="000066"/>
                  </a:solidFill>
                  <a:sym typeface="Apple Chancery" charset="0"/>
                </a:rPr>
                <a:t> Scattering (IBS)</a:t>
              </a:r>
            </a:p>
            <a:p>
              <a:pPr indent="180000"/>
              <a:r>
                <a:rPr kumimoji="1" lang="en-US" sz="2000" b="1" dirty="0">
                  <a:solidFill>
                    <a:srgbClr val="000066"/>
                  </a:solidFill>
                  <a:sym typeface="Apple Chancery" charset="0"/>
                </a:rPr>
                <a:t>The problems:</a:t>
              </a:r>
            </a:p>
            <a:p>
              <a:r>
                <a:rPr kumimoji="1" lang="en-US" sz="2000" b="1" dirty="0">
                  <a:solidFill>
                    <a:srgbClr val="000066"/>
                  </a:solidFill>
                  <a:sym typeface="Apple Chancery" charset="0"/>
                </a:rPr>
                <a:t>	- It increases 6D beam emittance that reduces the Collider luminosity,</a:t>
              </a:r>
            </a:p>
            <a:p>
              <a:r>
                <a:rPr kumimoji="1" lang="en-US" sz="2000" b="1" dirty="0">
                  <a:solidFill>
                    <a:srgbClr val="000066"/>
                  </a:solidFill>
                  <a:sym typeface="Apple Chancery" charset="0"/>
                </a:rPr>
                <a:t>	- generates a beam halo that leads to ion loss and decreasing the beam lifetime.</a:t>
              </a:r>
            </a:p>
            <a:p>
              <a:endParaRPr kumimoji="1" lang="en-US" sz="800" b="1" dirty="0">
                <a:solidFill>
                  <a:srgbClr val="000066"/>
                </a:solidFill>
                <a:sym typeface="Apple Chancery" charset="0"/>
              </a:endParaRPr>
            </a:p>
            <a:p>
              <a:pPr indent="180000"/>
              <a:r>
                <a:rPr kumimoji="1" lang="en-US" sz="2000" b="1" dirty="0">
                  <a:solidFill>
                    <a:srgbClr val="000066"/>
                  </a:solidFill>
                  <a:sym typeface="Apple Chancery" charset="0"/>
                </a:rPr>
                <a:t>In NICA Collider at design beam parameters IBS limited lifetime is as follows:</a:t>
              </a:r>
            </a:p>
          </p:txBody>
        </p:sp>
        <p:sp>
          <p:nvSpPr>
            <p:cNvPr id="14" name="TextBox 13">
              <a:extLst>
                <a:ext uri="{FF2B5EF4-FFF2-40B4-BE49-F238E27FC236}">
                  <a16:creationId xmlns:a16="http://schemas.microsoft.com/office/drawing/2014/main" id="{08C77B25-B36D-48DB-8051-3ECB7BBB288F}"/>
                </a:ext>
              </a:extLst>
            </p:cNvPr>
            <p:cNvSpPr txBox="1"/>
            <p:nvPr/>
          </p:nvSpPr>
          <p:spPr>
            <a:xfrm>
              <a:off x="1090464" y="2339603"/>
              <a:ext cx="3609678" cy="369332"/>
            </a:xfrm>
            <a:prstGeom prst="rect">
              <a:avLst/>
            </a:prstGeom>
            <a:solidFill>
              <a:schemeClr val="bg1"/>
            </a:solidFill>
            <a:ln>
              <a:solidFill>
                <a:schemeClr val="accent1"/>
              </a:solidFill>
            </a:ln>
          </p:spPr>
          <p:txBody>
            <a:bodyPr wrap="square" rtlCol="0">
              <a:spAutoFit/>
            </a:bodyPr>
            <a:lstStyle/>
            <a:p>
              <a:r>
                <a:rPr lang="en-US" b="1" dirty="0"/>
                <a:t>Quasi-equilibrium beam</a:t>
              </a:r>
              <a:endParaRPr lang="ru-RU" b="1" dirty="0"/>
            </a:p>
          </p:txBody>
        </p:sp>
        <p:sp>
          <p:nvSpPr>
            <p:cNvPr id="16" name="TextBox 15">
              <a:extLst>
                <a:ext uri="{FF2B5EF4-FFF2-40B4-BE49-F238E27FC236}">
                  <a16:creationId xmlns:a16="http://schemas.microsoft.com/office/drawing/2014/main" id="{EDC9DF44-BF2C-40DD-8EB4-66D7F049A83F}"/>
                </a:ext>
              </a:extLst>
            </p:cNvPr>
            <p:cNvSpPr txBox="1"/>
            <p:nvPr/>
          </p:nvSpPr>
          <p:spPr>
            <a:xfrm>
              <a:off x="3566042" y="2276615"/>
              <a:ext cx="1246067" cy="369332"/>
            </a:xfrm>
            <a:prstGeom prst="rect">
              <a:avLst/>
            </a:prstGeom>
            <a:noFill/>
            <a:ln>
              <a:noFill/>
            </a:ln>
          </p:spPr>
          <p:txBody>
            <a:bodyPr wrap="square" rtlCol="0">
              <a:spAutoFit/>
            </a:bodyPr>
            <a:lstStyle/>
            <a:p>
              <a:r>
                <a:rPr lang="en-US" b="1" dirty="0">
                  <a:solidFill>
                    <a:srgbClr val="0000CC"/>
                  </a:solidFill>
                  <a:sym typeface="Symbol" panose="05050102010706020507" pitchFamily="18" charset="2"/>
                </a:rPr>
                <a:t></a:t>
              </a:r>
              <a:r>
                <a:rPr lang="en-US" b="1" baseline="-25000" dirty="0">
                  <a:solidFill>
                    <a:srgbClr val="0000CC"/>
                  </a:solidFill>
                  <a:sym typeface="Symbol" panose="05050102010706020507" pitchFamily="18" charset="2"/>
                </a:rPr>
                <a:t>x</a:t>
              </a:r>
              <a:r>
                <a:rPr lang="en-US" b="1" dirty="0">
                  <a:solidFill>
                    <a:srgbClr val="0000CC"/>
                  </a:solidFill>
                  <a:sym typeface="Symbol" panose="05050102010706020507" pitchFamily="18" charset="2"/>
                </a:rPr>
                <a:t> = </a:t>
              </a:r>
              <a:r>
                <a:rPr lang="en-US" b="1" dirty="0">
                  <a:solidFill>
                    <a:schemeClr val="accent2">
                      <a:lumMod val="75000"/>
                    </a:schemeClr>
                  </a:solidFill>
                  <a:sym typeface="Symbol" panose="05050102010706020507" pitchFamily="18" charset="2"/>
                </a:rPr>
                <a:t></a:t>
              </a:r>
              <a:r>
                <a:rPr lang="en-US" b="1" baseline="-25000" dirty="0">
                  <a:solidFill>
                    <a:schemeClr val="accent2">
                      <a:lumMod val="75000"/>
                    </a:schemeClr>
                  </a:solidFill>
                  <a:sym typeface="Symbol" panose="05050102010706020507" pitchFamily="18" charset="2"/>
                </a:rPr>
                <a:t>y</a:t>
              </a:r>
              <a:r>
                <a:rPr lang="en-US" b="1" dirty="0">
                  <a:solidFill>
                    <a:schemeClr val="accent2">
                      <a:lumMod val="75000"/>
                    </a:schemeClr>
                  </a:solidFill>
                  <a:sym typeface="Symbol" panose="05050102010706020507" pitchFamily="18" charset="2"/>
                </a:rPr>
                <a:t> = </a:t>
              </a:r>
              <a:r>
                <a:rPr lang="en-US" b="1" dirty="0">
                  <a:solidFill>
                    <a:srgbClr val="006600"/>
                  </a:solidFill>
                  <a:sym typeface="Symbol" panose="05050102010706020507" pitchFamily="18" charset="2"/>
                </a:rPr>
                <a:t></a:t>
              </a:r>
              <a:r>
                <a:rPr lang="en-US" b="1" baseline="-25000" dirty="0">
                  <a:solidFill>
                    <a:srgbClr val="006600"/>
                  </a:solidFill>
                  <a:sym typeface="Symbol" panose="05050102010706020507" pitchFamily="18" charset="2"/>
                </a:rPr>
                <a:t>s</a:t>
              </a:r>
              <a:endParaRPr lang="ru-RU" b="1" dirty="0">
                <a:solidFill>
                  <a:srgbClr val="006600"/>
                </a:solidFill>
              </a:endParaRPr>
            </a:p>
          </p:txBody>
        </p:sp>
        <p:sp>
          <p:nvSpPr>
            <p:cNvPr id="15" name="TextBox 14">
              <a:extLst>
                <a:ext uri="{FF2B5EF4-FFF2-40B4-BE49-F238E27FC236}">
                  <a16:creationId xmlns:a16="http://schemas.microsoft.com/office/drawing/2014/main" id="{65247820-B2E2-439E-A26A-EF6B608B3FF2}"/>
                </a:ext>
              </a:extLst>
            </p:cNvPr>
            <p:cNvSpPr txBox="1"/>
            <p:nvPr/>
          </p:nvSpPr>
          <p:spPr>
            <a:xfrm rot="21071917">
              <a:off x="1102908" y="3070080"/>
              <a:ext cx="2285748" cy="338554"/>
            </a:xfrm>
            <a:prstGeom prst="rect">
              <a:avLst/>
            </a:prstGeom>
            <a:noFill/>
            <a:ln>
              <a:noFill/>
            </a:ln>
          </p:spPr>
          <p:txBody>
            <a:bodyPr wrap="square" rtlCol="0">
              <a:spAutoFit/>
            </a:bodyPr>
            <a:lstStyle/>
            <a:p>
              <a:r>
                <a:rPr lang="en-US" sz="1600" b="1" dirty="0">
                  <a:solidFill>
                    <a:srgbClr val="006600"/>
                  </a:solidFill>
                </a:rPr>
                <a:t>IBS growth time, sec</a:t>
              </a:r>
              <a:endParaRPr lang="ru-RU" sz="1600" b="1" dirty="0">
                <a:solidFill>
                  <a:srgbClr val="006600"/>
                </a:solidFill>
              </a:endParaRPr>
            </a:p>
          </p:txBody>
        </p:sp>
        <p:sp>
          <p:nvSpPr>
            <p:cNvPr id="12" name="TextBox 11">
              <a:extLst>
                <a:ext uri="{FF2B5EF4-FFF2-40B4-BE49-F238E27FC236}">
                  <a16:creationId xmlns:a16="http://schemas.microsoft.com/office/drawing/2014/main" id="{EC7EE98D-1D01-4052-950E-4415493F5611}"/>
                </a:ext>
              </a:extLst>
            </p:cNvPr>
            <p:cNvSpPr txBox="1"/>
            <p:nvPr/>
          </p:nvSpPr>
          <p:spPr>
            <a:xfrm rot="20494228">
              <a:off x="1823825" y="3691750"/>
              <a:ext cx="1683721" cy="707886"/>
            </a:xfrm>
            <a:prstGeom prst="rect">
              <a:avLst/>
            </a:prstGeom>
            <a:noFill/>
            <a:ln>
              <a:noFill/>
            </a:ln>
          </p:spPr>
          <p:txBody>
            <a:bodyPr wrap="square" rtlCol="0">
              <a:spAutoFit/>
            </a:bodyPr>
            <a:lstStyle/>
            <a:p>
              <a:r>
                <a:rPr lang="en-US" sz="1600" b="1" dirty="0">
                  <a:solidFill>
                    <a:schemeClr val="accent4">
                      <a:lumMod val="75000"/>
                    </a:schemeClr>
                  </a:solidFill>
                </a:rPr>
                <a:t>Cooling time, sec</a:t>
              </a:r>
            </a:p>
            <a:p>
              <a:endParaRPr lang="en-US" sz="800" b="1" dirty="0">
                <a:solidFill>
                  <a:schemeClr val="accent4">
                    <a:lumMod val="75000"/>
                  </a:schemeClr>
                </a:solidFill>
              </a:endParaRPr>
            </a:p>
            <a:p>
              <a:pPr algn="ctr"/>
              <a:r>
                <a:rPr lang="en-US" sz="1600" b="1" dirty="0">
                  <a:solidFill>
                    <a:schemeClr val="accent4">
                      <a:lumMod val="75000"/>
                    </a:schemeClr>
                  </a:solidFill>
                </a:rPr>
                <a:t>VVP Formula</a:t>
              </a:r>
              <a:endParaRPr lang="ru-RU" sz="1600" b="1" dirty="0">
                <a:solidFill>
                  <a:schemeClr val="accent4">
                    <a:lumMod val="75000"/>
                  </a:schemeClr>
                </a:solidFill>
              </a:endParaRPr>
            </a:p>
          </p:txBody>
        </p:sp>
      </p:grpSp>
      <p:graphicFrame>
        <p:nvGraphicFramePr>
          <p:cNvPr id="4" name="Таблица 4">
            <a:extLst>
              <a:ext uri="{FF2B5EF4-FFF2-40B4-BE49-F238E27FC236}">
                <a16:creationId xmlns:a16="http://schemas.microsoft.com/office/drawing/2014/main" id="{47DE5A8C-0D21-40F8-8678-C7ED0C2644E5}"/>
              </a:ext>
            </a:extLst>
          </p:cNvPr>
          <p:cNvGraphicFramePr>
            <a:graphicFrameLocks noGrp="1"/>
          </p:cNvGraphicFramePr>
          <p:nvPr>
            <p:extLst>
              <p:ext uri="{D42A27DB-BD31-4B8C-83A1-F6EECF244321}">
                <p14:modId xmlns:p14="http://schemas.microsoft.com/office/powerpoint/2010/main" val="4070816487"/>
              </p:ext>
            </p:extLst>
          </p:nvPr>
        </p:nvGraphicFramePr>
        <p:xfrm>
          <a:off x="4771981" y="2401455"/>
          <a:ext cx="4352762" cy="3215640"/>
        </p:xfrm>
        <a:graphic>
          <a:graphicData uri="http://schemas.openxmlformats.org/drawingml/2006/table">
            <a:tbl>
              <a:tblPr firstRow="1" bandRow="1">
                <a:tableStyleId>{5940675A-B579-460E-94D1-54222C63F5DA}</a:tableStyleId>
              </a:tblPr>
              <a:tblGrid>
                <a:gridCol w="2621903">
                  <a:extLst>
                    <a:ext uri="{9D8B030D-6E8A-4147-A177-3AD203B41FA5}">
                      <a16:colId xmlns:a16="http://schemas.microsoft.com/office/drawing/2014/main" val="38002228"/>
                    </a:ext>
                  </a:extLst>
                </a:gridCol>
                <a:gridCol w="1730859">
                  <a:extLst>
                    <a:ext uri="{9D8B030D-6E8A-4147-A177-3AD203B41FA5}">
                      <a16:colId xmlns:a16="http://schemas.microsoft.com/office/drawing/2014/main" val="152978097"/>
                    </a:ext>
                  </a:extLst>
                </a:gridCol>
              </a:tblGrid>
              <a:tr h="370840">
                <a:tc gridSpan="2">
                  <a:txBody>
                    <a:bodyPr/>
                    <a:lstStyle/>
                    <a:p>
                      <a:pPr algn="ctr"/>
                      <a:r>
                        <a:rPr lang="en-US" dirty="0"/>
                        <a:t>Parameters of quasi-</a:t>
                      </a:r>
                      <a:r>
                        <a:rPr lang="en-US" dirty="0" err="1"/>
                        <a:t>quilibrium</a:t>
                      </a:r>
                      <a:r>
                        <a:rPr lang="en-US" dirty="0"/>
                        <a:t> beam</a:t>
                      </a:r>
                      <a:endParaRPr lang="ru-RU" dirty="0"/>
                    </a:p>
                  </a:txBody>
                  <a:tcPr/>
                </a:tc>
                <a:tc hMerge="1">
                  <a:txBody>
                    <a:bodyPr/>
                    <a:lstStyle/>
                    <a:p>
                      <a:endParaRPr lang="ru-RU" dirty="0"/>
                    </a:p>
                  </a:txBody>
                  <a:tcPr/>
                </a:tc>
                <a:extLst>
                  <a:ext uri="{0D108BD9-81ED-4DB2-BD59-A6C34878D82A}">
                    <a16:rowId xmlns:a16="http://schemas.microsoft.com/office/drawing/2014/main" val="4234424643"/>
                  </a:ext>
                </a:extLst>
              </a:tr>
              <a:tr h="370840">
                <a:tc>
                  <a:txBody>
                    <a:bodyPr/>
                    <a:lstStyle/>
                    <a:p>
                      <a:r>
                        <a:rPr lang="en-US" dirty="0"/>
                        <a:t>Parameter</a:t>
                      </a:r>
                      <a:endParaRPr lang="ru-RU" dirty="0"/>
                    </a:p>
                  </a:txBody>
                  <a:tcPr/>
                </a:tc>
                <a:tc>
                  <a:txBody>
                    <a:bodyPr/>
                    <a:lstStyle/>
                    <a:p>
                      <a:pPr algn="ctr"/>
                      <a:r>
                        <a:rPr lang="en-US" dirty="0"/>
                        <a:t>Value</a:t>
                      </a:r>
                      <a:endParaRPr lang="ru-RU" dirty="0"/>
                    </a:p>
                  </a:txBody>
                  <a:tcPr/>
                </a:tc>
                <a:extLst>
                  <a:ext uri="{0D108BD9-81ED-4DB2-BD59-A6C34878D82A}">
                    <a16:rowId xmlns:a16="http://schemas.microsoft.com/office/drawing/2014/main" val="2239680234"/>
                  </a:ext>
                </a:extLst>
              </a:tr>
              <a:tr h="370840">
                <a:tc>
                  <a:txBody>
                    <a:bodyPr/>
                    <a:lstStyle/>
                    <a:p>
                      <a:r>
                        <a:rPr lang="en-US" dirty="0"/>
                        <a:t>Ion number per bunch,  1e9</a:t>
                      </a:r>
                      <a:endParaRPr lang="ru-RU" dirty="0"/>
                    </a:p>
                  </a:txBody>
                  <a:tcPr/>
                </a:tc>
                <a:tc>
                  <a:txBody>
                    <a:bodyPr/>
                    <a:lstStyle/>
                    <a:p>
                      <a:pPr algn="ctr"/>
                      <a:r>
                        <a:rPr lang="en-US" dirty="0"/>
                        <a:t>0.3 – 2.8</a:t>
                      </a:r>
                      <a:endParaRPr lang="ru-RU" dirty="0"/>
                    </a:p>
                  </a:txBody>
                  <a:tcPr/>
                </a:tc>
                <a:extLst>
                  <a:ext uri="{0D108BD9-81ED-4DB2-BD59-A6C34878D82A}">
                    <a16:rowId xmlns:a16="http://schemas.microsoft.com/office/drawing/2014/main" val="1771516369"/>
                  </a:ext>
                </a:extLst>
              </a:tr>
              <a:tr h="370840">
                <a:tc>
                  <a:txBody>
                    <a:bodyPr/>
                    <a:lstStyle/>
                    <a:p>
                      <a:r>
                        <a:rPr lang="en-US" dirty="0"/>
                        <a:t>Emittance, </a:t>
                      </a:r>
                      <a:r>
                        <a:rPr lang="en-US" dirty="0" err="1"/>
                        <a:t>mm</a:t>
                      </a:r>
                      <a:r>
                        <a:rPr lang="en-US" dirty="0" err="1">
                          <a:sym typeface="Symbol" panose="05050102010706020507" pitchFamily="18" charset="2"/>
                        </a:rPr>
                        <a:t>mrad</a:t>
                      </a:r>
                      <a:endParaRPr lang="ru-RU" dirty="0"/>
                    </a:p>
                  </a:txBody>
                  <a:tcPr/>
                </a:tc>
                <a:tc>
                  <a:txBody>
                    <a:bodyPr/>
                    <a:lstStyle/>
                    <a:p>
                      <a:pPr algn="ctr"/>
                      <a:r>
                        <a:rPr lang="en-US" dirty="0"/>
                        <a:t>1.1</a:t>
                      </a:r>
                      <a:endParaRPr lang="ru-RU" dirty="0"/>
                    </a:p>
                  </a:txBody>
                  <a:tcPr/>
                </a:tc>
                <a:extLst>
                  <a:ext uri="{0D108BD9-81ED-4DB2-BD59-A6C34878D82A}">
                    <a16:rowId xmlns:a16="http://schemas.microsoft.com/office/drawing/2014/main" val="1979159455"/>
                  </a:ext>
                </a:extLst>
              </a:tr>
              <a:tr h="182880">
                <a:tc>
                  <a:txBody>
                    <a:bodyPr/>
                    <a:lstStyle/>
                    <a:p>
                      <a:r>
                        <a:rPr lang="en-US" dirty="0"/>
                        <a:t>Bunch length, m</a:t>
                      </a:r>
                      <a:endParaRPr lang="ru-RU" dirty="0"/>
                    </a:p>
                  </a:txBody>
                  <a:tcPr/>
                </a:tc>
                <a:tc>
                  <a:txBody>
                    <a:bodyPr/>
                    <a:lstStyle/>
                    <a:p>
                      <a:pPr algn="ctr"/>
                      <a:r>
                        <a:rPr lang="en-US" dirty="0"/>
                        <a:t>0.6</a:t>
                      </a:r>
                      <a:endParaRPr lang="ru-RU" dirty="0"/>
                    </a:p>
                  </a:txBody>
                  <a:tcPr/>
                </a:tc>
                <a:extLst>
                  <a:ext uri="{0D108BD9-81ED-4DB2-BD59-A6C34878D82A}">
                    <a16:rowId xmlns:a16="http://schemas.microsoft.com/office/drawing/2014/main" val="3322966220"/>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Momentum spread, 1e-3</a:t>
                      </a:r>
                      <a:endParaRPr lang="ru-RU" dirty="0"/>
                    </a:p>
                  </a:txBody>
                  <a:tcPr/>
                </a:tc>
                <a:tc>
                  <a:txBody>
                    <a:bodyPr/>
                    <a:lstStyle/>
                    <a:p>
                      <a:pPr algn="ctr"/>
                      <a:r>
                        <a:rPr lang="en-US" dirty="0"/>
                        <a:t>0.6 – 1.7</a:t>
                      </a:r>
                      <a:endParaRPr lang="ru-RU" dirty="0"/>
                    </a:p>
                  </a:txBody>
                  <a:tcPr/>
                </a:tc>
                <a:extLst>
                  <a:ext uri="{0D108BD9-81ED-4DB2-BD59-A6C34878D82A}">
                    <a16:rowId xmlns:a16="http://schemas.microsoft.com/office/drawing/2014/main" val="3834791269"/>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Symbol" panose="05050102010706020507" pitchFamily="18" charset="2"/>
                        </a:rPr>
                        <a:t>Betatron</a:t>
                      </a:r>
                      <a:r>
                        <a:rPr lang="en-US" dirty="0">
                          <a:sym typeface="Symbol" panose="05050102010706020507" pitchFamily="18" charset="2"/>
                        </a:rPr>
                        <a:t> tune shift  </a:t>
                      </a:r>
                      <a:r>
                        <a:rPr lang="ru-RU" dirty="0">
                          <a:sym typeface="Symbol" panose="05050102010706020507" pitchFamily="18" charset="2"/>
                        </a:rPr>
                        <a:t></a:t>
                      </a:r>
                      <a:r>
                        <a:rPr lang="en-US" dirty="0">
                          <a:sym typeface="Symbol" panose="05050102010706020507" pitchFamily="18" charset="2"/>
                        </a:rPr>
                        <a:t>Q</a:t>
                      </a:r>
                      <a:endParaRPr lang="ru-RU" dirty="0"/>
                    </a:p>
                  </a:txBody>
                  <a:tcPr/>
                </a:tc>
                <a:tc>
                  <a:txBody>
                    <a:bodyPr/>
                    <a:lstStyle/>
                    <a:p>
                      <a:pPr algn="ctr"/>
                      <a:r>
                        <a:rPr lang="en-US" dirty="0"/>
                        <a:t>0.04 – 0.05</a:t>
                      </a:r>
                      <a:endParaRPr lang="ru-RU" dirty="0"/>
                    </a:p>
                  </a:txBody>
                  <a:tcPr/>
                </a:tc>
                <a:extLst>
                  <a:ext uri="{0D108BD9-81ED-4DB2-BD59-A6C34878D82A}">
                    <a16:rowId xmlns:a16="http://schemas.microsoft.com/office/drawing/2014/main" val="332338941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Luminosity, cm</a:t>
                      </a:r>
                      <a:r>
                        <a:rPr lang="en-US" baseline="30000" dirty="0"/>
                        <a:t>-2</a:t>
                      </a:r>
                      <a:r>
                        <a:rPr lang="en-US" baseline="0" dirty="0">
                          <a:sym typeface="Symbol" panose="05050102010706020507" pitchFamily="18" charset="2"/>
                        </a:rPr>
                        <a:t>s</a:t>
                      </a:r>
                      <a:r>
                        <a:rPr lang="en-US" baseline="30000" dirty="0">
                          <a:sym typeface="Symbol" panose="05050102010706020507" pitchFamily="18" charset="2"/>
                        </a:rPr>
                        <a:t>-1</a:t>
                      </a:r>
                      <a:r>
                        <a:rPr lang="en-US" baseline="0" dirty="0">
                          <a:sym typeface="Symbol" panose="05050102010706020507" pitchFamily="18" charset="2"/>
                        </a:rPr>
                        <a:t> , 1e27</a:t>
                      </a:r>
                      <a:endParaRPr lang="ru-RU" dirty="0"/>
                    </a:p>
                  </a:txBody>
                  <a:tcPr/>
                </a:tc>
                <a:tc>
                  <a:txBody>
                    <a:bodyPr/>
                    <a:lstStyle/>
                    <a:p>
                      <a:pPr algn="ctr"/>
                      <a:r>
                        <a:rPr lang="en-US" dirty="0"/>
                        <a:t>0.01 – 0.9</a:t>
                      </a:r>
                      <a:endParaRPr lang="ru-RU" dirty="0"/>
                    </a:p>
                  </a:txBody>
                  <a:tcPr/>
                </a:tc>
                <a:extLst>
                  <a:ext uri="{0D108BD9-81ED-4DB2-BD59-A6C34878D82A}">
                    <a16:rowId xmlns:a16="http://schemas.microsoft.com/office/drawing/2014/main" val="2412403959"/>
                  </a:ext>
                </a:extLst>
              </a:tr>
            </a:tbl>
          </a:graphicData>
        </a:graphic>
      </p:graphicFrame>
    </p:spTree>
    <p:extLst>
      <p:ext uri="{BB962C8B-B14F-4D97-AF65-F5344CB8AC3E}">
        <p14:creationId xmlns:p14="http://schemas.microsoft.com/office/powerpoint/2010/main" val="3024915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698549" y="6182296"/>
            <a:ext cx="2057400" cy="365125"/>
          </a:xfrm>
        </p:spPr>
        <p:txBody>
          <a:bodyPr/>
          <a:lstStyle/>
          <a:p>
            <a:fld id="{FDC434F4-78B4-4E54-84D3-6206A12AE9BE}" type="slidenum">
              <a:rPr lang="ru-RU" smtClean="0"/>
              <a:t>13</a:t>
            </a:fld>
            <a:endParaRPr lang="ru-RU" dirty="0"/>
          </a:p>
        </p:txBody>
      </p:sp>
      <p:sp>
        <p:nvSpPr>
          <p:cNvPr id="77" name="Прямоугольник 76">
            <a:extLst>
              <a:ext uri="{FF2B5EF4-FFF2-40B4-BE49-F238E27FC236}">
                <a16:creationId xmlns:a16="http://schemas.microsoft.com/office/drawing/2014/main" id="{8219E953-F801-4255-BEB5-ED6F99BE0EE9}"/>
              </a:ext>
            </a:extLst>
          </p:cNvPr>
          <p:cNvSpPr/>
          <p:nvPr/>
        </p:nvSpPr>
        <p:spPr>
          <a:xfrm>
            <a:off x="12649" y="379507"/>
            <a:ext cx="9118702" cy="6109639"/>
          </a:xfrm>
          <a:prstGeom prst="rect">
            <a:avLst/>
          </a:prstGeom>
          <a:no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a16="http://schemas.microsoft.com/office/drawing/2014/main" id="{1D8248EC-F488-45A4-BD43-8B41BE699B6B}"/>
              </a:ext>
            </a:extLst>
          </p:cNvPr>
          <p:cNvGrpSpPr/>
          <p:nvPr/>
        </p:nvGrpSpPr>
        <p:grpSpPr>
          <a:xfrm>
            <a:off x="-3909" y="-8936"/>
            <a:ext cx="9135260" cy="4965843"/>
            <a:chOff x="-3909" y="-15100"/>
            <a:chExt cx="9135260" cy="4965843"/>
          </a:xfrm>
        </p:grpSpPr>
        <p:sp>
          <p:nvSpPr>
            <p:cNvPr id="78" name="Rectangle 7">
              <a:extLst>
                <a:ext uri="{FF2B5EF4-FFF2-40B4-BE49-F238E27FC236}">
                  <a16:creationId xmlns:a16="http://schemas.microsoft.com/office/drawing/2014/main" id="{A0E59596-196F-4F39-96BA-3FCE6D1540E8}"/>
                </a:ext>
              </a:extLst>
            </p:cNvPr>
            <p:cNvSpPr>
              <a:spLocks noChangeArrowheads="1"/>
            </p:cNvSpPr>
            <p:nvPr/>
          </p:nvSpPr>
          <p:spPr bwMode="auto">
            <a:xfrm>
              <a:off x="0" y="-15100"/>
              <a:ext cx="9131351" cy="400110"/>
            </a:xfrm>
            <a:prstGeom prst="rect">
              <a:avLst/>
            </a:prstGeom>
            <a:noFill/>
            <a:ln>
              <a:solidFill>
                <a:srgbClr val="000066"/>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ctr"/>
              <a:r>
                <a:rPr lang="en-US" sz="2000" b="1" dirty="0">
                  <a:solidFill>
                    <a:srgbClr val="000066"/>
                  </a:solidFill>
                </a:rPr>
                <a:t>3. Strategy of The Project Luminosity Achievement</a:t>
              </a:r>
              <a:endParaRPr lang="ru-RU" sz="2000" b="1" dirty="0">
                <a:solidFill>
                  <a:srgbClr val="000066"/>
                </a:solidFill>
              </a:endParaRPr>
            </a:p>
          </p:txBody>
        </p:sp>
        <p:sp>
          <p:nvSpPr>
            <p:cNvPr id="11" name="TextBox 10">
              <a:extLst>
                <a:ext uri="{FF2B5EF4-FFF2-40B4-BE49-F238E27FC236}">
                  <a16:creationId xmlns:a16="http://schemas.microsoft.com/office/drawing/2014/main" id="{A99D5D01-639D-491F-A836-B9F06DC2935A}"/>
                </a:ext>
              </a:extLst>
            </p:cNvPr>
            <p:cNvSpPr txBox="1"/>
            <p:nvPr/>
          </p:nvSpPr>
          <p:spPr>
            <a:xfrm>
              <a:off x="-3909" y="426627"/>
              <a:ext cx="9118701" cy="400110"/>
            </a:xfrm>
            <a:prstGeom prst="rect">
              <a:avLst/>
            </a:prstGeom>
            <a:noFill/>
          </p:spPr>
          <p:txBody>
            <a:bodyPr wrap="square" rtlCol="0">
              <a:spAutoFit/>
            </a:bodyPr>
            <a:lstStyle/>
            <a:p>
              <a:pPr algn="ctr"/>
              <a:r>
                <a:rPr lang="en-US" dirty="0"/>
                <a:t> </a:t>
              </a:r>
              <a:r>
                <a:rPr kumimoji="1" lang="en-US" sz="2000" b="1" dirty="0">
                  <a:solidFill>
                    <a:srgbClr val="000066"/>
                  </a:solidFill>
                  <a:sym typeface="Apple Chancery" charset="0"/>
                </a:rPr>
                <a:t>One More Statement (V. </a:t>
              </a:r>
              <a:r>
                <a:rPr kumimoji="1" lang="en-US" sz="2000" b="1" dirty="0" err="1">
                  <a:solidFill>
                    <a:srgbClr val="000066"/>
                  </a:solidFill>
                  <a:sym typeface="Apple Chancery" charset="0"/>
                </a:rPr>
                <a:t>Parkhomchuk</a:t>
              </a:r>
              <a:r>
                <a:rPr kumimoji="1" lang="en-US" sz="2000" b="1" dirty="0">
                  <a:solidFill>
                    <a:srgbClr val="000066"/>
                  </a:solidFill>
                  <a:sym typeface="Apple Chancery" charset="0"/>
                </a:rPr>
                <a:t>, BINP)</a:t>
              </a:r>
            </a:p>
          </p:txBody>
        </p:sp>
        <p:pic>
          <p:nvPicPr>
            <p:cNvPr id="2" name="Рисунок 1">
              <a:extLst>
                <a:ext uri="{FF2B5EF4-FFF2-40B4-BE49-F238E27FC236}">
                  <a16:creationId xmlns:a16="http://schemas.microsoft.com/office/drawing/2014/main" id="{B73EA8BF-FAC8-4E1B-BC2C-101390F00A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52526" y="895284"/>
              <a:ext cx="4894998" cy="3390884"/>
            </a:xfrm>
            <a:prstGeom prst="rect">
              <a:avLst/>
            </a:prstGeom>
          </p:spPr>
        </p:pic>
        <p:sp>
          <p:nvSpPr>
            <p:cNvPr id="13" name="TextBox 12">
              <a:extLst>
                <a:ext uri="{FF2B5EF4-FFF2-40B4-BE49-F238E27FC236}">
                  <a16:creationId xmlns:a16="http://schemas.microsoft.com/office/drawing/2014/main" id="{8EC49FA5-AB34-4794-90E3-52207EFB662E}"/>
                </a:ext>
              </a:extLst>
            </p:cNvPr>
            <p:cNvSpPr txBox="1"/>
            <p:nvPr/>
          </p:nvSpPr>
          <p:spPr>
            <a:xfrm>
              <a:off x="2107667" y="4304412"/>
              <a:ext cx="5237012" cy="646331"/>
            </a:xfrm>
            <a:prstGeom prst="rect">
              <a:avLst/>
            </a:prstGeom>
            <a:solidFill>
              <a:schemeClr val="bg1"/>
            </a:solidFill>
            <a:ln>
              <a:noFill/>
            </a:ln>
          </p:spPr>
          <p:txBody>
            <a:bodyPr wrap="square" rtlCol="0">
              <a:spAutoFit/>
            </a:bodyPr>
            <a:lstStyle/>
            <a:p>
              <a:r>
                <a:rPr lang="en-US" b="1" dirty="0">
                  <a:solidFill>
                    <a:srgbClr val="000066"/>
                  </a:solidFill>
                </a:rPr>
                <a:t> 0                 500                1000             1500              2000      </a:t>
              </a:r>
            </a:p>
            <a:p>
              <a:pPr algn="ctr"/>
              <a:r>
                <a:rPr lang="en-US" b="1" dirty="0">
                  <a:solidFill>
                    <a:srgbClr val="000066"/>
                  </a:solidFill>
                </a:rPr>
                <a:t>Time, sec</a:t>
              </a:r>
              <a:endParaRPr lang="ru-RU" b="1" dirty="0">
                <a:solidFill>
                  <a:srgbClr val="000066"/>
                </a:solidFill>
              </a:endParaRPr>
            </a:p>
          </p:txBody>
        </p:sp>
        <p:sp>
          <p:nvSpPr>
            <p:cNvPr id="10" name="TextBox 9">
              <a:extLst>
                <a:ext uri="{FF2B5EF4-FFF2-40B4-BE49-F238E27FC236}">
                  <a16:creationId xmlns:a16="http://schemas.microsoft.com/office/drawing/2014/main" id="{587A4C90-2E91-40D5-A64E-FBF2CA7050DA}"/>
                </a:ext>
              </a:extLst>
            </p:cNvPr>
            <p:cNvSpPr txBox="1"/>
            <p:nvPr/>
          </p:nvSpPr>
          <p:spPr>
            <a:xfrm>
              <a:off x="1342121" y="1432489"/>
              <a:ext cx="873675" cy="2985433"/>
            </a:xfrm>
            <a:prstGeom prst="rect">
              <a:avLst/>
            </a:prstGeom>
            <a:solidFill>
              <a:schemeClr val="bg1"/>
            </a:solidFill>
            <a:ln>
              <a:noFill/>
            </a:ln>
          </p:spPr>
          <p:txBody>
            <a:bodyPr wrap="square" rtlCol="0">
              <a:spAutoFit/>
            </a:bodyPr>
            <a:lstStyle/>
            <a:p>
              <a:pPr algn="r"/>
              <a:r>
                <a:rPr lang="en-US" b="1" dirty="0">
                  <a:solidFill>
                    <a:srgbClr val="000066"/>
                  </a:solidFill>
                </a:rPr>
                <a:t>10</a:t>
              </a:r>
            </a:p>
            <a:p>
              <a:pPr algn="r"/>
              <a:endParaRPr lang="en-US" sz="1000" b="1" dirty="0">
                <a:solidFill>
                  <a:srgbClr val="000066"/>
                </a:solidFill>
              </a:endParaRPr>
            </a:p>
            <a:p>
              <a:pPr algn="r"/>
              <a:endParaRPr lang="en-US" sz="1200" b="1" dirty="0">
                <a:solidFill>
                  <a:srgbClr val="000066"/>
                </a:solidFill>
              </a:endParaRPr>
            </a:p>
            <a:p>
              <a:pPr algn="r"/>
              <a:endParaRPr lang="en-US" sz="2000" b="1" dirty="0">
                <a:solidFill>
                  <a:srgbClr val="000066"/>
                </a:solidFill>
              </a:endParaRPr>
            </a:p>
            <a:p>
              <a:pPr algn="r"/>
              <a:endParaRPr lang="en-US" sz="1600" b="1" dirty="0">
                <a:solidFill>
                  <a:srgbClr val="000066"/>
                </a:solidFill>
              </a:endParaRPr>
            </a:p>
            <a:p>
              <a:pPr algn="r"/>
              <a:endParaRPr lang="en-US" sz="1200" b="1" dirty="0">
                <a:solidFill>
                  <a:srgbClr val="000066"/>
                </a:solidFill>
              </a:endParaRPr>
            </a:p>
            <a:p>
              <a:pPr algn="r"/>
              <a:r>
                <a:rPr lang="en-US" b="1" dirty="0">
                  <a:solidFill>
                    <a:srgbClr val="000066"/>
                  </a:solidFill>
                </a:rPr>
                <a:t>1</a:t>
              </a:r>
            </a:p>
            <a:p>
              <a:pPr algn="r"/>
              <a:endParaRPr lang="en-US" sz="1200" b="1" dirty="0">
                <a:solidFill>
                  <a:srgbClr val="000066"/>
                </a:solidFill>
              </a:endParaRPr>
            </a:p>
            <a:p>
              <a:pPr algn="r"/>
              <a:endParaRPr lang="en-US" sz="1400" b="1" dirty="0">
                <a:solidFill>
                  <a:srgbClr val="000066"/>
                </a:solidFill>
              </a:endParaRPr>
            </a:p>
            <a:p>
              <a:pPr algn="r"/>
              <a:endParaRPr lang="en-US" sz="1200" b="1" dirty="0">
                <a:solidFill>
                  <a:srgbClr val="000066"/>
                </a:solidFill>
              </a:endParaRPr>
            </a:p>
            <a:p>
              <a:pPr algn="r"/>
              <a:endParaRPr lang="en-US" b="1" dirty="0">
                <a:solidFill>
                  <a:srgbClr val="000066"/>
                </a:solidFill>
              </a:endParaRPr>
            </a:p>
            <a:p>
              <a:pPr algn="r"/>
              <a:endParaRPr lang="en-US" sz="800" b="1" dirty="0">
                <a:solidFill>
                  <a:srgbClr val="000066"/>
                </a:solidFill>
              </a:endParaRPr>
            </a:p>
            <a:p>
              <a:pPr algn="r"/>
              <a:r>
                <a:rPr lang="en-US" b="1" dirty="0">
                  <a:solidFill>
                    <a:srgbClr val="000066"/>
                  </a:solidFill>
                </a:rPr>
                <a:t>0.1</a:t>
              </a:r>
              <a:endParaRPr lang="ru-RU" b="1" dirty="0">
                <a:solidFill>
                  <a:srgbClr val="000066"/>
                </a:solidFill>
              </a:endParaRPr>
            </a:p>
          </p:txBody>
        </p:sp>
        <p:sp>
          <p:nvSpPr>
            <p:cNvPr id="12" name="TextBox 11">
              <a:extLst>
                <a:ext uri="{FF2B5EF4-FFF2-40B4-BE49-F238E27FC236}">
                  <a16:creationId xmlns:a16="http://schemas.microsoft.com/office/drawing/2014/main" id="{EE398525-B8B3-4AFB-9D74-D5A59878480D}"/>
                </a:ext>
              </a:extLst>
            </p:cNvPr>
            <p:cNvSpPr txBox="1"/>
            <p:nvPr/>
          </p:nvSpPr>
          <p:spPr>
            <a:xfrm rot="16200000">
              <a:off x="-53999" y="2261515"/>
              <a:ext cx="2792240" cy="492443"/>
            </a:xfrm>
            <a:prstGeom prst="rect">
              <a:avLst/>
            </a:prstGeom>
            <a:solidFill>
              <a:schemeClr val="bg1"/>
            </a:solidFill>
            <a:ln>
              <a:noFill/>
            </a:ln>
          </p:spPr>
          <p:txBody>
            <a:bodyPr wrap="square" rtlCol="0">
              <a:spAutoFit/>
            </a:bodyPr>
            <a:lstStyle/>
            <a:p>
              <a:pPr algn="ctr"/>
              <a:endParaRPr lang="en-US" sz="800" b="1" dirty="0">
                <a:solidFill>
                  <a:srgbClr val="000066"/>
                </a:solidFill>
              </a:endParaRPr>
            </a:p>
            <a:p>
              <a:pPr algn="ctr"/>
              <a:r>
                <a:rPr lang="en-US" b="1" dirty="0">
                  <a:solidFill>
                    <a:srgbClr val="000066"/>
                  </a:solidFill>
                </a:rPr>
                <a:t>Luminosity, 10</a:t>
              </a:r>
              <a:r>
                <a:rPr lang="en-US" b="1" baseline="30000" dirty="0">
                  <a:solidFill>
                    <a:srgbClr val="000066"/>
                  </a:solidFill>
                </a:rPr>
                <a:t>27</a:t>
              </a:r>
              <a:r>
                <a:rPr lang="en-US" b="1" dirty="0">
                  <a:solidFill>
                    <a:srgbClr val="000066"/>
                  </a:solidFill>
                </a:rPr>
                <a:t> cm</a:t>
              </a:r>
              <a:r>
                <a:rPr lang="en-US" b="1" baseline="30000" dirty="0">
                  <a:solidFill>
                    <a:srgbClr val="000066"/>
                  </a:solidFill>
                </a:rPr>
                <a:t>-2</a:t>
              </a:r>
              <a:r>
                <a:rPr lang="en-US" b="1" dirty="0">
                  <a:solidFill>
                    <a:srgbClr val="000066"/>
                  </a:solidFill>
                </a:rPr>
                <a:t>∙ sec</a:t>
              </a:r>
              <a:r>
                <a:rPr lang="en-US" b="1" baseline="30000" dirty="0">
                  <a:solidFill>
                    <a:srgbClr val="000066"/>
                  </a:solidFill>
                </a:rPr>
                <a:t>-1</a:t>
              </a:r>
              <a:endParaRPr lang="ru-RU" b="1" dirty="0">
                <a:solidFill>
                  <a:srgbClr val="000066"/>
                </a:solidFill>
              </a:endParaRPr>
            </a:p>
          </p:txBody>
        </p:sp>
      </p:grpSp>
      <p:sp>
        <p:nvSpPr>
          <p:cNvPr id="4" name="TextBox 3">
            <a:extLst>
              <a:ext uri="{FF2B5EF4-FFF2-40B4-BE49-F238E27FC236}">
                <a16:creationId xmlns:a16="http://schemas.microsoft.com/office/drawing/2014/main" id="{6E9D49E7-803D-7D4F-9225-4BDA1716DA71}"/>
              </a:ext>
            </a:extLst>
          </p:cNvPr>
          <p:cNvSpPr txBox="1"/>
          <p:nvPr/>
        </p:nvSpPr>
        <p:spPr>
          <a:xfrm>
            <a:off x="39971" y="4956907"/>
            <a:ext cx="9051407" cy="1785104"/>
          </a:xfrm>
          <a:prstGeom prst="rect">
            <a:avLst/>
          </a:prstGeom>
          <a:solidFill>
            <a:schemeClr val="accent4">
              <a:lumMod val="40000"/>
              <a:lumOff val="60000"/>
            </a:schemeClr>
          </a:solidFill>
        </p:spPr>
        <p:txBody>
          <a:bodyPr wrap="square" rtlCol="0">
            <a:spAutoFit/>
          </a:bodyPr>
          <a:lstStyle/>
          <a:p>
            <a:r>
              <a:rPr lang="en-US" sz="2200" dirty="0"/>
              <a:t>What gives electron cooling to the NICA collider ??</a:t>
            </a:r>
          </a:p>
          <a:p>
            <a:r>
              <a:rPr lang="en-US" sz="2200" dirty="0"/>
              <a:t>Without cooling the ion beam grows in time and luminosity drops down</a:t>
            </a:r>
          </a:p>
          <a:p>
            <a:r>
              <a:rPr lang="en-US" sz="2200" dirty="0"/>
              <a:t>With cooling the ion beam shrinks and luminosity grows</a:t>
            </a:r>
          </a:p>
          <a:p>
            <a:r>
              <a:rPr lang="en-US" sz="2200" dirty="0"/>
              <a:t>We can increase luminosity by more than 20 times !!! </a:t>
            </a:r>
          </a:p>
          <a:p>
            <a:r>
              <a:rPr lang="en-US" sz="2200" dirty="0"/>
              <a:t>(equivalent of 20 NICA’s)</a:t>
            </a:r>
            <a:endParaRPr lang="ru-RU" sz="2200" dirty="0"/>
          </a:p>
        </p:txBody>
      </p:sp>
    </p:spTree>
    <p:extLst>
      <p:ext uri="{BB962C8B-B14F-4D97-AF65-F5344CB8AC3E}">
        <p14:creationId xmlns:p14="http://schemas.microsoft.com/office/powerpoint/2010/main" val="3546365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a:xfrm>
            <a:off x="6534003" y="6339030"/>
            <a:ext cx="2057400" cy="365125"/>
          </a:xfrm>
        </p:spPr>
        <p:txBody>
          <a:bodyPr/>
          <a:lstStyle/>
          <a:p>
            <a:fld id="{FDC434F4-78B4-4E54-84D3-6206A12AE9BE}" type="slidenum">
              <a:rPr lang="ru-RU" smtClean="0">
                <a:solidFill>
                  <a:schemeClr val="tx1"/>
                </a:solidFill>
              </a:rPr>
              <a:t>14</a:t>
            </a:fld>
            <a:endParaRPr lang="ru-RU" dirty="0">
              <a:solidFill>
                <a:schemeClr val="tx1"/>
              </a:solidFill>
            </a:endParaRPr>
          </a:p>
        </p:txBody>
      </p:sp>
      <p:graphicFrame>
        <p:nvGraphicFramePr>
          <p:cNvPr id="8" name="Таблица 7">
            <a:extLst>
              <a:ext uri="{FF2B5EF4-FFF2-40B4-BE49-F238E27FC236}">
                <a16:creationId xmlns:a16="http://schemas.microsoft.com/office/drawing/2014/main" id="{EE0A5EF9-77E1-4EB3-B16E-19CEBC3A2FBF}"/>
              </a:ext>
            </a:extLst>
          </p:cNvPr>
          <p:cNvGraphicFramePr>
            <a:graphicFrameLocks noGrp="1"/>
          </p:cNvGraphicFramePr>
          <p:nvPr/>
        </p:nvGraphicFramePr>
        <p:xfrm>
          <a:off x="1240436" y="1718733"/>
          <a:ext cx="6626459" cy="1781556"/>
        </p:xfrm>
        <a:graphic>
          <a:graphicData uri="http://schemas.openxmlformats.org/drawingml/2006/table">
            <a:tbl>
              <a:tblPr bandRow="1">
                <a:tableStyleId>{5940675A-B579-460E-94D1-54222C63F5DA}</a:tableStyleId>
              </a:tblPr>
              <a:tblGrid>
                <a:gridCol w="4285875">
                  <a:extLst>
                    <a:ext uri="{9D8B030D-6E8A-4147-A177-3AD203B41FA5}">
                      <a16:colId xmlns:a16="http://schemas.microsoft.com/office/drawing/2014/main" val="3303882898"/>
                    </a:ext>
                  </a:extLst>
                </a:gridCol>
                <a:gridCol w="2340584">
                  <a:extLst>
                    <a:ext uri="{9D8B030D-6E8A-4147-A177-3AD203B41FA5}">
                      <a16:colId xmlns:a16="http://schemas.microsoft.com/office/drawing/2014/main" val="4263932888"/>
                    </a:ext>
                  </a:extLst>
                </a:gridCol>
              </a:tblGrid>
              <a:tr h="215900">
                <a:tc>
                  <a:txBody>
                    <a:bodyPr/>
                    <a:lstStyle/>
                    <a:p>
                      <a:pPr>
                        <a:lnSpc>
                          <a:spcPct val="115000"/>
                        </a:lnSpc>
                        <a:spcAft>
                          <a:spcPts val="0"/>
                        </a:spcAft>
                      </a:pPr>
                      <a:r>
                        <a:rPr lang="en-GB" sz="1800" b="1" dirty="0">
                          <a:solidFill>
                            <a:srgbClr val="000066"/>
                          </a:solidFill>
                          <a:effectLst/>
                        </a:rPr>
                        <a:t>Parameter</a:t>
                      </a:r>
                      <a:endParaRPr lang="ru-RU" sz="18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15000"/>
                        </a:lnSpc>
                        <a:spcAft>
                          <a:spcPts val="0"/>
                        </a:spcAft>
                      </a:pPr>
                      <a:r>
                        <a:rPr lang="en-GB" sz="1800" b="1" dirty="0">
                          <a:solidFill>
                            <a:srgbClr val="000066"/>
                          </a:solidFill>
                          <a:effectLst/>
                        </a:rPr>
                        <a:t>Value</a:t>
                      </a:r>
                      <a:endParaRPr lang="ru-RU" sz="18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2959434768"/>
                  </a:ext>
                </a:extLst>
              </a:tr>
              <a:tr h="215900">
                <a:tc>
                  <a:txBody>
                    <a:bodyPr/>
                    <a:lstStyle/>
                    <a:p>
                      <a:pPr>
                        <a:lnSpc>
                          <a:spcPct val="115000"/>
                        </a:lnSpc>
                        <a:spcAft>
                          <a:spcPts val="0"/>
                        </a:spcAft>
                      </a:pPr>
                      <a:r>
                        <a:rPr lang="en-GB" sz="1800" b="1">
                          <a:solidFill>
                            <a:srgbClr val="000066"/>
                          </a:solidFill>
                          <a:effectLst/>
                        </a:rPr>
                        <a:t>Energy range, GeV/u</a:t>
                      </a:r>
                      <a:endParaRPr lang="ru-RU" sz="1800" b="1">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15000"/>
                        </a:lnSpc>
                        <a:spcAft>
                          <a:spcPts val="0"/>
                        </a:spcAft>
                      </a:pPr>
                      <a:r>
                        <a:rPr lang="en-GB" sz="1800" b="1" dirty="0">
                          <a:solidFill>
                            <a:srgbClr val="000066"/>
                          </a:solidFill>
                          <a:effectLst/>
                        </a:rPr>
                        <a:t>3.0 ÷ 4.5  </a:t>
                      </a:r>
                      <a:endParaRPr lang="ru-RU" sz="18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18143458"/>
                  </a:ext>
                </a:extLst>
              </a:tr>
              <a:tr h="215900">
                <a:tc>
                  <a:txBody>
                    <a:bodyPr/>
                    <a:lstStyle/>
                    <a:p>
                      <a:pPr>
                        <a:lnSpc>
                          <a:spcPct val="115000"/>
                        </a:lnSpc>
                        <a:spcAft>
                          <a:spcPts val="0"/>
                        </a:spcAft>
                      </a:pPr>
                      <a:r>
                        <a:rPr lang="en-GB" sz="1800" b="1">
                          <a:solidFill>
                            <a:srgbClr val="000066"/>
                          </a:solidFill>
                          <a:effectLst/>
                        </a:rPr>
                        <a:t>Bandwidth, GHz</a:t>
                      </a:r>
                      <a:endParaRPr lang="ru-RU" sz="1800" b="1">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15000"/>
                        </a:lnSpc>
                        <a:spcAft>
                          <a:spcPts val="0"/>
                        </a:spcAft>
                      </a:pPr>
                      <a:r>
                        <a:rPr lang="en-GB" sz="1800" b="1" dirty="0">
                          <a:solidFill>
                            <a:srgbClr val="000066"/>
                          </a:solidFill>
                          <a:effectLst/>
                        </a:rPr>
                        <a:t>0.7 ÷ 3.2 </a:t>
                      </a:r>
                      <a:endParaRPr lang="ru-RU" sz="18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2137635148"/>
                  </a:ext>
                </a:extLst>
              </a:tr>
              <a:tr h="215900">
                <a:tc>
                  <a:txBody>
                    <a:bodyPr/>
                    <a:lstStyle/>
                    <a:p>
                      <a:pPr>
                        <a:lnSpc>
                          <a:spcPct val="115000"/>
                        </a:lnSpc>
                        <a:spcAft>
                          <a:spcPts val="0"/>
                        </a:spcAft>
                      </a:pPr>
                      <a:r>
                        <a:rPr lang="en-GB" sz="1800" b="1">
                          <a:solidFill>
                            <a:srgbClr val="000066"/>
                          </a:solidFill>
                          <a:effectLst/>
                        </a:rPr>
                        <a:t>Gain range, dB</a:t>
                      </a:r>
                      <a:endParaRPr lang="ru-RU" sz="1800" b="1">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15000"/>
                        </a:lnSpc>
                        <a:spcAft>
                          <a:spcPts val="0"/>
                        </a:spcAft>
                      </a:pPr>
                      <a:r>
                        <a:rPr lang="en-GB" sz="1800" b="1" dirty="0">
                          <a:solidFill>
                            <a:srgbClr val="000066"/>
                          </a:solidFill>
                          <a:effectLst/>
                        </a:rPr>
                        <a:t>84 ÷ 122 ± 0,5 </a:t>
                      </a:r>
                      <a:endParaRPr lang="ru-RU" sz="18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2591828816"/>
                  </a:ext>
                </a:extLst>
              </a:tr>
              <a:tr h="215900">
                <a:tc>
                  <a:txBody>
                    <a:bodyPr/>
                    <a:lstStyle/>
                    <a:p>
                      <a:pPr>
                        <a:lnSpc>
                          <a:spcPct val="115000"/>
                        </a:lnSpc>
                        <a:spcAft>
                          <a:spcPts val="0"/>
                        </a:spcAft>
                      </a:pPr>
                      <a:r>
                        <a:rPr lang="en-GB" sz="1800" b="1">
                          <a:solidFill>
                            <a:srgbClr val="000066"/>
                          </a:solidFill>
                          <a:effectLst/>
                        </a:rPr>
                        <a:t>Range of the delay, ps</a:t>
                      </a:r>
                      <a:endParaRPr lang="ru-RU" sz="1800" b="1">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15000"/>
                        </a:lnSpc>
                        <a:spcAft>
                          <a:spcPts val="0"/>
                        </a:spcAft>
                      </a:pPr>
                      <a:r>
                        <a:rPr lang="en-GB" sz="1800" b="1" dirty="0">
                          <a:solidFill>
                            <a:srgbClr val="000066"/>
                          </a:solidFill>
                          <a:effectLst/>
                        </a:rPr>
                        <a:t>537 816 ÷ 544 453 ± 1</a:t>
                      </a:r>
                      <a:endParaRPr lang="ru-RU" sz="18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3512869419"/>
                  </a:ext>
                </a:extLst>
              </a:tr>
              <a:tr h="215900">
                <a:tc>
                  <a:txBody>
                    <a:bodyPr/>
                    <a:lstStyle/>
                    <a:p>
                      <a:pPr>
                        <a:lnSpc>
                          <a:spcPct val="115000"/>
                        </a:lnSpc>
                        <a:spcAft>
                          <a:spcPts val="0"/>
                        </a:spcAft>
                      </a:pPr>
                      <a:r>
                        <a:rPr lang="en-GB" sz="1800" b="1" dirty="0">
                          <a:solidFill>
                            <a:srgbClr val="000066"/>
                          </a:solidFill>
                          <a:effectLst/>
                        </a:rPr>
                        <a:t>Average power of one SCS channel, W</a:t>
                      </a:r>
                      <a:endParaRPr lang="ru-RU" sz="18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tc>
                  <a:txBody>
                    <a:bodyPr/>
                    <a:lstStyle/>
                    <a:p>
                      <a:pPr algn="ctr">
                        <a:lnSpc>
                          <a:spcPct val="115000"/>
                        </a:lnSpc>
                        <a:spcAft>
                          <a:spcPts val="0"/>
                        </a:spcAft>
                      </a:pPr>
                      <a:r>
                        <a:rPr lang="en-GB" sz="1800" b="1" dirty="0">
                          <a:solidFill>
                            <a:srgbClr val="000066"/>
                          </a:solidFill>
                          <a:effectLst/>
                        </a:rPr>
                        <a:t>500 </a:t>
                      </a:r>
                      <a:endParaRPr lang="ru-RU" sz="18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tc>
                <a:extLst>
                  <a:ext uri="{0D108BD9-81ED-4DB2-BD59-A6C34878D82A}">
                    <a16:rowId xmlns:a16="http://schemas.microsoft.com/office/drawing/2014/main" val="1125598785"/>
                  </a:ext>
                </a:extLst>
              </a:tr>
            </a:tbl>
          </a:graphicData>
        </a:graphic>
      </p:graphicFrame>
      <p:grpSp>
        <p:nvGrpSpPr>
          <p:cNvPr id="10" name="Группа 9">
            <a:extLst>
              <a:ext uri="{FF2B5EF4-FFF2-40B4-BE49-F238E27FC236}">
                <a16:creationId xmlns:a16="http://schemas.microsoft.com/office/drawing/2014/main" id="{81DEA427-C2F9-4077-8414-1FC65CD62453}"/>
              </a:ext>
            </a:extLst>
          </p:cNvPr>
          <p:cNvGrpSpPr/>
          <p:nvPr/>
        </p:nvGrpSpPr>
        <p:grpSpPr>
          <a:xfrm>
            <a:off x="0" y="0"/>
            <a:ext cx="9144000" cy="1638861"/>
            <a:chOff x="0" y="0"/>
            <a:chExt cx="9144000" cy="1638861"/>
          </a:xfrm>
        </p:grpSpPr>
        <p:grpSp>
          <p:nvGrpSpPr>
            <p:cNvPr id="3" name="Группа 2">
              <a:extLst>
                <a:ext uri="{FF2B5EF4-FFF2-40B4-BE49-F238E27FC236}">
                  <a16:creationId xmlns:a16="http://schemas.microsoft.com/office/drawing/2014/main" id="{0454B156-EEE4-431D-B147-88D017D90289}"/>
                </a:ext>
              </a:extLst>
            </p:cNvPr>
            <p:cNvGrpSpPr/>
            <p:nvPr/>
          </p:nvGrpSpPr>
          <p:grpSpPr>
            <a:xfrm>
              <a:off x="0" y="0"/>
              <a:ext cx="9144000" cy="1270002"/>
              <a:chOff x="0" y="0"/>
              <a:chExt cx="9144000" cy="1270002"/>
            </a:xfrm>
          </p:grpSpPr>
          <p:sp>
            <p:nvSpPr>
              <p:cNvPr id="15" name="TextBox 1">
                <a:extLst>
                  <a:ext uri="{FF2B5EF4-FFF2-40B4-BE49-F238E27FC236}">
                    <a16:creationId xmlns:a16="http://schemas.microsoft.com/office/drawing/2014/main" id="{35AE0C3A-DA25-4D48-92EB-5A1593C3CE05}"/>
                  </a:ext>
                </a:extLst>
              </p:cNvPr>
              <p:cNvSpPr txBox="1">
                <a:spLocks noChangeArrowheads="1"/>
              </p:cNvSpPr>
              <p:nvPr/>
            </p:nvSpPr>
            <p:spPr bwMode="auto">
              <a:xfrm>
                <a:off x="2788874" y="19271"/>
                <a:ext cx="35295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800" b="1" dirty="0">
                    <a:solidFill>
                      <a:srgbClr val="000066"/>
                    </a:solidFill>
                    <a:latin typeface="Century Gothic" pitchFamily="34" charset="0"/>
                    <a:ea typeface="MS PGothic" pitchFamily="34" charset="-128"/>
                  </a:rPr>
                  <a:t>4. NICA Fabrication</a:t>
                </a:r>
                <a:endParaRPr lang="ru-RU" altLang="ru-RU" sz="2800" b="1" dirty="0">
                  <a:solidFill>
                    <a:srgbClr val="000066"/>
                  </a:solidFill>
                  <a:latin typeface="Century Gothic" pitchFamily="34" charset="0"/>
                  <a:ea typeface="MS PGothic" pitchFamily="34" charset="-128"/>
                </a:endParaRPr>
              </a:p>
            </p:txBody>
          </p:sp>
          <p:sp>
            <p:nvSpPr>
              <p:cNvPr id="32" name="TextBox 31">
                <a:extLst>
                  <a:ext uri="{FF2B5EF4-FFF2-40B4-BE49-F238E27FC236}">
                    <a16:creationId xmlns:a16="http://schemas.microsoft.com/office/drawing/2014/main" id="{C68A5C20-262C-4964-97A6-210DC8C11D29}"/>
                  </a:ext>
                </a:extLst>
              </p:cNvPr>
              <p:cNvSpPr txBox="1"/>
              <p:nvPr/>
            </p:nvSpPr>
            <p:spPr>
              <a:xfrm>
                <a:off x="977463" y="439005"/>
                <a:ext cx="7189076" cy="830997"/>
              </a:xfrm>
              <a:prstGeom prst="rect">
                <a:avLst/>
              </a:prstGeom>
              <a:noFill/>
            </p:spPr>
            <p:txBody>
              <a:bodyPr wrap="square" rtlCol="0">
                <a:spAutoFit/>
              </a:bodyPr>
              <a:lstStyle/>
              <a:p>
                <a:pPr algn="ctr"/>
                <a:r>
                  <a:rPr lang="en-US" sz="2400" b="1" dirty="0">
                    <a:solidFill>
                      <a:srgbClr val="000066"/>
                    </a:solidFill>
                  </a:rPr>
                  <a:t>Stochastic Cooling System (SCS) for the Collider</a:t>
                </a:r>
              </a:p>
              <a:p>
                <a:pPr algn="ctr"/>
                <a:r>
                  <a:rPr lang="en-US" sz="2400" b="1" dirty="0">
                    <a:solidFill>
                      <a:srgbClr val="000066"/>
                    </a:solidFill>
                  </a:rPr>
                  <a:t>JINR – stages I and II</a:t>
                </a:r>
                <a:endParaRPr lang="ru-RU" sz="2400" b="1" dirty="0">
                  <a:solidFill>
                    <a:srgbClr val="000066"/>
                  </a:solidFill>
                </a:endParaRPr>
              </a:p>
            </p:txBody>
          </p:sp>
          <p:sp>
            <p:nvSpPr>
              <p:cNvPr id="49" name="Прямоугольник 48">
                <a:extLst>
                  <a:ext uri="{FF2B5EF4-FFF2-40B4-BE49-F238E27FC236}">
                    <a16:creationId xmlns:a16="http://schemas.microsoft.com/office/drawing/2014/main" id="{87086C66-A8CF-4187-B9B5-FE2A47751B84}"/>
                  </a:ext>
                </a:extLst>
              </p:cNvPr>
              <p:cNvSpPr/>
              <p:nvPr/>
            </p:nvSpPr>
            <p:spPr>
              <a:xfrm>
                <a:off x="0" y="0"/>
                <a:ext cx="9144000" cy="1250731"/>
              </a:xfrm>
              <a:prstGeom prst="rect">
                <a:avLst/>
              </a:prstGeom>
              <a:no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Rectangle 6">
              <a:extLst>
                <a:ext uri="{FF2B5EF4-FFF2-40B4-BE49-F238E27FC236}">
                  <a16:creationId xmlns:a16="http://schemas.microsoft.com/office/drawing/2014/main" id="{C987E5A4-C0A2-4882-87B4-7ACB312F256D}"/>
                </a:ext>
              </a:extLst>
            </p:cNvPr>
            <p:cNvSpPr>
              <a:spLocks noChangeArrowheads="1"/>
            </p:cNvSpPr>
            <p:nvPr/>
          </p:nvSpPr>
          <p:spPr bwMode="auto">
            <a:xfrm>
              <a:off x="1581297" y="1269529"/>
              <a:ext cx="5981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ru-RU" b="1" i="0" u="none" strike="noStrike" cap="none" normalizeH="0" baseline="0" dirty="0">
                  <a:ln>
                    <a:noFill/>
                  </a:ln>
                  <a:solidFill>
                    <a:srgbClr val="000066"/>
                  </a:solidFill>
                  <a:effectLst/>
                  <a:latin typeface="Calibri" panose="020F0502020204030204" pitchFamily="34" charset="0"/>
                  <a:ea typeface="MS Mincho" panose="02020609040205080304" pitchFamily="49" charset="-128"/>
                  <a:cs typeface="Times New Roman" panose="02020603050405020304" pitchFamily="18" charset="0"/>
                </a:rPr>
                <a:t>Parameters of the collider stochastic cooling system (stage I)</a:t>
              </a:r>
              <a:endParaRPr kumimoji="0" lang="ru-RU" altLang="ru-RU" b="1" i="0" u="none" strike="noStrike" cap="none" normalizeH="0" baseline="0" dirty="0">
                <a:ln>
                  <a:noFill/>
                </a:ln>
                <a:solidFill>
                  <a:srgbClr val="000066"/>
                </a:solidFill>
                <a:effectLst/>
              </a:endParaRPr>
            </a:p>
          </p:txBody>
        </p:sp>
      </p:grpSp>
      <p:grpSp>
        <p:nvGrpSpPr>
          <p:cNvPr id="4" name="Группа 3"/>
          <p:cNvGrpSpPr/>
          <p:nvPr/>
        </p:nvGrpSpPr>
        <p:grpSpPr>
          <a:xfrm>
            <a:off x="466020" y="3691413"/>
            <a:ext cx="8677980" cy="3100919"/>
            <a:chOff x="466020" y="3642273"/>
            <a:chExt cx="8677980" cy="3100919"/>
          </a:xfrm>
        </p:grpSpPr>
        <p:cxnSp>
          <p:nvCxnSpPr>
            <p:cNvPr id="23" name="Прямая со стрелкой 22">
              <a:extLst>
                <a:ext uri="{FF2B5EF4-FFF2-40B4-BE49-F238E27FC236}">
                  <a16:creationId xmlns:a16="http://schemas.microsoft.com/office/drawing/2014/main" id="{88905359-7E11-445D-A067-DFB0E87C7118}"/>
                </a:ext>
              </a:extLst>
            </p:cNvPr>
            <p:cNvCxnSpPr/>
            <p:nvPr/>
          </p:nvCxnSpPr>
          <p:spPr>
            <a:xfrm flipV="1">
              <a:off x="2107070" y="5271226"/>
              <a:ext cx="951973" cy="103897"/>
            </a:xfrm>
            <a:prstGeom prst="straightConnector1">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386B73BE-F148-4623-9AFA-8C6CBBFA87ED}"/>
                </a:ext>
              </a:extLst>
            </p:cNvPr>
            <p:cNvCxnSpPr/>
            <p:nvPr/>
          </p:nvCxnSpPr>
          <p:spPr>
            <a:xfrm>
              <a:off x="1951038" y="3948714"/>
              <a:ext cx="156032" cy="1429674"/>
            </a:xfrm>
            <a:prstGeom prst="straightConnector1">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6" name="Text Box 2">
              <a:extLst>
                <a:ext uri="{FF2B5EF4-FFF2-40B4-BE49-F238E27FC236}">
                  <a16:creationId xmlns:a16="http://schemas.microsoft.com/office/drawing/2014/main" id="{6305CFF8-817B-4FBC-9E68-66D3A3B85FC9}"/>
                </a:ext>
              </a:extLst>
            </p:cNvPr>
            <p:cNvSpPr txBox="1">
              <a:spLocks noChangeArrowheads="1"/>
            </p:cNvSpPr>
            <p:nvPr/>
          </p:nvSpPr>
          <p:spPr bwMode="auto">
            <a:xfrm>
              <a:off x="1951038" y="6299994"/>
              <a:ext cx="5381917" cy="443198"/>
            </a:xfrm>
            <a:prstGeom prst="rect">
              <a:avLst/>
            </a:prstGeom>
            <a:solidFill>
              <a:schemeClr val="bg1"/>
            </a:solidFill>
            <a:ln>
              <a:solidFill>
                <a:srgbClr val="FF0000"/>
              </a:solidFill>
            </a:ln>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eaLnBrk="0" hangingPunct="0">
                <a:lnSpc>
                  <a:spcPct val="114000"/>
                </a:lnSpc>
                <a:defRPr/>
              </a:pPr>
              <a:r>
                <a:rPr kumimoji="1" lang="en-US" altLang="ru-RU" sz="2000" b="1" dirty="0">
                  <a:solidFill>
                    <a:srgbClr val="000066"/>
                  </a:solidFill>
                  <a:latin typeface="Calibri" panose="020F0502020204030204" pitchFamily="34" charset="0"/>
                  <a:cs typeface="Calibri" panose="020F0502020204030204" pitchFamily="34" charset="0"/>
                  <a:sym typeface="Symbol" pitchFamily="18" charset="2"/>
                </a:rPr>
                <a:t> Commissioning 2022 (Stage I) – 2023 (stage II)</a:t>
              </a:r>
              <a:endParaRPr kumimoji="1" lang="ru-RU" altLang="ru-RU" sz="2000" b="1" dirty="0">
                <a:solidFill>
                  <a:srgbClr val="000066"/>
                </a:solidFill>
                <a:sym typeface="Apple Chancery"/>
              </a:endParaRPr>
            </a:p>
          </p:txBody>
        </p:sp>
        <p:pic>
          <p:nvPicPr>
            <p:cNvPr id="5122" name="Рисунок 11">
              <a:extLst>
                <a:ext uri="{FF2B5EF4-FFF2-40B4-BE49-F238E27FC236}">
                  <a16:creationId xmlns:a16="http://schemas.microsoft.com/office/drawing/2014/main" id="{A8F47BBA-89A5-4AC7-ACA7-5279275D7EF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2139"/>
            <a:stretch>
              <a:fillRect/>
            </a:stretch>
          </p:blipFill>
          <p:spPr bwMode="auto">
            <a:xfrm>
              <a:off x="2944905" y="3662959"/>
              <a:ext cx="2225354" cy="1902941"/>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0660E47-25C7-4A90-AB2B-07F3BA5CE75A}"/>
                </a:ext>
              </a:extLst>
            </p:cNvPr>
            <p:cNvSpPr>
              <a:spLocks noChangeArrowheads="1"/>
            </p:cNvSpPr>
            <p:nvPr/>
          </p:nvSpPr>
          <p:spPr bwMode="auto">
            <a:xfrm>
              <a:off x="3004695" y="3655649"/>
              <a:ext cx="1477197"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600" b="1" dirty="0">
                  <a:solidFill>
                    <a:schemeClr val="bg1"/>
                  </a:solidFill>
                  <a:ea typeface="Calibri" panose="020F0502020204030204" pitchFamily="34" charset="0"/>
                  <a:cs typeface="Times New Roman" panose="02020603050405020304" pitchFamily="18" charset="0"/>
                </a:rPr>
                <a:t>Pr</a:t>
              </a:r>
              <a:r>
                <a:rPr kumimoji="0" lang="en-US" altLang="ru-RU" sz="16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ototype of Ceramic vacuum chamber for PU and kicker.</a:t>
              </a:r>
              <a:endParaRPr kumimoji="0" lang="ru-RU" altLang="ru-RU" sz="1600" b="0" i="0" u="none" strike="noStrike" cap="none" normalizeH="0" baseline="0" dirty="0">
                <a:ln>
                  <a:noFill/>
                </a:ln>
                <a:solidFill>
                  <a:schemeClr val="bg1"/>
                </a:solidFill>
                <a:effectLst/>
                <a:latin typeface="Arial" panose="020B0604020202020204" pitchFamily="34" charset="0"/>
              </a:endParaRPr>
            </a:p>
          </p:txBody>
        </p:sp>
        <p:sp>
          <p:nvSpPr>
            <p:cNvPr id="12" name="TextBox 11">
              <a:extLst>
                <a:ext uri="{FF2B5EF4-FFF2-40B4-BE49-F238E27FC236}">
                  <a16:creationId xmlns:a16="http://schemas.microsoft.com/office/drawing/2014/main" id="{6C6C3E1C-DECA-40F2-BEC9-83250AA1A231}"/>
                </a:ext>
              </a:extLst>
            </p:cNvPr>
            <p:cNvSpPr txBox="1"/>
            <p:nvPr/>
          </p:nvSpPr>
          <p:spPr>
            <a:xfrm>
              <a:off x="5466260" y="4544126"/>
              <a:ext cx="1757959" cy="830997"/>
            </a:xfrm>
            <a:prstGeom prst="rect">
              <a:avLst/>
            </a:prstGeom>
            <a:noFill/>
          </p:spPr>
          <p:txBody>
            <a:bodyPr wrap="square" rtlCol="0">
              <a:spAutoFit/>
            </a:bodyPr>
            <a:lstStyle/>
            <a:p>
              <a:r>
                <a:rPr lang="en-US" sz="1600" b="1" dirty="0">
                  <a:solidFill>
                    <a:srgbClr val="000066"/>
                  </a:solidFill>
                </a:rPr>
                <a:t>Prototype of PU and kicker of SCS</a:t>
              </a:r>
            </a:p>
            <a:p>
              <a:pPr algn="ctr"/>
              <a:r>
                <a:rPr lang="en-US" sz="1600" b="1" dirty="0">
                  <a:solidFill>
                    <a:srgbClr val="000066"/>
                  </a:solidFill>
                </a:rPr>
                <a:t>(LHEP, June2019)</a:t>
              </a:r>
              <a:endParaRPr lang="ru-RU" sz="1600" b="1" dirty="0">
                <a:solidFill>
                  <a:srgbClr val="000066"/>
                </a:solidFill>
              </a:endParaRPr>
            </a:p>
          </p:txBody>
        </p:sp>
        <p:pic>
          <p:nvPicPr>
            <p:cNvPr id="21" name="Рисунок 6" descr="Фото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26879" y="3771284"/>
              <a:ext cx="1913415" cy="240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18224C81-24B4-4390-8881-FD587D687C11}"/>
                </a:ext>
              </a:extLst>
            </p:cNvPr>
            <p:cNvSpPr/>
            <p:nvPr/>
          </p:nvSpPr>
          <p:spPr>
            <a:xfrm>
              <a:off x="5406501" y="3771285"/>
              <a:ext cx="3737499" cy="24017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18224C81-24B4-4390-8881-FD587D687C11}"/>
                </a:ext>
              </a:extLst>
            </p:cNvPr>
            <p:cNvSpPr/>
            <p:nvPr/>
          </p:nvSpPr>
          <p:spPr>
            <a:xfrm>
              <a:off x="466020" y="3802813"/>
              <a:ext cx="2322853" cy="24017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4257" y="4184518"/>
              <a:ext cx="1945147" cy="171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7"/>
            <p:cNvSpPr txBox="1">
              <a:spLocks noChangeArrowheads="1"/>
            </p:cNvSpPr>
            <p:nvPr/>
          </p:nvSpPr>
          <p:spPr bwMode="auto">
            <a:xfrm>
              <a:off x="492010" y="5865975"/>
              <a:ext cx="1861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sz="1600" b="1" dirty="0">
                  <a:solidFill>
                    <a:srgbClr val="000066"/>
                  </a:solidFill>
                  <a:latin typeface="+mn-lt"/>
                </a:rPr>
                <a:t>Length – 200 mm</a:t>
              </a:r>
              <a:endParaRPr lang="ru-RU" altLang="ru-RU" sz="1600" b="1" dirty="0">
                <a:solidFill>
                  <a:srgbClr val="000066"/>
                </a:solidFill>
                <a:latin typeface="+mn-lt"/>
              </a:endParaRPr>
            </a:p>
          </p:txBody>
        </p:sp>
        <p:sp>
          <p:nvSpPr>
            <p:cNvPr id="24" name="TextBox 5"/>
            <p:cNvSpPr txBox="1">
              <a:spLocks noChangeArrowheads="1"/>
            </p:cNvSpPr>
            <p:nvPr/>
          </p:nvSpPr>
          <p:spPr bwMode="auto">
            <a:xfrm>
              <a:off x="466760" y="3799590"/>
              <a:ext cx="2322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sz="1600" b="1" dirty="0">
                  <a:solidFill>
                    <a:srgbClr val="000066"/>
                  </a:solidFill>
                  <a:latin typeface="+mn-lt"/>
                </a:rPr>
                <a:t>Basic structure – 16 rings</a:t>
              </a:r>
            </a:p>
            <a:p>
              <a:pPr algn="ctr" eaLnBrk="1" hangingPunct="1"/>
              <a:r>
                <a:rPr lang="en-US" altLang="ru-RU" sz="1600" b="1" dirty="0">
                  <a:solidFill>
                    <a:srgbClr val="000066"/>
                  </a:solidFill>
                  <a:latin typeface="+mn-lt"/>
                </a:rPr>
                <a:t>(development of FZJ)</a:t>
              </a:r>
              <a:endParaRPr lang="ru-RU" altLang="ru-RU" sz="1600" b="1" dirty="0">
                <a:solidFill>
                  <a:srgbClr val="000066"/>
                </a:solidFill>
                <a:latin typeface="+mn-lt"/>
              </a:endParaRPr>
            </a:p>
          </p:txBody>
        </p:sp>
        <p:sp>
          <p:nvSpPr>
            <p:cNvPr id="29" name="TextBox 8"/>
            <p:cNvSpPr txBox="1">
              <a:spLocks noChangeArrowheads="1"/>
            </p:cNvSpPr>
            <p:nvPr/>
          </p:nvSpPr>
          <p:spPr bwMode="auto">
            <a:xfrm>
              <a:off x="2814863" y="5528216"/>
              <a:ext cx="2531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ru-RU" sz="1400" b="1" i="1" dirty="0">
                  <a:solidFill>
                    <a:srgbClr val="000066"/>
                  </a:solidFill>
                  <a:latin typeface="+mn-lt"/>
                </a:rPr>
                <a:t>Fabrication at </a:t>
              </a:r>
              <a:r>
                <a:rPr lang="en-US" altLang="ru-RU" sz="1400" b="1" dirty="0" err="1">
                  <a:solidFill>
                    <a:srgbClr val="000066"/>
                  </a:solidFill>
                  <a:latin typeface="+mn-lt"/>
                </a:rPr>
                <a:t>Kunshan</a:t>
              </a:r>
              <a:r>
                <a:rPr lang="en-US" altLang="ru-RU" sz="1400" b="1" dirty="0">
                  <a:solidFill>
                    <a:srgbClr val="000066"/>
                  </a:solidFill>
                  <a:latin typeface="+mn-lt"/>
                </a:rPr>
                <a:t> </a:t>
              </a:r>
              <a:r>
                <a:rPr lang="en-US" altLang="ru-RU" sz="1400" b="1" dirty="0" err="1">
                  <a:solidFill>
                    <a:srgbClr val="000066"/>
                  </a:solidFill>
                  <a:latin typeface="+mn-lt"/>
                </a:rPr>
                <a:t>Guoli</a:t>
              </a:r>
              <a:r>
                <a:rPr lang="en-US" altLang="ru-RU" sz="1400" b="1" dirty="0">
                  <a:solidFill>
                    <a:srgbClr val="000066"/>
                  </a:solidFill>
                  <a:latin typeface="+mn-lt"/>
                </a:rPr>
                <a:t> </a:t>
              </a:r>
            </a:p>
            <a:p>
              <a:pPr eaLnBrk="1" hangingPunct="1"/>
              <a:r>
                <a:rPr lang="en-US" altLang="ru-RU" sz="1400" b="1" dirty="0">
                  <a:solidFill>
                    <a:srgbClr val="000066"/>
                  </a:solidFill>
                  <a:latin typeface="+mn-lt"/>
                </a:rPr>
                <a:t>electronic tech. Co., Ltd (China)</a:t>
              </a:r>
              <a:endParaRPr lang="ru-RU" altLang="ru-RU" sz="1400" b="1" dirty="0">
                <a:solidFill>
                  <a:srgbClr val="000066"/>
                </a:solidFill>
                <a:latin typeface="+mn-lt"/>
              </a:endParaRPr>
            </a:p>
          </p:txBody>
        </p:sp>
        <p:sp>
          <p:nvSpPr>
            <p:cNvPr id="30" name="Прямоугольник 29">
              <a:extLst>
                <a:ext uri="{FF2B5EF4-FFF2-40B4-BE49-F238E27FC236}">
                  <a16:creationId xmlns:a16="http://schemas.microsoft.com/office/drawing/2014/main" id="{18224C81-24B4-4390-8881-FD587D687C11}"/>
                </a:ext>
              </a:extLst>
            </p:cNvPr>
            <p:cNvSpPr/>
            <p:nvPr/>
          </p:nvSpPr>
          <p:spPr>
            <a:xfrm>
              <a:off x="2786704" y="3642273"/>
              <a:ext cx="2616091" cy="24017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675944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63"/>
          <p:cNvGrpSpPr>
            <a:grpSpLocks/>
          </p:cNvGrpSpPr>
          <p:nvPr/>
        </p:nvGrpSpPr>
        <p:grpSpPr bwMode="auto">
          <a:xfrm>
            <a:off x="8516938" y="-333375"/>
            <a:ext cx="123825" cy="1487488"/>
            <a:chOff x="3189" y="1642"/>
            <a:chExt cx="78" cy="937"/>
          </a:xfrm>
        </p:grpSpPr>
        <p:sp>
          <p:nvSpPr>
            <p:cNvPr id="45125"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 xmlns:a14="http://schemas.microsoft.com/office/drawing/2010/main" w="38100" cap="flat" cmpd="sng">
                  <a:solidFill>
                    <a:srgbClr val="000066"/>
                  </a:solidFill>
                  <a:prstDash val="sysDot"/>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126"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 xmlns:a14="http://schemas.microsoft.com/office/drawing/2010/main" w="38100" cap="flat" cmpd="sng">
                  <a:solidFill>
                    <a:schemeClr val="tx1"/>
                  </a:solidFill>
                  <a:prstDash val="sysDot"/>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45058" name="Group 63"/>
          <p:cNvGrpSpPr>
            <a:grpSpLocks/>
          </p:cNvGrpSpPr>
          <p:nvPr/>
        </p:nvGrpSpPr>
        <p:grpSpPr bwMode="auto">
          <a:xfrm>
            <a:off x="2581275" y="-203200"/>
            <a:ext cx="123825" cy="1487488"/>
            <a:chOff x="3189" y="1642"/>
            <a:chExt cx="78" cy="937"/>
          </a:xfrm>
        </p:grpSpPr>
        <p:sp>
          <p:nvSpPr>
            <p:cNvPr id="45123" name="Freeform 64"/>
            <p:cNvSpPr>
              <a:spLocks/>
            </p:cNvSpPr>
            <p:nvPr/>
          </p:nvSpPr>
          <p:spPr bwMode="auto">
            <a:xfrm>
              <a:off x="3241" y="1642"/>
              <a:ext cx="26" cy="585"/>
            </a:xfrm>
            <a:custGeom>
              <a:avLst/>
              <a:gdLst>
                <a:gd name="T0" fmla="*/ 26 w 26"/>
                <a:gd name="T1" fmla="*/ 0 h 585"/>
                <a:gd name="T2" fmla="*/ 0 w 26"/>
                <a:gd name="T3" fmla="*/ 292 h 585"/>
                <a:gd name="T4" fmla="*/ 9 w 26"/>
                <a:gd name="T5" fmla="*/ 430 h 585"/>
                <a:gd name="T6" fmla="*/ 0 w 26"/>
                <a:gd name="T7" fmla="*/ 473 h 585"/>
                <a:gd name="T8" fmla="*/ 9 w 26"/>
                <a:gd name="T9" fmla="*/ 585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85">
                  <a:moveTo>
                    <a:pt x="26" y="0"/>
                  </a:moveTo>
                  <a:cubicBezTo>
                    <a:pt x="21" y="96"/>
                    <a:pt x="25" y="198"/>
                    <a:pt x="0" y="292"/>
                  </a:cubicBezTo>
                  <a:cubicBezTo>
                    <a:pt x="3" y="338"/>
                    <a:pt x="9" y="384"/>
                    <a:pt x="9" y="430"/>
                  </a:cubicBezTo>
                  <a:cubicBezTo>
                    <a:pt x="9" y="445"/>
                    <a:pt x="0" y="458"/>
                    <a:pt x="0" y="473"/>
                  </a:cubicBezTo>
                  <a:cubicBezTo>
                    <a:pt x="0" y="510"/>
                    <a:pt x="9" y="548"/>
                    <a:pt x="9" y="585"/>
                  </a:cubicBezTo>
                </a:path>
              </a:pathLst>
            </a:custGeom>
            <a:solidFill>
              <a:schemeClr val="bg1"/>
            </a:solidFill>
            <a:ln>
              <a:noFill/>
            </a:ln>
            <a:effectLst/>
            <a:extLst>
              <a:ext uri="{91240B29-F687-4f45-9708-019B960494DF}">
                <a14:hiddenLine xmlns="" xmlns:a14="http://schemas.microsoft.com/office/drawing/2010/main" w="38100" cap="flat" cmpd="sng">
                  <a:solidFill>
                    <a:srgbClr val="000066"/>
                  </a:solidFill>
                  <a:prstDash val="sysDot"/>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5124" name="Freeform 65"/>
            <p:cNvSpPr>
              <a:spLocks/>
            </p:cNvSpPr>
            <p:nvPr/>
          </p:nvSpPr>
          <p:spPr bwMode="auto">
            <a:xfrm>
              <a:off x="3189" y="2416"/>
              <a:ext cx="69" cy="163"/>
            </a:xfrm>
            <a:custGeom>
              <a:avLst/>
              <a:gdLst>
                <a:gd name="T0" fmla="*/ 69 w 69"/>
                <a:gd name="T1" fmla="*/ 0 h 163"/>
                <a:gd name="T2" fmla="*/ 0 w 69"/>
                <a:gd name="T3" fmla="*/ 163 h 163"/>
                <a:gd name="T4" fmla="*/ 0 60000 65536"/>
                <a:gd name="T5" fmla="*/ 0 60000 65536"/>
              </a:gdLst>
              <a:ahLst/>
              <a:cxnLst>
                <a:cxn ang="T4">
                  <a:pos x="T0" y="T1"/>
                </a:cxn>
                <a:cxn ang="T5">
                  <a:pos x="T2" y="T3"/>
                </a:cxn>
              </a:cxnLst>
              <a:rect l="0" t="0" r="r" b="b"/>
              <a:pathLst>
                <a:path w="69" h="163">
                  <a:moveTo>
                    <a:pt x="69" y="0"/>
                  </a:moveTo>
                  <a:cubicBezTo>
                    <a:pt x="58" y="59"/>
                    <a:pt x="48" y="121"/>
                    <a:pt x="0" y="163"/>
                  </a:cubicBezTo>
                </a:path>
              </a:pathLst>
            </a:custGeom>
            <a:solidFill>
              <a:schemeClr val="bg1"/>
            </a:solidFill>
            <a:ln>
              <a:noFill/>
            </a:ln>
            <a:effectLst/>
            <a:extLst>
              <a:ext uri="{91240B29-F687-4f45-9708-019B960494DF}">
                <a14:hiddenLine xmlns="" xmlns:a14="http://schemas.microsoft.com/office/drawing/2010/main" w="38100" cap="flat" cmpd="sng">
                  <a:solidFill>
                    <a:schemeClr val="tx1"/>
                  </a:solidFill>
                  <a:prstDash val="sysDot"/>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45121" name="Text Box 2"/>
          <p:cNvSpPr txBox="1">
            <a:spLocks noChangeArrowheads="1"/>
          </p:cNvSpPr>
          <p:nvPr/>
        </p:nvSpPr>
        <p:spPr bwMode="auto">
          <a:xfrm>
            <a:off x="102486" y="1186820"/>
            <a:ext cx="1963735" cy="2246769"/>
          </a:xfrm>
          <a:prstGeom prst="rect">
            <a:avLst/>
          </a:prstGeom>
          <a:solidFill>
            <a:srgbClr val="FFCC6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marL="0">
              <a:spcBef>
                <a:spcPts val="0"/>
              </a:spcBef>
            </a:pPr>
            <a:r>
              <a:rPr kumimoji="0" lang="en-US" sz="2000" b="1" dirty="0">
                <a:solidFill>
                  <a:srgbClr val="0000CC"/>
                </a:solidFill>
                <a:latin typeface="+mn-lt"/>
                <a:cs typeface="Arial" panose="020B0604020202020204" pitchFamily="34" charset="0"/>
              </a:rPr>
              <a:t>Collider: </a:t>
            </a:r>
          </a:p>
          <a:p>
            <a:pPr marL="0">
              <a:spcBef>
                <a:spcPts val="0"/>
              </a:spcBef>
            </a:pPr>
            <a:r>
              <a:rPr kumimoji="0" lang="ru-RU" sz="2000" b="1" dirty="0">
                <a:solidFill>
                  <a:srgbClr val="0000CC"/>
                </a:solidFill>
                <a:latin typeface="+mn-lt"/>
                <a:cs typeface="Arial" panose="020B0604020202020204" pitchFamily="34" charset="0"/>
              </a:rPr>
              <a:t>2</a:t>
            </a:r>
            <a:r>
              <a:rPr kumimoji="0" lang="en-US" sz="2000" b="1" dirty="0">
                <a:solidFill>
                  <a:srgbClr val="0000CC"/>
                </a:solidFill>
                <a:latin typeface="+mn-lt"/>
                <a:cs typeface="Arial" panose="020B0604020202020204" pitchFamily="34" charset="0"/>
              </a:rPr>
              <a:t> </a:t>
            </a:r>
            <a:r>
              <a:rPr kumimoji="0" lang="ru-RU" sz="2000" b="1" dirty="0">
                <a:solidFill>
                  <a:srgbClr val="0000CC"/>
                </a:solidFill>
                <a:latin typeface="+mn-lt"/>
                <a:cs typeface="Arial" panose="020B0604020202020204" pitchFamily="34" charset="0"/>
              </a:rPr>
              <a:t>х</a:t>
            </a:r>
            <a:r>
              <a:rPr kumimoji="0" lang="en-US" sz="2000" b="1" dirty="0">
                <a:solidFill>
                  <a:srgbClr val="0000CC"/>
                </a:solidFill>
                <a:latin typeface="+mn-lt"/>
                <a:cs typeface="Arial" panose="020B0604020202020204" pitchFamily="34" charset="0"/>
              </a:rPr>
              <a:t> 503 m SC rings in one cryostat, separated vertically </a:t>
            </a:r>
          </a:p>
          <a:p>
            <a:pPr marL="0">
              <a:spcBef>
                <a:spcPts val="0"/>
              </a:spcBef>
            </a:pPr>
            <a:r>
              <a:rPr kumimoji="0" lang="en-US" sz="2000" b="1" dirty="0">
                <a:solidFill>
                  <a:srgbClr val="0000CC"/>
                </a:solidFill>
                <a:latin typeface="+mn-lt"/>
                <a:cs typeface="Arial" panose="020B0604020202020204" pitchFamily="34" charset="0"/>
              </a:rPr>
              <a:t>by 320 mm</a:t>
            </a:r>
            <a:endParaRPr kumimoji="0" lang="ru-RU" sz="2000" b="1" dirty="0">
              <a:solidFill>
                <a:srgbClr val="0000CC"/>
              </a:solidFill>
              <a:latin typeface="+mn-lt"/>
              <a:cs typeface="Arial" panose="020B0604020202020204" pitchFamily="34" charset="0"/>
            </a:endParaRPr>
          </a:p>
        </p:txBody>
      </p:sp>
      <p:sp>
        <p:nvSpPr>
          <p:cNvPr id="45119" name="Rectangle 7"/>
          <p:cNvSpPr>
            <a:spLocks noChangeArrowheads="1"/>
          </p:cNvSpPr>
          <p:nvPr/>
        </p:nvSpPr>
        <p:spPr bwMode="auto">
          <a:xfrm>
            <a:off x="57793" y="3501008"/>
            <a:ext cx="205312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marL="0" indent="0" algn="ctr"/>
            <a:r>
              <a:rPr lang="en-US" sz="2000" b="1" dirty="0">
                <a:solidFill>
                  <a:srgbClr val="000066"/>
                </a:solidFill>
                <a:cs typeface="Arial" panose="020B0604020202020204" pitchFamily="34" charset="0"/>
                <a:sym typeface="Apple Chancery" charset="0"/>
              </a:rPr>
              <a:t>Collider lattice:</a:t>
            </a:r>
          </a:p>
          <a:p>
            <a:pPr marL="0" indent="0" algn="ctr"/>
            <a:r>
              <a:rPr lang="en-US" sz="2000" b="1" dirty="0">
                <a:solidFill>
                  <a:srgbClr val="000066"/>
                </a:solidFill>
                <a:cs typeface="Arial" panose="020B0604020202020204" pitchFamily="34" charset="0"/>
                <a:sym typeface="Apple Chancery" charset="0"/>
              </a:rPr>
              <a:t> FODO, </a:t>
            </a:r>
          </a:p>
          <a:p>
            <a:pPr marL="0" indent="0" algn="ctr"/>
            <a:r>
              <a:rPr kumimoji="0" lang="en-US" sz="2000" b="1" dirty="0">
                <a:solidFill>
                  <a:srgbClr val="000066"/>
                </a:solidFill>
                <a:cs typeface="Arial" panose="020B0604020202020204" pitchFamily="34" charset="0"/>
              </a:rPr>
              <a:t>12 cells x 90</a:t>
            </a:r>
            <a:r>
              <a:rPr kumimoji="0" lang="en-US" sz="2000" b="1" baseline="30000" dirty="0">
                <a:solidFill>
                  <a:srgbClr val="000066"/>
                </a:solidFill>
                <a:cs typeface="Arial" panose="020B0604020202020204" pitchFamily="34" charset="0"/>
              </a:rPr>
              <a:t>0</a:t>
            </a:r>
            <a:r>
              <a:rPr kumimoji="0" lang="en-US" sz="2000" b="1" dirty="0">
                <a:solidFill>
                  <a:srgbClr val="000066"/>
                </a:solidFill>
                <a:cs typeface="Arial" panose="020B0604020202020204" pitchFamily="34" charset="0"/>
              </a:rPr>
              <a:t> </a:t>
            </a:r>
          </a:p>
          <a:p>
            <a:pPr marL="0" indent="0" algn="ctr"/>
            <a:r>
              <a:rPr kumimoji="0" lang="en-US" sz="2000" b="1" dirty="0">
                <a:solidFill>
                  <a:srgbClr val="000066"/>
                </a:solidFill>
                <a:cs typeface="Arial" panose="020B0604020202020204" pitchFamily="34" charset="0"/>
              </a:rPr>
              <a:t>each arc</a:t>
            </a:r>
            <a:endParaRPr kumimoji="0" lang="ru-RU" sz="2000" b="1" dirty="0">
              <a:solidFill>
                <a:srgbClr val="000066"/>
              </a:solidFill>
              <a:cs typeface="Arial" panose="020B0604020202020204" pitchFamily="34" charset="0"/>
            </a:endParaRPr>
          </a:p>
          <a:p>
            <a:pPr marL="0" indent="0" algn="ctr"/>
            <a:r>
              <a:rPr lang="en-US" sz="2000" b="1" dirty="0">
                <a:solidFill>
                  <a:srgbClr val="3366FF"/>
                </a:solidFill>
              </a:rPr>
              <a:t>Electron &amp; stochastic beam cooling</a:t>
            </a:r>
            <a:endParaRPr lang="ru-RU" sz="2000" b="1" dirty="0">
              <a:solidFill>
                <a:srgbClr val="3366FF"/>
              </a:solidFill>
            </a:endParaRPr>
          </a:p>
          <a:p>
            <a:pPr marL="0" indent="0" algn="ctr"/>
            <a:endParaRPr lang="en-US" sz="2000" b="1" dirty="0">
              <a:solidFill>
                <a:srgbClr val="000066"/>
              </a:solidFill>
              <a:cs typeface="Arial" panose="020B0604020202020204" pitchFamily="34" charset="0"/>
              <a:sym typeface="Apple Chancery" charset="0"/>
            </a:endParaRPr>
          </a:p>
        </p:txBody>
      </p:sp>
      <p:sp>
        <p:nvSpPr>
          <p:cNvPr id="3" name="Прямоугольник 2">
            <a:extLst>
              <a:ext uri="{FF2B5EF4-FFF2-40B4-BE49-F238E27FC236}">
                <a16:creationId xmlns:a16="http://schemas.microsoft.com/office/drawing/2014/main" id="{19A4E097-0157-BE4E-AB71-D9CEC7394C22}"/>
              </a:ext>
            </a:extLst>
          </p:cNvPr>
          <p:cNvSpPr/>
          <p:nvPr/>
        </p:nvSpPr>
        <p:spPr>
          <a:xfrm>
            <a:off x="2215220" y="1020769"/>
            <a:ext cx="6771881" cy="2585323"/>
          </a:xfrm>
          <a:prstGeom prst="rect">
            <a:avLst/>
          </a:prstGeom>
        </p:spPr>
        <p:txBody>
          <a:bodyPr wrap="square">
            <a:spAutoFit/>
          </a:bodyPr>
          <a:lstStyle/>
          <a:p>
            <a:r>
              <a:rPr lang="en-US" sz="1800" u="sng" dirty="0">
                <a:solidFill>
                  <a:srgbClr val="FF0000"/>
                </a:solidFill>
                <a:latin typeface="Arial"/>
                <a:cs typeface="Arial"/>
              </a:rPr>
              <a:t>RF gymnastics: </a:t>
            </a:r>
          </a:p>
          <a:p>
            <a:r>
              <a:rPr lang="en-US" altLang="ru-RU" sz="1800" i="1" dirty="0">
                <a:solidFill>
                  <a:srgbClr val="333399"/>
                </a:solidFill>
                <a:latin typeface="Arial"/>
                <a:cs typeface="Arial"/>
              </a:rPr>
              <a:t>From</a:t>
            </a:r>
            <a:r>
              <a:rPr lang="en-US" altLang="ru-RU" sz="1800" i="1" dirty="0">
                <a:solidFill>
                  <a:srgbClr val="FF0000"/>
                </a:solidFill>
                <a:latin typeface="Arial"/>
                <a:cs typeface="Arial"/>
              </a:rPr>
              <a:t> </a:t>
            </a:r>
            <a:r>
              <a:rPr lang="en-US" altLang="ru-RU" sz="1800" i="1" dirty="0">
                <a:solidFill>
                  <a:srgbClr val="008000"/>
                </a:solidFill>
                <a:latin typeface="Arial"/>
                <a:cs typeface="Arial"/>
              </a:rPr>
              <a:t>coasting beam to </a:t>
            </a:r>
            <a:r>
              <a:rPr lang="en-US" altLang="ru-RU" sz="1800" i="1" dirty="0">
                <a:solidFill>
                  <a:srgbClr val="FF0000"/>
                </a:solidFill>
                <a:latin typeface="Arial"/>
                <a:cs typeface="Arial"/>
              </a:rPr>
              <a:t>22</a:t>
            </a:r>
            <a:r>
              <a:rPr lang="en-US" altLang="ru-RU" sz="1800" i="1" baseline="30000" dirty="0">
                <a:solidFill>
                  <a:srgbClr val="FF0000"/>
                </a:solidFill>
                <a:latin typeface="Arial"/>
                <a:cs typeface="Arial"/>
              </a:rPr>
              <a:t>nd</a:t>
            </a:r>
            <a:r>
              <a:rPr lang="en-US" altLang="ru-RU" sz="1800" i="1" dirty="0">
                <a:solidFill>
                  <a:srgbClr val="FF0000"/>
                </a:solidFill>
                <a:latin typeface="Arial"/>
                <a:cs typeface="Arial"/>
              </a:rPr>
              <a:t> harmonics =&gt; </a:t>
            </a:r>
            <a:r>
              <a:rPr lang="en-US" altLang="ru-RU" sz="1800" i="1" dirty="0">
                <a:solidFill>
                  <a:srgbClr val="0000CC"/>
                </a:solidFill>
                <a:latin typeface="Arial"/>
                <a:cs typeface="Arial"/>
              </a:rPr>
              <a:t>66</a:t>
            </a:r>
            <a:r>
              <a:rPr lang="en-US" altLang="ru-RU" sz="1800" i="1" baseline="30000" dirty="0">
                <a:solidFill>
                  <a:srgbClr val="0000CC"/>
                </a:solidFill>
                <a:latin typeface="Arial"/>
                <a:cs typeface="Arial"/>
              </a:rPr>
              <a:t>th</a:t>
            </a:r>
            <a:r>
              <a:rPr lang="en-US" altLang="ru-RU" sz="1800" i="1" dirty="0">
                <a:solidFill>
                  <a:srgbClr val="0000CC"/>
                </a:solidFill>
                <a:latin typeface="Arial"/>
                <a:cs typeface="Arial"/>
              </a:rPr>
              <a:t> harmonics.</a:t>
            </a:r>
            <a:endParaRPr lang="en-US" sz="1800" u="sng" dirty="0">
              <a:solidFill>
                <a:srgbClr val="FF0000"/>
              </a:solidFill>
              <a:latin typeface="Arial"/>
              <a:cs typeface="Arial"/>
            </a:endParaRPr>
          </a:p>
          <a:p>
            <a:r>
              <a:rPr lang="en-US" sz="1800" dirty="0">
                <a:solidFill>
                  <a:srgbClr val="008000"/>
                </a:solidFill>
                <a:latin typeface="Arial"/>
                <a:cs typeface="Arial"/>
              </a:rPr>
              <a:t>Cooling and stacking with </a:t>
            </a:r>
            <a:r>
              <a:rPr lang="en-US" sz="1800" u="sng" dirty="0">
                <a:solidFill>
                  <a:srgbClr val="008000"/>
                </a:solidFill>
                <a:latin typeface="Arial"/>
                <a:cs typeface="Arial"/>
              </a:rPr>
              <a:t>RF1 barrier voltage </a:t>
            </a:r>
            <a:r>
              <a:rPr lang="en-US" sz="1800" dirty="0">
                <a:solidFill>
                  <a:srgbClr val="008000"/>
                </a:solidFill>
                <a:latin typeface="Arial"/>
                <a:cs typeface="Arial"/>
              </a:rPr>
              <a:t>(&lt; 5 kV). Accumulation efficiency ~ 95%, about 110 - 120 injection pulses (55-60 to each ring) every 5 sec. Total accumulation time ~ 10 min. </a:t>
            </a:r>
          </a:p>
          <a:p>
            <a:r>
              <a:rPr lang="en-US" altLang="ru-RU" sz="1800" u="sng" dirty="0">
                <a:solidFill>
                  <a:srgbClr val="FF0000"/>
                </a:solidFill>
                <a:latin typeface="Arial"/>
                <a:cs typeface="Arial"/>
              </a:rPr>
              <a:t>Steps 2-3</a:t>
            </a:r>
            <a:r>
              <a:rPr lang="en-US" altLang="ru-RU" sz="1800" u="sng" dirty="0">
                <a:solidFill>
                  <a:srgbClr val="000066"/>
                </a:solidFill>
                <a:latin typeface="Arial"/>
                <a:cs typeface="Arial"/>
              </a:rPr>
              <a:t>.</a:t>
            </a:r>
            <a:r>
              <a:rPr lang="en-US" altLang="ru-RU" sz="1800" dirty="0">
                <a:solidFill>
                  <a:srgbClr val="000066"/>
                </a:solidFill>
                <a:latin typeface="Arial"/>
                <a:cs typeface="Arial"/>
              </a:rPr>
              <a:t> Formation of the short ion bunches at presence of cooling: </a:t>
            </a:r>
            <a:r>
              <a:rPr lang="en-US" altLang="ru-RU" sz="1800" u="sng" dirty="0">
                <a:solidFill>
                  <a:srgbClr val="FF0000"/>
                </a:solidFill>
                <a:latin typeface="Arial"/>
                <a:cs typeface="Arial"/>
              </a:rPr>
              <a:t>RF-2 (</a:t>
            </a:r>
            <a:r>
              <a:rPr lang="en-US" sz="1800" dirty="0">
                <a:solidFill>
                  <a:srgbClr val="FF0000"/>
                </a:solidFill>
                <a:latin typeface="Arial"/>
                <a:cs typeface="Arial"/>
              </a:rPr>
              <a:t>100 kV, 4 resonators) =&gt; </a:t>
            </a:r>
            <a:r>
              <a:rPr lang="en-US" altLang="ru-RU" sz="1800" u="sng" dirty="0">
                <a:solidFill>
                  <a:srgbClr val="000066"/>
                </a:solidFill>
                <a:latin typeface="Arial"/>
                <a:cs typeface="Arial"/>
              </a:rPr>
              <a:t>RF-3 (1MV, 8 resonators). </a:t>
            </a:r>
            <a:endParaRPr lang="ru-RU" altLang="ru-RU" sz="1800" i="1" dirty="0">
              <a:solidFill>
                <a:srgbClr val="0000CC"/>
              </a:solidFill>
              <a:latin typeface="Arial"/>
              <a:cs typeface="Arial"/>
            </a:endParaRPr>
          </a:p>
        </p:txBody>
      </p:sp>
      <p:pic>
        <p:nvPicPr>
          <p:cNvPr id="15" name="Рисунок 10">
            <a:extLst>
              <a:ext uri="{FF2B5EF4-FFF2-40B4-BE49-F238E27FC236}">
                <a16:creationId xmlns:a16="http://schemas.microsoft.com/office/drawing/2014/main" id="{6760EA49-7E50-7048-A741-5E7EBAE611E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81274" y="3932348"/>
            <a:ext cx="2931629" cy="288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2">
            <a:extLst>
              <a:ext uri="{FF2B5EF4-FFF2-40B4-BE49-F238E27FC236}">
                <a16:creationId xmlns:a16="http://schemas.microsoft.com/office/drawing/2014/main" id="{573F895D-26A8-124D-B565-5473393976A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83264" y="3928043"/>
            <a:ext cx="2792688" cy="289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a:extLst>
              <a:ext uri="{FF2B5EF4-FFF2-40B4-BE49-F238E27FC236}">
                <a16:creationId xmlns:a16="http://schemas.microsoft.com/office/drawing/2014/main" id="{53D177D6-1BE4-CD41-8563-1659766D7430}"/>
              </a:ext>
            </a:extLst>
          </p:cNvPr>
          <p:cNvSpPr/>
          <p:nvPr/>
        </p:nvSpPr>
        <p:spPr>
          <a:xfrm>
            <a:off x="4047088" y="3929404"/>
            <a:ext cx="1370888" cy="338554"/>
          </a:xfrm>
          <a:prstGeom prst="rect">
            <a:avLst/>
          </a:prstGeom>
          <a:solidFill>
            <a:schemeClr val="accent4">
              <a:lumMod val="40000"/>
              <a:lumOff val="60000"/>
              <a:alpha val="31373"/>
            </a:schemeClr>
          </a:solidFill>
        </p:spPr>
        <p:txBody>
          <a:bodyPr wrap="none">
            <a:spAutoFit/>
          </a:bodyPr>
          <a:lstStyle/>
          <a:p>
            <a:r>
              <a:rPr lang="en-US" altLang="ru-RU" b="1" dirty="0">
                <a:solidFill>
                  <a:srgbClr val="FF0000"/>
                </a:solidFill>
                <a:latin typeface="Arial"/>
                <a:cs typeface="Arial"/>
              </a:rPr>
              <a:t>RF-2 station</a:t>
            </a:r>
            <a:endParaRPr lang="ru-RU" dirty="0"/>
          </a:p>
        </p:txBody>
      </p:sp>
      <p:sp>
        <p:nvSpPr>
          <p:cNvPr id="18" name="Прямоугольник 17">
            <a:extLst>
              <a:ext uri="{FF2B5EF4-FFF2-40B4-BE49-F238E27FC236}">
                <a16:creationId xmlns:a16="http://schemas.microsoft.com/office/drawing/2014/main" id="{78D87EDA-A38C-604A-BF06-989EE9403B68}"/>
              </a:ext>
            </a:extLst>
          </p:cNvPr>
          <p:cNvSpPr/>
          <p:nvPr/>
        </p:nvSpPr>
        <p:spPr>
          <a:xfrm>
            <a:off x="6008720" y="6479574"/>
            <a:ext cx="1607494" cy="369332"/>
          </a:xfrm>
          <a:prstGeom prst="rect">
            <a:avLst/>
          </a:prstGeom>
          <a:solidFill>
            <a:srgbClr val="FFFC00">
              <a:alpha val="31373"/>
            </a:srgbClr>
          </a:solidFill>
        </p:spPr>
        <p:txBody>
          <a:bodyPr wrap="square">
            <a:spAutoFit/>
          </a:bodyPr>
          <a:lstStyle/>
          <a:p>
            <a:r>
              <a:rPr lang="en-US" altLang="ru-RU" b="1" dirty="0">
                <a:solidFill>
                  <a:srgbClr val="FF0000"/>
                </a:solidFill>
                <a:latin typeface="Arial"/>
                <a:cs typeface="Arial"/>
              </a:rPr>
              <a:t>RF-3 station</a:t>
            </a:r>
            <a:endParaRPr lang="ru-RU" dirty="0"/>
          </a:p>
        </p:txBody>
      </p:sp>
      <p:sp>
        <p:nvSpPr>
          <p:cNvPr id="17" name="Rectangle 2">
            <a:extLst>
              <a:ext uri="{FF2B5EF4-FFF2-40B4-BE49-F238E27FC236}">
                <a16:creationId xmlns:a16="http://schemas.microsoft.com/office/drawing/2014/main" id="{50C62CFE-B049-9E4E-80DE-6823C3C9AB2F}"/>
              </a:ext>
            </a:extLst>
          </p:cNvPr>
          <p:cNvSpPr txBox="1">
            <a:spLocks noChangeArrowheads="1"/>
          </p:cNvSpPr>
          <p:nvPr/>
        </p:nvSpPr>
        <p:spPr bwMode="auto">
          <a:xfrm>
            <a:off x="1301309" y="152235"/>
            <a:ext cx="6314905" cy="668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rtlCol="0" anchor="ctr" anchorCtr="0" compatLnSpc="1">
            <a:prstTxWarp prst="textNoShape">
              <a:avLst/>
            </a:prstTxWarp>
            <a:noAutofit/>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mj-lt"/>
                <a:ea typeface="Arial" charset="0"/>
                <a:cs typeface="SimSun"/>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kumimoji="1" sz="4400">
                <a:solidFill>
                  <a:srgbClr val="000000"/>
                </a:solidFill>
                <a:latin typeface="Arial" charset="0"/>
                <a:ea typeface="Arial" charset="0"/>
                <a:cs typeface="SimSun"/>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a:lstStyle>
          <a:p>
            <a:pPr eaLnBrk="1" fontAlgn="auto" hangingPunct="1">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kern="0" dirty="0">
                <a:solidFill>
                  <a:srgbClr val="000090"/>
                </a:solidFill>
                <a:ea typeface="+mj-ea"/>
                <a:cs typeface="+mj-cs"/>
              </a:rPr>
              <a:t>Challenge #1:</a:t>
            </a:r>
          </a:p>
          <a:p>
            <a:pPr eaLnBrk="1" fontAlgn="auto" hangingPunct="1">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kern="0" dirty="0">
                <a:solidFill>
                  <a:srgbClr val="000090"/>
                </a:solidFill>
                <a:ea typeface="+mj-ea"/>
                <a:cs typeface="+mj-cs"/>
              </a:rPr>
              <a:t>Low energy ultra-high intensity Collider</a:t>
            </a:r>
          </a:p>
        </p:txBody>
      </p:sp>
    </p:spTree>
    <p:extLst>
      <p:ext uri="{BB962C8B-B14F-4D97-AF65-F5344CB8AC3E}">
        <p14:creationId xmlns:p14="http://schemas.microsoft.com/office/powerpoint/2010/main" val="3941202220"/>
      </p:ext>
    </p:extLst>
  </p:cSld>
  <p:clrMapOvr>
    <a:masterClrMapping/>
  </p:clrMapOvr>
  <p:transition advTm="2859"/>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p:cNvSpPr txBox="1">
            <a:spLocks noChangeArrowheads="1"/>
          </p:cNvSpPr>
          <p:nvPr/>
        </p:nvSpPr>
        <p:spPr bwMode="auto">
          <a:xfrm>
            <a:off x="5584763" y="1530658"/>
            <a:ext cx="3240360" cy="1754326"/>
          </a:xfrm>
          <a:prstGeom prst="rect">
            <a:avLst/>
          </a:prstGeom>
          <a:noFill/>
          <a:ln w="9525">
            <a:noFill/>
            <a:miter lim="800000"/>
            <a:headEnd/>
            <a:tailEnd/>
          </a:ln>
        </p:spPr>
        <p:txBody>
          <a:bodyPr wrap="square">
            <a:spAutoFit/>
          </a:bodyPr>
          <a:lstStyle>
            <a:lvl1pPr>
              <a:defRPr kumimoji="1" sz="1600">
                <a:solidFill>
                  <a:schemeClr val="tx1"/>
                </a:solidFill>
                <a:latin typeface="Arial" panose="020B0604020202020204" pitchFamily="34" charset="0"/>
                <a:ea typeface="SimSun" panose="02010600030101010101" pitchFamily="2" charset="-122"/>
              </a:defRPr>
            </a:lvl1pPr>
            <a:lvl2pPr marL="742950" indent="-285750">
              <a:defRPr kumimoji="1" sz="1600">
                <a:solidFill>
                  <a:schemeClr val="tx1"/>
                </a:solidFill>
                <a:latin typeface="Arial" panose="020B0604020202020204" pitchFamily="34" charset="0"/>
                <a:ea typeface="SimSun" panose="02010600030101010101" pitchFamily="2" charset="-122"/>
              </a:defRPr>
            </a:lvl2pPr>
            <a:lvl3pPr marL="1143000" indent="-228600">
              <a:defRPr kumimoji="1" sz="1600">
                <a:solidFill>
                  <a:schemeClr val="tx1"/>
                </a:solidFill>
                <a:latin typeface="Arial" panose="020B0604020202020204" pitchFamily="34" charset="0"/>
                <a:ea typeface="SimSun" panose="02010600030101010101" pitchFamily="2" charset="-122"/>
              </a:defRPr>
            </a:lvl3pPr>
            <a:lvl4pPr marL="1600200" indent="-228600">
              <a:defRPr kumimoji="1" sz="1600">
                <a:solidFill>
                  <a:schemeClr val="tx1"/>
                </a:solidFill>
                <a:latin typeface="Arial" panose="020B0604020202020204" pitchFamily="34" charset="0"/>
                <a:ea typeface="SimSun" panose="02010600030101010101" pitchFamily="2" charset="-122"/>
              </a:defRPr>
            </a:lvl4pPr>
            <a:lvl5pPr marL="2057400" indent="-228600">
              <a:defRPr kumimoji="1"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SimSun" panose="02010600030101010101" pitchFamily="2" charset="-122"/>
              </a:defRPr>
            </a:lvl9pPr>
          </a:lstStyle>
          <a:p>
            <a:pPr eaLnBrk="1" hangingPunct="1">
              <a:defRPr/>
            </a:pPr>
            <a:r>
              <a:rPr kumimoji="0" lang="en-GB" sz="1800" dirty="0">
                <a:latin typeface="+mn-lt"/>
                <a:cs typeface="Arial" panose="020B0604020202020204" pitchFamily="34" charset="0"/>
              </a:rPr>
              <a:t>B = 6 (5.4) T !!!</a:t>
            </a:r>
          </a:p>
          <a:p>
            <a:pPr eaLnBrk="1" hangingPunct="1">
              <a:defRPr/>
            </a:pPr>
            <a:r>
              <a:rPr kumimoji="0" lang="en-GB" sz="1800" dirty="0" err="1">
                <a:latin typeface="+mn-lt"/>
                <a:cs typeface="Arial" panose="020B0604020202020204" pitchFamily="34" charset="0"/>
              </a:rPr>
              <a:t>Ee</a:t>
            </a:r>
            <a:r>
              <a:rPr kumimoji="0" lang="en-GB" sz="1800" dirty="0">
                <a:latin typeface="+mn-lt"/>
                <a:cs typeface="Arial" panose="020B0604020202020204" pitchFamily="34" charset="0"/>
              </a:rPr>
              <a:t> = 25 </a:t>
            </a:r>
            <a:r>
              <a:rPr kumimoji="0" lang="en-GB" sz="1800" dirty="0" err="1">
                <a:latin typeface="+mn-lt"/>
                <a:cs typeface="Arial" panose="020B0604020202020204" pitchFamily="34" charset="0"/>
              </a:rPr>
              <a:t>keV</a:t>
            </a:r>
            <a:endParaRPr kumimoji="0" lang="en-GB" sz="1800" dirty="0">
              <a:latin typeface="+mn-lt"/>
              <a:cs typeface="Arial" panose="020B0604020202020204" pitchFamily="34" charset="0"/>
            </a:endParaRPr>
          </a:p>
          <a:p>
            <a:pPr eaLnBrk="1" hangingPunct="1">
              <a:defRPr/>
            </a:pPr>
            <a:r>
              <a:rPr lang="en-GB" sz="1800" dirty="0">
                <a:solidFill>
                  <a:srgbClr val="FF0000"/>
                </a:solidFill>
                <a:latin typeface="+mn-lt"/>
              </a:rPr>
              <a:t>J_</a:t>
            </a:r>
            <a:r>
              <a:rPr lang="hr-HR" sz="1800" dirty="0">
                <a:solidFill>
                  <a:srgbClr val="FF0000"/>
                </a:solidFill>
                <a:latin typeface="+mn-lt"/>
              </a:rPr>
              <a:t>el (design) = 1000  A/cm</a:t>
            </a:r>
            <a:r>
              <a:rPr lang="hr-HR" sz="1800" baseline="30000" dirty="0">
                <a:solidFill>
                  <a:srgbClr val="FF0000"/>
                </a:solidFill>
                <a:latin typeface="+mn-lt"/>
              </a:rPr>
              <a:t>2</a:t>
            </a:r>
            <a:endParaRPr kumimoji="0" lang="en-US" sz="1800" dirty="0">
              <a:latin typeface="+mn-lt"/>
              <a:cs typeface="Arial" panose="020B0604020202020204" pitchFamily="34" charset="0"/>
            </a:endParaRPr>
          </a:p>
          <a:p>
            <a:pPr eaLnBrk="1" hangingPunct="1">
              <a:defRPr/>
            </a:pPr>
            <a:r>
              <a:rPr kumimoji="0" lang="en-US" sz="1800" b="1" dirty="0">
                <a:solidFill>
                  <a:srgbClr val="0000FF"/>
                </a:solidFill>
                <a:latin typeface="+mn-lt"/>
                <a:cs typeface="Arial" panose="020B0604020202020204" pitchFamily="34" charset="0"/>
              </a:rPr>
              <a:t>Au</a:t>
            </a:r>
            <a:r>
              <a:rPr kumimoji="0" lang="en-US" sz="1800" b="1" baseline="30000" dirty="0">
                <a:solidFill>
                  <a:srgbClr val="0000FF"/>
                </a:solidFill>
                <a:latin typeface="+mn-lt"/>
                <a:cs typeface="Arial" panose="020B0604020202020204" pitchFamily="34" charset="0"/>
              </a:rPr>
              <a:t>30+32+</a:t>
            </a:r>
            <a:r>
              <a:rPr kumimoji="0" lang="en-US" sz="1800" b="1" dirty="0">
                <a:solidFill>
                  <a:srgbClr val="0000FF"/>
                </a:solidFill>
                <a:latin typeface="+mn-lt"/>
                <a:cs typeface="Arial" panose="020B0604020202020204" pitchFamily="34" charset="0"/>
              </a:rPr>
              <a:t> : 2.5*10</a:t>
            </a:r>
            <a:r>
              <a:rPr kumimoji="0" lang="en-US" sz="1800" b="1" baseline="30000" dirty="0">
                <a:solidFill>
                  <a:srgbClr val="0000FF"/>
                </a:solidFill>
                <a:latin typeface="+mn-lt"/>
                <a:cs typeface="Arial" panose="020B0604020202020204" pitchFamily="34" charset="0"/>
              </a:rPr>
              <a:t>9 </a:t>
            </a:r>
            <a:r>
              <a:rPr kumimoji="0" lang="en-US" sz="1800" b="1" dirty="0" err="1">
                <a:solidFill>
                  <a:srgbClr val="0000FF"/>
                </a:solidFill>
                <a:latin typeface="+mn-lt"/>
                <a:cs typeface="Arial" panose="020B0604020202020204" pitchFamily="34" charset="0"/>
              </a:rPr>
              <a:t>ppp</a:t>
            </a:r>
            <a:r>
              <a:rPr kumimoji="0" lang="en-US" sz="1800" b="1" dirty="0">
                <a:solidFill>
                  <a:srgbClr val="0000FF"/>
                </a:solidFill>
                <a:latin typeface="+mn-lt"/>
                <a:cs typeface="Arial" panose="020B0604020202020204" pitchFamily="34" charset="0"/>
              </a:rPr>
              <a:t>, </a:t>
            </a:r>
          </a:p>
          <a:p>
            <a:pPr eaLnBrk="1" hangingPunct="1">
              <a:defRPr/>
            </a:pPr>
            <a:r>
              <a:rPr kumimoji="0" lang="en-US" sz="1800" dirty="0" err="1">
                <a:latin typeface="+mn-lt"/>
                <a:cs typeface="Arial" panose="020B0604020202020204" pitchFamily="34" charset="0"/>
              </a:rPr>
              <a:t>t</a:t>
            </a:r>
            <a:r>
              <a:rPr kumimoji="0" lang="en-US" sz="1800" baseline="-25000" dirty="0" err="1">
                <a:latin typeface="+mn-lt"/>
                <a:cs typeface="Arial" panose="020B0604020202020204" pitchFamily="34" charset="0"/>
              </a:rPr>
              <a:t>ion</a:t>
            </a:r>
            <a:r>
              <a:rPr kumimoji="0" lang="en-US" sz="1800" dirty="0">
                <a:latin typeface="+mn-lt"/>
                <a:cs typeface="Arial" panose="020B0604020202020204" pitchFamily="34" charset="0"/>
              </a:rPr>
              <a:t> = 20 </a:t>
            </a:r>
            <a:r>
              <a:rPr kumimoji="0" lang="en-US" sz="1800" dirty="0" err="1">
                <a:latin typeface="+mn-lt"/>
                <a:cs typeface="Arial" panose="020B0604020202020204" pitchFamily="34" charset="0"/>
              </a:rPr>
              <a:t>ms</a:t>
            </a:r>
            <a:r>
              <a:rPr kumimoji="0" lang="en-US" sz="1800" dirty="0">
                <a:latin typeface="+mn-lt"/>
                <a:cs typeface="Arial" panose="020B0604020202020204" pitchFamily="34" charset="0"/>
              </a:rPr>
              <a:t> </a:t>
            </a:r>
            <a:r>
              <a:rPr kumimoji="0" lang="en-US" sz="1800" dirty="0">
                <a:solidFill>
                  <a:srgbClr val="FF0000"/>
                </a:solidFill>
                <a:latin typeface="+mn-lt"/>
                <a:cs typeface="Arial" panose="020B0604020202020204" pitchFamily="34" charset="0"/>
              </a:rPr>
              <a:t>@ 50 Hz.</a:t>
            </a:r>
          </a:p>
          <a:p>
            <a:pPr eaLnBrk="1" hangingPunct="1">
              <a:defRPr/>
            </a:pPr>
            <a:r>
              <a:rPr kumimoji="0" lang="en-US" sz="1800" dirty="0">
                <a:latin typeface="+mn-lt"/>
                <a:cs typeface="Arial" panose="020B0604020202020204" pitchFamily="34" charset="0"/>
              </a:rPr>
              <a:t>Frequency 0.6 – 10 Hz</a:t>
            </a:r>
          </a:p>
        </p:txBody>
      </p:sp>
      <p:pic>
        <p:nvPicPr>
          <p:cNvPr id="2" name="Изображение 1"/>
          <p:cNvPicPr>
            <a:picLocks noChangeAspect="1"/>
          </p:cNvPicPr>
          <p:nvPr/>
        </p:nvPicPr>
        <p:blipFill>
          <a:blip r:embed="rId2"/>
          <a:stretch>
            <a:fillRect/>
          </a:stretch>
        </p:blipFill>
        <p:spPr>
          <a:xfrm>
            <a:off x="3923928" y="3933056"/>
            <a:ext cx="5015883" cy="2780928"/>
          </a:xfrm>
          <a:prstGeom prst="rect">
            <a:avLst/>
          </a:prstGeom>
          <a:noFill/>
          <a:ln>
            <a:noFill/>
          </a:ln>
        </p:spPr>
      </p:pic>
      <p:sp>
        <p:nvSpPr>
          <p:cNvPr id="8" name="Rectangle 2"/>
          <p:cNvSpPr>
            <a:spLocks noGrp="1" noChangeArrowheads="1"/>
          </p:cNvSpPr>
          <p:nvPr>
            <p:ph type="title" idx="4294967295"/>
          </p:nvPr>
        </p:nvSpPr>
        <p:spPr>
          <a:xfrm>
            <a:off x="251520" y="116632"/>
            <a:ext cx="8568952" cy="648072"/>
          </a:xfrm>
          <a:noFill/>
          <a:ln>
            <a:noFill/>
          </a:ln>
        </p:spPr>
        <p:txBody>
          <a:bodyPr lIns="90000" tIns="46800" rIns="90000" bIns="46800" rtlCol="0">
            <a:noAutofit/>
          </a:bodyPr>
          <a:lstStyle/>
          <a:p>
            <a:pPr eaLnBrk="1" fontAlgn="auto" hangingPunct="1">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dirty="0">
                <a:solidFill>
                  <a:srgbClr val="000090"/>
                </a:solidFill>
                <a:ea typeface="+mj-ea"/>
                <a:cs typeface="+mj-cs"/>
              </a:rPr>
              <a:t>Challenge #2: Intense Heavy ion sources ESIS/EBIS type</a:t>
            </a:r>
          </a:p>
        </p:txBody>
      </p:sp>
      <p:pic>
        <p:nvPicPr>
          <p:cNvPr id="4" name="Изображение 3" descr="IMG_7984_.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1124744"/>
            <a:ext cx="4536504" cy="2736304"/>
          </a:xfrm>
          <a:prstGeom prst="rect">
            <a:avLst/>
          </a:prstGeom>
          <a:noFill/>
          <a:ln>
            <a:noFill/>
          </a:ln>
        </p:spPr>
      </p:pic>
      <p:sp>
        <p:nvSpPr>
          <p:cNvPr id="11" name="Rectangle 2"/>
          <p:cNvSpPr>
            <a:spLocks noGrp="1" noChangeArrowheads="1"/>
          </p:cNvSpPr>
          <p:nvPr>
            <p:ph type="title" idx="4294967295"/>
          </p:nvPr>
        </p:nvSpPr>
        <p:spPr>
          <a:xfrm>
            <a:off x="113865" y="797803"/>
            <a:ext cx="3888431" cy="432048"/>
          </a:xfrm>
          <a:solidFill>
            <a:srgbClr val="FFFFFF"/>
          </a:solidFill>
          <a:ln>
            <a:noFill/>
          </a:ln>
        </p:spPr>
        <p:txBody>
          <a:bodyPr lIns="90000" tIns="46800" rIns="90000" bIns="46800" rtlCol="0">
            <a:noAutofit/>
          </a:bodyPr>
          <a:lstStyle/>
          <a:p>
            <a:pPr eaLnBrk="1" fontAlgn="auto" hangingPunct="1">
              <a:lnSpc>
                <a:spcPct val="100000"/>
              </a:lnSpc>
              <a:spcAft>
                <a:spcPts val="0"/>
              </a:spcAft>
              <a:buClr>
                <a:srgbClr val="EE0627"/>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dirty="0">
                <a:solidFill>
                  <a:srgbClr val="0000CC"/>
                </a:solidFill>
                <a:ea typeface="+mj-ea"/>
                <a:cs typeface="+mj-cs"/>
              </a:rPr>
              <a:t>JINR Krion-6T (ESIS) for NICA </a:t>
            </a:r>
          </a:p>
        </p:txBody>
      </p:sp>
      <p:sp>
        <p:nvSpPr>
          <p:cNvPr id="5" name="Прямоугольник 4"/>
          <p:cNvSpPr/>
          <p:nvPr/>
        </p:nvSpPr>
        <p:spPr>
          <a:xfrm>
            <a:off x="3779912" y="6381328"/>
            <a:ext cx="3789394" cy="369332"/>
          </a:xfrm>
          <a:prstGeom prst="rect">
            <a:avLst/>
          </a:prstGeom>
          <a:solidFill>
            <a:srgbClr val="FFFFFF"/>
          </a:solidFill>
        </p:spPr>
        <p:txBody>
          <a:bodyPr wrap="none">
            <a:spAutoFit/>
          </a:bodyPr>
          <a:lstStyle/>
          <a:p>
            <a:r>
              <a:rPr lang="en-US" sz="1800" dirty="0"/>
              <a:t>BNL 5T EBIS (for RHIC and NSRL)</a:t>
            </a:r>
            <a:endParaRPr lang="ru-RU" sz="1800" u="sng" dirty="0"/>
          </a:p>
        </p:txBody>
      </p:sp>
      <p:sp>
        <p:nvSpPr>
          <p:cNvPr id="12" name="Прямоугольник 11"/>
          <p:cNvSpPr/>
          <p:nvPr/>
        </p:nvSpPr>
        <p:spPr>
          <a:xfrm>
            <a:off x="323528" y="4604935"/>
            <a:ext cx="3456384" cy="369332"/>
          </a:xfrm>
          <a:prstGeom prst="rect">
            <a:avLst/>
          </a:prstGeom>
          <a:noFill/>
          <a:ln>
            <a:noFill/>
          </a:ln>
        </p:spPr>
        <p:txBody>
          <a:bodyPr wrap="square">
            <a:spAutoFit/>
          </a:bodyPr>
          <a:lstStyle/>
          <a:p>
            <a:r>
              <a:rPr lang="ru-RU" sz="1800" dirty="0" err="1"/>
              <a:t>Au</a:t>
            </a:r>
            <a:r>
              <a:rPr lang="en-US" sz="1800" dirty="0"/>
              <a:t> (</a:t>
            </a:r>
            <a:r>
              <a:rPr lang="ru-RU" sz="1800" dirty="0"/>
              <a:t>32+</a:t>
            </a:r>
            <a:r>
              <a:rPr lang="en-US" sz="1800" dirty="0"/>
              <a:t>): </a:t>
            </a:r>
            <a:r>
              <a:rPr lang="en-US" sz="1800" dirty="0">
                <a:solidFill>
                  <a:srgbClr val="FF0000"/>
                </a:solidFill>
              </a:rPr>
              <a:t>2.3*10</a:t>
            </a:r>
            <a:r>
              <a:rPr lang="en-US" sz="1800" baseline="30000" dirty="0">
                <a:solidFill>
                  <a:srgbClr val="FF0000"/>
                </a:solidFill>
              </a:rPr>
              <a:t>9</a:t>
            </a:r>
            <a:r>
              <a:rPr lang="en-US" sz="1800" dirty="0">
                <a:solidFill>
                  <a:srgbClr val="FF0000"/>
                </a:solidFill>
              </a:rPr>
              <a:t> ions/pp</a:t>
            </a:r>
            <a:r>
              <a:rPr lang="en-US" sz="1800" dirty="0"/>
              <a:t>@5Hz</a:t>
            </a:r>
            <a:endParaRPr lang="ru-RU" sz="1800" dirty="0"/>
          </a:p>
        </p:txBody>
      </p:sp>
      <p:sp>
        <p:nvSpPr>
          <p:cNvPr id="13" name="Прямоугольник 12"/>
          <p:cNvSpPr/>
          <p:nvPr/>
        </p:nvSpPr>
        <p:spPr>
          <a:xfrm>
            <a:off x="467544" y="5085184"/>
            <a:ext cx="2880320" cy="1200329"/>
          </a:xfrm>
          <a:prstGeom prst="rect">
            <a:avLst/>
          </a:prstGeom>
          <a:noFill/>
          <a:ln>
            <a:noFill/>
          </a:ln>
        </p:spPr>
        <p:txBody>
          <a:bodyPr wrap="square">
            <a:spAutoFit/>
          </a:bodyPr>
          <a:lstStyle/>
          <a:p>
            <a:r>
              <a:rPr lang="fr-FR" sz="1800" dirty="0" err="1"/>
              <a:t>I_e</a:t>
            </a:r>
            <a:r>
              <a:rPr lang="fr-FR" sz="1800" dirty="0"/>
              <a:t> = </a:t>
            </a:r>
            <a:r>
              <a:rPr lang="fr-FR" sz="1800" dirty="0">
                <a:solidFill>
                  <a:srgbClr val="FF0000"/>
                </a:solidFill>
              </a:rPr>
              <a:t>(7 –10) A</a:t>
            </a:r>
          </a:p>
          <a:p>
            <a:r>
              <a:rPr lang="fr-FR" sz="1800" dirty="0" err="1"/>
              <a:t>L_trap</a:t>
            </a:r>
            <a:r>
              <a:rPr lang="fr-FR" sz="1800" dirty="0"/>
              <a:t> = 188 cm</a:t>
            </a:r>
          </a:p>
          <a:p>
            <a:r>
              <a:rPr lang="nl-NL" sz="1800" dirty="0" err="1"/>
              <a:t>E_e</a:t>
            </a:r>
            <a:r>
              <a:rPr lang="nl-NL" sz="1800" dirty="0"/>
              <a:t> = </a:t>
            </a:r>
            <a:r>
              <a:rPr lang="nl-NL" sz="1800" dirty="0">
                <a:solidFill>
                  <a:srgbClr val="FF0000"/>
                </a:solidFill>
              </a:rPr>
              <a:t>(20 –24) kV</a:t>
            </a:r>
          </a:p>
          <a:p>
            <a:r>
              <a:rPr lang="hr-HR" sz="1800" dirty="0"/>
              <a:t>J_e= (300–500) A/cm2</a:t>
            </a:r>
          </a:p>
        </p:txBody>
      </p:sp>
      <p:cxnSp>
        <p:nvCxnSpPr>
          <p:cNvPr id="9" name="Прямая со стрелкой 8"/>
          <p:cNvCxnSpPr/>
          <p:nvPr/>
        </p:nvCxnSpPr>
        <p:spPr bwMode="auto">
          <a:xfrm>
            <a:off x="2843808" y="5373216"/>
            <a:ext cx="936104" cy="0"/>
          </a:xfrm>
          <a:prstGeom prst="straightConnector1">
            <a:avLst/>
          </a:prstGeom>
          <a:solidFill>
            <a:srgbClr val="00B8FF"/>
          </a:solidFill>
          <a:ln w="28575" cap="flat" cmpd="sng" algn="ctr">
            <a:solidFill>
              <a:srgbClr val="0000FF"/>
            </a:solidFill>
            <a:prstDash val="solid"/>
            <a:round/>
            <a:headEnd type="none" w="med" len="med"/>
            <a:tailEnd type="arrow"/>
          </a:ln>
          <a:effectLst/>
        </p:spPr>
      </p:cxnSp>
      <p:cxnSp>
        <p:nvCxnSpPr>
          <p:cNvPr id="14" name="Прямая со стрелкой 13"/>
          <p:cNvCxnSpPr>
            <a:cxnSpLocks/>
            <a:stCxn id="10" idx="1"/>
          </p:cNvCxnSpPr>
          <p:nvPr/>
        </p:nvCxnSpPr>
        <p:spPr bwMode="auto">
          <a:xfrm flipH="1">
            <a:off x="4754345" y="2407821"/>
            <a:ext cx="830418" cy="0"/>
          </a:xfrm>
          <a:prstGeom prst="straightConnector1">
            <a:avLst/>
          </a:prstGeom>
          <a:solidFill>
            <a:srgbClr val="00B8FF"/>
          </a:solidFill>
          <a:ln w="28575" cap="flat" cmpd="sng" algn="ctr">
            <a:solidFill>
              <a:srgbClr val="0000FF"/>
            </a:solidFill>
            <a:prstDash val="solid"/>
            <a:round/>
            <a:headEnd type="none" w="med" len="med"/>
            <a:tailEnd type="arrow"/>
          </a:ln>
          <a:effectLst/>
        </p:spPr>
      </p:cxnSp>
    </p:spTree>
    <p:extLst>
      <p:ext uri="{BB962C8B-B14F-4D97-AF65-F5344CB8AC3E}">
        <p14:creationId xmlns:p14="http://schemas.microsoft.com/office/powerpoint/2010/main" val="1901548924"/>
      </p:ext>
    </p:extLst>
  </p:cSld>
  <p:clrMapOvr>
    <a:masterClrMapping/>
  </p:clrMapOvr>
  <mc:AlternateContent xmlns:mc="http://schemas.openxmlformats.org/markup-compatibility/2006" xmlns:p14="http://schemas.microsoft.com/office/powerpoint/2010/main">
    <mc:Choice Requires="p14">
      <p:transition spd="med" p14:dur="550">
        <p14:prism isContent="1"/>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3" name="Rectangle 18"/>
          <p:cNvSpPr>
            <a:spLocks noChangeArrowheads="1"/>
          </p:cNvSpPr>
          <p:nvPr/>
        </p:nvSpPr>
        <p:spPr bwMode="auto">
          <a:xfrm>
            <a:off x="107503" y="24257"/>
            <a:ext cx="88569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ru-RU" sz="2200" b="1" dirty="0">
                <a:solidFill>
                  <a:srgbClr val="0000CC"/>
                </a:solidFill>
              </a:rPr>
              <a:t>Challenge # 3: Unique SC magnets </a:t>
            </a:r>
          </a:p>
          <a:p>
            <a:pPr algn="ctr" eaLnBrk="1" hangingPunct="1">
              <a:spcBef>
                <a:spcPct val="0"/>
              </a:spcBef>
              <a:buFontTx/>
              <a:buNone/>
            </a:pPr>
            <a:r>
              <a:rPr lang="en-US" altLang="ru-RU" sz="2200" b="1" dirty="0">
                <a:solidFill>
                  <a:srgbClr val="0000CC"/>
                </a:solidFill>
              </a:rPr>
              <a:t>(from fast-cycling mode to long </a:t>
            </a:r>
            <a:r>
              <a:rPr lang="en-US" altLang="ru-RU" sz="2200" b="1" dirty="0" err="1">
                <a:solidFill>
                  <a:srgbClr val="0000CC"/>
                </a:solidFill>
              </a:rPr>
              <a:t>plateu</a:t>
            </a:r>
            <a:r>
              <a:rPr lang="en-US" altLang="ru-RU" sz="2200" b="1" dirty="0">
                <a:solidFill>
                  <a:srgbClr val="0000CC"/>
                </a:solidFill>
              </a:rPr>
              <a:t> @ high field)</a:t>
            </a:r>
            <a:endParaRPr lang="ru-RU" altLang="ru-RU" sz="2200" b="1" dirty="0">
              <a:solidFill>
                <a:srgbClr val="0000CC"/>
              </a:solidFill>
            </a:endParaRPr>
          </a:p>
        </p:txBody>
      </p:sp>
      <p:pic>
        <p:nvPicPr>
          <p:cNvPr id="15" name="Picture 10" descr="Безымянный_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48170" y="912477"/>
            <a:ext cx="4896544" cy="200950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714" y="980728"/>
            <a:ext cx="2744891" cy="173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Прямоугольник 11"/>
          <p:cNvSpPr/>
          <p:nvPr/>
        </p:nvSpPr>
        <p:spPr>
          <a:xfrm>
            <a:off x="2663280" y="2991999"/>
            <a:ext cx="6480720" cy="584775"/>
          </a:xfrm>
          <a:prstGeom prst="rect">
            <a:avLst/>
          </a:prstGeom>
          <a:solidFill>
            <a:srgbClr val="CCFFCC"/>
          </a:solidFill>
        </p:spPr>
        <p:txBody>
          <a:bodyPr wrap="square">
            <a:spAutoFit/>
          </a:bodyPr>
          <a:lstStyle/>
          <a:p>
            <a:pPr algn="ctr">
              <a:spcBef>
                <a:spcPts val="0"/>
              </a:spcBef>
              <a:spcAft>
                <a:spcPts val="0"/>
              </a:spcAft>
            </a:pPr>
            <a:r>
              <a:rPr lang="en-US" dirty="0">
                <a:solidFill>
                  <a:srgbClr val="FF0000"/>
                </a:solidFill>
                <a:latin typeface="+mn-lt"/>
              </a:rPr>
              <a:t>NICA Booster and Collider, FAIR SIS-100, HIAF rings: </a:t>
            </a:r>
          </a:p>
          <a:p>
            <a:pPr algn="ctr">
              <a:spcBef>
                <a:spcPts val="0"/>
              </a:spcBef>
              <a:spcAft>
                <a:spcPts val="0"/>
              </a:spcAft>
            </a:pPr>
            <a:r>
              <a:rPr lang="ru-RU" dirty="0" err="1">
                <a:solidFill>
                  <a:srgbClr val="FF0000"/>
                </a:solidFill>
                <a:latin typeface="+mn-lt"/>
              </a:rPr>
              <a:t>B</a:t>
            </a:r>
            <a:r>
              <a:rPr lang="en-US" dirty="0">
                <a:solidFill>
                  <a:srgbClr val="FF0000"/>
                </a:solidFill>
                <a:latin typeface="+mn-lt"/>
              </a:rPr>
              <a:t> ~</a:t>
            </a:r>
            <a:r>
              <a:rPr lang="ru-RU" dirty="0">
                <a:solidFill>
                  <a:srgbClr val="FF0000"/>
                </a:solidFill>
                <a:latin typeface="+mn-lt"/>
              </a:rPr>
              <a:t>2</a:t>
            </a:r>
            <a:r>
              <a:rPr lang="en-US" dirty="0">
                <a:solidFill>
                  <a:srgbClr val="FF0000"/>
                </a:solidFill>
                <a:latin typeface="+mn-lt"/>
              </a:rPr>
              <a:t>T, I=10–17 kA, Ramp rate – up to 4T/s@1Hz, Stored E ~0.4MJ</a:t>
            </a:r>
            <a:endParaRPr lang="ru-RU" dirty="0">
              <a:solidFill>
                <a:srgbClr val="FF0000"/>
              </a:solidFill>
              <a:latin typeface="+mn-lt"/>
            </a:endParaRPr>
          </a:p>
        </p:txBody>
      </p:sp>
      <p:pic>
        <p:nvPicPr>
          <p:cNvPr id="13" name="Picture 19" descr="плот_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55846" y="3620079"/>
            <a:ext cx="3149563" cy="2257803"/>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UFN_fig5_новая_3">
            <a:extLst>
              <a:ext uri="{FF2B5EF4-FFF2-40B4-BE49-F238E27FC236}">
                <a16:creationId xmlns:a16="http://schemas.microsoft.com/office/drawing/2014/main" id="{F4363C70-A158-194E-8619-FBDF92D2767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97767" y="962465"/>
            <a:ext cx="761871" cy="173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E187582B-9162-D24A-9713-0731348B3C62}"/>
              </a:ext>
            </a:extLst>
          </p:cNvPr>
          <p:cNvSpPr/>
          <p:nvPr/>
        </p:nvSpPr>
        <p:spPr>
          <a:xfrm>
            <a:off x="70714" y="2713845"/>
            <a:ext cx="3441968" cy="338554"/>
          </a:xfrm>
          <a:prstGeom prst="rect">
            <a:avLst/>
          </a:prstGeom>
        </p:spPr>
        <p:txBody>
          <a:bodyPr wrap="none">
            <a:spAutoFit/>
          </a:bodyPr>
          <a:lstStyle/>
          <a:p>
            <a:r>
              <a:rPr lang="en-US" altLang="ru-RU" dirty="0">
                <a:solidFill>
                  <a:schemeClr val="accent2"/>
                </a:solidFill>
              </a:rPr>
              <a:t>“</a:t>
            </a:r>
            <a:r>
              <a:rPr lang="en-US" altLang="ru-RU" dirty="0" err="1">
                <a:solidFill>
                  <a:schemeClr val="accent2"/>
                </a:solidFill>
              </a:rPr>
              <a:t>Nuclotron</a:t>
            </a:r>
            <a:r>
              <a:rPr lang="en-US" altLang="ru-RU" dirty="0">
                <a:solidFill>
                  <a:schemeClr val="accent2"/>
                </a:solidFill>
              </a:rPr>
              <a:t> cable” – hollow SC cable</a:t>
            </a:r>
            <a:endParaRPr lang="ru-RU" dirty="0"/>
          </a:p>
        </p:txBody>
      </p:sp>
      <p:pic>
        <p:nvPicPr>
          <p:cNvPr id="17" name="Рисунок 16">
            <a:extLst>
              <a:ext uri="{FF2B5EF4-FFF2-40B4-BE49-F238E27FC236}">
                <a16:creationId xmlns:a16="http://schemas.microsoft.com/office/drawing/2014/main" id="{F3D00C42-8494-3E40-9869-7FF41F7A85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266" y="3865354"/>
            <a:ext cx="2633565" cy="1809829"/>
          </a:xfrm>
          <a:prstGeom prst="rect">
            <a:avLst/>
          </a:prstGeom>
        </p:spPr>
      </p:pic>
      <p:sp>
        <p:nvSpPr>
          <p:cNvPr id="18" name="Rectangle 14">
            <a:extLst>
              <a:ext uri="{FF2B5EF4-FFF2-40B4-BE49-F238E27FC236}">
                <a16:creationId xmlns:a16="http://schemas.microsoft.com/office/drawing/2014/main" id="{846273BF-C523-6645-8503-C250A6421D70}"/>
              </a:ext>
            </a:extLst>
          </p:cNvPr>
          <p:cNvSpPr>
            <a:spLocks noChangeArrowheads="1"/>
          </p:cNvSpPr>
          <p:nvPr/>
        </p:nvSpPr>
        <p:spPr bwMode="auto">
          <a:xfrm>
            <a:off x="44266" y="3606812"/>
            <a:ext cx="2343633" cy="223016"/>
          </a:xfrm>
          <a:prstGeom prst="rect">
            <a:avLst/>
          </a:prstGeom>
          <a:solidFill>
            <a:srgbClr val="C2FFF0">
              <a:alpha val="75294"/>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altLang="ru-RU" sz="1400" b="1" dirty="0">
                <a:solidFill>
                  <a:srgbClr val="0000FF"/>
                </a:solidFill>
                <a:latin typeface="+mn-lt"/>
              </a:rPr>
              <a:t>24/7 </a:t>
            </a:r>
            <a:r>
              <a:rPr lang="en-US" altLang="ru-RU" sz="1400" b="1" dirty="0">
                <a:solidFill>
                  <a:srgbClr val="0000FF"/>
                </a:solidFill>
              </a:rPr>
              <a:t>F</a:t>
            </a:r>
            <a:r>
              <a:rPr lang="en-US" altLang="ru-RU" sz="1400" b="1" dirty="0">
                <a:solidFill>
                  <a:srgbClr val="0000FF"/>
                </a:solidFill>
                <a:latin typeface="+mn-lt"/>
              </a:rPr>
              <a:t>actory for SC magnets</a:t>
            </a:r>
          </a:p>
        </p:txBody>
      </p:sp>
      <p:sp>
        <p:nvSpPr>
          <p:cNvPr id="19" name="Rectangle 11">
            <a:extLst>
              <a:ext uri="{FF2B5EF4-FFF2-40B4-BE49-F238E27FC236}">
                <a16:creationId xmlns:a16="http://schemas.microsoft.com/office/drawing/2014/main" id="{F6FB1B15-3CC1-5F4F-ACF1-A38D7F43C7C1}"/>
              </a:ext>
            </a:extLst>
          </p:cNvPr>
          <p:cNvSpPr>
            <a:spLocks noChangeArrowheads="1"/>
          </p:cNvSpPr>
          <p:nvPr/>
        </p:nvSpPr>
        <p:spPr bwMode="auto">
          <a:xfrm>
            <a:off x="30121" y="5973552"/>
            <a:ext cx="8964488" cy="72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nchor="ctr"/>
          <a:lstStyle>
            <a:lvl1pPr algn="ctr" eaLnBrk="0" hangingPunct="0">
              <a:defRPr sz="4400">
                <a:solidFill>
                  <a:schemeClr val="tx2"/>
                </a:solidFill>
                <a:latin typeface="Arial" panose="020B0604020202020204" pitchFamily="34" charset="0"/>
                <a:ea typeface="MS PGothic" panose="020B0600070205080204" pitchFamily="34" charset="-128"/>
              </a:defRPr>
            </a:lvl1pPr>
            <a:lvl2pPr algn="ctr" eaLnBrk="0" hangingPunct="0">
              <a:defRPr sz="4400">
                <a:solidFill>
                  <a:schemeClr val="tx2"/>
                </a:solidFill>
                <a:latin typeface="Arial" panose="020B0604020202020204" pitchFamily="34" charset="0"/>
                <a:ea typeface="MS PGothic" panose="020B0600070205080204" pitchFamily="34" charset="-128"/>
              </a:defRPr>
            </a:lvl2pPr>
            <a:lvl3pPr algn="ctr" eaLnBrk="0" hangingPunct="0">
              <a:defRPr sz="4400">
                <a:solidFill>
                  <a:schemeClr val="tx2"/>
                </a:solidFill>
                <a:latin typeface="Arial" panose="020B0604020202020204" pitchFamily="34" charset="0"/>
                <a:ea typeface="MS PGothic" panose="020B0600070205080204" pitchFamily="34" charset="-128"/>
              </a:defRPr>
            </a:lvl3pPr>
            <a:lvl4pPr algn="ctr" eaLnBrk="0" hangingPunct="0">
              <a:defRPr sz="4400">
                <a:solidFill>
                  <a:schemeClr val="tx2"/>
                </a:solidFill>
                <a:latin typeface="Arial" panose="020B0604020202020204" pitchFamily="34" charset="0"/>
                <a:ea typeface="MS PGothic" panose="020B0600070205080204" pitchFamily="34" charset="-128"/>
              </a:defRPr>
            </a:lvl4pPr>
            <a:lvl5pPr algn="ctr" eaLnBrk="0" hangingPunct="0">
              <a:defRPr sz="4400">
                <a:solidFill>
                  <a:schemeClr val="tx2"/>
                </a:solidFill>
                <a:latin typeface="Arial" panose="020B0604020202020204" pitchFamily="34"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sz="2000" b="1" dirty="0">
                <a:solidFill>
                  <a:srgbClr val="0000FF"/>
                </a:solidFill>
                <a:effectLst>
                  <a:outerShdw blurRad="38100" dist="38100" dir="2700000" algn="tl">
                    <a:srgbClr val="C0C0C0"/>
                  </a:outerShdw>
                </a:effectLst>
              </a:rPr>
              <a:t>Very near future: fast</a:t>
            </a:r>
            <a:r>
              <a:rPr lang="ru-RU" sz="2000" b="1" dirty="0">
                <a:solidFill>
                  <a:srgbClr val="0000FF"/>
                </a:solidFill>
                <a:effectLst>
                  <a:outerShdw blurRad="38100" dist="38100" dir="2700000" algn="tl">
                    <a:srgbClr val="C0C0C0"/>
                  </a:outerShdw>
                </a:effectLst>
              </a:rPr>
              <a:t> </a:t>
            </a:r>
            <a:r>
              <a:rPr lang="en-US" sz="2000" b="1" dirty="0">
                <a:solidFill>
                  <a:srgbClr val="0000FF"/>
                </a:solidFill>
                <a:effectLst>
                  <a:outerShdw blurRad="38100" dist="38100" dir="2700000" algn="tl">
                    <a:srgbClr val="C0C0C0"/>
                  </a:outerShdw>
                </a:effectLst>
              </a:rPr>
              <a:t>(up to 4 T/s) ramped</a:t>
            </a:r>
            <a:r>
              <a:rPr lang="ru-RU" sz="2000" b="1" dirty="0">
                <a:solidFill>
                  <a:srgbClr val="0000FF"/>
                </a:solidFill>
                <a:effectLst>
                  <a:outerShdw blurRad="38100" dist="38100" dir="2700000" algn="tl">
                    <a:srgbClr val="C0C0C0"/>
                  </a:outerShdw>
                </a:effectLst>
              </a:rPr>
              <a:t> 4</a:t>
            </a:r>
            <a:r>
              <a:rPr lang="en-US" sz="2000" b="1" dirty="0">
                <a:solidFill>
                  <a:srgbClr val="0000FF"/>
                </a:solidFill>
                <a:effectLst>
                  <a:outerShdw blurRad="38100" dist="38100" dir="2700000" algn="tl">
                    <a:srgbClr val="C0C0C0"/>
                  </a:outerShdw>
                </a:effectLst>
              </a:rPr>
              <a:t>-6</a:t>
            </a:r>
            <a:r>
              <a:rPr lang="ru-RU" sz="2000" b="1" dirty="0" err="1">
                <a:solidFill>
                  <a:srgbClr val="0000FF"/>
                </a:solidFill>
                <a:effectLst>
                  <a:outerShdw blurRad="38100" dist="38100" dir="2700000" algn="tl">
                    <a:srgbClr val="C0C0C0"/>
                  </a:outerShdw>
                </a:effectLst>
              </a:rPr>
              <a:t>T</a:t>
            </a:r>
            <a:r>
              <a:rPr lang="ru-RU" sz="2000" b="1" dirty="0">
                <a:solidFill>
                  <a:srgbClr val="0000FF"/>
                </a:solidFill>
                <a:effectLst>
                  <a:outerShdw blurRad="38100" dist="38100" dir="2700000" algn="tl">
                    <a:srgbClr val="C0C0C0"/>
                  </a:outerShdw>
                </a:effectLst>
              </a:rPr>
              <a:t> </a:t>
            </a:r>
            <a:r>
              <a:rPr lang="en-US" sz="2000" b="1" dirty="0">
                <a:solidFill>
                  <a:srgbClr val="0000FF"/>
                </a:solidFill>
                <a:effectLst>
                  <a:outerShdw blurRad="38100" dist="38100" dir="2700000" algn="tl">
                    <a:srgbClr val="C0C0C0"/>
                  </a:outerShdw>
                </a:effectLst>
              </a:rPr>
              <a:t>dipoles and large aperture quadrupoles (FFL). Perspective -&gt; 50 GeV (p)</a:t>
            </a:r>
            <a:endParaRPr lang="ru-RU" sz="2000" b="1" dirty="0">
              <a:solidFill>
                <a:srgbClr val="0000FF"/>
              </a:solidFill>
              <a:effectLst>
                <a:outerShdw blurRad="38100" dist="38100" dir="2700000" algn="tl">
                  <a:srgbClr val="C0C0C0"/>
                </a:outerShdw>
              </a:effectLst>
            </a:endParaRPr>
          </a:p>
        </p:txBody>
      </p:sp>
      <p:pic>
        <p:nvPicPr>
          <p:cNvPr id="20" name="Изображение 1">
            <a:extLst>
              <a:ext uri="{FF2B5EF4-FFF2-40B4-BE49-F238E27FC236}">
                <a16:creationId xmlns:a16="http://schemas.microsoft.com/office/drawing/2014/main" id="{EC29B2A3-3FA0-434E-A4EE-26944084AFB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20571" y="3718320"/>
            <a:ext cx="3053701" cy="2092758"/>
          </a:xfrm>
          <a:prstGeom prst="rect">
            <a:avLst/>
          </a:prstGeom>
        </p:spPr>
      </p:pic>
    </p:spTree>
    <p:extLst>
      <p:ext uri="{BB962C8B-B14F-4D97-AF65-F5344CB8AC3E}">
        <p14:creationId xmlns:p14="http://schemas.microsoft.com/office/powerpoint/2010/main" val="1346645896"/>
      </p:ext>
    </p:extLst>
  </p:cSld>
  <p:clrMapOvr>
    <a:masterClrMapping/>
  </p:clrMapOvr>
  <mc:AlternateContent xmlns:mc="http://schemas.openxmlformats.org/markup-compatibility/2006" xmlns:p14="http://schemas.microsoft.com/office/powerpoint/2010/main">
    <mc:Choice Requires="p14">
      <p:transition spd="med" p14:dur="550">
        <p14:prism isContent="1"/>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41" y="-27384"/>
            <a:ext cx="9109859" cy="461665"/>
          </a:xfrm>
          <a:prstGeom prst="rect">
            <a:avLst/>
          </a:prstGeom>
        </p:spPr>
        <p:txBody>
          <a:bodyPr wrap="square">
            <a:spAutoFit/>
          </a:bodyPr>
          <a:lstStyle/>
          <a:p>
            <a:pPr algn="ctr"/>
            <a:r>
              <a:rPr lang="en-US" sz="2400" dirty="0">
                <a:solidFill>
                  <a:srgbClr val="0000FF"/>
                </a:solidFill>
                <a:latin typeface="Arial" panose="020B0604020202020204" pitchFamily="34" charset="0"/>
                <a:cs typeface="Arial" panose="020B0604020202020204" pitchFamily="34" charset="0"/>
              </a:rPr>
              <a:t>Challenge #4. Beam cooling systems: Electron and Stochastic</a:t>
            </a:r>
          </a:p>
        </p:txBody>
      </p:sp>
      <p:pic>
        <p:nvPicPr>
          <p:cNvPr id="11" name="Изображение 10"/>
          <p:cNvPicPr>
            <a:picLocks noChangeAspect="1"/>
          </p:cNvPicPr>
          <p:nvPr/>
        </p:nvPicPr>
        <p:blipFill>
          <a:blip r:embed="rId2"/>
          <a:stretch>
            <a:fillRect/>
          </a:stretch>
        </p:blipFill>
        <p:spPr>
          <a:xfrm>
            <a:off x="125632" y="1379318"/>
            <a:ext cx="1746585" cy="1068586"/>
          </a:xfrm>
          <a:prstGeom prst="rect">
            <a:avLst/>
          </a:prstGeom>
        </p:spPr>
      </p:pic>
      <p:grpSp>
        <p:nvGrpSpPr>
          <p:cNvPr id="6" name="Группа 5">
            <a:extLst>
              <a:ext uri="{FF2B5EF4-FFF2-40B4-BE49-F238E27FC236}">
                <a16:creationId xmlns:a16="http://schemas.microsoft.com/office/drawing/2014/main" id="{648A4E5A-000B-C045-A7F3-6DF45053970C}"/>
              </a:ext>
            </a:extLst>
          </p:cNvPr>
          <p:cNvGrpSpPr/>
          <p:nvPr/>
        </p:nvGrpSpPr>
        <p:grpSpPr>
          <a:xfrm>
            <a:off x="35496" y="2726299"/>
            <a:ext cx="1927395" cy="1644505"/>
            <a:chOff x="109862" y="1663617"/>
            <a:chExt cx="1927395" cy="1644505"/>
          </a:xfrm>
        </p:grpSpPr>
        <p:pic>
          <p:nvPicPr>
            <p:cNvPr id="12" name="Изображение 11"/>
            <p:cNvPicPr>
              <a:picLocks noChangeAspect="1"/>
            </p:cNvPicPr>
            <p:nvPr/>
          </p:nvPicPr>
          <p:blipFill>
            <a:blip r:embed="rId3"/>
            <a:stretch>
              <a:fillRect/>
            </a:stretch>
          </p:blipFill>
          <p:spPr>
            <a:xfrm>
              <a:off x="128412" y="1663617"/>
              <a:ext cx="1908845" cy="1644505"/>
            </a:xfrm>
            <a:prstGeom prst="rect">
              <a:avLst/>
            </a:prstGeom>
          </p:spPr>
        </p:pic>
        <p:sp>
          <p:nvSpPr>
            <p:cNvPr id="18" name="Прямоугольник 17"/>
            <p:cNvSpPr/>
            <p:nvPr/>
          </p:nvSpPr>
          <p:spPr>
            <a:xfrm>
              <a:off x="109862" y="3046512"/>
              <a:ext cx="1927395" cy="261610"/>
            </a:xfrm>
            <a:prstGeom prst="rect">
              <a:avLst/>
            </a:prstGeom>
            <a:solidFill>
              <a:schemeClr val="bg2">
                <a:lumMod val="20000"/>
                <a:lumOff val="80000"/>
              </a:schemeClr>
            </a:solidFill>
          </p:spPr>
          <p:txBody>
            <a:bodyPr wrap="square">
              <a:spAutoFit/>
            </a:bodyPr>
            <a:lstStyle/>
            <a:p>
              <a:r>
                <a:rPr lang="de-DE" sz="1100" dirty="0">
                  <a:solidFill>
                    <a:srgbClr val="0000FF"/>
                  </a:solidFill>
                </a:rPr>
                <a:t>FNAL: 4 </a:t>
              </a:r>
              <a:r>
                <a:rPr lang="de-DE" sz="1100" dirty="0" err="1">
                  <a:solidFill>
                    <a:srgbClr val="0000FF"/>
                  </a:solidFill>
                </a:rPr>
                <a:t>MeV</a:t>
              </a:r>
              <a:r>
                <a:rPr lang="de-DE" sz="1100" dirty="0">
                  <a:solidFill>
                    <a:srgbClr val="0000FF"/>
                  </a:solidFill>
                </a:rPr>
                <a:t> </a:t>
              </a:r>
              <a:r>
                <a:rPr lang="de-DE" sz="1100" dirty="0" err="1">
                  <a:solidFill>
                    <a:srgbClr val="0000FF"/>
                  </a:solidFill>
                </a:rPr>
                <a:t>Pelletron</a:t>
              </a:r>
              <a:endParaRPr lang="ru-RU" sz="1100" dirty="0"/>
            </a:p>
          </p:txBody>
        </p:sp>
      </p:grpSp>
      <p:grpSp>
        <p:nvGrpSpPr>
          <p:cNvPr id="5" name="Группа 4">
            <a:extLst>
              <a:ext uri="{FF2B5EF4-FFF2-40B4-BE49-F238E27FC236}">
                <a16:creationId xmlns:a16="http://schemas.microsoft.com/office/drawing/2014/main" id="{269A298C-A47C-294A-83DF-CC05093ABA66}"/>
              </a:ext>
            </a:extLst>
          </p:cNvPr>
          <p:cNvGrpSpPr/>
          <p:nvPr/>
        </p:nvGrpSpPr>
        <p:grpSpPr>
          <a:xfrm>
            <a:off x="2059372" y="1245112"/>
            <a:ext cx="2152588" cy="1679832"/>
            <a:chOff x="2171080" y="1225430"/>
            <a:chExt cx="2152588" cy="1679832"/>
          </a:xfrm>
        </p:grpSpPr>
        <p:pic>
          <p:nvPicPr>
            <p:cNvPr id="13" name="Picture 5" descr="COOLERINCOS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71080" y="1249401"/>
              <a:ext cx="2152588" cy="1655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Прямоугольник 19"/>
            <p:cNvSpPr/>
            <p:nvPr/>
          </p:nvSpPr>
          <p:spPr>
            <a:xfrm>
              <a:off x="2171080" y="1225430"/>
              <a:ext cx="2152588" cy="307777"/>
            </a:xfrm>
            <a:prstGeom prst="rect">
              <a:avLst/>
            </a:prstGeom>
            <a:solidFill>
              <a:schemeClr val="bg2">
                <a:lumMod val="20000"/>
                <a:lumOff val="80000"/>
              </a:schemeClr>
            </a:solidFill>
          </p:spPr>
          <p:txBody>
            <a:bodyPr wrap="square">
              <a:spAutoFit/>
            </a:bodyPr>
            <a:lstStyle/>
            <a:p>
              <a:r>
                <a:rPr lang="de-DE" sz="1400" dirty="0">
                  <a:solidFill>
                    <a:srgbClr val="0000FF"/>
                  </a:solidFill>
                </a:rPr>
                <a:t>2 </a:t>
              </a:r>
              <a:r>
                <a:rPr lang="de-DE" sz="1400" dirty="0" err="1">
                  <a:solidFill>
                    <a:srgbClr val="0000FF"/>
                  </a:solidFill>
                </a:rPr>
                <a:t>MeV</a:t>
              </a:r>
              <a:r>
                <a:rPr lang="de-DE" sz="1400" dirty="0">
                  <a:solidFill>
                    <a:srgbClr val="0000FF"/>
                  </a:solidFill>
                </a:rPr>
                <a:t> cooler COSY FZJ</a:t>
              </a:r>
              <a:endParaRPr lang="ru-RU" sz="1400" dirty="0"/>
            </a:p>
          </p:txBody>
        </p:sp>
      </p:grpSp>
      <p:sp>
        <p:nvSpPr>
          <p:cNvPr id="21" name="Прямоугольник 20"/>
          <p:cNvSpPr/>
          <p:nvPr/>
        </p:nvSpPr>
        <p:spPr>
          <a:xfrm>
            <a:off x="-31754" y="4751273"/>
            <a:ext cx="4788975" cy="2062103"/>
          </a:xfrm>
          <a:prstGeom prst="rect">
            <a:avLst/>
          </a:prstGeom>
        </p:spPr>
        <p:txBody>
          <a:bodyPr wrap="square">
            <a:spAutoFit/>
          </a:bodyPr>
          <a:lstStyle/>
          <a:p>
            <a:r>
              <a:rPr lang="en-US" sz="1600" dirty="0">
                <a:solidFill>
                  <a:srgbClr val="000090"/>
                </a:solidFill>
              </a:rPr>
              <a:t>Electron cooling: for booster – typical system, for collider – the most challenging in the world. JINR together with BINP. Electron Energy: 0.2-2.5 MeV, Electron current 0.1-1A, hollow beam, B=0.2T, cooling time in range 1⌯3 GeV/u ~ 10⌯300 sec</a:t>
            </a:r>
          </a:p>
          <a:p>
            <a:pPr algn="just">
              <a:spcBef>
                <a:spcPts val="0"/>
              </a:spcBef>
            </a:pPr>
            <a:r>
              <a:rPr lang="en-US" sz="1600" b="1" dirty="0">
                <a:solidFill>
                  <a:srgbClr val="FF0000"/>
                </a:solidFill>
                <a:latin typeface="Arial" panose="020B0604020202020204" pitchFamily="34" charset="0"/>
                <a:cs typeface="Arial" panose="020B0604020202020204" pitchFamily="34" charset="0"/>
              </a:rPr>
              <a:t>Main challenges: high voltage generation; power transmission to high potential; generation of magnetic guiding field.</a:t>
            </a:r>
          </a:p>
        </p:txBody>
      </p:sp>
      <p:sp>
        <p:nvSpPr>
          <p:cNvPr id="4" name="Прямоугольник 3">
            <a:extLst>
              <a:ext uri="{FF2B5EF4-FFF2-40B4-BE49-F238E27FC236}">
                <a16:creationId xmlns:a16="http://schemas.microsoft.com/office/drawing/2014/main" id="{1883F491-C6B5-0F4C-BDC1-EA9D75E96F0C}"/>
              </a:ext>
            </a:extLst>
          </p:cNvPr>
          <p:cNvSpPr/>
          <p:nvPr/>
        </p:nvSpPr>
        <p:spPr>
          <a:xfrm>
            <a:off x="107040" y="460523"/>
            <a:ext cx="4209141" cy="830997"/>
          </a:xfrm>
          <a:prstGeom prst="rect">
            <a:avLst/>
          </a:prstGeom>
        </p:spPr>
        <p:txBody>
          <a:bodyPr wrap="square">
            <a:spAutoFit/>
          </a:bodyPr>
          <a:lstStyle/>
          <a:p>
            <a:r>
              <a:rPr lang="en-US" dirty="0">
                <a:latin typeface="Arial" panose="020B0604020202020204" pitchFamily="34" charset="0"/>
                <a:cs typeface="Arial" panose="020B0604020202020204" pitchFamily="34" charset="0"/>
              </a:rPr>
              <a:t>Ultra-high energy of electron beam</a:t>
            </a:r>
          </a:p>
          <a:p>
            <a:r>
              <a:rPr lang="en-US" dirty="0">
                <a:latin typeface="Arial" panose="020B0604020202020204" pitchFamily="34" charset="0"/>
                <a:cs typeface="Arial" panose="020B0604020202020204" pitchFamily="34" charset="0"/>
              </a:rPr>
              <a:t>Use of cryogenic cathodes</a:t>
            </a:r>
          </a:p>
          <a:p>
            <a:r>
              <a:rPr lang="en-US" dirty="0">
                <a:latin typeface="Arial" panose="020B0604020202020204" pitchFamily="34" charset="0"/>
                <a:cs typeface="Arial" panose="020B0604020202020204" pitchFamily="34" charset="0"/>
              </a:rPr>
              <a:t>Hollow electron beam</a:t>
            </a:r>
          </a:p>
        </p:txBody>
      </p:sp>
      <p:grpSp>
        <p:nvGrpSpPr>
          <p:cNvPr id="7" name="Группа 6">
            <a:extLst>
              <a:ext uri="{FF2B5EF4-FFF2-40B4-BE49-F238E27FC236}">
                <a16:creationId xmlns:a16="http://schemas.microsoft.com/office/drawing/2014/main" id="{E36A7E22-1A7F-2841-9D4D-F5C05A5C94B3}"/>
              </a:ext>
            </a:extLst>
          </p:cNvPr>
          <p:cNvGrpSpPr/>
          <p:nvPr/>
        </p:nvGrpSpPr>
        <p:grpSpPr>
          <a:xfrm>
            <a:off x="2051720" y="2988129"/>
            <a:ext cx="2592289" cy="1809023"/>
            <a:chOff x="2164932" y="3005419"/>
            <a:chExt cx="2592289" cy="1809023"/>
          </a:xfrm>
        </p:grpSpPr>
        <p:pic>
          <p:nvPicPr>
            <p:cNvPr id="14" name="Рисунок 14">
              <a:extLst>
                <a:ext uri="{FF2B5EF4-FFF2-40B4-BE49-F238E27FC236}">
                  <a16:creationId xmlns:a16="http://schemas.microsoft.com/office/drawing/2014/main" id="{AD83ABBA-26F2-574B-986F-291083B6DAF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164932" y="3005419"/>
              <a:ext cx="2592289" cy="1809023"/>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9E93A28E-F6FC-EF4D-B6F0-33802FFC34DB}"/>
                </a:ext>
              </a:extLst>
            </p:cNvPr>
            <p:cNvSpPr/>
            <p:nvPr/>
          </p:nvSpPr>
          <p:spPr>
            <a:xfrm>
              <a:off x="3995936" y="3005419"/>
              <a:ext cx="761285" cy="738664"/>
            </a:xfrm>
            <a:prstGeom prst="rect">
              <a:avLst/>
            </a:prstGeom>
            <a:solidFill>
              <a:schemeClr val="bg2">
                <a:lumMod val="20000"/>
                <a:lumOff val="80000"/>
              </a:schemeClr>
            </a:solidFill>
          </p:spPr>
          <p:txBody>
            <a:bodyPr wrap="square" lIns="0">
              <a:spAutoFit/>
            </a:bodyPr>
            <a:lstStyle/>
            <a:p>
              <a:pPr algn="r"/>
              <a:r>
                <a:rPr lang="de-DE" sz="1400" dirty="0">
                  <a:solidFill>
                    <a:srgbClr val="0000FF"/>
                  </a:solidFill>
                </a:rPr>
                <a:t>2.5MeV </a:t>
              </a:r>
            </a:p>
            <a:p>
              <a:pPr algn="r"/>
              <a:r>
                <a:rPr lang="de-DE" sz="1400" dirty="0">
                  <a:solidFill>
                    <a:srgbClr val="0000FF"/>
                  </a:solidFill>
                </a:rPr>
                <a:t>cooler </a:t>
              </a:r>
            </a:p>
            <a:p>
              <a:pPr algn="r"/>
              <a:r>
                <a:rPr lang="de-DE" sz="1400" dirty="0">
                  <a:solidFill>
                    <a:srgbClr val="0000FF"/>
                  </a:solidFill>
                </a:rPr>
                <a:t>NICA</a:t>
              </a:r>
              <a:endParaRPr lang="ru-RU" sz="1400" dirty="0"/>
            </a:p>
          </p:txBody>
        </p:sp>
      </p:grpSp>
      <p:sp>
        <p:nvSpPr>
          <p:cNvPr id="3" name="Прямоугольник 2">
            <a:extLst>
              <a:ext uri="{FF2B5EF4-FFF2-40B4-BE49-F238E27FC236}">
                <a16:creationId xmlns:a16="http://schemas.microsoft.com/office/drawing/2014/main" id="{63846831-A5C7-0B45-B628-D8ABC9F67F80}"/>
              </a:ext>
            </a:extLst>
          </p:cNvPr>
          <p:cNvSpPr/>
          <p:nvPr/>
        </p:nvSpPr>
        <p:spPr>
          <a:xfrm>
            <a:off x="4788024" y="3789040"/>
            <a:ext cx="4299193" cy="2800767"/>
          </a:xfrm>
          <a:prstGeom prst="rect">
            <a:avLst/>
          </a:prstGeom>
        </p:spPr>
        <p:txBody>
          <a:bodyPr wrap="square">
            <a:spAutoFit/>
          </a:bodyPr>
          <a:lstStyle/>
          <a:p>
            <a:r>
              <a:rPr lang="en-US" sz="1600" dirty="0">
                <a:solidFill>
                  <a:srgbClr val="333333"/>
                </a:solidFill>
                <a:latin typeface="+mn-lt"/>
                <a:ea typeface="Times New Roman" panose="02020603050405020304" pitchFamily="18" charset="0"/>
              </a:rPr>
              <a:t>To perform the horizontal and vertical cooling, we plan additionally ~ 10 Watt per each direction as the gain is 70~75 </a:t>
            </a:r>
            <a:r>
              <a:rPr lang="en-US" sz="1600" dirty="0" err="1">
                <a:solidFill>
                  <a:srgbClr val="333333"/>
                </a:solidFill>
                <a:latin typeface="+mn-lt"/>
                <a:ea typeface="Times New Roman" panose="02020603050405020304" pitchFamily="18" charset="0"/>
              </a:rPr>
              <a:t>dB.</a:t>
            </a:r>
            <a:r>
              <a:rPr lang="en-US" sz="1600" dirty="0">
                <a:solidFill>
                  <a:srgbClr val="333333"/>
                </a:solidFill>
                <a:latin typeface="+mn-lt"/>
                <a:ea typeface="Times New Roman" panose="02020603050405020304" pitchFamily="18" charset="0"/>
              </a:rPr>
              <a:t> Totally ~ 400 Watt is the required power. </a:t>
            </a:r>
          </a:p>
          <a:p>
            <a:r>
              <a:rPr lang="en-US" sz="1600" dirty="0">
                <a:solidFill>
                  <a:srgbClr val="333333"/>
                </a:solidFill>
                <a:latin typeface="+mn-lt"/>
                <a:ea typeface="Times New Roman" panose="02020603050405020304" pitchFamily="18" charset="0"/>
              </a:rPr>
              <a:t>TDR: 32 rings per each pick-up, and 64 rings per each kicker, ~ 400 rings for total system.</a:t>
            </a:r>
            <a:r>
              <a:rPr lang="ru-RU" sz="1600" dirty="0">
                <a:latin typeface="+mn-lt"/>
              </a:rPr>
              <a:t> </a:t>
            </a:r>
            <a:endParaRPr lang="en-US" sz="1600" dirty="0">
              <a:latin typeface="+mn-lt"/>
            </a:endParaRPr>
          </a:p>
          <a:p>
            <a:r>
              <a:rPr lang="en-US" sz="1600" b="1" dirty="0">
                <a:solidFill>
                  <a:srgbClr val="FF0000"/>
                </a:solidFill>
              </a:rPr>
              <a:t>Challenge: advanced Notch-filter, accuracy of delay 1ps, effective 3D-cooling in 3⌯4.5GeV/u@ 300⌯700s, vacuum conditions for pick-up (warm section) 10</a:t>
            </a:r>
            <a:r>
              <a:rPr lang="en-US" sz="1600" b="1" baseline="30000" dirty="0">
                <a:solidFill>
                  <a:srgbClr val="FF0000"/>
                </a:solidFill>
              </a:rPr>
              <a:t>-11</a:t>
            </a:r>
            <a:r>
              <a:rPr lang="en-US" sz="1600" b="1" dirty="0">
                <a:solidFill>
                  <a:srgbClr val="FF0000"/>
                </a:solidFill>
              </a:rPr>
              <a:t> Torr, simultaneous operation with beam accumulation</a:t>
            </a:r>
            <a:endParaRPr lang="ru-RU" sz="1600" b="1" dirty="0">
              <a:solidFill>
                <a:srgbClr val="FF0000"/>
              </a:solidFill>
              <a:latin typeface="+mn-lt"/>
            </a:endParaRPr>
          </a:p>
        </p:txBody>
      </p:sp>
      <p:sp>
        <p:nvSpPr>
          <p:cNvPr id="9" name="Прямоугольник 8">
            <a:extLst>
              <a:ext uri="{FF2B5EF4-FFF2-40B4-BE49-F238E27FC236}">
                <a16:creationId xmlns:a16="http://schemas.microsoft.com/office/drawing/2014/main" id="{E19F9363-EF51-0B41-9669-7E10F53EFC11}"/>
              </a:ext>
            </a:extLst>
          </p:cNvPr>
          <p:cNvSpPr/>
          <p:nvPr/>
        </p:nvSpPr>
        <p:spPr>
          <a:xfrm>
            <a:off x="4716016" y="433065"/>
            <a:ext cx="4414429" cy="1323439"/>
          </a:xfrm>
          <a:prstGeom prst="rect">
            <a:avLst/>
          </a:prstGeom>
        </p:spPr>
        <p:txBody>
          <a:bodyPr wrap="square">
            <a:spAutoFit/>
          </a:bodyPr>
          <a:lstStyle/>
          <a:p>
            <a:r>
              <a:rPr lang="en-US" sz="1600" dirty="0"/>
              <a:t>We are constructing stochastic cooling</a:t>
            </a:r>
          </a:p>
          <a:p>
            <a:r>
              <a:rPr lang="en-US" sz="1600" dirty="0"/>
              <a:t>system 2-4 GHz band and the slot-ring-coupler (designed and produced for </a:t>
            </a:r>
            <a:r>
              <a:rPr lang="en-US" sz="1600" dirty="0" err="1"/>
              <a:t>Nuclotron</a:t>
            </a:r>
            <a:r>
              <a:rPr lang="en-US" sz="1600" dirty="0"/>
              <a:t> at FZJ as prototype for NICA) collaborating strongly with FZJ (COSY, HESR) and FAIR, FNAL. </a:t>
            </a:r>
          </a:p>
        </p:txBody>
      </p:sp>
      <p:pic>
        <p:nvPicPr>
          <p:cNvPr id="19" name="Grafik 1">
            <a:extLst>
              <a:ext uri="{FF2B5EF4-FFF2-40B4-BE49-F238E27FC236}">
                <a16:creationId xmlns:a16="http://schemas.microsoft.com/office/drawing/2014/main" id="{0C959717-F322-8042-AD5A-03E6AC970C7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69587" y="1778552"/>
            <a:ext cx="2410795" cy="1809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Прямоугольник 9">
            <a:extLst>
              <a:ext uri="{FF2B5EF4-FFF2-40B4-BE49-F238E27FC236}">
                <a16:creationId xmlns:a16="http://schemas.microsoft.com/office/drawing/2014/main" id="{5CA9EFA9-60E1-5D44-85AA-E204D1775DF9}"/>
              </a:ext>
            </a:extLst>
          </p:cNvPr>
          <p:cNvSpPr/>
          <p:nvPr/>
        </p:nvSpPr>
        <p:spPr>
          <a:xfrm>
            <a:off x="7081712" y="3260907"/>
            <a:ext cx="1878528" cy="338554"/>
          </a:xfrm>
          <a:prstGeom prst="rect">
            <a:avLst/>
          </a:prstGeom>
          <a:solidFill>
            <a:schemeClr val="bg2">
              <a:lumMod val="20000"/>
              <a:lumOff val="80000"/>
            </a:schemeClr>
          </a:solidFill>
        </p:spPr>
        <p:txBody>
          <a:bodyPr wrap="none">
            <a:spAutoFit/>
          </a:bodyPr>
          <a:lstStyle/>
          <a:p>
            <a:r>
              <a:rPr lang="en-US" dirty="0"/>
              <a:t>FZ </a:t>
            </a:r>
            <a:r>
              <a:rPr lang="en-US" dirty="0" err="1"/>
              <a:t>Juelich</a:t>
            </a:r>
            <a:r>
              <a:rPr lang="en-US" dirty="0"/>
              <a:t>, COSY </a:t>
            </a:r>
            <a:endParaRPr lang="ru-RU" dirty="0"/>
          </a:p>
        </p:txBody>
      </p:sp>
      <p:pic>
        <p:nvPicPr>
          <p:cNvPr id="22" name="Изображение 1" descr="CIMG2170.JPG">
            <a:extLst>
              <a:ext uri="{FF2B5EF4-FFF2-40B4-BE49-F238E27FC236}">
                <a16:creationId xmlns:a16="http://schemas.microsoft.com/office/drawing/2014/main" id="{0ABD849E-A380-5E4B-B8D0-7F3B95D1C53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5400000">
            <a:off x="4669665" y="2016244"/>
            <a:ext cx="1731552" cy="1256168"/>
          </a:xfrm>
          <a:prstGeom prst="rect">
            <a:avLst/>
          </a:prstGeom>
        </p:spPr>
      </p:pic>
      <p:sp>
        <p:nvSpPr>
          <p:cNvPr id="17" name="Прямоугольник 16">
            <a:extLst>
              <a:ext uri="{FF2B5EF4-FFF2-40B4-BE49-F238E27FC236}">
                <a16:creationId xmlns:a16="http://schemas.microsoft.com/office/drawing/2014/main" id="{6D498EB6-C54F-284A-8035-477FDE617C51}"/>
              </a:ext>
            </a:extLst>
          </p:cNvPr>
          <p:cNvSpPr/>
          <p:nvPr/>
        </p:nvSpPr>
        <p:spPr>
          <a:xfrm>
            <a:off x="4860032" y="3265820"/>
            <a:ext cx="1524942" cy="523220"/>
          </a:xfrm>
          <a:prstGeom prst="rect">
            <a:avLst/>
          </a:prstGeom>
        </p:spPr>
        <p:txBody>
          <a:bodyPr wrap="square">
            <a:spAutoFit/>
          </a:bodyPr>
          <a:lstStyle/>
          <a:p>
            <a:r>
              <a:rPr lang="en-US" sz="1400" dirty="0"/>
              <a:t>S-cool slot-ring</a:t>
            </a:r>
          </a:p>
          <a:p>
            <a:r>
              <a:rPr lang="en-US" sz="1400" dirty="0"/>
              <a:t>coupler structure</a:t>
            </a:r>
            <a:endParaRPr lang="ru-RU" sz="1400" dirty="0"/>
          </a:p>
        </p:txBody>
      </p:sp>
    </p:spTree>
    <p:extLst>
      <p:ext uri="{BB962C8B-B14F-4D97-AF65-F5344CB8AC3E}">
        <p14:creationId xmlns:p14="http://schemas.microsoft.com/office/powerpoint/2010/main" val="1956200591"/>
      </p:ext>
    </p:extLst>
  </p:cSld>
  <p:clrMapOvr>
    <a:masterClrMapping/>
  </p:clrMapOvr>
  <mc:AlternateContent xmlns:mc="http://schemas.openxmlformats.org/markup-compatibility/2006" xmlns:p14="http://schemas.microsoft.com/office/powerpoint/2010/main">
    <mc:Choice Requires="p14">
      <p:transition spd="med" p14:dur="550">
        <p14:prism isContent="1"/>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375830" y="6456659"/>
            <a:ext cx="2057400" cy="365125"/>
          </a:xfrm>
        </p:spPr>
        <p:txBody>
          <a:bodyPr/>
          <a:lstStyle/>
          <a:p>
            <a:fld id="{FDC434F4-78B4-4E54-84D3-6206A12AE9BE}" type="slidenum">
              <a:rPr lang="ru-RU" smtClean="0"/>
              <a:t>19</a:t>
            </a:fld>
            <a:endParaRPr lang="ru-RU" dirty="0"/>
          </a:p>
        </p:txBody>
      </p:sp>
      <p:sp>
        <p:nvSpPr>
          <p:cNvPr id="20" name="TextBox 19">
            <a:extLst>
              <a:ext uri="{FF2B5EF4-FFF2-40B4-BE49-F238E27FC236}">
                <a16:creationId xmlns:a16="http://schemas.microsoft.com/office/drawing/2014/main" id="{8BCB9C72-FBF3-4902-9B1D-0EABA0357B63}"/>
              </a:ext>
            </a:extLst>
          </p:cNvPr>
          <p:cNvSpPr txBox="1"/>
          <p:nvPr/>
        </p:nvSpPr>
        <p:spPr>
          <a:xfrm>
            <a:off x="0" y="2656"/>
            <a:ext cx="9144000" cy="461665"/>
          </a:xfrm>
          <a:prstGeom prst="rect">
            <a:avLst/>
          </a:prstGeom>
          <a:noFill/>
          <a:ln w="19050">
            <a:solidFill>
              <a:schemeClr val="accent1"/>
            </a:solidFill>
          </a:ln>
        </p:spPr>
        <p:txBody>
          <a:bodyPr wrap="square" rtlCol="0">
            <a:spAutoFit/>
          </a:bodyPr>
          <a:lstStyle/>
          <a:p>
            <a:pPr algn="ctr"/>
            <a:r>
              <a:rPr lang="en-US" altLang="ru-RU" sz="2400" b="1" dirty="0">
                <a:solidFill>
                  <a:srgbClr val="000066"/>
                </a:solidFill>
                <a:latin typeface="Arial" panose="020B0604020202020204" pitchFamily="34" charset="0"/>
                <a:ea typeface="MS PGothic" pitchFamily="34" charset="-128"/>
                <a:cs typeface="Arial" panose="020B0604020202020204" pitchFamily="34" charset="0"/>
              </a:rPr>
              <a:t>4. NICA Stages</a:t>
            </a:r>
            <a:endParaRPr lang="ru-RU" altLang="ru-RU" sz="2400" b="1" dirty="0">
              <a:solidFill>
                <a:srgbClr val="000066"/>
              </a:solidFill>
              <a:latin typeface="Arial" panose="020B0604020202020204" pitchFamily="34" charset="0"/>
              <a:ea typeface="MS PGothic" pitchFamily="34" charset="-128"/>
              <a:cs typeface="Arial" panose="020B0604020202020204" pitchFamily="34" charset="0"/>
            </a:endParaRPr>
          </a:p>
        </p:txBody>
      </p:sp>
      <p:sp>
        <p:nvSpPr>
          <p:cNvPr id="101" name="Text Box 35">
            <a:extLst>
              <a:ext uri="{FF2B5EF4-FFF2-40B4-BE49-F238E27FC236}">
                <a16:creationId xmlns:a16="http://schemas.microsoft.com/office/drawing/2014/main" id="{1B726C6E-CA22-4C9F-B50D-953CFB305819}"/>
              </a:ext>
            </a:extLst>
          </p:cNvPr>
          <p:cNvSpPr txBox="1">
            <a:spLocks noChangeArrowheads="1"/>
          </p:cNvSpPr>
          <p:nvPr/>
        </p:nvSpPr>
        <p:spPr bwMode="auto">
          <a:xfrm>
            <a:off x="838985" y="631490"/>
            <a:ext cx="7202079" cy="584775"/>
          </a:xfrm>
          <a:prstGeom prst="rect">
            <a:avLst/>
          </a:prstGeom>
          <a:noFill/>
          <a:ln w="28575">
            <a:noFill/>
            <a:prstDash val="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1600" b="1" dirty="0">
                <a:solidFill>
                  <a:srgbClr val="C00000"/>
                </a:solidFill>
                <a:latin typeface="Arial" panose="020B0604020202020204" pitchFamily="34" charset="0"/>
                <a:cs typeface="Arial" panose="020B0604020202020204" pitchFamily="34" charset="0"/>
              </a:rPr>
              <a:t>Two rings of the NICA Collider will be equipped with the following devises allowing to control parameters of the ion beams:</a:t>
            </a:r>
            <a:endParaRPr lang="ru-RU" altLang="ru-RU" sz="1600" b="1" dirty="0">
              <a:solidFill>
                <a:srgbClr val="C00000"/>
              </a:solidFill>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17619222"/>
              </p:ext>
            </p:extLst>
          </p:nvPr>
        </p:nvGraphicFramePr>
        <p:xfrm>
          <a:off x="650449" y="1681918"/>
          <a:ext cx="7843101" cy="4490720"/>
        </p:xfrm>
        <a:graphic>
          <a:graphicData uri="http://schemas.openxmlformats.org/drawingml/2006/table">
            <a:tbl>
              <a:tblPr firstRow="1" bandRow="1">
                <a:tableStyleId>{5940675A-B579-460E-94D1-54222C63F5DA}</a:tableStyleId>
              </a:tblPr>
              <a:tblGrid>
                <a:gridCol w="2516102">
                  <a:extLst>
                    <a:ext uri="{9D8B030D-6E8A-4147-A177-3AD203B41FA5}">
                      <a16:colId xmlns:a16="http://schemas.microsoft.com/office/drawing/2014/main" val="4118397587"/>
                    </a:ext>
                  </a:extLst>
                </a:gridCol>
                <a:gridCol w="2660592">
                  <a:extLst>
                    <a:ext uri="{9D8B030D-6E8A-4147-A177-3AD203B41FA5}">
                      <a16:colId xmlns:a16="http://schemas.microsoft.com/office/drawing/2014/main" val="4169721524"/>
                    </a:ext>
                  </a:extLst>
                </a:gridCol>
                <a:gridCol w="2666407">
                  <a:extLst>
                    <a:ext uri="{9D8B030D-6E8A-4147-A177-3AD203B41FA5}">
                      <a16:colId xmlns:a16="http://schemas.microsoft.com/office/drawing/2014/main" val="2047437364"/>
                    </a:ext>
                  </a:extLst>
                </a:gridCol>
              </a:tblGrid>
              <a:tr h="370840">
                <a:tc>
                  <a:txBody>
                    <a:bodyPr/>
                    <a:lstStyle/>
                    <a:p>
                      <a:r>
                        <a:rPr lang="en-US" b="1" dirty="0">
                          <a:solidFill>
                            <a:srgbClr val="000066"/>
                          </a:solidFill>
                        </a:rPr>
                        <a:t>Device</a:t>
                      </a:r>
                      <a:endParaRPr lang="ru-RU" b="1" dirty="0">
                        <a:solidFill>
                          <a:srgbClr val="000066"/>
                        </a:solidFill>
                      </a:endParaRPr>
                    </a:p>
                  </a:txBody>
                  <a:tcPr/>
                </a:tc>
                <a:tc>
                  <a:txBody>
                    <a:bodyPr/>
                    <a:lstStyle/>
                    <a:p>
                      <a:pPr algn="ctr"/>
                      <a:r>
                        <a:rPr lang="en-US" b="1" dirty="0">
                          <a:solidFill>
                            <a:srgbClr val="FFFF00"/>
                          </a:solidFill>
                        </a:rPr>
                        <a:t>Stage I </a:t>
                      </a:r>
                    </a:p>
                    <a:p>
                      <a:pPr algn="ctr"/>
                      <a:r>
                        <a:rPr lang="en-US" b="1" dirty="0">
                          <a:solidFill>
                            <a:srgbClr val="FFFF00"/>
                          </a:solidFill>
                        </a:rPr>
                        <a:t>(number per ring)</a:t>
                      </a:r>
                      <a:endParaRPr lang="ru-RU" b="1" dirty="0">
                        <a:solidFill>
                          <a:srgbClr val="FFFF00"/>
                        </a:solidFill>
                      </a:endParaRPr>
                    </a:p>
                  </a:txBody>
                  <a:tcPr>
                    <a:solidFill>
                      <a:schemeClr val="accent1">
                        <a:lumMod val="75000"/>
                      </a:schemeClr>
                    </a:solidFill>
                  </a:tcPr>
                </a:tc>
                <a:tc>
                  <a:txBody>
                    <a:bodyPr/>
                    <a:lstStyle/>
                    <a:p>
                      <a:pPr algn="ctr"/>
                      <a:r>
                        <a:rPr lang="en-US" b="1" dirty="0">
                          <a:solidFill>
                            <a:srgbClr val="006600"/>
                          </a:solidFill>
                        </a:rPr>
                        <a:t>Stage 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6600"/>
                          </a:solidFill>
                        </a:rPr>
                        <a:t>(number per ring)</a:t>
                      </a:r>
                      <a:endParaRPr lang="ru-RU" b="1" dirty="0">
                        <a:solidFill>
                          <a:srgbClr val="006600"/>
                        </a:solidFill>
                      </a:endParaRPr>
                    </a:p>
                  </a:txBody>
                  <a:tcPr>
                    <a:solidFill>
                      <a:schemeClr val="accent6">
                        <a:lumMod val="40000"/>
                        <a:lumOff val="60000"/>
                      </a:schemeClr>
                    </a:solidFill>
                  </a:tcPr>
                </a:tc>
                <a:extLst>
                  <a:ext uri="{0D108BD9-81ED-4DB2-BD59-A6C34878D82A}">
                    <a16:rowId xmlns:a16="http://schemas.microsoft.com/office/drawing/2014/main" val="866528797"/>
                  </a:ext>
                </a:extLst>
              </a:tr>
              <a:tr h="370840">
                <a:tc>
                  <a:txBody>
                    <a:bodyPr/>
                    <a:lstStyle/>
                    <a:p>
                      <a:r>
                        <a:rPr lang="en-US" b="1" dirty="0">
                          <a:solidFill>
                            <a:srgbClr val="000066"/>
                          </a:solidFill>
                        </a:rPr>
                        <a:t>RF-1 (ion storage and acceleration/deceleration)</a:t>
                      </a:r>
                      <a:endParaRPr lang="ru-RU" b="1" dirty="0">
                        <a:solidFill>
                          <a:srgbClr val="000066"/>
                        </a:solidFill>
                      </a:endParaRPr>
                    </a:p>
                  </a:txBody>
                  <a:tcPr/>
                </a:tc>
                <a:tc>
                  <a:txBody>
                    <a:bodyPr/>
                    <a:lstStyle/>
                    <a:p>
                      <a:pPr algn="ctr"/>
                      <a:r>
                        <a:rPr lang="en-US" b="1" dirty="0">
                          <a:solidFill>
                            <a:srgbClr val="FFFF00"/>
                          </a:solidFill>
                        </a:rPr>
                        <a:t>1</a:t>
                      </a:r>
                      <a:endParaRPr lang="ru-RU" b="1" dirty="0">
                        <a:solidFill>
                          <a:srgbClr val="FFFF00"/>
                        </a:solidFill>
                      </a:endParaRPr>
                    </a:p>
                  </a:txBody>
                  <a:tcPr>
                    <a:solidFill>
                      <a:schemeClr val="accent1">
                        <a:lumMod val="75000"/>
                      </a:schemeClr>
                    </a:solidFill>
                  </a:tcPr>
                </a:tc>
                <a:tc>
                  <a:txBody>
                    <a:bodyPr/>
                    <a:lstStyle/>
                    <a:p>
                      <a:pPr algn="ctr"/>
                      <a:r>
                        <a:rPr lang="en-US" b="1" dirty="0">
                          <a:solidFill>
                            <a:srgbClr val="006600"/>
                          </a:solidFill>
                        </a:rPr>
                        <a:t>1</a:t>
                      </a:r>
                      <a:endParaRPr lang="ru-RU" b="1" dirty="0">
                        <a:solidFill>
                          <a:srgbClr val="006600"/>
                        </a:solidFill>
                      </a:endParaRPr>
                    </a:p>
                  </a:txBody>
                  <a:tcPr>
                    <a:solidFill>
                      <a:schemeClr val="accent6">
                        <a:lumMod val="40000"/>
                        <a:lumOff val="60000"/>
                      </a:schemeClr>
                    </a:solidFill>
                  </a:tcPr>
                </a:tc>
                <a:extLst>
                  <a:ext uri="{0D108BD9-81ED-4DB2-BD59-A6C34878D82A}">
                    <a16:rowId xmlns:a16="http://schemas.microsoft.com/office/drawing/2014/main" val="3172446981"/>
                  </a:ext>
                </a:extLst>
              </a:tr>
              <a:tr h="370840">
                <a:tc>
                  <a:txBody>
                    <a:bodyPr/>
                    <a:lstStyle/>
                    <a:p>
                      <a:r>
                        <a:rPr lang="en-US" b="1" dirty="0">
                          <a:solidFill>
                            <a:srgbClr val="000066"/>
                          </a:solidFill>
                        </a:rPr>
                        <a:t>RF-2 (ion bunching)</a:t>
                      </a:r>
                      <a:endParaRPr lang="ru-RU" b="1" dirty="0">
                        <a:solidFill>
                          <a:srgbClr val="000066"/>
                        </a:solidFill>
                      </a:endParaRPr>
                    </a:p>
                  </a:txBody>
                  <a:tcPr/>
                </a:tc>
                <a:tc>
                  <a:txBody>
                    <a:bodyPr/>
                    <a:lstStyle/>
                    <a:p>
                      <a:pPr algn="ctr"/>
                      <a:r>
                        <a:rPr lang="en-US" b="1" dirty="0">
                          <a:solidFill>
                            <a:srgbClr val="FFFF00"/>
                          </a:solidFill>
                        </a:rPr>
                        <a:t>2</a:t>
                      </a:r>
                      <a:endParaRPr lang="ru-RU" b="1" dirty="0">
                        <a:solidFill>
                          <a:srgbClr val="FFFF00"/>
                        </a:solidFill>
                      </a:endParaRPr>
                    </a:p>
                  </a:txBody>
                  <a:tcPr>
                    <a:solidFill>
                      <a:schemeClr val="accent1">
                        <a:lumMod val="75000"/>
                      </a:schemeClr>
                    </a:solidFill>
                  </a:tcPr>
                </a:tc>
                <a:tc>
                  <a:txBody>
                    <a:bodyPr/>
                    <a:lstStyle/>
                    <a:p>
                      <a:pPr algn="ctr"/>
                      <a:r>
                        <a:rPr lang="en-US" b="1" dirty="0">
                          <a:solidFill>
                            <a:srgbClr val="006600"/>
                          </a:solidFill>
                        </a:rPr>
                        <a:t>4</a:t>
                      </a:r>
                      <a:endParaRPr lang="ru-RU" b="1" dirty="0">
                        <a:solidFill>
                          <a:srgbClr val="006600"/>
                        </a:solidFill>
                      </a:endParaRPr>
                    </a:p>
                  </a:txBody>
                  <a:tcPr>
                    <a:solidFill>
                      <a:schemeClr val="accent6">
                        <a:lumMod val="40000"/>
                        <a:lumOff val="60000"/>
                      </a:schemeClr>
                    </a:solidFill>
                  </a:tcPr>
                </a:tc>
                <a:extLst>
                  <a:ext uri="{0D108BD9-81ED-4DB2-BD59-A6C34878D82A}">
                    <a16:rowId xmlns:a16="http://schemas.microsoft.com/office/drawing/2014/main" val="4117203230"/>
                  </a:ext>
                </a:extLst>
              </a:tr>
              <a:tr h="370840">
                <a:tc>
                  <a:txBody>
                    <a:bodyPr/>
                    <a:lstStyle/>
                    <a:p>
                      <a:r>
                        <a:rPr lang="en-US" b="1" dirty="0">
                          <a:solidFill>
                            <a:srgbClr val="000066"/>
                          </a:solidFill>
                        </a:rPr>
                        <a:t>RF-3 (short bunch formation)</a:t>
                      </a:r>
                      <a:endParaRPr lang="ru-RU" b="1" dirty="0">
                        <a:solidFill>
                          <a:srgbClr val="000066"/>
                        </a:solidFill>
                      </a:endParaRPr>
                    </a:p>
                  </a:txBody>
                  <a:tcPr/>
                </a:tc>
                <a:tc>
                  <a:txBody>
                    <a:bodyPr/>
                    <a:lstStyle/>
                    <a:p>
                      <a:pPr algn="ctr"/>
                      <a:r>
                        <a:rPr lang="en-US" b="1" dirty="0">
                          <a:solidFill>
                            <a:srgbClr val="FFFF00"/>
                          </a:solidFill>
                        </a:rPr>
                        <a:t>0</a:t>
                      </a:r>
                      <a:endParaRPr lang="ru-RU" b="1" dirty="0">
                        <a:solidFill>
                          <a:srgbClr val="FFFF00"/>
                        </a:solidFill>
                      </a:endParaRPr>
                    </a:p>
                  </a:txBody>
                  <a:tcPr>
                    <a:solidFill>
                      <a:schemeClr val="accent1">
                        <a:lumMod val="75000"/>
                      </a:schemeClr>
                    </a:solidFill>
                  </a:tcPr>
                </a:tc>
                <a:tc>
                  <a:txBody>
                    <a:bodyPr/>
                    <a:lstStyle/>
                    <a:p>
                      <a:pPr algn="ctr"/>
                      <a:r>
                        <a:rPr lang="en-US" b="1" dirty="0">
                          <a:solidFill>
                            <a:srgbClr val="006600"/>
                          </a:solidFill>
                        </a:rPr>
                        <a:t>8</a:t>
                      </a:r>
                      <a:endParaRPr lang="ru-RU" b="1" dirty="0">
                        <a:solidFill>
                          <a:srgbClr val="006600"/>
                        </a:solidFill>
                      </a:endParaRPr>
                    </a:p>
                  </a:txBody>
                  <a:tcPr>
                    <a:solidFill>
                      <a:schemeClr val="accent6">
                        <a:lumMod val="40000"/>
                        <a:lumOff val="60000"/>
                      </a:schemeClr>
                    </a:solidFill>
                  </a:tcPr>
                </a:tc>
                <a:extLst>
                  <a:ext uri="{0D108BD9-81ED-4DB2-BD59-A6C34878D82A}">
                    <a16:rowId xmlns:a16="http://schemas.microsoft.com/office/drawing/2014/main" val="550496248"/>
                  </a:ext>
                </a:extLst>
              </a:tr>
              <a:tr h="370840">
                <a:tc>
                  <a:txBody>
                    <a:bodyPr/>
                    <a:lstStyle/>
                    <a:p>
                      <a:r>
                        <a:rPr lang="en-US" b="1" dirty="0">
                          <a:solidFill>
                            <a:srgbClr val="000066"/>
                          </a:solidFill>
                        </a:rPr>
                        <a:t>HV Electron cooler </a:t>
                      </a:r>
                      <a:endParaRPr lang="ru-RU" b="1" dirty="0">
                        <a:solidFill>
                          <a:srgbClr val="000066"/>
                        </a:solidFill>
                      </a:endParaRPr>
                    </a:p>
                  </a:txBody>
                  <a:tcPr/>
                </a:tc>
                <a:tc>
                  <a:txBody>
                    <a:bodyPr/>
                    <a:lstStyle/>
                    <a:p>
                      <a:pPr algn="ctr"/>
                      <a:r>
                        <a:rPr lang="en-US" b="1" dirty="0">
                          <a:solidFill>
                            <a:srgbClr val="FFFF00"/>
                          </a:solidFill>
                        </a:rPr>
                        <a:t>1 beam</a:t>
                      </a:r>
                      <a:endParaRPr lang="ru-RU" b="1" dirty="0">
                        <a:solidFill>
                          <a:srgbClr val="FFFF00"/>
                        </a:solidFill>
                      </a:endParaRPr>
                    </a:p>
                  </a:txBody>
                  <a:tcP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6600"/>
                          </a:solidFill>
                        </a:rPr>
                        <a:t>1 beam</a:t>
                      </a:r>
                      <a:endParaRPr lang="ru-RU" b="1" dirty="0">
                        <a:solidFill>
                          <a:srgbClr val="006600"/>
                        </a:solidFill>
                      </a:endParaRPr>
                    </a:p>
                  </a:txBody>
                  <a:tcPr>
                    <a:solidFill>
                      <a:schemeClr val="accent6">
                        <a:lumMod val="40000"/>
                        <a:lumOff val="60000"/>
                      </a:schemeClr>
                    </a:solidFill>
                  </a:tcPr>
                </a:tc>
                <a:extLst>
                  <a:ext uri="{0D108BD9-81ED-4DB2-BD59-A6C34878D82A}">
                    <a16:rowId xmlns:a16="http://schemas.microsoft.com/office/drawing/2014/main" val="2142146163"/>
                  </a:ext>
                </a:extLst>
              </a:tr>
              <a:tr h="370840">
                <a:tc>
                  <a:txBody>
                    <a:bodyPr/>
                    <a:lstStyle/>
                    <a:p>
                      <a:r>
                        <a:rPr lang="en-US" b="1" dirty="0">
                          <a:solidFill>
                            <a:srgbClr val="000066"/>
                          </a:solidFill>
                        </a:rPr>
                        <a:t>Stochastic cooling system</a:t>
                      </a:r>
                      <a:endParaRPr lang="ru-RU" b="1" dirty="0">
                        <a:solidFill>
                          <a:srgbClr val="000066"/>
                        </a:solidFill>
                      </a:endParaRPr>
                    </a:p>
                  </a:txBody>
                  <a:tcPr/>
                </a:tc>
                <a:tc>
                  <a:txBody>
                    <a:bodyPr/>
                    <a:lstStyle/>
                    <a:p>
                      <a:pPr algn="ctr"/>
                      <a:r>
                        <a:rPr lang="en-US" b="1" dirty="0">
                          <a:solidFill>
                            <a:srgbClr val="FFFF00"/>
                          </a:solidFill>
                        </a:rPr>
                        <a:t>1 channel</a:t>
                      </a:r>
                    </a:p>
                    <a:p>
                      <a:pPr algn="ctr"/>
                      <a:r>
                        <a:rPr lang="en-US" b="1" dirty="0">
                          <a:solidFill>
                            <a:srgbClr val="FFFF00"/>
                          </a:solidFill>
                        </a:rPr>
                        <a:t>(cooling of longitudinal degree of freedom)</a:t>
                      </a:r>
                      <a:endParaRPr lang="ru-RU" b="1" dirty="0">
                        <a:solidFill>
                          <a:srgbClr val="FFFF00"/>
                        </a:solidFill>
                      </a:endParaRPr>
                    </a:p>
                  </a:txBody>
                  <a:tcPr>
                    <a:solidFill>
                      <a:schemeClr val="accent1">
                        <a:lumMod val="75000"/>
                      </a:schemeClr>
                    </a:solidFill>
                  </a:tcPr>
                </a:tc>
                <a:tc>
                  <a:txBody>
                    <a:bodyPr/>
                    <a:lstStyle/>
                    <a:p>
                      <a:pPr algn="ctr"/>
                      <a:r>
                        <a:rPr lang="ru-RU" b="1" dirty="0">
                          <a:solidFill>
                            <a:srgbClr val="006600"/>
                          </a:solidFill>
                        </a:rPr>
                        <a:t>3 </a:t>
                      </a:r>
                      <a:r>
                        <a:rPr lang="en-US" b="1" dirty="0">
                          <a:solidFill>
                            <a:srgbClr val="006600"/>
                          </a:solidFill>
                        </a:rPr>
                        <a:t>channels</a:t>
                      </a:r>
                    </a:p>
                    <a:p>
                      <a:pPr algn="ctr"/>
                      <a:r>
                        <a:rPr lang="en-US" b="1" dirty="0">
                          <a:solidFill>
                            <a:srgbClr val="006600"/>
                          </a:solidFill>
                        </a:rPr>
                        <a:t>(3D cooling)</a:t>
                      </a:r>
                      <a:endParaRPr lang="ru-RU" b="1" dirty="0">
                        <a:solidFill>
                          <a:srgbClr val="006600"/>
                        </a:solidFill>
                      </a:endParaRPr>
                    </a:p>
                  </a:txBody>
                  <a:tcPr>
                    <a:solidFill>
                      <a:schemeClr val="accent6">
                        <a:lumMod val="40000"/>
                        <a:lumOff val="60000"/>
                      </a:schemeClr>
                    </a:solidFill>
                  </a:tcPr>
                </a:tc>
                <a:extLst>
                  <a:ext uri="{0D108BD9-81ED-4DB2-BD59-A6C34878D82A}">
                    <a16:rowId xmlns:a16="http://schemas.microsoft.com/office/drawing/2014/main" val="2803217714"/>
                  </a:ext>
                </a:extLst>
              </a:tr>
              <a:tr h="370840">
                <a:tc>
                  <a:txBody>
                    <a:bodyPr/>
                    <a:lstStyle/>
                    <a:p>
                      <a:r>
                        <a:rPr lang="en-US" b="1" dirty="0">
                          <a:solidFill>
                            <a:srgbClr val="000066"/>
                          </a:solidFill>
                        </a:rPr>
                        <a:t>Feedback system</a:t>
                      </a:r>
                      <a:endParaRPr lang="ru-RU" b="1" dirty="0">
                        <a:solidFill>
                          <a:srgbClr val="000066"/>
                        </a:solidFill>
                      </a:endParaRPr>
                    </a:p>
                  </a:txBody>
                  <a:tcPr/>
                </a:tc>
                <a:tc>
                  <a:txBody>
                    <a:bodyPr/>
                    <a:lstStyle/>
                    <a:p>
                      <a:pPr algn="ctr"/>
                      <a:r>
                        <a:rPr lang="en-US" b="1" dirty="0">
                          <a:solidFill>
                            <a:srgbClr val="FFFF00"/>
                          </a:solidFill>
                        </a:rPr>
                        <a:t>1 channel (low frequency)</a:t>
                      </a:r>
                      <a:endParaRPr lang="ru-RU" b="1" dirty="0">
                        <a:solidFill>
                          <a:srgbClr val="FFFF00"/>
                        </a:solidFill>
                      </a:endParaRPr>
                    </a:p>
                  </a:txBody>
                  <a:tcPr>
                    <a:solidFill>
                      <a:schemeClr val="accent1">
                        <a:lumMod val="75000"/>
                      </a:schemeClr>
                    </a:solidFill>
                  </a:tcPr>
                </a:tc>
                <a:tc>
                  <a:txBody>
                    <a:bodyPr/>
                    <a:lstStyle/>
                    <a:p>
                      <a:pPr algn="ctr"/>
                      <a:r>
                        <a:rPr lang="en-US" b="1" dirty="0">
                          <a:solidFill>
                            <a:srgbClr val="006600"/>
                          </a:solidFill>
                        </a:rPr>
                        <a:t>1 channel </a:t>
                      </a:r>
                    </a:p>
                    <a:p>
                      <a:pPr algn="ctr"/>
                      <a:r>
                        <a:rPr lang="en-US" b="1" dirty="0">
                          <a:solidFill>
                            <a:srgbClr val="006600"/>
                          </a:solidFill>
                        </a:rPr>
                        <a:t>(high frequency) ?</a:t>
                      </a:r>
                      <a:endParaRPr lang="ru-RU" b="1" dirty="0">
                        <a:solidFill>
                          <a:srgbClr val="006600"/>
                        </a:solidFill>
                      </a:endParaRPr>
                    </a:p>
                  </a:txBody>
                  <a:tcPr>
                    <a:solidFill>
                      <a:schemeClr val="accent6">
                        <a:lumMod val="40000"/>
                        <a:lumOff val="60000"/>
                      </a:schemeClr>
                    </a:solidFill>
                  </a:tcPr>
                </a:tc>
                <a:extLst>
                  <a:ext uri="{0D108BD9-81ED-4DB2-BD59-A6C34878D82A}">
                    <a16:rowId xmlns:a16="http://schemas.microsoft.com/office/drawing/2014/main" val="716284141"/>
                  </a:ext>
                </a:extLst>
              </a:tr>
            </a:tbl>
          </a:graphicData>
        </a:graphic>
      </p:graphicFrame>
      <p:sp>
        <p:nvSpPr>
          <p:cNvPr id="5" name="Прямоугольник 4">
            <a:extLst>
              <a:ext uri="{FF2B5EF4-FFF2-40B4-BE49-F238E27FC236}">
                <a16:creationId xmlns:a16="http://schemas.microsoft.com/office/drawing/2014/main" id="{FAB5353D-D659-4C71-AA08-D90FF5635BFA}"/>
              </a:ext>
            </a:extLst>
          </p:cNvPr>
          <p:cNvSpPr/>
          <p:nvPr/>
        </p:nvSpPr>
        <p:spPr>
          <a:xfrm>
            <a:off x="0" y="464321"/>
            <a:ext cx="9144000" cy="932679"/>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627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a:xfrm>
            <a:off x="6420628" y="6290831"/>
            <a:ext cx="2057400" cy="365125"/>
          </a:xfrm>
        </p:spPr>
        <p:txBody>
          <a:bodyPr/>
          <a:lstStyle/>
          <a:p>
            <a:fld id="{FDC434F4-78B4-4E54-84D3-6206A12AE9BE}" type="slidenum">
              <a:rPr lang="ru-RU" smtClean="0"/>
              <a:t>2</a:t>
            </a:fld>
            <a:endParaRPr lang="ru-RU" dirty="0"/>
          </a:p>
        </p:txBody>
      </p:sp>
      <p:grpSp>
        <p:nvGrpSpPr>
          <p:cNvPr id="4" name="Группа 3">
            <a:extLst>
              <a:ext uri="{FF2B5EF4-FFF2-40B4-BE49-F238E27FC236}">
                <a16:creationId xmlns:a16="http://schemas.microsoft.com/office/drawing/2014/main" id="{0F85A9A4-CEFB-46AE-9B69-2E65FDE2290C}"/>
              </a:ext>
            </a:extLst>
          </p:cNvPr>
          <p:cNvGrpSpPr/>
          <p:nvPr/>
        </p:nvGrpSpPr>
        <p:grpSpPr>
          <a:xfrm>
            <a:off x="0" y="0"/>
            <a:ext cx="9155662" cy="1656246"/>
            <a:chOff x="0" y="0"/>
            <a:chExt cx="9155662" cy="1656246"/>
          </a:xfrm>
        </p:grpSpPr>
        <p:sp>
          <p:nvSpPr>
            <p:cNvPr id="9" name="TextBox 8">
              <a:extLst>
                <a:ext uri="{FF2B5EF4-FFF2-40B4-BE49-F238E27FC236}">
                  <a16:creationId xmlns:a16="http://schemas.microsoft.com/office/drawing/2014/main" id="{69C67BBF-23CE-40EC-BF12-CAE39CC11C7D}"/>
                </a:ext>
              </a:extLst>
            </p:cNvPr>
            <p:cNvSpPr txBox="1"/>
            <p:nvPr/>
          </p:nvSpPr>
          <p:spPr>
            <a:xfrm>
              <a:off x="0" y="0"/>
              <a:ext cx="9144001" cy="589072"/>
            </a:xfrm>
            <a:prstGeom prst="rect">
              <a:avLst/>
            </a:prstGeom>
            <a:noFill/>
            <a:ln>
              <a:solidFill>
                <a:srgbClr val="000066"/>
              </a:solidFill>
            </a:ln>
          </p:spPr>
          <p:txBody>
            <a:bodyPr wrap="square" rtlCol="0">
              <a:spAutoFit/>
            </a:bodyPr>
            <a:lstStyle/>
            <a:p>
              <a:pPr algn="ctr">
                <a:lnSpc>
                  <a:spcPct val="150000"/>
                </a:lnSpc>
              </a:pPr>
              <a:r>
                <a:rPr lang="en-GB" sz="2400" b="1" dirty="0">
                  <a:solidFill>
                    <a:srgbClr val="000066"/>
                  </a:solidFill>
                </a:rPr>
                <a:t>1. Goals for Experimental Research of the NICA Project </a:t>
              </a:r>
            </a:p>
          </p:txBody>
        </p:sp>
        <p:sp>
          <p:nvSpPr>
            <p:cNvPr id="11" name="Text Box 154">
              <a:extLst>
                <a:ext uri="{FF2B5EF4-FFF2-40B4-BE49-F238E27FC236}">
                  <a16:creationId xmlns:a16="http://schemas.microsoft.com/office/drawing/2014/main" id="{8D5317B7-CD6F-4B7C-8CA8-D219E2346F40}"/>
                </a:ext>
              </a:extLst>
            </p:cNvPr>
            <p:cNvSpPr txBox="1">
              <a:spLocks noChangeArrowheads="1"/>
            </p:cNvSpPr>
            <p:nvPr/>
          </p:nvSpPr>
          <p:spPr bwMode="auto">
            <a:xfrm>
              <a:off x="11663" y="925277"/>
              <a:ext cx="9143999" cy="730969"/>
            </a:xfrm>
            <a:prstGeom prst="rect">
              <a:avLst/>
            </a:prstGeom>
            <a:solidFill>
              <a:schemeClr val="bg1"/>
            </a:solidFill>
            <a:ln w="3175">
              <a:solidFill>
                <a:srgbClr val="0099FF"/>
              </a:solidFill>
              <a:miter lim="800000"/>
              <a:headEnd/>
              <a:tailEnd/>
            </a:ln>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ru-RU" altLang="ru-RU" sz="2000" b="1" dirty="0">
                  <a:solidFill>
                    <a:srgbClr val="000066"/>
                  </a:solidFill>
                  <a:latin typeface="+mn-lt"/>
                </a:rPr>
                <a:t>       </a:t>
              </a:r>
              <a:r>
                <a:rPr lang="en-US" altLang="ru-RU" sz="2000" b="1" dirty="0">
                  <a:solidFill>
                    <a:srgbClr val="000066"/>
                  </a:solidFill>
                  <a:latin typeface="+mn-lt"/>
                </a:rPr>
                <a:t>We intend to study </a:t>
              </a:r>
              <a:r>
                <a:rPr lang="en-US" sz="2000" b="1" i="1" dirty="0">
                  <a:solidFill>
                    <a:srgbClr val="000066"/>
                  </a:solidFill>
                  <a:latin typeface="+mn-lt"/>
                </a:rPr>
                <a:t>extremely dense and hot baryonic matter</a:t>
              </a:r>
              <a:endParaRPr lang="en-US" sz="2000" b="1" dirty="0">
                <a:solidFill>
                  <a:srgbClr val="000066"/>
                </a:solidFill>
                <a:latin typeface="+mn-lt"/>
              </a:endParaRPr>
            </a:p>
            <a:p>
              <a:pPr>
                <a:lnSpc>
                  <a:spcPct val="114000"/>
                </a:lnSpc>
              </a:pPr>
              <a:r>
                <a:rPr lang="ru-RU" altLang="ru-RU" sz="2000" b="1" dirty="0">
                  <a:solidFill>
                    <a:srgbClr val="FF0000"/>
                  </a:solidFill>
                  <a:latin typeface="+mn-lt"/>
                </a:rPr>
                <a:t>        </a:t>
              </a:r>
              <a:r>
                <a:rPr lang="en-US" altLang="ru-RU" sz="2000" b="1" dirty="0">
                  <a:solidFill>
                    <a:srgbClr val="000066"/>
                  </a:solidFill>
                  <a:latin typeface="+mn-lt"/>
                </a:rPr>
                <a:t>and wish to try to understand</a:t>
              </a:r>
              <a:r>
                <a:rPr lang="ru-RU" altLang="ru-RU" sz="2000" b="1" dirty="0">
                  <a:solidFill>
                    <a:srgbClr val="000066"/>
                  </a:solidFill>
                  <a:latin typeface="+mn-lt"/>
                </a:rPr>
                <a:t> </a:t>
              </a:r>
              <a:r>
                <a:rPr lang="en-US" altLang="ru-RU" sz="2000" b="1" i="1" dirty="0">
                  <a:solidFill>
                    <a:srgbClr val="000066"/>
                  </a:solidFill>
                  <a:latin typeface="+mn-lt"/>
                </a:rPr>
                <a:t>the nature of particle spin.</a:t>
              </a:r>
              <a:endParaRPr lang="ru-RU" altLang="ru-RU" sz="2000" b="1" i="1" dirty="0">
                <a:solidFill>
                  <a:srgbClr val="000066"/>
                </a:solidFill>
                <a:latin typeface="+mn-lt"/>
              </a:endParaRPr>
            </a:p>
          </p:txBody>
        </p:sp>
      </p:grpSp>
      <p:sp>
        <p:nvSpPr>
          <p:cNvPr id="17" name="Прямоугольник 16">
            <a:extLst>
              <a:ext uri="{FF2B5EF4-FFF2-40B4-BE49-F238E27FC236}">
                <a16:creationId xmlns:a16="http://schemas.microsoft.com/office/drawing/2014/main" id="{A66D9FC9-CB04-4AE3-AD69-D305C8686A98}"/>
              </a:ext>
            </a:extLst>
          </p:cNvPr>
          <p:cNvSpPr/>
          <p:nvPr/>
        </p:nvSpPr>
        <p:spPr>
          <a:xfrm>
            <a:off x="254049" y="5701803"/>
            <a:ext cx="1201889" cy="354563"/>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29F825FE-F65F-4DBB-ABEC-767B4E16EAC8}"/>
              </a:ext>
            </a:extLst>
          </p:cNvPr>
          <p:cNvSpPr/>
          <p:nvPr/>
        </p:nvSpPr>
        <p:spPr>
          <a:xfrm>
            <a:off x="261645" y="4495568"/>
            <a:ext cx="1084759" cy="354563"/>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331AA8A4-596A-4576-88BD-212D653D88EC}"/>
              </a:ext>
            </a:extLst>
          </p:cNvPr>
          <p:cNvSpPr txBox="1"/>
          <p:nvPr/>
        </p:nvSpPr>
        <p:spPr>
          <a:xfrm>
            <a:off x="-11663" y="2041456"/>
            <a:ext cx="9144000" cy="4552015"/>
          </a:xfrm>
          <a:prstGeom prst="rect">
            <a:avLst/>
          </a:prstGeom>
          <a:noFill/>
          <a:ln>
            <a:solidFill>
              <a:srgbClr val="FF0000"/>
            </a:solidFill>
          </a:ln>
        </p:spPr>
        <p:txBody>
          <a:bodyPr wrap="square" rtlCol="0">
            <a:spAutoFit/>
          </a:bodyPr>
          <a:lstStyle/>
          <a:p>
            <a:endParaRPr lang="en-US" sz="800" b="1" dirty="0">
              <a:solidFill>
                <a:srgbClr val="002060"/>
              </a:solidFill>
            </a:endParaRPr>
          </a:p>
          <a:p>
            <a:pPr algn="ctr"/>
            <a:r>
              <a:rPr lang="en-US" sz="2800" b="1" dirty="0">
                <a:solidFill>
                  <a:srgbClr val="000066"/>
                </a:solidFill>
              </a:rPr>
              <a:t>2. Stages of The NICA Accelerator Complex</a:t>
            </a:r>
          </a:p>
          <a:p>
            <a:r>
              <a:rPr lang="en-US" sz="2400" b="1" dirty="0">
                <a:solidFill>
                  <a:srgbClr val="000066"/>
                </a:solidFill>
              </a:rPr>
              <a:t>   </a:t>
            </a:r>
            <a:r>
              <a:rPr lang="en-US" sz="2400" b="1" dirty="0">
                <a:solidFill>
                  <a:srgbClr val="008000"/>
                </a:solidFill>
              </a:rPr>
              <a:t>Stage </a:t>
            </a:r>
            <a:r>
              <a:rPr lang="en-US" sz="2400" b="1" dirty="0" err="1">
                <a:solidFill>
                  <a:srgbClr val="008000"/>
                </a:solidFill>
              </a:rPr>
              <a:t>Ia</a:t>
            </a:r>
            <a:r>
              <a:rPr lang="en-US" sz="2400" b="1" dirty="0">
                <a:solidFill>
                  <a:srgbClr val="008000"/>
                </a:solidFill>
              </a:rPr>
              <a:t>:</a:t>
            </a:r>
            <a:r>
              <a:rPr lang="ru-RU" sz="2400" b="1" dirty="0">
                <a:solidFill>
                  <a:srgbClr val="000066"/>
                </a:solidFill>
              </a:rPr>
              <a:t> </a:t>
            </a:r>
            <a:r>
              <a:rPr lang="en-US" sz="2400" b="1" dirty="0">
                <a:solidFill>
                  <a:srgbClr val="000066"/>
                </a:solidFill>
              </a:rPr>
              <a:t>Heavy ion beam for fixed target experiment </a:t>
            </a:r>
          </a:p>
          <a:p>
            <a:r>
              <a:rPr lang="en-US" sz="2400" b="1" dirty="0">
                <a:solidFill>
                  <a:srgbClr val="000066"/>
                </a:solidFill>
              </a:rPr>
              <a:t>			“The Baryonic Matter at </a:t>
            </a:r>
            <a:r>
              <a:rPr lang="en-US" sz="2400" b="1" dirty="0" err="1">
                <a:solidFill>
                  <a:srgbClr val="000066"/>
                </a:solidFill>
              </a:rPr>
              <a:t>Nuclotron</a:t>
            </a:r>
            <a:r>
              <a:rPr lang="en-US" sz="2400" b="1" dirty="0">
                <a:solidFill>
                  <a:srgbClr val="000066"/>
                </a:solidFill>
              </a:rPr>
              <a:t>” (BM@N)               2021</a:t>
            </a:r>
          </a:p>
          <a:p>
            <a:r>
              <a:rPr lang="en-US" sz="2400" b="1" dirty="0">
                <a:solidFill>
                  <a:srgbClr val="000066"/>
                </a:solidFill>
              </a:rPr>
              <a:t>   </a:t>
            </a:r>
            <a:r>
              <a:rPr lang="en-US" sz="2400" b="1" dirty="0">
                <a:solidFill>
                  <a:srgbClr val="008000"/>
                </a:solidFill>
              </a:rPr>
              <a:t>Stage </a:t>
            </a:r>
            <a:r>
              <a:rPr lang="en-US" sz="2400" b="1" dirty="0" err="1">
                <a:solidFill>
                  <a:srgbClr val="008000"/>
                </a:solidFill>
              </a:rPr>
              <a:t>Ib</a:t>
            </a:r>
            <a:r>
              <a:rPr lang="en-US" sz="2400" b="1" dirty="0">
                <a:solidFill>
                  <a:srgbClr val="000066"/>
                </a:solidFill>
              </a:rPr>
              <a:t>:  First heavy ion colliding beams at reduced luminosity</a:t>
            </a:r>
          </a:p>
          <a:p>
            <a:r>
              <a:rPr lang="en-US" sz="2400" b="1" dirty="0">
                <a:solidFill>
                  <a:srgbClr val="000066"/>
                </a:solidFill>
              </a:rPr>
              <a:t>		       for the MPD test and very first experiments </a:t>
            </a:r>
          </a:p>
          <a:p>
            <a:r>
              <a:rPr lang="en-US" sz="2400" b="1" dirty="0">
                <a:solidFill>
                  <a:srgbClr val="000066"/>
                </a:solidFill>
              </a:rPr>
              <a:t>				</a:t>
            </a:r>
            <a:endParaRPr lang="en-US" sz="2400" b="1" dirty="0">
              <a:solidFill>
                <a:srgbClr val="FF0000"/>
              </a:solidFill>
            </a:endParaRPr>
          </a:p>
          <a:p>
            <a:r>
              <a:rPr lang="en-US" sz="2400" b="1" dirty="0">
                <a:solidFill>
                  <a:srgbClr val="000066"/>
                </a:solidFill>
              </a:rPr>
              <a:t>   </a:t>
            </a:r>
            <a:r>
              <a:rPr lang="en-US" sz="2400" b="1" dirty="0">
                <a:solidFill>
                  <a:srgbClr val="FFFF00"/>
                </a:solidFill>
              </a:rPr>
              <a:t>Stage II:</a:t>
            </a:r>
            <a:r>
              <a:rPr lang="en-US" sz="2400" b="1" dirty="0">
                <a:solidFill>
                  <a:srgbClr val="000066"/>
                </a:solidFill>
              </a:rPr>
              <a:t>    Heavy ion colliding beams of the design luminosity </a:t>
            </a:r>
          </a:p>
          <a:p>
            <a:r>
              <a:rPr lang="en-US" sz="2400" b="1" dirty="0">
                <a:solidFill>
                  <a:srgbClr val="000066"/>
                </a:solidFill>
              </a:rPr>
              <a:t>                      for search for the Mixed Phase and New Physics</a:t>
            </a:r>
          </a:p>
          <a:p>
            <a:pPr algn="ctr"/>
            <a:endParaRPr lang="en-US" sz="2400" b="1" dirty="0">
              <a:solidFill>
                <a:srgbClr val="000066"/>
              </a:solidFill>
            </a:endParaRPr>
          </a:p>
          <a:p>
            <a:pPr>
              <a:lnSpc>
                <a:spcPct val="150000"/>
              </a:lnSpc>
            </a:pPr>
            <a:r>
              <a:rPr lang="en-US" sz="2400" b="1" dirty="0">
                <a:solidFill>
                  <a:srgbClr val="000066"/>
                </a:solidFill>
              </a:rPr>
              <a:t>   </a:t>
            </a:r>
            <a:r>
              <a:rPr lang="en-US" sz="2400" b="1" dirty="0">
                <a:solidFill>
                  <a:srgbClr val="FFFF00"/>
                </a:solidFill>
              </a:rPr>
              <a:t>Stage III:   </a:t>
            </a:r>
            <a:r>
              <a:rPr lang="en-US" sz="2400" b="1" dirty="0">
                <a:solidFill>
                  <a:srgbClr val="000066"/>
                </a:solidFill>
              </a:rPr>
              <a:t>Polarized </a:t>
            </a:r>
            <a:r>
              <a:rPr lang="en-US" sz="2400" b="1" i="1" dirty="0">
                <a:solidFill>
                  <a:srgbClr val="000066"/>
                </a:solidFill>
              </a:rPr>
              <a:t>p</a:t>
            </a:r>
            <a:r>
              <a:rPr lang="en-US" sz="2400" b="1" dirty="0">
                <a:solidFill>
                  <a:srgbClr val="000066"/>
                </a:solidFill>
                <a:sym typeface="Symbol" panose="05050102010706020507" pitchFamily="18" charset="2"/>
              </a:rPr>
              <a:t></a:t>
            </a:r>
            <a:r>
              <a:rPr lang="en-US" sz="2400" b="1" dirty="0">
                <a:solidFill>
                  <a:srgbClr val="000066"/>
                </a:solidFill>
              </a:rPr>
              <a:t> &amp; </a:t>
            </a:r>
            <a:r>
              <a:rPr lang="en-US" sz="2400" b="1" i="1" dirty="0">
                <a:solidFill>
                  <a:srgbClr val="000066"/>
                </a:solidFill>
              </a:rPr>
              <a:t>d</a:t>
            </a:r>
            <a:r>
              <a:rPr lang="en-US" sz="2400" b="1" dirty="0">
                <a:solidFill>
                  <a:srgbClr val="000066"/>
                </a:solidFill>
                <a:sym typeface="Symbol" panose="05050102010706020507" pitchFamily="18" charset="2"/>
              </a:rPr>
              <a:t></a:t>
            </a:r>
            <a:r>
              <a:rPr lang="ru-RU" sz="2400" b="1" dirty="0">
                <a:solidFill>
                  <a:srgbClr val="000066"/>
                </a:solidFill>
              </a:rPr>
              <a:t> с</a:t>
            </a:r>
            <a:r>
              <a:rPr lang="en-US" sz="2400" b="1" dirty="0" err="1">
                <a:solidFill>
                  <a:srgbClr val="000066"/>
                </a:solidFill>
              </a:rPr>
              <a:t>olliding</a:t>
            </a:r>
            <a:r>
              <a:rPr lang="en-US" sz="2400" b="1" dirty="0">
                <a:solidFill>
                  <a:srgbClr val="000066"/>
                </a:solidFill>
              </a:rPr>
              <a:t>  beams of the NICA Collider</a:t>
            </a:r>
          </a:p>
          <a:p>
            <a:pPr algn="ctr">
              <a:lnSpc>
                <a:spcPct val="114000"/>
              </a:lnSpc>
            </a:pPr>
            <a:endParaRPr lang="en-US" altLang="ru-RU" sz="2400" b="1" dirty="0">
              <a:solidFill>
                <a:srgbClr val="000066"/>
              </a:solidFill>
            </a:endParaRPr>
          </a:p>
        </p:txBody>
      </p:sp>
      <p:sp>
        <p:nvSpPr>
          <p:cNvPr id="19" name="TextBox 18">
            <a:extLst>
              <a:ext uri="{FF2B5EF4-FFF2-40B4-BE49-F238E27FC236}">
                <a16:creationId xmlns:a16="http://schemas.microsoft.com/office/drawing/2014/main" id="{D91FB56C-B7FB-4F87-ABC6-3907047991BF}"/>
              </a:ext>
            </a:extLst>
          </p:cNvPr>
          <p:cNvSpPr txBox="1"/>
          <p:nvPr/>
        </p:nvSpPr>
        <p:spPr>
          <a:xfrm>
            <a:off x="3822051" y="4038590"/>
            <a:ext cx="5197154" cy="523220"/>
          </a:xfrm>
          <a:prstGeom prst="rect">
            <a:avLst/>
          </a:prstGeom>
          <a:noFill/>
        </p:spPr>
        <p:txBody>
          <a:bodyPr wrap="square" rtlCol="0">
            <a:spAutoFit/>
          </a:bodyPr>
          <a:lstStyle/>
          <a:p>
            <a:r>
              <a:rPr lang="en-US" sz="2800" b="1" dirty="0">
                <a:solidFill>
                  <a:srgbClr val="008000"/>
                </a:solidFill>
                <a:latin typeface="Algerian" panose="04020705040A02060702" pitchFamily="82" charset="0"/>
              </a:rPr>
              <a:t>Stage I  						  </a:t>
            </a:r>
            <a:r>
              <a:rPr lang="en-US" sz="2400" b="1" dirty="0">
                <a:solidFill>
                  <a:srgbClr val="008000"/>
                </a:solidFill>
              </a:rPr>
              <a:t>2022</a:t>
            </a:r>
            <a:endParaRPr lang="ru-RU" sz="2400" dirty="0">
              <a:solidFill>
                <a:srgbClr val="008000"/>
              </a:solidFill>
            </a:endParaRPr>
          </a:p>
        </p:txBody>
      </p:sp>
    </p:spTree>
    <p:extLst>
      <p:ext uri="{BB962C8B-B14F-4D97-AF65-F5344CB8AC3E}">
        <p14:creationId xmlns:p14="http://schemas.microsoft.com/office/powerpoint/2010/main" val="13794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46AED4FF-6897-4073-90F3-945F48235A18}"/>
              </a:ext>
            </a:extLst>
          </p:cNvPr>
          <p:cNvGrpSpPr/>
          <p:nvPr/>
        </p:nvGrpSpPr>
        <p:grpSpPr>
          <a:xfrm>
            <a:off x="3017" y="19271"/>
            <a:ext cx="6333775" cy="6735234"/>
            <a:chOff x="3017" y="19271"/>
            <a:chExt cx="6333775" cy="6735234"/>
          </a:xfrm>
        </p:grpSpPr>
        <p:sp>
          <p:nvSpPr>
            <p:cNvPr id="12" name="TextBox 1">
              <a:extLst>
                <a:ext uri="{FF2B5EF4-FFF2-40B4-BE49-F238E27FC236}">
                  <a16:creationId xmlns:a16="http://schemas.microsoft.com/office/drawing/2014/main" id="{D430584A-7730-47EB-8242-2B7863811ED8}"/>
                </a:ext>
              </a:extLst>
            </p:cNvPr>
            <p:cNvSpPr txBox="1">
              <a:spLocks noChangeArrowheads="1"/>
            </p:cNvSpPr>
            <p:nvPr/>
          </p:nvSpPr>
          <p:spPr bwMode="auto">
            <a:xfrm>
              <a:off x="3824620" y="6354395"/>
              <a:ext cx="19403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000" b="1" dirty="0">
                  <a:solidFill>
                    <a:srgbClr val="FF0000"/>
                  </a:solidFill>
                  <a:latin typeface="Century Gothic" pitchFamily="34" charset="0"/>
                  <a:ea typeface="MS PGothic" pitchFamily="34" charset="-128"/>
                </a:rPr>
                <a:t>August 2020</a:t>
              </a:r>
              <a:endParaRPr lang="ru-RU" altLang="ru-RU" sz="2000" b="1" dirty="0">
                <a:solidFill>
                  <a:srgbClr val="FF0000"/>
                </a:solidFill>
                <a:latin typeface="Century Gothic" pitchFamily="34" charset="0"/>
                <a:ea typeface="MS PGothic" pitchFamily="34" charset="-128"/>
              </a:endParaRPr>
            </a:p>
          </p:txBody>
        </p:sp>
        <p:sp>
          <p:nvSpPr>
            <p:cNvPr id="14" name="TextBox 1">
              <a:extLst>
                <a:ext uri="{FF2B5EF4-FFF2-40B4-BE49-F238E27FC236}">
                  <a16:creationId xmlns:a16="http://schemas.microsoft.com/office/drawing/2014/main" id="{D430584A-7730-47EB-8242-2B7863811ED8}"/>
                </a:ext>
              </a:extLst>
            </p:cNvPr>
            <p:cNvSpPr txBox="1">
              <a:spLocks noChangeArrowheads="1"/>
            </p:cNvSpPr>
            <p:nvPr/>
          </p:nvSpPr>
          <p:spPr bwMode="auto">
            <a:xfrm>
              <a:off x="3017" y="513510"/>
              <a:ext cx="3835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2400" b="1" dirty="0">
                  <a:solidFill>
                    <a:srgbClr val="C00000"/>
                  </a:solidFill>
                  <a:latin typeface="Century Gothic" pitchFamily="34" charset="0"/>
                  <a:ea typeface="MS PGothic" pitchFamily="34" charset="-128"/>
                </a:rPr>
                <a:t>Factory of the Miracles</a:t>
              </a:r>
              <a:endParaRPr lang="ru-RU" altLang="ru-RU" sz="2400" b="1" dirty="0">
                <a:solidFill>
                  <a:srgbClr val="C00000"/>
                </a:solidFill>
                <a:latin typeface="Century Gothic" pitchFamily="34" charset="0"/>
                <a:ea typeface="MS PGothic" pitchFamily="34" charset="-128"/>
              </a:endParaRPr>
            </a:p>
          </p:txBody>
        </p:sp>
        <p:sp>
          <p:nvSpPr>
            <p:cNvPr id="15" name="TextBox 1">
              <a:extLst>
                <a:ext uri="{FF2B5EF4-FFF2-40B4-BE49-F238E27FC236}">
                  <a16:creationId xmlns:a16="http://schemas.microsoft.com/office/drawing/2014/main" id="{35AE0C3A-DA25-4D48-92EB-5A1593C3CE05}"/>
                </a:ext>
              </a:extLst>
            </p:cNvPr>
            <p:cNvSpPr txBox="1">
              <a:spLocks noChangeArrowheads="1"/>
            </p:cNvSpPr>
            <p:nvPr/>
          </p:nvSpPr>
          <p:spPr bwMode="auto">
            <a:xfrm>
              <a:off x="2807208" y="19271"/>
              <a:ext cx="35295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800" b="1" dirty="0">
                  <a:solidFill>
                    <a:srgbClr val="000066"/>
                  </a:solidFill>
                  <a:latin typeface="Century Gothic" pitchFamily="34" charset="0"/>
                  <a:ea typeface="MS PGothic" pitchFamily="34" charset="-128"/>
                </a:rPr>
                <a:t>4. NICA Fabrication</a:t>
              </a:r>
              <a:endParaRPr lang="ru-RU" altLang="ru-RU" sz="2800" b="1" dirty="0">
                <a:solidFill>
                  <a:srgbClr val="000066"/>
                </a:solidFill>
                <a:latin typeface="Century Gothic" pitchFamily="34" charset="0"/>
                <a:ea typeface="MS PGothic" pitchFamily="34" charset="-128"/>
              </a:endParaRPr>
            </a:p>
          </p:txBody>
        </p:sp>
      </p:grpSp>
      <p:sp>
        <p:nvSpPr>
          <p:cNvPr id="7" name="Номер слайда 6"/>
          <p:cNvSpPr>
            <a:spLocks noGrp="1"/>
          </p:cNvSpPr>
          <p:nvPr>
            <p:ph type="sldNum" sz="quarter" idx="12"/>
          </p:nvPr>
        </p:nvSpPr>
        <p:spPr>
          <a:xfrm>
            <a:off x="7536502" y="6308332"/>
            <a:ext cx="2057400" cy="365125"/>
          </a:xfrm>
        </p:spPr>
        <p:txBody>
          <a:bodyPr/>
          <a:lstStyle/>
          <a:p>
            <a:fld id="{FDC434F4-78B4-4E54-84D3-6206A12AE9BE}" type="slidenum">
              <a:rPr lang="ru-RU" smtClean="0">
                <a:solidFill>
                  <a:schemeClr val="tx1"/>
                </a:solidFill>
              </a:rPr>
              <a:t>20</a:t>
            </a:fld>
            <a:endParaRPr lang="ru-RU" dirty="0">
              <a:solidFill>
                <a:schemeClr val="tx1"/>
              </a:solidFill>
            </a:endParaRPr>
          </a:p>
        </p:txBody>
      </p:sp>
      <p:pic>
        <p:nvPicPr>
          <p:cNvPr id="16" name="Рисунок 15">
            <a:extLst>
              <a:ext uri="{FF2B5EF4-FFF2-40B4-BE49-F238E27FC236}">
                <a16:creationId xmlns:a16="http://schemas.microsoft.com/office/drawing/2014/main" id="{8601B857-8994-F045-9C5C-513A96E34D70}"/>
              </a:ext>
            </a:extLst>
          </p:cNvPr>
          <p:cNvPicPr>
            <a:picLocks noChangeAspect="1"/>
          </p:cNvPicPr>
          <p:nvPr/>
        </p:nvPicPr>
        <p:blipFill>
          <a:blip r:embed="rId2"/>
          <a:stretch>
            <a:fillRect/>
          </a:stretch>
        </p:blipFill>
        <p:spPr>
          <a:xfrm>
            <a:off x="638363" y="964117"/>
            <a:ext cx="7867273" cy="5071977"/>
          </a:xfrm>
          <a:prstGeom prst="rect">
            <a:avLst/>
          </a:prstGeom>
        </p:spPr>
      </p:pic>
    </p:spTree>
    <p:extLst>
      <p:ext uri="{BB962C8B-B14F-4D97-AF65-F5344CB8AC3E}">
        <p14:creationId xmlns:p14="http://schemas.microsoft.com/office/powerpoint/2010/main" val="1177671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a:xfrm>
            <a:off x="6476642" y="6384696"/>
            <a:ext cx="2057400" cy="365125"/>
          </a:xfrm>
        </p:spPr>
        <p:txBody>
          <a:bodyPr/>
          <a:lstStyle/>
          <a:p>
            <a:fld id="{FDC434F4-78B4-4E54-84D3-6206A12AE9BE}" type="slidenum">
              <a:rPr lang="ru-RU" smtClean="0">
                <a:solidFill>
                  <a:schemeClr val="tx1"/>
                </a:solidFill>
              </a:rPr>
              <a:t>21</a:t>
            </a:fld>
            <a:endParaRPr lang="ru-RU" dirty="0">
              <a:solidFill>
                <a:schemeClr val="tx1"/>
              </a:solidFill>
            </a:endParaRPr>
          </a:p>
        </p:txBody>
      </p:sp>
      <p:grpSp>
        <p:nvGrpSpPr>
          <p:cNvPr id="12" name="Группа 11">
            <a:extLst>
              <a:ext uri="{FF2B5EF4-FFF2-40B4-BE49-F238E27FC236}">
                <a16:creationId xmlns:a16="http://schemas.microsoft.com/office/drawing/2014/main" id="{5894BD0A-1257-4A2A-841C-EB4DC5275160}"/>
              </a:ext>
            </a:extLst>
          </p:cNvPr>
          <p:cNvGrpSpPr/>
          <p:nvPr/>
        </p:nvGrpSpPr>
        <p:grpSpPr>
          <a:xfrm>
            <a:off x="-65371" y="29103"/>
            <a:ext cx="9247078" cy="6153959"/>
            <a:chOff x="-65371" y="29103"/>
            <a:chExt cx="9247078" cy="6153959"/>
          </a:xfrm>
        </p:grpSpPr>
        <p:sp>
          <p:nvSpPr>
            <p:cNvPr id="14" name="TextBox 1">
              <a:extLst>
                <a:ext uri="{FF2B5EF4-FFF2-40B4-BE49-F238E27FC236}">
                  <a16:creationId xmlns:a16="http://schemas.microsoft.com/office/drawing/2014/main" id="{D430584A-7730-47EB-8242-2B7863811ED8}"/>
                </a:ext>
              </a:extLst>
            </p:cNvPr>
            <p:cNvSpPr txBox="1">
              <a:spLocks noChangeArrowheads="1"/>
            </p:cNvSpPr>
            <p:nvPr/>
          </p:nvSpPr>
          <p:spPr bwMode="auto">
            <a:xfrm>
              <a:off x="-65371" y="375580"/>
              <a:ext cx="9186154" cy="4616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2400" b="1" dirty="0">
                  <a:solidFill>
                    <a:srgbClr val="C00000"/>
                  </a:solidFill>
                  <a:latin typeface="Century Gothic" pitchFamily="34" charset="0"/>
                  <a:ea typeface="MS PGothic" pitchFamily="34" charset="-128"/>
                </a:rPr>
                <a:t>Factory of the Miracles:        ready samples</a:t>
              </a:r>
              <a:endParaRPr lang="ru-RU" altLang="ru-RU" sz="2400" b="1" dirty="0">
                <a:solidFill>
                  <a:srgbClr val="C00000"/>
                </a:solidFill>
                <a:latin typeface="Century Gothic" pitchFamily="34" charset="0"/>
                <a:ea typeface="MS PGothic" pitchFamily="34" charset="-128"/>
              </a:endParaRPr>
            </a:p>
          </p:txBody>
        </p:sp>
        <p:sp>
          <p:nvSpPr>
            <p:cNvPr id="15" name="TextBox 1">
              <a:extLst>
                <a:ext uri="{FF2B5EF4-FFF2-40B4-BE49-F238E27FC236}">
                  <a16:creationId xmlns:a16="http://schemas.microsoft.com/office/drawing/2014/main" id="{35AE0C3A-DA25-4D48-92EB-5A1593C3CE05}"/>
                </a:ext>
              </a:extLst>
            </p:cNvPr>
            <p:cNvSpPr txBox="1">
              <a:spLocks noChangeArrowheads="1"/>
            </p:cNvSpPr>
            <p:nvPr/>
          </p:nvSpPr>
          <p:spPr bwMode="auto">
            <a:xfrm>
              <a:off x="2762915" y="29103"/>
              <a:ext cx="352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400" b="1" dirty="0">
                  <a:solidFill>
                    <a:srgbClr val="000066"/>
                  </a:solidFill>
                  <a:latin typeface="Century Gothic" pitchFamily="34" charset="0"/>
                  <a:ea typeface="MS PGothic" pitchFamily="34" charset="-128"/>
                </a:rPr>
                <a:t>4. NICA Fabrication</a:t>
              </a:r>
              <a:endParaRPr lang="ru-RU" altLang="ru-RU" sz="2400" b="1" dirty="0">
                <a:solidFill>
                  <a:srgbClr val="000066"/>
                </a:solidFill>
                <a:latin typeface="Century Gothic" pitchFamily="34" charset="0"/>
                <a:ea typeface="MS PGothic" pitchFamily="34" charset="-128"/>
              </a:endParaRPr>
            </a:p>
          </p:txBody>
        </p:sp>
        <p:pic>
          <p:nvPicPr>
            <p:cNvPr id="18" name="Picture 3">
              <a:extLst>
                <a:ext uri="{FF2B5EF4-FFF2-40B4-BE49-F238E27FC236}">
                  <a16:creationId xmlns:a16="http://schemas.microsoft.com/office/drawing/2014/main" id="{B467ADF0-BFBB-4F7E-88F7-37C668881EB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4461" y="821225"/>
              <a:ext cx="2841614" cy="223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2">
              <a:extLst>
                <a:ext uri="{FF2B5EF4-FFF2-40B4-BE49-F238E27FC236}">
                  <a16:creationId xmlns:a16="http://schemas.microsoft.com/office/drawing/2014/main" id="{56AD929E-97A9-4110-8AD4-425FB30714BE}"/>
                </a:ext>
              </a:extLst>
            </p:cNvPr>
            <p:cNvSpPr txBox="1">
              <a:spLocks noChangeArrowheads="1"/>
            </p:cNvSpPr>
            <p:nvPr/>
          </p:nvSpPr>
          <p:spPr bwMode="auto">
            <a:xfrm>
              <a:off x="484438" y="3077495"/>
              <a:ext cx="8497282" cy="388761"/>
            </a:xfrm>
            <a:prstGeom prst="rect">
              <a:avLst/>
            </a:prstGeom>
            <a:solidFill>
              <a:schemeClr val="bg1">
                <a:lumMod val="85000"/>
              </a:schemeClr>
            </a:solidFill>
            <a:ln>
              <a:noFill/>
            </a:ln>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eaLnBrk="0" hangingPunct="0">
                <a:lnSpc>
                  <a:spcPct val="114000"/>
                </a:lnSpc>
                <a:defRPr/>
              </a:pPr>
              <a:r>
                <a:rPr kumimoji="1" lang="en-US" altLang="ru-RU" sz="1800" b="1" dirty="0">
                  <a:solidFill>
                    <a:srgbClr val="000066"/>
                  </a:solidFill>
                  <a:latin typeface="Calibri" panose="020F0502020204030204" pitchFamily="34" charset="0"/>
                  <a:cs typeface="Calibri" panose="020F0502020204030204" pitchFamily="34" charset="0"/>
                  <a:sym typeface="Symbol" pitchFamily="18" charset="2"/>
                </a:rPr>
                <a:t>Booster dipole 			         Collider dipole       			        Collider quadrupole</a:t>
              </a:r>
              <a:endParaRPr kumimoji="1" lang="ru-RU" altLang="ru-RU" sz="1800" b="1" dirty="0">
                <a:solidFill>
                  <a:srgbClr val="000066"/>
                </a:solidFill>
                <a:sym typeface="Apple Chancery"/>
              </a:endParaRPr>
            </a:p>
          </p:txBody>
        </p:sp>
        <p:sp>
          <p:nvSpPr>
            <p:cNvPr id="22" name="Text Box 2">
              <a:extLst>
                <a:ext uri="{FF2B5EF4-FFF2-40B4-BE49-F238E27FC236}">
                  <a16:creationId xmlns:a16="http://schemas.microsoft.com/office/drawing/2014/main" id="{41221D73-51ED-45BA-A6FE-C9BAF856E9E7}"/>
                </a:ext>
              </a:extLst>
            </p:cNvPr>
            <p:cNvSpPr txBox="1">
              <a:spLocks noChangeArrowheads="1"/>
            </p:cNvSpPr>
            <p:nvPr/>
          </p:nvSpPr>
          <p:spPr bwMode="auto">
            <a:xfrm>
              <a:off x="4453340" y="3522573"/>
              <a:ext cx="4645429" cy="388761"/>
            </a:xfrm>
            <a:prstGeom prst="rect">
              <a:avLst/>
            </a:prstGeom>
            <a:solidFill>
              <a:schemeClr val="bg1">
                <a:lumMod val="85000"/>
              </a:schemeClr>
            </a:solidFill>
            <a:ln>
              <a:noFill/>
            </a:ln>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eaLnBrk="0" hangingPunct="0">
                <a:lnSpc>
                  <a:spcPct val="114000"/>
                </a:lnSpc>
                <a:defRPr/>
              </a:pPr>
              <a:endParaRPr kumimoji="1" lang="ru-RU" altLang="ru-RU" sz="1800" b="1" dirty="0">
                <a:solidFill>
                  <a:srgbClr val="000066"/>
                </a:solidFill>
                <a:sym typeface="Apple Chancery"/>
              </a:endParaRPr>
            </a:p>
          </p:txBody>
        </p:sp>
        <p:sp>
          <p:nvSpPr>
            <p:cNvPr id="6" name="Прямоугольник 5">
              <a:extLst>
                <a:ext uri="{FF2B5EF4-FFF2-40B4-BE49-F238E27FC236}">
                  <a16:creationId xmlns:a16="http://schemas.microsoft.com/office/drawing/2014/main" id="{8C91D47B-E08F-4B53-BF89-5E294767561C}"/>
                </a:ext>
              </a:extLst>
            </p:cNvPr>
            <p:cNvSpPr/>
            <p:nvPr/>
          </p:nvSpPr>
          <p:spPr>
            <a:xfrm>
              <a:off x="-44293" y="811393"/>
              <a:ext cx="9180669" cy="2708118"/>
            </a:xfrm>
            <a:prstGeom prst="rect">
              <a:avLst/>
            </a:prstGeom>
            <a:no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18" descr="quad_GSI_2">
              <a:extLst>
                <a:ext uri="{FF2B5EF4-FFF2-40B4-BE49-F238E27FC236}">
                  <a16:creationId xmlns:a16="http://schemas.microsoft.com/office/drawing/2014/main" id="{78F70499-247B-432D-8BB7-4201A338B8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83" y="3642859"/>
              <a:ext cx="2856243" cy="213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
              <a:extLst>
                <a:ext uri="{FF2B5EF4-FFF2-40B4-BE49-F238E27FC236}">
                  <a16:creationId xmlns:a16="http://schemas.microsoft.com/office/drawing/2014/main" id="{688F3906-FC4E-4514-9EAF-DF48DB4B14F8}"/>
                </a:ext>
              </a:extLst>
            </p:cNvPr>
            <p:cNvSpPr txBox="1">
              <a:spLocks noChangeArrowheads="1"/>
            </p:cNvSpPr>
            <p:nvPr/>
          </p:nvSpPr>
          <p:spPr bwMode="auto">
            <a:xfrm>
              <a:off x="-28084" y="5773878"/>
              <a:ext cx="4873461" cy="388761"/>
            </a:xfrm>
            <a:prstGeom prst="rect">
              <a:avLst/>
            </a:prstGeom>
            <a:noFill/>
            <a:ln>
              <a:solidFill>
                <a:srgbClr val="000066"/>
              </a:solidFill>
            </a:ln>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eaLnBrk="0" hangingPunct="0">
                <a:lnSpc>
                  <a:spcPct val="114000"/>
                </a:lnSpc>
                <a:defRPr/>
              </a:pPr>
              <a:r>
                <a:rPr kumimoji="1" lang="en-US" altLang="ru-RU" sz="1800" b="1" dirty="0">
                  <a:solidFill>
                    <a:srgbClr val="000066"/>
                  </a:solidFill>
                  <a:latin typeface="Calibri" panose="020F0502020204030204" pitchFamily="34" charset="0"/>
                  <a:cs typeface="Calibri" panose="020F0502020204030204" pitchFamily="34" charset="0"/>
                  <a:sym typeface="Symbol" pitchFamily="18" charset="2"/>
                </a:rPr>
                <a:t>Quadrupole &amp; </a:t>
              </a:r>
              <a:r>
                <a:rPr kumimoji="1" lang="en-US" altLang="ru-RU" sz="1800" b="1" dirty="0" err="1">
                  <a:solidFill>
                    <a:srgbClr val="000066"/>
                  </a:solidFill>
                  <a:latin typeface="Calibri" panose="020F0502020204030204" pitchFamily="34" charset="0"/>
                  <a:cs typeface="Calibri" panose="020F0502020204030204" pitchFamily="34" charset="0"/>
                  <a:sym typeface="Symbol" pitchFamily="18" charset="2"/>
                </a:rPr>
                <a:t>sextupole</a:t>
              </a:r>
              <a:r>
                <a:rPr kumimoji="1" lang="en-US" altLang="ru-RU" sz="1800" b="1" dirty="0">
                  <a:solidFill>
                    <a:srgbClr val="000066"/>
                  </a:solidFill>
                  <a:latin typeface="Calibri" panose="020F0502020204030204" pitchFamily="34" charset="0"/>
                  <a:cs typeface="Calibri" panose="020F0502020204030204" pitchFamily="34" charset="0"/>
                  <a:sym typeface="Symbol" pitchFamily="18" charset="2"/>
                </a:rPr>
                <a:t> for SIS-100</a:t>
              </a:r>
              <a:endParaRPr kumimoji="1" lang="ru-RU" altLang="ru-RU" sz="1800" b="1" dirty="0">
                <a:solidFill>
                  <a:srgbClr val="000066"/>
                </a:solidFill>
                <a:sym typeface="Apple Chancery"/>
              </a:endParaRPr>
            </a:p>
          </p:txBody>
        </p:sp>
        <p:pic>
          <p:nvPicPr>
            <p:cNvPr id="25" name="Рисунок 3">
              <a:extLst>
                <a:ext uri="{FF2B5EF4-FFF2-40B4-BE49-F238E27FC236}">
                  <a16:creationId xmlns:a16="http://schemas.microsoft.com/office/drawing/2014/main" id="{BDE1A98A-24F0-4604-9C91-D0A43697F2D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1558" y="3635115"/>
              <a:ext cx="2310417" cy="214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descr="D:\Документы (Ходжибагиян Г.Г.)\NICA\foto\линза коллайдера\DSCN1954.JPG">
              <a:extLst>
                <a:ext uri="{FF2B5EF4-FFF2-40B4-BE49-F238E27FC236}">
                  <a16:creationId xmlns:a16="http://schemas.microsoft.com/office/drawing/2014/main" id="{310A2172-94D7-44FB-9794-3FA5645EDA9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400000">
              <a:off x="6655847" y="583145"/>
              <a:ext cx="2264656" cy="271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4D3C0C57-EDDB-478B-A39E-E313E453A62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61316" y="821224"/>
              <a:ext cx="3809007" cy="2246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descr="Изображение выглядит как внутренний, здание, металлический, поезд&#10;&#10;Автоматически созданное описание">
              <a:extLst>
                <a:ext uri="{FF2B5EF4-FFF2-40B4-BE49-F238E27FC236}">
                  <a16:creationId xmlns:a16="http://schemas.microsoft.com/office/drawing/2014/main" id="{50D9818B-A3EA-4BDE-93BD-3CA3956508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0612" y="3529342"/>
              <a:ext cx="3931095" cy="2581932"/>
            </a:xfrm>
            <a:prstGeom prst="rect">
              <a:avLst/>
            </a:prstGeom>
          </p:spPr>
        </p:pic>
        <p:sp>
          <p:nvSpPr>
            <p:cNvPr id="27" name="Text Box 2">
              <a:extLst>
                <a:ext uri="{FF2B5EF4-FFF2-40B4-BE49-F238E27FC236}">
                  <a16:creationId xmlns:a16="http://schemas.microsoft.com/office/drawing/2014/main" id="{53014EB2-5C8B-403F-B21F-89EC03793D3C}"/>
                </a:ext>
              </a:extLst>
            </p:cNvPr>
            <p:cNvSpPr txBox="1">
              <a:spLocks noChangeArrowheads="1"/>
            </p:cNvSpPr>
            <p:nvPr/>
          </p:nvSpPr>
          <p:spPr bwMode="auto">
            <a:xfrm>
              <a:off x="5250611" y="5794301"/>
              <a:ext cx="3931095" cy="388761"/>
            </a:xfrm>
            <a:prstGeom prst="rect">
              <a:avLst/>
            </a:prstGeom>
            <a:solidFill>
              <a:schemeClr val="bg2"/>
            </a:solidFill>
            <a:ln>
              <a:solidFill>
                <a:srgbClr val="FF0000"/>
              </a:solidFill>
            </a:ln>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eaLnBrk="0" hangingPunct="0">
                <a:lnSpc>
                  <a:spcPct val="114000"/>
                </a:lnSpc>
                <a:defRPr/>
              </a:pPr>
              <a:r>
                <a:rPr kumimoji="1" lang="en-US" altLang="ru-RU" sz="1800" b="1" dirty="0">
                  <a:solidFill>
                    <a:srgbClr val="000066"/>
                  </a:solidFill>
                  <a:latin typeface="Calibri" panose="020F0502020204030204" pitchFamily="34" charset="0"/>
                  <a:cs typeface="Calibri" panose="020F0502020204030204" pitchFamily="34" charset="0"/>
                  <a:sym typeface="Symbol" pitchFamily="18" charset="2"/>
                </a:rPr>
                <a:t> Collider quadrupole ready for test</a:t>
              </a:r>
              <a:endParaRPr kumimoji="1" lang="ru-RU" altLang="ru-RU" sz="1800" b="1" dirty="0">
                <a:solidFill>
                  <a:srgbClr val="000066"/>
                </a:solidFill>
                <a:sym typeface="Apple Chancery"/>
              </a:endParaRPr>
            </a:p>
          </p:txBody>
        </p:sp>
        <p:cxnSp>
          <p:nvCxnSpPr>
            <p:cNvPr id="5" name="Прямая со стрелкой 4">
              <a:extLst>
                <a:ext uri="{FF2B5EF4-FFF2-40B4-BE49-F238E27FC236}">
                  <a16:creationId xmlns:a16="http://schemas.microsoft.com/office/drawing/2014/main" id="{C099072D-51F3-426D-A1B0-308D9EFDDBDB}"/>
                </a:ext>
              </a:extLst>
            </p:cNvPr>
            <p:cNvCxnSpPr>
              <a:cxnSpLocks/>
              <a:stCxn id="27" idx="0"/>
            </p:cNvCxnSpPr>
            <p:nvPr/>
          </p:nvCxnSpPr>
          <p:spPr>
            <a:xfrm flipV="1">
              <a:off x="7216159" y="5005633"/>
              <a:ext cx="84812" cy="7886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506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Стрелка вправо 121"/>
          <p:cNvSpPr/>
          <p:nvPr/>
        </p:nvSpPr>
        <p:spPr>
          <a:xfrm rot="21348809">
            <a:off x="3423781" y="5217707"/>
            <a:ext cx="1239007" cy="602477"/>
          </a:xfrm>
          <a:prstGeom prst="rightArrow">
            <a:avLst>
              <a:gd name="adj1" fmla="val 50000"/>
              <a:gd name="adj2" fmla="val 38572"/>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1" name="Стрелка вправо 120"/>
          <p:cNvSpPr/>
          <p:nvPr/>
        </p:nvSpPr>
        <p:spPr>
          <a:xfrm rot="4902511">
            <a:off x="-73735" y="4544383"/>
            <a:ext cx="1739731" cy="381000"/>
          </a:xfrm>
          <a:prstGeom prst="rightArrow">
            <a:avLst>
              <a:gd name="adj1" fmla="val 50000"/>
              <a:gd name="adj2" fmla="val 28079"/>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Стрелка вправо 119"/>
          <p:cNvSpPr/>
          <p:nvPr/>
        </p:nvSpPr>
        <p:spPr>
          <a:xfrm rot="5400000">
            <a:off x="-23899" y="2863939"/>
            <a:ext cx="1378127" cy="381000"/>
          </a:xfrm>
          <a:prstGeom prst="rightArrow">
            <a:avLst>
              <a:gd name="adj1" fmla="val 50000"/>
              <a:gd name="adj2" fmla="val 38572"/>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606619" y="1100653"/>
            <a:ext cx="1378133" cy="18466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579" name="Group 2"/>
          <p:cNvGrpSpPr>
            <a:grpSpLocks/>
          </p:cNvGrpSpPr>
          <p:nvPr/>
        </p:nvGrpSpPr>
        <p:grpSpPr bwMode="auto">
          <a:xfrm>
            <a:off x="733425" y="4022726"/>
            <a:ext cx="2884488" cy="2405063"/>
            <a:chOff x="365" y="1900"/>
            <a:chExt cx="1817" cy="1515"/>
          </a:xfrm>
        </p:grpSpPr>
        <p:sp>
          <p:nvSpPr>
            <p:cNvPr id="14401" name="Oval 62"/>
            <p:cNvSpPr>
              <a:spLocks noChangeArrowheads="1"/>
            </p:cNvSpPr>
            <p:nvPr/>
          </p:nvSpPr>
          <p:spPr bwMode="auto">
            <a:xfrm>
              <a:off x="465" y="1900"/>
              <a:ext cx="1672" cy="1515"/>
            </a:xfrm>
            <a:prstGeom prst="ellipse">
              <a:avLst/>
            </a:prstGeom>
            <a:solidFill>
              <a:srgbClr val="FFFFFF"/>
            </a:solidFill>
            <a:ln w="28575">
              <a:solidFill>
                <a:schemeClr val="bg1">
                  <a:lumMod val="65000"/>
                </a:schemeClr>
              </a:solidFill>
              <a:prstDash val="dash"/>
              <a:round/>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latin typeface="Arial" pitchFamily="34" charset="0"/>
              </a:endParaRPr>
            </a:p>
          </p:txBody>
        </p:sp>
        <p:sp>
          <p:nvSpPr>
            <p:cNvPr id="14402" name="Text Box 63"/>
            <p:cNvSpPr txBox="1">
              <a:spLocks noChangeArrowheads="1"/>
            </p:cNvSpPr>
            <p:nvPr/>
          </p:nvSpPr>
          <p:spPr bwMode="auto">
            <a:xfrm>
              <a:off x="365" y="2293"/>
              <a:ext cx="1817" cy="891"/>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u="sng" dirty="0" err="1">
                  <a:solidFill>
                    <a:schemeClr val="bg2"/>
                  </a:solidFill>
                  <a:latin typeface="Arial" pitchFamily="34" charset="0"/>
                  <a:cs typeface="Arial" pitchFamily="34" charset="0"/>
                </a:rPr>
                <a:t>Nuclotron</a:t>
              </a:r>
              <a:r>
                <a:rPr lang="en-US" altLang="ru-RU" sz="1600" b="1" u="sng" dirty="0">
                  <a:solidFill>
                    <a:schemeClr val="bg2"/>
                  </a:solidFill>
                  <a:latin typeface="Arial" pitchFamily="34" charset="0"/>
                  <a:cs typeface="Arial" pitchFamily="34" charset="0"/>
                </a:rPr>
                <a:t> (45 Tm)</a:t>
              </a:r>
            </a:p>
            <a:p>
              <a:pPr algn="ctr" eaLnBrk="1" hangingPunct="1">
                <a:defRPr/>
              </a:pPr>
              <a:r>
                <a:rPr lang="en-US" altLang="ru-RU" sz="1600" b="1" dirty="0">
                  <a:solidFill>
                    <a:schemeClr val="bg2"/>
                  </a:solidFill>
                  <a:latin typeface="Arial" pitchFamily="34" charset="0"/>
                  <a:cs typeface="Arial" pitchFamily="34" charset="0"/>
                </a:rPr>
                <a:t>injection of one bunch </a:t>
              </a:r>
            </a:p>
            <a:p>
              <a:pPr algn="ctr" eaLnBrk="1" hangingPunct="1">
                <a:defRPr/>
              </a:pPr>
              <a:r>
                <a:rPr lang="en-US" altLang="ru-RU" sz="1600" b="1" dirty="0">
                  <a:solidFill>
                    <a:schemeClr val="bg2"/>
                  </a:solidFill>
                  <a:latin typeface="Arial" pitchFamily="34" charset="0"/>
                  <a:cs typeface="Arial" pitchFamily="34" charset="0"/>
                </a:rPr>
                <a:t>of </a:t>
              </a:r>
              <a:r>
                <a:rPr lang="en-US" altLang="ru-RU" sz="1600" b="1" dirty="0">
                  <a:solidFill>
                    <a:schemeClr val="bg2"/>
                  </a:solidFill>
                  <a:latin typeface="Arial" pitchFamily="34" charset="0"/>
                  <a:cs typeface="Arial" pitchFamily="34" charset="0"/>
                  <a:sym typeface="Symbol" pitchFamily="18" charset="2"/>
                </a:rPr>
                <a:t> 2</a:t>
              </a:r>
              <a:r>
                <a:rPr lang="en-US" altLang="ru-RU" sz="1600" b="1" dirty="0">
                  <a:solidFill>
                    <a:schemeClr val="bg2"/>
                  </a:solidFill>
                  <a:latin typeface="Arial" pitchFamily="34" charset="0"/>
                  <a:cs typeface="Arial" pitchFamily="34" charset="0"/>
                </a:rPr>
                <a:t>×10</a:t>
              </a:r>
              <a:r>
                <a:rPr lang="en-US" altLang="ru-RU" sz="1600" b="1" baseline="30000" dirty="0">
                  <a:solidFill>
                    <a:schemeClr val="bg2"/>
                  </a:solidFill>
                  <a:latin typeface="Arial" pitchFamily="34" charset="0"/>
                  <a:cs typeface="Arial" pitchFamily="34" charset="0"/>
                </a:rPr>
                <a:t>9</a:t>
              </a:r>
              <a:r>
                <a:rPr lang="en-US" altLang="ru-RU" sz="1600" b="1" dirty="0">
                  <a:solidFill>
                    <a:schemeClr val="bg2"/>
                  </a:solidFill>
                  <a:latin typeface="Arial" pitchFamily="34" charset="0"/>
                  <a:cs typeface="Arial" pitchFamily="34" charset="0"/>
                </a:rPr>
                <a:t> ions,</a:t>
              </a:r>
            </a:p>
            <a:p>
              <a:pPr algn="ctr" eaLnBrk="1" hangingPunct="1">
                <a:defRPr/>
              </a:pPr>
              <a:r>
                <a:rPr lang="en-US" altLang="ru-RU" sz="1600" b="1" dirty="0">
                  <a:solidFill>
                    <a:schemeClr val="bg2"/>
                  </a:solidFill>
                  <a:latin typeface="Arial" pitchFamily="34" charset="0"/>
                  <a:cs typeface="Arial" pitchFamily="34" charset="0"/>
                </a:rPr>
                <a:t>acceleration up to </a:t>
              </a:r>
            </a:p>
            <a:p>
              <a:pPr algn="ctr" eaLnBrk="1" hangingPunct="1">
                <a:defRPr/>
              </a:pPr>
              <a:r>
                <a:rPr lang="en-US" altLang="ru-RU" sz="1600" b="1" dirty="0">
                  <a:solidFill>
                    <a:schemeClr val="bg2"/>
                  </a:solidFill>
                  <a:latin typeface="Arial" pitchFamily="34" charset="0"/>
                  <a:cs typeface="Arial" pitchFamily="34" charset="0"/>
                </a:rPr>
                <a:t>1 - 4.5 GeV/u max.</a:t>
              </a:r>
              <a:endParaRPr lang="ru-RU" altLang="ru-RU" sz="1600" b="1" dirty="0">
                <a:solidFill>
                  <a:schemeClr val="bg2"/>
                </a:solidFill>
                <a:latin typeface="Arial" pitchFamily="34" charset="0"/>
                <a:cs typeface="Arial" pitchFamily="34" charset="0"/>
              </a:endParaRPr>
            </a:p>
          </p:txBody>
        </p:sp>
      </p:grpSp>
      <p:grpSp>
        <p:nvGrpSpPr>
          <p:cNvPr id="24580" name="Group 5"/>
          <p:cNvGrpSpPr>
            <a:grpSpLocks/>
          </p:cNvGrpSpPr>
          <p:nvPr/>
        </p:nvGrpSpPr>
        <p:grpSpPr bwMode="auto">
          <a:xfrm>
            <a:off x="4402140" y="1450975"/>
            <a:ext cx="4783137" cy="622300"/>
            <a:chOff x="2624" y="685"/>
            <a:chExt cx="2997" cy="392"/>
          </a:xfrm>
        </p:grpSpPr>
        <p:sp>
          <p:nvSpPr>
            <p:cNvPr id="14397" name="Text Box 65"/>
            <p:cNvSpPr txBox="1">
              <a:spLocks noChangeArrowheads="1"/>
            </p:cNvSpPr>
            <p:nvPr/>
          </p:nvSpPr>
          <p:spPr bwMode="auto">
            <a:xfrm>
              <a:off x="3047" y="772"/>
              <a:ext cx="1573" cy="240"/>
            </a:xfrm>
            <a:prstGeom prst="rect">
              <a:avLst/>
            </a:prstGeom>
            <a:solidFill>
              <a:srgbClr val="FFFFFF"/>
            </a:solidFill>
            <a:ln w="28575">
              <a:solidFill>
                <a:schemeClr val="bg2">
                  <a:lumMod val="60000"/>
                  <a:lumOff val="40000"/>
                </a:schemeClr>
              </a:solid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dirty="0" err="1">
                  <a:solidFill>
                    <a:schemeClr val="bg2"/>
                  </a:solidFill>
                  <a:latin typeface="Arial" pitchFamily="34" charset="0"/>
                  <a:cs typeface="Arial" pitchFamily="34" charset="0"/>
                </a:rPr>
                <a:t>Linac</a:t>
              </a:r>
              <a:r>
                <a:rPr lang="en-US" altLang="ru-RU" sz="1600" b="1" dirty="0">
                  <a:solidFill>
                    <a:schemeClr val="bg2"/>
                  </a:solidFill>
                  <a:latin typeface="Arial" pitchFamily="34" charset="0"/>
                  <a:cs typeface="Arial" pitchFamily="34" charset="0"/>
                </a:rPr>
                <a:t> LU</a:t>
              </a:r>
              <a:r>
                <a:rPr lang="ru-RU" altLang="ru-RU" sz="1600" b="1" dirty="0">
                  <a:solidFill>
                    <a:schemeClr val="bg2"/>
                  </a:solidFill>
                  <a:latin typeface="Arial" pitchFamily="34" charset="0"/>
                  <a:cs typeface="Arial" pitchFamily="34" charset="0"/>
                </a:rPr>
                <a:t>-20</a:t>
              </a:r>
            </a:p>
          </p:txBody>
        </p:sp>
        <p:sp>
          <p:nvSpPr>
            <p:cNvPr id="14398" name="Text Box 65"/>
            <p:cNvSpPr txBox="1">
              <a:spLocks noChangeArrowheads="1"/>
            </p:cNvSpPr>
            <p:nvPr/>
          </p:nvSpPr>
          <p:spPr bwMode="auto">
            <a:xfrm>
              <a:off x="4768" y="685"/>
              <a:ext cx="853" cy="392"/>
            </a:xfrm>
            <a:prstGeom prst="rect">
              <a:avLst/>
            </a:prstGeom>
            <a:solidFill>
              <a:srgbClr val="FFFFFF"/>
            </a:solidFill>
            <a:ln w="28575">
              <a:solidFill>
                <a:schemeClr val="bg2">
                  <a:lumMod val="60000"/>
                  <a:lumOff val="40000"/>
                </a:schemeClr>
              </a:solid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dirty="0">
                  <a:solidFill>
                    <a:schemeClr val="bg2"/>
                  </a:solidFill>
                  <a:latin typeface="Arial" pitchFamily="34" charset="0"/>
                  <a:cs typeface="Arial" pitchFamily="34" charset="0"/>
                </a:rPr>
                <a:t>Ion sources</a:t>
              </a:r>
              <a:endParaRPr lang="ru-RU" altLang="ru-RU" sz="1600" b="1" dirty="0">
                <a:solidFill>
                  <a:schemeClr val="bg2"/>
                </a:solidFill>
                <a:latin typeface="Arial" pitchFamily="34" charset="0"/>
                <a:cs typeface="Arial" pitchFamily="34" charset="0"/>
              </a:endParaRPr>
            </a:p>
          </p:txBody>
        </p:sp>
        <p:sp>
          <p:nvSpPr>
            <p:cNvPr id="14399" name="Line 95"/>
            <p:cNvSpPr>
              <a:spLocks noChangeShapeType="1"/>
            </p:cNvSpPr>
            <p:nvPr/>
          </p:nvSpPr>
          <p:spPr bwMode="auto">
            <a:xfrm flipH="1" flipV="1">
              <a:off x="4625" y="894"/>
              <a:ext cx="107" cy="5"/>
            </a:xfrm>
            <a:prstGeom prst="line">
              <a:avLst/>
            </a:prstGeom>
            <a:noFill/>
            <a:ln w="38100">
              <a:solidFill>
                <a:schemeClr val="bg1">
                  <a:lumMod val="65000"/>
                </a:schemeClr>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ru-RU"/>
            </a:p>
          </p:txBody>
        </p:sp>
        <p:sp>
          <p:nvSpPr>
            <p:cNvPr id="14400" name="Line 9"/>
            <p:cNvSpPr>
              <a:spLocks noChangeShapeType="1"/>
            </p:cNvSpPr>
            <p:nvPr/>
          </p:nvSpPr>
          <p:spPr bwMode="auto">
            <a:xfrm flipH="1">
              <a:off x="2624" y="896"/>
              <a:ext cx="416" cy="0"/>
            </a:xfrm>
            <a:prstGeom prst="line">
              <a:avLst/>
            </a:prstGeom>
            <a:noFill/>
            <a:ln w="381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a:p>
          </p:txBody>
        </p:sp>
      </p:grpSp>
      <p:grpSp>
        <p:nvGrpSpPr>
          <p:cNvPr id="24581" name="Group 10"/>
          <p:cNvGrpSpPr>
            <a:grpSpLocks/>
          </p:cNvGrpSpPr>
          <p:nvPr/>
        </p:nvGrpSpPr>
        <p:grpSpPr bwMode="auto">
          <a:xfrm>
            <a:off x="3579813" y="2132014"/>
            <a:ext cx="5311775" cy="3005137"/>
            <a:chOff x="2118" y="1097"/>
            <a:chExt cx="3346" cy="1893"/>
          </a:xfrm>
        </p:grpSpPr>
        <p:sp>
          <p:nvSpPr>
            <p:cNvPr id="14391" name="Arc 94"/>
            <p:cNvSpPr>
              <a:spLocks/>
            </p:cNvSpPr>
            <p:nvPr/>
          </p:nvSpPr>
          <p:spPr bwMode="auto">
            <a:xfrm rot="10693531" flipV="1">
              <a:off x="2118" y="2067"/>
              <a:ext cx="732" cy="923"/>
            </a:xfrm>
            <a:custGeom>
              <a:avLst/>
              <a:gdLst>
                <a:gd name="T0" fmla="*/ 0 w 21564"/>
                <a:gd name="T1" fmla="*/ 0 h 21249"/>
                <a:gd name="T2" fmla="*/ 0 w 21564"/>
                <a:gd name="T3" fmla="*/ 0 h 21249"/>
                <a:gd name="T4" fmla="*/ 0 w 21564"/>
                <a:gd name="T5" fmla="*/ 0 h 21249"/>
                <a:gd name="T6" fmla="*/ 0 60000 65536"/>
                <a:gd name="T7" fmla="*/ 0 60000 65536"/>
                <a:gd name="T8" fmla="*/ 0 60000 65536"/>
                <a:gd name="T9" fmla="*/ 0 w 21564"/>
                <a:gd name="T10" fmla="*/ 0 h 21249"/>
                <a:gd name="T11" fmla="*/ 21564 w 21564"/>
                <a:gd name="T12" fmla="*/ 21249 h 21249"/>
              </a:gdLst>
              <a:ahLst/>
              <a:cxnLst>
                <a:cxn ang="T6">
                  <a:pos x="T0" y="T1"/>
                </a:cxn>
                <a:cxn ang="T7">
                  <a:pos x="T2" y="T3"/>
                </a:cxn>
                <a:cxn ang="T8">
                  <a:pos x="T4" y="T5"/>
                </a:cxn>
              </a:cxnLst>
              <a:rect l="T9" t="T10" r="T11" b="T12"/>
              <a:pathLst>
                <a:path w="21564" h="21249" fill="none" extrusionOk="0">
                  <a:moveTo>
                    <a:pt x="3880" y="0"/>
                  </a:moveTo>
                  <a:cubicBezTo>
                    <a:pt x="13681" y="1790"/>
                    <a:pt x="20986" y="10051"/>
                    <a:pt x="21563" y="19997"/>
                  </a:cubicBezTo>
                </a:path>
                <a:path w="21564" h="21249" stroke="0" extrusionOk="0">
                  <a:moveTo>
                    <a:pt x="3880" y="0"/>
                  </a:moveTo>
                  <a:cubicBezTo>
                    <a:pt x="13681" y="1790"/>
                    <a:pt x="20986" y="10051"/>
                    <a:pt x="21563" y="19997"/>
                  </a:cubicBezTo>
                  <a:lnTo>
                    <a:pt x="0" y="21249"/>
                  </a:lnTo>
                  <a:lnTo>
                    <a:pt x="3880" y="0"/>
                  </a:lnTo>
                  <a:close/>
                </a:path>
              </a:pathLst>
            </a:custGeom>
            <a:noFill/>
            <a:ln w="38100">
              <a:solidFill>
                <a:schemeClr val="bg1">
                  <a:lumMod val="65000"/>
                </a:schemeClr>
              </a:solidFill>
              <a:round/>
              <a:headEnd type="triangle" w="med" len="med"/>
              <a:tailEnd/>
            </a:ln>
          </p:spPr>
          <p:txBody>
            <a:bodyPr/>
            <a:lstStyle/>
            <a:p>
              <a:pPr>
                <a:defRPr/>
              </a:pPr>
              <a:endParaRPr lang="ru-RU"/>
            </a:p>
          </p:txBody>
        </p:sp>
        <p:sp>
          <p:nvSpPr>
            <p:cNvPr id="14392" name="Line 95"/>
            <p:cNvSpPr>
              <a:spLocks noChangeShapeType="1"/>
            </p:cNvSpPr>
            <p:nvPr/>
          </p:nvSpPr>
          <p:spPr bwMode="auto">
            <a:xfrm flipH="1">
              <a:off x="2696" y="1762"/>
              <a:ext cx="643" cy="291"/>
            </a:xfrm>
            <a:prstGeom prst="line">
              <a:avLst/>
            </a:prstGeom>
            <a:noFill/>
            <a:ln w="38100">
              <a:solidFill>
                <a:schemeClr val="bg1">
                  <a:lumMod val="65000"/>
                </a:schemeClr>
              </a:solidFill>
              <a:round/>
              <a:headEnd type="triangle" w="med" len="med"/>
              <a:tailEnd/>
            </a:ln>
            <a:extLst>
              <a:ext uri="{909E8E84-426E-40DD-AFC4-6F175D3DCCD1}">
                <a14:hiddenFill xmlns:a14="http://schemas.microsoft.com/office/drawing/2010/main">
                  <a:noFill/>
                </a14:hiddenFill>
              </a:ext>
            </a:extLst>
          </p:spPr>
          <p:txBody>
            <a:bodyPr/>
            <a:lstStyle/>
            <a:p>
              <a:pPr>
                <a:defRPr/>
              </a:pPr>
              <a:endParaRPr lang="ru-RU"/>
            </a:p>
          </p:txBody>
        </p:sp>
        <p:sp>
          <p:nvSpPr>
            <p:cNvPr id="24640" name="Line 95"/>
            <p:cNvSpPr>
              <a:spLocks noChangeShapeType="1"/>
            </p:cNvSpPr>
            <p:nvPr/>
          </p:nvSpPr>
          <p:spPr bwMode="auto">
            <a:xfrm flipH="1" flipV="1">
              <a:off x="3345" y="1750"/>
              <a:ext cx="1371" cy="109"/>
            </a:xfrm>
            <a:prstGeom prst="line">
              <a:avLst/>
            </a:prstGeom>
            <a:noFill/>
            <a:ln w="38100">
              <a:solidFill>
                <a:srgbClr val="CC0000"/>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24641" name="Line 95"/>
            <p:cNvSpPr>
              <a:spLocks noChangeShapeType="1"/>
            </p:cNvSpPr>
            <p:nvPr/>
          </p:nvSpPr>
          <p:spPr bwMode="auto">
            <a:xfrm flipH="1">
              <a:off x="3354" y="1356"/>
              <a:ext cx="1603" cy="387"/>
            </a:xfrm>
            <a:prstGeom prst="line">
              <a:avLst/>
            </a:prstGeom>
            <a:noFill/>
            <a:ln w="38100">
              <a:solidFill>
                <a:srgbClr val="CC0000"/>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24642" name="Line 95"/>
            <p:cNvSpPr>
              <a:spLocks noChangeShapeType="1"/>
            </p:cNvSpPr>
            <p:nvPr/>
          </p:nvSpPr>
          <p:spPr bwMode="auto">
            <a:xfrm flipH="1">
              <a:off x="3363" y="1261"/>
              <a:ext cx="835" cy="483"/>
            </a:xfrm>
            <a:prstGeom prst="line">
              <a:avLst/>
            </a:prstGeom>
            <a:noFill/>
            <a:ln w="38100">
              <a:solidFill>
                <a:srgbClr val="CC0000"/>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14396" name="Text Box 64"/>
            <p:cNvSpPr txBox="1">
              <a:spLocks noChangeArrowheads="1"/>
            </p:cNvSpPr>
            <p:nvPr/>
          </p:nvSpPr>
          <p:spPr bwMode="auto">
            <a:xfrm>
              <a:off x="3159" y="1097"/>
              <a:ext cx="2305" cy="948"/>
            </a:xfrm>
            <a:prstGeom prst="rect">
              <a:avLst/>
            </a:prstGeom>
            <a:solidFill>
              <a:schemeClr val="bg1"/>
            </a:solidFill>
            <a:ln w="38100">
              <a:solidFill>
                <a:schemeClr val="bg1">
                  <a:lumMod val="65000"/>
                </a:schemeClr>
              </a:solidFill>
              <a:prstDash val="sysDot"/>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endParaRPr lang="en-US" altLang="ru-RU" b="1" u="sng" dirty="0">
                <a:solidFill>
                  <a:schemeClr val="bg2"/>
                </a:solidFill>
                <a:latin typeface="Arial" pitchFamily="34" charset="0"/>
                <a:cs typeface="Arial" pitchFamily="34" charset="0"/>
              </a:endParaRPr>
            </a:p>
            <a:p>
              <a:pPr algn="ctr" eaLnBrk="1" hangingPunct="1">
                <a:defRPr/>
              </a:pPr>
              <a:r>
                <a:rPr lang="en-US" altLang="ru-RU" b="1" u="sng" dirty="0">
                  <a:solidFill>
                    <a:schemeClr val="bg2"/>
                  </a:solidFill>
                  <a:latin typeface="Arial" pitchFamily="34" charset="0"/>
                  <a:cs typeface="Arial" pitchFamily="34" charset="0"/>
                </a:rPr>
                <a:t>Fixed Target Area</a:t>
              </a:r>
              <a:endParaRPr lang="ru-RU" altLang="ru-RU" sz="1600" b="1" dirty="0">
                <a:solidFill>
                  <a:schemeClr val="bg2"/>
                </a:solidFill>
                <a:latin typeface="Arial" pitchFamily="34" charset="0"/>
                <a:cs typeface="Arial" pitchFamily="34" charset="0"/>
              </a:endParaRPr>
            </a:p>
          </p:txBody>
        </p:sp>
      </p:grpSp>
      <p:grpSp>
        <p:nvGrpSpPr>
          <p:cNvPr id="24582" name="Group 17"/>
          <p:cNvGrpSpPr>
            <a:grpSpLocks/>
          </p:cNvGrpSpPr>
          <p:nvPr/>
        </p:nvGrpSpPr>
        <p:grpSpPr bwMode="auto">
          <a:xfrm>
            <a:off x="381002" y="1171574"/>
            <a:ext cx="3586163" cy="2406651"/>
            <a:chOff x="135" y="328"/>
            <a:chExt cx="2259" cy="1516"/>
          </a:xfrm>
        </p:grpSpPr>
        <p:sp>
          <p:nvSpPr>
            <p:cNvPr id="14389" name="Oval 79"/>
            <p:cNvSpPr>
              <a:spLocks noChangeArrowheads="1"/>
            </p:cNvSpPr>
            <p:nvPr/>
          </p:nvSpPr>
          <p:spPr bwMode="auto">
            <a:xfrm>
              <a:off x="308" y="328"/>
              <a:ext cx="1556" cy="1516"/>
            </a:xfrm>
            <a:prstGeom prst="ellipse">
              <a:avLst/>
            </a:prstGeom>
            <a:solidFill>
              <a:schemeClr val="bg1"/>
            </a:solidFill>
            <a:ln w="28575">
              <a:solidFill>
                <a:schemeClr val="bg1">
                  <a:lumMod val="65000"/>
                </a:schemeClr>
              </a:solidFill>
              <a:prstDash val="dash"/>
              <a:round/>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solidFill>
                  <a:srgbClr val="0000CC"/>
                </a:solidFill>
                <a:latin typeface="Arial" pitchFamily="34" charset="0"/>
              </a:endParaRPr>
            </a:p>
          </p:txBody>
        </p:sp>
        <p:sp>
          <p:nvSpPr>
            <p:cNvPr id="14390" name="Text Box 80"/>
            <p:cNvSpPr txBox="1">
              <a:spLocks noChangeArrowheads="1"/>
            </p:cNvSpPr>
            <p:nvPr/>
          </p:nvSpPr>
          <p:spPr bwMode="auto">
            <a:xfrm>
              <a:off x="135" y="585"/>
              <a:ext cx="2259" cy="990"/>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chemeClr val="bg1"/>
                  </a:solidFill>
                </a14:hiddenFill>
              </a:ext>
            </a:extLst>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u="sng" dirty="0">
                  <a:solidFill>
                    <a:schemeClr val="bg2"/>
                  </a:solidFill>
                  <a:latin typeface="Arial" pitchFamily="34" charset="0"/>
                  <a:cs typeface="Arial" pitchFamily="34" charset="0"/>
                </a:rPr>
                <a:t>Booster (25 Tm)</a:t>
              </a:r>
            </a:p>
            <a:p>
              <a:pPr algn="ctr" eaLnBrk="1" hangingPunct="1">
                <a:defRPr/>
              </a:pPr>
              <a:r>
                <a:rPr lang="en-US" altLang="ru-RU" sz="1600" b="1" dirty="0">
                  <a:solidFill>
                    <a:schemeClr val="bg2"/>
                  </a:solidFill>
                  <a:latin typeface="Arial" pitchFamily="34" charset="0"/>
                  <a:cs typeface="Arial" pitchFamily="34" charset="0"/>
                </a:rPr>
                <a:t>1</a:t>
              </a:r>
              <a:r>
                <a:rPr lang="ru-RU" altLang="ru-RU" sz="1600" b="1" dirty="0">
                  <a:solidFill>
                    <a:schemeClr val="bg2"/>
                  </a:solidFill>
                  <a:latin typeface="Arial" pitchFamily="34" charset="0"/>
                  <a:cs typeface="Arial" pitchFamily="34" charset="0"/>
                </a:rPr>
                <a:t>(</a:t>
              </a:r>
              <a:r>
                <a:rPr lang="en-US" altLang="ru-RU" sz="1600" b="1" dirty="0">
                  <a:solidFill>
                    <a:schemeClr val="bg2"/>
                  </a:solidFill>
                  <a:latin typeface="Arial" pitchFamily="34" charset="0"/>
                  <a:cs typeface="Arial" pitchFamily="34" charset="0"/>
                </a:rPr>
                <a:t>2-</a:t>
              </a:r>
              <a:r>
                <a:rPr lang="ru-RU" altLang="ru-RU" sz="1600" b="1" dirty="0">
                  <a:solidFill>
                    <a:schemeClr val="bg2"/>
                  </a:solidFill>
                  <a:latin typeface="Arial" pitchFamily="34" charset="0"/>
                  <a:cs typeface="Arial" pitchFamily="34" charset="0"/>
                </a:rPr>
                <a:t>3)</a:t>
              </a:r>
              <a:r>
                <a:rPr lang="en-US" altLang="ru-RU" sz="1600" b="1" dirty="0">
                  <a:solidFill>
                    <a:schemeClr val="bg2"/>
                  </a:solidFill>
                  <a:latin typeface="Arial" pitchFamily="34" charset="0"/>
                  <a:cs typeface="Arial" pitchFamily="34" charset="0"/>
                </a:rPr>
                <a:t> single-turn injection, </a:t>
              </a:r>
            </a:p>
            <a:p>
              <a:pPr algn="ctr" eaLnBrk="1" hangingPunct="1">
                <a:defRPr/>
              </a:pPr>
              <a:r>
                <a:rPr lang="en-US" altLang="ru-RU" sz="1600" b="1" dirty="0">
                  <a:solidFill>
                    <a:schemeClr val="bg2"/>
                  </a:solidFill>
                  <a:latin typeface="Arial" pitchFamily="34" charset="0"/>
                  <a:cs typeface="Arial" pitchFamily="34" charset="0"/>
                </a:rPr>
                <a:t>storage of (</a:t>
              </a:r>
              <a:r>
                <a:rPr lang="ru-RU" altLang="ru-RU" sz="1600" b="1" dirty="0">
                  <a:solidFill>
                    <a:schemeClr val="bg2"/>
                  </a:solidFill>
                  <a:latin typeface="Arial" pitchFamily="34" charset="0"/>
                  <a:cs typeface="Arial" pitchFamily="34" charset="0"/>
                </a:rPr>
                <a:t>2</a:t>
              </a:r>
              <a:r>
                <a:rPr lang="en-US" altLang="ru-RU" sz="1600" b="1" dirty="0">
                  <a:solidFill>
                    <a:schemeClr val="bg2"/>
                  </a:solidFill>
                  <a:latin typeface="Arial" pitchFamily="34" charset="0"/>
                  <a:cs typeface="Arial" pitchFamily="34" charset="0"/>
                </a:rPr>
                <a:t> </a:t>
              </a:r>
              <a:r>
                <a:rPr lang="en-US" altLang="ru-RU" sz="1600" b="1" dirty="0">
                  <a:solidFill>
                    <a:schemeClr val="bg2"/>
                  </a:solidFill>
                  <a:latin typeface="Arial" pitchFamily="34" charset="0"/>
                  <a:cs typeface="Arial" pitchFamily="34" charset="0"/>
                  <a:sym typeface="Symbol" pitchFamily="18" charset="2"/>
                </a:rPr>
                <a:t></a:t>
              </a:r>
              <a:r>
                <a:rPr lang="en-US" altLang="ru-RU" sz="1600" b="1" dirty="0">
                  <a:solidFill>
                    <a:schemeClr val="bg2"/>
                  </a:solidFill>
                  <a:latin typeface="Arial" pitchFamily="34" charset="0"/>
                  <a:cs typeface="Arial" pitchFamily="34" charset="0"/>
                </a:rPr>
                <a:t> 4)×10</a:t>
              </a:r>
              <a:r>
                <a:rPr lang="en-US" altLang="ru-RU" sz="1600" b="1" baseline="30000" dirty="0">
                  <a:solidFill>
                    <a:schemeClr val="bg2"/>
                  </a:solidFill>
                  <a:latin typeface="Arial" pitchFamily="34" charset="0"/>
                  <a:cs typeface="Arial" pitchFamily="34" charset="0"/>
                </a:rPr>
                <a:t>9</a:t>
              </a:r>
              <a:r>
                <a:rPr lang="en-US" altLang="ru-RU" sz="1600" b="1" dirty="0">
                  <a:solidFill>
                    <a:schemeClr val="bg2"/>
                  </a:solidFill>
                  <a:latin typeface="Arial" pitchFamily="34" charset="0"/>
                  <a:cs typeface="Arial" pitchFamily="34" charset="0"/>
                </a:rPr>
                <a:t> ions,</a:t>
              </a:r>
            </a:p>
            <a:p>
              <a:pPr algn="ctr" eaLnBrk="1" hangingPunct="1">
                <a:defRPr/>
              </a:pPr>
              <a:r>
                <a:rPr lang="en-US" altLang="ru-RU" sz="1600" b="1" dirty="0">
                  <a:solidFill>
                    <a:schemeClr val="bg2"/>
                  </a:solidFill>
                  <a:latin typeface="Arial" pitchFamily="34" charset="0"/>
                  <a:cs typeface="Arial" pitchFamily="34" charset="0"/>
                </a:rPr>
                <a:t>acceleration up to 100 MeV/u,</a:t>
              </a:r>
            </a:p>
            <a:p>
              <a:pPr algn="ctr" eaLnBrk="1" hangingPunct="1">
                <a:defRPr/>
              </a:pPr>
              <a:r>
                <a:rPr lang="en-US" altLang="ru-RU" sz="1600" b="1" dirty="0">
                  <a:solidFill>
                    <a:schemeClr val="bg2"/>
                  </a:solidFill>
                  <a:latin typeface="Arial" pitchFamily="34" charset="0"/>
                  <a:cs typeface="Arial" pitchFamily="34" charset="0"/>
                </a:rPr>
                <a:t>electron cooling, acceleration </a:t>
              </a:r>
            </a:p>
            <a:p>
              <a:pPr algn="ctr" eaLnBrk="1" hangingPunct="1">
                <a:defRPr/>
              </a:pPr>
              <a:r>
                <a:rPr lang="en-US" altLang="ru-RU" sz="1600" b="1" dirty="0">
                  <a:solidFill>
                    <a:schemeClr val="bg2"/>
                  </a:solidFill>
                  <a:latin typeface="Arial" pitchFamily="34" charset="0"/>
                  <a:cs typeface="Arial" pitchFamily="34" charset="0"/>
                </a:rPr>
                <a:t>up to 600 MeV/u</a:t>
              </a:r>
              <a:endParaRPr lang="ru-RU" altLang="ru-RU" sz="1600" b="1" dirty="0">
                <a:solidFill>
                  <a:schemeClr val="bg2"/>
                </a:solidFill>
                <a:latin typeface="Arial" pitchFamily="34" charset="0"/>
                <a:cs typeface="Arial" pitchFamily="34" charset="0"/>
              </a:endParaRPr>
            </a:p>
          </p:txBody>
        </p:sp>
      </p:grpSp>
      <p:sp>
        <p:nvSpPr>
          <p:cNvPr id="570457" name="Line 89"/>
          <p:cNvSpPr>
            <a:spLocks noChangeShapeType="1"/>
          </p:cNvSpPr>
          <p:nvPr/>
        </p:nvSpPr>
        <p:spPr bwMode="auto">
          <a:xfrm flipH="1">
            <a:off x="658813" y="2430463"/>
            <a:ext cx="4762" cy="1295400"/>
          </a:xfrm>
          <a:prstGeom prst="line">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ru-RU"/>
          </a:p>
        </p:txBody>
      </p:sp>
      <p:sp>
        <p:nvSpPr>
          <p:cNvPr id="2" name="Line 89"/>
          <p:cNvSpPr>
            <a:spLocks noChangeShapeType="1"/>
          </p:cNvSpPr>
          <p:nvPr/>
        </p:nvSpPr>
        <p:spPr bwMode="auto">
          <a:xfrm>
            <a:off x="665165" y="3892550"/>
            <a:ext cx="261937" cy="1714500"/>
          </a:xfrm>
          <a:prstGeom prst="line">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ru-RU"/>
          </a:p>
        </p:txBody>
      </p:sp>
      <p:grpSp>
        <p:nvGrpSpPr>
          <p:cNvPr id="24587" name="Group 36"/>
          <p:cNvGrpSpPr>
            <a:grpSpLocks/>
          </p:cNvGrpSpPr>
          <p:nvPr/>
        </p:nvGrpSpPr>
        <p:grpSpPr bwMode="auto">
          <a:xfrm>
            <a:off x="1971675" y="939801"/>
            <a:ext cx="7119938" cy="417513"/>
            <a:chOff x="1129" y="358"/>
            <a:chExt cx="4485" cy="263"/>
          </a:xfrm>
        </p:grpSpPr>
        <p:sp>
          <p:nvSpPr>
            <p:cNvPr id="14373" name="Text Box 65"/>
            <p:cNvSpPr txBox="1">
              <a:spLocks noChangeArrowheads="1"/>
            </p:cNvSpPr>
            <p:nvPr/>
          </p:nvSpPr>
          <p:spPr bwMode="auto">
            <a:xfrm>
              <a:off x="3056" y="381"/>
              <a:ext cx="1565" cy="240"/>
            </a:xfrm>
            <a:prstGeom prst="rect">
              <a:avLst/>
            </a:prstGeom>
            <a:solidFill>
              <a:srgbClr val="FFFFFF"/>
            </a:solidFill>
            <a:ln w="28575">
              <a:solidFill>
                <a:schemeClr val="bg1">
                  <a:lumMod val="65000"/>
                </a:schemeClr>
              </a:solid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dirty="0" err="1">
                  <a:solidFill>
                    <a:schemeClr val="bg2"/>
                  </a:solidFill>
                  <a:latin typeface="Arial" pitchFamily="34" charset="0"/>
                  <a:cs typeface="Arial" pitchFamily="34" charset="0"/>
                </a:rPr>
                <a:t>Linac</a:t>
              </a:r>
              <a:r>
                <a:rPr lang="en-US" altLang="ru-RU" sz="1600" b="1" dirty="0">
                  <a:solidFill>
                    <a:schemeClr val="bg2"/>
                  </a:solidFill>
                  <a:latin typeface="Arial" pitchFamily="34" charset="0"/>
                  <a:cs typeface="Arial" pitchFamily="34" charset="0"/>
                </a:rPr>
                <a:t> </a:t>
              </a:r>
              <a:r>
                <a:rPr lang="en-US" altLang="ru-RU" sz="1600" b="1" dirty="0" err="1">
                  <a:solidFill>
                    <a:schemeClr val="bg2"/>
                  </a:solidFill>
                  <a:latin typeface="Arial" pitchFamily="34" charset="0"/>
                  <a:cs typeface="Arial" pitchFamily="34" charset="0"/>
                </a:rPr>
                <a:t>HILac</a:t>
              </a:r>
              <a:endParaRPr lang="ru-RU" altLang="ru-RU" sz="1600" b="1" dirty="0">
                <a:solidFill>
                  <a:schemeClr val="bg2"/>
                </a:solidFill>
                <a:latin typeface="Arial" pitchFamily="34" charset="0"/>
                <a:cs typeface="Arial" pitchFamily="34" charset="0"/>
              </a:endParaRPr>
            </a:p>
          </p:txBody>
        </p:sp>
        <p:sp>
          <p:nvSpPr>
            <p:cNvPr id="14374" name="Text Box 65"/>
            <p:cNvSpPr txBox="1">
              <a:spLocks noChangeArrowheads="1"/>
            </p:cNvSpPr>
            <p:nvPr/>
          </p:nvSpPr>
          <p:spPr bwMode="auto">
            <a:xfrm>
              <a:off x="4761" y="358"/>
              <a:ext cx="853" cy="256"/>
            </a:xfrm>
            <a:prstGeom prst="rect">
              <a:avLst/>
            </a:prstGeom>
            <a:solidFill>
              <a:srgbClr val="FFFFFF"/>
            </a:solidFill>
            <a:ln w="28575">
              <a:solidFill>
                <a:schemeClr val="bg1">
                  <a:lumMod val="65000"/>
                </a:schemeClr>
              </a:solid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dirty="0">
                  <a:solidFill>
                    <a:schemeClr val="bg2"/>
                  </a:solidFill>
                  <a:latin typeface="Arial" pitchFamily="34" charset="0"/>
                  <a:cs typeface="Arial" pitchFamily="34" charset="0"/>
                </a:rPr>
                <a:t>KRION</a:t>
              </a:r>
              <a:endParaRPr lang="ru-RU" altLang="ru-RU" sz="1600" b="1" dirty="0">
                <a:solidFill>
                  <a:schemeClr val="bg2"/>
                </a:solidFill>
                <a:latin typeface="Arial" pitchFamily="34" charset="0"/>
                <a:cs typeface="Arial" pitchFamily="34" charset="0"/>
              </a:endParaRPr>
            </a:p>
          </p:txBody>
        </p:sp>
        <p:sp>
          <p:nvSpPr>
            <p:cNvPr id="14375" name="Line 39"/>
            <p:cNvSpPr>
              <a:spLocks noChangeShapeType="1"/>
            </p:cNvSpPr>
            <p:nvPr/>
          </p:nvSpPr>
          <p:spPr bwMode="auto">
            <a:xfrm flipH="1" flipV="1">
              <a:off x="1129" y="521"/>
              <a:ext cx="1920" cy="0"/>
            </a:xfrm>
            <a:prstGeom prst="line">
              <a:avLst/>
            </a:prstGeom>
            <a:noFill/>
            <a:ln w="38100">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a:p>
          </p:txBody>
        </p:sp>
        <p:sp>
          <p:nvSpPr>
            <p:cNvPr id="14376" name="Line 95"/>
            <p:cNvSpPr>
              <a:spLocks noChangeShapeType="1"/>
            </p:cNvSpPr>
            <p:nvPr/>
          </p:nvSpPr>
          <p:spPr bwMode="auto">
            <a:xfrm flipH="1" flipV="1">
              <a:off x="4634" y="503"/>
              <a:ext cx="115" cy="5"/>
            </a:xfrm>
            <a:prstGeom prst="line">
              <a:avLst/>
            </a:prstGeom>
            <a:noFill/>
            <a:ln w="38100">
              <a:solidFill>
                <a:schemeClr val="bg1">
                  <a:lumMod val="65000"/>
                </a:schemeClr>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ru-RU"/>
            </a:p>
          </p:txBody>
        </p:sp>
      </p:grpSp>
      <p:sp>
        <p:nvSpPr>
          <p:cNvPr id="24588" name="Text Box 66"/>
          <p:cNvSpPr txBox="1">
            <a:spLocks noChangeArrowheads="1"/>
          </p:cNvSpPr>
          <p:nvPr/>
        </p:nvSpPr>
        <p:spPr bwMode="auto">
          <a:xfrm>
            <a:off x="6421440" y="6172201"/>
            <a:ext cx="74453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r>
              <a:rPr lang="en-US" altLang="ru-RU" sz="1600" b="1">
                <a:solidFill>
                  <a:srgbClr val="006600"/>
                </a:solidFill>
                <a:latin typeface="Arial" pitchFamily="34" charset="0"/>
                <a:cs typeface="Arial" pitchFamily="34" charset="0"/>
              </a:rPr>
              <a:t>IP-1</a:t>
            </a:r>
            <a:endParaRPr lang="ru-RU" altLang="ru-RU" sz="1600" b="1">
              <a:solidFill>
                <a:srgbClr val="006600"/>
              </a:solidFill>
              <a:latin typeface="Arial" pitchFamily="34" charset="0"/>
              <a:cs typeface="Arial" pitchFamily="34" charset="0"/>
            </a:endParaRPr>
          </a:p>
        </p:txBody>
      </p:sp>
      <p:sp>
        <p:nvSpPr>
          <p:cNvPr id="24590" name="Text Box 66"/>
          <p:cNvSpPr txBox="1">
            <a:spLocks noChangeArrowheads="1"/>
          </p:cNvSpPr>
          <p:nvPr/>
        </p:nvSpPr>
        <p:spPr bwMode="auto">
          <a:xfrm>
            <a:off x="6437313" y="4359276"/>
            <a:ext cx="62071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r>
              <a:rPr lang="en-US" altLang="ru-RU" sz="1600" b="1">
                <a:solidFill>
                  <a:srgbClr val="006600"/>
                </a:solidFill>
                <a:latin typeface="Arial" pitchFamily="34" charset="0"/>
                <a:cs typeface="Arial" pitchFamily="34" charset="0"/>
              </a:rPr>
              <a:t>IP-2</a:t>
            </a:r>
            <a:endParaRPr lang="ru-RU" altLang="ru-RU" sz="1600" b="1">
              <a:solidFill>
                <a:srgbClr val="006600"/>
              </a:solidFill>
              <a:latin typeface="Arial" pitchFamily="34" charset="0"/>
              <a:cs typeface="Arial" pitchFamily="34" charset="0"/>
            </a:endParaRPr>
          </a:p>
        </p:txBody>
      </p:sp>
      <p:grpSp>
        <p:nvGrpSpPr>
          <p:cNvPr id="24592" name="Group 55"/>
          <p:cNvGrpSpPr>
            <a:grpSpLocks/>
          </p:cNvGrpSpPr>
          <p:nvPr/>
        </p:nvGrpSpPr>
        <p:grpSpPr bwMode="auto">
          <a:xfrm>
            <a:off x="2776540" y="1790701"/>
            <a:ext cx="1582737" cy="2449513"/>
            <a:chOff x="1749" y="1128"/>
            <a:chExt cx="997" cy="1543"/>
          </a:xfrm>
        </p:grpSpPr>
        <p:sp>
          <p:nvSpPr>
            <p:cNvPr id="14364" name="Line 89"/>
            <p:cNvSpPr>
              <a:spLocks noChangeShapeType="1"/>
            </p:cNvSpPr>
            <p:nvPr/>
          </p:nvSpPr>
          <p:spPr bwMode="auto">
            <a:xfrm flipH="1">
              <a:off x="2122" y="1361"/>
              <a:ext cx="291" cy="928"/>
            </a:xfrm>
            <a:prstGeom prst="line">
              <a:avLst/>
            </a:prstGeom>
            <a:noFill/>
            <a:ln w="38100">
              <a:solidFill>
                <a:schemeClr val="bg1">
                  <a:lumMod val="65000"/>
                </a:schemeClr>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ru-RU"/>
            </a:p>
          </p:txBody>
        </p:sp>
        <p:sp>
          <p:nvSpPr>
            <p:cNvPr id="14365" name="Arc 57"/>
            <p:cNvSpPr>
              <a:spLocks/>
            </p:cNvSpPr>
            <p:nvPr/>
          </p:nvSpPr>
          <p:spPr bwMode="auto">
            <a:xfrm flipH="1">
              <a:off x="2406" y="1128"/>
              <a:ext cx="34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1" y="0"/>
                  </a:moveTo>
                  <a:cubicBezTo>
                    <a:pt x="10810" y="0"/>
                    <a:pt x="19955" y="7991"/>
                    <a:pt x="21404" y="18704"/>
                  </a:cubicBezTo>
                </a:path>
                <a:path w="21405" h="21600" stroke="0" extrusionOk="0">
                  <a:moveTo>
                    <a:pt x="-1" y="0"/>
                  </a:moveTo>
                  <a:cubicBezTo>
                    <a:pt x="10810" y="0"/>
                    <a:pt x="19955" y="7991"/>
                    <a:pt x="21404" y="18704"/>
                  </a:cubicBezTo>
                  <a:lnTo>
                    <a:pt x="0" y="21600"/>
                  </a:lnTo>
                  <a:lnTo>
                    <a:pt x="-1" y="0"/>
                  </a:lnTo>
                  <a:close/>
                </a:path>
              </a:pathLst>
            </a:custGeom>
            <a:noFill/>
            <a:ln w="38100">
              <a:solidFill>
                <a:schemeClr val="bg1">
                  <a:lumMod val="65000"/>
                </a:schemeClr>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p>
          </p:txBody>
        </p:sp>
        <p:sp>
          <p:nvSpPr>
            <p:cNvPr id="14366" name="Arc 58"/>
            <p:cNvSpPr>
              <a:spLocks/>
            </p:cNvSpPr>
            <p:nvPr/>
          </p:nvSpPr>
          <p:spPr bwMode="auto">
            <a:xfrm rot="-3792276" flipH="1" flipV="1">
              <a:off x="1639" y="2281"/>
              <a:ext cx="50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1" y="0"/>
                  </a:moveTo>
                  <a:cubicBezTo>
                    <a:pt x="10810" y="0"/>
                    <a:pt x="19955" y="7991"/>
                    <a:pt x="21404" y="18704"/>
                  </a:cubicBezTo>
                </a:path>
                <a:path w="21405" h="21600" stroke="0" extrusionOk="0">
                  <a:moveTo>
                    <a:pt x="-1" y="0"/>
                  </a:moveTo>
                  <a:cubicBezTo>
                    <a:pt x="10810" y="0"/>
                    <a:pt x="19955" y="7991"/>
                    <a:pt x="21404" y="18704"/>
                  </a:cubicBezTo>
                  <a:lnTo>
                    <a:pt x="0" y="21600"/>
                  </a:lnTo>
                  <a:lnTo>
                    <a:pt x="-1" y="0"/>
                  </a:lnTo>
                  <a:close/>
                </a:path>
              </a:pathLst>
            </a:custGeom>
            <a:noFill/>
            <a:ln w="38100">
              <a:solidFill>
                <a:schemeClr val="bg1">
                  <a:lumMod val="65000"/>
                </a:schemeClr>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p>
          </p:txBody>
        </p:sp>
      </p:grpSp>
      <p:grpSp>
        <p:nvGrpSpPr>
          <p:cNvPr id="24593" name="Group 59"/>
          <p:cNvGrpSpPr>
            <a:grpSpLocks/>
          </p:cNvGrpSpPr>
          <p:nvPr/>
        </p:nvGrpSpPr>
        <p:grpSpPr bwMode="auto">
          <a:xfrm>
            <a:off x="446088" y="3667133"/>
            <a:ext cx="3392488" cy="258763"/>
            <a:chOff x="168" y="2076"/>
            <a:chExt cx="2137" cy="163"/>
          </a:xfrm>
        </p:grpSpPr>
        <p:sp>
          <p:nvSpPr>
            <p:cNvPr id="14362" name="Rectangle 81" descr="Темный диагональный 2"/>
            <p:cNvSpPr>
              <a:spLocks noChangeArrowheads="1"/>
            </p:cNvSpPr>
            <p:nvPr/>
          </p:nvSpPr>
          <p:spPr bwMode="auto">
            <a:xfrm rot="-5400000">
              <a:off x="288" y="2012"/>
              <a:ext cx="66" cy="305"/>
            </a:xfrm>
            <a:prstGeom prst="rect">
              <a:avLst/>
            </a:prstGeom>
            <a:pattFill prst="dkUpDiag">
              <a:fgClr>
                <a:srgbClr val="000000"/>
              </a:fgClr>
              <a:bgClr>
                <a:srgbClr val="FFFFFF"/>
              </a:bgClr>
            </a:pattFill>
            <a:ln w="28575">
              <a:solidFill>
                <a:schemeClr val="bg1">
                  <a:lumMod val="65000"/>
                </a:schemeClr>
              </a:solidFill>
              <a:miter lim="800000"/>
              <a:headEnd/>
              <a:tailEnd/>
            </a:ln>
          </p:spPr>
          <p:txBody>
            <a:bodyPr vert="eaVert"/>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latin typeface="Arial" pitchFamily="34" charset="0"/>
              </a:endParaRPr>
            </a:p>
          </p:txBody>
        </p:sp>
        <p:sp>
          <p:nvSpPr>
            <p:cNvPr id="14363" name="Text Box 97"/>
            <p:cNvSpPr txBox="1">
              <a:spLocks noChangeArrowheads="1"/>
            </p:cNvSpPr>
            <p:nvPr/>
          </p:nvSpPr>
          <p:spPr bwMode="auto">
            <a:xfrm>
              <a:off x="482" y="2076"/>
              <a:ext cx="1823" cy="163"/>
            </a:xfrm>
            <a:prstGeom prst="rect">
              <a:avLst/>
            </a:prstGeom>
            <a:solidFill>
              <a:schemeClr val="bg1"/>
            </a:solidFill>
            <a:ln w="19050">
              <a:solidFill>
                <a:schemeClr val="bg1">
                  <a:lumMod val="65000"/>
                </a:schemeClr>
              </a:solidFill>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200" b="1" dirty="0">
                  <a:solidFill>
                    <a:schemeClr val="bg2"/>
                  </a:solidFill>
                  <a:latin typeface="Arial" pitchFamily="34" charset="0"/>
                  <a:cs typeface="Arial" pitchFamily="34" charset="0"/>
                </a:rPr>
                <a:t>Stripping (80%) </a:t>
              </a:r>
              <a:r>
                <a:rPr lang="en-US" altLang="ru-RU" sz="1200" b="1" baseline="30000" dirty="0">
                  <a:solidFill>
                    <a:schemeClr val="bg2"/>
                  </a:solidFill>
                  <a:latin typeface="Arial" pitchFamily="34" charset="0"/>
                  <a:cs typeface="Arial" pitchFamily="34" charset="0"/>
                </a:rPr>
                <a:t>197</a:t>
              </a:r>
              <a:r>
                <a:rPr lang="en-US" altLang="ru-RU" sz="1200" b="1" dirty="0">
                  <a:solidFill>
                    <a:schemeClr val="bg2"/>
                  </a:solidFill>
                  <a:latin typeface="Arial" pitchFamily="34" charset="0"/>
                  <a:cs typeface="Arial" pitchFamily="34" charset="0"/>
                </a:rPr>
                <a:t>Au</a:t>
              </a:r>
              <a:r>
                <a:rPr lang="en-US" altLang="ru-RU" sz="1200" b="1" baseline="30000" dirty="0">
                  <a:solidFill>
                    <a:schemeClr val="bg2"/>
                  </a:solidFill>
                  <a:latin typeface="Arial" pitchFamily="34" charset="0"/>
                  <a:cs typeface="Arial" pitchFamily="34" charset="0"/>
                </a:rPr>
                <a:t>31+ </a:t>
              </a:r>
              <a:r>
                <a:rPr lang="en-US" altLang="ru-RU" sz="1200" b="1" dirty="0">
                  <a:solidFill>
                    <a:schemeClr val="bg2"/>
                  </a:solidFill>
                  <a:latin typeface="Arial" pitchFamily="34" charset="0"/>
                  <a:cs typeface="Arial" pitchFamily="34" charset="0"/>
                  <a:sym typeface="Apple Chancery"/>
                </a:rPr>
                <a:t>=&gt; </a:t>
              </a:r>
              <a:r>
                <a:rPr lang="en-US" altLang="ru-RU" sz="1200" b="1" baseline="30000" dirty="0">
                  <a:solidFill>
                    <a:schemeClr val="bg2"/>
                  </a:solidFill>
                  <a:latin typeface="Arial" pitchFamily="34" charset="0"/>
                  <a:cs typeface="Arial" pitchFamily="34" charset="0"/>
                </a:rPr>
                <a:t>197</a:t>
              </a:r>
              <a:r>
                <a:rPr lang="en-US" altLang="ru-RU" sz="1200" b="1" dirty="0">
                  <a:solidFill>
                    <a:schemeClr val="bg2"/>
                  </a:solidFill>
                  <a:latin typeface="Arial" pitchFamily="34" charset="0"/>
                  <a:cs typeface="Arial" pitchFamily="34" charset="0"/>
                </a:rPr>
                <a:t>Au</a:t>
              </a:r>
              <a:r>
                <a:rPr lang="en-US" altLang="ru-RU" sz="1200" b="1" baseline="30000" dirty="0">
                  <a:solidFill>
                    <a:schemeClr val="bg2"/>
                  </a:solidFill>
                  <a:latin typeface="Arial" pitchFamily="34" charset="0"/>
                  <a:cs typeface="Arial" pitchFamily="34" charset="0"/>
                </a:rPr>
                <a:t>79+</a:t>
              </a:r>
              <a:endParaRPr lang="ru-RU" altLang="ru-RU" sz="1200" b="1" dirty="0">
                <a:solidFill>
                  <a:schemeClr val="bg2"/>
                </a:solidFill>
                <a:latin typeface="Arial" pitchFamily="34" charset="0"/>
                <a:cs typeface="Arial" pitchFamily="34" charset="0"/>
              </a:endParaRPr>
            </a:p>
          </p:txBody>
        </p:sp>
      </p:grpSp>
      <p:sp>
        <p:nvSpPr>
          <p:cNvPr id="24595" name="Text Box 65"/>
          <p:cNvSpPr txBox="1">
            <a:spLocks noChangeArrowheads="1"/>
          </p:cNvSpPr>
          <p:nvPr/>
        </p:nvSpPr>
        <p:spPr bwMode="auto">
          <a:xfrm>
            <a:off x="7737475" y="939800"/>
            <a:ext cx="1354138" cy="406400"/>
          </a:xfrm>
          <a:prstGeom prst="rect">
            <a:avLst/>
          </a:prstGeom>
          <a:solidFill>
            <a:srgbClr val="92D050"/>
          </a:solidFill>
          <a:ln w="28575">
            <a:solidFill>
              <a:srgbClr val="006600"/>
            </a:solid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r>
              <a:rPr lang="en-US" altLang="ru-RU" sz="1600" b="1" dirty="0">
                <a:solidFill>
                  <a:srgbClr val="006600"/>
                </a:solidFill>
                <a:latin typeface="Arial" pitchFamily="34" charset="0"/>
                <a:cs typeface="Arial" pitchFamily="34" charset="0"/>
              </a:rPr>
              <a:t>KRION</a:t>
            </a:r>
            <a:endParaRPr lang="ru-RU" altLang="ru-RU" sz="1600" b="1" dirty="0">
              <a:solidFill>
                <a:srgbClr val="006600"/>
              </a:solidFill>
              <a:latin typeface="Arial" pitchFamily="34" charset="0"/>
              <a:cs typeface="Arial" pitchFamily="34" charset="0"/>
            </a:endParaRPr>
          </a:p>
        </p:txBody>
      </p:sp>
      <p:sp>
        <p:nvSpPr>
          <p:cNvPr id="24596" name="Text Box 65"/>
          <p:cNvSpPr txBox="1">
            <a:spLocks noChangeArrowheads="1"/>
          </p:cNvSpPr>
          <p:nvPr/>
        </p:nvSpPr>
        <p:spPr bwMode="auto">
          <a:xfrm>
            <a:off x="5019675" y="965200"/>
            <a:ext cx="2484438" cy="381000"/>
          </a:xfrm>
          <a:prstGeom prst="rect">
            <a:avLst/>
          </a:prstGeom>
          <a:solidFill>
            <a:srgbClr val="92D050"/>
          </a:solidFill>
          <a:ln w="28575">
            <a:solidFill>
              <a:srgbClr val="006600"/>
            </a:solid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r>
              <a:rPr lang="en-US" altLang="ru-RU" sz="1600" b="1" dirty="0" err="1">
                <a:solidFill>
                  <a:srgbClr val="006600"/>
                </a:solidFill>
                <a:latin typeface="Arial" pitchFamily="34" charset="0"/>
                <a:cs typeface="Arial" pitchFamily="34" charset="0"/>
              </a:rPr>
              <a:t>Linac</a:t>
            </a:r>
            <a:r>
              <a:rPr lang="en-US" altLang="ru-RU" sz="1600" b="1" dirty="0">
                <a:solidFill>
                  <a:srgbClr val="006600"/>
                </a:solidFill>
                <a:latin typeface="Arial" pitchFamily="34" charset="0"/>
                <a:cs typeface="Arial" pitchFamily="34" charset="0"/>
              </a:rPr>
              <a:t> </a:t>
            </a:r>
            <a:r>
              <a:rPr lang="en-US" altLang="ru-RU" sz="1600" b="1" dirty="0" err="1">
                <a:solidFill>
                  <a:srgbClr val="006600"/>
                </a:solidFill>
                <a:latin typeface="Arial" pitchFamily="34" charset="0"/>
                <a:cs typeface="Arial" pitchFamily="34" charset="0"/>
              </a:rPr>
              <a:t>HILac</a:t>
            </a:r>
            <a:endParaRPr lang="ru-RU" altLang="ru-RU" sz="1600" b="1" dirty="0">
              <a:solidFill>
                <a:srgbClr val="006600"/>
              </a:solidFill>
              <a:latin typeface="Arial" pitchFamily="34" charset="0"/>
              <a:cs typeface="Arial" pitchFamily="34" charset="0"/>
            </a:endParaRPr>
          </a:p>
        </p:txBody>
      </p:sp>
      <p:sp>
        <p:nvSpPr>
          <p:cNvPr id="24597" name="Line 95"/>
          <p:cNvSpPr>
            <a:spLocks noChangeShapeType="1"/>
          </p:cNvSpPr>
          <p:nvPr/>
        </p:nvSpPr>
        <p:spPr bwMode="auto">
          <a:xfrm flipH="1" flipV="1">
            <a:off x="7524752" y="1158875"/>
            <a:ext cx="182563" cy="7939"/>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cxnSp>
        <p:nvCxnSpPr>
          <p:cNvPr id="99" name="Прямая со стрелкой 98"/>
          <p:cNvCxnSpPr/>
          <p:nvPr/>
        </p:nvCxnSpPr>
        <p:spPr>
          <a:xfrm flipH="1">
            <a:off x="10188575" y="2835277"/>
            <a:ext cx="6350" cy="22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599" name="Oval 79"/>
          <p:cNvSpPr>
            <a:spLocks noChangeArrowheads="1"/>
          </p:cNvSpPr>
          <p:nvPr/>
        </p:nvSpPr>
        <p:spPr bwMode="auto">
          <a:xfrm>
            <a:off x="655638" y="1171574"/>
            <a:ext cx="2470150" cy="2406651"/>
          </a:xfrm>
          <a:prstGeom prst="ellipse">
            <a:avLst/>
          </a:prstGeom>
          <a:solidFill>
            <a:srgbClr val="FFFF00"/>
          </a:solidFill>
          <a:ln w="28575">
            <a:solidFill>
              <a:srgbClr val="0000CC"/>
            </a:solidFill>
            <a:prstDash val="dash"/>
            <a:round/>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endParaRPr lang="ru-RU" altLang="ru-RU" baseline="30000">
              <a:solidFill>
                <a:srgbClr val="0000CC"/>
              </a:solidFill>
              <a:latin typeface="Arial" pitchFamily="34" charset="0"/>
            </a:endParaRPr>
          </a:p>
        </p:txBody>
      </p:sp>
      <p:sp>
        <p:nvSpPr>
          <p:cNvPr id="24600" name="Text Box 80"/>
          <p:cNvSpPr txBox="1">
            <a:spLocks noChangeArrowheads="1"/>
          </p:cNvSpPr>
          <p:nvPr/>
        </p:nvSpPr>
        <p:spPr bwMode="auto">
          <a:xfrm>
            <a:off x="381002" y="1579565"/>
            <a:ext cx="35861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r>
              <a:rPr lang="en-US" altLang="ru-RU" sz="1600" b="1" u="sng" dirty="0">
                <a:solidFill>
                  <a:srgbClr val="006600"/>
                </a:solidFill>
                <a:latin typeface="Arial" pitchFamily="34" charset="0"/>
                <a:cs typeface="Arial" pitchFamily="34" charset="0"/>
              </a:rPr>
              <a:t>Booster (25 Tm)</a:t>
            </a:r>
          </a:p>
          <a:p>
            <a:pPr algn="ctr" eaLnBrk="1" hangingPunct="1"/>
            <a:r>
              <a:rPr lang="en-US" altLang="ru-RU" sz="1600" b="1" dirty="0">
                <a:solidFill>
                  <a:srgbClr val="006600"/>
                </a:solidFill>
                <a:latin typeface="Arial" pitchFamily="34" charset="0"/>
                <a:cs typeface="Arial" pitchFamily="34" charset="0"/>
              </a:rPr>
              <a:t>1</a:t>
            </a:r>
            <a:r>
              <a:rPr lang="ru-RU" altLang="ru-RU" sz="1600" b="1" dirty="0">
                <a:solidFill>
                  <a:srgbClr val="006600"/>
                </a:solidFill>
                <a:latin typeface="Arial" pitchFamily="34" charset="0"/>
                <a:cs typeface="Arial" pitchFamily="34" charset="0"/>
              </a:rPr>
              <a:t>(</a:t>
            </a:r>
            <a:r>
              <a:rPr lang="en-US" altLang="ru-RU" sz="1600" b="1" dirty="0">
                <a:solidFill>
                  <a:srgbClr val="006600"/>
                </a:solidFill>
                <a:latin typeface="Arial" pitchFamily="34" charset="0"/>
                <a:cs typeface="Arial" pitchFamily="34" charset="0"/>
              </a:rPr>
              <a:t>2-</a:t>
            </a:r>
            <a:r>
              <a:rPr lang="ru-RU" altLang="ru-RU" sz="1600" b="1" dirty="0">
                <a:solidFill>
                  <a:srgbClr val="006600"/>
                </a:solidFill>
                <a:latin typeface="Arial" pitchFamily="34" charset="0"/>
                <a:cs typeface="Arial" pitchFamily="34" charset="0"/>
              </a:rPr>
              <a:t>3)</a:t>
            </a:r>
            <a:r>
              <a:rPr lang="en-US" altLang="ru-RU" sz="1600" b="1" dirty="0">
                <a:solidFill>
                  <a:srgbClr val="006600"/>
                </a:solidFill>
                <a:latin typeface="Arial" pitchFamily="34" charset="0"/>
                <a:cs typeface="Arial" pitchFamily="34" charset="0"/>
              </a:rPr>
              <a:t> single-turn injection, </a:t>
            </a:r>
          </a:p>
          <a:p>
            <a:pPr algn="ctr" eaLnBrk="1" hangingPunct="1"/>
            <a:r>
              <a:rPr lang="en-US" altLang="ru-RU" sz="1600" b="1" dirty="0">
                <a:solidFill>
                  <a:srgbClr val="006600"/>
                </a:solidFill>
                <a:latin typeface="Arial" pitchFamily="34" charset="0"/>
                <a:cs typeface="Arial" pitchFamily="34" charset="0"/>
              </a:rPr>
              <a:t>storage of (</a:t>
            </a:r>
            <a:r>
              <a:rPr lang="ru-RU" altLang="ru-RU" sz="1600" b="1" dirty="0">
                <a:solidFill>
                  <a:srgbClr val="006600"/>
                </a:solidFill>
                <a:latin typeface="Arial" pitchFamily="34" charset="0"/>
                <a:cs typeface="Arial" pitchFamily="34" charset="0"/>
              </a:rPr>
              <a:t>2</a:t>
            </a:r>
            <a:r>
              <a:rPr lang="en-US" altLang="ru-RU" sz="1600" b="1" dirty="0">
                <a:solidFill>
                  <a:srgbClr val="006600"/>
                </a:solidFill>
                <a:latin typeface="Arial" pitchFamily="34" charset="0"/>
                <a:cs typeface="Arial" pitchFamily="34" charset="0"/>
              </a:rPr>
              <a:t> </a:t>
            </a:r>
            <a:r>
              <a:rPr lang="en-US" altLang="ru-RU" sz="1600" b="1" dirty="0">
                <a:solidFill>
                  <a:srgbClr val="006600"/>
                </a:solidFill>
                <a:latin typeface="Arial" pitchFamily="34" charset="0"/>
                <a:cs typeface="Arial" pitchFamily="34" charset="0"/>
                <a:sym typeface="Symbol" pitchFamily="18" charset="2"/>
              </a:rPr>
              <a:t></a:t>
            </a:r>
            <a:r>
              <a:rPr lang="en-US" altLang="ru-RU" sz="1600" b="1" dirty="0">
                <a:solidFill>
                  <a:srgbClr val="006600"/>
                </a:solidFill>
                <a:latin typeface="Arial" pitchFamily="34" charset="0"/>
                <a:cs typeface="Arial" pitchFamily="34" charset="0"/>
              </a:rPr>
              <a:t> 4)×10</a:t>
            </a:r>
            <a:r>
              <a:rPr lang="en-US" altLang="ru-RU" sz="1600" b="1" baseline="30000" dirty="0">
                <a:solidFill>
                  <a:srgbClr val="006600"/>
                </a:solidFill>
                <a:latin typeface="Arial" pitchFamily="34" charset="0"/>
                <a:cs typeface="Arial" pitchFamily="34" charset="0"/>
              </a:rPr>
              <a:t>9</a:t>
            </a:r>
            <a:r>
              <a:rPr lang="en-US" altLang="ru-RU" sz="1600" b="1" dirty="0">
                <a:solidFill>
                  <a:srgbClr val="006600"/>
                </a:solidFill>
                <a:latin typeface="Arial" pitchFamily="34" charset="0"/>
                <a:cs typeface="Arial" pitchFamily="34" charset="0"/>
              </a:rPr>
              <a:t> ions,</a:t>
            </a:r>
          </a:p>
          <a:p>
            <a:pPr algn="ctr" eaLnBrk="1" hangingPunct="1"/>
            <a:r>
              <a:rPr lang="en-US" altLang="ru-RU" sz="1600" b="1" dirty="0">
                <a:solidFill>
                  <a:srgbClr val="006600"/>
                </a:solidFill>
                <a:latin typeface="Arial" pitchFamily="34" charset="0"/>
                <a:cs typeface="Arial" pitchFamily="34" charset="0"/>
              </a:rPr>
              <a:t>acceleration up to 100 MeV/u,</a:t>
            </a:r>
          </a:p>
          <a:p>
            <a:pPr algn="ctr" eaLnBrk="1" hangingPunct="1"/>
            <a:r>
              <a:rPr lang="en-US" altLang="ru-RU" sz="1600" b="1" dirty="0">
                <a:solidFill>
                  <a:srgbClr val="006600"/>
                </a:solidFill>
                <a:latin typeface="Arial" pitchFamily="34" charset="0"/>
                <a:cs typeface="Arial" pitchFamily="34" charset="0"/>
              </a:rPr>
              <a:t>electron cooling, acceleration </a:t>
            </a:r>
          </a:p>
          <a:p>
            <a:pPr algn="ctr" eaLnBrk="1" hangingPunct="1"/>
            <a:r>
              <a:rPr lang="en-US" altLang="ru-RU" sz="1600" b="1" dirty="0">
                <a:solidFill>
                  <a:srgbClr val="006600"/>
                </a:solidFill>
                <a:latin typeface="Arial" pitchFamily="34" charset="0"/>
                <a:cs typeface="Arial" pitchFamily="34" charset="0"/>
              </a:rPr>
              <a:t>up to 578 MeV/u</a:t>
            </a:r>
            <a:endParaRPr lang="ru-RU" altLang="ru-RU" sz="1600" b="1" dirty="0">
              <a:solidFill>
                <a:srgbClr val="006600"/>
              </a:solidFill>
              <a:latin typeface="Arial" pitchFamily="34" charset="0"/>
              <a:cs typeface="Arial" pitchFamily="34" charset="0"/>
            </a:endParaRPr>
          </a:p>
        </p:txBody>
      </p:sp>
      <p:sp>
        <p:nvSpPr>
          <p:cNvPr id="24602" name="Rectangle 2"/>
          <p:cNvSpPr>
            <a:spLocks noChangeArrowheads="1"/>
          </p:cNvSpPr>
          <p:nvPr/>
        </p:nvSpPr>
        <p:spPr bwMode="auto">
          <a:xfrm>
            <a:off x="22225" y="4360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endParaRPr lang="ru-RU" altLang="ru-RU"/>
          </a:p>
        </p:txBody>
      </p:sp>
      <p:grpSp>
        <p:nvGrpSpPr>
          <p:cNvPr id="69" name="Group 2"/>
          <p:cNvGrpSpPr>
            <a:grpSpLocks/>
          </p:cNvGrpSpPr>
          <p:nvPr/>
        </p:nvGrpSpPr>
        <p:grpSpPr bwMode="auto">
          <a:xfrm>
            <a:off x="735805" y="4008439"/>
            <a:ext cx="2884488" cy="2405063"/>
            <a:chOff x="365" y="1900"/>
            <a:chExt cx="1817" cy="1515"/>
          </a:xfrm>
          <a:solidFill>
            <a:srgbClr val="92D050"/>
          </a:solidFill>
        </p:grpSpPr>
        <p:sp>
          <p:nvSpPr>
            <p:cNvPr id="70" name="Oval 62"/>
            <p:cNvSpPr>
              <a:spLocks noChangeArrowheads="1"/>
            </p:cNvSpPr>
            <p:nvPr/>
          </p:nvSpPr>
          <p:spPr bwMode="auto">
            <a:xfrm>
              <a:off x="465" y="1900"/>
              <a:ext cx="1672" cy="1515"/>
            </a:xfrm>
            <a:prstGeom prst="ellipse">
              <a:avLst/>
            </a:prstGeom>
            <a:grpFill/>
            <a:ln w="28575">
              <a:solidFill>
                <a:srgbClr val="006600"/>
              </a:solidFill>
              <a:prstDash val="dash"/>
              <a:round/>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solidFill>
                  <a:srgbClr val="006600"/>
                </a:solidFill>
                <a:latin typeface="Arial" pitchFamily="34" charset="0"/>
              </a:endParaRPr>
            </a:p>
          </p:txBody>
        </p:sp>
        <p:sp>
          <p:nvSpPr>
            <p:cNvPr id="82" name="Text Box 63"/>
            <p:cNvSpPr txBox="1">
              <a:spLocks noChangeArrowheads="1"/>
            </p:cNvSpPr>
            <p:nvPr/>
          </p:nvSpPr>
          <p:spPr bwMode="auto">
            <a:xfrm>
              <a:off x="365" y="2293"/>
              <a:ext cx="1817" cy="891"/>
            </a:xfrm>
            <a:prstGeom prst="rect">
              <a:avLst/>
            </a:prstGeom>
            <a:noFill/>
            <a:ln w="19050">
              <a:noFill/>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u="sng" dirty="0" err="1">
                  <a:solidFill>
                    <a:srgbClr val="006600"/>
                  </a:solidFill>
                  <a:latin typeface="Arial" pitchFamily="34" charset="0"/>
                  <a:cs typeface="Arial" pitchFamily="34" charset="0"/>
                </a:rPr>
                <a:t>Nuclotron</a:t>
              </a:r>
              <a:r>
                <a:rPr lang="en-US" altLang="ru-RU" sz="1600" b="1" u="sng" dirty="0">
                  <a:solidFill>
                    <a:srgbClr val="006600"/>
                  </a:solidFill>
                  <a:latin typeface="Arial" pitchFamily="34" charset="0"/>
                  <a:cs typeface="Arial" pitchFamily="34" charset="0"/>
                </a:rPr>
                <a:t> (45 Tm)</a:t>
              </a:r>
            </a:p>
            <a:p>
              <a:pPr algn="ctr" eaLnBrk="1" hangingPunct="1">
                <a:defRPr/>
              </a:pPr>
              <a:r>
                <a:rPr lang="en-US" altLang="ru-RU" sz="1600" b="1" dirty="0">
                  <a:solidFill>
                    <a:srgbClr val="006600"/>
                  </a:solidFill>
                  <a:latin typeface="Arial" pitchFamily="34" charset="0"/>
                  <a:cs typeface="Arial" pitchFamily="34" charset="0"/>
                </a:rPr>
                <a:t>injection of one bunch </a:t>
              </a:r>
            </a:p>
            <a:p>
              <a:pPr algn="ctr" eaLnBrk="1" hangingPunct="1">
                <a:defRPr/>
              </a:pPr>
              <a:r>
                <a:rPr lang="en-US" altLang="ru-RU" sz="1600" b="1" dirty="0">
                  <a:solidFill>
                    <a:srgbClr val="006600"/>
                  </a:solidFill>
                  <a:latin typeface="Arial" pitchFamily="34" charset="0"/>
                  <a:cs typeface="Arial" pitchFamily="34" charset="0"/>
                </a:rPr>
                <a:t>of </a:t>
              </a:r>
              <a:r>
                <a:rPr lang="en-US" altLang="ru-RU" sz="1600" b="1" dirty="0">
                  <a:solidFill>
                    <a:srgbClr val="006600"/>
                  </a:solidFill>
                  <a:latin typeface="Arial" pitchFamily="34" charset="0"/>
                  <a:cs typeface="Arial" pitchFamily="34" charset="0"/>
                  <a:sym typeface="Symbol" pitchFamily="18" charset="2"/>
                </a:rPr>
                <a:t> 2</a:t>
              </a:r>
              <a:r>
                <a:rPr lang="en-US" altLang="ru-RU" sz="1600" b="1" dirty="0">
                  <a:solidFill>
                    <a:srgbClr val="006600"/>
                  </a:solidFill>
                  <a:latin typeface="Arial" pitchFamily="34" charset="0"/>
                  <a:cs typeface="Arial" pitchFamily="34" charset="0"/>
                </a:rPr>
                <a:t>×10</a:t>
              </a:r>
              <a:r>
                <a:rPr lang="en-US" altLang="ru-RU" sz="1600" b="1" baseline="30000" dirty="0">
                  <a:solidFill>
                    <a:srgbClr val="006600"/>
                  </a:solidFill>
                  <a:latin typeface="Arial" pitchFamily="34" charset="0"/>
                  <a:cs typeface="Arial" pitchFamily="34" charset="0"/>
                </a:rPr>
                <a:t>9</a:t>
              </a:r>
              <a:r>
                <a:rPr lang="en-US" altLang="ru-RU" sz="1600" b="1" dirty="0">
                  <a:solidFill>
                    <a:srgbClr val="006600"/>
                  </a:solidFill>
                  <a:latin typeface="Arial" pitchFamily="34" charset="0"/>
                  <a:cs typeface="Arial" pitchFamily="34" charset="0"/>
                </a:rPr>
                <a:t> ions,</a:t>
              </a:r>
            </a:p>
            <a:p>
              <a:pPr algn="ctr" eaLnBrk="1" hangingPunct="1">
                <a:defRPr/>
              </a:pPr>
              <a:r>
                <a:rPr lang="en-US" altLang="ru-RU" sz="1600" b="1" dirty="0">
                  <a:solidFill>
                    <a:srgbClr val="006600"/>
                  </a:solidFill>
                  <a:latin typeface="Arial" pitchFamily="34" charset="0"/>
                  <a:cs typeface="Arial" pitchFamily="34" charset="0"/>
                </a:rPr>
                <a:t>acceleration up to </a:t>
              </a:r>
            </a:p>
            <a:p>
              <a:pPr algn="ctr" eaLnBrk="1" hangingPunct="1">
                <a:defRPr/>
              </a:pPr>
              <a:r>
                <a:rPr lang="en-US" altLang="ru-RU" sz="1600" b="1" dirty="0">
                  <a:solidFill>
                    <a:srgbClr val="006600"/>
                  </a:solidFill>
                  <a:latin typeface="Arial" pitchFamily="34" charset="0"/>
                  <a:cs typeface="Arial" pitchFamily="34" charset="0"/>
                </a:rPr>
                <a:t>1 - 4.5 GeV/u max.</a:t>
              </a:r>
              <a:endParaRPr lang="ru-RU" altLang="ru-RU" sz="1600" b="1" dirty="0">
                <a:solidFill>
                  <a:srgbClr val="006600"/>
                </a:solidFill>
                <a:latin typeface="Arial" pitchFamily="34" charset="0"/>
                <a:cs typeface="Arial" pitchFamily="34" charset="0"/>
              </a:endParaRPr>
            </a:p>
          </p:txBody>
        </p:sp>
      </p:grpSp>
      <p:grpSp>
        <p:nvGrpSpPr>
          <p:cNvPr id="83" name="Group 5"/>
          <p:cNvGrpSpPr>
            <a:grpSpLocks/>
          </p:cNvGrpSpPr>
          <p:nvPr/>
        </p:nvGrpSpPr>
        <p:grpSpPr bwMode="auto">
          <a:xfrm>
            <a:off x="4390843" y="1450977"/>
            <a:ext cx="4783137" cy="622300"/>
            <a:chOff x="2624" y="685"/>
            <a:chExt cx="2997" cy="392"/>
          </a:xfrm>
          <a:solidFill>
            <a:srgbClr val="9999FF"/>
          </a:solidFill>
        </p:grpSpPr>
        <p:sp>
          <p:nvSpPr>
            <p:cNvPr id="84" name="Text Box 65"/>
            <p:cNvSpPr txBox="1">
              <a:spLocks noChangeArrowheads="1"/>
            </p:cNvSpPr>
            <p:nvPr/>
          </p:nvSpPr>
          <p:spPr bwMode="auto">
            <a:xfrm>
              <a:off x="3047" y="772"/>
              <a:ext cx="1565" cy="240"/>
            </a:xfrm>
            <a:prstGeom prst="rect">
              <a:avLst/>
            </a:prstGeom>
            <a:solidFill>
              <a:srgbClr val="92D050"/>
            </a:solidFill>
            <a:ln w="28575">
              <a:solidFill>
                <a:srgbClr val="006600"/>
              </a:solid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dirty="0" err="1">
                  <a:solidFill>
                    <a:srgbClr val="006600"/>
                  </a:solidFill>
                  <a:latin typeface="Arial" pitchFamily="34" charset="0"/>
                  <a:cs typeface="Arial" pitchFamily="34" charset="0"/>
                </a:rPr>
                <a:t>Linac</a:t>
              </a:r>
              <a:r>
                <a:rPr lang="en-US" altLang="ru-RU" sz="1600" b="1" dirty="0">
                  <a:solidFill>
                    <a:srgbClr val="006600"/>
                  </a:solidFill>
                  <a:latin typeface="Arial" pitchFamily="34" charset="0"/>
                  <a:cs typeface="Arial" pitchFamily="34" charset="0"/>
                </a:rPr>
                <a:t> LU</a:t>
              </a:r>
              <a:r>
                <a:rPr lang="ru-RU" altLang="ru-RU" sz="1600" b="1" dirty="0">
                  <a:solidFill>
                    <a:srgbClr val="006600"/>
                  </a:solidFill>
                  <a:latin typeface="Arial" pitchFamily="34" charset="0"/>
                  <a:cs typeface="Arial" pitchFamily="34" charset="0"/>
                </a:rPr>
                <a:t>-20</a:t>
              </a:r>
            </a:p>
          </p:txBody>
        </p:sp>
        <p:sp>
          <p:nvSpPr>
            <p:cNvPr id="85" name="Text Box 65"/>
            <p:cNvSpPr txBox="1">
              <a:spLocks noChangeArrowheads="1"/>
            </p:cNvSpPr>
            <p:nvPr/>
          </p:nvSpPr>
          <p:spPr bwMode="auto">
            <a:xfrm>
              <a:off x="4768" y="685"/>
              <a:ext cx="853" cy="392"/>
            </a:xfrm>
            <a:prstGeom prst="rect">
              <a:avLst/>
            </a:prstGeom>
            <a:solidFill>
              <a:srgbClr val="92D050"/>
            </a:solidFill>
            <a:ln w="28575">
              <a:solidFill>
                <a:srgbClr val="006600"/>
              </a:solid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sz="1600" b="1" dirty="0">
                  <a:solidFill>
                    <a:srgbClr val="006600"/>
                  </a:solidFill>
                  <a:latin typeface="Arial" pitchFamily="34" charset="0"/>
                  <a:cs typeface="Arial" pitchFamily="34" charset="0"/>
                </a:rPr>
                <a:t>Ion sources</a:t>
              </a:r>
              <a:endParaRPr lang="ru-RU" altLang="ru-RU" sz="1600" b="1" dirty="0">
                <a:solidFill>
                  <a:srgbClr val="006600"/>
                </a:solidFill>
                <a:latin typeface="Arial" pitchFamily="34" charset="0"/>
                <a:cs typeface="Arial" pitchFamily="34" charset="0"/>
              </a:endParaRPr>
            </a:p>
          </p:txBody>
        </p:sp>
        <p:sp>
          <p:nvSpPr>
            <p:cNvPr id="86" name="Line 95"/>
            <p:cNvSpPr>
              <a:spLocks noChangeShapeType="1"/>
            </p:cNvSpPr>
            <p:nvPr/>
          </p:nvSpPr>
          <p:spPr bwMode="auto">
            <a:xfrm flipH="1" flipV="1">
              <a:off x="4625" y="894"/>
              <a:ext cx="115" cy="5"/>
            </a:xfrm>
            <a:prstGeom prst="line">
              <a:avLst/>
            </a:prstGeom>
            <a:grpFill/>
            <a:ln w="38100">
              <a:solidFill>
                <a:srgbClr val="006600"/>
              </a:solidFill>
              <a:round/>
              <a:headEnd/>
              <a:tailEnd type="triangle" w="med" len="med"/>
            </a:ln>
          </p:spPr>
          <p:txBody>
            <a:bodyPr/>
            <a:lstStyle/>
            <a:p>
              <a:pPr>
                <a:defRPr/>
              </a:pPr>
              <a:endParaRPr lang="ru-RU">
                <a:solidFill>
                  <a:srgbClr val="0000CC"/>
                </a:solidFill>
              </a:endParaRPr>
            </a:p>
          </p:txBody>
        </p:sp>
        <p:sp>
          <p:nvSpPr>
            <p:cNvPr id="87" name="Line 9"/>
            <p:cNvSpPr>
              <a:spLocks noChangeShapeType="1"/>
            </p:cNvSpPr>
            <p:nvPr/>
          </p:nvSpPr>
          <p:spPr bwMode="auto">
            <a:xfrm flipH="1">
              <a:off x="2624" y="896"/>
              <a:ext cx="416" cy="0"/>
            </a:xfrm>
            <a:prstGeom prst="line">
              <a:avLst/>
            </a:prstGeom>
            <a:grpFill/>
            <a:ln w="38100">
              <a:solidFill>
                <a:srgbClr val="0066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a:solidFill>
                  <a:srgbClr val="0000CC"/>
                </a:solidFill>
              </a:endParaRPr>
            </a:p>
          </p:txBody>
        </p:sp>
      </p:grpSp>
      <p:grpSp>
        <p:nvGrpSpPr>
          <p:cNvPr id="88" name="Group 55"/>
          <p:cNvGrpSpPr>
            <a:grpSpLocks/>
          </p:cNvGrpSpPr>
          <p:nvPr/>
        </p:nvGrpSpPr>
        <p:grpSpPr bwMode="auto">
          <a:xfrm>
            <a:off x="2765244" y="1790701"/>
            <a:ext cx="1582737" cy="2449513"/>
            <a:chOff x="1749" y="1128"/>
            <a:chExt cx="997" cy="1543"/>
          </a:xfrm>
          <a:solidFill>
            <a:srgbClr val="9999FF"/>
          </a:solidFill>
        </p:grpSpPr>
        <p:sp>
          <p:nvSpPr>
            <p:cNvPr id="89" name="Line 89"/>
            <p:cNvSpPr>
              <a:spLocks noChangeShapeType="1"/>
            </p:cNvSpPr>
            <p:nvPr/>
          </p:nvSpPr>
          <p:spPr bwMode="auto">
            <a:xfrm flipH="1">
              <a:off x="2122" y="1361"/>
              <a:ext cx="291" cy="928"/>
            </a:xfrm>
            <a:prstGeom prst="line">
              <a:avLst/>
            </a:prstGeom>
            <a:grpFill/>
            <a:ln w="38100">
              <a:solidFill>
                <a:srgbClr val="006600"/>
              </a:solidFill>
              <a:round/>
              <a:headEnd/>
              <a:tailEnd type="triangle" w="med" len="med"/>
            </a:ln>
          </p:spPr>
          <p:txBody>
            <a:bodyPr/>
            <a:lstStyle/>
            <a:p>
              <a:pPr>
                <a:defRPr/>
              </a:pPr>
              <a:endParaRPr lang="ru-RU">
                <a:solidFill>
                  <a:srgbClr val="0000CC"/>
                </a:solidFill>
              </a:endParaRPr>
            </a:p>
          </p:txBody>
        </p:sp>
        <p:sp>
          <p:nvSpPr>
            <p:cNvPr id="90" name="Arc 57"/>
            <p:cNvSpPr>
              <a:spLocks/>
            </p:cNvSpPr>
            <p:nvPr/>
          </p:nvSpPr>
          <p:spPr bwMode="auto">
            <a:xfrm flipH="1">
              <a:off x="2406" y="1128"/>
              <a:ext cx="34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1" y="0"/>
                  </a:moveTo>
                  <a:cubicBezTo>
                    <a:pt x="10810" y="0"/>
                    <a:pt x="19955" y="7991"/>
                    <a:pt x="21404" y="18704"/>
                  </a:cubicBezTo>
                </a:path>
                <a:path w="21405" h="21600" stroke="0" extrusionOk="0">
                  <a:moveTo>
                    <a:pt x="-1" y="0"/>
                  </a:moveTo>
                  <a:cubicBezTo>
                    <a:pt x="10810" y="0"/>
                    <a:pt x="19955" y="7991"/>
                    <a:pt x="21404" y="18704"/>
                  </a:cubicBezTo>
                  <a:lnTo>
                    <a:pt x="0" y="21600"/>
                  </a:lnTo>
                  <a:lnTo>
                    <a:pt x="-1" y="0"/>
                  </a:lnTo>
                  <a:close/>
                </a:path>
              </a:pathLst>
            </a:custGeom>
            <a:noFill/>
            <a:ln w="38100">
              <a:solidFill>
                <a:srgbClr val="0066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solidFill>
                  <a:srgbClr val="0000CC"/>
                </a:solidFill>
              </a:endParaRPr>
            </a:p>
          </p:txBody>
        </p:sp>
        <p:sp>
          <p:nvSpPr>
            <p:cNvPr id="91" name="Arc 58"/>
            <p:cNvSpPr>
              <a:spLocks/>
            </p:cNvSpPr>
            <p:nvPr/>
          </p:nvSpPr>
          <p:spPr bwMode="auto">
            <a:xfrm rot="-3792276" flipH="1" flipV="1">
              <a:off x="1639" y="2281"/>
              <a:ext cx="50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1" y="0"/>
                  </a:moveTo>
                  <a:cubicBezTo>
                    <a:pt x="10810" y="0"/>
                    <a:pt x="19955" y="7991"/>
                    <a:pt x="21404" y="18704"/>
                  </a:cubicBezTo>
                </a:path>
                <a:path w="21405" h="21600" stroke="0" extrusionOk="0">
                  <a:moveTo>
                    <a:pt x="-1" y="0"/>
                  </a:moveTo>
                  <a:cubicBezTo>
                    <a:pt x="10810" y="0"/>
                    <a:pt x="19955" y="7991"/>
                    <a:pt x="21404" y="18704"/>
                  </a:cubicBezTo>
                  <a:lnTo>
                    <a:pt x="0" y="21600"/>
                  </a:lnTo>
                  <a:lnTo>
                    <a:pt x="-1" y="0"/>
                  </a:lnTo>
                  <a:close/>
                </a:path>
              </a:pathLst>
            </a:custGeom>
            <a:noFill/>
            <a:ln w="38100">
              <a:solidFill>
                <a:srgbClr val="0066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a:solidFill>
                  <a:srgbClr val="0000CC"/>
                </a:solidFill>
              </a:endParaRPr>
            </a:p>
          </p:txBody>
        </p:sp>
      </p:grpSp>
      <p:sp>
        <p:nvSpPr>
          <p:cNvPr id="24606" name="Arc 94"/>
          <p:cNvSpPr>
            <a:spLocks/>
          </p:cNvSpPr>
          <p:nvPr/>
        </p:nvSpPr>
        <p:spPr bwMode="auto">
          <a:xfrm rot="10693531" flipV="1">
            <a:off x="3579813" y="3684589"/>
            <a:ext cx="1162050" cy="1465263"/>
          </a:xfrm>
          <a:custGeom>
            <a:avLst/>
            <a:gdLst>
              <a:gd name="T0" fmla="*/ 0 w 21564"/>
              <a:gd name="T1" fmla="*/ 0 h 21249"/>
              <a:gd name="T2" fmla="*/ 0 w 21564"/>
              <a:gd name="T3" fmla="*/ 0 h 21249"/>
              <a:gd name="T4" fmla="*/ 0 w 21564"/>
              <a:gd name="T5" fmla="*/ 0 h 21249"/>
              <a:gd name="T6" fmla="*/ 0 60000 65536"/>
              <a:gd name="T7" fmla="*/ 0 60000 65536"/>
              <a:gd name="T8" fmla="*/ 0 60000 65536"/>
              <a:gd name="T9" fmla="*/ 0 w 21564"/>
              <a:gd name="T10" fmla="*/ 0 h 21249"/>
              <a:gd name="T11" fmla="*/ 21564 w 21564"/>
              <a:gd name="T12" fmla="*/ 21249 h 21249"/>
            </a:gdLst>
            <a:ahLst/>
            <a:cxnLst>
              <a:cxn ang="T6">
                <a:pos x="T0" y="T1"/>
              </a:cxn>
              <a:cxn ang="T7">
                <a:pos x="T2" y="T3"/>
              </a:cxn>
              <a:cxn ang="T8">
                <a:pos x="T4" y="T5"/>
              </a:cxn>
            </a:cxnLst>
            <a:rect l="T9" t="T10" r="T11" b="T12"/>
            <a:pathLst>
              <a:path w="21564" h="21249" fill="none" extrusionOk="0">
                <a:moveTo>
                  <a:pt x="3880" y="0"/>
                </a:moveTo>
                <a:cubicBezTo>
                  <a:pt x="13681" y="1790"/>
                  <a:pt x="20986" y="10051"/>
                  <a:pt x="21563" y="19997"/>
                </a:cubicBezTo>
              </a:path>
              <a:path w="21564" h="21249" stroke="0" extrusionOk="0">
                <a:moveTo>
                  <a:pt x="3880" y="0"/>
                </a:moveTo>
                <a:cubicBezTo>
                  <a:pt x="13681" y="1790"/>
                  <a:pt x="20986" y="10051"/>
                  <a:pt x="21563" y="19997"/>
                </a:cubicBezTo>
                <a:lnTo>
                  <a:pt x="0" y="21249"/>
                </a:lnTo>
                <a:lnTo>
                  <a:pt x="3880" y="0"/>
                </a:lnTo>
                <a:close/>
              </a:path>
            </a:pathLst>
          </a:custGeom>
          <a:noFill/>
          <a:ln w="38100">
            <a:solidFill>
              <a:srgbClr val="0066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4607" name="Line 95"/>
          <p:cNvSpPr>
            <a:spLocks noChangeShapeType="1"/>
          </p:cNvSpPr>
          <p:nvPr/>
        </p:nvSpPr>
        <p:spPr bwMode="auto">
          <a:xfrm flipH="1">
            <a:off x="4497388" y="3200401"/>
            <a:ext cx="1020762" cy="461963"/>
          </a:xfrm>
          <a:prstGeom prst="line">
            <a:avLst/>
          </a:prstGeom>
          <a:noFill/>
          <a:ln w="38100">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24608" name="Text Box 64"/>
          <p:cNvSpPr txBox="1">
            <a:spLocks noChangeArrowheads="1"/>
          </p:cNvSpPr>
          <p:nvPr/>
        </p:nvSpPr>
        <p:spPr bwMode="auto">
          <a:xfrm>
            <a:off x="5232400" y="2144714"/>
            <a:ext cx="3659188" cy="1504951"/>
          </a:xfrm>
          <a:prstGeom prst="rect">
            <a:avLst/>
          </a:prstGeom>
          <a:solidFill>
            <a:srgbClr val="92D050"/>
          </a:solidFill>
          <a:ln w="38100">
            <a:solidFill>
              <a:srgbClr val="006600"/>
            </a:solidFill>
            <a:prstDash val="sysDot"/>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endParaRPr lang="en-US" altLang="ru-RU" b="1" u="sng">
              <a:solidFill>
                <a:schemeClr val="bg2"/>
              </a:solidFill>
              <a:latin typeface="Arial" pitchFamily="34" charset="0"/>
              <a:cs typeface="Arial" pitchFamily="34" charset="0"/>
            </a:endParaRPr>
          </a:p>
          <a:p>
            <a:pPr algn="ctr" eaLnBrk="1" hangingPunct="1"/>
            <a:r>
              <a:rPr lang="en-US" altLang="ru-RU" b="1" u="sng">
                <a:solidFill>
                  <a:srgbClr val="006600"/>
                </a:solidFill>
                <a:latin typeface="Arial" pitchFamily="34" charset="0"/>
                <a:cs typeface="Arial" pitchFamily="34" charset="0"/>
              </a:rPr>
              <a:t>Fixed Target Area</a:t>
            </a:r>
            <a:endParaRPr lang="ru-RU" altLang="ru-RU" sz="1600" b="1">
              <a:solidFill>
                <a:srgbClr val="006600"/>
              </a:solidFill>
              <a:latin typeface="Arial" pitchFamily="34" charset="0"/>
              <a:cs typeface="Arial" pitchFamily="34" charset="0"/>
            </a:endParaRPr>
          </a:p>
        </p:txBody>
      </p:sp>
      <p:sp>
        <p:nvSpPr>
          <p:cNvPr id="107" name="Text Box 97"/>
          <p:cNvSpPr txBox="1">
            <a:spLocks noChangeArrowheads="1"/>
          </p:cNvSpPr>
          <p:nvPr/>
        </p:nvSpPr>
        <p:spPr bwMode="auto">
          <a:xfrm rot="20038883">
            <a:off x="3468688" y="3443289"/>
            <a:ext cx="1644650" cy="850900"/>
          </a:xfrm>
          <a:prstGeom prst="rect">
            <a:avLst/>
          </a:prstGeom>
          <a:noFill/>
          <a:ln w="19050">
            <a:noFill/>
            <a:miter lim="800000"/>
            <a:headEnd/>
            <a:tailEnd/>
          </a:ln>
        </p:spPr>
        <p:txBody>
          <a:bodyPr/>
          <a:lstStyle>
            <a:lvl1pPr>
              <a:defRPr kumimoji="1" sz="1600">
                <a:solidFill>
                  <a:schemeClr val="tx1"/>
                </a:solidFill>
                <a:latin typeface="Arial" charset="0"/>
                <a:ea typeface="Arial" charset="0"/>
                <a:cs typeface="Arial" charset="0"/>
              </a:defRPr>
            </a:lvl1pPr>
            <a:lvl2pPr marL="742950" indent="-285750">
              <a:defRPr kumimoji="1" sz="1600">
                <a:solidFill>
                  <a:schemeClr val="tx1"/>
                </a:solidFill>
                <a:latin typeface="Arial" charset="0"/>
                <a:ea typeface="Arial" charset="0"/>
              </a:defRPr>
            </a:lvl2pPr>
            <a:lvl3pPr marL="1143000" indent="-228600">
              <a:defRPr kumimoji="1" sz="1600">
                <a:solidFill>
                  <a:schemeClr val="tx1"/>
                </a:solidFill>
                <a:latin typeface="Arial" charset="0"/>
                <a:ea typeface="Arial" charset="0"/>
              </a:defRPr>
            </a:lvl3pPr>
            <a:lvl4pPr marL="1600200" indent="-228600">
              <a:defRPr kumimoji="1" sz="1600">
                <a:solidFill>
                  <a:schemeClr val="tx1"/>
                </a:solidFill>
                <a:latin typeface="Arial" charset="0"/>
                <a:ea typeface="Arial" charset="0"/>
              </a:defRPr>
            </a:lvl4pPr>
            <a:lvl5pPr marL="2057400" indent="-228600">
              <a:defRPr kumimoji="1" sz="1600">
                <a:solidFill>
                  <a:schemeClr val="tx1"/>
                </a:solidFill>
                <a:latin typeface="Arial" charset="0"/>
                <a:ea typeface="Arial" charset="0"/>
              </a:defRPr>
            </a:lvl5pPr>
            <a:lvl6pPr marL="2514600" indent="-228600" eaLnBrk="0" fontAlgn="base" hangingPunct="0">
              <a:spcBef>
                <a:spcPct val="0"/>
              </a:spcBef>
              <a:spcAft>
                <a:spcPct val="0"/>
              </a:spcAft>
              <a:defRPr kumimoji="1" sz="1600">
                <a:solidFill>
                  <a:schemeClr val="tx1"/>
                </a:solidFill>
                <a:latin typeface="Arial" charset="0"/>
                <a:ea typeface="Arial" charset="0"/>
              </a:defRPr>
            </a:lvl6pPr>
            <a:lvl7pPr marL="2971800" indent="-228600" eaLnBrk="0" fontAlgn="base" hangingPunct="0">
              <a:spcBef>
                <a:spcPct val="0"/>
              </a:spcBef>
              <a:spcAft>
                <a:spcPct val="0"/>
              </a:spcAft>
              <a:defRPr kumimoji="1" sz="1600">
                <a:solidFill>
                  <a:schemeClr val="tx1"/>
                </a:solidFill>
                <a:latin typeface="Arial" charset="0"/>
                <a:ea typeface="Arial" charset="0"/>
              </a:defRPr>
            </a:lvl7pPr>
            <a:lvl8pPr marL="3429000" indent="-228600" eaLnBrk="0" fontAlgn="base" hangingPunct="0">
              <a:spcBef>
                <a:spcPct val="0"/>
              </a:spcBef>
              <a:spcAft>
                <a:spcPct val="0"/>
              </a:spcAft>
              <a:defRPr kumimoji="1" sz="1600">
                <a:solidFill>
                  <a:schemeClr val="tx1"/>
                </a:solidFill>
                <a:latin typeface="Arial" charset="0"/>
                <a:ea typeface="Arial" charset="0"/>
              </a:defRPr>
            </a:lvl8pPr>
            <a:lvl9pPr marL="3886200" indent="-228600" eaLnBrk="0" fontAlgn="base" hangingPunct="0">
              <a:spcBef>
                <a:spcPct val="0"/>
              </a:spcBef>
              <a:spcAft>
                <a:spcPct val="0"/>
              </a:spcAft>
              <a:defRPr kumimoji="1" sz="1600">
                <a:solidFill>
                  <a:schemeClr val="tx1"/>
                </a:solidFill>
                <a:latin typeface="Arial" charset="0"/>
                <a:ea typeface="Arial" charset="0"/>
              </a:defRPr>
            </a:lvl9pPr>
          </a:lstStyle>
          <a:p>
            <a:pPr algn="ctr">
              <a:defRPr/>
            </a:pPr>
            <a:r>
              <a:rPr kumimoji="0" lang="en-US" b="1" dirty="0">
                <a:solidFill>
                  <a:srgbClr val="006600"/>
                </a:solidFill>
                <a:latin typeface="+mj-lt"/>
              </a:rPr>
              <a:t>Slow resonance extraction</a:t>
            </a:r>
          </a:p>
        </p:txBody>
      </p:sp>
      <p:grpSp>
        <p:nvGrpSpPr>
          <p:cNvPr id="80" name="Group 22"/>
          <p:cNvGrpSpPr>
            <a:grpSpLocks/>
          </p:cNvGrpSpPr>
          <p:nvPr/>
        </p:nvGrpSpPr>
        <p:grpSpPr bwMode="auto">
          <a:xfrm>
            <a:off x="3395662" y="4797426"/>
            <a:ext cx="1298574" cy="1243013"/>
            <a:chOff x="2017" y="2789"/>
            <a:chExt cx="818" cy="783"/>
          </a:xfrm>
        </p:grpSpPr>
        <p:sp>
          <p:nvSpPr>
            <p:cNvPr id="24612" name="Arc 96"/>
            <p:cNvSpPr>
              <a:spLocks/>
            </p:cNvSpPr>
            <p:nvPr/>
          </p:nvSpPr>
          <p:spPr bwMode="auto">
            <a:xfrm rot="-4625293">
              <a:off x="1990" y="3262"/>
              <a:ext cx="337" cy="284"/>
            </a:xfrm>
            <a:custGeom>
              <a:avLst/>
              <a:gdLst>
                <a:gd name="T0" fmla="*/ 0 w 21600"/>
                <a:gd name="T1" fmla="*/ 0 h 23142"/>
                <a:gd name="T2" fmla="*/ 0 w 21600"/>
                <a:gd name="T3" fmla="*/ 0 h 23142"/>
                <a:gd name="T4" fmla="*/ 0 w 21600"/>
                <a:gd name="T5" fmla="*/ 0 h 23142"/>
                <a:gd name="T6" fmla="*/ 0 60000 65536"/>
                <a:gd name="T7" fmla="*/ 0 60000 65536"/>
                <a:gd name="T8" fmla="*/ 0 60000 65536"/>
                <a:gd name="T9" fmla="*/ 0 w 21600"/>
                <a:gd name="T10" fmla="*/ 0 h 23142"/>
                <a:gd name="T11" fmla="*/ 21600 w 21600"/>
                <a:gd name="T12" fmla="*/ 23142 h 23142"/>
              </a:gdLst>
              <a:ahLst/>
              <a:cxnLst>
                <a:cxn ang="T6">
                  <a:pos x="T0" y="T1"/>
                </a:cxn>
                <a:cxn ang="T7">
                  <a:pos x="T2" y="T3"/>
                </a:cxn>
                <a:cxn ang="T8">
                  <a:pos x="T4" y="T5"/>
                </a:cxn>
              </a:cxnLst>
              <a:rect l="T9" t="T10" r="T11" b="T12"/>
              <a:pathLst>
                <a:path w="21600" h="23142" fill="none" extrusionOk="0">
                  <a:moveTo>
                    <a:pt x="4209" y="0"/>
                  </a:moveTo>
                  <a:cubicBezTo>
                    <a:pt x="14318" y="2009"/>
                    <a:pt x="21600" y="10879"/>
                    <a:pt x="21600" y="21186"/>
                  </a:cubicBezTo>
                  <a:cubicBezTo>
                    <a:pt x="21600" y="21839"/>
                    <a:pt x="21570" y="22491"/>
                    <a:pt x="21511" y="23142"/>
                  </a:cubicBezTo>
                </a:path>
                <a:path w="21600" h="23142" stroke="0" extrusionOk="0">
                  <a:moveTo>
                    <a:pt x="4209" y="0"/>
                  </a:moveTo>
                  <a:cubicBezTo>
                    <a:pt x="14318" y="2009"/>
                    <a:pt x="21600" y="10879"/>
                    <a:pt x="21600" y="21186"/>
                  </a:cubicBezTo>
                  <a:cubicBezTo>
                    <a:pt x="21600" y="21839"/>
                    <a:pt x="21570" y="22491"/>
                    <a:pt x="21511" y="23142"/>
                  </a:cubicBezTo>
                  <a:lnTo>
                    <a:pt x="0" y="21186"/>
                  </a:lnTo>
                  <a:lnTo>
                    <a:pt x="4209" y="0"/>
                  </a:lnTo>
                  <a:close/>
                </a:path>
              </a:pathLst>
            </a:custGeom>
            <a:noFill/>
            <a:ln w="38100">
              <a:solidFill>
                <a:srgbClr val="000066"/>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lstStyle/>
            <a:p>
              <a:endParaRPr lang="ru-RU"/>
            </a:p>
          </p:txBody>
        </p:sp>
        <p:sp>
          <p:nvSpPr>
            <p:cNvPr id="24613" name="Arc 93"/>
            <p:cNvSpPr>
              <a:spLocks/>
            </p:cNvSpPr>
            <p:nvPr/>
          </p:nvSpPr>
          <p:spPr bwMode="auto">
            <a:xfrm rot="4986537" flipH="1">
              <a:off x="2420" y="3162"/>
              <a:ext cx="331" cy="483"/>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000066"/>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p>
          </p:txBody>
        </p:sp>
        <p:sp>
          <p:nvSpPr>
            <p:cNvPr id="24614" name="Arc 93"/>
            <p:cNvSpPr>
              <a:spLocks/>
            </p:cNvSpPr>
            <p:nvPr/>
          </p:nvSpPr>
          <p:spPr bwMode="auto">
            <a:xfrm rot="-4986537" flipH="1" flipV="1">
              <a:off x="2312" y="2771"/>
              <a:ext cx="505" cy="541"/>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000066"/>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a:lstStyle/>
            <a:p>
              <a:endParaRPr lang="ru-RU"/>
            </a:p>
          </p:txBody>
        </p:sp>
      </p:grpSp>
      <p:grpSp>
        <p:nvGrpSpPr>
          <p:cNvPr id="94" name="Group 26"/>
          <p:cNvGrpSpPr>
            <a:grpSpLocks/>
          </p:cNvGrpSpPr>
          <p:nvPr/>
        </p:nvGrpSpPr>
        <p:grpSpPr bwMode="auto">
          <a:xfrm>
            <a:off x="4627992" y="4802187"/>
            <a:ext cx="4331431" cy="1350963"/>
            <a:chOff x="2758" y="2780"/>
            <a:chExt cx="2742" cy="851"/>
          </a:xfrm>
          <a:solidFill>
            <a:srgbClr val="9999FF"/>
          </a:solidFill>
        </p:grpSpPr>
        <p:grpSp>
          <p:nvGrpSpPr>
            <p:cNvPr id="95" name="Group 27"/>
            <p:cNvGrpSpPr>
              <a:grpSpLocks/>
            </p:cNvGrpSpPr>
            <p:nvPr/>
          </p:nvGrpSpPr>
          <p:grpSpPr bwMode="auto">
            <a:xfrm>
              <a:off x="2758" y="2780"/>
              <a:ext cx="2742" cy="851"/>
              <a:chOff x="2758" y="2780"/>
              <a:chExt cx="2742" cy="851"/>
            </a:xfrm>
            <a:grpFill/>
          </p:grpSpPr>
          <p:sp>
            <p:nvSpPr>
              <p:cNvPr id="98" name="Oval 69"/>
              <p:cNvSpPr>
                <a:spLocks noChangeArrowheads="1"/>
              </p:cNvSpPr>
              <p:nvPr/>
            </p:nvSpPr>
            <p:spPr bwMode="auto">
              <a:xfrm>
                <a:off x="2758" y="2781"/>
                <a:ext cx="860" cy="842"/>
              </a:xfrm>
              <a:prstGeom prst="ellipse">
                <a:avLst/>
              </a:prstGeom>
              <a:grpFill/>
              <a:ln w="38100">
                <a:solidFill>
                  <a:srgbClr val="000066"/>
                </a:solidFill>
                <a:prstDash val="dash"/>
                <a:round/>
                <a:headEnd/>
                <a:tailEnd/>
              </a:ln>
            </p:spPr>
            <p:txBody>
              <a:bodyPr wrap="none" anchor="ct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latin typeface="Arial" pitchFamily="34" charset="0"/>
                </a:endParaRPr>
              </a:p>
            </p:txBody>
          </p:sp>
          <p:sp>
            <p:nvSpPr>
              <p:cNvPr id="101" name="Oval 70"/>
              <p:cNvSpPr>
                <a:spLocks noChangeArrowheads="1"/>
              </p:cNvSpPr>
              <p:nvPr/>
            </p:nvSpPr>
            <p:spPr bwMode="auto">
              <a:xfrm>
                <a:off x="4640" y="2813"/>
                <a:ext cx="860" cy="801"/>
              </a:xfrm>
              <a:prstGeom prst="ellipse">
                <a:avLst/>
              </a:prstGeom>
              <a:grpFill/>
              <a:ln w="38100">
                <a:noFill/>
                <a:prstDash val="dash"/>
                <a:round/>
                <a:headEnd/>
                <a:tailEnd/>
              </a:ln>
            </p:spPr>
            <p:txBody>
              <a:bodyPr wrap="none" anchor="ct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solidFill>
                    <a:schemeClr val="bg2"/>
                  </a:solidFill>
                  <a:latin typeface="Arial" pitchFamily="34" charset="0"/>
                </a:endParaRPr>
              </a:p>
            </p:txBody>
          </p:sp>
          <p:sp>
            <p:nvSpPr>
              <p:cNvPr id="102" name="Oval 72"/>
              <p:cNvSpPr>
                <a:spLocks noChangeArrowheads="1"/>
              </p:cNvSpPr>
              <p:nvPr/>
            </p:nvSpPr>
            <p:spPr bwMode="auto">
              <a:xfrm>
                <a:off x="2837" y="2788"/>
                <a:ext cx="860" cy="836"/>
              </a:xfrm>
              <a:prstGeom prst="ellipse">
                <a:avLst/>
              </a:prstGeom>
              <a:grpFill/>
              <a:ln w="38100">
                <a:noFill/>
                <a:prstDash val="dash"/>
                <a:round/>
                <a:headEnd/>
                <a:tailEnd/>
              </a:ln>
            </p:spPr>
            <p:txBody>
              <a:bodyPr wrap="none" anchor="ct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latin typeface="Arial" pitchFamily="34" charset="0"/>
                </a:endParaRPr>
              </a:p>
            </p:txBody>
          </p:sp>
          <p:sp>
            <p:nvSpPr>
              <p:cNvPr id="103" name="Oval 73"/>
              <p:cNvSpPr>
                <a:spLocks noChangeArrowheads="1"/>
              </p:cNvSpPr>
              <p:nvPr/>
            </p:nvSpPr>
            <p:spPr bwMode="auto">
              <a:xfrm>
                <a:off x="4561" y="2780"/>
                <a:ext cx="936" cy="851"/>
              </a:xfrm>
              <a:prstGeom prst="ellipse">
                <a:avLst/>
              </a:prstGeom>
              <a:grpFill/>
              <a:ln w="38100">
                <a:solidFill>
                  <a:schemeClr val="accent2">
                    <a:lumMod val="75000"/>
                  </a:schemeClr>
                </a:solidFill>
                <a:prstDash val="dash"/>
                <a:round/>
                <a:headEnd/>
                <a:tailEnd/>
              </a:ln>
            </p:spPr>
            <p:txBody>
              <a:bodyPr wrap="none" anchor="ct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latin typeface="Arial" pitchFamily="34" charset="0"/>
                </a:endParaRPr>
              </a:p>
            </p:txBody>
          </p:sp>
          <p:sp>
            <p:nvSpPr>
              <p:cNvPr id="104" name="Rectangle 74"/>
              <p:cNvSpPr>
                <a:spLocks noChangeArrowheads="1"/>
              </p:cNvSpPr>
              <p:nvPr/>
            </p:nvSpPr>
            <p:spPr bwMode="auto">
              <a:xfrm>
                <a:off x="3283" y="2795"/>
                <a:ext cx="1723" cy="836"/>
              </a:xfrm>
              <a:prstGeom prst="rect">
                <a:avLst/>
              </a:prstGeom>
              <a:grpFill/>
              <a:ln w="38100">
                <a:noFill/>
                <a:miter lim="800000"/>
                <a:headEnd/>
                <a:tailEnd/>
              </a:ln>
            </p:spPr>
            <p:txBody>
              <a:bodyPr wrap="none" anchor="ct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baseline="30000">
                  <a:latin typeface="Arial" pitchFamily="34" charset="0"/>
                </a:endParaRPr>
              </a:p>
            </p:txBody>
          </p:sp>
          <p:sp>
            <p:nvSpPr>
              <p:cNvPr id="105" name="Line 75"/>
              <p:cNvSpPr>
                <a:spLocks noChangeShapeType="1"/>
              </p:cNvSpPr>
              <p:nvPr/>
            </p:nvSpPr>
            <p:spPr bwMode="auto">
              <a:xfrm flipV="1">
                <a:off x="3268" y="2780"/>
                <a:ext cx="1707" cy="8"/>
              </a:xfrm>
              <a:prstGeom prst="line">
                <a:avLst/>
              </a:prstGeom>
              <a:grpFill/>
              <a:ln w="38100">
                <a:solidFill>
                  <a:srgbClr val="000066"/>
                </a:solidFill>
                <a:prstDash val="dash"/>
                <a:round/>
                <a:headEnd/>
                <a:tailEnd/>
              </a:ln>
            </p:spPr>
            <p:txBody>
              <a:bodyPr/>
              <a:lstStyle/>
              <a:p>
                <a:pPr>
                  <a:defRPr/>
                </a:pPr>
                <a:endParaRPr lang="ru-RU"/>
              </a:p>
            </p:txBody>
          </p:sp>
          <p:sp>
            <p:nvSpPr>
              <p:cNvPr id="110" name="Line 76"/>
              <p:cNvSpPr>
                <a:spLocks noChangeShapeType="1"/>
              </p:cNvSpPr>
              <p:nvPr/>
            </p:nvSpPr>
            <p:spPr bwMode="auto">
              <a:xfrm>
                <a:off x="3303" y="3624"/>
                <a:ext cx="1564" cy="0"/>
              </a:xfrm>
              <a:prstGeom prst="line">
                <a:avLst/>
              </a:prstGeom>
              <a:grpFill/>
              <a:ln w="38100">
                <a:solidFill>
                  <a:srgbClr val="000066"/>
                </a:solidFill>
                <a:prstDash val="dash"/>
                <a:round/>
                <a:headEnd/>
                <a:tailEnd/>
              </a:ln>
            </p:spPr>
            <p:txBody>
              <a:bodyPr/>
              <a:lstStyle/>
              <a:p>
                <a:pPr>
                  <a:defRPr/>
                </a:pPr>
                <a:endParaRPr lang="ru-RU"/>
              </a:p>
            </p:txBody>
          </p:sp>
        </p:grpSp>
        <p:sp>
          <p:nvSpPr>
            <p:cNvPr id="96" name="Text Box 77"/>
            <p:cNvSpPr txBox="1">
              <a:spLocks noChangeArrowheads="1"/>
            </p:cNvSpPr>
            <p:nvPr/>
          </p:nvSpPr>
          <p:spPr bwMode="auto">
            <a:xfrm>
              <a:off x="3517" y="2954"/>
              <a:ext cx="1257" cy="630"/>
            </a:xfrm>
            <a:prstGeom prst="rect">
              <a:avLst/>
            </a:prstGeom>
            <a:grpFill/>
            <a:ln w="19050">
              <a:noFill/>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r>
                <a:rPr lang="en-US" altLang="ru-RU" b="1" dirty="0">
                  <a:solidFill>
                    <a:srgbClr val="0000CC"/>
                  </a:solidFill>
                  <a:latin typeface="Arial" pitchFamily="34" charset="0"/>
                  <a:cs typeface="Arial" pitchFamily="34" charset="0"/>
                </a:rPr>
                <a:t>Collider</a:t>
              </a:r>
            </a:p>
            <a:p>
              <a:pPr algn="ctr" eaLnBrk="1" hangingPunct="1">
                <a:defRPr/>
              </a:pPr>
              <a:r>
                <a:rPr lang="en-US" altLang="ru-RU" b="1" dirty="0">
                  <a:solidFill>
                    <a:srgbClr val="0000CC"/>
                  </a:solidFill>
                  <a:latin typeface="Arial" pitchFamily="34" charset="0"/>
                  <a:ea typeface="SimSun" pitchFamily="2" charset="-122"/>
                </a:rPr>
                <a:t>L ≥ 10</a:t>
              </a:r>
              <a:r>
                <a:rPr lang="en-US" altLang="ru-RU" b="1" baseline="30000" dirty="0">
                  <a:solidFill>
                    <a:srgbClr val="0000CC"/>
                  </a:solidFill>
                  <a:latin typeface="Arial" pitchFamily="34" charset="0"/>
                  <a:ea typeface="SimSun" pitchFamily="2" charset="-122"/>
                </a:rPr>
                <a:t>27</a:t>
              </a:r>
              <a:r>
                <a:rPr lang="en-US" altLang="ru-RU" b="1" dirty="0">
                  <a:solidFill>
                    <a:srgbClr val="0000CC"/>
                  </a:solidFill>
                  <a:latin typeface="Arial" pitchFamily="34" charset="0"/>
                  <a:ea typeface="SimSun" pitchFamily="2" charset="-122"/>
                </a:rPr>
                <a:t> </a:t>
              </a:r>
              <a:r>
                <a:rPr lang="ru-RU" altLang="ru-RU" b="1" dirty="0">
                  <a:solidFill>
                    <a:srgbClr val="0000CC"/>
                  </a:solidFill>
                  <a:latin typeface="Arial" pitchFamily="34" charset="0"/>
                  <a:ea typeface="SimSun" pitchFamily="2" charset="-122"/>
                </a:rPr>
                <a:t>см</a:t>
              </a:r>
              <a:r>
                <a:rPr lang="en-US" altLang="ru-RU" b="1" baseline="30000" dirty="0">
                  <a:solidFill>
                    <a:srgbClr val="0000CC"/>
                  </a:solidFill>
                  <a:latin typeface="Arial" pitchFamily="34" charset="0"/>
                  <a:ea typeface="SimSun" pitchFamily="2" charset="-122"/>
                </a:rPr>
                <a:t>-2</a:t>
              </a:r>
              <a:r>
                <a:rPr lang="ru-RU" altLang="ru-RU" b="1" dirty="0">
                  <a:solidFill>
                    <a:srgbClr val="0000CC"/>
                  </a:solidFill>
                  <a:latin typeface="Arial" pitchFamily="34" charset="0"/>
                  <a:ea typeface="SimSun" pitchFamily="2" charset="-122"/>
                </a:rPr>
                <a:t>с</a:t>
              </a:r>
              <a:r>
                <a:rPr lang="en-US" altLang="ru-RU" b="1" baseline="30000" dirty="0">
                  <a:solidFill>
                    <a:srgbClr val="0000CC"/>
                  </a:solidFill>
                  <a:latin typeface="Arial" pitchFamily="34" charset="0"/>
                  <a:ea typeface="SimSun" pitchFamily="2" charset="-122"/>
                </a:rPr>
                <a:t>-1</a:t>
              </a:r>
              <a:endParaRPr lang="ru-RU" altLang="ru-RU" b="1" baseline="30000" dirty="0">
                <a:solidFill>
                  <a:srgbClr val="0000CC"/>
                </a:solidFill>
                <a:latin typeface="Arial" pitchFamily="34" charset="0"/>
                <a:ea typeface="SimSun" pitchFamily="2" charset="-122"/>
              </a:endParaRPr>
            </a:p>
            <a:p>
              <a:pPr algn="ctr" eaLnBrk="1" hangingPunct="1">
                <a:defRPr/>
              </a:pPr>
              <a:endParaRPr lang="en-US" altLang="ru-RU" b="1" dirty="0">
                <a:solidFill>
                  <a:srgbClr val="0000CC"/>
                </a:solidFill>
                <a:latin typeface="Arial" pitchFamily="34" charset="0"/>
                <a:cs typeface="Arial" pitchFamily="34" charset="0"/>
              </a:endParaRPr>
            </a:p>
          </p:txBody>
        </p:sp>
      </p:grpSp>
      <p:sp>
        <p:nvSpPr>
          <p:cNvPr id="4" name="Прямоугольник 3"/>
          <p:cNvSpPr/>
          <p:nvPr/>
        </p:nvSpPr>
        <p:spPr>
          <a:xfrm>
            <a:off x="7504115" y="0"/>
            <a:ext cx="915635" cy="523220"/>
          </a:xfrm>
          <a:prstGeom prst="rect">
            <a:avLst/>
          </a:prstGeom>
        </p:spPr>
        <p:txBody>
          <a:bodyPr wrap="none">
            <a:spAutoFit/>
          </a:bodyPr>
          <a:lstStyle/>
          <a:p>
            <a:r>
              <a:rPr lang="en-US" sz="2800" b="1" dirty="0">
                <a:solidFill>
                  <a:srgbClr val="FF0000"/>
                </a:solidFill>
                <a:latin typeface="Calibri" panose="020F0502020204030204" pitchFamily="34" charset="0"/>
              </a:rPr>
              <a:t>2020</a:t>
            </a:r>
            <a:endParaRPr lang="ru-RU" sz="2800" b="1" dirty="0">
              <a:solidFill>
                <a:srgbClr val="FF0000"/>
              </a:solidFill>
            </a:endParaRPr>
          </a:p>
        </p:txBody>
      </p:sp>
      <p:sp>
        <p:nvSpPr>
          <p:cNvPr id="97" name="Прямоугольник 1"/>
          <p:cNvSpPr>
            <a:spLocks noChangeArrowheads="1"/>
          </p:cNvSpPr>
          <p:nvPr/>
        </p:nvSpPr>
        <p:spPr bwMode="auto">
          <a:xfrm>
            <a:off x="0" y="0"/>
            <a:ext cx="3352200" cy="369332"/>
          </a:xfrm>
          <a:prstGeom prst="rect">
            <a:avLst/>
          </a:prstGeom>
          <a:solidFill>
            <a:schemeClr val="accent2">
              <a:lumMod val="60000"/>
              <a:lumOff val="40000"/>
              <a:alpha val="46000"/>
            </a:schemeClr>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r>
              <a:rPr lang="en-US" altLang="ru-RU" b="1" dirty="0">
                <a:solidFill>
                  <a:srgbClr val="0000CC"/>
                </a:solidFill>
                <a:latin typeface="Arial" pitchFamily="34" charset="0"/>
                <a:cs typeface="Arial" pitchFamily="34" charset="0"/>
              </a:rPr>
              <a:t>Facility components – status</a:t>
            </a:r>
          </a:p>
        </p:txBody>
      </p:sp>
      <p:sp>
        <p:nvSpPr>
          <p:cNvPr id="100" name="Text Box 65"/>
          <p:cNvSpPr txBox="1">
            <a:spLocks noChangeArrowheads="1"/>
          </p:cNvSpPr>
          <p:nvPr/>
        </p:nvSpPr>
        <p:spPr bwMode="auto">
          <a:xfrm>
            <a:off x="1" y="6453188"/>
            <a:ext cx="3125787" cy="406400"/>
          </a:xfrm>
          <a:prstGeom prst="rect">
            <a:avLst/>
          </a:prstGeom>
          <a:solidFill>
            <a:srgbClr val="9999FF"/>
          </a:solidFill>
          <a:ln w="28575">
            <a:no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r>
              <a:rPr lang="en-US" altLang="ru-RU" sz="1600" b="1" dirty="0">
                <a:solidFill>
                  <a:srgbClr val="0000CC"/>
                </a:solidFill>
                <a:latin typeface="Arial" pitchFamily="34" charset="0"/>
                <a:cs typeface="Arial" pitchFamily="34" charset="0"/>
              </a:rPr>
              <a:t>work in progress</a:t>
            </a:r>
            <a:endParaRPr lang="ru-RU" altLang="ru-RU" sz="1600" b="1" dirty="0">
              <a:solidFill>
                <a:srgbClr val="0000CC"/>
              </a:solidFill>
              <a:latin typeface="Arial" pitchFamily="34" charset="0"/>
              <a:cs typeface="Arial" pitchFamily="34" charset="0"/>
            </a:endParaRPr>
          </a:p>
        </p:txBody>
      </p:sp>
      <p:sp>
        <p:nvSpPr>
          <p:cNvPr id="106" name="Text Box 65"/>
          <p:cNvSpPr txBox="1">
            <a:spLocks noChangeArrowheads="1"/>
          </p:cNvSpPr>
          <p:nvPr/>
        </p:nvSpPr>
        <p:spPr bwMode="auto">
          <a:xfrm>
            <a:off x="3125788" y="6454776"/>
            <a:ext cx="2922588" cy="406400"/>
          </a:xfrm>
          <a:prstGeom prst="rect">
            <a:avLst/>
          </a:prstGeom>
          <a:solidFill>
            <a:srgbClr val="FFFF00"/>
          </a:solidFill>
          <a:ln w="28575">
            <a:no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r>
              <a:rPr lang="en-US" altLang="ru-RU" sz="1600" b="1" dirty="0">
                <a:solidFill>
                  <a:srgbClr val="006600"/>
                </a:solidFill>
                <a:latin typeface="Arial" pitchFamily="34" charset="0"/>
                <a:cs typeface="Arial" pitchFamily="34" charset="0"/>
              </a:rPr>
              <a:t>early commissioning</a:t>
            </a:r>
            <a:endParaRPr lang="ru-RU" altLang="ru-RU" sz="1600" b="1" dirty="0">
              <a:solidFill>
                <a:srgbClr val="006600"/>
              </a:solidFill>
              <a:latin typeface="Arial" pitchFamily="34" charset="0"/>
              <a:cs typeface="Arial" pitchFamily="34" charset="0"/>
            </a:endParaRPr>
          </a:p>
        </p:txBody>
      </p:sp>
      <p:sp>
        <p:nvSpPr>
          <p:cNvPr id="108" name="Text Box 65"/>
          <p:cNvSpPr txBox="1">
            <a:spLocks noChangeArrowheads="1"/>
          </p:cNvSpPr>
          <p:nvPr/>
        </p:nvSpPr>
        <p:spPr bwMode="auto">
          <a:xfrm>
            <a:off x="6048376" y="6457415"/>
            <a:ext cx="3100202" cy="406400"/>
          </a:xfrm>
          <a:prstGeom prst="rect">
            <a:avLst/>
          </a:prstGeom>
          <a:solidFill>
            <a:srgbClr val="92D050"/>
          </a:solidFill>
          <a:ln w="28575">
            <a:noFill/>
            <a:prstDash val="dash"/>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r>
              <a:rPr lang="en-US" altLang="ru-RU" sz="1600" b="1" dirty="0">
                <a:solidFill>
                  <a:srgbClr val="006600"/>
                </a:solidFill>
                <a:latin typeface="Arial" pitchFamily="34" charset="0"/>
                <a:cs typeface="Arial" pitchFamily="34" charset="0"/>
              </a:rPr>
              <a:t>commissioned / existing</a:t>
            </a:r>
            <a:endParaRPr lang="ru-RU" altLang="ru-RU" sz="1600" b="1" dirty="0">
              <a:solidFill>
                <a:srgbClr val="006600"/>
              </a:solidFill>
              <a:latin typeface="Arial" pitchFamily="34" charset="0"/>
              <a:cs typeface="Arial" pitchFamily="34" charset="0"/>
            </a:endParaRPr>
          </a:p>
        </p:txBody>
      </p:sp>
      <p:sp>
        <p:nvSpPr>
          <p:cNvPr id="326700" name="AutoShape 44"/>
          <p:cNvSpPr>
            <a:spLocks noChangeArrowheads="1"/>
          </p:cNvSpPr>
          <p:nvPr/>
        </p:nvSpPr>
        <p:spPr bwMode="auto">
          <a:xfrm>
            <a:off x="6584950" y="4662488"/>
            <a:ext cx="266700" cy="254000"/>
          </a:xfrm>
          <a:prstGeom prst="irregularSeal1">
            <a:avLst/>
          </a:prstGeom>
          <a:solidFill>
            <a:srgbClr val="FF9999"/>
          </a:solidFill>
          <a:ln w="9525">
            <a:solidFill>
              <a:srgbClr val="FF0000"/>
            </a:solidFill>
            <a:miter lim="800000"/>
            <a:headEnd/>
            <a:tailEnd/>
          </a:ln>
          <a:effectLst/>
        </p:spPr>
        <p:txBody>
          <a:bodyPr wrap="none" anchor="ct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a:p>
        </p:txBody>
      </p:sp>
      <p:sp>
        <p:nvSpPr>
          <p:cNvPr id="326698" name="AutoShape 42"/>
          <p:cNvSpPr>
            <a:spLocks noChangeArrowheads="1"/>
          </p:cNvSpPr>
          <p:nvPr/>
        </p:nvSpPr>
        <p:spPr bwMode="auto">
          <a:xfrm>
            <a:off x="6581775" y="5999163"/>
            <a:ext cx="266700" cy="254000"/>
          </a:xfrm>
          <a:prstGeom prst="irregularSeal1">
            <a:avLst/>
          </a:prstGeom>
          <a:solidFill>
            <a:srgbClr val="FF9999"/>
          </a:solidFill>
          <a:ln w="9525">
            <a:solidFill>
              <a:srgbClr val="FF0000"/>
            </a:solidFill>
            <a:miter lim="800000"/>
            <a:headEnd/>
            <a:tailEnd/>
          </a:ln>
          <a:effectLst/>
        </p:spPr>
        <p:txBody>
          <a:bodyPr wrap="none" anchor="ct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defRPr/>
            </a:pPr>
            <a:endParaRPr lang="ru-RU" altLang="ru-RU"/>
          </a:p>
        </p:txBody>
      </p:sp>
      <p:sp>
        <p:nvSpPr>
          <p:cNvPr id="3" name="Стрелка вправо 2"/>
          <p:cNvSpPr/>
          <p:nvPr/>
        </p:nvSpPr>
        <p:spPr>
          <a:xfrm rot="10800000">
            <a:off x="1971675" y="997467"/>
            <a:ext cx="1661320" cy="381000"/>
          </a:xfrm>
          <a:prstGeom prst="rightArrow">
            <a:avLst>
              <a:gd name="adj1" fmla="val 50000"/>
              <a:gd name="adj2" fmla="val 385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601" name="Line 39"/>
          <p:cNvSpPr>
            <a:spLocks noChangeShapeType="1"/>
          </p:cNvSpPr>
          <p:nvPr/>
        </p:nvSpPr>
        <p:spPr bwMode="auto">
          <a:xfrm flipH="1" flipV="1">
            <a:off x="1958975" y="1190625"/>
            <a:ext cx="3048000"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3236959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F58BFF93-2F92-441B-A511-087C9741A7C4}"/>
              </a:ext>
            </a:extLst>
          </p:cNvPr>
          <p:cNvPicPr/>
          <p:nvPr/>
        </p:nvPicPr>
        <p:blipFill>
          <a:blip r:embed="rId2" cstate="print">
            <a:extLst>
              <a:ext uri="{28A0092B-C50C-407E-A947-70E740481C1C}">
                <a14:useLocalDpi xmlns:a14="http://schemas.microsoft.com/office/drawing/2010/main"/>
              </a:ext>
            </a:extLst>
          </a:blip>
          <a:stretch>
            <a:fillRect/>
          </a:stretch>
        </p:blipFill>
        <p:spPr>
          <a:xfrm>
            <a:off x="0" y="902742"/>
            <a:ext cx="4046984" cy="1943932"/>
          </a:xfrm>
          <a:prstGeom prst="rect">
            <a:avLst/>
          </a:prstGeom>
        </p:spPr>
      </p:pic>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910149" y="-12751"/>
            <a:ext cx="5233244" cy="37466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23</a:t>
            </a:fld>
            <a:endParaRPr lang="ru-RU" sz="1400" dirty="0">
              <a:solidFill>
                <a:schemeClr val="tx1"/>
              </a:solidFill>
              <a:latin typeface="Arial" charset="0"/>
            </a:endParaRPr>
          </a:p>
        </p:txBody>
      </p:sp>
      <p:sp>
        <p:nvSpPr>
          <p:cNvPr id="12" name="TextBox 3">
            <a:extLst>
              <a:ext uri="{FF2B5EF4-FFF2-40B4-BE49-F238E27FC236}">
                <a16:creationId xmlns:a16="http://schemas.microsoft.com/office/drawing/2014/main" id="{220DD76F-646B-44DE-91A7-4DEF4AFECD83}"/>
              </a:ext>
            </a:extLst>
          </p:cNvPr>
          <p:cNvSpPr txBox="1"/>
          <p:nvPr/>
        </p:nvSpPr>
        <p:spPr>
          <a:xfrm>
            <a:off x="2" y="3"/>
            <a:ext cx="3910147" cy="338554"/>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r>
              <a:rPr lang="en-US" sz="1600" dirty="0" err="1">
                <a:solidFill>
                  <a:srgbClr val="0000CC"/>
                </a:solidFill>
                <a:effectLst/>
                <a:latin typeface="+mn-lt"/>
                <a:cs typeface="Calibri" panose="020F0502020204030204" pitchFamily="34" charset="0"/>
              </a:rPr>
              <a:t>Nuclotron</a:t>
            </a:r>
            <a:r>
              <a:rPr lang="en-US" sz="1600" dirty="0">
                <a:solidFill>
                  <a:srgbClr val="0000CC"/>
                </a:solidFill>
                <a:effectLst/>
                <a:latin typeface="+mn-lt"/>
                <a:cs typeface="Calibri" panose="020F0502020204030204" pitchFamily="34" charset="0"/>
              </a:rPr>
              <a:t>-Collider beam transport channel</a:t>
            </a:r>
          </a:p>
        </p:txBody>
      </p:sp>
      <p:sp>
        <p:nvSpPr>
          <p:cNvPr id="13" name="TextBox 12">
            <a:extLst>
              <a:ext uri="{FF2B5EF4-FFF2-40B4-BE49-F238E27FC236}">
                <a16:creationId xmlns:a16="http://schemas.microsoft.com/office/drawing/2014/main" id="{72D763D7-B350-44A1-9023-AE4D29125057}"/>
              </a:ext>
            </a:extLst>
          </p:cNvPr>
          <p:cNvSpPr txBox="1"/>
          <p:nvPr/>
        </p:nvSpPr>
        <p:spPr>
          <a:xfrm>
            <a:off x="445769" y="4930314"/>
            <a:ext cx="3838849" cy="923330"/>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delivery =&gt; </a:t>
            </a:r>
            <a:r>
              <a:rPr lang="en-US" dirty="0">
                <a:solidFill>
                  <a:srgbClr val="FF0000"/>
                </a:solidFill>
                <a:latin typeface="Arial" panose="020B0604020202020204" pitchFamily="34" charset="0"/>
                <a:cs typeface="Arial" panose="020B0604020202020204" pitchFamily="34" charset="0"/>
              </a:rPr>
              <a:t>Q4 2020</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assembly=&gt; </a:t>
            </a:r>
            <a:r>
              <a:rPr lang="en-US" dirty="0">
                <a:solidFill>
                  <a:srgbClr val="FF0000"/>
                </a:solidFill>
                <a:latin typeface="Arial" panose="020B0604020202020204" pitchFamily="34" charset="0"/>
                <a:cs typeface="Arial" panose="020B0604020202020204" pitchFamily="34" charset="0"/>
              </a:rPr>
              <a:t>Q4 2021</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commissioning =&gt; </a:t>
            </a:r>
            <a:r>
              <a:rPr lang="en-US" dirty="0">
                <a:solidFill>
                  <a:srgbClr val="FF0000"/>
                </a:solidFill>
                <a:latin typeface="Arial" panose="020B0604020202020204" pitchFamily="34" charset="0"/>
                <a:cs typeface="Arial" panose="020B0604020202020204" pitchFamily="34" charset="0"/>
              </a:rPr>
              <a:t>Q2,Q3 2021</a:t>
            </a:r>
          </a:p>
        </p:txBody>
      </p:sp>
      <p:pic>
        <p:nvPicPr>
          <p:cNvPr id="16" name="Рисунок 15">
            <a:extLst>
              <a:ext uri="{FF2B5EF4-FFF2-40B4-BE49-F238E27FC236}">
                <a16:creationId xmlns:a16="http://schemas.microsoft.com/office/drawing/2014/main" id="{4C3439F1-8A8D-41A1-8C15-E77F0656C9FF}"/>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5033554" y="3746614"/>
            <a:ext cx="3310888" cy="3111385"/>
          </a:xfrm>
          <a:prstGeom prst="rect">
            <a:avLst/>
          </a:prstGeom>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1E554F07-C179-486A-AF89-3EE38144E297}"/>
              </a:ext>
            </a:extLst>
          </p:cNvPr>
          <p:cNvSpPr txBox="1"/>
          <p:nvPr/>
        </p:nvSpPr>
        <p:spPr>
          <a:xfrm>
            <a:off x="6697707" y="12526"/>
            <a:ext cx="1238596" cy="369332"/>
          </a:xfrm>
          <a:prstGeom prst="rect">
            <a:avLst/>
          </a:prstGeom>
          <a:noFill/>
        </p:spPr>
        <p:txBody>
          <a:bodyPr wrap="square" rtlCol="0">
            <a:spAutoFit/>
          </a:bodyPr>
          <a:lstStyle/>
          <a:p>
            <a:r>
              <a:rPr lang="en-US" dirty="0" err="1">
                <a:solidFill>
                  <a:srgbClr val="0000CC"/>
                </a:solidFill>
                <a:latin typeface="+mj-lt"/>
              </a:rPr>
              <a:t>A.Tuzikov</a:t>
            </a:r>
            <a:endParaRPr lang="ru-RU" dirty="0">
              <a:solidFill>
                <a:srgbClr val="0000CC"/>
              </a:solidFill>
              <a:latin typeface="+mj-lt"/>
            </a:endParaRPr>
          </a:p>
        </p:txBody>
      </p:sp>
      <p:sp>
        <p:nvSpPr>
          <p:cNvPr id="2" name="Прямоугольник 1">
            <a:extLst>
              <a:ext uri="{FF2B5EF4-FFF2-40B4-BE49-F238E27FC236}">
                <a16:creationId xmlns:a16="http://schemas.microsoft.com/office/drawing/2014/main" id="{F1C8BBEA-0E5B-4DA7-AFE7-3FB9579842E3}"/>
              </a:ext>
            </a:extLst>
          </p:cNvPr>
          <p:cNvSpPr/>
          <p:nvPr/>
        </p:nvSpPr>
        <p:spPr>
          <a:xfrm>
            <a:off x="271598" y="3743049"/>
            <a:ext cx="4572000" cy="830997"/>
          </a:xfrm>
          <a:prstGeom prst="rect">
            <a:avLst/>
          </a:prstGeom>
        </p:spPr>
        <p:txBody>
          <a:bodyPr>
            <a:spAutoFit/>
          </a:bodyPr>
          <a:lstStyle/>
          <a:p>
            <a:r>
              <a:rPr lang="en-US" sz="1600" dirty="0">
                <a:solidFill>
                  <a:srgbClr val="0000CC"/>
                </a:solidFill>
                <a:latin typeface="+mn-lt"/>
              </a:rPr>
              <a:t>JINR has prepared a temporary storage in the Collider tunnel and ready to receive the channel magnets</a:t>
            </a:r>
            <a:endParaRPr lang="ru-RU" sz="1600" dirty="0">
              <a:solidFill>
                <a:srgbClr val="0000CC"/>
              </a:solidFill>
              <a:latin typeface="+mn-lt"/>
            </a:endParaRPr>
          </a:p>
        </p:txBody>
      </p:sp>
    </p:spTree>
    <p:extLst>
      <p:ext uri="{BB962C8B-B14F-4D97-AF65-F5344CB8AC3E}">
        <p14:creationId xmlns:p14="http://schemas.microsoft.com/office/powerpoint/2010/main" val="4132101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a:extLst>
              <a:ext uri="{FF2B5EF4-FFF2-40B4-BE49-F238E27FC236}">
                <a16:creationId xmlns:a16="http://schemas.microsoft.com/office/drawing/2014/main" id="{D430584A-7730-47EB-8242-2B7863811ED8}"/>
              </a:ext>
            </a:extLst>
          </p:cNvPr>
          <p:cNvSpPr txBox="1">
            <a:spLocks noChangeArrowheads="1"/>
          </p:cNvSpPr>
          <p:nvPr/>
        </p:nvSpPr>
        <p:spPr bwMode="auto">
          <a:xfrm>
            <a:off x="687167" y="510334"/>
            <a:ext cx="77696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000" b="1" dirty="0">
                <a:solidFill>
                  <a:srgbClr val="C00000"/>
                </a:solidFill>
                <a:latin typeface="Century Gothic" pitchFamily="34" charset="0"/>
                <a:ea typeface="MS PGothic" pitchFamily="34" charset="-128"/>
              </a:rPr>
              <a:t>RF Acceleration Systems for the Booster and the Collider:</a:t>
            </a:r>
          </a:p>
          <a:p>
            <a:pPr algn="ctr"/>
            <a:r>
              <a:rPr lang="en-US" altLang="ru-RU" sz="2000" b="1" dirty="0">
                <a:solidFill>
                  <a:srgbClr val="C00000"/>
                </a:solidFill>
                <a:latin typeface="Century Gothic" pitchFamily="34" charset="0"/>
                <a:ea typeface="MS PGothic" pitchFamily="34" charset="-128"/>
              </a:rPr>
              <a:t>Development by </a:t>
            </a:r>
            <a:r>
              <a:rPr lang="en-US" altLang="ru-RU" sz="2000" b="1" dirty="0" err="1">
                <a:solidFill>
                  <a:srgbClr val="C00000"/>
                </a:solidFill>
                <a:latin typeface="Century Gothic" pitchFamily="34" charset="0"/>
                <a:ea typeface="MS PGothic" pitchFamily="34" charset="-128"/>
              </a:rPr>
              <a:t>Budker</a:t>
            </a:r>
            <a:r>
              <a:rPr lang="en-US" altLang="ru-RU" sz="2000" b="1" dirty="0">
                <a:solidFill>
                  <a:srgbClr val="C00000"/>
                </a:solidFill>
                <a:latin typeface="Century Gothic" pitchFamily="34" charset="0"/>
                <a:ea typeface="MS PGothic" pitchFamily="34" charset="-128"/>
              </a:rPr>
              <a:t> INP - the main NICA collaborator</a:t>
            </a:r>
            <a:endParaRPr lang="ru-RU" altLang="ru-RU" sz="2000" b="1" dirty="0">
              <a:solidFill>
                <a:srgbClr val="C00000"/>
              </a:solidFill>
              <a:latin typeface="Century Gothic" pitchFamily="34" charset="0"/>
              <a:ea typeface="MS PGothic" pitchFamily="34" charset="-128"/>
            </a:endParaRPr>
          </a:p>
        </p:txBody>
      </p:sp>
      <p:sp>
        <p:nvSpPr>
          <p:cNvPr id="15" name="TextBox 1">
            <a:extLst>
              <a:ext uri="{FF2B5EF4-FFF2-40B4-BE49-F238E27FC236}">
                <a16:creationId xmlns:a16="http://schemas.microsoft.com/office/drawing/2014/main" id="{35AE0C3A-DA25-4D48-92EB-5A1593C3CE05}"/>
              </a:ext>
            </a:extLst>
          </p:cNvPr>
          <p:cNvSpPr txBox="1">
            <a:spLocks noChangeArrowheads="1"/>
          </p:cNvSpPr>
          <p:nvPr/>
        </p:nvSpPr>
        <p:spPr bwMode="auto">
          <a:xfrm>
            <a:off x="2788874" y="19271"/>
            <a:ext cx="35295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800" b="1" dirty="0">
                <a:solidFill>
                  <a:srgbClr val="000066"/>
                </a:solidFill>
                <a:latin typeface="Century Gothic" pitchFamily="34" charset="0"/>
                <a:ea typeface="MS PGothic" pitchFamily="34" charset="-128"/>
              </a:rPr>
              <a:t>4. NICA Fabrication</a:t>
            </a:r>
            <a:endParaRPr lang="ru-RU" altLang="ru-RU" sz="2800" b="1" dirty="0">
              <a:solidFill>
                <a:srgbClr val="000066"/>
              </a:solidFill>
              <a:latin typeface="Century Gothic" pitchFamily="34" charset="0"/>
              <a:ea typeface="MS PGothic" pitchFamily="34" charset="-128"/>
            </a:endParaRPr>
          </a:p>
        </p:txBody>
      </p:sp>
      <p:sp>
        <p:nvSpPr>
          <p:cNvPr id="7" name="Номер слайда 6"/>
          <p:cNvSpPr>
            <a:spLocks noGrp="1"/>
          </p:cNvSpPr>
          <p:nvPr>
            <p:ph type="sldNum" sz="quarter" idx="12"/>
          </p:nvPr>
        </p:nvSpPr>
        <p:spPr>
          <a:xfrm>
            <a:off x="6476642" y="6384696"/>
            <a:ext cx="2057400" cy="365125"/>
          </a:xfrm>
        </p:spPr>
        <p:txBody>
          <a:bodyPr/>
          <a:lstStyle/>
          <a:p>
            <a:fld id="{FDC434F4-78B4-4E54-84D3-6206A12AE9BE}" type="slidenum">
              <a:rPr lang="ru-RU" smtClean="0">
                <a:solidFill>
                  <a:schemeClr val="tx1"/>
                </a:solidFill>
              </a:rPr>
              <a:t>24</a:t>
            </a:fld>
            <a:endParaRPr lang="ru-RU" dirty="0">
              <a:solidFill>
                <a:schemeClr val="tx1"/>
              </a:solidFill>
            </a:endParaRPr>
          </a:p>
        </p:txBody>
      </p:sp>
      <p:cxnSp>
        <p:nvCxnSpPr>
          <p:cNvPr id="23" name="Прямая со стрелкой 22">
            <a:extLst>
              <a:ext uri="{FF2B5EF4-FFF2-40B4-BE49-F238E27FC236}">
                <a16:creationId xmlns:a16="http://schemas.microsoft.com/office/drawing/2014/main" id="{88905359-7E11-445D-A067-DFB0E87C7118}"/>
              </a:ext>
            </a:extLst>
          </p:cNvPr>
          <p:cNvCxnSpPr/>
          <p:nvPr/>
        </p:nvCxnSpPr>
        <p:spPr>
          <a:xfrm flipV="1">
            <a:off x="2246543" y="5258504"/>
            <a:ext cx="951973" cy="103897"/>
          </a:xfrm>
          <a:prstGeom prst="straightConnector1">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386B73BE-F148-4623-9AFA-8C6CBBFA87ED}"/>
              </a:ext>
            </a:extLst>
          </p:cNvPr>
          <p:cNvCxnSpPr/>
          <p:nvPr/>
        </p:nvCxnSpPr>
        <p:spPr>
          <a:xfrm>
            <a:off x="2090511" y="3935992"/>
            <a:ext cx="156032" cy="1429674"/>
          </a:xfrm>
          <a:prstGeom prst="straightConnector1">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68A5C20-262C-4964-97A6-210DC8C11D29}"/>
              </a:ext>
            </a:extLst>
          </p:cNvPr>
          <p:cNvSpPr txBox="1"/>
          <p:nvPr/>
        </p:nvSpPr>
        <p:spPr>
          <a:xfrm>
            <a:off x="618344" y="1246978"/>
            <a:ext cx="7571500" cy="461665"/>
          </a:xfrm>
          <a:prstGeom prst="rect">
            <a:avLst/>
          </a:prstGeom>
          <a:noFill/>
        </p:spPr>
        <p:txBody>
          <a:bodyPr wrap="square" rtlCol="0">
            <a:spAutoFit/>
          </a:bodyPr>
          <a:lstStyle/>
          <a:p>
            <a:r>
              <a:rPr lang="en-US" sz="2400" b="1" dirty="0">
                <a:solidFill>
                  <a:srgbClr val="000066"/>
                </a:solidFill>
              </a:rPr>
              <a:t>Harmonic systems RF2 and RF3, E-cooler for the Collider</a:t>
            </a:r>
            <a:endParaRPr lang="ru-RU" sz="2400" b="1" dirty="0">
              <a:solidFill>
                <a:srgbClr val="000066"/>
              </a:solidFill>
            </a:endParaRPr>
          </a:p>
        </p:txBody>
      </p:sp>
      <p:grpSp>
        <p:nvGrpSpPr>
          <p:cNvPr id="54" name="Группа 53">
            <a:extLst>
              <a:ext uri="{FF2B5EF4-FFF2-40B4-BE49-F238E27FC236}">
                <a16:creationId xmlns:a16="http://schemas.microsoft.com/office/drawing/2014/main" id="{D004BE4F-E459-46EF-A126-55845D90B164}"/>
              </a:ext>
            </a:extLst>
          </p:cNvPr>
          <p:cNvGrpSpPr/>
          <p:nvPr/>
        </p:nvGrpSpPr>
        <p:grpSpPr>
          <a:xfrm>
            <a:off x="0" y="4333167"/>
            <a:ext cx="3375705" cy="2583058"/>
            <a:chOff x="60063" y="4436851"/>
            <a:chExt cx="3375705" cy="2583058"/>
          </a:xfrm>
        </p:grpSpPr>
        <p:pic>
          <p:nvPicPr>
            <p:cNvPr id="55" name="Рисунок 54">
              <a:extLst>
                <a:ext uri="{FF2B5EF4-FFF2-40B4-BE49-F238E27FC236}">
                  <a16:creationId xmlns:a16="http://schemas.microsoft.com/office/drawing/2014/main" id="{8474E5F1-C530-4284-9621-443E050526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63" y="4436851"/>
              <a:ext cx="3323154" cy="2507904"/>
            </a:xfrm>
            <a:prstGeom prst="rect">
              <a:avLst/>
            </a:prstGeom>
          </p:spPr>
        </p:pic>
        <p:sp>
          <p:nvSpPr>
            <p:cNvPr id="56" name="TextBox 55">
              <a:extLst>
                <a:ext uri="{FF2B5EF4-FFF2-40B4-BE49-F238E27FC236}">
                  <a16:creationId xmlns:a16="http://schemas.microsoft.com/office/drawing/2014/main" id="{5939A87C-8087-4FD6-9D5E-E724B0C23BD6}"/>
                </a:ext>
              </a:extLst>
            </p:cNvPr>
            <p:cNvSpPr txBox="1"/>
            <p:nvPr/>
          </p:nvSpPr>
          <p:spPr>
            <a:xfrm>
              <a:off x="60063" y="6435134"/>
              <a:ext cx="3323154" cy="584775"/>
            </a:xfrm>
            <a:prstGeom prst="rect">
              <a:avLst/>
            </a:prstGeom>
            <a:solidFill>
              <a:schemeClr val="bg1"/>
            </a:solid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RF-1 at friendly inspection</a:t>
              </a:r>
            </a:p>
            <a:p>
              <a:pPr algn="ctr"/>
              <a:r>
                <a:rPr lang="en-US" sz="1600" b="1" dirty="0">
                  <a:latin typeface="Times New Roman" panose="02020603050405020304" pitchFamily="18" charset="0"/>
                  <a:cs typeface="Times New Roman" panose="02020603050405020304" pitchFamily="18" charset="0"/>
                </a:rPr>
                <a:t> 21.03.2019</a:t>
              </a:r>
              <a:endParaRPr lang="ru-RU" sz="1600" b="1" dirty="0">
                <a:latin typeface="Times New Roman" panose="02020603050405020304" pitchFamily="18" charset="0"/>
                <a:cs typeface="Times New Roman" panose="02020603050405020304" pitchFamily="18" charset="0"/>
              </a:endParaRPr>
            </a:p>
          </p:txBody>
        </p:sp>
        <p:sp>
          <p:nvSpPr>
            <p:cNvPr id="60" name="Прямоугольник 59">
              <a:extLst>
                <a:ext uri="{FF2B5EF4-FFF2-40B4-BE49-F238E27FC236}">
                  <a16:creationId xmlns:a16="http://schemas.microsoft.com/office/drawing/2014/main" id="{A31EC148-0586-4C08-AEF3-F169EB8FB4C6}"/>
                </a:ext>
              </a:extLst>
            </p:cNvPr>
            <p:cNvSpPr/>
            <p:nvPr/>
          </p:nvSpPr>
          <p:spPr>
            <a:xfrm>
              <a:off x="65408" y="4477070"/>
              <a:ext cx="3370360" cy="253036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1" name="Группа 60">
            <a:extLst>
              <a:ext uri="{FF2B5EF4-FFF2-40B4-BE49-F238E27FC236}">
                <a16:creationId xmlns:a16="http://schemas.microsoft.com/office/drawing/2014/main" id="{0E448985-530B-4CA4-B5A7-1AF3E551495C}"/>
              </a:ext>
            </a:extLst>
          </p:cNvPr>
          <p:cNvGrpSpPr/>
          <p:nvPr/>
        </p:nvGrpSpPr>
        <p:grpSpPr>
          <a:xfrm>
            <a:off x="-44676" y="1681411"/>
            <a:ext cx="3586503" cy="2663217"/>
            <a:chOff x="-2281628" y="1201473"/>
            <a:chExt cx="3586503" cy="2663217"/>
          </a:xfrm>
        </p:grpSpPr>
        <p:pic>
          <p:nvPicPr>
            <p:cNvPr id="62" name="Рисунок 61" descr="Изображение выглядит как внутренний, стол, люди, мужчина&#10;&#10;Автоматически созданное описание">
              <a:extLst>
                <a:ext uri="{FF2B5EF4-FFF2-40B4-BE49-F238E27FC236}">
                  <a16:creationId xmlns:a16="http://schemas.microsoft.com/office/drawing/2014/main" id="{61060B67-BF23-419C-899C-6C06AB6655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6081" y="1201473"/>
              <a:ext cx="3550956" cy="2663217"/>
            </a:xfrm>
            <a:prstGeom prst="rect">
              <a:avLst/>
            </a:prstGeom>
          </p:spPr>
        </p:pic>
        <p:sp>
          <p:nvSpPr>
            <p:cNvPr id="63" name="TextBox 62">
              <a:extLst>
                <a:ext uri="{FF2B5EF4-FFF2-40B4-BE49-F238E27FC236}">
                  <a16:creationId xmlns:a16="http://schemas.microsoft.com/office/drawing/2014/main" id="{0D7E343F-2CD8-4A1B-808A-0E058D3C51DF}"/>
                </a:ext>
              </a:extLst>
            </p:cNvPr>
            <p:cNvSpPr txBox="1"/>
            <p:nvPr/>
          </p:nvSpPr>
          <p:spPr>
            <a:xfrm>
              <a:off x="-2281628" y="3418874"/>
              <a:ext cx="3486147" cy="369332"/>
            </a:xfrm>
            <a:prstGeom prst="rect">
              <a:avLst/>
            </a:prstGeom>
            <a:noFill/>
          </p:spPr>
          <p:txBody>
            <a:bodyPr wrap="none" rtlCol="0">
              <a:spAutoFit/>
            </a:bodyPr>
            <a:lstStyle/>
            <a:p>
              <a:r>
                <a:rPr lang="en-US" b="1" dirty="0">
                  <a:solidFill>
                    <a:schemeClr val="bg1"/>
                  </a:solidFill>
                </a:rPr>
                <a:t>23.09.2019   RF-2 and all the Team</a:t>
              </a:r>
              <a:endParaRPr lang="ru-RU" b="1" dirty="0">
                <a:solidFill>
                  <a:schemeClr val="bg1"/>
                </a:solidFill>
              </a:endParaRPr>
            </a:p>
          </p:txBody>
        </p:sp>
      </p:grpSp>
      <p:grpSp>
        <p:nvGrpSpPr>
          <p:cNvPr id="70" name="Группа 69">
            <a:extLst>
              <a:ext uri="{FF2B5EF4-FFF2-40B4-BE49-F238E27FC236}">
                <a16:creationId xmlns:a16="http://schemas.microsoft.com/office/drawing/2014/main" id="{BA6DA5CC-A9E9-4B3D-80E2-B87100AB5ADF}"/>
              </a:ext>
            </a:extLst>
          </p:cNvPr>
          <p:cNvGrpSpPr/>
          <p:nvPr/>
        </p:nvGrpSpPr>
        <p:grpSpPr>
          <a:xfrm>
            <a:off x="3699870" y="1708643"/>
            <a:ext cx="5192338" cy="2588807"/>
            <a:chOff x="-1328149" y="3814887"/>
            <a:chExt cx="5225512" cy="2583782"/>
          </a:xfrm>
        </p:grpSpPr>
        <p:pic>
          <p:nvPicPr>
            <p:cNvPr id="72" name="Рисунок 71" descr="Изображение выглядит как внутренний, велосипед, мужчина, мотоцикл&#10;&#10;Автоматически созданное описание">
              <a:extLst>
                <a:ext uri="{FF2B5EF4-FFF2-40B4-BE49-F238E27FC236}">
                  <a16:creationId xmlns:a16="http://schemas.microsoft.com/office/drawing/2014/main" id="{3C1BECAE-F952-4D62-ABFE-861E68637E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8149" y="3814887"/>
              <a:ext cx="3445043" cy="2583782"/>
            </a:xfrm>
            <a:prstGeom prst="rect">
              <a:avLst/>
            </a:prstGeom>
            <a:ln>
              <a:solidFill>
                <a:srgbClr val="000066"/>
              </a:solidFill>
            </a:ln>
          </p:spPr>
        </p:pic>
        <p:sp>
          <p:nvSpPr>
            <p:cNvPr id="73" name="TextBox 72">
              <a:extLst>
                <a:ext uri="{FF2B5EF4-FFF2-40B4-BE49-F238E27FC236}">
                  <a16:creationId xmlns:a16="http://schemas.microsoft.com/office/drawing/2014/main" id="{2EF450CB-4E83-4BE7-84CA-C62227FB3E83}"/>
                </a:ext>
              </a:extLst>
            </p:cNvPr>
            <p:cNvSpPr txBox="1"/>
            <p:nvPr/>
          </p:nvSpPr>
          <p:spPr>
            <a:xfrm>
              <a:off x="2021849" y="3938692"/>
              <a:ext cx="1875514" cy="921538"/>
            </a:xfrm>
            <a:prstGeom prst="rect">
              <a:avLst/>
            </a:prstGeom>
            <a:noFill/>
          </p:spPr>
          <p:txBody>
            <a:bodyPr wrap="square" rtlCol="0">
              <a:spAutoFit/>
            </a:bodyPr>
            <a:lstStyle/>
            <a:p>
              <a:pPr algn="r"/>
              <a:r>
                <a:rPr lang="en-US" b="1" dirty="0">
                  <a:solidFill>
                    <a:srgbClr val="0000CC"/>
                  </a:solidFill>
                </a:rPr>
                <a:t>24.09.2019   RF-2 Visit of the NICA MAC members</a:t>
              </a:r>
              <a:endParaRPr lang="ru-RU" b="1" dirty="0">
                <a:solidFill>
                  <a:srgbClr val="0000CC"/>
                </a:solidFill>
              </a:endParaRPr>
            </a:p>
          </p:txBody>
        </p:sp>
      </p:grpSp>
      <p:sp>
        <p:nvSpPr>
          <p:cNvPr id="49" name="Прямоугольник 48">
            <a:extLst>
              <a:ext uri="{FF2B5EF4-FFF2-40B4-BE49-F238E27FC236}">
                <a16:creationId xmlns:a16="http://schemas.microsoft.com/office/drawing/2014/main" id="{87086C66-A8CF-4187-B9B5-FE2A47751B84}"/>
              </a:ext>
            </a:extLst>
          </p:cNvPr>
          <p:cNvSpPr/>
          <p:nvPr/>
        </p:nvSpPr>
        <p:spPr>
          <a:xfrm>
            <a:off x="0" y="0"/>
            <a:ext cx="9144000" cy="1250731"/>
          </a:xfrm>
          <a:prstGeom prst="rect">
            <a:avLst/>
          </a:prstGeom>
          <a:no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Рисунок 23" descr="Изображение выглядит как человек, внутренний, стоит, люди&#10;&#10;Автоматически созданное описание">
            <a:extLst>
              <a:ext uri="{FF2B5EF4-FFF2-40B4-BE49-F238E27FC236}">
                <a16:creationId xmlns:a16="http://schemas.microsoft.com/office/drawing/2014/main" id="{C246DB3F-41F8-9C4C-AB90-A0E5E6E440C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84487" y="4186823"/>
            <a:ext cx="3370360" cy="2603086"/>
          </a:xfrm>
          <a:prstGeom prst="rect">
            <a:avLst/>
          </a:prstGeom>
        </p:spPr>
      </p:pic>
      <p:sp>
        <p:nvSpPr>
          <p:cNvPr id="26" name="TextBox 25">
            <a:extLst>
              <a:ext uri="{FF2B5EF4-FFF2-40B4-BE49-F238E27FC236}">
                <a16:creationId xmlns:a16="http://schemas.microsoft.com/office/drawing/2014/main" id="{28D7E775-9B98-AF48-A0BE-375A3FCBC70C}"/>
              </a:ext>
            </a:extLst>
          </p:cNvPr>
          <p:cNvSpPr txBox="1"/>
          <p:nvPr/>
        </p:nvSpPr>
        <p:spPr>
          <a:xfrm>
            <a:off x="4100099" y="4848787"/>
            <a:ext cx="1375246" cy="1661993"/>
          </a:xfrm>
          <a:prstGeom prst="rect">
            <a:avLst/>
          </a:prstGeom>
          <a:noFill/>
        </p:spPr>
        <p:txBody>
          <a:bodyPr wrap="square" rtlCol="0">
            <a:spAutoFit/>
          </a:bodyPr>
          <a:lstStyle/>
          <a:p>
            <a:pPr algn="ctr"/>
            <a:r>
              <a:rPr lang="en-US" b="1" dirty="0">
                <a:solidFill>
                  <a:srgbClr val="000066"/>
                </a:solidFill>
              </a:rPr>
              <a:t>Acceleration system of HV E-cooler</a:t>
            </a:r>
          </a:p>
          <a:p>
            <a:pPr algn="ctr"/>
            <a:endParaRPr lang="en-US" b="1" dirty="0">
              <a:solidFill>
                <a:srgbClr val="000066"/>
              </a:solidFill>
            </a:endParaRPr>
          </a:p>
          <a:p>
            <a:pPr algn="ctr"/>
            <a:r>
              <a:rPr lang="en-US" sz="1500" dirty="0">
                <a:solidFill>
                  <a:srgbClr val="000066"/>
                </a:solidFill>
              </a:rPr>
              <a:t>Commissioning 2021</a:t>
            </a:r>
            <a:endParaRPr lang="ru-RU" sz="1500" dirty="0">
              <a:solidFill>
                <a:srgbClr val="000066"/>
              </a:solidFill>
            </a:endParaRPr>
          </a:p>
        </p:txBody>
      </p:sp>
      <p:pic>
        <p:nvPicPr>
          <p:cNvPr id="27" name="Рисунок 26">
            <a:extLst>
              <a:ext uri="{FF2B5EF4-FFF2-40B4-BE49-F238E27FC236}">
                <a16:creationId xmlns:a16="http://schemas.microsoft.com/office/drawing/2014/main" id="{9EA2524A-F85C-4F4E-8C5A-4783EB2E1E47}"/>
              </a:ext>
            </a:extLst>
          </p:cNvPr>
          <p:cNvPicPr/>
          <p:nvPr/>
        </p:nvPicPr>
        <p:blipFill rotWithShape="1">
          <a:blip r:embed="rId6" cstate="screen">
            <a:extLst>
              <a:ext uri="{28A0092B-C50C-407E-A947-70E740481C1C}">
                <a14:useLocalDpi xmlns:a14="http://schemas.microsoft.com/office/drawing/2010/main"/>
              </a:ext>
            </a:extLst>
          </a:blip>
          <a:srcRect t="36423" r="17099" b="9038"/>
          <a:stretch/>
        </p:blipFill>
        <p:spPr bwMode="auto">
          <a:xfrm>
            <a:off x="7873939" y="3077711"/>
            <a:ext cx="1168795" cy="1378597"/>
          </a:xfrm>
          <a:prstGeom prst="rect">
            <a:avLst/>
          </a:prstGeom>
          <a:noFill/>
          <a:ln>
            <a:noFill/>
          </a:ln>
        </p:spPr>
      </p:pic>
    </p:spTree>
    <p:extLst>
      <p:ext uri="{BB962C8B-B14F-4D97-AF65-F5344CB8AC3E}">
        <p14:creationId xmlns:p14="http://schemas.microsoft.com/office/powerpoint/2010/main" val="1263867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a:xfrm>
            <a:off x="6486197" y="6418995"/>
            <a:ext cx="2057400" cy="365125"/>
          </a:xfrm>
        </p:spPr>
        <p:txBody>
          <a:bodyPr/>
          <a:lstStyle/>
          <a:p>
            <a:fld id="{FDC434F4-78B4-4E54-84D3-6206A12AE9BE}" type="slidenum">
              <a:rPr lang="ru-RU" smtClean="0">
                <a:solidFill>
                  <a:schemeClr val="tx1"/>
                </a:solidFill>
              </a:rPr>
              <a:t>25</a:t>
            </a:fld>
            <a:endParaRPr lang="ru-RU" dirty="0">
              <a:solidFill>
                <a:schemeClr val="tx1"/>
              </a:solidFill>
            </a:endParaRPr>
          </a:p>
        </p:txBody>
      </p:sp>
      <p:sp>
        <p:nvSpPr>
          <p:cNvPr id="15" name="TextBox 1">
            <a:extLst>
              <a:ext uri="{FF2B5EF4-FFF2-40B4-BE49-F238E27FC236}">
                <a16:creationId xmlns:a16="http://schemas.microsoft.com/office/drawing/2014/main" id="{35AE0C3A-DA25-4D48-92EB-5A1593C3CE05}"/>
              </a:ext>
            </a:extLst>
          </p:cNvPr>
          <p:cNvSpPr txBox="1">
            <a:spLocks noChangeArrowheads="1"/>
          </p:cNvSpPr>
          <p:nvPr/>
        </p:nvSpPr>
        <p:spPr bwMode="auto">
          <a:xfrm>
            <a:off x="0" y="88769"/>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400" b="1" dirty="0">
                <a:solidFill>
                  <a:srgbClr val="000066"/>
                </a:solidFill>
                <a:latin typeface="Century Gothic" pitchFamily="34" charset="0"/>
                <a:ea typeface="MS PGothic" pitchFamily="34" charset="-128"/>
              </a:rPr>
              <a:t>6. Expertise and Approval </a:t>
            </a:r>
          </a:p>
          <a:p>
            <a:pPr algn="ctr"/>
            <a:r>
              <a:rPr lang="en-US" altLang="ru-RU" sz="2400" b="1" dirty="0">
                <a:solidFill>
                  <a:srgbClr val="000066"/>
                </a:solidFill>
                <a:latin typeface="Century Gothic" pitchFamily="34" charset="0"/>
                <a:ea typeface="MS PGothic" pitchFamily="34" charset="-128"/>
              </a:rPr>
              <a:t>of the NICA Accelerator Complex Project </a:t>
            </a:r>
            <a:endParaRPr lang="ru-RU" altLang="ru-RU" sz="2400" b="1" dirty="0">
              <a:solidFill>
                <a:srgbClr val="000066"/>
              </a:solidFill>
              <a:latin typeface="Century Gothic" pitchFamily="34" charset="0"/>
              <a:ea typeface="MS PGothic" pitchFamily="34" charset="-128"/>
            </a:endParaRPr>
          </a:p>
        </p:txBody>
      </p:sp>
      <p:sp>
        <p:nvSpPr>
          <p:cNvPr id="49" name="Прямоугольник 48">
            <a:extLst>
              <a:ext uri="{FF2B5EF4-FFF2-40B4-BE49-F238E27FC236}">
                <a16:creationId xmlns:a16="http://schemas.microsoft.com/office/drawing/2014/main" id="{87086C66-A8CF-4187-B9B5-FE2A47751B84}"/>
              </a:ext>
            </a:extLst>
          </p:cNvPr>
          <p:cNvSpPr/>
          <p:nvPr/>
        </p:nvSpPr>
        <p:spPr>
          <a:xfrm>
            <a:off x="0" y="7589"/>
            <a:ext cx="9144000" cy="986710"/>
          </a:xfrm>
          <a:prstGeom prst="rect">
            <a:avLst/>
          </a:prstGeom>
          <a:no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id="{5B4370D5-CE43-4C73-AD46-D0157760C0A5}"/>
              </a:ext>
            </a:extLst>
          </p:cNvPr>
          <p:cNvSpPr txBox="1"/>
          <p:nvPr/>
        </p:nvSpPr>
        <p:spPr>
          <a:xfrm>
            <a:off x="987944" y="986329"/>
            <a:ext cx="7168112" cy="461665"/>
          </a:xfrm>
          <a:prstGeom prst="rect">
            <a:avLst/>
          </a:prstGeom>
          <a:noFill/>
          <a:ln>
            <a:solidFill>
              <a:srgbClr val="000066"/>
            </a:solidFill>
          </a:ln>
        </p:spPr>
        <p:txBody>
          <a:bodyPr wrap="square" rtlCol="0">
            <a:spAutoFit/>
          </a:bodyPr>
          <a:lstStyle/>
          <a:p>
            <a:pPr algn="ctr"/>
            <a:r>
              <a:rPr lang="en-US" sz="2400" b="1" dirty="0">
                <a:solidFill>
                  <a:srgbClr val="000066"/>
                </a:solidFill>
              </a:rPr>
              <a:t>Final Decision: JINR Committee for Plenipotentiaries </a:t>
            </a:r>
          </a:p>
        </p:txBody>
      </p:sp>
      <p:grpSp>
        <p:nvGrpSpPr>
          <p:cNvPr id="18" name="Группа 17">
            <a:extLst>
              <a:ext uri="{FF2B5EF4-FFF2-40B4-BE49-F238E27FC236}">
                <a16:creationId xmlns:a16="http://schemas.microsoft.com/office/drawing/2014/main" id="{DE48295C-8B19-4619-BFBA-EC905941AA1E}"/>
              </a:ext>
            </a:extLst>
          </p:cNvPr>
          <p:cNvGrpSpPr/>
          <p:nvPr/>
        </p:nvGrpSpPr>
        <p:grpSpPr>
          <a:xfrm>
            <a:off x="2412742" y="2579943"/>
            <a:ext cx="6636990" cy="2709175"/>
            <a:chOff x="2412742" y="2579943"/>
            <a:chExt cx="6636990" cy="2709175"/>
          </a:xfrm>
        </p:grpSpPr>
        <p:grpSp>
          <p:nvGrpSpPr>
            <p:cNvPr id="3" name="Группа 2">
              <a:extLst>
                <a:ext uri="{FF2B5EF4-FFF2-40B4-BE49-F238E27FC236}">
                  <a16:creationId xmlns:a16="http://schemas.microsoft.com/office/drawing/2014/main" id="{9064B720-665B-4A79-899E-227288550571}"/>
                </a:ext>
              </a:extLst>
            </p:cNvPr>
            <p:cNvGrpSpPr/>
            <p:nvPr/>
          </p:nvGrpSpPr>
          <p:grpSpPr>
            <a:xfrm>
              <a:off x="4194928" y="2579943"/>
              <a:ext cx="4854804" cy="748748"/>
              <a:chOff x="4194928" y="2579943"/>
              <a:chExt cx="4854804" cy="748748"/>
            </a:xfrm>
          </p:grpSpPr>
          <p:sp>
            <p:nvSpPr>
              <p:cNvPr id="8" name="TextBox 7">
                <a:extLst>
                  <a:ext uri="{FF2B5EF4-FFF2-40B4-BE49-F238E27FC236}">
                    <a16:creationId xmlns:a16="http://schemas.microsoft.com/office/drawing/2014/main" id="{34D39309-B0D3-4E7A-9200-548B7F86B759}"/>
                  </a:ext>
                </a:extLst>
              </p:cNvPr>
              <p:cNvSpPr txBox="1"/>
              <p:nvPr/>
            </p:nvSpPr>
            <p:spPr>
              <a:xfrm>
                <a:off x="4194928" y="2579943"/>
                <a:ext cx="999241" cy="369332"/>
              </a:xfrm>
              <a:prstGeom prst="rect">
                <a:avLst/>
              </a:prstGeom>
              <a:noFill/>
              <a:ln w="19050">
                <a:solidFill>
                  <a:srgbClr val="00B050"/>
                </a:solidFill>
              </a:ln>
            </p:spPr>
            <p:txBody>
              <a:bodyPr wrap="square" rtlCol="0">
                <a:spAutoFit/>
              </a:bodyPr>
              <a:lstStyle/>
              <a:p>
                <a:pPr algn="ctr"/>
                <a:r>
                  <a:rPr lang="en-US" b="1" dirty="0">
                    <a:solidFill>
                      <a:srgbClr val="000066"/>
                    </a:solidFill>
                  </a:rPr>
                  <a:t>2</a:t>
                </a:r>
                <a:r>
                  <a:rPr lang="en-US" b="1" baseline="30000" dirty="0">
                    <a:solidFill>
                      <a:srgbClr val="000066"/>
                    </a:solidFill>
                  </a:rPr>
                  <a:t>nd</a:t>
                </a:r>
                <a:r>
                  <a:rPr lang="en-US" b="1" dirty="0">
                    <a:solidFill>
                      <a:srgbClr val="000066"/>
                    </a:solidFill>
                  </a:rPr>
                  <a:t> level</a:t>
                </a:r>
                <a:endParaRPr lang="ru-RU" b="1" dirty="0">
                  <a:solidFill>
                    <a:srgbClr val="000066"/>
                  </a:solidFill>
                </a:endParaRPr>
              </a:p>
            </p:txBody>
          </p:sp>
          <p:sp>
            <p:nvSpPr>
              <p:cNvPr id="9" name="TextBox 8">
                <a:extLst>
                  <a:ext uri="{FF2B5EF4-FFF2-40B4-BE49-F238E27FC236}">
                    <a16:creationId xmlns:a16="http://schemas.microsoft.com/office/drawing/2014/main" id="{D39C505E-BB18-4220-9971-4F093785CCD0}"/>
                  </a:ext>
                </a:extLst>
              </p:cNvPr>
              <p:cNvSpPr txBox="1"/>
              <p:nvPr/>
            </p:nvSpPr>
            <p:spPr>
              <a:xfrm>
                <a:off x="4194928" y="2959359"/>
                <a:ext cx="4854804" cy="369332"/>
              </a:xfrm>
              <a:prstGeom prst="rect">
                <a:avLst/>
              </a:prstGeom>
              <a:noFill/>
              <a:ln w="19050">
                <a:solidFill>
                  <a:srgbClr val="00B050"/>
                </a:solidFill>
              </a:ln>
            </p:spPr>
            <p:txBody>
              <a:bodyPr wrap="square" rtlCol="0">
                <a:spAutoFit/>
              </a:bodyPr>
              <a:lstStyle/>
              <a:p>
                <a:pPr algn="ctr"/>
                <a:r>
                  <a:rPr lang="en-US" b="1" dirty="0">
                    <a:solidFill>
                      <a:srgbClr val="000066"/>
                    </a:solidFill>
                  </a:rPr>
                  <a:t>Program Advisory Committee for Particle Physics </a:t>
                </a:r>
                <a:endParaRPr lang="ru-RU" b="1" dirty="0">
                  <a:solidFill>
                    <a:srgbClr val="000066"/>
                  </a:solidFill>
                </a:endParaRPr>
              </a:p>
            </p:txBody>
          </p:sp>
        </p:grpSp>
        <p:grpSp>
          <p:nvGrpSpPr>
            <p:cNvPr id="17" name="Группа 16">
              <a:extLst>
                <a:ext uri="{FF2B5EF4-FFF2-40B4-BE49-F238E27FC236}">
                  <a16:creationId xmlns:a16="http://schemas.microsoft.com/office/drawing/2014/main" id="{58967146-A058-45DE-9EFC-D8F51054F615}"/>
                </a:ext>
              </a:extLst>
            </p:cNvPr>
            <p:cNvGrpSpPr/>
            <p:nvPr/>
          </p:nvGrpSpPr>
          <p:grpSpPr>
            <a:xfrm>
              <a:off x="2412742" y="3194267"/>
              <a:ext cx="3270200" cy="2094851"/>
              <a:chOff x="2412742" y="3194267"/>
              <a:chExt cx="3270200" cy="2094851"/>
            </a:xfrm>
          </p:grpSpPr>
          <p:sp>
            <p:nvSpPr>
              <p:cNvPr id="4" name="Дуга 3">
                <a:extLst>
                  <a:ext uri="{FF2B5EF4-FFF2-40B4-BE49-F238E27FC236}">
                    <a16:creationId xmlns:a16="http://schemas.microsoft.com/office/drawing/2014/main" id="{09F31016-BB12-4E2E-9151-6EA6025225E4}"/>
                  </a:ext>
                </a:extLst>
              </p:cNvPr>
              <p:cNvSpPr/>
              <p:nvPr/>
            </p:nvSpPr>
            <p:spPr>
              <a:xfrm flipV="1">
                <a:off x="2412742" y="3194267"/>
                <a:ext cx="3270200" cy="2094851"/>
              </a:xfrm>
              <a:prstGeom prst="arc">
                <a:avLst>
                  <a:gd name="adj1" fmla="val 16200000"/>
                  <a:gd name="adj2" fmla="val 71460"/>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6" name="Прямая со стрелкой 5">
                <a:extLst>
                  <a:ext uri="{FF2B5EF4-FFF2-40B4-BE49-F238E27FC236}">
                    <a16:creationId xmlns:a16="http://schemas.microsoft.com/office/drawing/2014/main" id="{FE65D52C-9847-4AE0-923B-3C63E971C9E9}"/>
                  </a:ext>
                </a:extLst>
              </p:cNvPr>
              <p:cNvCxnSpPr>
                <a:stCxn id="4" idx="2"/>
              </p:cNvCxnSpPr>
              <p:nvPr/>
            </p:nvCxnSpPr>
            <p:spPr>
              <a:xfrm flipV="1">
                <a:off x="5682082" y="3328691"/>
                <a:ext cx="860" cy="8790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9" name="Группа 28">
            <a:extLst>
              <a:ext uri="{FF2B5EF4-FFF2-40B4-BE49-F238E27FC236}">
                <a16:creationId xmlns:a16="http://schemas.microsoft.com/office/drawing/2014/main" id="{8733E411-4C32-4C6B-A4C5-71C319579633}"/>
              </a:ext>
            </a:extLst>
          </p:cNvPr>
          <p:cNvGrpSpPr/>
          <p:nvPr/>
        </p:nvGrpSpPr>
        <p:grpSpPr>
          <a:xfrm>
            <a:off x="2649487" y="1900871"/>
            <a:ext cx="3836710" cy="674030"/>
            <a:chOff x="2653645" y="1921020"/>
            <a:chExt cx="3836710" cy="674030"/>
          </a:xfrm>
        </p:grpSpPr>
        <p:grpSp>
          <p:nvGrpSpPr>
            <p:cNvPr id="10" name="Группа 9">
              <a:extLst>
                <a:ext uri="{FF2B5EF4-FFF2-40B4-BE49-F238E27FC236}">
                  <a16:creationId xmlns:a16="http://schemas.microsoft.com/office/drawing/2014/main" id="{F6E765B3-2C4A-4D4E-A957-C3204057F483}"/>
                </a:ext>
              </a:extLst>
            </p:cNvPr>
            <p:cNvGrpSpPr/>
            <p:nvPr/>
          </p:nvGrpSpPr>
          <p:grpSpPr>
            <a:xfrm>
              <a:off x="2653645" y="1921020"/>
              <a:ext cx="3836710" cy="400110"/>
              <a:chOff x="4194928" y="2959359"/>
              <a:chExt cx="3396177" cy="400110"/>
            </a:xfrm>
          </p:grpSpPr>
          <p:sp>
            <p:nvSpPr>
              <p:cNvPr id="11" name="TextBox 10">
                <a:extLst>
                  <a:ext uri="{FF2B5EF4-FFF2-40B4-BE49-F238E27FC236}">
                    <a16:creationId xmlns:a16="http://schemas.microsoft.com/office/drawing/2014/main" id="{7A50E05F-B8BF-4D9A-AC4E-9706D051FC6B}"/>
                  </a:ext>
                </a:extLst>
              </p:cNvPr>
              <p:cNvSpPr txBox="1"/>
              <p:nvPr/>
            </p:nvSpPr>
            <p:spPr>
              <a:xfrm>
                <a:off x="4194928" y="2959359"/>
                <a:ext cx="999241" cy="369332"/>
              </a:xfrm>
              <a:prstGeom prst="rect">
                <a:avLst/>
              </a:prstGeom>
              <a:noFill/>
              <a:ln w="19050">
                <a:solidFill>
                  <a:srgbClr val="00B050"/>
                </a:solidFill>
              </a:ln>
            </p:spPr>
            <p:txBody>
              <a:bodyPr wrap="square" rtlCol="0">
                <a:spAutoFit/>
              </a:bodyPr>
              <a:lstStyle/>
              <a:p>
                <a:pPr algn="ctr"/>
                <a:r>
                  <a:rPr lang="en-US" b="1" dirty="0">
                    <a:solidFill>
                      <a:srgbClr val="000066"/>
                    </a:solidFill>
                  </a:rPr>
                  <a:t>3</a:t>
                </a:r>
                <a:r>
                  <a:rPr lang="en-US" b="1" baseline="30000" dirty="0">
                    <a:solidFill>
                      <a:srgbClr val="000066"/>
                    </a:solidFill>
                  </a:rPr>
                  <a:t>rd</a:t>
                </a:r>
                <a:r>
                  <a:rPr lang="en-US" b="1" dirty="0">
                    <a:solidFill>
                      <a:srgbClr val="000066"/>
                    </a:solidFill>
                  </a:rPr>
                  <a:t> level</a:t>
                </a:r>
                <a:endParaRPr lang="ru-RU" b="1" dirty="0">
                  <a:solidFill>
                    <a:srgbClr val="000066"/>
                  </a:solidFill>
                </a:endParaRPr>
              </a:p>
            </p:txBody>
          </p:sp>
          <p:sp>
            <p:nvSpPr>
              <p:cNvPr id="12" name="TextBox 11">
                <a:extLst>
                  <a:ext uri="{FF2B5EF4-FFF2-40B4-BE49-F238E27FC236}">
                    <a16:creationId xmlns:a16="http://schemas.microsoft.com/office/drawing/2014/main" id="{842EB949-B0F0-4444-AAC5-4685FF9C73D2}"/>
                  </a:ext>
                </a:extLst>
              </p:cNvPr>
              <p:cNvSpPr txBox="1"/>
              <p:nvPr/>
            </p:nvSpPr>
            <p:spPr>
              <a:xfrm>
                <a:off x="4194929" y="2959359"/>
                <a:ext cx="3396176" cy="400110"/>
              </a:xfrm>
              <a:prstGeom prst="rect">
                <a:avLst/>
              </a:prstGeom>
              <a:noFill/>
              <a:ln w="19050">
                <a:solidFill>
                  <a:srgbClr val="00B050"/>
                </a:solidFill>
              </a:ln>
            </p:spPr>
            <p:txBody>
              <a:bodyPr wrap="square" rtlCol="0">
                <a:spAutoFit/>
              </a:bodyPr>
              <a:lstStyle/>
              <a:p>
                <a:r>
                  <a:rPr lang="en-US" sz="2000" b="1" dirty="0">
                    <a:solidFill>
                      <a:srgbClr val="000066"/>
                    </a:solidFill>
                  </a:rPr>
                  <a:t>		      JINR Scientific Council</a:t>
                </a:r>
                <a:endParaRPr lang="ru-RU" sz="2000" b="1" dirty="0">
                  <a:solidFill>
                    <a:srgbClr val="000066"/>
                  </a:solidFill>
                </a:endParaRPr>
              </a:p>
            </p:txBody>
          </p:sp>
        </p:grpSp>
        <p:cxnSp>
          <p:nvCxnSpPr>
            <p:cNvPr id="21" name="Прямая со стрелкой 20">
              <a:extLst>
                <a:ext uri="{FF2B5EF4-FFF2-40B4-BE49-F238E27FC236}">
                  <a16:creationId xmlns:a16="http://schemas.microsoft.com/office/drawing/2014/main" id="{EEA216E5-B86D-49B9-A5DB-668213EDFA74}"/>
                </a:ext>
              </a:extLst>
            </p:cNvPr>
            <p:cNvCxnSpPr>
              <a:cxnSpLocks/>
            </p:cNvCxnSpPr>
            <p:nvPr/>
          </p:nvCxnSpPr>
          <p:spPr>
            <a:xfrm flipV="1">
              <a:off x="4694547" y="2342836"/>
              <a:ext cx="1" cy="25221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 name="Прямая со стрелкой 22">
            <a:extLst>
              <a:ext uri="{FF2B5EF4-FFF2-40B4-BE49-F238E27FC236}">
                <a16:creationId xmlns:a16="http://schemas.microsoft.com/office/drawing/2014/main" id="{556DCAB6-C1DD-4178-92F3-01ABFE432FB8}"/>
              </a:ext>
            </a:extLst>
          </p:cNvPr>
          <p:cNvCxnSpPr>
            <a:cxnSpLocks/>
            <a:stCxn id="12" idx="0"/>
            <a:endCxn id="16" idx="2"/>
          </p:cNvCxnSpPr>
          <p:nvPr/>
        </p:nvCxnSpPr>
        <p:spPr>
          <a:xfrm flipV="1">
            <a:off x="4567843" y="1447994"/>
            <a:ext cx="4157" cy="45287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5" name="Группа 4">
            <a:extLst>
              <a:ext uri="{FF2B5EF4-FFF2-40B4-BE49-F238E27FC236}">
                <a16:creationId xmlns:a16="http://schemas.microsoft.com/office/drawing/2014/main" id="{48747AC4-B521-412C-8D2E-3ED5984D53EE}"/>
              </a:ext>
            </a:extLst>
          </p:cNvPr>
          <p:cNvGrpSpPr/>
          <p:nvPr/>
        </p:nvGrpSpPr>
        <p:grpSpPr>
          <a:xfrm>
            <a:off x="21393" y="2233762"/>
            <a:ext cx="4047842" cy="4462760"/>
            <a:chOff x="0" y="2241351"/>
            <a:chExt cx="4047842" cy="4462760"/>
          </a:xfrm>
        </p:grpSpPr>
        <p:sp>
          <p:nvSpPr>
            <p:cNvPr id="24" name="Прямоугольник 23">
              <a:extLst>
                <a:ext uri="{FF2B5EF4-FFF2-40B4-BE49-F238E27FC236}">
                  <a16:creationId xmlns:a16="http://schemas.microsoft.com/office/drawing/2014/main" id="{83A3E773-A399-481C-AA10-F1AC1D0A6153}"/>
                </a:ext>
              </a:extLst>
            </p:cNvPr>
            <p:cNvSpPr/>
            <p:nvPr/>
          </p:nvSpPr>
          <p:spPr>
            <a:xfrm>
              <a:off x="0" y="2610683"/>
              <a:ext cx="4047842" cy="4093428"/>
            </a:xfrm>
            <a:prstGeom prst="rect">
              <a:avLst/>
            </a:prstGeom>
            <a:ln>
              <a:solidFill>
                <a:srgbClr val="000066"/>
              </a:solidFill>
            </a:ln>
          </p:spPr>
          <p:txBody>
            <a:bodyPr wrap="square">
              <a:spAutoFit/>
            </a:bodyPr>
            <a:lstStyle/>
            <a:p>
              <a:pPr algn="ctr"/>
              <a:r>
                <a:rPr lang="en-US" b="1" dirty="0">
                  <a:solidFill>
                    <a:srgbClr val="000066"/>
                  </a:solidFill>
                </a:rPr>
                <a:t>Machine Advisory Committee for </a:t>
              </a:r>
            </a:p>
            <a:p>
              <a:pPr algn="ctr"/>
              <a:r>
                <a:rPr lang="en-US" b="1" dirty="0">
                  <a:solidFill>
                    <a:srgbClr val="000066"/>
                  </a:solidFill>
                </a:rPr>
                <a:t>the Project of NICA Accelerator Complex</a:t>
              </a:r>
              <a:endParaRPr lang="ru-RU" dirty="0">
                <a:solidFill>
                  <a:srgbClr val="000066"/>
                </a:solidFill>
              </a:endParaRPr>
            </a:p>
            <a:p>
              <a:pPr algn="ctr"/>
              <a:endParaRPr lang="ru-RU" sz="800" b="1" dirty="0">
                <a:solidFill>
                  <a:srgbClr val="000066"/>
                </a:solidFill>
              </a:endParaRPr>
            </a:p>
            <a:p>
              <a:r>
                <a:rPr lang="en-US" b="1" dirty="0">
                  <a:solidFill>
                    <a:srgbClr val="000066"/>
                  </a:solidFill>
                </a:rPr>
                <a:t>1. I. </a:t>
              </a:r>
              <a:r>
                <a:rPr lang="en-US" b="1" dirty="0" err="1">
                  <a:solidFill>
                    <a:srgbClr val="000066"/>
                  </a:solidFill>
                </a:rPr>
                <a:t>Arkharov</a:t>
              </a:r>
              <a:r>
                <a:rPr lang="en-US" b="1" dirty="0">
                  <a:solidFill>
                    <a:srgbClr val="000066"/>
                  </a:solidFill>
                </a:rPr>
                <a:t>	       Bauman MSTU, RF</a:t>
              </a:r>
              <a:endParaRPr lang="ru-RU" b="1" dirty="0">
                <a:solidFill>
                  <a:srgbClr val="000066"/>
                </a:solidFill>
              </a:endParaRPr>
            </a:p>
            <a:p>
              <a:r>
                <a:rPr lang="en-US" b="1" dirty="0">
                  <a:solidFill>
                    <a:srgbClr val="000066"/>
                  </a:solidFill>
                </a:rPr>
                <a:t>2. A. </a:t>
              </a:r>
              <a:r>
                <a:rPr lang="en-US" b="1" dirty="0" err="1">
                  <a:solidFill>
                    <a:srgbClr val="000066"/>
                  </a:solidFill>
                </a:rPr>
                <a:t>Feshchenko</a:t>
              </a:r>
              <a:r>
                <a:rPr lang="en-US" b="1" dirty="0">
                  <a:solidFill>
                    <a:srgbClr val="000066"/>
                  </a:solidFill>
                </a:rPr>
                <a:t>   INR RAS, RF</a:t>
              </a:r>
              <a:endParaRPr lang="ru-RU" b="1" dirty="0">
                <a:solidFill>
                  <a:srgbClr val="000066"/>
                </a:solidFill>
              </a:endParaRPr>
            </a:p>
            <a:p>
              <a:r>
                <a:rPr lang="en-US" b="1" dirty="0">
                  <a:solidFill>
                    <a:srgbClr val="000066"/>
                  </a:solidFill>
                </a:rPr>
                <a:t>3. S. Ivanov 	       IHEP, RF </a:t>
              </a:r>
              <a:endParaRPr lang="ru-RU" b="1" dirty="0">
                <a:solidFill>
                  <a:srgbClr val="000066"/>
                </a:solidFill>
              </a:endParaRPr>
            </a:p>
            <a:p>
              <a:r>
                <a:rPr lang="en-US" b="1" dirty="0">
                  <a:solidFill>
                    <a:srgbClr val="000066"/>
                  </a:solidFill>
                </a:rPr>
                <a:t>4. T. Katayama       Nihon Univ., Japan </a:t>
              </a:r>
              <a:endParaRPr lang="ru-RU" b="1" dirty="0">
                <a:solidFill>
                  <a:srgbClr val="000066"/>
                </a:solidFill>
              </a:endParaRPr>
            </a:p>
            <a:p>
              <a:r>
                <a:rPr lang="en-US" b="1" dirty="0">
                  <a:solidFill>
                    <a:srgbClr val="000066"/>
                  </a:solidFill>
                </a:rPr>
                <a:t>5. V. Lebedev 	       FNAL, USA </a:t>
              </a:r>
              <a:endParaRPr lang="ru-RU" b="1" dirty="0">
                <a:solidFill>
                  <a:srgbClr val="000066"/>
                </a:solidFill>
              </a:endParaRPr>
            </a:p>
            <a:p>
              <a:r>
                <a:rPr lang="en-US" b="1" dirty="0">
                  <a:solidFill>
                    <a:srgbClr val="000066"/>
                  </a:solidFill>
                </a:rPr>
                <a:t>6. E. </a:t>
              </a:r>
              <a:r>
                <a:rPr lang="en-US" b="1" dirty="0" err="1">
                  <a:solidFill>
                    <a:srgbClr val="000066"/>
                  </a:solidFill>
                </a:rPr>
                <a:t>Levichev</a:t>
              </a:r>
              <a:r>
                <a:rPr lang="en-US" b="1" dirty="0">
                  <a:solidFill>
                    <a:srgbClr val="000066"/>
                  </a:solidFill>
                </a:rPr>
                <a:t> 	       </a:t>
              </a:r>
              <a:r>
                <a:rPr lang="en-US" b="1" dirty="0" err="1">
                  <a:solidFill>
                    <a:srgbClr val="000066"/>
                  </a:solidFill>
                </a:rPr>
                <a:t>Budker</a:t>
              </a:r>
              <a:r>
                <a:rPr lang="en-US" b="1" dirty="0">
                  <a:solidFill>
                    <a:srgbClr val="000066"/>
                  </a:solidFill>
                </a:rPr>
                <a:t> INP, RF</a:t>
              </a:r>
              <a:endParaRPr lang="ru-RU" b="1" dirty="0">
                <a:solidFill>
                  <a:srgbClr val="000066"/>
                </a:solidFill>
              </a:endParaRPr>
            </a:p>
            <a:p>
              <a:r>
                <a:rPr lang="en-US" b="1" dirty="0">
                  <a:solidFill>
                    <a:srgbClr val="000066"/>
                  </a:solidFill>
                </a:rPr>
                <a:t>7. R. Scrivens 	       CERN</a:t>
              </a:r>
              <a:endParaRPr lang="ru-RU" b="1" dirty="0">
                <a:solidFill>
                  <a:srgbClr val="000066"/>
                </a:solidFill>
              </a:endParaRPr>
            </a:p>
            <a:p>
              <a:r>
                <a:rPr lang="en-US" b="1" dirty="0">
                  <a:solidFill>
                    <a:srgbClr val="000066"/>
                  </a:solidFill>
                </a:rPr>
                <a:t>8. Yu. </a:t>
              </a:r>
              <a:r>
                <a:rPr lang="en-US" b="1" dirty="0" err="1">
                  <a:solidFill>
                    <a:srgbClr val="000066"/>
                  </a:solidFill>
                </a:rPr>
                <a:t>Senichev</a:t>
              </a:r>
              <a:r>
                <a:rPr lang="en-US" b="1" dirty="0">
                  <a:solidFill>
                    <a:srgbClr val="000066"/>
                  </a:solidFill>
                </a:rPr>
                <a:t>       MPEI, RF</a:t>
              </a:r>
              <a:endParaRPr lang="ru-RU" b="1" dirty="0">
                <a:solidFill>
                  <a:srgbClr val="000066"/>
                </a:solidFill>
              </a:endParaRPr>
            </a:p>
            <a:p>
              <a:r>
                <a:rPr lang="en-US" b="1" dirty="0">
                  <a:solidFill>
                    <a:srgbClr val="000066"/>
                  </a:solidFill>
                </a:rPr>
                <a:t>9. A. </a:t>
              </a:r>
              <a:r>
                <a:rPr lang="en-US" b="1" dirty="0" err="1">
                  <a:solidFill>
                    <a:srgbClr val="000066"/>
                  </a:solidFill>
                </a:rPr>
                <a:t>Seryi</a:t>
              </a:r>
              <a:r>
                <a:rPr lang="en-US" b="1" dirty="0">
                  <a:solidFill>
                    <a:srgbClr val="000066"/>
                  </a:solidFill>
                </a:rPr>
                <a:t>	        </a:t>
              </a:r>
              <a:r>
                <a:rPr lang="en-US" b="1" dirty="0" err="1">
                  <a:solidFill>
                    <a:srgbClr val="000066"/>
                  </a:solidFill>
                </a:rPr>
                <a:t>Jlab</a:t>
              </a:r>
              <a:r>
                <a:rPr lang="en-US" b="1" dirty="0">
                  <a:solidFill>
                    <a:srgbClr val="000066"/>
                  </a:solidFill>
                </a:rPr>
                <a:t>, USA</a:t>
              </a:r>
              <a:endParaRPr lang="ru-RU" b="1" dirty="0">
                <a:solidFill>
                  <a:srgbClr val="000066"/>
                </a:solidFill>
              </a:endParaRPr>
            </a:p>
            <a:p>
              <a:r>
                <a:rPr lang="en-US" b="1" dirty="0">
                  <a:solidFill>
                    <a:srgbClr val="000066"/>
                  </a:solidFill>
                </a:rPr>
                <a:t>10. R. Stassen	        FZJ, FRG</a:t>
              </a:r>
              <a:endParaRPr lang="ru-RU" b="1" dirty="0">
                <a:solidFill>
                  <a:srgbClr val="000066"/>
                </a:solidFill>
              </a:endParaRPr>
            </a:p>
            <a:p>
              <a:r>
                <a:rPr lang="en-US" b="1" dirty="0">
                  <a:solidFill>
                    <a:srgbClr val="000066"/>
                  </a:solidFill>
                </a:rPr>
                <a:t>11. M. </a:t>
              </a:r>
              <a:r>
                <a:rPr lang="en-US" b="1" dirty="0" err="1">
                  <a:solidFill>
                    <a:srgbClr val="000066"/>
                  </a:solidFill>
                </a:rPr>
                <a:t>Steck</a:t>
              </a:r>
              <a:r>
                <a:rPr lang="en-US" b="1" dirty="0">
                  <a:solidFill>
                    <a:srgbClr val="000066"/>
                  </a:solidFill>
                </a:rPr>
                <a:t> 	        GSI, FRG - </a:t>
              </a:r>
              <a:r>
                <a:rPr lang="en-US" b="1" dirty="0">
                  <a:solidFill>
                    <a:srgbClr val="FF0000"/>
                  </a:solidFill>
                </a:rPr>
                <a:t>Chairman</a:t>
              </a:r>
              <a:endParaRPr lang="ru-RU" b="1" dirty="0">
                <a:solidFill>
                  <a:srgbClr val="FF0000"/>
                </a:solidFill>
              </a:endParaRPr>
            </a:p>
            <a:p>
              <a:r>
                <a:rPr lang="en-US" b="1" dirty="0">
                  <a:solidFill>
                    <a:srgbClr val="000066"/>
                  </a:solidFill>
                </a:rPr>
                <a:t>12. P. </a:t>
              </a:r>
              <a:r>
                <a:rPr lang="en-US" b="1" dirty="0" err="1">
                  <a:solidFill>
                    <a:srgbClr val="000066"/>
                  </a:solidFill>
                </a:rPr>
                <a:t>Zenkevich</a:t>
              </a:r>
              <a:r>
                <a:rPr lang="en-US" b="1" dirty="0">
                  <a:solidFill>
                    <a:srgbClr val="000066"/>
                  </a:solidFill>
                </a:rPr>
                <a:t>      ITEP, RF</a:t>
              </a:r>
              <a:endParaRPr lang="ru-RU" b="1" dirty="0">
                <a:solidFill>
                  <a:srgbClr val="000066"/>
                </a:solidFill>
              </a:endParaRPr>
            </a:p>
          </p:txBody>
        </p:sp>
        <p:sp>
          <p:nvSpPr>
            <p:cNvPr id="2" name="TextBox 1">
              <a:extLst>
                <a:ext uri="{FF2B5EF4-FFF2-40B4-BE49-F238E27FC236}">
                  <a16:creationId xmlns:a16="http://schemas.microsoft.com/office/drawing/2014/main" id="{C1435048-CEC5-43DD-8F97-66C746A24022}"/>
                </a:ext>
              </a:extLst>
            </p:cNvPr>
            <p:cNvSpPr txBox="1"/>
            <p:nvPr/>
          </p:nvSpPr>
          <p:spPr>
            <a:xfrm>
              <a:off x="5686" y="2241351"/>
              <a:ext cx="999241" cy="369332"/>
            </a:xfrm>
            <a:prstGeom prst="rect">
              <a:avLst/>
            </a:prstGeom>
            <a:noFill/>
            <a:ln>
              <a:solidFill>
                <a:srgbClr val="000066"/>
              </a:solidFill>
            </a:ln>
          </p:spPr>
          <p:txBody>
            <a:bodyPr wrap="square" rtlCol="0">
              <a:spAutoFit/>
            </a:bodyPr>
            <a:lstStyle/>
            <a:p>
              <a:pPr algn="ctr"/>
              <a:r>
                <a:rPr lang="en-US" b="1" dirty="0">
                  <a:solidFill>
                    <a:srgbClr val="000066"/>
                  </a:solidFill>
                </a:rPr>
                <a:t>1</a:t>
              </a:r>
              <a:r>
                <a:rPr lang="en-US" b="1" baseline="30000" dirty="0">
                  <a:solidFill>
                    <a:srgbClr val="000066"/>
                  </a:solidFill>
                </a:rPr>
                <a:t>st</a:t>
              </a:r>
              <a:r>
                <a:rPr lang="en-US" b="1" dirty="0">
                  <a:solidFill>
                    <a:srgbClr val="000066"/>
                  </a:solidFill>
                </a:rPr>
                <a:t> level</a:t>
              </a:r>
              <a:endParaRPr lang="ru-RU" b="1" dirty="0">
                <a:solidFill>
                  <a:srgbClr val="000066"/>
                </a:solidFill>
              </a:endParaRPr>
            </a:p>
          </p:txBody>
        </p:sp>
      </p:grpSp>
      <p:grpSp>
        <p:nvGrpSpPr>
          <p:cNvPr id="19" name="Группа 18">
            <a:extLst>
              <a:ext uri="{FF2B5EF4-FFF2-40B4-BE49-F238E27FC236}">
                <a16:creationId xmlns:a16="http://schemas.microsoft.com/office/drawing/2014/main" id="{9941FF8D-FC35-3C44-AC0E-0A87EC1C1B38}"/>
              </a:ext>
            </a:extLst>
          </p:cNvPr>
          <p:cNvGrpSpPr/>
          <p:nvPr/>
        </p:nvGrpSpPr>
        <p:grpSpPr>
          <a:xfrm>
            <a:off x="5169579" y="3573683"/>
            <a:ext cx="3609518" cy="1776598"/>
            <a:chOff x="5169579" y="3573683"/>
            <a:chExt cx="3609518" cy="1776598"/>
          </a:xfrm>
        </p:grpSpPr>
        <p:sp>
          <p:nvSpPr>
            <p:cNvPr id="35" name="TextBox 34">
              <a:extLst>
                <a:ext uri="{FF2B5EF4-FFF2-40B4-BE49-F238E27FC236}">
                  <a16:creationId xmlns:a16="http://schemas.microsoft.com/office/drawing/2014/main" id="{6DF3C3DB-6B67-493F-B569-77868AA3AEA1}"/>
                </a:ext>
              </a:extLst>
            </p:cNvPr>
            <p:cNvSpPr txBox="1"/>
            <p:nvPr/>
          </p:nvSpPr>
          <p:spPr>
            <a:xfrm>
              <a:off x="5169579" y="4519284"/>
              <a:ext cx="3222243" cy="830997"/>
            </a:xfrm>
            <a:prstGeom prst="rect">
              <a:avLst/>
            </a:prstGeom>
            <a:noFill/>
            <a:ln w="19050">
              <a:solidFill>
                <a:srgbClr val="00B050"/>
              </a:solidFill>
            </a:ln>
          </p:spPr>
          <p:txBody>
            <a:bodyPr wrap="square" rtlCol="0">
              <a:spAutoFit/>
            </a:bodyPr>
            <a:lstStyle/>
            <a:p>
              <a:pPr algn="ctr"/>
              <a:r>
                <a:rPr lang="en-US" sz="1600" b="1" dirty="0">
                  <a:solidFill>
                    <a:srgbClr val="000066"/>
                  </a:solidFill>
                </a:rPr>
                <a:t>NICA Accelerator Project:</a:t>
              </a:r>
            </a:p>
            <a:p>
              <a:pPr algn="ctr"/>
              <a:r>
                <a:rPr lang="en-US" sz="1600" b="1" dirty="0">
                  <a:solidFill>
                    <a:srgbClr val="000066"/>
                  </a:solidFill>
                </a:rPr>
                <a:t>Approved in 2011 and prolonged in 2015 until 2020 (2022)</a:t>
              </a:r>
              <a:endParaRPr lang="ru-RU" sz="1600" b="1" dirty="0">
                <a:solidFill>
                  <a:srgbClr val="000066"/>
                </a:solidFill>
              </a:endParaRPr>
            </a:p>
          </p:txBody>
        </p:sp>
        <p:sp>
          <p:nvSpPr>
            <p:cNvPr id="25" name="TextBox 24">
              <a:extLst>
                <a:ext uri="{FF2B5EF4-FFF2-40B4-BE49-F238E27FC236}">
                  <a16:creationId xmlns:a16="http://schemas.microsoft.com/office/drawing/2014/main" id="{5D321793-FAA5-FB40-B103-A2D0711609B1}"/>
                </a:ext>
              </a:extLst>
            </p:cNvPr>
            <p:cNvSpPr txBox="1"/>
            <p:nvPr/>
          </p:nvSpPr>
          <p:spPr>
            <a:xfrm>
              <a:off x="5556854" y="3573683"/>
              <a:ext cx="3222243" cy="707886"/>
            </a:xfrm>
            <a:prstGeom prst="rect">
              <a:avLst/>
            </a:prstGeom>
            <a:noFill/>
            <a:ln w="19050">
              <a:solidFill>
                <a:srgbClr val="00B050"/>
              </a:solidFill>
            </a:ln>
          </p:spPr>
          <p:txBody>
            <a:bodyPr wrap="square" rtlCol="0">
              <a:spAutoFit/>
            </a:bodyPr>
            <a:lstStyle/>
            <a:p>
              <a:pPr algn="ctr"/>
              <a:r>
                <a:rPr lang="en-US" sz="2000" b="1" dirty="0">
                  <a:solidFill>
                    <a:srgbClr val="000066"/>
                  </a:solidFill>
                </a:rPr>
                <a:t>Steering Committee of the NICA Project:</a:t>
              </a:r>
            </a:p>
          </p:txBody>
        </p:sp>
      </p:grpSp>
      <p:grpSp>
        <p:nvGrpSpPr>
          <p:cNvPr id="14" name="Группа 13">
            <a:extLst>
              <a:ext uri="{FF2B5EF4-FFF2-40B4-BE49-F238E27FC236}">
                <a16:creationId xmlns:a16="http://schemas.microsoft.com/office/drawing/2014/main" id="{4CC8EDDF-332F-3C41-A3BB-ED6948F96CF9}"/>
              </a:ext>
            </a:extLst>
          </p:cNvPr>
          <p:cNvGrpSpPr/>
          <p:nvPr/>
        </p:nvGrpSpPr>
        <p:grpSpPr>
          <a:xfrm>
            <a:off x="3950012" y="5833516"/>
            <a:ext cx="3651736" cy="1015664"/>
            <a:chOff x="3950012" y="5833516"/>
            <a:chExt cx="3651736" cy="1015664"/>
          </a:xfrm>
        </p:grpSpPr>
        <p:sp>
          <p:nvSpPr>
            <p:cNvPr id="26" name="TextBox 25">
              <a:extLst>
                <a:ext uri="{FF2B5EF4-FFF2-40B4-BE49-F238E27FC236}">
                  <a16:creationId xmlns:a16="http://schemas.microsoft.com/office/drawing/2014/main" id="{E3DA404A-63F7-774D-921C-6DF6601CCB59}"/>
                </a:ext>
              </a:extLst>
            </p:cNvPr>
            <p:cNvSpPr txBox="1"/>
            <p:nvPr/>
          </p:nvSpPr>
          <p:spPr>
            <a:xfrm>
              <a:off x="6120994" y="5833516"/>
              <a:ext cx="1480754" cy="1015663"/>
            </a:xfrm>
            <a:prstGeom prst="rect">
              <a:avLst/>
            </a:prstGeom>
            <a:noFill/>
            <a:ln w="19050">
              <a:solidFill>
                <a:srgbClr val="00B050"/>
              </a:solidFill>
            </a:ln>
          </p:spPr>
          <p:txBody>
            <a:bodyPr wrap="square" rtlCol="0">
              <a:spAutoFit/>
            </a:bodyPr>
            <a:lstStyle/>
            <a:p>
              <a:r>
                <a:rPr lang="en-US" sz="2000" b="1" dirty="0">
                  <a:solidFill>
                    <a:srgbClr val="000066"/>
                  </a:solidFill>
                </a:rPr>
                <a:t>NICA DAC</a:t>
              </a:r>
            </a:p>
            <a:p>
              <a:r>
                <a:rPr lang="en-US" sz="2000" b="1" dirty="0">
                  <a:solidFill>
                    <a:srgbClr val="000066"/>
                  </a:solidFill>
                </a:rPr>
                <a:t>2010 – 2020 </a:t>
              </a:r>
            </a:p>
            <a:p>
              <a:r>
                <a:rPr lang="en-US" sz="2000" b="1" dirty="0">
                  <a:solidFill>
                    <a:srgbClr val="000066"/>
                  </a:solidFill>
                </a:rPr>
                <a:t>8 sessions</a:t>
              </a:r>
              <a:endParaRPr lang="ru-RU" sz="2000" b="1" dirty="0">
                <a:solidFill>
                  <a:srgbClr val="000066"/>
                </a:solidFill>
              </a:endParaRPr>
            </a:p>
          </p:txBody>
        </p:sp>
        <p:sp>
          <p:nvSpPr>
            <p:cNvPr id="13" name="Двойная стрелка влево/вправо 12">
              <a:extLst>
                <a:ext uri="{FF2B5EF4-FFF2-40B4-BE49-F238E27FC236}">
                  <a16:creationId xmlns:a16="http://schemas.microsoft.com/office/drawing/2014/main" id="{FC9D4268-A64F-5A4C-8A2D-23DCD8752C3A}"/>
                </a:ext>
              </a:extLst>
            </p:cNvPr>
            <p:cNvSpPr/>
            <p:nvPr/>
          </p:nvSpPr>
          <p:spPr>
            <a:xfrm>
              <a:off x="5430766" y="6228434"/>
              <a:ext cx="690228" cy="2587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8EA36057-9FFD-2548-930B-B7822DDF7CE8}"/>
                </a:ext>
              </a:extLst>
            </p:cNvPr>
            <p:cNvSpPr txBox="1"/>
            <p:nvPr/>
          </p:nvSpPr>
          <p:spPr>
            <a:xfrm>
              <a:off x="3950012" y="5833517"/>
              <a:ext cx="1480754" cy="1015663"/>
            </a:xfrm>
            <a:prstGeom prst="rect">
              <a:avLst/>
            </a:prstGeom>
            <a:noFill/>
            <a:ln w="19050">
              <a:solidFill>
                <a:srgbClr val="00B050"/>
              </a:solidFill>
            </a:ln>
          </p:spPr>
          <p:txBody>
            <a:bodyPr wrap="square" rtlCol="0">
              <a:spAutoFit/>
            </a:bodyPr>
            <a:lstStyle/>
            <a:p>
              <a:r>
                <a:rPr lang="en-US" sz="2000" b="1" dirty="0">
                  <a:solidFill>
                    <a:srgbClr val="000066"/>
                  </a:solidFill>
                </a:rPr>
                <a:t>NICA MAC</a:t>
              </a:r>
            </a:p>
            <a:p>
              <a:r>
                <a:rPr lang="en-US" sz="2000" b="1" dirty="0">
                  <a:solidFill>
                    <a:srgbClr val="000066"/>
                  </a:solidFill>
                </a:rPr>
                <a:t>2008 – 2020 </a:t>
              </a:r>
            </a:p>
            <a:p>
              <a:r>
                <a:rPr lang="en-US" sz="2000" b="1" dirty="0">
                  <a:solidFill>
                    <a:srgbClr val="000066"/>
                  </a:solidFill>
                </a:rPr>
                <a:t>11 sessions</a:t>
              </a:r>
              <a:endParaRPr lang="ru-RU" sz="2000" b="1" dirty="0">
                <a:solidFill>
                  <a:srgbClr val="000066"/>
                </a:solidFill>
              </a:endParaRPr>
            </a:p>
          </p:txBody>
        </p:sp>
      </p:grpSp>
    </p:spTree>
    <p:extLst>
      <p:ext uri="{BB962C8B-B14F-4D97-AF65-F5344CB8AC3E}">
        <p14:creationId xmlns:p14="http://schemas.microsoft.com/office/powerpoint/2010/main" val="348270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theheroesclub.es/magazine/wp-content/uploads/12833073-innovation-b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15390" y="0"/>
            <a:ext cx="2028610" cy="1739533"/>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TextBox 26"/>
          <p:cNvSpPr txBox="1">
            <a:spLocks noChangeArrowheads="1"/>
          </p:cNvSpPr>
          <p:nvPr/>
        </p:nvSpPr>
        <p:spPr bwMode="auto">
          <a:xfrm>
            <a:off x="500063" y="119063"/>
            <a:ext cx="7862887" cy="523875"/>
          </a:xfrm>
          <a:prstGeom prst="rect">
            <a:avLst/>
          </a:prstGeom>
          <a:noFill/>
          <a:ln>
            <a:noFill/>
          </a:ln>
          <a:effectLst>
            <a:outerShdw blurRad="63500" dist="38100" dir="2700000" algn="tl"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175125">
              <a:defRPr sz="1600">
                <a:solidFill>
                  <a:schemeClr val="tx1"/>
                </a:solidFill>
                <a:latin typeface="Arial" charset="0"/>
                <a:ea typeface="SimSun" charset="0"/>
              </a:defRPr>
            </a:lvl1pPr>
            <a:lvl2pPr marL="742950" indent="-285750" defTabSz="4175125">
              <a:defRPr sz="1600">
                <a:solidFill>
                  <a:schemeClr val="tx1"/>
                </a:solidFill>
                <a:latin typeface="Arial" charset="0"/>
                <a:ea typeface="SimSun" charset="0"/>
              </a:defRPr>
            </a:lvl2pPr>
            <a:lvl3pPr marL="1143000" indent="-228600" defTabSz="4175125">
              <a:defRPr sz="1600">
                <a:solidFill>
                  <a:schemeClr val="tx1"/>
                </a:solidFill>
                <a:latin typeface="Arial" charset="0"/>
                <a:ea typeface="SimSun" charset="0"/>
              </a:defRPr>
            </a:lvl3pPr>
            <a:lvl4pPr marL="1600200" indent="-228600" defTabSz="4175125">
              <a:defRPr sz="1600">
                <a:solidFill>
                  <a:schemeClr val="tx1"/>
                </a:solidFill>
                <a:latin typeface="Arial" charset="0"/>
                <a:ea typeface="SimSun" charset="0"/>
              </a:defRPr>
            </a:lvl4pPr>
            <a:lvl5pPr marL="2057400" indent="-228600" defTabSz="4175125">
              <a:defRPr sz="1600">
                <a:solidFill>
                  <a:schemeClr val="tx1"/>
                </a:solidFill>
                <a:latin typeface="Arial" charset="0"/>
                <a:ea typeface="SimSun" charset="0"/>
              </a:defRPr>
            </a:lvl5pPr>
            <a:lvl6pPr marL="2514600" indent="-228600" defTabSz="4175125" eaLnBrk="0" fontAlgn="base" hangingPunct="0">
              <a:spcBef>
                <a:spcPct val="0"/>
              </a:spcBef>
              <a:spcAft>
                <a:spcPct val="0"/>
              </a:spcAft>
              <a:defRPr sz="1600">
                <a:solidFill>
                  <a:schemeClr val="tx1"/>
                </a:solidFill>
                <a:latin typeface="Arial" charset="0"/>
                <a:ea typeface="SimSun" charset="0"/>
              </a:defRPr>
            </a:lvl6pPr>
            <a:lvl7pPr marL="2971800" indent="-228600" defTabSz="4175125" eaLnBrk="0" fontAlgn="base" hangingPunct="0">
              <a:spcBef>
                <a:spcPct val="0"/>
              </a:spcBef>
              <a:spcAft>
                <a:spcPct val="0"/>
              </a:spcAft>
              <a:defRPr sz="1600">
                <a:solidFill>
                  <a:schemeClr val="tx1"/>
                </a:solidFill>
                <a:latin typeface="Arial" charset="0"/>
                <a:ea typeface="SimSun" charset="0"/>
              </a:defRPr>
            </a:lvl7pPr>
            <a:lvl8pPr marL="3429000" indent="-228600" defTabSz="4175125" eaLnBrk="0" fontAlgn="base" hangingPunct="0">
              <a:spcBef>
                <a:spcPct val="0"/>
              </a:spcBef>
              <a:spcAft>
                <a:spcPct val="0"/>
              </a:spcAft>
              <a:defRPr sz="1600">
                <a:solidFill>
                  <a:schemeClr val="tx1"/>
                </a:solidFill>
                <a:latin typeface="Arial" charset="0"/>
                <a:ea typeface="SimSun" charset="0"/>
              </a:defRPr>
            </a:lvl8pPr>
            <a:lvl9pPr marL="3886200" indent="-228600" defTabSz="4175125" eaLnBrk="0" fontAlgn="base" hangingPunct="0">
              <a:spcBef>
                <a:spcPct val="0"/>
              </a:spcBef>
              <a:spcAft>
                <a:spcPct val="0"/>
              </a:spcAft>
              <a:defRPr sz="1600">
                <a:solidFill>
                  <a:schemeClr val="tx1"/>
                </a:solidFill>
                <a:latin typeface="Arial" charset="0"/>
                <a:ea typeface="SimSun" charset="0"/>
              </a:defRPr>
            </a:lvl9pPr>
          </a:lstStyle>
          <a:p>
            <a:pPr algn="ctr"/>
            <a:r>
              <a:rPr lang="en-US" altLang="ru-RU" sz="2800">
                <a:solidFill>
                  <a:srgbClr val="CC0000"/>
                </a:solidFill>
                <a:latin typeface="Arial Black" charset="0"/>
              </a:rPr>
              <a:t>INNOVATIONS @ NICA</a:t>
            </a:r>
            <a:endParaRPr lang="ru-RU" altLang="ru-RU" sz="2800">
              <a:solidFill>
                <a:srgbClr val="CC0000"/>
              </a:solidFill>
              <a:latin typeface="Arial Black" charset="0"/>
            </a:endParaRPr>
          </a:p>
        </p:txBody>
      </p:sp>
      <p:sp>
        <p:nvSpPr>
          <p:cNvPr id="65539" name="Прямоугольник 1"/>
          <p:cNvSpPr>
            <a:spLocks noChangeArrowheads="1"/>
          </p:cNvSpPr>
          <p:nvPr/>
        </p:nvSpPr>
        <p:spPr bwMode="auto">
          <a:xfrm>
            <a:off x="251520" y="836712"/>
            <a:ext cx="8111430" cy="5693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charset="0"/>
              <a:buChar char="•"/>
              <a:defRPr kumimoji="1" sz="3200">
                <a:solidFill>
                  <a:srgbClr val="000000"/>
                </a:solidFill>
                <a:latin typeface="Arial" charset="0"/>
                <a:ea typeface="Arial" charset="0"/>
                <a:cs typeface="SimSun" charset="0"/>
              </a:defRPr>
            </a:lvl1pPr>
            <a:lvl2pPr marL="742950" indent="-285750">
              <a:lnSpc>
                <a:spcPct val="93000"/>
              </a:lnSpc>
              <a:spcAft>
                <a:spcPts val="1138"/>
              </a:spcAft>
              <a:buClr>
                <a:srgbClr val="000000"/>
              </a:buClr>
              <a:buSzPct val="100000"/>
              <a:buFont typeface="Times New Roman" charset="0"/>
              <a:buChar char="–"/>
              <a:defRPr kumimoji="1" sz="2800">
                <a:solidFill>
                  <a:srgbClr val="000000"/>
                </a:solidFill>
                <a:latin typeface="Arial" charset="0"/>
                <a:ea typeface="SimSun" charset="0"/>
                <a:cs typeface="SimSun" charset="0"/>
              </a:defRPr>
            </a:lvl2pPr>
            <a:lvl3pPr marL="1143000" indent="-228600">
              <a:lnSpc>
                <a:spcPct val="93000"/>
              </a:lnSpc>
              <a:spcAft>
                <a:spcPts val="850"/>
              </a:spcAft>
              <a:buClr>
                <a:srgbClr val="000000"/>
              </a:buClr>
              <a:buSzPct val="100000"/>
              <a:buFont typeface="Times New Roman" charset="0"/>
              <a:buChar char="•"/>
              <a:defRPr kumimoji="1" sz="2400">
                <a:solidFill>
                  <a:srgbClr val="000000"/>
                </a:solidFill>
                <a:latin typeface="Arial" charset="0"/>
                <a:ea typeface="SimSun" charset="0"/>
                <a:cs typeface="SimSun" charset="0"/>
              </a:defRPr>
            </a:lvl3pPr>
            <a:lvl4pPr marL="1600200" indent="-228600">
              <a:lnSpc>
                <a:spcPct val="93000"/>
              </a:lnSpc>
              <a:spcAft>
                <a:spcPts val="575"/>
              </a:spcAft>
              <a:buClr>
                <a:srgbClr val="000000"/>
              </a:buClr>
              <a:buSzPct val="100000"/>
              <a:buFont typeface="Times New Roman" charset="0"/>
              <a:buChar char="–"/>
              <a:defRPr kumimoji="1" sz="2000">
                <a:solidFill>
                  <a:srgbClr val="000000"/>
                </a:solidFill>
                <a:latin typeface="Arial" charset="0"/>
                <a:ea typeface="SimSun" charset="0"/>
                <a:cs typeface="SimSun" charset="0"/>
              </a:defRPr>
            </a:lvl4pPr>
            <a:lvl5pPr marL="2057400" indent="-228600">
              <a:lnSpc>
                <a:spcPct val="93000"/>
              </a:lnSpc>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5pPr>
            <a:lvl6pPr marL="25146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6pPr>
            <a:lvl7pPr marL="29718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7pPr>
            <a:lvl8pPr marL="34290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8pPr>
            <a:lvl9pPr marL="3886200" indent="-228600" eaLnBrk="0" fontAlgn="base" hangingPunct="0">
              <a:lnSpc>
                <a:spcPct val="93000"/>
              </a:lnSpc>
              <a:spcBef>
                <a:spcPct val="0"/>
              </a:spcBef>
              <a:spcAft>
                <a:spcPts val="288"/>
              </a:spcAft>
              <a:buClr>
                <a:srgbClr val="000000"/>
              </a:buClr>
              <a:buSzPct val="100000"/>
              <a:buFont typeface="Times New Roman" charset="0"/>
              <a:buChar char="»"/>
              <a:defRPr kumimoji="1" sz="2000">
                <a:solidFill>
                  <a:srgbClr val="000000"/>
                </a:solidFill>
                <a:latin typeface="Arial" charset="0"/>
                <a:ea typeface="SimSun" charset="0"/>
                <a:cs typeface="SimSun" charset="0"/>
              </a:defRPr>
            </a:lvl9pPr>
          </a:lstStyle>
          <a:p>
            <a:pPr>
              <a:lnSpc>
                <a:spcPct val="100000"/>
              </a:lnSpc>
              <a:spcAft>
                <a:spcPct val="0"/>
              </a:spcAft>
              <a:buClrTx/>
              <a:buSzTx/>
              <a:buFontTx/>
              <a:buNone/>
            </a:pPr>
            <a:r>
              <a:rPr kumimoji="0" lang="en-GB" altLang="ru-RU" sz="2800" b="1" dirty="0">
                <a:solidFill>
                  <a:schemeClr val="tx1"/>
                </a:solidFill>
                <a:ea typeface="SimSun" charset="0"/>
              </a:rPr>
              <a:t>Innovative cluster:</a:t>
            </a:r>
            <a:endParaRPr kumimoji="0" lang="ru-RU" altLang="ru-RU" sz="2800" b="1" dirty="0">
              <a:solidFill>
                <a:schemeClr val="tx1"/>
              </a:solidFill>
              <a:ea typeface="SimSun" charset="0"/>
            </a:endParaRPr>
          </a:p>
          <a:p>
            <a:pPr>
              <a:lnSpc>
                <a:spcPct val="100000"/>
              </a:lnSpc>
              <a:spcAft>
                <a:spcPct val="0"/>
              </a:spcAft>
              <a:buClrTx/>
              <a:buSzTx/>
              <a:buFont typeface="Arial" charset="0"/>
              <a:buChar char="•"/>
            </a:pPr>
            <a:r>
              <a:rPr kumimoji="0" lang="en-GB" altLang="ru-RU" sz="2000" dirty="0">
                <a:solidFill>
                  <a:schemeClr val="tx1"/>
                </a:solidFill>
                <a:ea typeface="SimSun" charset="0"/>
              </a:rPr>
              <a:t> Areas for an innovative and applied researches with use of linear accelerators and </a:t>
            </a:r>
            <a:r>
              <a:rPr kumimoji="0" lang="en-GB" altLang="ru-RU" sz="2000" dirty="0" err="1">
                <a:solidFill>
                  <a:schemeClr val="tx1"/>
                </a:solidFill>
                <a:ea typeface="SimSun" charset="0"/>
              </a:rPr>
              <a:t>Nuclotron</a:t>
            </a:r>
            <a:r>
              <a:rPr kumimoji="0" lang="en-GB" altLang="ru-RU" sz="2000" dirty="0">
                <a:solidFill>
                  <a:schemeClr val="tx1"/>
                </a:solidFill>
                <a:ea typeface="SimSun" charset="0"/>
              </a:rPr>
              <a:t> extracted beams;</a:t>
            </a:r>
            <a:endParaRPr kumimoji="0" lang="ru-RU" altLang="ru-RU" sz="2000" dirty="0">
              <a:solidFill>
                <a:schemeClr val="tx1"/>
              </a:solidFill>
              <a:ea typeface="SimSun" charset="0"/>
            </a:endParaRPr>
          </a:p>
          <a:p>
            <a:pPr>
              <a:lnSpc>
                <a:spcPct val="100000"/>
              </a:lnSpc>
              <a:spcAft>
                <a:spcPct val="0"/>
              </a:spcAft>
              <a:buClrTx/>
              <a:buSzTx/>
              <a:buFont typeface="Arial" charset="0"/>
              <a:buChar char="•"/>
            </a:pPr>
            <a:r>
              <a:rPr kumimoji="0" lang="en-GB" altLang="ru-RU" sz="2000" dirty="0">
                <a:solidFill>
                  <a:schemeClr val="tx1"/>
                </a:solidFill>
                <a:ea typeface="SimSun" charset="0"/>
              </a:rPr>
              <a:t> Areas for an innovative and applied researches on the b</a:t>
            </a:r>
            <a:r>
              <a:rPr kumimoji="0" lang="en-US" altLang="ru-RU" sz="2000" dirty="0" err="1">
                <a:solidFill>
                  <a:schemeClr val="tx1"/>
                </a:solidFill>
                <a:ea typeface="SimSun" charset="0"/>
              </a:rPr>
              <a:t>oo</a:t>
            </a:r>
            <a:r>
              <a:rPr kumimoji="0" lang="en-GB" altLang="ru-RU" sz="2000" dirty="0" err="1">
                <a:solidFill>
                  <a:schemeClr val="tx1"/>
                </a:solidFill>
                <a:ea typeface="SimSun" charset="0"/>
              </a:rPr>
              <a:t>ster</a:t>
            </a:r>
            <a:r>
              <a:rPr kumimoji="0" lang="en-GB" altLang="ru-RU" sz="2000" dirty="0">
                <a:solidFill>
                  <a:schemeClr val="tx1"/>
                </a:solidFill>
                <a:ea typeface="SimSun" charset="0"/>
              </a:rPr>
              <a:t> and </a:t>
            </a:r>
            <a:r>
              <a:rPr kumimoji="0" lang="en-GB" altLang="ru-RU" sz="2000" dirty="0" err="1">
                <a:solidFill>
                  <a:schemeClr val="tx1"/>
                </a:solidFill>
                <a:ea typeface="SimSun" charset="0"/>
              </a:rPr>
              <a:t>Nuclotron</a:t>
            </a:r>
            <a:r>
              <a:rPr kumimoji="0" lang="en-GB" altLang="ru-RU" sz="2000" dirty="0">
                <a:solidFill>
                  <a:schemeClr val="tx1"/>
                </a:solidFill>
                <a:ea typeface="SimSun" charset="0"/>
              </a:rPr>
              <a:t> beams;</a:t>
            </a:r>
          </a:p>
          <a:p>
            <a:pPr>
              <a:lnSpc>
                <a:spcPct val="100000"/>
              </a:lnSpc>
              <a:spcAft>
                <a:spcPct val="0"/>
              </a:spcAft>
              <a:buClrTx/>
              <a:buSzTx/>
              <a:buFont typeface="Arial" charset="0"/>
              <a:buChar char="•"/>
            </a:pPr>
            <a:endParaRPr kumimoji="0" lang="en-GB" altLang="ru-RU" sz="2000" dirty="0">
              <a:solidFill>
                <a:schemeClr val="tx1"/>
              </a:solidFill>
              <a:ea typeface="SimSun" charset="0"/>
            </a:endParaRPr>
          </a:p>
          <a:p>
            <a:pPr>
              <a:lnSpc>
                <a:spcPct val="100000"/>
              </a:lnSpc>
              <a:spcAft>
                <a:spcPct val="0"/>
              </a:spcAft>
              <a:buClrTx/>
              <a:buSzTx/>
              <a:buFont typeface="Arial" charset="0"/>
              <a:buChar char="•"/>
            </a:pPr>
            <a:endParaRPr kumimoji="0" lang="ru-RU" altLang="ru-RU" sz="2000" dirty="0">
              <a:solidFill>
                <a:schemeClr val="tx1"/>
              </a:solidFill>
              <a:ea typeface="SimSun" charset="0"/>
            </a:endParaRPr>
          </a:p>
          <a:p>
            <a:pPr>
              <a:lnSpc>
                <a:spcPct val="100000"/>
              </a:lnSpc>
              <a:spcAft>
                <a:spcPct val="0"/>
              </a:spcAft>
              <a:buClrTx/>
              <a:buSzTx/>
              <a:buFontTx/>
              <a:buNone/>
            </a:pPr>
            <a:r>
              <a:rPr kumimoji="0" lang="en-GB" altLang="ru-RU" sz="2800" b="1" dirty="0">
                <a:solidFill>
                  <a:schemeClr val="tx1"/>
                </a:solidFill>
                <a:ea typeface="SimSun" charset="0"/>
              </a:rPr>
              <a:t>Infrastructure cluster: </a:t>
            </a:r>
            <a:endParaRPr kumimoji="0" lang="ru-RU" altLang="ru-RU" sz="2800" b="1" dirty="0">
              <a:solidFill>
                <a:schemeClr val="tx1"/>
              </a:solidFill>
              <a:ea typeface="SimSun" charset="0"/>
            </a:endParaRPr>
          </a:p>
          <a:p>
            <a:pPr>
              <a:lnSpc>
                <a:spcPct val="100000"/>
              </a:lnSpc>
              <a:spcAft>
                <a:spcPct val="0"/>
              </a:spcAft>
              <a:buClrTx/>
              <a:buSzTx/>
              <a:buFont typeface="Arial" charset="0"/>
              <a:buChar char="•"/>
            </a:pPr>
            <a:r>
              <a:rPr kumimoji="0" lang="en-GB" altLang="ru-RU" sz="2000" dirty="0">
                <a:solidFill>
                  <a:schemeClr val="tx1"/>
                </a:solidFill>
                <a:ea typeface="SimSun" charset="0"/>
              </a:rPr>
              <a:t> NICA user’s </a:t>
            </a:r>
            <a:r>
              <a:rPr kumimoji="0" lang="en-GB" altLang="ru-RU" sz="2000" dirty="0" err="1">
                <a:solidFill>
                  <a:schemeClr val="tx1"/>
                </a:solidFill>
                <a:ea typeface="SimSun" charset="0"/>
              </a:rPr>
              <a:t>center</a:t>
            </a:r>
            <a:r>
              <a:rPr kumimoji="0" lang="en-GB" altLang="ru-RU" sz="2000" dirty="0">
                <a:solidFill>
                  <a:schemeClr val="tx1"/>
                </a:solidFill>
                <a:ea typeface="SimSun" charset="0"/>
              </a:rPr>
              <a:t>;</a:t>
            </a:r>
            <a:endParaRPr kumimoji="0" lang="ru-RU" altLang="ru-RU" sz="2000" dirty="0">
              <a:solidFill>
                <a:schemeClr val="tx1"/>
              </a:solidFill>
              <a:ea typeface="SimSun" charset="0"/>
            </a:endParaRPr>
          </a:p>
          <a:p>
            <a:pPr>
              <a:lnSpc>
                <a:spcPct val="100000"/>
              </a:lnSpc>
              <a:spcAft>
                <a:spcPct val="0"/>
              </a:spcAft>
              <a:buClrTx/>
              <a:buSzTx/>
              <a:buFont typeface="Arial" charset="0"/>
              <a:buChar char="•"/>
            </a:pPr>
            <a:r>
              <a:rPr kumimoji="0" lang="en-GB" altLang="ru-RU" sz="2000" dirty="0">
                <a:solidFill>
                  <a:schemeClr val="tx1"/>
                </a:solidFill>
                <a:ea typeface="SimSun" charset="0"/>
              </a:rPr>
              <a:t> IT complex for experimental data storage </a:t>
            </a:r>
            <a:endParaRPr kumimoji="0" lang="ru-RU" altLang="ru-RU" sz="2000" dirty="0">
              <a:solidFill>
                <a:schemeClr val="tx1"/>
              </a:solidFill>
              <a:ea typeface="SimSun" charset="0"/>
            </a:endParaRPr>
          </a:p>
          <a:p>
            <a:pPr>
              <a:lnSpc>
                <a:spcPct val="100000"/>
              </a:lnSpc>
              <a:spcAft>
                <a:spcPct val="0"/>
              </a:spcAft>
              <a:buClrTx/>
              <a:buSzTx/>
              <a:buNone/>
            </a:pPr>
            <a:r>
              <a:rPr kumimoji="0" lang="ru-RU" altLang="ru-RU" sz="2000" dirty="0">
                <a:solidFill>
                  <a:schemeClr val="tx1"/>
                </a:solidFill>
                <a:ea typeface="SimSun" charset="0"/>
              </a:rPr>
              <a:t>   </a:t>
            </a:r>
            <a:r>
              <a:rPr kumimoji="0" lang="en-GB" altLang="ru-RU" sz="2000" dirty="0">
                <a:solidFill>
                  <a:schemeClr val="tx1"/>
                </a:solidFill>
                <a:ea typeface="SimSun" charset="0"/>
              </a:rPr>
              <a:t>and analysis;</a:t>
            </a:r>
          </a:p>
          <a:p>
            <a:pPr>
              <a:lnSpc>
                <a:spcPct val="100000"/>
              </a:lnSpc>
              <a:spcAft>
                <a:spcPct val="0"/>
              </a:spcAft>
              <a:buClrTx/>
              <a:buSzTx/>
              <a:buFont typeface="Arial" charset="0"/>
              <a:buChar char="•"/>
            </a:pPr>
            <a:endParaRPr kumimoji="0" lang="en-GB" altLang="ru-RU" sz="2000" dirty="0">
              <a:solidFill>
                <a:schemeClr val="tx1"/>
              </a:solidFill>
              <a:ea typeface="SimSun" charset="0"/>
            </a:endParaRPr>
          </a:p>
          <a:p>
            <a:pPr>
              <a:lnSpc>
                <a:spcPct val="100000"/>
              </a:lnSpc>
              <a:spcAft>
                <a:spcPct val="0"/>
              </a:spcAft>
              <a:buClrTx/>
              <a:buSzTx/>
              <a:buFont typeface="Arial" charset="0"/>
              <a:buChar char="•"/>
            </a:pPr>
            <a:endParaRPr kumimoji="0" lang="ru-RU" altLang="ru-RU" sz="2000" dirty="0">
              <a:solidFill>
                <a:schemeClr val="tx1"/>
              </a:solidFill>
              <a:ea typeface="SimSun" charset="0"/>
            </a:endParaRPr>
          </a:p>
          <a:p>
            <a:pPr>
              <a:lnSpc>
                <a:spcPct val="100000"/>
              </a:lnSpc>
              <a:spcAft>
                <a:spcPct val="0"/>
              </a:spcAft>
              <a:buClrTx/>
              <a:buSzTx/>
              <a:buFontTx/>
              <a:buNone/>
            </a:pPr>
            <a:r>
              <a:rPr kumimoji="0" lang="en-GB" altLang="ru-RU" sz="2800" b="1" dirty="0">
                <a:solidFill>
                  <a:schemeClr val="tx1"/>
                </a:solidFill>
                <a:ea typeface="SimSun" charset="0"/>
              </a:rPr>
              <a:t>Education field:</a:t>
            </a:r>
            <a:endParaRPr kumimoji="0" lang="ru-RU" altLang="ru-RU" sz="2800" b="1" dirty="0">
              <a:solidFill>
                <a:schemeClr val="tx1"/>
              </a:solidFill>
              <a:ea typeface="SimSun" charset="0"/>
            </a:endParaRPr>
          </a:p>
          <a:p>
            <a:pPr>
              <a:lnSpc>
                <a:spcPct val="100000"/>
              </a:lnSpc>
              <a:spcAft>
                <a:spcPct val="0"/>
              </a:spcAft>
              <a:buClrTx/>
              <a:buSzTx/>
              <a:buFont typeface="Arial" charset="0"/>
              <a:buChar char="•"/>
            </a:pPr>
            <a:r>
              <a:rPr kumimoji="0" lang="en-GB" altLang="ru-RU" sz="2000" dirty="0">
                <a:solidFill>
                  <a:schemeClr val="tx1"/>
                </a:solidFill>
                <a:ea typeface="SimSun" charset="0"/>
              </a:rPr>
              <a:t> Areas equipped with use of modern </a:t>
            </a:r>
            <a:endParaRPr kumimoji="0" lang="ru-RU" altLang="ru-RU" sz="2000" dirty="0">
              <a:solidFill>
                <a:schemeClr val="tx1"/>
              </a:solidFill>
              <a:ea typeface="SimSun" charset="0"/>
            </a:endParaRPr>
          </a:p>
          <a:p>
            <a:pPr>
              <a:lnSpc>
                <a:spcPct val="100000"/>
              </a:lnSpc>
              <a:spcAft>
                <a:spcPct val="0"/>
              </a:spcAft>
              <a:buClrTx/>
              <a:buSzTx/>
              <a:buNone/>
            </a:pPr>
            <a:r>
              <a:rPr kumimoji="0" lang="en-US" altLang="ru-RU" sz="2000" dirty="0">
                <a:solidFill>
                  <a:schemeClr val="tx1"/>
                </a:solidFill>
                <a:ea typeface="SimSun" charset="0"/>
              </a:rPr>
              <a:t>t</a:t>
            </a:r>
            <a:r>
              <a:rPr kumimoji="0" lang="en-GB" altLang="ru-RU" sz="2000" dirty="0" err="1">
                <a:solidFill>
                  <a:schemeClr val="tx1"/>
                </a:solidFill>
                <a:ea typeface="SimSun" charset="0"/>
              </a:rPr>
              <a:t>echnologies</a:t>
            </a:r>
            <a:r>
              <a:rPr kumimoji="0" lang="en-GB" altLang="ru-RU" sz="2000" dirty="0">
                <a:solidFill>
                  <a:schemeClr val="tx1"/>
                </a:solidFill>
                <a:ea typeface="SimSun" charset="0"/>
              </a:rPr>
              <a:t> for school, university </a:t>
            </a:r>
          </a:p>
          <a:p>
            <a:pPr>
              <a:lnSpc>
                <a:spcPct val="100000"/>
              </a:lnSpc>
              <a:spcAft>
                <a:spcPct val="0"/>
              </a:spcAft>
              <a:buClrTx/>
              <a:buSzTx/>
              <a:buNone/>
            </a:pPr>
            <a:r>
              <a:rPr kumimoji="0" lang="en-GB" altLang="ru-RU" sz="2000" dirty="0">
                <a:solidFill>
                  <a:schemeClr val="tx1"/>
                </a:solidFill>
                <a:ea typeface="SimSun" charset="0"/>
              </a:rPr>
              <a:t>and special education (i.e. engineering, </a:t>
            </a:r>
            <a:r>
              <a:rPr kumimoji="0" lang="en-GB" altLang="ru-RU" sz="2000" dirty="0" err="1">
                <a:solidFill>
                  <a:schemeClr val="tx1"/>
                </a:solidFill>
                <a:ea typeface="SimSun" charset="0"/>
              </a:rPr>
              <a:t>etc</a:t>
            </a:r>
            <a:r>
              <a:rPr kumimoji="0" lang="en-GB" altLang="ru-RU" sz="2000" dirty="0">
                <a:solidFill>
                  <a:schemeClr val="tx1"/>
                </a:solidFill>
                <a:ea typeface="SimSun" charset="0"/>
              </a:rPr>
              <a:t>);</a:t>
            </a:r>
            <a:r>
              <a:rPr kumimoji="0" lang="ru-RU" altLang="ru-RU" sz="2000" dirty="0">
                <a:solidFill>
                  <a:schemeClr val="tx1"/>
                </a:solidFill>
                <a:ea typeface="SimSun" charset="0"/>
              </a:rPr>
              <a:t> </a:t>
            </a:r>
          </a:p>
        </p:txBody>
      </p:sp>
      <p:pic>
        <p:nvPicPr>
          <p:cNvPr id="2" name="Изображение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8104" y="2321812"/>
            <a:ext cx="2998070" cy="1998713"/>
          </a:xfrm>
          <a:prstGeom prst="rect">
            <a:avLst/>
          </a:prstGeom>
        </p:spPr>
      </p:pic>
      <p:pic>
        <p:nvPicPr>
          <p:cNvPr id="3" name="Изображение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24128" y="4509120"/>
            <a:ext cx="3364880" cy="2264084"/>
          </a:xfrm>
          <a:prstGeom prst="rect">
            <a:avLst/>
          </a:prstGeom>
        </p:spPr>
      </p:pic>
    </p:spTree>
    <p:extLst>
      <p:ext uri="{BB962C8B-B14F-4D97-AF65-F5344CB8AC3E}">
        <p14:creationId xmlns:p14="http://schemas.microsoft.com/office/powerpoint/2010/main" val="223162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descr="DJI_0067.JPG">
            <a:extLst>
              <a:ext uri="{FF2B5EF4-FFF2-40B4-BE49-F238E27FC236}">
                <a16:creationId xmlns:a16="http://schemas.microsoft.com/office/drawing/2014/main" id="{BBE5EF20-9F36-CD43-BAA9-E737237E18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4235" y="99661"/>
            <a:ext cx="9583179" cy="5671411"/>
          </a:xfrm>
          <a:prstGeom prst="rect">
            <a:avLst/>
          </a:prstGeom>
        </p:spPr>
      </p:pic>
      <p:sp>
        <p:nvSpPr>
          <p:cNvPr id="121857" name="Date Placeholder 3"/>
          <p:cNvSpPr>
            <a:spLocks noGrp="1"/>
          </p:cNvSpPr>
          <p:nvPr>
            <p:ph type="dt" sz="quarter" idx="4294967295"/>
          </p:nvPr>
        </p:nvSpPr>
        <p:spPr>
          <a:xfrm>
            <a:off x="457200" y="6321425"/>
            <a:ext cx="2133600" cy="4762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58" name="Footer Placeholder 4"/>
          <p:cNvSpPr>
            <a:spLocks noGrp="1"/>
          </p:cNvSpPr>
          <p:nvPr>
            <p:ph type="ftr" sz="quarter" idx="4294967295"/>
          </p:nvPr>
        </p:nvSpPr>
        <p:spPr>
          <a:xfrm>
            <a:off x="2590800" y="6321425"/>
            <a:ext cx="3429000" cy="4762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КК </a:t>
            </a:r>
            <a:r>
              <a:rPr lang="en-GB" sz="1400"/>
              <a:t>NICA</a:t>
            </a:r>
            <a:endParaRPr lang="ru-RU" sz="1400" dirty="0"/>
          </a:p>
        </p:txBody>
      </p:sp>
      <p:sp>
        <p:nvSpPr>
          <p:cNvPr id="121860" name="Picture 6"/>
          <p:cNvSpPr>
            <a:spLocks noChangeAspect="1"/>
          </p:cNvSpPr>
          <p:nvPr/>
        </p:nvSpPr>
        <p:spPr bwMode="auto">
          <a:xfrm>
            <a:off x="381000" y="969846"/>
            <a:ext cx="8534400" cy="498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460" y="50800"/>
            <a:ext cx="1293541" cy="6371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7457599" y="1441412"/>
            <a:ext cx="1019830"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a:cxnSpLocks/>
          </p:cNvCxnSpPr>
          <p:nvPr/>
        </p:nvCxnSpPr>
        <p:spPr>
          <a:xfrm flipH="1">
            <a:off x="6957144" y="1748251"/>
            <a:ext cx="742844" cy="26081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rot="372334">
            <a:off x="5847955" y="2752769"/>
            <a:ext cx="784189"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2" name="TextBox 1"/>
          <p:cNvSpPr txBox="1"/>
          <p:nvPr/>
        </p:nvSpPr>
        <p:spPr>
          <a:xfrm>
            <a:off x="1479173" y="769792"/>
            <a:ext cx="2791149" cy="400110"/>
          </a:xfrm>
          <a:prstGeom prst="rect">
            <a:avLst/>
          </a:prstGeom>
          <a:solidFill>
            <a:srgbClr val="FEECE7"/>
          </a:solidFill>
        </p:spPr>
        <p:txBody>
          <a:bodyPr wrap="none" rtlCol="0">
            <a:spAutoFit/>
          </a:bodyPr>
          <a:lstStyle/>
          <a:p>
            <a:r>
              <a:rPr lang="en-US" sz="2000" i="1" dirty="0">
                <a:solidFill>
                  <a:srgbClr val="000090"/>
                </a:solidFill>
                <a:latin typeface="Arial"/>
                <a:cs typeface="Arial"/>
              </a:rPr>
              <a:t>to be completed </a:t>
            </a:r>
            <a:r>
              <a:rPr lang="ru-RU" sz="2000" i="1" dirty="0">
                <a:solidFill>
                  <a:srgbClr val="000090"/>
                </a:solidFill>
                <a:latin typeface="Arial"/>
                <a:cs typeface="Arial"/>
              </a:rPr>
              <a:t>–</a:t>
            </a:r>
            <a:r>
              <a:rPr lang="ru-RU" sz="2000" b="1" i="1" dirty="0">
                <a:solidFill>
                  <a:srgbClr val="000090"/>
                </a:solidFill>
                <a:latin typeface="Arial"/>
                <a:cs typeface="Arial"/>
              </a:rPr>
              <a:t>2021</a:t>
            </a:r>
            <a:endParaRPr lang="en-US" sz="2000" b="1" i="1" dirty="0">
              <a:solidFill>
                <a:srgbClr val="000090"/>
              </a:solidFill>
              <a:latin typeface="Arial"/>
              <a:cs typeface="Arial"/>
            </a:endParaRPr>
          </a:p>
        </p:txBody>
      </p:sp>
      <p:pic>
        <p:nvPicPr>
          <p:cNvPr id="22" name="Picture 5" descr="E:\2019 year\m_28_Oct_NICA_MPD\L1100926.JPG">
            <a:extLst>
              <a:ext uri="{FF2B5EF4-FFF2-40B4-BE49-F238E27FC236}">
                <a16:creationId xmlns:a16="http://schemas.microsoft.com/office/drawing/2014/main" id="{E28C6415-1D8C-B64E-8277-0ED1AB7B89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01531" y="4204187"/>
            <a:ext cx="2919876" cy="19520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758417" y="6159887"/>
            <a:ext cx="2357773" cy="400110"/>
          </a:xfrm>
          <a:prstGeom prst="rect">
            <a:avLst/>
          </a:prstGeom>
          <a:solidFill>
            <a:srgbClr val="E8FFF4"/>
          </a:solidFill>
        </p:spPr>
        <p:txBody>
          <a:bodyPr wrap="square" rtlCol="0">
            <a:spAutoFit/>
          </a:bodyPr>
          <a:lstStyle/>
          <a:p>
            <a:pPr algn="ctr"/>
            <a:r>
              <a:rPr lang="en-US" sz="2000" i="1" dirty="0">
                <a:solidFill>
                  <a:srgbClr val="000090"/>
                </a:solidFill>
              </a:rPr>
              <a:t>tunnel arc</a:t>
            </a:r>
          </a:p>
        </p:txBody>
      </p:sp>
      <p:sp>
        <p:nvSpPr>
          <p:cNvPr id="6" name="TextBox 5">
            <a:extLst>
              <a:ext uri="{FF2B5EF4-FFF2-40B4-BE49-F238E27FC236}">
                <a16:creationId xmlns:a16="http://schemas.microsoft.com/office/drawing/2014/main" id="{ECC43AE9-65EF-1045-9ABF-35304F031CB7}"/>
              </a:ext>
            </a:extLst>
          </p:cNvPr>
          <p:cNvSpPr txBox="1"/>
          <p:nvPr/>
        </p:nvSpPr>
        <p:spPr>
          <a:xfrm>
            <a:off x="168798" y="4718193"/>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5505CDD-C434-6A4A-A440-545820B6E80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770" y="4448769"/>
            <a:ext cx="3213075" cy="2409807"/>
          </a:xfrm>
          <a:prstGeom prst="rect">
            <a:avLst/>
          </a:prstGeom>
        </p:spPr>
      </p:pic>
      <p:sp>
        <p:nvSpPr>
          <p:cNvPr id="24" name="TextBox 23">
            <a:extLst>
              <a:ext uri="{FF2B5EF4-FFF2-40B4-BE49-F238E27FC236}">
                <a16:creationId xmlns:a16="http://schemas.microsoft.com/office/drawing/2014/main" id="{E292F3BD-7F13-BC45-8C9C-6A0E70F9CFB0}"/>
              </a:ext>
            </a:extLst>
          </p:cNvPr>
          <p:cNvSpPr txBox="1"/>
          <p:nvPr/>
        </p:nvSpPr>
        <p:spPr>
          <a:xfrm>
            <a:off x="2601294" y="2470865"/>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56EE45D-05D1-1043-A45B-4780FB6AF3D5}"/>
              </a:ext>
            </a:extLst>
          </p:cNvPr>
          <p:cNvSpPr/>
          <p:nvPr/>
        </p:nvSpPr>
        <p:spPr>
          <a:xfrm>
            <a:off x="3226844" y="5627531"/>
            <a:ext cx="3326357" cy="1200329"/>
          </a:xfrm>
          <a:prstGeom prst="rect">
            <a:avLst/>
          </a:prstGeom>
          <a:solidFill>
            <a:srgbClr val="002060"/>
          </a:solidFill>
        </p:spPr>
        <p:txBody>
          <a:bodyPr wrap="square">
            <a:spAutoFit/>
          </a:bodyPr>
          <a:lstStyle/>
          <a:p>
            <a:r>
              <a:rPr lang="en-US" i="1" dirty="0" err="1">
                <a:solidFill>
                  <a:schemeClr val="bg1"/>
                </a:solidFill>
                <a:latin typeface="Arial" panose="020B0604020202020204" pitchFamily="34" charset="0"/>
                <a:cs typeface="Arial" panose="020B0604020202020204" pitchFamily="34" charset="0"/>
              </a:rPr>
              <a:t>comissioning</a:t>
            </a:r>
            <a:r>
              <a:rPr lang="en-US" i="1" dirty="0">
                <a:solidFill>
                  <a:schemeClr val="bg1"/>
                </a:solidFill>
                <a:latin typeface="Arial" panose="020B0604020202020204" pitchFamily="34" charset="0"/>
                <a:cs typeface="Arial" panose="020B0604020202020204" pitchFamily="34" charset="0"/>
              </a:rPr>
              <a:t> of </a:t>
            </a:r>
            <a:r>
              <a:rPr lang="en-US" i="1" dirty="0" err="1">
                <a:solidFill>
                  <a:schemeClr val="bg1"/>
                </a:solidFill>
                <a:latin typeface="Arial" panose="020B0604020202020204" pitchFamily="34" charset="0"/>
                <a:cs typeface="Arial" panose="020B0604020202020204" pitchFamily="34" charset="0"/>
              </a:rPr>
              <a:t>builing</a:t>
            </a:r>
            <a:r>
              <a:rPr lang="en-US" i="1" dirty="0">
                <a:solidFill>
                  <a:schemeClr val="bg1"/>
                </a:solidFill>
                <a:latin typeface="Arial" panose="020B0604020202020204" pitchFamily="34" charset="0"/>
                <a:cs typeface="Arial" panose="020B0604020202020204" pitchFamily="34" charset="0"/>
              </a:rPr>
              <a:t> =&gt; </a:t>
            </a:r>
          </a:p>
          <a:p>
            <a:r>
              <a:rPr lang="en-US" i="1" dirty="0">
                <a:solidFill>
                  <a:schemeClr val="bg1"/>
                </a:solidFill>
                <a:latin typeface="Arial" panose="020B0604020202020204" pitchFamily="34" charset="0"/>
                <a:cs typeface="Arial" panose="020B0604020202020204" pitchFamily="34" charset="0"/>
              </a:rPr>
              <a:t>sub stages</a:t>
            </a:r>
            <a:r>
              <a:rPr lang="ru-RU" i="1" dirty="0">
                <a:solidFill>
                  <a:schemeClr val="bg1"/>
                </a:solidFill>
                <a:latin typeface="Arial" panose="020B0604020202020204" pitchFamily="34" charset="0"/>
                <a:cs typeface="Arial" panose="020B0604020202020204" pitchFamily="34" charset="0"/>
              </a:rPr>
              <a:t>: </a:t>
            </a:r>
            <a:endParaRPr lang="en-US" i="1" dirty="0">
              <a:solidFill>
                <a:schemeClr val="bg1"/>
              </a:solidFill>
              <a:latin typeface="Arial" panose="020B0604020202020204" pitchFamily="34" charset="0"/>
              <a:cs typeface="Arial" panose="020B0604020202020204" pitchFamily="34" charset="0"/>
            </a:endParaRPr>
          </a:p>
          <a:p>
            <a:r>
              <a:rPr lang="en-US" b="1" i="1" dirty="0">
                <a:solidFill>
                  <a:schemeClr val="bg1"/>
                </a:solidFill>
                <a:latin typeface="Arial" panose="020B0604020202020204" pitchFamily="34" charset="0"/>
                <a:cs typeface="Arial" panose="020B0604020202020204" pitchFamily="34" charset="0"/>
              </a:rPr>
              <a:t>  MPD</a:t>
            </a:r>
            <a:r>
              <a:rPr lang="en-US"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a:t>
            </a:r>
            <a:r>
              <a:rPr lang="en-US" i="1" dirty="0">
                <a:solidFill>
                  <a:schemeClr val="bg1"/>
                </a:solidFill>
                <a:cs typeface="Arial" panose="020B0604020202020204" pitchFamily="34" charset="0"/>
              </a:rPr>
              <a:t>mid</a:t>
            </a:r>
            <a:r>
              <a:rPr lang="en-US" b="1" i="1" dirty="0">
                <a:solidFill>
                  <a:schemeClr val="bg1"/>
                </a:solidFill>
                <a:latin typeface="Arial" panose="020B0604020202020204" pitchFamily="34" charset="0"/>
                <a:cs typeface="Arial" panose="020B0604020202020204" pitchFamily="34" charset="0"/>
              </a:rPr>
              <a:t>’20</a:t>
            </a:r>
          </a:p>
          <a:p>
            <a:r>
              <a:rPr lang="en-US" b="1" i="1" dirty="0">
                <a:solidFill>
                  <a:schemeClr val="bg1"/>
                </a:solidFill>
                <a:latin typeface="Arial" panose="020B0604020202020204" pitchFamily="34" charset="0"/>
                <a:cs typeface="Arial" panose="020B0604020202020204" pitchFamily="34" charset="0"/>
              </a:rPr>
              <a:t>  collider magnets</a:t>
            </a:r>
            <a:r>
              <a:rPr lang="ru-RU" i="1" dirty="0">
                <a:solidFill>
                  <a:schemeClr val="bg1"/>
                </a:solidFill>
                <a:latin typeface="Arial" panose="020B0604020202020204" pitchFamily="34" charset="0"/>
                <a:cs typeface="Arial" panose="020B0604020202020204" pitchFamily="34" charset="0"/>
              </a:rPr>
              <a:t>– </a:t>
            </a:r>
            <a:r>
              <a:rPr lang="en-US" i="1" dirty="0">
                <a:solidFill>
                  <a:schemeClr val="bg1"/>
                </a:solidFill>
                <a:latin typeface="Arial" panose="020B0604020202020204" pitchFamily="34" charset="0"/>
                <a:cs typeface="Arial" panose="020B0604020202020204" pitchFamily="34" charset="0"/>
              </a:rPr>
              <a:t>beg‘</a:t>
            </a:r>
            <a:r>
              <a:rPr lang="ru-RU" b="1" i="1" dirty="0">
                <a:solidFill>
                  <a:schemeClr val="bg1"/>
                </a:solidFill>
                <a:latin typeface="Arial" panose="020B0604020202020204" pitchFamily="34" charset="0"/>
                <a:cs typeface="Arial" panose="020B0604020202020204" pitchFamily="34" charset="0"/>
              </a:rPr>
              <a:t>2</a:t>
            </a:r>
            <a:r>
              <a:rPr lang="en-US" b="1" i="1" dirty="0">
                <a:solidFill>
                  <a:schemeClr val="bg1"/>
                </a:solidFill>
                <a:latin typeface="Arial" panose="020B0604020202020204" pitchFamily="34" charset="0"/>
                <a:cs typeface="Arial" panose="020B0604020202020204" pitchFamily="34" charset="0"/>
              </a:rPr>
              <a:t>1</a:t>
            </a:r>
            <a:r>
              <a:rPr lang="ru-RU" i="1" dirty="0">
                <a:solidFill>
                  <a:schemeClr val="bg1"/>
                </a:solidFill>
                <a:latin typeface="Arial" panose="020B0604020202020204" pitchFamily="34" charset="0"/>
                <a:cs typeface="Arial" panose="020B0604020202020204" pitchFamily="34" charset="0"/>
              </a:rPr>
              <a:t>;</a:t>
            </a:r>
          </a:p>
        </p:txBody>
      </p:sp>
      <p:sp>
        <p:nvSpPr>
          <p:cNvPr id="25" name="TextBox 3"/>
          <p:cNvSpPr txBox="1"/>
          <p:nvPr/>
        </p:nvSpPr>
        <p:spPr>
          <a:xfrm>
            <a:off x="1" y="1"/>
            <a:ext cx="2947916" cy="461665"/>
          </a:xfrm>
          <a:prstGeom prst="rect">
            <a:avLst/>
          </a:prstGeom>
          <a:solidFill>
            <a:srgbClr val="FFFF99">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eaLnBrk="1" fontAlgn="auto" hangingPunct="1">
              <a:spcBef>
                <a:spcPts val="0"/>
              </a:spcBef>
              <a:spcAft>
                <a:spcPts val="0"/>
              </a:spcAft>
              <a:defRPr/>
            </a:pPr>
            <a:r>
              <a:rPr lang="en-US" altLang="ru-RU" sz="2400" dirty="0">
                <a:solidFill>
                  <a:srgbClr val="140076"/>
                </a:solidFill>
                <a:effectLst/>
                <a:latin typeface="Arial" panose="020B0604020202020204" pitchFamily="34" charset="0"/>
                <a:cs typeface="Arial" panose="020B0604020202020204" pitchFamily="34" charset="0"/>
              </a:rPr>
              <a:t>Collider building</a:t>
            </a:r>
          </a:p>
        </p:txBody>
      </p:sp>
    </p:spTree>
    <p:extLst>
      <p:ext uri="{BB962C8B-B14F-4D97-AF65-F5344CB8AC3E}">
        <p14:creationId xmlns:p14="http://schemas.microsoft.com/office/powerpoint/2010/main" val="2393865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9F1B24-A8E6-4843-A941-18A45805A920}"/>
              </a:ext>
            </a:extLst>
          </p:cNvPr>
          <p:cNvSpPr>
            <a:spLocks noGrp="1"/>
          </p:cNvSpPr>
          <p:nvPr>
            <p:ph type="title"/>
          </p:nvPr>
        </p:nvSpPr>
        <p:spPr>
          <a:xfrm>
            <a:off x="628650" y="2766218"/>
            <a:ext cx="7886700" cy="1325563"/>
          </a:xfrm>
        </p:spPr>
        <p:txBody>
          <a:bodyPr/>
          <a:lstStyle/>
          <a:p>
            <a:pPr algn="ctr"/>
            <a:r>
              <a:rPr lang="en-US" dirty="0"/>
              <a:t>Thank you for your attention!</a:t>
            </a:r>
            <a:endParaRPr lang="ru-RU" dirty="0"/>
          </a:p>
        </p:txBody>
      </p:sp>
      <p:sp>
        <p:nvSpPr>
          <p:cNvPr id="4" name="Номер слайда 3">
            <a:extLst>
              <a:ext uri="{FF2B5EF4-FFF2-40B4-BE49-F238E27FC236}">
                <a16:creationId xmlns:a16="http://schemas.microsoft.com/office/drawing/2014/main" id="{DB764EF7-A660-BC47-A3D4-7052A5BA5E38}"/>
              </a:ext>
            </a:extLst>
          </p:cNvPr>
          <p:cNvSpPr>
            <a:spLocks noGrp="1"/>
          </p:cNvSpPr>
          <p:nvPr>
            <p:ph type="sldNum" sz="quarter" idx="12"/>
          </p:nvPr>
        </p:nvSpPr>
        <p:spPr/>
        <p:txBody>
          <a:bodyPr/>
          <a:lstStyle/>
          <a:p>
            <a:fld id="{FDC434F4-78B4-4E54-84D3-6206A12AE9BE}" type="slidenum">
              <a:rPr lang="ru-RU" smtClean="0"/>
              <a:t>28</a:t>
            </a:fld>
            <a:endParaRPr lang="ru-RU"/>
          </a:p>
        </p:txBody>
      </p:sp>
    </p:spTree>
    <p:extLst>
      <p:ext uri="{BB962C8B-B14F-4D97-AF65-F5344CB8AC3E}">
        <p14:creationId xmlns:p14="http://schemas.microsoft.com/office/powerpoint/2010/main" val="415627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375830" y="6456659"/>
            <a:ext cx="2057400" cy="365125"/>
          </a:xfrm>
        </p:spPr>
        <p:txBody>
          <a:bodyPr/>
          <a:lstStyle/>
          <a:p>
            <a:fld id="{FDC434F4-78B4-4E54-84D3-6206A12AE9BE}" type="slidenum">
              <a:rPr lang="ru-RU" smtClean="0"/>
              <a:t>3</a:t>
            </a:fld>
            <a:endParaRPr lang="ru-RU" dirty="0"/>
          </a:p>
        </p:txBody>
      </p:sp>
      <p:sp>
        <p:nvSpPr>
          <p:cNvPr id="20" name="TextBox 19">
            <a:extLst>
              <a:ext uri="{FF2B5EF4-FFF2-40B4-BE49-F238E27FC236}">
                <a16:creationId xmlns:a16="http://schemas.microsoft.com/office/drawing/2014/main" id="{8BCB9C72-FBF3-4902-9B1D-0EABA0357B63}"/>
              </a:ext>
            </a:extLst>
          </p:cNvPr>
          <p:cNvSpPr txBox="1"/>
          <p:nvPr/>
        </p:nvSpPr>
        <p:spPr>
          <a:xfrm>
            <a:off x="0" y="2656"/>
            <a:ext cx="9144000" cy="461665"/>
          </a:xfrm>
          <a:prstGeom prst="rect">
            <a:avLst/>
          </a:prstGeom>
          <a:noFill/>
          <a:ln>
            <a:solidFill>
              <a:srgbClr val="0000CC"/>
            </a:solidFill>
          </a:ln>
        </p:spPr>
        <p:txBody>
          <a:bodyPr wrap="square" rtlCol="0">
            <a:spAutoFit/>
          </a:bodyPr>
          <a:lstStyle/>
          <a:p>
            <a:pPr algn="ctr"/>
            <a:r>
              <a:rPr lang="en-US" sz="2400" b="1" dirty="0">
                <a:solidFill>
                  <a:srgbClr val="000066"/>
                </a:solidFill>
              </a:rPr>
              <a:t>2. Stages of The NICA Accelerator Complex: </a:t>
            </a:r>
            <a:r>
              <a:rPr lang="en-US" sz="2400" b="1" dirty="0">
                <a:solidFill>
                  <a:srgbClr val="FF0000"/>
                </a:solidFill>
              </a:rPr>
              <a:t>Summary</a:t>
            </a:r>
          </a:p>
        </p:txBody>
      </p:sp>
      <p:sp>
        <p:nvSpPr>
          <p:cNvPr id="47" name="Text Box 50">
            <a:extLst>
              <a:ext uri="{FF2B5EF4-FFF2-40B4-BE49-F238E27FC236}">
                <a16:creationId xmlns:a16="http://schemas.microsoft.com/office/drawing/2014/main" id="{77064D5A-8343-45D8-ABEE-A6B424FEC92A}"/>
              </a:ext>
            </a:extLst>
          </p:cNvPr>
          <p:cNvSpPr txBox="1">
            <a:spLocks noChangeArrowheads="1"/>
          </p:cNvSpPr>
          <p:nvPr/>
        </p:nvSpPr>
        <p:spPr bwMode="auto">
          <a:xfrm>
            <a:off x="-45084" y="300856"/>
            <a:ext cx="10034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spcBef>
                <a:spcPct val="50000"/>
              </a:spcBef>
            </a:pPr>
            <a:r>
              <a:rPr lang="en-US" altLang="ru-RU" sz="1200" b="1" dirty="0">
                <a:solidFill>
                  <a:schemeClr val="bg1"/>
                </a:solidFill>
              </a:rPr>
              <a:t>The last quad</a:t>
            </a:r>
          </a:p>
          <a:p>
            <a:pPr>
              <a:spcBef>
                <a:spcPct val="50000"/>
              </a:spcBef>
            </a:pPr>
            <a:r>
              <a:rPr lang="en-US" altLang="ru-RU" sz="1200" b="1" dirty="0">
                <a:solidFill>
                  <a:schemeClr val="bg1"/>
                </a:solidFill>
              </a:rPr>
              <a:t>December 23, 2019</a:t>
            </a:r>
            <a:endParaRPr lang="ru-RU" altLang="ru-RU" sz="1200" b="1" dirty="0">
              <a:solidFill>
                <a:schemeClr val="bg1"/>
              </a:solidFill>
            </a:endParaRPr>
          </a:p>
        </p:txBody>
      </p:sp>
      <p:sp>
        <p:nvSpPr>
          <p:cNvPr id="59" name="TextBox 58">
            <a:extLst>
              <a:ext uri="{FF2B5EF4-FFF2-40B4-BE49-F238E27FC236}">
                <a16:creationId xmlns:a16="http://schemas.microsoft.com/office/drawing/2014/main" id="{F1630819-CE79-49F4-AC54-8F5F6A9B418C}"/>
              </a:ext>
            </a:extLst>
          </p:cNvPr>
          <p:cNvSpPr txBox="1"/>
          <p:nvPr/>
        </p:nvSpPr>
        <p:spPr>
          <a:xfrm>
            <a:off x="0" y="484789"/>
            <a:ext cx="2973875" cy="461665"/>
          </a:xfrm>
          <a:prstGeom prst="rect">
            <a:avLst/>
          </a:prstGeom>
          <a:noFill/>
          <a:ln w="19050">
            <a:solidFill>
              <a:srgbClr val="006600"/>
            </a:solidFill>
          </a:ln>
        </p:spPr>
        <p:txBody>
          <a:bodyPr wrap="square" rtlCol="0">
            <a:spAutoFit/>
          </a:bodyPr>
          <a:lstStyle/>
          <a:p>
            <a:r>
              <a:rPr lang="en-US" sz="2400" b="1" dirty="0">
                <a:solidFill>
                  <a:srgbClr val="008000"/>
                </a:solidFill>
                <a:latin typeface="Algerian" panose="04020705040A02060702" pitchFamily="82" charset="0"/>
              </a:rPr>
              <a:t>Stage II </a:t>
            </a:r>
            <a:r>
              <a:rPr lang="en-US" sz="2400" b="1" dirty="0">
                <a:solidFill>
                  <a:srgbClr val="008000"/>
                </a:solidFill>
              </a:rPr>
              <a:t>2024 - 2027</a:t>
            </a:r>
          </a:p>
        </p:txBody>
      </p:sp>
      <p:sp>
        <p:nvSpPr>
          <p:cNvPr id="7" name="Номер слайда 1">
            <a:extLst>
              <a:ext uri="{FF2B5EF4-FFF2-40B4-BE49-F238E27FC236}">
                <a16:creationId xmlns:a16="http://schemas.microsoft.com/office/drawing/2014/main" id="{85D8F22D-3FA2-45D9-89F9-9137ED1A957C}"/>
              </a:ext>
            </a:extLst>
          </p:cNvPr>
          <p:cNvSpPr txBox="1">
            <a:spLocks/>
          </p:cNvSpPr>
          <p:nvPr/>
        </p:nvSpPr>
        <p:spPr bwMode="auto">
          <a:xfrm>
            <a:off x="6401287" y="6408962"/>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ru-RU" sz="1200">
              <a:latin typeface="Bookman Old Style" charset="0"/>
            </a:endParaRPr>
          </a:p>
        </p:txBody>
      </p:sp>
      <p:grpSp>
        <p:nvGrpSpPr>
          <p:cNvPr id="8" name="Group 2">
            <a:extLst>
              <a:ext uri="{FF2B5EF4-FFF2-40B4-BE49-F238E27FC236}">
                <a16:creationId xmlns:a16="http://schemas.microsoft.com/office/drawing/2014/main" id="{99ADD2A6-B537-4F16-9189-045FB4819771}"/>
              </a:ext>
            </a:extLst>
          </p:cNvPr>
          <p:cNvGrpSpPr>
            <a:grpSpLocks/>
          </p:cNvGrpSpPr>
          <p:nvPr/>
        </p:nvGrpSpPr>
        <p:grpSpPr bwMode="auto">
          <a:xfrm>
            <a:off x="606912" y="4075337"/>
            <a:ext cx="2884488" cy="2405063"/>
            <a:chOff x="381" y="1900"/>
            <a:chExt cx="1817" cy="1515"/>
          </a:xfrm>
        </p:grpSpPr>
        <p:sp>
          <p:nvSpPr>
            <p:cNvPr id="9" name="Oval 62">
              <a:extLst>
                <a:ext uri="{FF2B5EF4-FFF2-40B4-BE49-F238E27FC236}">
                  <a16:creationId xmlns:a16="http://schemas.microsoft.com/office/drawing/2014/main" id="{D8A69079-AA4F-41CC-813A-45B56F89D38C}"/>
                </a:ext>
              </a:extLst>
            </p:cNvPr>
            <p:cNvSpPr>
              <a:spLocks noChangeArrowheads="1"/>
            </p:cNvSpPr>
            <p:nvPr/>
          </p:nvSpPr>
          <p:spPr bwMode="auto">
            <a:xfrm>
              <a:off x="465" y="1900"/>
              <a:ext cx="1672" cy="1515"/>
            </a:xfrm>
            <a:prstGeom prst="ellipse">
              <a:avLst/>
            </a:prstGeom>
            <a:solidFill>
              <a:srgbClr val="FFFFFF"/>
            </a:solidFill>
            <a:ln w="28575">
              <a:solidFill>
                <a:srgbClr val="000090"/>
              </a:solidFill>
              <a:prstDash val="dash"/>
              <a:round/>
              <a:headEnd/>
              <a:tailEnd/>
            </a:ln>
          </p:spPr>
          <p:txBody>
            <a:bodyPr/>
            <a:lstStyle/>
            <a:p>
              <a:endParaRPr lang="ru-RU" baseline="30000"/>
            </a:p>
          </p:txBody>
        </p:sp>
        <p:sp>
          <p:nvSpPr>
            <p:cNvPr id="10" name="Text Box 63">
              <a:extLst>
                <a:ext uri="{FF2B5EF4-FFF2-40B4-BE49-F238E27FC236}">
                  <a16:creationId xmlns:a16="http://schemas.microsoft.com/office/drawing/2014/main" id="{DFD93A49-5DEA-4553-A3A0-AC0EA36CB45E}"/>
                </a:ext>
              </a:extLst>
            </p:cNvPr>
            <p:cNvSpPr txBox="1">
              <a:spLocks noChangeArrowheads="1"/>
            </p:cNvSpPr>
            <p:nvPr/>
          </p:nvSpPr>
          <p:spPr bwMode="auto">
            <a:xfrm>
              <a:off x="381" y="2181"/>
              <a:ext cx="1817" cy="1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u="sng" dirty="0" err="1">
                  <a:solidFill>
                    <a:srgbClr val="000090"/>
                  </a:solidFill>
                  <a:latin typeface="Bookman Old Style" charset="0"/>
                </a:rPr>
                <a:t>Nuclotron</a:t>
              </a:r>
              <a:r>
                <a:rPr lang="en-US" sz="1600" b="1" u="sng" dirty="0">
                  <a:solidFill>
                    <a:srgbClr val="000090"/>
                  </a:solidFill>
                  <a:latin typeface="Bookman Old Style" charset="0"/>
                </a:rPr>
                <a:t> (45 Tm)</a:t>
              </a:r>
            </a:p>
            <a:p>
              <a:pPr algn="ctr" eaLnBrk="1" hangingPunct="1"/>
              <a:endParaRPr lang="en-US" sz="800" i="1" dirty="0">
                <a:solidFill>
                  <a:srgbClr val="000090"/>
                </a:solidFill>
                <a:latin typeface="Bookman Old Style" charset="0"/>
              </a:endParaRPr>
            </a:p>
            <a:p>
              <a:pPr algn="ctr" eaLnBrk="1" hangingPunct="1"/>
              <a:r>
                <a:rPr lang="en-US" sz="1600" b="1" i="1" dirty="0">
                  <a:solidFill>
                    <a:srgbClr val="000090"/>
                  </a:solidFill>
                  <a:latin typeface="Bookman Old Style" charset="0"/>
                </a:rPr>
                <a:t>Injection  bunch </a:t>
              </a:r>
            </a:p>
            <a:p>
              <a:pPr algn="ctr" eaLnBrk="1" hangingPunct="1"/>
              <a:r>
                <a:rPr lang="en-US" sz="1600" b="1" i="1" dirty="0">
                  <a:solidFill>
                    <a:srgbClr val="000090"/>
                  </a:solidFill>
                  <a:latin typeface="Bookman Old Style" charset="0"/>
                  <a:sym typeface="Symbol" charset="0"/>
                </a:rPr>
                <a:t>~ </a:t>
              </a:r>
              <a:r>
                <a:rPr lang="en-US" sz="1600" b="1" i="1" dirty="0">
                  <a:solidFill>
                    <a:srgbClr val="000090"/>
                  </a:solidFill>
                  <a:latin typeface="Bookman Old Style" charset="0"/>
                  <a:sym typeface="Apple Chancery" charset="0"/>
                </a:rPr>
                <a:t>2</a:t>
              </a:r>
              <a:r>
                <a:rPr lang="en-US" sz="1600" b="1" i="1" dirty="0">
                  <a:solidFill>
                    <a:srgbClr val="000090"/>
                  </a:solidFill>
                  <a:latin typeface="Bookman Old Style" charset="0"/>
                </a:rPr>
                <a:t>×10</a:t>
              </a:r>
              <a:r>
                <a:rPr lang="en-US" sz="1600" b="1" i="1" baseline="30000" dirty="0">
                  <a:solidFill>
                    <a:srgbClr val="000090"/>
                  </a:solidFill>
                  <a:latin typeface="Bookman Old Style" charset="0"/>
                </a:rPr>
                <a:t>9</a:t>
              </a:r>
              <a:r>
                <a:rPr lang="en-US" sz="1600" b="1" i="1" dirty="0">
                  <a:solidFill>
                    <a:srgbClr val="000090"/>
                  </a:solidFill>
                  <a:latin typeface="Bookman Old Style" charset="0"/>
                </a:rPr>
                <a:t> ions</a:t>
              </a:r>
            </a:p>
            <a:p>
              <a:pPr algn="ctr" eaLnBrk="1" hangingPunct="1"/>
              <a:r>
                <a:rPr lang="en-US" sz="1600" b="1" i="1" dirty="0">
                  <a:solidFill>
                    <a:srgbClr val="000090"/>
                  </a:solidFill>
                  <a:latin typeface="Bookman Old Style" charset="0"/>
                </a:rPr>
                <a:t>acceleration up to </a:t>
              </a:r>
            </a:p>
            <a:p>
              <a:pPr algn="ctr" eaLnBrk="1" hangingPunct="1"/>
              <a:r>
                <a:rPr lang="en-US" sz="1600" b="1" i="1" dirty="0">
                  <a:solidFill>
                    <a:srgbClr val="000090"/>
                  </a:solidFill>
                  <a:latin typeface="Bookman Old Style" charset="0"/>
                </a:rPr>
                <a:t>1 - 3.8 GeV/u</a:t>
              </a:r>
              <a:endParaRPr lang="ru-RU" sz="1600" b="1" i="1" dirty="0">
                <a:solidFill>
                  <a:srgbClr val="000090"/>
                </a:solidFill>
                <a:latin typeface="Bookman Old Style" charset="0"/>
              </a:endParaRPr>
            </a:p>
          </p:txBody>
        </p:sp>
      </p:grpSp>
      <p:grpSp>
        <p:nvGrpSpPr>
          <p:cNvPr id="11" name="Group 5">
            <a:extLst>
              <a:ext uri="{FF2B5EF4-FFF2-40B4-BE49-F238E27FC236}">
                <a16:creationId xmlns:a16="http://schemas.microsoft.com/office/drawing/2014/main" id="{2F859148-E9B7-4944-8A9A-0304B9B40C40}"/>
              </a:ext>
            </a:extLst>
          </p:cNvPr>
          <p:cNvGrpSpPr>
            <a:grpSpLocks/>
          </p:cNvGrpSpPr>
          <p:nvPr/>
        </p:nvGrpSpPr>
        <p:grpSpPr bwMode="auto">
          <a:xfrm>
            <a:off x="4208951" y="1511524"/>
            <a:ext cx="4579937" cy="622300"/>
            <a:chOff x="2624" y="685"/>
            <a:chExt cx="2870" cy="392"/>
          </a:xfrm>
        </p:grpSpPr>
        <p:sp>
          <p:nvSpPr>
            <p:cNvPr id="12" name="Text Box 65">
              <a:extLst>
                <a:ext uri="{FF2B5EF4-FFF2-40B4-BE49-F238E27FC236}">
                  <a16:creationId xmlns:a16="http://schemas.microsoft.com/office/drawing/2014/main" id="{8F023D10-E800-4178-A0AD-AA6435FC9936}"/>
                </a:ext>
              </a:extLst>
            </p:cNvPr>
            <p:cNvSpPr txBox="1">
              <a:spLocks noChangeArrowheads="1"/>
            </p:cNvSpPr>
            <p:nvPr/>
          </p:nvSpPr>
          <p:spPr bwMode="auto">
            <a:xfrm>
              <a:off x="3047" y="772"/>
              <a:ext cx="1565" cy="240"/>
            </a:xfrm>
            <a:prstGeom prst="rect">
              <a:avLst/>
            </a:prstGeom>
            <a:solidFill>
              <a:srgbClr val="FFFFFF"/>
            </a:solidFill>
            <a:ln w="28575">
              <a:solidFill>
                <a:srgbClr val="000000"/>
              </a:solidFill>
              <a:prstDash val="dash"/>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90"/>
                  </a:solidFill>
                  <a:latin typeface="Bookman Old Style" charset="0"/>
                </a:rPr>
                <a:t>Linac LU</a:t>
              </a:r>
              <a:r>
                <a:rPr lang="ru-RU" sz="1600" b="1">
                  <a:solidFill>
                    <a:srgbClr val="000090"/>
                  </a:solidFill>
                  <a:latin typeface="Bookman Old Style" charset="0"/>
                </a:rPr>
                <a:t>-20</a:t>
              </a:r>
            </a:p>
          </p:txBody>
        </p:sp>
        <p:sp>
          <p:nvSpPr>
            <p:cNvPr id="13" name="Text Box 65">
              <a:extLst>
                <a:ext uri="{FF2B5EF4-FFF2-40B4-BE49-F238E27FC236}">
                  <a16:creationId xmlns:a16="http://schemas.microsoft.com/office/drawing/2014/main" id="{34C4973D-82F1-4475-972F-1514468AC6C8}"/>
                </a:ext>
              </a:extLst>
            </p:cNvPr>
            <p:cNvSpPr txBox="1">
              <a:spLocks noChangeArrowheads="1"/>
            </p:cNvSpPr>
            <p:nvPr/>
          </p:nvSpPr>
          <p:spPr bwMode="auto">
            <a:xfrm>
              <a:off x="4768" y="685"/>
              <a:ext cx="726" cy="392"/>
            </a:xfrm>
            <a:prstGeom prst="rect">
              <a:avLst/>
            </a:prstGeom>
            <a:solidFill>
              <a:srgbClr val="FFFFFF"/>
            </a:solidFill>
            <a:ln w="28575">
              <a:solidFill>
                <a:srgbClr val="000000"/>
              </a:solidFill>
              <a:prstDash val="dash"/>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90"/>
                  </a:solidFill>
                  <a:latin typeface="Bookman Old Style" charset="0"/>
                </a:rPr>
                <a:t>Ion sources</a:t>
              </a:r>
              <a:endParaRPr lang="ru-RU" sz="1600" b="1">
                <a:solidFill>
                  <a:srgbClr val="000090"/>
                </a:solidFill>
                <a:latin typeface="Bookman Old Style" charset="0"/>
              </a:endParaRPr>
            </a:p>
          </p:txBody>
        </p:sp>
        <p:sp>
          <p:nvSpPr>
            <p:cNvPr id="14" name="Line 95">
              <a:extLst>
                <a:ext uri="{FF2B5EF4-FFF2-40B4-BE49-F238E27FC236}">
                  <a16:creationId xmlns:a16="http://schemas.microsoft.com/office/drawing/2014/main" id="{8EBE0659-05B9-448C-8DCE-359BDCFE9A86}"/>
                </a:ext>
              </a:extLst>
            </p:cNvPr>
            <p:cNvSpPr>
              <a:spLocks noChangeShapeType="1"/>
            </p:cNvSpPr>
            <p:nvPr/>
          </p:nvSpPr>
          <p:spPr bwMode="auto">
            <a:xfrm flipH="1" flipV="1">
              <a:off x="4625" y="894"/>
              <a:ext cx="115" cy="5"/>
            </a:xfrm>
            <a:prstGeom prst="line">
              <a:avLst/>
            </a:prstGeom>
            <a:noFill/>
            <a:ln w="381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 name="Line 9">
              <a:extLst>
                <a:ext uri="{FF2B5EF4-FFF2-40B4-BE49-F238E27FC236}">
                  <a16:creationId xmlns:a16="http://schemas.microsoft.com/office/drawing/2014/main" id="{E9E63482-43A6-4412-BEB0-9855A48B4495}"/>
                </a:ext>
              </a:extLst>
            </p:cNvPr>
            <p:cNvSpPr>
              <a:spLocks noChangeShapeType="1"/>
            </p:cNvSpPr>
            <p:nvPr/>
          </p:nvSpPr>
          <p:spPr bwMode="auto">
            <a:xfrm flipH="1">
              <a:off x="2624" y="896"/>
              <a:ext cx="416" cy="0"/>
            </a:xfrm>
            <a:prstGeom prst="line">
              <a:avLst/>
            </a:prstGeom>
            <a:noFill/>
            <a:ln w="38100">
              <a:solidFill>
                <a:srgbClr val="00009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6" name="Group 10">
            <a:extLst>
              <a:ext uri="{FF2B5EF4-FFF2-40B4-BE49-F238E27FC236}">
                <a16:creationId xmlns:a16="http://schemas.microsoft.com/office/drawing/2014/main" id="{FF6F7149-043E-499F-90C3-107ED4049AC6}"/>
              </a:ext>
            </a:extLst>
          </p:cNvPr>
          <p:cNvGrpSpPr>
            <a:grpSpLocks/>
          </p:cNvGrpSpPr>
          <p:nvPr/>
        </p:nvGrpSpPr>
        <p:grpSpPr bwMode="auto">
          <a:xfrm>
            <a:off x="3343763" y="2347619"/>
            <a:ext cx="5311775" cy="2852737"/>
            <a:chOff x="2118" y="1193"/>
            <a:chExt cx="3346" cy="1797"/>
          </a:xfrm>
          <a:solidFill>
            <a:schemeClr val="bg1"/>
          </a:solidFill>
        </p:grpSpPr>
        <p:sp>
          <p:nvSpPr>
            <p:cNvPr id="17" name="Text Box 64">
              <a:extLst>
                <a:ext uri="{FF2B5EF4-FFF2-40B4-BE49-F238E27FC236}">
                  <a16:creationId xmlns:a16="http://schemas.microsoft.com/office/drawing/2014/main" id="{0940D86C-8E43-42D2-9646-A9B5CBEA5FFA}"/>
                </a:ext>
              </a:extLst>
            </p:cNvPr>
            <p:cNvSpPr txBox="1">
              <a:spLocks noChangeArrowheads="1"/>
            </p:cNvSpPr>
            <p:nvPr/>
          </p:nvSpPr>
          <p:spPr bwMode="auto">
            <a:xfrm>
              <a:off x="3159" y="1193"/>
              <a:ext cx="2305" cy="948"/>
            </a:xfrm>
            <a:prstGeom prst="rect">
              <a:avLst/>
            </a:prstGeom>
            <a:grpFill/>
            <a:ln w="38100">
              <a:solidFill>
                <a:srgbClr val="000066"/>
              </a:solidFill>
              <a:prstDash val="sysDot"/>
              <a:miter lim="800000"/>
              <a:headEnd/>
              <a:tailEnd/>
            </a:ln>
          </p:spPr>
          <p:txBody>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defRPr/>
              </a:pPr>
              <a:endParaRPr lang="en-US" b="1" u="sng" dirty="0">
                <a:solidFill>
                  <a:srgbClr val="FF0000"/>
                </a:solidFill>
              </a:endParaRPr>
            </a:p>
            <a:p>
              <a:pPr algn="ctr" eaLnBrk="1" hangingPunct="1">
                <a:defRPr/>
              </a:pPr>
              <a:endParaRPr lang="en-US" b="1" u="sng" dirty="0">
                <a:solidFill>
                  <a:srgbClr val="000090"/>
                </a:solidFill>
              </a:endParaRPr>
            </a:p>
            <a:p>
              <a:pPr algn="ctr" eaLnBrk="1" hangingPunct="1">
                <a:defRPr/>
              </a:pPr>
              <a:r>
                <a:rPr lang="en-US" b="1" dirty="0">
                  <a:solidFill>
                    <a:srgbClr val="000090"/>
                  </a:solidFill>
                </a:rPr>
                <a:t>                </a:t>
              </a:r>
              <a:r>
                <a:rPr lang="en-US" b="1" u="sng" dirty="0">
                  <a:solidFill>
                    <a:srgbClr val="000090"/>
                  </a:solidFill>
                </a:rPr>
                <a:t>Fixed Target Area</a:t>
              </a:r>
              <a:endParaRPr lang="ru-RU" sz="1600" b="1" dirty="0">
                <a:solidFill>
                  <a:srgbClr val="000090"/>
                </a:solidFill>
              </a:endParaRPr>
            </a:p>
          </p:txBody>
        </p:sp>
        <p:sp>
          <p:nvSpPr>
            <p:cNvPr id="18" name="Arc 94">
              <a:extLst>
                <a:ext uri="{FF2B5EF4-FFF2-40B4-BE49-F238E27FC236}">
                  <a16:creationId xmlns:a16="http://schemas.microsoft.com/office/drawing/2014/main" id="{FCA9193E-01F9-4AB0-ACA8-2A0A2C6B7F5A}"/>
                </a:ext>
              </a:extLst>
            </p:cNvPr>
            <p:cNvSpPr>
              <a:spLocks/>
            </p:cNvSpPr>
            <p:nvPr/>
          </p:nvSpPr>
          <p:spPr bwMode="auto">
            <a:xfrm rot="10693531" flipV="1">
              <a:off x="2118" y="2067"/>
              <a:ext cx="732" cy="923"/>
            </a:xfrm>
            <a:custGeom>
              <a:avLst/>
              <a:gdLst>
                <a:gd name="T0" fmla="*/ 0 w 21564"/>
                <a:gd name="T1" fmla="*/ 0 h 21249"/>
                <a:gd name="T2" fmla="*/ 0 w 21564"/>
                <a:gd name="T3" fmla="*/ 0 h 21249"/>
                <a:gd name="T4" fmla="*/ 0 w 21564"/>
                <a:gd name="T5" fmla="*/ 0 h 21249"/>
                <a:gd name="T6" fmla="*/ 0 60000 65536"/>
                <a:gd name="T7" fmla="*/ 0 60000 65536"/>
                <a:gd name="T8" fmla="*/ 0 60000 65536"/>
                <a:gd name="T9" fmla="*/ 0 w 21564"/>
                <a:gd name="T10" fmla="*/ 0 h 21249"/>
                <a:gd name="T11" fmla="*/ 21564 w 21564"/>
                <a:gd name="T12" fmla="*/ 21249 h 21249"/>
              </a:gdLst>
              <a:ahLst/>
              <a:cxnLst>
                <a:cxn ang="T6">
                  <a:pos x="T0" y="T1"/>
                </a:cxn>
                <a:cxn ang="T7">
                  <a:pos x="T2" y="T3"/>
                </a:cxn>
                <a:cxn ang="T8">
                  <a:pos x="T4" y="T5"/>
                </a:cxn>
              </a:cxnLst>
              <a:rect l="T9" t="T10" r="T11" b="T12"/>
              <a:pathLst>
                <a:path w="21564" h="21249" fill="none" extrusionOk="0">
                  <a:moveTo>
                    <a:pt x="3880" y="0"/>
                  </a:moveTo>
                  <a:cubicBezTo>
                    <a:pt x="13681" y="1790"/>
                    <a:pt x="20986" y="10051"/>
                    <a:pt x="21563" y="19997"/>
                  </a:cubicBezTo>
                </a:path>
                <a:path w="21564" h="21249" stroke="0" extrusionOk="0">
                  <a:moveTo>
                    <a:pt x="3880" y="0"/>
                  </a:moveTo>
                  <a:cubicBezTo>
                    <a:pt x="13681" y="1790"/>
                    <a:pt x="20986" y="10051"/>
                    <a:pt x="21563" y="19997"/>
                  </a:cubicBezTo>
                  <a:lnTo>
                    <a:pt x="0" y="21249"/>
                  </a:lnTo>
                  <a:lnTo>
                    <a:pt x="3880" y="0"/>
                  </a:lnTo>
                  <a:close/>
                </a:path>
              </a:pathLst>
            </a:custGeom>
            <a:grpFill/>
            <a:ln w="38100">
              <a:solidFill>
                <a:srgbClr val="000090"/>
              </a:solidFill>
              <a:round/>
              <a:headEnd type="triangle" w="med" len="med"/>
              <a:tailEnd/>
            </a:ln>
          </p:spPr>
          <p:txBody>
            <a:bodyPr/>
            <a:lstStyle/>
            <a:p>
              <a:pPr>
                <a:defRPr/>
              </a:pPr>
              <a:endParaRPr lang="ru-RU"/>
            </a:p>
          </p:txBody>
        </p:sp>
        <p:sp>
          <p:nvSpPr>
            <p:cNvPr id="19" name="Line 95">
              <a:extLst>
                <a:ext uri="{FF2B5EF4-FFF2-40B4-BE49-F238E27FC236}">
                  <a16:creationId xmlns:a16="http://schemas.microsoft.com/office/drawing/2014/main" id="{65159C90-09C5-4A96-A327-6D37F9F47965}"/>
                </a:ext>
              </a:extLst>
            </p:cNvPr>
            <p:cNvSpPr>
              <a:spLocks noChangeShapeType="1"/>
            </p:cNvSpPr>
            <p:nvPr/>
          </p:nvSpPr>
          <p:spPr bwMode="auto">
            <a:xfrm flipH="1">
              <a:off x="2696" y="1762"/>
              <a:ext cx="643" cy="291"/>
            </a:xfrm>
            <a:prstGeom prst="line">
              <a:avLst/>
            </a:prstGeom>
            <a:grpFill/>
            <a:ln w="38100">
              <a:solidFill>
                <a:srgbClr val="000090"/>
              </a:solidFill>
              <a:round/>
              <a:headEnd type="triangle" w="med" len="med"/>
              <a:tailEnd/>
            </a:ln>
          </p:spPr>
          <p:txBody>
            <a:bodyPr/>
            <a:lstStyle/>
            <a:p>
              <a:pPr>
                <a:defRPr/>
              </a:pPr>
              <a:endParaRPr lang="ru-RU"/>
            </a:p>
          </p:txBody>
        </p:sp>
        <p:sp>
          <p:nvSpPr>
            <p:cNvPr id="21" name="Line 95">
              <a:extLst>
                <a:ext uri="{FF2B5EF4-FFF2-40B4-BE49-F238E27FC236}">
                  <a16:creationId xmlns:a16="http://schemas.microsoft.com/office/drawing/2014/main" id="{F6A8D21D-825E-49B3-95A3-444C14E48A0F}"/>
                </a:ext>
              </a:extLst>
            </p:cNvPr>
            <p:cNvSpPr>
              <a:spLocks noChangeShapeType="1"/>
            </p:cNvSpPr>
            <p:nvPr/>
          </p:nvSpPr>
          <p:spPr bwMode="auto">
            <a:xfrm flipH="1" flipV="1">
              <a:off x="3345" y="1750"/>
              <a:ext cx="1371" cy="109"/>
            </a:xfrm>
            <a:prstGeom prst="line">
              <a:avLst/>
            </a:prstGeom>
            <a:grpFill/>
            <a:ln w="38100">
              <a:solidFill>
                <a:srgbClr val="CC0000"/>
              </a:solidFill>
              <a:prstDash val="dash"/>
              <a:round/>
              <a:headEnd type="triangle" w="med" len="med"/>
              <a:tailEnd/>
            </a:ln>
          </p:spPr>
          <p:txBody>
            <a:bodyPr/>
            <a:lstStyle/>
            <a:p>
              <a:pPr>
                <a:defRPr/>
              </a:pPr>
              <a:endParaRPr lang="ru-RU"/>
            </a:p>
          </p:txBody>
        </p:sp>
        <p:sp>
          <p:nvSpPr>
            <p:cNvPr id="22" name="Line 95">
              <a:extLst>
                <a:ext uri="{FF2B5EF4-FFF2-40B4-BE49-F238E27FC236}">
                  <a16:creationId xmlns:a16="http://schemas.microsoft.com/office/drawing/2014/main" id="{5B0BBBB1-F30D-47E8-8656-17CFCD901098}"/>
                </a:ext>
              </a:extLst>
            </p:cNvPr>
            <p:cNvSpPr>
              <a:spLocks noChangeShapeType="1"/>
            </p:cNvSpPr>
            <p:nvPr/>
          </p:nvSpPr>
          <p:spPr bwMode="auto">
            <a:xfrm flipH="1">
              <a:off x="3338" y="1356"/>
              <a:ext cx="1603" cy="387"/>
            </a:xfrm>
            <a:prstGeom prst="line">
              <a:avLst/>
            </a:prstGeom>
            <a:grpFill/>
            <a:ln w="38100">
              <a:solidFill>
                <a:srgbClr val="CC0000"/>
              </a:solidFill>
              <a:prstDash val="dash"/>
              <a:round/>
              <a:headEnd type="triangle" w="med" len="med"/>
              <a:tailEnd/>
            </a:ln>
          </p:spPr>
          <p:txBody>
            <a:bodyPr/>
            <a:lstStyle/>
            <a:p>
              <a:pPr>
                <a:defRPr/>
              </a:pPr>
              <a:endParaRPr lang="ru-RU"/>
            </a:p>
          </p:txBody>
        </p:sp>
        <p:sp>
          <p:nvSpPr>
            <p:cNvPr id="23" name="Line 95">
              <a:extLst>
                <a:ext uri="{FF2B5EF4-FFF2-40B4-BE49-F238E27FC236}">
                  <a16:creationId xmlns:a16="http://schemas.microsoft.com/office/drawing/2014/main" id="{70EA1E76-21CD-45D7-A84D-51D33B11B94E}"/>
                </a:ext>
              </a:extLst>
            </p:cNvPr>
            <p:cNvSpPr>
              <a:spLocks noChangeShapeType="1"/>
            </p:cNvSpPr>
            <p:nvPr/>
          </p:nvSpPr>
          <p:spPr bwMode="auto">
            <a:xfrm flipH="1">
              <a:off x="3363" y="1261"/>
              <a:ext cx="835" cy="483"/>
            </a:xfrm>
            <a:prstGeom prst="line">
              <a:avLst/>
            </a:prstGeom>
            <a:grpFill/>
            <a:ln w="38100">
              <a:solidFill>
                <a:srgbClr val="CC0000"/>
              </a:solidFill>
              <a:prstDash val="dash"/>
              <a:round/>
              <a:headEnd type="triangle" w="med" len="med"/>
              <a:tailEnd/>
            </a:ln>
          </p:spPr>
          <p:txBody>
            <a:bodyPr/>
            <a:lstStyle/>
            <a:p>
              <a:pPr>
                <a:defRPr/>
              </a:pPr>
              <a:endParaRPr lang="ru-RU"/>
            </a:p>
          </p:txBody>
        </p:sp>
      </p:grpSp>
      <p:grpSp>
        <p:nvGrpSpPr>
          <p:cNvPr id="24" name="Group 17">
            <a:extLst>
              <a:ext uri="{FF2B5EF4-FFF2-40B4-BE49-F238E27FC236}">
                <a16:creationId xmlns:a16="http://schemas.microsoft.com/office/drawing/2014/main" id="{90320E12-F306-4D03-8785-4737B5FEFBD9}"/>
              </a:ext>
            </a:extLst>
          </p:cNvPr>
          <p:cNvGrpSpPr>
            <a:grpSpLocks/>
          </p:cNvGrpSpPr>
          <p:nvPr/>
        </p:nvGrpSpPr>
        <p:grpSpPr bwMode="auto">
          <a:xfrm>
            <a:off x="503725" y="1224186"/>
            <a:ext cx="2481262" cy="2406650"/>
            <a:chOff x="308" y="328"/>
            <a:chExt cx="1563" cy="1516"/>
          </a:xfrm>
        </p:grpSpPr>
        <p:sp>
          <p:nvSpPr>
            <p:cNvPr id="25" name="Oval 79">
              <a:extLst>
                <a:ext uri="{FF2B5EF4-FFF2-40B4-BE49-F238E27FC236}">
                  <a16:creationId xmlns:a16="http://schemas.microsoft.com/office/drawing/2014/main" id="{2CE82646-02F3-419F-AA5A-2C86E0B177D0}"/>
                </a:ext>
              </a:extLst>
            </p:cNvPr>
            <p:cNvSpPr>
              <a:spLocks noChangeArrowheads="1"/>
            </p:cNvSpPr>
            <p:nvPr/>
          </p:nvSpPr>
          <p:spPr bwMode="auto">
            <a:xfrm>
              <a:off x="308" y="328"/>
              <a:ext cx="1556" cy="1516"/>
            </a:xfrm>
            <a:prstGeom prst="ellipse">
              <a:avLst/>
            </a:prstGeom>
            <a:solidFill>
              <a:schemeClr val="bg1"/>
            </a:solidFill>
            <a:ln w="28575">
              <a:solidFill>
                <a:srgbClr val="FF0000"/>
              </a:solidFill>
              <a:prstDash val="dash"/>
              <a:round/>
              <a:headEnd/>
              <a:tailEnd/>
            </a:ln>
          </p:spPr>
          <p:txBody>
            <a:bodyPr/>
            <a:lstStyle/>
            <a:p>
              <a:endParaRPr lang="ru-RU" baseline="30000"/>
            </a:p>
          </p:txBody>
        </p:sp>
        <p:sp>
          <p:nvSpPr>
            <p:cNvPr id="26" name="Text Box 80">
              <a:extLst>
                <a:ext uri="{FF2B5EF4-FFF2-40B4-BE49-F238E27FC236}">
                  <a16:creationId xmlns:a16="http://schemas.microsoft.com/office/drawing/2014/main" id="{86741CFF-9996-4962-BCBF-71425A8C742A}"/>
                </a:ext>
              </a:extLst>
            </p:cNvPr>
            <p:cNvSpPr txBox="1">
              <a:spLocks noChangeArrowheads="1"/>
            </p:cNvSpPr>
            <p:nvPr/>
          </p:nvSpPr>
          <p:spPr bwMode="auto">
            <a:xfrm>
              <a:off x="319" y="585"/>
              <a:ext cx="1552" cy="990"/>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u="sng" dirty="0">
                  <a:solidFill>
                    <a:srgbClr val="000090"/>
                  </a:solidFill>
                  <a:latin typeface="Bookman Old Style" charset="0"/>
                </a:rPr>
                <a:t>Booster (25 Tm)</a:t>
              </a:r>
            </a:p>
            <a:p>
              <a:pPr algn="ctr" eaLnBrk="1" hangingPunct="1"/>
              <a:endParaRPr lang="en-US" sz="800" b="1" u="sng" dirty="0">
                <a:solidFill>
                  <a:srgbClr val="000090"/>
                </a:solidFill>
                <a:latin typeface="Bookman Old Style" charset="0"/>
              </a:endParaRPr>
            </a:p>
            <a:p>
              <a:pPr algn="ctr" eaLnBrk="1" hangingPunct="1"/>
              <a:r>
                <a:rPr lang="en-US" sz="1600" b="1" i="1" dirty="0">
                  <a:solidFill>
                    <a:srgbClr val="000090"/>
                  </a:solidFill>
                  <a:latin typeface="Bookman Old Style" charset="0"/>
                </a:rPr>
                <a:t>Storage of</a:t>
              </a:r>
            </a:p>
            <a:p>
              <a:pPr algn="ctr" eaLnBrk="1" hangingPunct="1"/>
              <a:r>
                <a:rPr lang="en-US" sz="1600" b="1" i="1" dirty="0">
                  <a:solidFill>
                    <a:srgbClr val="000090"/>
                  </a:solidFill>
                  <a:latin typeface="Bookman Old Style" charset="0"/>
                </a:rPr>
                <a:t> (</a:t>
              </a:r>
              <a:r>
                <a:rPr lang="ru-RU" sz="1600" b="1" i="1" dirty="0">
                  <a:solidFill>
                    <a:srgbClr val="000090"/>
                  </a:solidFill>
                  <a:latin typeface="Bookman Old Style" charset="0"/>
                </a:rPr>
                <a:t>2</a:t>
              </a:r>
              <a:r>
                <a:rPr lang="en-US" sz="1600" b="1" i="1" dirty="0">
                  <a:solidFill>
                    <a:srgbClr val="000090"/>
                  </a:solidFill>
                  <a:latin typeface="Bookman Old Style" charset="0"/>
                </a:rPr>
                <a:t> </a:t>
              </a:r>
              <a:r>
                <a:rPr lang="en-US" sz="1600" b="1" i="1" dirty="0">
                  <a:solidFill>
                    <a:srgbClr val="000090"/>
                  </a:solidFill>
                  <a:latin typeface="Bookman Old Style" charset="0"/>
                  <a:sym typeface="Symbol" charset="0"/>
                </a:rPr>
                <a:t></a:t>
              </a:r>
              <a:r>
                <a:rPr lang="en-US" sz="1600" b="1" i="1" dirty="0">
                  <a:solidFill>
                    <a:srgbClr val="000090"/>
                  </a:solidFill>
                  <a:latin typeface="Bookman Old Style" charset="0"/>
                </a:rPr>
                <a:t> 4)×10</a:t>
              </a:r>
              <a:r>
                <a:rPr lang="en-US" sz="1600" b="1" i="1" baseline="30000" dirty="0">
                  <a:solidFill>
                    <a:srgbClr val="000090"/>
                  </a:solidFill>
                  <a:latin typeface="Bookman Old Style" charset="0"/>
                </a:rPr>
                <a:t>9</a:t>
              </a:r>
              <a:r>
                <a:rPr lang="en-US" sz="1600" b="1" i="1" dirty="0">
                  <a:solidFill>
                    <a:srgbClr val="000090"/>
                  </a:solidFill>
                  <a:latin typeface="Bookman Old Style" charset="0"/>
                </a:rPr>
                <a:t> ions, </a:t>
              </a:r>
            </a:p>
            <a:p>
              <a:pPr algn="ctr" eaLnBrk="1" hangingPunct="1"/>
              <a:r>
                <a:rPr lang="en-US" sz="1600" b="1" i="1" dirty="0">
                  <a:solidFill>
                    <a:srgbClr val="000090"/>
                  </a:solidFill>
                  <a:latin typeface="Bookman Old Style" charset="0"/>
                </a:rPr>
                <a:t>acceleration </a:t>
              </a:r>
            </a:p>
            <a:p>
              <a:pPr algn="ctr" eaLnBrk="1" hangingPunct="1"/>
              <a:r>
                <a:rPr lang="en-US" sz="1600" b="1" i="1" dirty="0">
                  <a:solidFill>
                    <a:srgbClr val="000090"/>
                  </a:solidFill>
                  <a:latin typeface="Bookman Old Style" charset="0"/>
                </a:rPr>
                <a:t>up to 580 MeV/u</a:t>
              </a:r>
              <a:endParaRPr lang="ru-RU" sz="1600" b="1" i="1" dirty="0">
                <a:solidFill>
                  <a:srgbClr val="000090"/>
                </a:solidFill>
                <a:latin typeface="Bookman Old Style" charset="0"/>
              </a:endParaRPr>
            </a:p>
          </p:txBody>
        </p:sp>
      </p:grpSp>
      <p:sp>
        <p:nvSpPr>
          <p:cNvPr id="27" name="Line 89">
            <a:extLst>
              <a:ext uri="{FF2B5EF4-FFF2-40B4-BE49-F238E27FC236}">
                <a16:creationId xmlns:a16="http://schemas.microsoft.com/office/drawing/2014/main" id="{80EDD355-E94B-49E8-942B-922CFBCD5CE0}"/>
              </a:ext>
            </a:extLst>
          </p:cNvPr>
          <p:cNvSpPr>
            <a:spLocks noChangeShapeType="1"/>
          </p:cNvSpPr>
          <p:nvPr/>
        </p:nvSpPr>
        <p:spPr bwMode="auto">
          <a:xfrm flipH="1">
            <a:off x="506900" y="2483074"/>
            <a:ext cx="4762" cy="1295400"/>
          </a:xfrm>
          <a:prstGeom prst="line">
            <a:avLst/>
          </a:prstGeom>
          <a:noFill/>
          <a:ln w="38100">
            <a:solidFill>
              <a:srgbClr val="CC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 name="Line 89">
            <a:extLst>
              <a:ext uri="{FF2B5EF4-FFF2-40B4-BE49-F238E27FC236}">
                <a16:creationId xmlns:a16="http://schemas.microsoft.com/office/drawing/2014/main" id="{ADAD0553-7810-4335-BCF1-DD9C3EEBA98B}"/>
              </a:ext>
            </a:extLst>
          </p:cNvPr>
          <p:cNvSpPr>
            <a:spLocks noChangeShapeType="1"/>
          </p:cNvSpPr>
          <p:nvPr/>
        </p:nvSpPr>
        <p:spPr bwMode="auto">
          <a:xfrm>
            <a:off x="513251" y="3945161"/>
            <a:ext cx="261937" cy="1714500"/>
          </a:xfrm>
          <a:prstGeom prst="line">
            <a:avLst/>
          </a:prstGeom>
          <a:noFill/>
          <a:ln w="38100">
            <a:solidFill>
              <a:srgbClr val="CC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29" name="Group 22">
            <a:extLst>
              <a:ext uri="{FF2B5EF4-FFF2-40B4-BE49-F238E27FC236}">
                <a16:creationId xmlns:a16="http://schemas.microsoft.com/office/drawing/2014/main" id="{F2A95439-3858-48C2-BD25-6623F6F80513}"/>
              </a:ext>
            </a:extLst>
          </p:cNvPr>
          <p:cNvGrpSpPr>
            <a:grpSpLocks/>
          </p:cNvGrpSpPr>
          <p:nvPr/>
        </p:nvGrpSpPr>
        <p:grpSpPr bwMode="auto">
          <a:xfrm>
            <a:off x="3229463" y="4851624"/>
            <a:ext cx="1439863" cy="1243012"/>
            <a:chOff x="2017" y="2789"/>
            <a:chExt cx="907" cy="783"/>
          </a:xfrm>
        </p:grpSpPr>
        <p:sp>
          <p:nvSpPr>
            <p:cNvPr id="30" name="Arc 96">
              <a:extLst>
                <a:ext uri="{FF2B5EF4-FFF2-40B4-BE49-F238E27FC236}">
                  <a16:creationId xmlns:a16="http://schemas.microsoft.com/office/drawing/2014/main" id="{FC2A0690-00A0-401A-875A-D3CC0486ACAD}"/>
                </a:ext>
              </a:extLst>
            </p:cNvPr>
            <p:cNvSpPr>
              <a:spLocks/>
            </p:cNvSpPr>
            <p:nvPr/>
          </p:nvSpPr>
          <p:spPr bwMode="auto">
            <a:xfrm rot="-4625293">
              <a:off x="1990" y="3262"/>
              <a:ext cx="337" cy="284"/>
            </a:xfrm>
            <a:custGeom>
              <a:avLst/>
              <a:gdLst>
                <a:gd name="T0" fmla="*/ 0 w 21600"/>
                <a:gd name="T1" fmla="*/ 0 h 23142"/>
                <a:gd name="T2" fmla="*/ 0 w 21600"/>
                <a:gd name="T3" fmla="*/ 0 h 23142"/>
                <a:gd name="T4" fmla="*/ 0 w 21600"/>
                <a:gd name="T5" fmla="*/ 0 h 23142"/>
                <a:gd name="T6" fmla="*/ 0 60000 65536"/>
                <a:gd name="T7" fmla="*/ 0 60000 65536"/>
                <a:gd name="T8" fmla="*/ 0 60000 65536"/>
                <a:gd name="T9" fmla="*/ 0 w 21600"/>
                <a:gd name="T10" fmla="*/ 0 h 23142"/>
                <a:gd name="T11" fmla="*/ 21600 w 21600"/>
                <a:gd name="T12" fmla="*/ 23142 h 23142"/>
              </a:gdLst>
              <a:ahLst/>
              <a:cxnLst>
                <a:cxn ang="T6">
                  <a:pos x="T0" y="T1"/>
                </a:cxn>
                <a:cxn ang="T7">
                  <a:pos x="T2" y="T3"/>
                </a:cxn>
                <a:cxn ang="T8">
                  <a:pos x="T4" y="T5"/>
                </a:cxn>
              </a:cxnLst>
              <a:rect l="T9" t="T10" r="T11" b="T12"/>
              <a:pathLst>
                <a:path w="21600" h="23142" fill="none" extrusionOk="0">
                  <a:moveTo>
                    <a:pt x="4209" y="0"/>
                  </a:moveTo>
                  <a:cubicBezTo>
                    <a:pt x="14318" y="2009"/>
                    <a:pt x="21600" y="10879"/>
                    <a:pt x="21600" y="21186"/>
                  </a:cubicBezTo>
                  <a:cubicBezTo>
                    <a:pt x="21600" y="21839"/>
                    <a:pt x="21570" y="22491"/>
                    <a:pt x="21511" y="23142"/>
                  </a:cubicBezTo>
                </a:path>
                <a:path w="21600" h="23142" stroke="0" extrusionOk="0">
                  <a:moveTo>
                    <a:pt x="4209" y="0"/>
                  </a:moveTo>
                  <a:cubicBezTo>
                    <a:pt x="14318" y="2009"/>
                    <a:pt x="21600" y="10879"/>
                    <a:pt x="21600" y="21186"/>
                  </a:cubicBezTo>
                  <a:cubicBezTo>
                    <a:pt x="21600" y="21839"/>
                    <a:pt x="21570" y="22491"/>
                    <a:pt x="21511" y="23142"/>
                  </a:cubicBezTo>
                  <a:lnTo>
                    <a:pt x="0" y="21186"/>
                  </a:lnTo>
                  <a:lnTo>
                    <a:pt x="4209" y="0"/>
                  </a:lnTo>
                  <a:close/>
                </a:path>
              </a:pathLst>
            </a:custGeom>
            <a:noFill/>
            <a:ln w="38100">
              <a:solidFill>
                <a:srgbClr val="FF3399"/>
              </a:solidFill>
              <a:round/>
              <a:headEnd/>
              <a:tailEnd type="triangle" w="med" len="med"/>
            </a:ln>
            <a:extLst>
              <a:ext uri="{909E8E84-426E-40dd-AFC4-6F175D3DCCD1}">
                <a14:hiddenFill xmlns:a14="http://schemas.microsoft.com/office/drawing/2010/main" xmlns="">
                  <a:solidFill>
                    <a:srgbClr val="FFFFFF"/>
                  </a:solidFill>
                </a14:hiddenFill>
              </a:ext>
            </a:extLst>
          </p:spPr>
          <p:txBody>
            <a:bodyPr vert="eaVert"/>
            <a:lstStyle/>
            <a:p>
              <a:endParaRPr lang="en-US"/>
            </a:p>
          </p:txBody>
        </p:sp>
        <p:sp>
          <p:nvSpPr>
            <p:cNvPr id="31" name="Arc 93">
              <a:extLst>
                <a:ext uri="{FF2B5EF4-FFF2-40B4-BE49-F238E27FC236}">
                  <a16:creationId xmlns:a16="http://schemas.microsoft.com/office/drawing/2014/main" id="{8A569E36-9A01-475B-89C3-30C98199E7E9}"/>
                </a:ext>
              </a:extLst>
            </p:cNvPr>
            <p:cNvSpPr>
              <a:spLocks/>
            </p:cNvSpPr>
            <p:nvPr/>
          </p:nvSpPr>
          <p:spPr bwMode="auto">
            <a:xfrm rot="4986537" flipH="1">
              <a:off x="2480" y="3118"/>
              <a:ext cx="331" cy="557"/>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0000CC"/>
              </a:solidFill>
              <a:round/>
              <a:headEnd type="triangle" w="med" len="med"/>
              <a:tailEnd/>
            </a:ln>
            <a:extLst>
              <a:ext uri="{909E8E84-426E-40dd-AFC4-6F175D3DCCD1}">
                <a14:hiddenFill xmlns:a14="http://schemas.microsoft.com/office/drawing/2010/main" xmlns="">
                  <a:solidFill>
                    <a:srgbClr val="FFFFFF"/>
                  </a:solidFill>
                </a14:hiddenFill>
              </a:ext>
            </a:extLst>
          </p:spPr>
          <p:txBody>
            <a:bodyPr rot="10800000" vert="eaVert"/>
            <a:lstStyle/>
            <a:p>
              <a:endParaRPr lang="en-US"/>
            </a:p>
          </p:txBody>
        </p:sp>
        <p:sp>
          <p:nvSpPr>
            <p:cNvPr id="32" name="Arc 93">
              <a:extLst>
                <a:ext uri="{FF2B5EF4-FFF2-40B4-BE49-F238E27FC236}">
                  <a16:creationId xmlns:a16="http://schemas.microsoft.com/office/drawing/2014/main" id="{83C7FC79-F4E0-4334-926D-0FDC3681BB14}"/>
                </a:ext>
              </a:extLst>
            </p:cNvPr>
            <p:cNvSpPr>
              <a:spLocks/>
            </p:cNvSpPr>
            <p:nvPr/>
          </p:nvSpPr>
          <p:spPr bwMode="auto">
            <a:xfrm rot="-4986537" flipH="1" flipV="1">
              <a:off x="2312" y="2771"/>
              <a:ext cx="505" cy="541"/>
            </a:xfrm>
            <a:custGeom>
              <a:avLst/>
              <a:gdLst>
                <a:gd name="T0" fmla="*/ 0 w 21562"/>
                <a:gd name="T1" fmla="*/ 0 h 20893"/>
                <a:gd name="T2" fmla="*/ 0 w 21562"/>
                <a:gd name="T3" fmla="*/ 0 h 20893"/>
                <a:gd name="T4" fmla="*/ 0 w 21562"/>
                <a:gd name="T5" fmla="*/ 0 h 20893"/>
                <a:gd name="T6" fmla="*/ 0 60000 65536"/>
                <a:gd name="T7" fmla="*/ 0 60000 65536"/>
                <a:gd name="T8" fmla="*/ 0 60000 65536"/>
                <a:gd name="T9" fmla="*/ 0 w 21562"/>
                <a:gd name="T10" fmla="*/ 0 h 20893"/>
                <a:gd name="T11" fmla="*/ 21562 w 21562"/>
                <a:gd name="T12" fmla="*/ 20893 h 20893"/>
              </a:gdLst>
              <a:ahLst/>
              <a:cxnLst>
                <a:cxn ang="T6">
                  <a:pos x="T0" y="T1"/>
                </a:cxn>
                <a:cxn ang="T7">
                  <a:pos x="T2" y="T3"/>
                </a:cxn>
                <a:cxn ang="T8">
                  <a:pos x="T4" y="T5"/>
                </a:cxn>
              </a:cxnLst>
              <a:rect l="T9" t="T10" r="T11" b="T12"/>
              <a:pathLst>
                <a:path w="21562" h="20893" fill="none" extrusionOk="0">
                  <a:moveTo>
                    <a:pt x="5481" y="0"/>
                  </a:moveTo>
                  <a:cubicBezTo>
                    <a:pt x="14521" y="2372"/>
                    <a:pt x="21010" y="10288"/>
                    <a:pt x="21562" y="19617"/>
                  </a:cubicBezTo>
                </a:path>
                <a:path w="21562" h="20893" stroke="0" extrusionOk="0">
                  <a:moveTo>
                    <a:pt x="5481" y="0"/>
                  </a:moveTo>
                  <a:cubicBezTo>
                    <a:pt x="14521" y="2372"/>
                    <a:pt x="21010" y="10288"/>
                    <a:pt x="21562" y="19617"/>
                  </a:cubicBezTo>
                  <a:lnTo>
                    <a:pt x="0" y="20893"/>
                  </a:lnTo>
                  <a:lnTo>
                    <a:pt x="5481" y="0"/>
                  </a:lnTo>
                  <a:close/>
                </a:path>
              </a:pathLst>
            </a:custGeom>
            <a:noFill/>
            <a:ln w="38100">
              <a:solidFill>
                <a:srgbClr val="FF3399"/>
              </a:solidFill>
              <a:round/>
              <a:headEnd type="triangle" w="med" len="med"/>
              <a:tailEnd/>
            </a:ln>
            <a:extLst>
              <a:ext uri="{909E8E84-426E-40dd-AFC4-6F175D3DCCD1}">
                <a14:hiddenFill xmlns:a14="http://schemas.microsoft.com/office/drawing/2010/main" xmlns="">
                  <a:solidFill>
                    <a:srgbClr val="FFFFFF"/>
                  </a:solidFill>
                </a14:hiddenFill>
              </a:ext>
            </a:extLst>
          </p:spPr>
          <p:txBody>
            <a:bodyPr rot="10800000" vert="eaVert"/>
            <a:lstStyle/>
            <a:p>
              <a:endParaRPr lang="en-US"/>
            </a:p>
          </p:txBody>
        </p:sp>
      </p:grpSp>
      <p:grpSp>
        <p:nvGrpSpPr>
          <p:cNvPr id="33" name="Group 26">
            <a:extLst>
              <a:ext uri="{FF2B5EF4-FFF2-40B4-BE49-F238E27FC236}">
                <a16:creationId xmlns:a16="http://schemas.microsoft.com/office/drawing/2014/main" id="{2BCECD86-6C64-4552-B282-651FD8CA9C5A}"/>
              </a:ext>
            </a:extLst>
          </p:cNvPr>
          <p:cNvGrpSpPr>
            <a:grpSpLocks/>
          </p:cNvGrpSpPr>
          <p:nvPr/>
        </p:nvGrpSpPr>
        <p:grpSpPr bwMode="auto">
          <a:xfrm>
            <a:off x="4405801" y="4837336"/>
            <a:ext cx="4340225" cy="1339850"/>
            <a:chOff x="2758" y="2780"/>
            <a:chExt cx="2734" cy="844"/>
          </a:xfrm>
        </p:grpSpPr>
        <p:grpSp>
          <p:nvGrpSpPr>
            <p:cNvPr id="34" name="Group 27">
              <a:extLst>
                <a:ext uri="{FF2B5EF4-FFF2-40B4-BE49-F238E27FC236}">
                  <a16:creationId xmlns:a16="http://schemas.microsoft.com/office/drawing/2014/main" id="{21B7E6A1-3022-4752-845D-96CC570A09E3}"/>
                </a:ext>
              </a:extLst>
            </p:cNvPr>
            <p:cNvGrpSpPr>
              <a:grpSpLocks/>
            </p:cNvGrpSpPr>
            <p:nvPr/>
          </p:nvGrpSpPr>
          <p:grpSpPr bwMode="auto">
            <a:xfrm>
              <a:off x="2758" y="2780"/>
              <a:ext cx="2734" cy="844"/>
              <a:chOff x="2758" y="2780"/>
              <a:chExt cx="2734" cy="844"/>
            </a:xfrm>
          </p:grpSpPr>
          <p:sp>
            <p:nvSpPr>
              <p:cNvPr id="36" name="Oval 69">
                <a:extLst>
                  <a:ext uri="{FF2B5EF4-FFF2-40B4-BE49-F238E27FC236}">
                    <a16:creationId xmlns:a16="http://schemas.microsoft.com/office/drawing/2014/main" id="{AEB10AFD-EBCF-4C29-9226-1791F189B039}"/>
                  </a:ext>
                </a:extLst>
              </p:cNvPr>
              <p:cNvSpPr>
                <a:spLocks noChangeArrowheads="1"/>
              </p:cNvSpPr>
              <p:nvPr/>
            </p:nvSpPr>
            <p:spPr bwMode="auto">
              <a:xfrm>
                <a:off x="2758" y="2781"/>
                <a:ext cx="860" cy="842"/>
              </a:xfrm>
              <a:prstGeom prst="ellipse">
                <a:avLst/>
              </a:prstGeom>
              <a:solidFill>
                <a:schemeClr val="bg1"/>
              </a:solidFill>
              <a:ln w="38100">
                <a:solidFill>
                  <a:srgbClr val="FF0000"/>
                </a:solidFill>
                <a:prstDash val="dash"/>
                <a:round/>
                <a:headEnd/>
                <a:tailEnd/>
              </a:ln>
            </p:spPr>
            <p:txBody>
              <a:bodyPr wrap="none" anchor="ctr"/>
              <a:lstStyle/>
              <a:p>
                <a:endParaRPr lang="ru-RU" baseline="30000"/>
              </a:p>
            </p:txBody>
          </p:sp>
          <p:sp>
            <p:nvSpPr>
              <p:cNvPr id="37" name="Oval 70">
                <a:extLst>
                  <a:ext uri="{FF2B5EF4-FFF2-40B4-BE49-F238E27FC236}">
                    <a16:creationId xmlns:a16="http://schemas.microsoft.com/office/drawing/2014/main" id="{87F1A7F7-9FA1-48BA-A015-9705A73B7FD9}"/>
                  </a:ext>
                </a:extLst>
              </p:cNvPr>
              <p:cNvSpPr>
                <a:spLocks noChangeArrowheads="1"/>
              </p:cNvSpPr>
              <p:nvPr/>
            </p:nvSpPr>
            <p:spPr bwMode="auto">
              <a:xfrm>
                <a:off x="4632" y="2781"/>
                <a:ext cx="860" cy="843"/>
              </a:xfrm>
              <a:prstGeom prst="ellipse">
                <a:avLst/>
              </a:prstGeom>
              <a:solidFill>
                <a:schemeClr val="bg1"/>
              </a:solidFill>
              <a:ln w="38100">
                <a:solidFill>
                  <a:schemeClr val="accent2"/>
                </a:solidFill>
                <a:prstDash val="dash"/>
                <a:round/>
                <a:headEnd/>
                <a:tailEnd/>
              </a:ln>
            </p:spPr>
            <p:txBody>
              <a:bodyPr wrap="none" anchor="ctr"/>
              <a:lstStyle/>
              <a:p>
                <a:endParaRPr lang="ru-RU" baseline="30000"/>
              </a:p>
            </p:txBody>
          </p:sp>
          <p:sp>
            <p:nvSpPr>
              <p:cNvPr id="38" name="Oval 72">
                <a:extLst>
                  <a:ext uri="{FF2B5EF4-FFF2-40B4-BE49-F238E27FC236}">
                    <a16:creationId xmlns:a16="http://schemas.microsoft.com/office/drawing/2014/main" id="{99BF42EA-860B-43B9-9EAF-24E1B02949D0}"/>
                  </a:ext>
                </a:extLst>
              </p:cNvPr>
              <p:cNvSpPr>
                <a:spLocks noChangeArrowheads="1"/>
              </p:cNvSpPr>
              <p:nvPr/>
            </p:nvSpPr>
            <p:spPr bwMode="auto">
              <a:xfrm>
                <a:off x="2837" y="2788"/>
                <a:ext cx="860" cy="836"/>
              </a:xfrm>
              <a:prstGeom prst="ellipse">
                <a:avLst/>
              </a:prstGeom>
              <a:solidFill>
                <a:schemeClr val="bg1"/>
              </a:solidFill>
              <a:ln w="38100">
                <a:solidFill>
                  <a:srgbClr val="0000CC"/>
                </a:solidFill>
                <a:prstDash val="dash"/>
                <a:round/>
                <a:headEnd/>
                <a:tailEnd/>
              </a:ln>
            </p:spPr>
            <p:txBody>
              <a:bodyPr wrap="none" anchor="ctr"/>
              <a:lstStyle/>
              <a:p>
                <a:endParaRPr lang="ru-RU" baseline="30000"/>
              </a:p>
            </p:txBody>
          </p:sp>
          <p:sp>
            <p:nvSpPr>
              <p:cNvPr id="39" name="Oval 73">
                <a:extLst>
                  <a:ext uri="{FF2B5EF4-FFF2-40B4-BE49-F238E27FC236}">
                    <a16:creationId xmlns:a16="http://schemas.microsoft.com/office/drawing/2014/main" id="{E1153018-2D30-4ADB-A9CD-A7DFD08F23E6}"/>
                  </a:ext>
                </a:extLst>
              </p:cNvPr>
              <p:cNvSpPr>
                <a:spLocks noChangeArrowheads="1"/>
              </p:cNvSpPr>
              <p:nvPr/>
            </p:nvSpPr>
            <p:spPr bwMode="auto">
              <a:xfrm>
                <a:off x="4561" y="2780"/>
                <a:ext cx="860" cy="836"/>
              </a:xfrm>
              <a:prstGeom prst="ellipse">
                <a:avLst/>
              </a:prstGeom>
              <a:solidFill>
                <a:schemeClr val="bg1"/>
              </a:solidFill>
              <a:ln w="38100">
                <a:solidFill>
                  <a:srgbClr val="FF0000"/>
                </a:solidFill>
                <a:prstDash val="dash"/>
                <a:round/>
                <a:headEnd/>
                <a:tailEnd/>
              </a:ln>
            </p:spPr>
            <p:txBody>
              <a:bodyPr wrap="none" anchor="ctr"/>
              <a:lstStyle/>
              <a:p>
                <a:endParaRPr lang="ru-RU" baseline="30000"/>
              </a:p>
            </p:txBody>
          </p:sp>
          <p:sp>
            <p:nvSpPr>
              <p:cNvPr id="40" name="Rectangle 74">
                <a:extLst>
                  <a:ext uri="{FF2B5EF4-FFF2-40B4-BE49-F238E27FC236}">
                    <a16:creationId xmlns:a16="http://schemas.microsoft.com/office/drawing/2014/main" id="{626D0BE4-8072-446D-BA4F-000BE806ACF1}"/>
                  </a:ext>
                </a:extLst>
              </p:cNvPr>
              <p:cNvSpPr>
                <a:spLocks noChangeArrowheads="1"/>
              </p:cNvSpPr>
              <p:nvPr/>
            </p:nvSpPr>
            <p:spPr bwMode="auto">
              <a:xfrm>
                <a:off x="3268" y="2788"/>
                <a:ext cx="1723" cy="836"/>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p>
                <a:endParaRPr lang="ru-RU" baseline="30000"/>
              </a:p>
            </p:txBody>
          </p:sp>
          <p:sp>
            <p:nvSpPr>
              <p:cNvPr id="41" name="Line 75">
                <a:extLst>
                  <a:ext uri="{FF2B5EF4-FFF2-40B4-BE49-F238E27FC236}">
                    <a16:creationId xmlns:a16="http://schemas.microsoft.com/office/drawing/2014/main" id="{CD12263A-98C9-4543-A711-B04F4F6C7E54}"/>
                  </a:ext>
                </a:extLst>
              </p:cNvPr>
              <p:cNvSpPr>
                <a:spLocks noChangeShapeType="1"/>
              </p:cNvSpPr>
              <p:nvPr/>
            </p:nvSpPr>
            <p:spPr bwMode="auto">
              <a:xfrm flipV="1">
                <a:off x="3268" y="2780"/>
                <a:ext cx="1707" cy="8"/>
              </a:xfrm>
              <a:prstGeom prst="line">
                <a:avLst/>
              </a:prstGeom>
              <a:noFill/>
              <a:ln w="38100">
                <a:solidFill>
                  <a:srgbClr val="666633"/>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 name="Line 76">
                <a:extLst>
                  <a:ext uri="{FF2B5EF4-FFF2-40B4-BE49-F238E27FC236}">
                    <a16:creationId xmlns:a16="http://schemas.microsoft.com/office/drawing/2014/main" id="{32D6380B-50F2-4086-8980-1B52DC90BCC2}"/>
                  </a:ext>
                </a:extLst>
              </p:cNvPr>
              <p:cNvSpPr>
                <a:spLocks noChangeShapeType="1"/>
              </p:cNvSpPr>
              <p:nvPr/>
            </p:nvSpPr>
            <p:spPr bwMode="auto">
              <a:xfrm>
                <a:off x="3303" y="3624"/>
                <a:ext cx="1564" cy="0"/>
              </a:xfrm>
              <a:prstGeom prst="line">
                <a:avLst/>
              </a:prstGeom>
              <a:noFill/>
              <a:ln w="38100">
                <a:solidFill>
                  <a:srgbClr val="666633"/>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5" name="Text Box 77">
              <a:extLst>
                <a:ext uri="{FF2B5EF4-FFF2-40B4-BE49-F238E27FC236}">
                  <a16:creationId xmlns:a16="http://schemas.microsoft.com/office/drawing/2014/main" id="{C9FF46AE-2033-4B9D-AE5D-BD7529A7CD69}"/>
                </a:ext>
              </a:extLst>
            </p:cNvPr>
            <p:cNvSpPr txBox="1">
              <a:spLocks noChangeArrowheads="1"/>
            </p:cNvSpPr>
            <p:nvPr/>
          </p:nvSpPr>
          <p:spPr bwMode="auto">
            <a:xfrm>
              <a:off x="3079" y="2861"/>
              <a:ext cx="2096" cy="241"/>
            </a:xfrm>
            <a:prstGeom prst="rect">
              <a:avLst/>
            </a:prstGeom>
            <a:solidFill>
              <a:schemeClr val="bg1"/>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000090"/>
                  </a:solidFill>
                  <a:latin typeface="Bookman Old Style" charset="0"/>
                </a:rPr>
                <a:t>Two SC collider rings</a:t>
              </a:r>
            </a:p>
          </p:txBody>
        </p:sp>
      </p:grpSp>
      <p:grpSp>
        <p:nvGrpSpPr>
          <p:cNvPr id="43" name="Group 36">
            <a:extLst>
              <a:ext uri="{FF2B5EF4-FFF2-40B4-BE49-F238E27FC236}">
                <a16:creationId xmlns:a16="http://schemas.microsoft.com/office/drawing/2014/main" id="{53449CCF-5791-4BF6-9C18-E8218482CA45}"/>
              </a:ext>
            </a:extLst>
          </p:cNvPr>
          <p:cNvGrpSpPr>
            <a:grpSpLocks/>
          </p:cNvGrpSpPr>
          <p:nvPr/>
        </p:nvGrpSpPr>
        <p:grpSpPr bwMode="auto">
          <a:xfrm>
            <a:off x="1819763" y="992412"/>
            <a:ext cx="6969125" cy="417513"/>
            <a:chOff x="1129" y="358"/>
            <a:chExt cx="4390" cy="263"/>
          </a:xfrm>
        </p:grpSpPr>
        <p:sp>
          <p:nvSpPr>
            <p:cNvPr id="44" name="Text Box 65">
              <a:extLst>
                <a:ext uri="{FF2B5EF4-FFF2-40B4-BE49-F238E27FC236}">
                  <a16:creationId xmlns:a16="http://schemas.microsoft.com/office/drawing/2014/main" id="{ED358D5F-143B-4F1D-BE96-AB3109E19EEF}"/>
                </a:ext>
              </a:extLst>
            </p:cNvPr>
            <p:cNvSpPr txBox="1">
              <a:spLocks noChangeArrowheads="1"/>
            </p:cNvSpPr>
            <p:nvPr/>
          </p:nvSpPr>
          <p:spPr bwMode="auto">
            <a:xfrm>
              <a:off x="3056" y="381"/>
              <a:ext cx="1565" cy="240"/>
            </a:xfrm>
            <a:prstGeom prst="rect">
              <a:avLst/>
            </a:prstGeom>
            <a:solidFill>
              <a:srgbClr val="FFFFFF"/>
            </a:solidFill>
            <a:ln w="28575">
              <a:solidFill>
                <a:srgbClr val="FF0000"/>
              </a:solidFill>
              <a:prstDash val="dash"/>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90"/>
                  </a:solidFill>
                  <a:latin typeface="Bookman Old Style" charset="0"/>
                </a:rPr>
                <a:t>Linac HILac</a:t>
              </a:r>
              <a:endParaRPr lang="ru-RU" sz="1600" b="1">
                <a:solidFill>
                  <a:srgbClr val="000090"/>
                </a:solidFill>
                <a:latin typeface="Bookman Old Style" charset="0"/>
              </a:endParaRPr>
            </a:p>
          </p:txBody>
        </p:sp>
        <p:sp>
          <p:nvSpPr>
            <p:cNvPr id="45" name="Text Box 65">
              <a:extLst>
                <a:ext uri="{FF2B5EF4-FFF2-40B4-BE49-F238E27FC236}">
                  <a16:creationId xmlns:a16="http://schemas.microsoft.com/office/drawing/2014/main" id="{591ECA7B-FE24-489C-B8B2-0D6EB0B65658}"/>
                </a:ext>
              </a:extLst>
            </p:cNvPr>
            <p:cNvSpPr txBox="1">
              <a:spLocks noChangeArrowheads="1"/>
            </p:cNvSpPr>
            <p:nvPr/>
          </p:nvSpPr>
          <p:spPr bwMode="auto">
            <a:xfrm>
              <a:off x="4761" y="358"/>
              <a:ext cx="758" cy="256"/>
            </a:xfrm>
            <a:prstGeom prst="rect">
              <a:avLst/>
            </a:prstGeom>
            <a:solidFill>
              <a:srgbClr val="FFFFFF"/>
            </a:solidFill>
            <a:ln w="28575">
              <a:solidFill>
                <a:srgbClr val="FF0000"/>
              </a:solidFill>
              <a:prstDash val="dash"/>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90"/>
                  </a:solidFill>
                  <a:latin typeface="Bookman Old Style" charset="0"/>
                </a:rPr>
                <a:t>KRION</a:t>
              </a:r>
              <a:endParaRPr lang="ru-RU" sz="1600" b="1">
                <a:solidFill>
                  <a:srgbClr val="000090"/>
                </a:solidFill>
                <a:latin typeface="Bookman Old Style" charset="0"/>
              </a:endParaRPr>
            </a:p>
          </p:txBody>
        </p:sp>
        <p:sp>
          <p:nvSpPr>
            <p:cNvPr id="46" name="Line 39">
              <a:extLst>
                <a:ext uri="{FF2B5EF4-FFF2-40B4-BE49-F238E27FC236}">
                  <a16:creationId xmlns:a16="http://schemas.microsoft.com/office/drawing/2014/main" id="{B4F37D5A-F676-4196-84BC-025C21D8CD0A}"/>
                </a:ext>
              </a:extLst>
            </p:cNvPr>
            <p:cNvSpPr>
              <a:spLocks noChangeShapeType="1"/>
            </p:cNvSpPr>
            <p:nvPr/>
          </p:nvSpPr>
          <p:spPr bwMode="auto">
            <a:xfrm flipH="1" flipV="1">
              <a:off x="1129" y="521"/>
              <a:ext cx="192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8" name="Line 95">
              <a:extLst>
                <a:ext uri="{FF2B5EF4-FFF2-40B4-BE49-F238E27FC236}">
                  <a16:creationId xmlns:a16="http://schemas.microsoft.com/office/drawing/2014/main" id="{6C067497-EC5E-4152-96D0-5B87BA6653FF}"/>
                </a:ext>
              </a:extLst>
            </p:cNvPr>
            <p:cNvSpPr>
              <a:spLocks noChangeShapeType="1"/>
            </p:cNvSpPr>
            <p:nvPr/>
          </p:nvSpPr>
          <p:spPr bwMode="auto">
            <a:xfrm flipH="1" flipV="1">
              <a:off x="4634" y="503"/>
              <a:ext cx="115" cy="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52" name="Text Box 66">
            <a:extLst>
              <a:ext uri="{FF2B5EF4-FFF2-40B4-BE49-F238E27FC236}">
                <a16:creationId xmlns:a16="http://schemas.microsoft.com/office/drawing/2014/main" id="{65BE9445-F69D-4049-ABFF-B21347587206}"/>
              </a:ext>
            </a:extLst>
          </p:cNvPr>
          <p:cNvSpPr txBox="1">
            <a:spLocks noChangeArrowheads="1"/>
          </p:cNvSpPr>
          <p:nvPr/>
        </p:nvSpPr>
        <p:spPr bwMode="auto">
          <a:xfrm>
            <a:off x="5145576" y="5354861"/>
            <a:ext cx="2955925"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dirty="0">
                <a:solidFill>
                  <a:srgbClr val="000090"/>
                </a:solidFill>
                <a:latin typeface="Bookman Old Style" charset="0"/>
              </a:rPr>
              <a:t>~ 2 x 22 injection cycles</a:t>
            </a:r>
          </a:p>
          <a:p>
            <a:pPr eaLnBrk="1" hangingPunct="1"/>
            <a:r>
              <a:rPr lang="en-US" sz="1600" b="1" i="1" dirty="0">
                <a:solidFill>
                  <a:srgbClr val="000090"/>
                </a:solidFill>
                <a:latin typeface="Bookman Old Style" charset="0"/>
              </a:rPr>
              <a:t>    22 bunches per ring</a:t>
            </a:r>
            <a:endParaRPr lang="ru-RU" sz="1600" b="1" i="1" dirty="0">
              <a:solidFill>
                <a:srgbClr val="000090"/>
              </a:solidFill>
              <a:latin typeface="Bookman Old Style" charset="0"/>
            </a:endParaRPr>
          </a:p>
        </p:txBody>
      </p:sp>
      <p:sp>
        <p:nvSpPr>
          <p:cNvPr id="53" name="Rectangle 7">
            <a:extLst>
              <a:ext uri="{FF2B5EF4-FFF2-40B4-BE49-F238E27FC236}">
                <a16:creationId xmlns:a16="http://schemas.microsoft.com/office/drawing/2014/main" id="{4E8DDFBC-AF64-4C47-8144-D5D67418AC08}"/>
              </a:ext>
            </a:extLst>
          </p:cNvPr>
          <p:cNvSpPr>
            <a:spLocks noChangeArrowheads="1"/>
          </p:cNvSpPr>
          <p:nvPr/>
        </p:nvSpPr>
        <p:spPr bwMode="auto">
          <a:xfrm>
            <a:off x="891075" y="432023"/>
            <a:ext cx="7694612"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ctr" eaLnBrk="0" hangingPunct="0"/>
            <a:r>
              <a:rPr kumimoji="1" lang="en-US" sz="2000" b="1" dirty="0">
                <a:solidFill>
                  <a:srgbClr val="000066"/>
                </a:solidFill>
                <a:sym typeface="Apple Chancery" charset="0"/>
              </a:rPr>
              <a:t>    Structure and Operation Regimes</a:t>
            </a:r>
          </a:p>
        </p:txBody>
      </p:sp>
      <p:grpSp>
        <p:nvGrpSpPr>
          <p:cNvPr id="54" name="Group 55">
            <a:extLst>
              <a:ext uri="{FF2B5EF4-FFF2-40B4-BE49-F238E27FC236}">
                <a16:creationId xmlns:a16="http://schemas.microsoft.com/office/drawing/2014/main" id="{222851D6-EA61-48F8-9038-E3468AD63436}"/>
              </a:ext>
            </a:extLst>
          </p:cNvPr>
          <p:cNvGrpSpPr>
            <a:grpSpLocks/>
          </p:cNvGrpSpPr>
          <p:nvPr/>
        </p:nvGrpSpPr>
        <p:grpSpPr bwMode="auto">
          <a:xfrm>
            <a:off x="2624626" y="1843312"/>
            <a:ext cx="1582737" cy="2449513"/>
            <a:chOff x="1749" y="1128"/>
            <a:chExt cx="997" cy="1543"/>
          </a:xfrm>
        </p:grpSpPr>
        <p:sp>
          <p:nvSpPr>
            <p:cNvPr id="55" name="Line 89">
              <a:extLst>
                <a:ext uri="{FF2B5EF4-FFF2-40B4-BE49-F238E27FC236}">
                  <a16:creationId xmlns:a16="http://schemas.microsoft.com/office/drawing/2014/main" id="{C78AF1F7-D6D8-4574-BF3A-C0C551E32BBB}"/>
                </a:ext>
              </a:extLst>
            </p:cNvPr>
            <p:cNvSpPr>
              <a:spLocks noChangeShapeType="1"/>
            </p:cNvSpPr>
            <p:nvPr/>
          </p:nvSpPr>
          <p:spPr bwMode="auto">
            <a:xfrm flipH="1">
              <a:off x="2122" y="1361"/>
              <a:ext cx="291" cy="928"/>
            </a:xfrm>
            <a:prstGeom prst="line">
              <a:avLst/>
            </a:prstGeom>
            <a:noFill/>
            <a:ln w="38100">
              <a:solidFill>
                <a:srgbClr val="00009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6" name="Arc 57">
              <a:extLst>
                <a:ext uri="{FF2B5EF4-FFF2-40B4-BE49-F238E27FC236}">
                  <a16:creationId xmlns:a16="http://schemas.microsoft.com/office/drawing/2014/main" id="{B420EEA4-F1F8-4AAE-85EA-C51B1BC43DDA}"/>
                </a:ext>
              </a:extLst>
            </p:cNvPr>
            <p:cNvSpPr>
              <a:spLocks/>
            </p:cNvSpPr>
            <p:nvPr/>
          </p:nvSpPr>
          <p:spPr bwMode="auto">
            <a:xfrm flipH="1">
              <a:off x="2406" y="1128"/>
              <a:ext cx="34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0" y="0"/>
                  </a:moveTo>
                  <a:cubicBezTo>
                    <a:pt x="10810" y="0"/>
                    <a:pt x="19955" y="7991"/>
                    <a:pt x="21404" y="18704"/>
                  </a:cubicBezTo>
                </a:path>
                <a:path w="21405" h="21600" stroke="0" extrusionOk="0">
                  <a:moveTo>
                    <a:pt x="0" y="0"/>
                  </a:moveTo>
                  <a:cubicBezTo>
                    <a:pt x="10810" y="0"/>
                    <a:pt x="19955" y="7991"/>
                    <a:pt x="21404" y="18704"/>
                  </a:cubicBezTo>
                  <a:lnTo>
                    <a:pt x="0" y="21600"/>
                  </a:lnTo>
                  <a:lnTo>
                    <a:pt x="0" y="0"/>
                  </a:lnTo>
                  <a:close/>
                </a:path>
              </a:pathLst>
            </a:custGeom>
            <a:noFill/>
            <a:ln w="38100">
              <a:solidFill>
                <a:srgbClr val="000090"/>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 name="Arc 58">
              <a:extLst>
                <a:ext uri="{FF2B5EF4-FFF2-40B4-BE49-F238E27FC236}">
                  <a16:creationId xmlns:a16="http://schemas.microsoft.com/office/drawing/2014/main" id="{2489E0CA-9D32-49D2-9A08-A471EC6AFCD2}"/>
                </a:ext>
              </a:extLst>
            </p:cNvPr>
            <p:cNvSpPr>
              <a:spLocks/>
            </p:cNvSpPr>
            <p:nvPr/>
          </p:nvSpPr>
          <p:spPr bwMode="auto">
            <a:xfrm rot="-3792276" flipH="1" flipV="1">
              <a:off x="1639" y="2281"/>
              <a:ext cx="500" cy="280"/>
            </a:xfrm>
            <a:custGeom>
              <a:avLst/>
              <a:gdLst>
                <a:gd name="T0" fmla="*/ 0 w 21405"/>
                <a:gd name="T1" fmla="*/ 0 h 21600"/>
                <a:gd name="T2" fmla="*/ 0 w 21405"/>
                <a:gd name="T3" fmla="*/ 0 h 21600"/>
                <a:gd name="T4" fmla="*/ 0 w 21405"/>
                <a:gd name="T5" fmla="*/ 0 h 21600"/>
                <a:gd name="T6" fmla="*/ 0 60000 65536"/>
                <a:gd name="T7" fmla="*/ 0 60000 65536"/>
                <a:gd name="T8" fmla="*/ 0 60000 65536"/>
              </a:gdLst>
              <a:ahLst/>
              <a:cxnLst>
                <a:cxn ang="T6">
                  <a:pos x="T0" y="T1"/>
                </a:cxn>
                <a:cxn ang="T7">
                  <a:pos x="T2" y="T3"/>
                </a:cxn>
                <a:cxn ang="T8">
                  <a:pos x="T4" y="T5"/>
                </a:cxn>
              </a:cxnLst>
              <a:rect l="0" t="0" r="r" b="b"/>
              <a:pathLst>
                <a:path w="21405" h="21600" fill="none" extrusionOk="0">
                  <a:moveTo>
                    <a:pt x="0" y="0"/>
                  </a:moveTo>
                  <a:cubicBezTo>
                    <a:pt x="10810" y="0"/>
                    <a:pt x="19955" y="7991"/>
                    <a:pt x="21404" y="18704"/>
                  </a:cubicBezTo>
                </a:path>
                <a:path w="21405" h="21600" stroke="0" extrusionOk="0">
                  <a:moveTo>
                    <a:pt x="0" y="0"/>
                  </a:moveTo>
                  <a:cubicBezTo>
                    <a:pt x="10810" y="0"/>
                    <a:pt x="19955" y="7991"/>
                    <a:pt x="21404" y="18704"/>
                  </a:cubicBezTo>
                  <a:lnTo>
                    <a:pt x="0" y="21600"/>
                  </a:lnTo>
                  <a:lnTo>
                    <a:pt x="0" y="0"/>
                  </a:lnTo>
                  <a:close/>
                </a:path>
              </a:pathLst>
            </a:custGeom>
            <a:noFill/>
            <a:ln w="38100">
              <a:solidFill>
                <a:srgbClr val="000090"/>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60" name="Group 59">
            <a:extLst>
              <a:ext uri="{FF2B5EF4-FFF2-40B4-BE49-F238E27FC236}">
                <a16:creationId xmlns:a16="http://schemas.microsoft.com/office/drawing/2014/main" id="{D6C9AA71-8095-4876-8EDD-5DE32827532B}"/>
              </a:ext>
            </a:extLst>
          </p:cNvPr>
          <p:cNvGrpSpPr>
            <a:grpSpLocks/>
          </p:cNvGrpSpPr>
          <p:nvPr/>
        </p:nvGrpSpPr>
        <p:grpSpPr bwMode="auto">
          <a:xfrm>
            <a:off x="306875" y="3654650"/>
            <a:ext cx="4519612" cy="409575"/>
            <a:chOff x="176" y="2035"/>
            <a:chExt cx="2358" cy="258"/>
          </a:xfrm>
        </p:grpSpPr>
        <p:sp>
          <p:nvSpPr>
            <p:cNvPr id="61" name="Rectangle 81" descr="Темный диагональный 2">
              <a:extLst>
                <a:ext uri="{FF2B5EF4-FFF2-40B4-BE49-F238E27FC236}">
                  <a16:creationId xmlns:a16="http://schemas.microsoft.com/office/drawing/2014/main" id="{CDC55870-4470-4F83-9E34-4D4EF2C18995}"/>
                </a:ext>
              </a:extLst>
            </p:cNvPr>
            <p:cNvSpPr>
              <a:spLocks noChangeArrowheads="1"/>
            </p:cNvSpPr>
            <p:nvPr/>
          </p:nvSpPr>
          <p:spPr bwMode="auto">
            <a:xfrm rot="-5400000">
              <a:off x="296" y="2012"/>
              <a:ext cx="66" cy="305"/>
            </a:xfrm>
            <a:prstGeom prst="rect">
              <a:avLst/>
            </a:prstGeom>
            <a:pattFill prst="dkUpDiag">
              <a:fgClr>
                <a:srgbClr val="000000"/>
              </a:fgClr>
              <a:bgClr>
                <a:srgbClr val="FFFFFF"/>
              </a:bgClr>
            </a:pattFill>
            <a:ln w="28575">
              <a:solidFill>
                <a:srgbClr val="FFFFFF"/>
              </a:solidFill>
              <a:miter lim="800000"/>
              <a:headEnd/>
              <a:tailEnd/>
            </a:ln>
          </p:spPr>
          <p:txBody>
            <a:bodyPr vert="eaVert"/>
            <a:lstStyle/>
            <a:p>
              <a:endParaRPr lang="ru-RU" baseline="30000"/>
            </a:p>
          </p:txBody>
        </p:sp>
        <p:sp>
          <p:nvSpPr>
            <p:cNvPr id="62" name="Text Box 97">
              <a:extLst>
                <a:ext uri="{FF2B5EF4-FFF2-40B4-BE49-F238E27FC236}">
                  <a16:creationId xmlns:a16="http://schemas.microsoft.com/office/drawing/2014/main" id="{5EC43C05-F046-4781-8228-13438FFE56A4}"/>
                </a:ext>
              </a:extLst>
            </p:cNvPr>
            <p:cNvSpPr txBox="1">
              <a:spLocks noChangeArrowheads="1"/>
            </p:cNvSpPr>
            <p:nvPr/>
          </p:nvSpPr>
          <p:spPr bwMode="auto">
            <a:xfrm>
              <a:off x="512" y="2035"/>
              <a:ext cx="2022" cy="258"/>
            </a:xfrm>
            <a:prstGeom prst="rect">
              <a:avLst/>
            </a:prstGeom>
            <a:solidFill>
              <a:schemeClr val="bg1"/>
            </a:solidFill>
            <a:ln w="19050">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66"/>
                  </a:solidFill>
                  <a:latin typeface="Bookman Old Style" charset="0"/>
                </a:rPr>
                <a:t>Stripping (</a:t>
              </a:r>
              <a:r>
                <a:rPr lang="en-US" sz="1600" b="1" dirty="0">
                  <a:solidFill>
                    <a:srgbClr val="FF0000"/>
                  </a:solidFill>
                  <a:latin typeface="Bookman Old Style" charset="0"/>
                </a:rPr>
                <a:t>80%</a:t>
              </a:r>
              <a:r>
                <a:rPr lang="en-US" sz="1600" b="1" dirty="0">
                  <a:solidFill>
                    <a:srgbClr val="000066"/>
                  </a:solidFill>
                  <a:latin typeface="Bookman Old Style" charset="0"/>
                </a:rPr>
                <a:t>) </a:t>
              </a:r>
              <a:r>
                <a:rPr lang="en-US" sz="1600" b="1" baseline="30000" dirty="0">
                  <a:solidFill>
                    <a:srgbClr val="000066"/>
                  </a:solidFill>
                  <a:latin typeface="Bookman Old Style" charset="0"/>
                </a:rPr>
                <a:t>197</a:t>
              </a:r>
              <a:r>
                <a:rPr lang="en-US" sz="1600" b="1" dirty="0">
                  <a:solidFill>
                    <a:srgbClr val="000066"/>
                  </a:solidFill>
                  <a:latin typeface="Bookman Old Style" charset="0"/>
                </a:rPr>
                <a:t>Au</a:t>
              </a:r>
              <a:r>
                <a:rPr lang="en-US" sz="1600" b="1" baseline="30000" dirty="0">
                  <a:solidFill>
                    <a:srgbClr val="000066"/>
                  </a:solidFill>
                  <a:latin typeface="Bookman Old Style" charset="0"/>
                </a:rPr>
                <a:t>31+ </a:t>
              </a:r>
              <a:r>
                <a:rPr lang="en-US" sz="1600" b="1" dirty="0">
                  <a:solidFill>
                    <a:srgbClr val="000066"/>
                  </a:solidFill>
                  <a:latin typeface="Bookman Old Style" charset="0"/>
                  <a:sym typeface="MS PGothic" charset="0"/>
                </a:rPr>
                <a:t>=&gt; </a:t>
              </a:r>
              <a:r>
                <a:rPr lang="en-US" sz="1600" b="1" baseline="30000" dirty="0">
                  <a:solidFill>
                    <a:srgbClr val="FF0000"/>
                  </a:solidFill>
                  <a:latin typeface="Bookman Old Style" charset="0"/>
                </a:rPr>
                <a:t>197</a:t>
              </a:r>
              <a:r>
                <a:rPr lang="en-US" sz="1600" b="1" dirty="0">
                  <a:solidFill>
                    <a:srgbClr val="FF0000"/>
                  </a:solidFill>
                  <a:latin typeface="Bookman Old Style" charset="0"/>
                </a:rPr>
                <a:t>Au</a:t>
              </a:r>
              <a:r>
                <a:rPr lang="en-US" sz="1600" b="1" baseline="30000" dirty="0">
                  <a:solidFill>
                    <a:srgbClr val="FF0000"/>
                  </a:solidFill>
                  <a:latin typeface="Bookman Old Style" charset="0"/>
                </a:rPr>
                <a:t>79+</a:t>
              </a:r>
              <a:endParaRPr lang="ru-RU" sz="1600" b="1" dirty="0">
                <a:solidFill>
                  <a:srgbClr val="FF0000"/>
                </a:solidFill>
                <a:latin typeface="Bookman Old Style" charset="0"/>
              </a:endParaRPr>
            </a:p>
          </p:txBody>
        </p:sp>
      </p:grpSp>
      <p:grpSp>
        <p:nvGrpSpPr>
          <p:cNvPr id="224" name="Группа 223">
            <a:extLst>
              <a:ext uri="{FF2B5EF4-FFF2-40B4-BE49-F238E27FC236}">
                <a16:creationId xmlns:a16="http://schemas.microsoft.com/office/drawing/2014/main" id="{A012334D-C652-4B31-A81B-DD632D8DAFFF}"/>
              </a:ext>
            </a:extLst>
          </p:cNvPr>
          <p:cNvGrpSpPr/>
          <p:nvPr/>
        </p:nvGrpSpPr>
        <p:grpSpPr>
          <a:xfrm>
            <a:off x="6272700" y="6051774"/>
            <a:ext cx="2131038" cy="557922"/>
            <a:chOff x="6272700" y="6051774"/>
            <a:chExt cx="2131038" cy="557922"/>
          </a:xfrm>
        </p:grpSpPr>
        <p:sp>
          <p:nvSpPr>
            <p:cNvPr id="49" name="AutoShape 42">
              <a:extLst>
                <a:ext uri="{FF2B5EF4-FFF2-40B4-BE49-F238E27FC236}">
                  <a16:creationId xmlns:a16="http://schemas.microsoft.com/office/drawing/2014/main" id="{C9200A7C-B4CB-4E71-B548-4A45B919B17D}"/>
                </a:ext>
              </a:extLst>
            </p:cNvPr>
            <p:cNvSpPr>
              <a:spLocks noChangeArrowheads="1"/>
            </p:cNvSpPr>
            <p:nvPr/>
          </p:nvSpPr>
          <p:spPr bwMode="auto">
            <a:xfrm>
              <a:off x="6429862" y="6051774"/>
              <a:ext cx="266700" cy="254000"/>
            </a:xfrm>
            <a:prstGeom prst="irregularSeal1">
              <a:avLst/>
            </a:prstGeom>
            <a:solidFill>
              <a:srgbClr val="FF66FF"/>
            </a:solidFill>
            <a:ln w="9525">
              <a:solidFill>
                <a:srgbClr val="CC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58" name="Text Box 66">
              <a:extLst>
                <a:ext uri="{FF2B5EF4-FFF2-40B4-BE49-F238E27FC236}">
                  <a16:creationId xmlns:a16="http://schemas.microsoft.com/office/drawing/2014/main" id="{3745AEC0-F2B4-4BEB-B4B3-86E6E566B9A8}"/>
                </a:ext>
              </a:extLst>
            </p:cNvPr>
            <p:cNvSpPr txBox="1">
              <a:spLocks noChangeArrowheads="1"/>
            </p:cNvSpPr>
            <p:nvPr/>
          </p:nvSpPr>
          <p:spPr bwMode="auto">
            <a:xfrm>
              <a:off x="6272700" y="6223224"/>
              <a:ext cx="620712" cy="33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66"/>
                  </a:solidFill>
                  <a:latin typeface="Bookman Old Style" charset="0"/>
                </a:rPr>
                <a:t>IP-1</a:t>
              </a:r>
              <a:endParaRPr lang="ru-RU" sz="1600" b="1">
                <a:solidFill>
                  <a:srgbClr val="000066"/>
                </a:solidFill>
                <a:latin typeface="Bookman Old Style" charset="0"/>
              </a:endParaRPr>
            </a:p>
          </p:txBody>
        </p:sp>
        <p:sp>
          <p:nvSpPr>
            <p:cNvPr id="4" name="TextBox 3">
              <a:extLst>
                <a:ext uri="{FF2B5EF4-FFF2-40B4-BE49-F238E27FC236}">
                  <a16:creationId xmlns:a16="http://schemas.microsoft.com/office/drawing/2014/main" id="{82BBD05F-20ED-47EB-8F5B-B0CBC177245D}"/>
                </a:ext>
              </a:extLst>
            </p:cNvPr>
            <p:cNvSpPr txBox="1"/>
            <p:nvPr/>
          </p:nvSpPr>
          <p:spPr>
            <a:xfrm>
              <a:off x="6789403" y="6240364"/>
              <a:ext cx="1614335" cy="369332"/>
            </a:xfrm>
            <a:prstGeom prst="rect">
              <a:avLst/>
            </a:prstGeom>
            <a:solidFill>
              <a:schemeClr val="tx2">
                <a:lumMod val="40000"/>
                <a:lumOff val="60000"/>
              </a:schemeClr>
            </a:solidFill>
          </p:spPr>
          <p:txBody>
            <a:bodyPr wrap="square" rtlCol="0">
              <a:spAutoFit/>
            </a:bodyPr>
            <a:lstStyle/>
            <a:p>
              <a:pPr algn="ctr"/>
              <a:r>
                <a:rPr lang="en-US" altLang="ru-RU" b="1" dirty="0">
                  <a:solidFill>
                    <a:srgbClr val="C00000"/>
                  </a:solidFill>
                </a:rPr>
                <a:t>Stages </a:t>
              </a:r>
              <a:r>
                <a:rPr lang="en-US" altLang="ru-RU" b="1" dirty="0" err="1">
                  <a:solidFill>
                    <a:srgbClr val="C00000"/>
                  </a:solidFill>
                </a:rPr>
                <a:t>Ib</a:t>
              </a:r>
              <a:r>
                <a:rPr lang="en-US" altLang="ru-RU" b="1" dirty="0">
                  <a:solidFill>
                    <a:srgbClr val="C00000"/>
                  </a:solidFill>
                </a:rPr>
                <a:t> and II</a:t>
              </a:r>
            </a:p>
          </p:txBody>
        </p:sp>
      </p:grpSp>
      <p:grpSp>
        <p:nvGrpSpPr>
          <p:cNvPr id="6" name="Группа 5">
            <a:extLst>
              <a:ext uri="{FF2B5EF4-FFF2-40B4-BE49-F238E27FC236}">
                <a16:creationId xmlns:a16="http://schemas.microsoft.com/office/drawing/2014/main" id="{F68C711E-265D-4B4B-8537-35DFAA83B0F3}"/>
              </a:ext>
            </a:extLst>
          </p:cNvPr>
          <p:cNvGrpSpPr/>
          <p:nvPr/>
        </p:nvGrpSpPr>
        <p:grpSpPr>
          <a:xfrm>
            <a:off x="6285400" y="4140999"/>
            <a:ext cx="2591368" cy="829687"/>
            <a:chOff x="6285400" y="4140999"/>
            <a:chExt cx="2591368" cy="829687"/>
          </a:xfrm>
        </p:grpSpPr>
        <p:sp>
          <p:nvSpPr>
            <p:cNvPr id="50" name="Text Box 66">
              <a:extLst>
                <a:ext uri="{FF2B5EF4-FFF2-40B4-BE49-F238E27FC236}">
                  <a16:creationId xmlns:a16="http://schemas.microsoft.com/office/drawing/2014/main" id="{400CB323-0A73-4347-A4F2-F274388440D2}"/>
                </a:ext>
              </a:extLst>
            </p:cNvPr>
            <p:cNvSpPr txBox="1">
              <a:spLocks noChangeArrowheads="1"/>
            </p:cNvSpPr>
            <p:nvPr/>
          </p:nvSpPr>
          <p:spPr bwMode="auto">
            <a:xfrm>
              <a:off x="6285400" y="4411887"/>
              <a:ext cx="620712"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66"/>
                  </a:solidFill>
                  <a:latin typeface="Bookman Old Style" charset="0"/>
                </a:rPr>
                <a:t>IP-2</a:t>
              </a:r>
              <a:endParaRPr lang="ru-RU" sz="1600" b="1">
                <a:solidFill>
                  <a:srgbClr val="000066"/>
                </a:solidFill>
                <a:latin typeface="Bookman Old Style" charset="0"/>
              </a:endParaRPr>
            </a:p>
          </p:txBody>
        </p:sp>
        <p:sp>
          <p:nvSpPr>
            <p:cNvPr id="51" name="AutoShape 44">
              <a:extLst>
                <a:ext uri="{FF2B5EF4-FFF2-40B4-BE49-F238E27FC236}">
                  <a16:creationId xmlns:a16="http://schemas.microsoft.com/office/drawing/2014/main" id="{92012AE4-07FA-4C42-96B8-EA33089539E6}"/>
                </a:ext>
              </a:extLst>
            </p:cNvPr>
            <p:cNvSpPr>
              <a:spLocks noChangeArrowheads="1"/>
            </p:cNvSpPr>
            <p:nvPr/>
          </p:nvSpPr>
          <p:spPr bwMode="auto">
            <a:xfrm>
              <a:off x="6462406" y="4716686"/>
              <a:ext cx="266700" cy="254000"/>
            </a:xfrm>
            <a:prstGeom prst="irregularSeal1">
              <a:avLst/>
            </a:prstGeom>
            <a:solidFill>
              <a:srgbClr val="FF66FF"/>
            </a:solidFill>
            <a:ln w="9525">
              <a:solidFill>
                <a:srgbClr val="CC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64" name="TextBox 63">
              <a:extLst>
                <a:ext uri="{FF2B5EF4-FFF2-40B4-BE49-F238E27FC236}">
                  <a16:creationId xmlns:a16="http://schemas.microsoft.com/office/drawing/2014/main" id="{2646FB93-F4F8-4BDA-9FB1-602377310911}"/>
                </a:ext>
              </a:extLst>
            </p:cNvPr>
            <p:cNvSpPr txBox="1"/>
            <p:nvPr/>
          </p:nvSpPr>
          <p:spPr>
            <a:xfrm>
              <a:off x="6825945" y="4140999"/>
              <a:ext cx="2050823" cy="646331"/>
            </a:xfrm>
            <a:prstGeom prst="rect">
              <a:avLst/>
            </a:prstGeom>
            <a:solidFill>
              <a:schemeClr val="tx2">
                <a:lumMod val="40000"/>
                <a:lumOff val="60000"/>
              </a:schemeClr>
            </a:solidFill>
          </p:spPr>
          <p:txBody>
            <a:bodyPr wrap="square" rtlCol="0">
              <a:spAutoFit/>
            </a:bodyPr>
            <a:lstStyle/>
            <a:p>
              <a:pPr algn="ctr"/>
              <a:r>
                <a:rPr lang="en-US" altLang="ru-RU" b="1" dirty="0">
                  <a:solidFill>
                    <a:srgbClr val="C00000"/>
                  </a:solidFill>
                </a:rPr>
                <a:t>Stage III</a:t>
              </a:r>
            </a:p>
            <a:p>
              <a:pPr algn="ctr"/>
              <a:r>
                <a:rPr lang="en-US" altLang="ru-RU" b="1" dirty="0">
                  <a:solidFill>
                    <a:srgbClr val="C00000"/>
                  </a:solidFill>
                </a:rPr>
                <a:t>CDR in progress</a:t>
              </a:r>
            </a:p>
          </p:txBody>
        </p:sp>
      </p:grpSp>
      <p:grpSp>
        <p:nvGrpSpPr>
          <p:cNvPr id="5" name="Группа 4">
            <a:extLst>
              <a:ext uri="{FF2B5EF4-FFF2-40B4-BE49-F238E27FC236}">
                <a16:creationId xmlns:a16="http://schemas.microsoft.com/office/drawing/2014/main" id="{F53F2475-C5BB-4626-B9AC-BA32556D942C}"/>
              </a:ext>
            </a:extLst>
          </p:cNvPr>
          <p:cNvGrpSpPr/>
          <p:nvPr/>
        </p:nvGrpSpPr>
        <p:grpSpPr>
          <a:xfrm>
            <a:off x="3360900" y="2427567"/>
            <a:ext cx="5205600" cy="2759410"/>
            <a:chOff x="6942003" y="2973480"/>
            <a:chExt cx="5205600" cy="2759410"/>
          </a:xfrm>
        </p:grpSpPr>
        <p:sp>
          <p:nvSpPr>
            <p:cNvPr id="83" name="Arc 94">
              <a:extLst>
                <a:ext uri="{FF2B5EF4-FFF2-40B4-BE49-F238E27FC236}">
                  <a16:creationId xmlns:a16="http://schemas.microsoft.com/office/drawing/2014/main" id="{A255AF5A-0F23-40E9-8C3B-855A1D89815A}"/>
                </a:ext>
              </a:extLst>
            </p:cNvPr>
            <p:cNvSpPr>
              <a:spLocks/>
            </p:cNvSpPr>
            <p:nvPr/>
          </p:nvSpPr>
          <p:spPr bwMode="auto">
            <a:xfrm rot="10693531" flipV="1">
              <a:off x="6942003" y="4267628"/>
              <a:ext cx="1162050" cy="1465262"/>
            </a:xfrm>
            <a:custGeom>
              <a:avLst/>
              <a:gdLst>
                <a:gd name="T0" fmla="*/ 0 w 21564"/>
                <a:gd name="T1" fmla="*/ 0 h 21249"/>
                <a:gd name="T2" fmla="*/ 0 w 21564"/>
                <a:gd name="T3" fmla="*/ 0 h 21249"/>
                <a:gd name="T4" fmla="*/ 0 w 21564"/>
                <a:gd name="T5" fmla="*/ 0 h 21249"/>
                <a:gd name="T6" fmla="*/ 0 60000 65536"/>
                <a:gd name="T7" fmla="*/ 0 60000 65536"/>
                <a:gd name="T8" fmla="*/ 0 60000 65536"/>
                <a:gd name="T9" fmla="*/ 0 w 21564"/>
                <a:gd name="T10" fmla="*/ 0 h 21249"/>
                <a:gd name="T11" fmla="*/ 21564 w 21564"/>
                <a:gd name="T12" fmla="*/ 21249 h 21249"/>
              </a:gdLst>
              <a:ahLst/>
              <a:cxnLst>
                <a:cxn ang="T6">
                  <a:pos x="T0" y="T1"/>
                </a:cxn>
                <a:cxn ang="T7">
                  <a:pos x="T2" y="T3"/>
                </a:cxn>
                <a:cxn ang="T8">
                  <a:pos x="T4" y="T5"/>
                </a:cxn>
              </a:cxnLst>
              <a:rect l="T9" t="T10" r="T11" b="T12"/>
              <a:pathLst>
                <a:path w="21564" h="21249" fill="none" extrusionOk="0">
                  <a:moveTo>
                    <a:pt x="3880" y="0"/>
                  </a:moveTo>
                  <a:cubicBezTo>
                    <a:pt x="13681" y="1790"/>
                    <a:pt x="20986" y="10051"/>
                    <a:pt x="21563" y="19997"/>
                  </a:cubicBezTo>
                </a:path>
                <a:path w="21564" h="21249" stroke="0" extrusionOk="0">
                  <a:moveTo>
                    <a:pt x="3880" y="0"/>
                  </a:moveTo>
                  <a:cubicBezTo>
                    <a:pt x="13681" y="1790"/>
                    <a:pt x="20986" y="10051"/>
                    <a:pt x="21563" y="19997"/>
                  </a:cubicBezTo>
                  <a:lnTo>
                    <a:pt x="0" y="21249"/>
                  </a:lnTo>
                  <a:lnTo>
                    <a:pt x="3880" y="0"/>
                  </a:lnTo>
                  <a:close/>
                </a:path>
              </a:pathLst>
            </a:custGeom>
            <a:noFill/>
            <a:ln w="57150">
              <a:solidFill>
                <a:srgbClr val="FF0000"/>
              </a:solidFill>
              <a:round/>
              <a:headEnd type="triangle" w="med" len="med"/>
              <a:tailEnd/>
            </a:ln>
          </p:spPr>
          <p:txBody>
            <a:bodyPr/>
            <a:lstStyle/>
            <a:p>
              <a:pPr>
                <a:defRPr/>
              </a:pPr>
              <a:endParaRPr lang="ru-RU"/>
            </a:p>
          </p:txBody>
        </p:sp>
        <p:sp>
          <p:nvSpPr>
            <p:cNvPr id="84" name="Line 95">
              <a:extLst>
                <a:ext uri="{FF2B5EF4-FFF2-40B4-BE49-F238E27FC236}">
                  <a16:creationId xmlns:a16="http://schemas.microsoft.com/office/drawing/2014/main" id="{B41068BA-9223-437D-A3C9-D901177E245C}"/>
                </a:ext>
              </a:extLst>
            </p:cNvPr>
            <p:cNvSpPr>
              <a:spLocks noChangeShapeType="1"/>
            </p:cNvSpPr>
            <p:nvPr/>
          </p:nvSpPr>
          <p:spPr bwMode="auto">
            <a:xfrm flipH="1">
              <a:off x="7859578" y="3783440"/>
              <a:ext cx="1020763" cy="461962"/>
            </a:xfrm>
            <a:prstGeom prst="line">
              <a:avLst/>
            </a:prstGeom>
            <a:solidFill>
              <a:schemeClr val="bg1"/>
            </a:solidFill>
            <a:ln w="57150">
              <a:solidFill>
                <a:srgbClr val="FF0000"/>
              </a:solidFill>
              <a:round/>
              <a:headEnd type="triangle" w="med" len="med"/>
              <a:tailEnd/>
            </a:ln>
          </p:spPr>
          <p:txBody>
            <a:bodyPr/>
            <a:lstStyle/>
            <a:p>
              <a:pPr>
                <a:defRPr/>
              </a:pPr>
              <a:endParaRPr lang="ru-RU"/>
            </a:p>
          </p:txBody>
        </p:sp>
        <p:sp>
          <p:nvSpPr>
            <p:cNvPr id="63" name="Text Box 5">
              <a:extLst>
                <a:ext uri="{FF2B5EF4-FFF2-40B4-BE49-F238E27FC236}">
                  <a16:creationId xmlns:a16="http://schemas.microsoft.com/office/drawing/2014/main" id="{4743EE6D-31B2-439A-BE0F-9CCA431980F5}"/>
                </a:ext>
              </a:extLst>
            </p:cNvPr>
            <p:cNvSpPr txBox="1">
              <a:spLocks noChangeArrowheads="1"/>
            </p:cNvSpPr>
            <p:nvPr/>
          </p:nvSpPr>
          <p:spPr bwMode="auto">
            <a:xfrm>
              <a:off x="8878940" y="2973480"/>
              <a:ext cx="3268663" cy="1261884"/>
            </a:xfrm>
            <a:prstGeom prst="rect">
              <a:avLst/>
            </a:prstGeom>
            <a:solidFill>
              <a:schemeClr val="tx2">
                <a:lumMod val="20000"/>
                <a:lumOff val="80000"/>
              </a:schemeClr>
            </a:solidFill>
            <a:ln w="12700">
              <a:solidFill>
                <a:srgbClr val="C00000"/>
              </a:solidFill>
              <a:miter lim="800000"/>
              <a:headEnd/>
              <a:tailEnd/>
            </a:ln>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endParaRPr lang="en-US" altLang="ru-RU" sz="1400" b="1" dirty="0">
                <a:solidFill>
                  <a:srgbClr val="C00000"/>
                </a:solidFill>
              </a:endParaRPr>
            </a:p>
            <a:p>
              <a:pPr algn="ctr"/>
              <a:r>
                <a:rPr lang="en-US" altLang="ru-RU" sz="1600" b="1" dirty="0">
                  <a:solidFill>
                    <a:srgbClr val="C00000"/>
                  </a:solidFill>
                </a:rPr>
                <a:t>BM@N</a:t>
              </a:r>
            </a:p>
            <a:p>
              <a:pPr algn="ctr"/>
              <a:r>
                <a:rPr lang="en-US" altLang="ru-RU" sz="1600" b="1" dirty="0">
                  <a:solidFill>
                    <a:srgbClr val="C00000"/>
                  </a:solidFill>
                </a:rPr>
                <a:t>2019</a:t>
              </a:r>
            </a:p>
            <a:p>
              <a:pPr algn="ctr"/>
              <a:r>
                <a:rPr lang="en-US" altLang="ru-RU" sz="1600" b="1" dirty="0">
                  <a:solidFill>
                    <a:srgbClr val="C00000"/>
                  </a:solidFill>
                </a:rPr>
                <a:t>Stage </a:t>
              </a:r>
              <a:r>
                <a:rPr lang="en-US" altLang="ru-RU" sz="1600" b="1" dirty="0" err="1">
                  <a:solidFill>
                    <a:srgbClr val="C00000"/>
                  </a:solidFill>
                </a:rPr>
                <a:t>Ia</a:t>
              </a:r>
              <a:endParaRPr lang="en-US" altLang="ru-RU" sz="1600" b="1" dirty="0">
                <a:solidFill>
                  <a:srgbClr val="C00000"/>
                </a:solidFill>
              </a:endParaRPr>
            </a:p>
            <a:p>
              <a:pPr algn="ctr"/>
              <a:endParaRPr lang="ru-RU" altLang="ru-RU" sz="1400" b="1" dirty="0">
                <a:solidFill>
                  <a:srgbClr val="C00000"/>
                </a:solidFill>
              </a:endParaRPr>
            </a:p>
          </p:txBody>
        </p:sp>
      </p:grpSp>
    </p:spTree>
    <p:extLst>
      <p:ext uri="{BB962C8B-B14F-4D97-AF65-F5344CB8AC3E}">
        <p14:creationId xmlns:p14="http://schemas.microsoft.com/office/powerpoint/2010/main" val="13798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right)">
                                      <p:cBhvr>
                                        <p:cTn id="7" dur="500"/>
                                        <p:tgtEl>
                                          <p:spTgt spid="4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500"/>
                            </p:stCondLst>
                            <p:childTnLst>
                              <p:par>
                                <p:cTn id="34" presetID="55"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strVal val="#ppt_w*0.70"/>
                                          </p:val>
                                        </p:tav>
                                        <p:tav tm="100000">
                                          <p:val>
                                            <p:strVal val="#ppt_w"/>
                                          </p:val>
                                        </p:tav>
                                      </p:tavLst>
                                    </p:anim>
                                    <p:anim calcmode="lin" valueType="num">
                                      <p:cBhvr>
                                        <p:cTn id="37" dur="500" fill="hold"/>
                                        <p:tgtEl>
                                          <p:spTgt spid="33"/>
                                        </p:tgtEl>
                                        <p:attrNameLst>
                                          <p:attrName>ppt_h</p:attrName>
                                        </p:attrNameLst>
                                      </p:cBhvr>
                                      <p:tavLst>
                                        <p:tav tm="0">
                                          <p:val>
                                            <p:strVal val="#ppt_h"/>
                                          </p:val>
                                        </p:tav>
                                        <p:tav tm="100000">
                                          <p:val>
                                            <p:strVal val="#ppt_h"/>
                                          </p:val>
                                        </p:tav>
                                      </p:tavLst>
                                    </p:anim>
                                    <p:animEffect transition="in" filter="fade">
                                      <p:cBhvr>
                                        <p:cTn id="38" dur="500"/>
                                        <p:tgtEl>
                                          <p:spTgt spid="33"/>
                                        </p:tgtEl>
                                      </p:cBhvr>
                                    </p:animEffect>
                                  </p:childTnLst>
                                </p:cTn>
                              </p:par>
                            </p:childTnLst>
                          </p:cTn>
                        </p:par>
                        <p:par>
                          <p:cTn id="39" fill="hold">
                            <p:stCondLst>
                              <p:cond delay="1000"/>
                            </p:stCondLst>
                            <p:childTnLst>
                              <p:par>
                                <p:cTn id="40" presetID="53" presetClass="entr" presetSubtype="0"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24"/>
                                        </p:tgtEl>
                                        <p:attrNameLst>
                                          <p:attrName>style.visibility</p:attrName>
                                        </p:attrNameLst>
                                      </p:cBhvr>
                                      <p:to>
                                        <p:strVal val="visible"/>
                                      </p:to>
                                    </p:set>
                                    <p:animEffect transition="in" filter="wipe(left)">
                                      <p:cBhvr>
                                        <p:cTn id="49" dur="500"/>
                                        <p:tgtEl>
                                          <p:spTgt spid="2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1+#ppt_w/2"/>
                                          </p:val>
                                        </p:tav>
                                        <p:tav tm="100000">
                                          <p:val>
                                            <p:strVal val="#ppt_x"/>
                                          </p:val>
                                        </p:tav>
                                      </p:tavLst>
                                    </p:anim>
                                    <p:anim calcmode="lin" valueType="num">
                                      <p:cBhvr additive="base">
                                        <p:cTn id="60"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7" grpId="0" animBg="1"/>
      <p:bldP spid="28" grpId="0" animBg="1"/>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375830" y="6456659"/>
            <a:ext cx="2057400" cy="365125"/>
          </a:xfrm>
        </p:spPr>
        <p:txBody>
          <a:bodyPr/>
          <a:lstStyle/>
          <a:p>
            <a:fld id="{FDC434F4-78B4-4E54-84D3-6206A12AE9BE}" type="slidenum">
              <a:rPr lang="ru-RU" smtClean="0"/>
              <a:t>4</a:t>
            </a:fld>
            <a:endParaRPr lang="ru-RU" dirty="0"/>
          </a:p>
        </p:txBody>
      </p:sp>
      <p:grpSp>
        <p:nvGrpSpPr>
          <p:cNvPr id="3" name="Группа 2">
            <a:extLst>
              <a:ext uri="{FF2B5EF4-FFF2-40B4-BE49-F238E27FC236}">
                <a16:creationId xmlns:a16="http://schemas.microsoft.com/office/drawing/2014/main" id="{AC6D7470-0D68-4B2F-8C4E-BBB06B69E83C}"/>
              </a:ext>
            </a:extLst>
          </p:cNvPr>
          <p:cNvGrpSpPr/>
          <p:nvPr/>
        </p:nvGrpSpPr>
        <p:grpSpPr>
          <a:xfrm>
            <a:off x="0" y="0"/>
            <a:ext cx="9144000" cy="5869858"/>
            <a:chOff x="0" y="36216"/>
            <a:chExt cx="9144000" cy="5869858"/>
          </a:xfrm>
        </p:grpSpPr>
        <p:sp>
          <p:nvSpPr>
            <p:cNvPr id="87" name="TextBox 86">
              <a:extLst>
                <a:ext uri="{FF2B5EF4-FFF2-40B4-BE49-F238E27FC236}">
                  <a16:creationId xmlns:a16="http://schemas.microsoft.com/office/drawing/2014/main" id="{0C725F78-5AF1-4218-A275-6E8358D62C5A}"/>
                </a:ext>
              </a:extLst>
            </p:cNvPr>
            <p:cNvSpPr txBox="1"/>
            <p:nvPr/>
          </p:nvSpPr>
          <p:spPr>
            <a:xfrm>
              <a:off x="0" y="36216"/>
              <a:ext cx="9144000" cy="461665"/>
            </a:xfrm>
            <a:prstGeom prst="rect">
              <a:avLst/>
            </a:prstGeom>
            <a:noFill/>
          </p:spPr>
          <p:txBody>
            <a:bodyPr wrap="square" rtlCol="0">
              <a:spAutoFit/>
            </a:bodyPr>
            <a:lstStyle/>
            <a:p>
              <a:pPr algn="ctr"/>
              <a:r>
                <a:rPr lang="en-US" sz="2400" b="1" dirty="0">
                  <a:solidFill>
                    <a:srgbClr val="000066"/>
                  </a:solidFill>
                </a:rPr>
                <a:t>2. Stages of The NICA Accelerator Complex</a:t>
              </a:r>
            </a:p>
          </p:txBody>
        </p:sp>
        <p:sp>
          <p:nvSpPr>
            <p:cNvPr id="105" name="Text Box 26">
              <a:extLst>
                <a:ext uri="{FF2B5EF4-FFF2-40B4-BE49-F238E27FC236}">
                  <a16:creationId xmlns:a16="http://schemas.microsoft.com/office/drawing/2014/main" id="{76E8A93A-E34A-4A44-B1A9-63510277087D}"/>
                </a:ext>
              </a:extLst>
            </p:cNvPr>
            <p:cNvSpPr txBox="1">
              <a:spLocks noChangeArrowheads="1"/>
            </p:cNvSpPr>
            <p:nvPr/>
          </p:nvSpPr>
          <p:spPr bwMode="auto">
            <a:xfrm>
              <a:off x="245806" y="791913"/>
              <a:ext cx="8652388" cy="4691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000" b="1" dirty="0">
                  <a:solidFill>
                    <a:srgbClr val="000066"/>
                  </a:solidFill>
                </a:rPr>
                <a:t>Why do we need a booster-synchrotron?</a:t>
              </a:r>
            </a:p>
            <a:p>
              <a:pPr indent="180000" algn="just"/>
              <a:r>
                <a:rPr lang="en-US" altLang="ru-RU" sz="1800" b="1" dirty="0">
                  <a:solidFill>
                    <a:srgbClr val="000066"/>
                  </a:solidFill>
                </a:rPr>
                <a:t>1. </a:t>
              </a:r>
              <a:r>
                <a:rPr lang="en-US" altLang="ru-RU" sz="2000" b="1" dirty="0">
                  <a:solidFill>
                    <a:srgbClr val="000066"/>
                  </a:solidFill>
                </a:rPr>
                <a:t>The main reason: low charge state of ion generated in the injector chain KRION – </a:t>
              </a:r>
              <a:r>
                <a:rPr lang="en-US" altLang="ru-RU" sz="2000" b="1" dirty="0" err="1">
                  <a:solidFill>
                    <a:srgbClr val="000066"/>
                  </a:solidFill>
                </a:rPr>
                <a:t>HILAc</a:t>
              </a:r>
              <a:r>
                <a:rPr lang="en-US" altLang="ru-RU" sz="2000" b="1" dirty="0">
                  <a:solidFill>
                    <a:srgbClr val="000066"/>
                  </a:solidFill>
                </a:rPr>
                <a:t>  (e.g. </a:t>
              </a:r>
              <a:r>
                <a:rPr lang="en-US" altLang="ru-RU" sz="2000" b="1" baseline="30000" dirty="0">
                  <a:solidFill>
                    <a:srgbClr val="000066"/>
                  </a:solidFill>
                </a:rPr>
                <a:t>197</a:t>
              </a:r>
              <a:r>
                <a:rPr lang="en-US" altLang="ru-RU" sz="2000" b="1" dirty="0">
                  <a:solidFill>
                    <a:srgbClr val="000066"/>
                  </a:solidFill>
                </a:rPr>
                <a:t>Au</a:t>
              </a:r>
              <a:r>
                <a:rPr lang="en-US" altLang="ru-RU" sz="2000" b="1" baseline="30000" dirty="0">
                  <a:solidFill>
                    <a:srgbClr val="000066"/>
                  </a:solidFill>
                </a:rPr>
                <a:t>79+</a:t>
              </a:r>
              <a:r>
                <a:rPr lang="en-US" altLang="ru-RU" sz="2000" b="1" dirty="0">
                  <a:solidFill>
                    <a:srgbClr val="000066"/>
                  </a:solidFill>
                </a:rPr>
                <a:t>). Ion stripping to bare state requires sufficient ion energy. In NICA case it is 600 MeV/u.</a:t>
              </a:r>
            </a:p>
            <a:p>
              <a:pPr indent="180000" algn="just">
                <a:lnSpc>
                  <a:spcPct val="114000"/>
                </a:lnSpc>
              </a:pPr>
              <a:r>
                <a:rPr lang="en-US" altLang="ru-RU" sz="2000" b="1" dirty="0">
                  <a:solidFill>
                    <a:srgbClr val="000066"/>
                  </a:solidFill>
                </a:rPr>
                <a:t>The bare ion state allows one to accelerate them up to max. energy</a:t>
              </a:r>
              <a:r>
                <a:rPr lang="ru-RU" altLang="ru-RU" sz="2000" b="1" dirty="0">
                  <a:solidFill>
                    <a:srgbClr val="000066"/>
                  </a:solidFill>
                </a:rPr>
                <a:t> </a:t>
              </a:r>
              <a:r>
                <a:rPr lang="en-US" altLang="ru-RU" sz="2000" b="1" dirty="0">
                  <a:solidFill>
                    <a:srgbClr val="000066"/>
                  </a:solidFill>
                </a:rPr>
                <a:t>achievable at </a:t>
              </a:r>
              <a:r>
                <a:rPr lang="en-US" altLang="ru-RU" sz="2000" b="1" dirty="0" err="1">
                  <a:solidFill>
                    <a:srgbClr val="000066"/>
                  </a:solidFill>
                </a:rPr>
                <a:t>Nuclotron</a:t>
              </a:r>
              <a:r>
                <a:rPr lang="en-US" altLang="ru-RU" sz="2000" b="1" dirty="0">
                  <a:solidFill>
                    <a:srgbClr val="000066"/>
                  </a:solidFill>
                </a:rPr>
                <a:t> (3.8 GeV/u for Au nuclei).</a:t>
              </a:r>
            </a:p>
            <a:p>
              <a:pPr indent="180000" algn="just">
                <a:lnSpc>
                  <a:spcPct val="114000"/>
                </a:lnSpc>
              </a:pPr>
              <a:endParaRPr lang="en-US" altLang="ru-RU" sz="800" b="1" dirty="0">
                <a:solidFill>
                  <a:srgbClr val="000066"/>
                </a:solidFill>
              </a:endParaRPr>
            </a:p>
            <a:p>
              <a:pPr indent="180000" algn="just">
                <a:lnSpc>
                  <a:spcPct val="114000"/>
                </a:lnSpc>
              </a:pPr>
              <a:r>
                <a:rPr lang="en-US" altLang="ru-RU" sz="2000" b="1" dirty="0">
                  <a:solidFill>
                    <a:srgbClr val="000066"/>
                  </a:solidFill>
                </a:rPr>
                <a:t>2. The Booster allows us to store ions at injection energy (multiple injection).</a:t>
              </a:r>
            </a:p>
            <a:p>
              <a:pPr indent="180000" algn="just">
                <a:lnSpc>
                  <a:spcPct val="114000"/>
                </a:lnSpc>
              </a:pPr>
              <a:endParaRPr lang="en-US" altLang="ru-RU" sz="800" b="1" dirty="0">
                <a:solidFill>
                  <a:srgbClr val="000066"/>
                </a:solidFill>
              </a:endParaRPr>
            </a:p>
            <a:p>
              <a:pPr marL="457200" indent="-457200" algn="just">
                <a:lnSpc>
                  <a:spcPct val="114000"/>
                </a:lnSpc>
                <a:buAutoNum type="arabicPeriod" startAt="3"/>
              </a:pPr>
              <a:r>
                <a:rPr lang="en-US" altLang="ru-RU" sz="2000" b="1" dirty="0">
                  <a:solidFill>
                    <a:srgbClr val="000066"/>
                  </a:solidFill>
                </a:rPr>
                <a:t>Application of electron cooling at medium ion energy </a:t>
              </a:r>
            </a:p>
            <a:p>
              <a:pPr algn="just">
                <a:lnSpc>
                  <a:spcPct val="114000"/>
                </a:lnSpc>
              </a:pPr>
              <a:r>
                <a:rPr lang="en-US" altLang="ru-RU" sz="2000" b="1" dirty="0">
                  <a:solidFill>
                    <a:srgbClr val="000066"/>
                  </a:solidFill>
                </a:rPr>
                <a:t>(60 MeV/u for NICA booster that is well developed cooling technology) provides a small 6D emittance of the ion bunch at rather high its intensity. </a:t>
              </a:r>
              <a:endParaRPr lang="ru-RU" altLang="ru-RU" sz="2000" b="1" dirty="0">
                <a:solidFill>
                  <a:srgbClr val="000066"/>
                </a:solidFill>
              </a:endParaRPr>
            </a:p>
          </p:txBody>
        </p:sp>
        <p:sp>
          <p:nvSpPr>
            <p:cNvPr id="2" name="Прямоугольник 1">
              <a:extLst>
                <a:ext uri="{FF2B5EF4-FFF2-40B4-BE49-F238E27FC236}">
                  <a16:creationId xmlns:a16="http://schemas.microsoft.com/office/drawing/2014/main" id="{C418C672-A4C7-423F-AADC-4DE28223DFA1}"/>
                </a:ext>
              </a:extLst>
            </p:cNvPr>
            <p:cNvSpPr/>
            <p:nvPr/>
          </p:nvSpPr>
          <p:spPr>
            <a:xfrm>
              <a:off x="0" y="698089"/>
              <a:ext cx="9144000" cy="5207985"/>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144338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a:xfrm>
            <a:off x="6642921" y="6262184"/>
            <a:ext cx="2057400" cy="365125"/>
          </a:xfrm>
        </p:spPr>
        <p:txBody>
          <a:bodyPr/>
          <a:lstStyle/>
          <a:p>
            <a:fld id="{FDC434F4-78B4-4E54-84D3-6206A12AE9BE}" type="slidenum">
              <a:rPr lang="ru-RU" smtClean="0"/>
              <a:t>5</a:t>
            </a:fld>
            <a:endParaRPr lang="ru-RU" dirty="0"/>
          </a:p>
        </p:txBody>
      </p:sp>
      <p:grpSp>
        <p:nvGrpSpPr>
          <p:cNvPr id="24" name="Группа 23">
            <a:extLst>
              <a:ext uri="{FF2B5EF4-FFF2-40B4-BE49-F238E27FC236}">
                <a16:creationId xmlns:a16="http://schemas.microsoft.com/office/drawing/2014/main" id="{2C1E56E9-E751-4787-8705-50405AEB47D3}"/>
              </a:ext>
            </a:extLst>
          </p:cNvPr>
          <p:cNvGrpSpPr/>
          <p:nvPr/>
        </p:nvGrpSpPr>
        <p:grpSpPr>
          <a:xfrm>
            <a:off x="0" y="0"/>
            <a:ext cx="9144000" cy="6214503"/>
            <a:chOff x="0" y="0"/>
            <a:chExt cx="9144000" cy="6214503"/>
          </a:xfrm>
        </p:grpSpPr>
        <p:sp>
          <p:nvSpPr>
            <p:cNvPr id="2" name="TextBox 1"/>
            <p:cNvSpPr txBox="1"/>
            <p:nvPr/>
          </p:nvSpPr>
          <p:spPr>
            <a:xfrm>
              <a:off x="1725718" y="402627"/>
              <a:ext cx="6974603" cy="2308324"/>
            </a:xfrm>
            <a:prstGeom prst="rect">
              <a:avLst/>
            </a:prstGeom>
            <a:noFill/>
          </p:spPr>
          <p:txBody>
            <a:bodyPr wrap="square" rtlCol="0">
              <a:spAutoFit/>
            </a:bodyPr>
            <a:lstStyle/>
            <a:p>
              <a:r>
                <a:rPr lang="en-US" b="1" dirty="0">
                  <a:solidFill>
                    <a:srgbClr val="333399"/>
                  </a:solidFill>
                </a:rPr>
                <a:t>Booster:     B</a:t>
              </a:r>
              <a:r>
                <a:rPr lang="en-US" b="1" dirty="0">
                  <a:solidFill>
                    <a:srgbClr val="333399"/>
                  </a:solidFill>
                  <a:sym typeface="Symbol" panose="05050102010706020507" pitchFamily="18" charset="2"/>
                </a:rPr>
                <a:t> = 25.0 </a:t>
              </a:r>
              <a:r>
                <a:rPr lang="en-US" b="1" dirty="0" err="1">
                  <a:solidFill>
                    <a:srgbClr val="333399"/>
                  </a:solidFill>
                  <a:sym typeface="Symbol" panose="05050102010706020507" pitchFamily="18" charset="2"/>
                </a:rPr>
                <a:t>Tm</a:t>
              </a:r>
              <a:r>
                <a:rPr lang="en-US" b="1" dirty="0">
                  <a:solidFill>
                    <a:srgbClr val="333399"/>
                  </a:solidFill>
                  <a:sym typeface="Symbol" panose="05050102010706020507" pitchFamily="18" charset="2"/>
                </a:rPr>
                <a:t> </a:t>
              </a:r>
            </a:p>
            <a:p>
              <a:r>
                <a:rPr lang="en-US" b="1" dirty="0">
                  <a:solidFill>
                    <a:srgbClr val="333399"/>
                  </a:solidFill>
                  <a:sym typeface="Symbol" panose="05050102010706020507" pitchFamily="18" charset="2"/>
                </a:rPr>
                <a:t>                    </a:t>
              </a:r>
              <a:r>
                <a:rPr lang="en-US" b="1" dirty="0" err="1">
                  <a:solidFill>
                    <a:srgbClr val="333399"/>
                  </a:solidFill>
                  <a:sym typeface="Symbol" panose="05050102010706020507" pitchFamily="18" charset="2"/>
                </a:rPr>
                <a:t>E</a:t>
              </a:r>
              <a:r>
                <a:rPr lang="en-US" b="1" baseline="-25000" dirty="0" err="1">
                  <a:solidFill>
                    <a:srgbClr val="333399"/>
                  </a:solidFill>
                  <a:sym typeface="Symbol" panose="05050102010706020507" pitchFamily="18" charset="2"/>
                </a:rPr>
                <a:t>max</a:t>
              </a:r>
              <a:r>
                <a:rPr lang="en-US" b="1" dirty="0">
                  <a:solidFill>
                    <a:srgbClr val="333399"/>
                  </a:solidFill>
                  <a:sym typeface="Symbol" panose="05050102010706020507" pitchFamily="18" charset="2"/>
                </a:rPr>
                <a:t> = 0.6 GeV/u for </a:t>
              </a:r>
              <a:r>
                <a:rPr lang="en-US" b="1" baseline="30000" dirty="0">
                  <a:solidFill>
                    <a:srgbClr val="333399"/>
                  </a:solidFill>
                  <a:sym typeface="Symbol" panose="05050102010706020507" pitchFamily="18" charset="2"/>
                </a:rPr>
                <a:t>197</a:t>
              </a:r>
              <a:r>
                <a:rPr lang="en-US" b="1" dirty="0">
                  <a:solidFill>
                    <a:srgbClr val="333399"/>
                  </a:solidFill>
                  <a:sym typeface="Symbol" panose="05050102010706020507" pitchFamily="18" charset="2"/>
                </a:rPr>
                <a:t>Au</a:t>
              </a:r>
              <a:r>
                <a:rPr lang="en-US" b="1" baseline="30000" dirty="0">
                  <a:solidFill>
                    <a:srgbClr val="333399"/>
                  </a:solidFill>
                  <a:sym typeface="Symbol" panose="05050102010706020507" pitchFamily="18" charset="2"/>
                </a:rPr>
                <a:t>31+</a:t>
              </a:r>
              <a:r>
                <a:rPr lang="en-US" b="1" dirty="0">
                  <a:solidFill>
                    <a:srgbClr val="333399"/>
                  </a:solidFill>
                  <a:sym typeface="Symbol" panose="05050102010706020507" pitchFamily="18" charset="2"/>
                </a:rPr>
                <a:t> </a:t>
              </a:r>
            </a:p>
            <a:p>
              <a:r>
                <a:rPr lang="en-US" b="1" dirty="0">
                  <a:solidFill>
                    <a:srgbClr val="333399"/>
                  </a:solidFill>
                  <a:sym typeface="Symbol" panose="05050102010706020507" pitchFamily="18" charset="2"/>
                </a:rPr>
                <a:t>		   Ion bunch max. intensity 2e9</a:t>
              </a:r>
              <a:endParaRPr lang="en-US" b="1" dirty="0">
                <a:solidFill>
                  <a:srgbClr val="333399"/>
                </a:solidFill>
              </a:endParaRPr>
            </a:p>
            <a:p>
              <a:endParaRPr lang="en-US" dirty="0"/>
            </a:p>
            <a:p>
              <a:r>
                <a:rPr lang="en-US" b="1" dirty="0" err="1">
                  <a:solidFill>
                    <a:srgbClr val="990000"/>
                  </a:solidFill>
                </a:rPr>
                <a:t>Nuclotron</a:t>
              </a:r>
              <a:r>
                <a:rPr lang="en-US" b="1" dirty="0">
                  <a:solidFill>
                    <a:srgbClr val="990000"/>
                  </a:solidFill>
                </a:rPr>
                <a:t>: B</a:t>
              </a:r>
              <a:r>
                <a:rPr lang="en-US" b="1" dirty="0">
                  <a:solidFill>
                    <a:srgbClr val="990000"/>
                  </a:solidFill>
                  <a:sym typeface="Symbol" panose="05050102010706020507" pitchFamily="18" charset="2"/>
                </a:rPr>
                <a:t> = 38.5 </a:t>
              </a:r>
              <a:r>
                <a:rPr lang="en-US" b="1" dirty="0" err="1">
                  <a:solidFill>
                    <a:srgbClr val="990000"/>
                  </a:solidFill>
                  <a:sym typeface="Symbol" panose="05050102010706020507" pitchFamily="18" charset="2"/>
                </a:rPr>
                <a:t>Tm</a:t>
              </a:r>
              <a:r>
                <a:rPr lang="en-US" b="1" dirty="0">
                  <a:solidFill>
                    <a:srgbClr val="990000"/>
                  </a:solidFill>
                  <a:sym typeface="Symbol" panose="05050102010706020507" pitchFamily="18" charset="2"/>
                </a:rPr>
                <a:t>,  </a:t>
              </a:r>
              <a:r>
                <a:rPr lang="en-US" b="1" dirty="0" err="1">
                  <a:solidFill>
                    <a:srgbClr val="990000"/>
                  </a:solidFill>
                  <a:sym typeface="Symbol" panose="05050102010706020507" pitchFamily="18" charset="2"/>
                </a:rPr>
                <a:t>E</a:t>
              </a:r>
              <a:r>
                <a:rPr lang="en-US" b="1" baseline="-25000" dirty="0" err="1">
                  <a:solidFill>
                    <a:srgbClr val="990000"/>
                  </a:solidFill>
                  <a:sym typeface="Symbol" panose="05050102010706020507" pitchFamily="18" charset="2"/>
                </a:rPr>
                <a:t>max</a:t>
              </a:r>
              <a:r>
                <a:rPr lang="en-US" b="1" dirty="0">
                  <a:solidFill>
                    <a:srgbClr val="990000"/>
                  </a:solidFill>
                  <a:sym typeface="Symbol" panose="05050102010706020507" pitchFamily="18" charset="2"/>
                </a:rPr>
                <a:t> = 3.8 GeV/u for </a:t>
              </a:r>
              <a:r>
                <a:rPr lang="en-US" b="1" baseline="30000" dirty="0">
                  <a:solidFill>
                    <a:srgbClr val="990000"/>
                  </a:solidFill>
                  <a:sym typeface="Symbol" panose="05050102010706020507" pitchFamily="18" charset="2"/>
                </a:rPr>
                <a:t>197</a:t>
              </a:r>
              <a:r>
                <a:rPr lang="en-US" b="1" dirty="0">
                  <a:solidFill>
                    <a:srgbClr val="990000"/>
                  </a:solidFill>
                  <a:sym typeface="Symbol" panose="05050102010706020507" pitchFamily="18" charset="2"/>
                </a:rPr>
                <a:t>Au</a:t>
              </a:r>
              <a:r>
                <a:rPr lang="en-US" b="1" baseline="30000" dirty="0">
                  <a:solidFill>
                    <a:srgbClr val="990000"/>
                  </a:solidFill>
                  <a:sym typeface="Symbol" panose="05050102010706020507" pitchFamily="18" charset="2"/>
                </a:rPr>
                <a:t>79+</a:t>
              </a:r>
              <a:r>
                <a:rPr lang="en-US" b="1" dirty="0">
                  <a:solidFill>
                    <a:srgbClr val="990000"/>
                  </a:solidFill>
                  <a:sym typeface="Symbol" panose="05050102010706020507" pitchFamily="18" charset="2"/>
                </a:rPr>
                <a:t>, </a:t>
              </a:r>
            </a:p>
            <a:p>
              <a:r>
                <a:rPr lang="en-US" b="1" dirty="0">
                  <a:solidFill>
                    <a:srgbClr val="990000"/>
                  </a:solidFill>
                  <a:sym typeface="Symbol" panose="05050102010706020507" pitchFamily="18" charset="2"/>
                </a:rPr>
                <a:t>		   Fixed target experiment </a:t>
              </a:r>
              <a:r>
                <a:rPr lang="en-US" b="1" dirty="0" err="1">
                  <a:solidFill>
                    <a:srgbClr val="990000"/>
                  </a:solidFill>
                  <a:sym typeface="Symbol" panose="05050102010706020507" pitchFamily="18" charset="2"/>
                </a:rPr>
                <a:t>AuAu</a:t>
              </a:r>
              <a:r>
                <a:rPr lang="en-US" b="1" dirty="0">
                  <a:solidFill>
                    <a:srgbClr val="990000"/>
                  </a:solidFill>
                  <a:sym typeface="Symbol" panose="05050102010706020507" pitchFamily="18" charset="2"/>
                </a:rPr>
                <a:t> s = </a:t>
              </a:r>
              <a:r>
                <a:rPr lang="en-US" b="1" dirty="0">
                  <a:solidFill>
                    <a:srgbClr val="990000"/>
                  </a:solidFill>
                  <a:highlight>
                    <a:srgbClr val="FFFF00"/>
                  </a:highlight>
                  <a:sym typeface="Symbol" panose="05050102010706020507" pitchFamily="18" charset="2"/>
                </a:rPr>
                <a:t>3.275 GeV/u</a:t>
              </a:r>
            </a:p>
            <a:p>
              <a:r>
                <a:rPr lang="en-US" b="1" dirty="0">
                  <a:solidFill>
                    <a:srgbClr val="990000"/>
                  </a:solidFill>
                  <a:sym typeface="Symbol" panose="05050102010706020507" pitchFamily="18" charset="2"/>
                </a:rPr>
                <a:t>		   Ion bunch max. intensity 1e9</a:t>
              </a:r>
            </a:p>
            <a:p>
              <a:r>
                <a:rPr lang="en-US" b="1" dirty="0">
                  <a:solidFill>
                    <a:srgbClr val="990000"/>
                  </a:solidFill>
                  <a:sym typeface="Symbol" panose="05050102010706020507" pitchFamily="18" charset="2"/>
                </a:rPr>
                <a:t>		   Average ion flux to the target 3.6e8 1/s</a:t>
              </a:r>
            </a:p>
          </p:txBody>
        </p:sp>
        <p:pic>
          <p:nvPicPr>
            <p:cNvPr id="5" name="Picture 2">
              <a:extLst>
                <a:ext uri="{FF2B5EF4-FFF2-40B4-BE49-F238E27FC236}">
                  <a16:creationId xmlns:a16="http://schemas.microsoft.com/office/drawing/2014/main" id="{A04550C0-913F-40B2-B083-975044CC8B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850" y="3336379"/>
              <a:ext cx="4260035" cy="28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461F06A-03BA-4813-8599-03E211A97380}"/>
                </a:ext>
              </a:extLst>
            </p:cNvPr>
            <p:cNvSpPr txBox="1"/>
            <p:nvPr/>
          </p:nvSpPr>
          <p:spPr>
            <a:xfrm>
              <a:off x="0" y="0"/>
              <a:ext cx="9144000" cy="461665"/>
            </a:xfrm>
            <a:prstGeom prst="rect">
              <a:avLst/>
            </a:prstGeom>
            <a:noFill/>
            <a:ln>
              <a:solidFill>
                <a:srgbClr val="000099"/>
              </a:solidFill>
            </a:ln>
          </p:spPr>
          <p:txBody>
            <a:bodyPr wrap="square" rtlCol="0">
              <a:spAutoFit/>
            </a:bodyPr>
            <a:lstStyle/>
            <a:p>
              <a:pPr algn="ctr"/>
              <a:r>
                <a:rPr lang="en-US" sz="2400" b="1" dirty="0">
                  <a:solidFill>
                    <a:srgbClr val="000066"/>
                  </a:solidFill>
                </a:rPr>
                <a:t>2. Stages of The NICA Accelerator Complex</a:t>
              </a:r>
            </a:p>
          </p:txBody>
        </p:sp>
        <p:sp>
          <p:nvSpPr>
            <p:cNvPr id="4" name="TextBox 3">
              <a:extLst>
                <a:ext uri="{FF2B5EF4-FFF2-40B4-BE49-F238E27FC236}">
                  <a16:creationId xmlns:a16="http://schemas.microsoft.com/office/drawing/2014/main" id="{34673260-851C-4C01-AD79-E828739A7F69}"/>
                </a:ext>
              </a:extLst>
            </p:cNvPr>
            <p:cNvSpPr txBox="1"/>
            <p:nvPr/>
          </p:nvSpPr>
          <p:spPr>
            <a:xfrm>
              <a:off x="1" y="461665"/>
              <a:ext cx="1081548" cy="400110"/>
            </a:xfrm>
            <a:prstGeom prst="rect">
              <a:avLst/>
            </a:prstGeom>
            <a:noFill/>
            <a:ln>
              <a:solidFill>
                <a:srgbClr val="000099"/>
              </a:solidFill>
            </a:ln>
          </p:spPr>
          <p:txBody>
            <a:bodyPr wrap="square" rtlCol="0">
              <a:spAutoFit/>
            </a:bodyPr>
            <a:lstStyle/>
            <a:p>
              <a:r>
                <a:rPr lang="en-US" sz="2000" b="1" dirty="0">
                  <a:solidFill>
                    <a:srgbClr val="FF0000"/>
                  </a:solidFill>
                </a:rPr>
                <a:t>Stage </a:t>
              </a:r>
              <a:r>
                <a:rPr lang="en-US" sz="2000" b="1" dirty="0" err="1">
                  <a:solidFill>
                    <a:srgbClr val="FF0000"/>
                  </a:solidFill>
                </a:rPr>
                <a:t>Ia</a:t>
              </a:r>
              <a:endParaRPr lang="ru-RU" sz="2000" b="1" dirty="0">
                <a:solidFill>
                  <a:srgbClr val="FF0000"/>
                </a:solidFill>
              </a:endParaRPr>
            </a:p>
          </p:txBody>
        </p:sp>
        <p:pic>
          <p:nvPicPr>
            <p:cNvPr id="23" name="Рисунок 22" descr="Изображение выглядит как текст&#10;&#10;Автоматически созданное описание">
              <a:extLst>
                <a:ext uri="{FF2B5EF4-FFF2-40B4-BE49-F238E27FC236}">
                  <a16:creationId xmlns:a16="http://schemas.microsoft.com/office/drawing/2014/main" id="{DA49389B-421D-4C72-A7EC-D0C3D1CBC8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10273" y="3307987"/>
              <a:ext cx="4168877" cy="2906516"/>
            </a:xfrm>
            <a:prstGeom prst="rect">
              <a:avLst/>
            </a:prstGeom>
          </p:spPr>
        </p:pic>
        <p:sp>
          <p:nvSpPr>
            <p:cNvPr id="6" name="Text Box 26">
              <a:extLst>
                <a:ext uri="{FF2B5EF4-FFF2-40B4-BE49-F238E27FC236}">
                  <a16:creationId xmlns:a16="http://schemas.microsoft.com/office/drawing/2014/main" id="{76E8A93A-E34A-4A44-B1A9-63510277087D}"/>
                </a:ext>
              </a:extLst>
            </p:cNvPr>
            <p:cNvSpPr txBox="1">
              <a:spLocks noChangeArrowheads="1"/>
            </p:cNvSpPr>
            <p:nvPr/>
          </p:nvSpPr>
          <p:spPr bwMode="auto">
            <a:xfrm>
              <a:off x="0" y="2809414"/>
              <a:ext cx="9144000" cy="40011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r>
                <a:rPr lang="en-US" altLang="ru-RU" sz="2000" b="1" dirty="0">
                  <a:solidFill>
                    <a:srgbClr val="000066"/>
                  </a:solidFill>
                </a:rPr>
                <a:t>		Booster cycle	 		   </a:t>
              </a:r>
              <a:r>
                <a:rPr lang="en-US" altLang="ru-RU" sz="2000" b="1" dirty="0" err="1">
                  <a:solidFill>
                    <a:srgbClr val="990000"/>
                  </a:solidFill>
                </a:rPr>
                <a:t>Nuclotron</a:t>
              </a:r>
              <a:r>
                <a:rPr lang="en-US" altLang="ru-RU" sz="2000" b="1" dirty="0">
                  <a:solidFill>
                    <a:srgbClr val="990000"/>
                  </a:solidFill>
                </a:rPr>
                <a:t> cycle at BM@N experiment </a:t>
              </a:r>
              <a:endParaRPr lang="ru-RU" altLang="ru-RU" sz="1800" b="1" dirty="0">
                <a:solidFill>
                  <a:srgbClr val="000066"/>
                </a:solidFill>
              </a:endParaRPr>
            </a:p>
          </p:txBody>
        </p:sp>
      </p:grpSp>
      <p:grpSp>
        <p:nvGrpSpPr>
          <p:cNvPr id="29" name="Группа 28">
            <a:extLst>
              <a:ext uri="{FF2B5EF4-FFF2-40B4-BE49-F238E27FC236}">
                <a16:creationId xmlns:a16="http://schemas.microsoft.com/office/drawing/2014/main" id="{2815E17E-5202-46F0-BB08-D8EBFE257A5D}"/>
              </a:ext>
            </a:extLst>
          </p:cNvPr>
          <p:cNvGrpSpPr/>
          <p:nvPr/>
        </p:nvGrpSpPr>
        <p:grpSpPr>
          <a:xfrm>
            <a:off x="6735097" y="3228945"/>
            <a:ext cx="1858297" cy="837152"/>
            <a:chOff x="6735097" y="3228945"/>
            <a:chExt cx="1858297" cy="837152"/>
          </a:xfrm>
        </p:grpSpPr>
        <p:sp>
          <p:nvSpPr>
            <p:cNvPr id="26" name="TextBox 25">
              <a:extLst>
                <a:ext uri="{FF2B5EF4-FFF2-40B4-BE49-F238E27FC236}">
                  <a16:creationId xmlns:a16="http://schemas.microsoft.com/office/drawing/2014/main" id="{C5671BEE-6578-4FEB-9A2F-68950785A009}"/>
                </a:ext>
              </a:extLst>
            </p:cNvPr>
            <p:cNvSpPr txBox="1"/>
            <p:nvPr/>
          </p:nvSpPr>
          <p:spPr>
            <a:xfrm>
              <a:off x="7339780" y="3228945"/>
              <a:ext cx="1253614" cy="837152"/>
            </a:xfrm>
            <a:prstGeom prst="rect">
              <a:avLst/>
            </a:prstGeom>
            <a:noFill/>
            <a:ln>
              <a:solidFill>
                <a:srgbClr val="000099"/>
              </a:solidFill>
            </a:ln>
          </p:spPr>
          <p:txBody>
            <a:bodyPr wrap="square" rtlCol="0">
              <a:spAutoFit/>
            </a:bodyPr>
            <a:lstStyle/>
            <a:p>
              <a:pPr>
                <a:lnSpc>
                  <a:spcPct val="80000"/>
                </a:lnSpc>
              </a:pPr>
              <a:r>
                <a:rPr lang="en-US" sz="2000" b="1" dirty="0">
                  <a:solidFill>
                    <a:srgbClr val="FF0000"/>
                  </a:solidFill>
                </a:rPr>
                <a:t>Slow extraction 1-10 sec.</a:t>
              </a:r>
              <a:endParaRPr lang="ru-RU" sz="2000" b="1" dirty="0">
                <a:solidFill>
                  <a:srgbClr val="FF0000"/>
                </a:solidFill>
              </a:endParaRPr>
            </a:p>
          </p:txBody>
        </p:sp>
        <p:cxnSp>
          <p:nvCxnSpPr>
            <p:cNvPr id="28" name="Прямая со стрелкой 27">
              <a:extLst>
                <a:ext uri="{FF2B5EF4-FFF2-40B4-BE49-F238E27FC236}">
                  <a16:creationId xmlns:a16="http://schemas.microsoft.com/office/drawing/2014/main" id="{C1118147-95BA-4DB8-9C19-BEF479A22E80}"/>
                </a:ext>
              </a:extLst>
            </p:cNvPr>
            <p:cNvCxnSpPr>
              <a:stCxn id="26" idx="1"/>
            </p:cNvCxnSpPr>
            <p:nvPr/>
          </p:nvCxnSpPr>
          <p:spPr>
            <a:xfrm flipH="1">
              <a:off x="6735097" y="3647521"/>
              <a:ext cx="604683" cy="887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4692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a:extLst>
              <a:ext uri="{FF2B5EF4-FFF2-40B4-BE49-F238E27FC236}">
                <a16:creationId xmlns:a16="http://schemas.microsoft.com/office/drawing/2014/main" id="{77411C7B-EDFE-4B9D-ADF0-FF95CBB9ABDD}"/>
              </a:ext>
            </a:extLst>
          </p:cNvPr>
          <p:cNvGrpSpPr/>
          <p:nvPr/>
        </p:nvGrpSpPr>
        <p:grpSpPr>
          <a:xfrm>
            <a:off x="4499069" y="3918131"/>
            <a:ext cx="4642147" cy="3174478"/>
            <a:chOff x="-33592" y="3764867"/>
            <a:chExt cx="4771761" cy="3111025"/>
          </a:xfrm>
        </p:grpSpPr>
        <p:pic>
          <p:nvPicPr>
            <p:cNvPr id="4" name="Рисунок 3" descr="Изображение выглядит как внутренний, стол, мужчина, женщина&#10;&#10;Автоматически созданное описание">
              <a:extLst>
                <a:ext uri="{FF2B5EF4-FFF2-40B4-BE49-F238E27FC236}">
                  <a16:creationId xmlns:a16="http://schemas.microsoft.com/office/drawing/2014/main" id="{6756EF06-9826-42F7-AC85-9B78E63919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92" y="3764867"/>
              <a:ext cx="4751191" cy="3111025"/>
            </a:xfrm>
            <a:prstGeom prst="rect">
              <a:avLst/>
            </a:prstGeom>
          </p:spPr>
        </p:pic>
        <p:sp>
          <p:nvSpPr>
            <p:cNvPr id="5" name="TextBox 4">
              <a:extLst>
                <a:ext uri="{FF2B5EF4-FFF2-40B4-BE49-F238E27FC236}">
                  <a16:creationId xmlns:a16="http://schemas.microsoft.com/office/drawing/2014/main" id="{C9D35C23-E0EA-4870-86E3-B7D0EA1D0FE7}"/>
                </a:ext>
              </a:extLst>
            </p:cNvPr>
            <p:cNvSpPr txBox="1"/>
            <p:nvPr/>
          </p:nvSpPr>
          <p:spPr>
            <a:xfrm>
              <a:off x="-13022" y="3923855"/>
              <a:ext cx="4751191" cy="369332"/>
            </a:xfrm>
            <a:prstGeom prst="rect">
              <a:avLst/>
            </a:prstGeom>
            <a:noFill/>
          </p:spPr>
          <p:txBody>
            <a:bodyPr wrap="square" rtlCol="0">
              <a:spAutoFit/>
            </a:bodyPr>
            <a:lstStyle/>
            <a:p>
              <a:pPr algn="ctr"/>
              <a:r>
                <a:rPr lang="en-US" b="1" dirty="0">
                  <a:solidFill>
                    <a:srgbClr val="0000CC"/>
                  </a:solidFill>
                </a:rPr>
                <a:t>NICA team studying e-cooler</a:t>
              </a:r>
              <a:endParaRPr lang="ru-RU" b="1" dirty="0">
                <a:solidFill>
                  <a:srgbClr val="0000CC"/>
                </a:solidFill>
              </a:endParaRPr>
            </a:p>
          </p:txBody>
        </p:sp>
      </p:grpSp>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375830" y="6456659"/>
            <a:ext cx="2057400" cy="365125"/>
          </a:xfrm>
        </p:spPr>
        <p:txBody>
          <a:bodyPr/>
          <a:lstStyle/>
          <a:p>
            <a:fld id="{FDC434F4-78B4-4E54-84D3-6206A12AE9BE}" type="slidenum">
              <a:rPr lang="ru-RU" smtClean="0"/>
              <a:t>6</a:t>
            </a:fld>
            <a:endParaRPr lang="ru-RU" dirty="0"/>
          </a:p>
        </p:txBody>
      </p:sp>
      <p:grpSp>
        <p:nvGrpSpPr>
          <p:cNvPr id="2" name="Группа 1">
            <a:extLst>
              <a:ext uri="{FF2B5EF4-FFF2-40B4-BE49-F238E27FC236}">
                <a16:creationId xmlns:a16="http://schemas.microsoft.com/office/drawing/2014/main" id="{9D17BBCB-CB61-457B-A01A-5597F41438AD}"/>
              </a:ext>
            </a:extLst>
          </p:cNvPr>
          <p:cNvGrpSpPr/>
          <p:nvPr/>
        </p:nvGrpSpPr>
        <p:grpSpPr>
          <a:xfrm>
            <a:off x="-344" y="11714"/>
            <a:ext cx="9144344" cy="5589426"/>
            <a:chOff x="-344" y="-35782"/>
            <a:chExt cx="9144344" cy="5589426"/>
          </a:xfrm>
        </p:grpSpPr>
        <p:sp>
          <p:nvSpPr>
            <p:cNvPr id="105" name="Text Box 26">
              <a:extLst>
                <a:ext uri="{FF2B5EF4-FFF2-40B4-BE49-F238E27FC236}">
                  <a16:creationId xmlns:a16="http://schemas.microsoft.com/office/drawing/2014/main" id="{76E8A93A-E34A-4A44-B1A9-63510277087D}"/>
                </a:ext>
              </a:extLst>
            </p:cNvPr>
            <p:cNvSpPr txBox="1">
              <a:spLocks noChangeArrowheads="1"/>
            </p:cNvSpPr>
            <p:nvPr/>
          </p:nvSpPr>
          <p:spPr bwMode="auto">
            <a:xfrm>
              <a:off x="0" y="434735"/>
              <a:ext cx="9144000" cy="40011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000" b="1" dirty="0">
                  <a:solidFill>
                    <a:srgbClr val="000066"/>
                  </a:solidFill>
                  <a:latin typeface="+mn-lt"/>
                </a:rPr>
                <a:t>Electron cooling system at the Booster</a:t>
              </a:r>
              <a:endParaRPr lang="ru-RU" altLang="ru-RU" sz="1800" b="1" dirty="0">
                <a:solidFill>
                  <a:srgbClr val="000066"/>
                </a:solidFill>
                <a:latin typeface="+mn-lt"/>
              </a:endParaRPr>
            </a:p>
          </p:txBody>
        </p:sp>
        <p:sp>
          <p:nvSpPr>
            <p:cNvPr id="87" name="TextBox 86">
              <a:extLst>
                <a:ext uri="{FF2B5EF4-FFF2-40B4-BE49-F238E27FC236}">
                  <a16:creationId xmlns:a16="http://schemas.microsoft.com/office/drawing/2014/main" id="{0C725F78-5AF1-4218-A275-6E8358D62C5A}"/>
                </a:ext>
              </a:extLst>
            </p:cNvPr>
            <p:cNvSpPr txBox="1"/>
            <p:nvPr/>
          </p:nvSpPr>
          <p:spPr>
            <a:xfrm>
              <a:off x="0" y="-35782"/>
              <a:ext cx="9144000" cy="461665"/>
            </a:xfrm>
            <a:prstGeom prst="rect">
              <a:avLst/>
            </a:prstGeom>
            <a:noFill/>
            <a:ln>
              <a:solidFill>
                <a:srgbClr val="333399"/>
              </a:solidFill>
            </a:ln>
          </p:spPr>
          <p:txBody>
            <a:bodyPr wrap="square" rtlCol="0">
              <a:spAutoFit/>
            </a:bodyPr>
            <a:lstStyle/>
            <a:p>
              <a:pPr algn="ctr"/>
              <a:r>
                <a:rPr lang="en-US" sz="2400" b="1" dirty="0">
                  <a:solidFill>
                    <a:srgbClr val="000066"/>
                  </a:solidFill>
                </a:rPr>
                <a:t>2. Stages of The NICA Accelerator Complex</a:t>
              </a:r>
            </a:p>
          </p:txBody>
        </p:sp>
        <p:sp>
          <p:nvSpPr>
            <p:cNvPr id="7" name="TextBox 6">
              <a:extLst>
                <a:ext uri="{FF2B5EF4-FFF2-40B4-BE49-F238E27FC236}">
                  <a16:creationId xmlns:a16="http://schemas.microsoft.com/office/drawing/2014/main" id="{AB8A4C14-7966-4954-9B41-8D157284A86C}"/>
                </a:ext>
              </a:extLst>
            </p:cNvPr>
            <p:cNvSpPr txBox="1"/>
            <p:nvPr/>
          </p:nvSpPr>
          <p:spPr>
            <a:xfrm>
              <a:off x="0" y="425883"/>
              <a:ext cx="1071716" cy="400110"/>
            </a:xfrm>
            <a:prstGeom prst="rect">
              <a:avLst/>
            </a:prstGeom>
            <a:noFill/>
            <a:ln>
              <a:solidFill>
                <a:srgbClr val="000099"/>
              </a:solidFill>
            </a:ln>
          </p:spPr>
          <p:txBody>
            <a:bodyPr wrap="square" rtlCol="0">
              <a:spAutoFit/>
            </a:bodyPr>
            <a:lstStyle/>
            <a:p>
              <a:r>
                <a:rPr lang="en-US" sz="2000" b="1" dirty="0">
                  <a:solidFill>
                    <a:srgbClr val="FF0000"/>
                  </a:solidFill>
                </a:rPr>
                <a:t>Stage </a:t>
              </a:r>
              <a:r>
                <a:rPr lang="en-US" sz="2000" b="1" dirty="0" err="1">
                  <a:solidFill>
                    <a:srgbClr val="FF0000"/>
                  </a:solidFill>
                </a:rPr>
                <a:t>Ia</a:t>
              </a:r>
              <a:endParaRPr lang="ru-RU" sz="2000" b="1" dirty="0">
                <a:solidFill>
                  <a:srgbClr val="FF0000"/>
                </a:solidFill>
              </a:endParaRPr>
            </a:p>
          </p:txBody>
        </p:sp>
        <p:pic>
          <p:nvPicPr>
            <p:cNvPr id="10" name="Рисунок 9">
              <a:extLst>
                <a:ext uri="{FF2B5EF4-FFF2-40B4-BE49-F238E27FC236}">
                  <a16:creationId xmlns:a16="http://schemas.microsoft.com/office/drawing/2014/main" id="{DDB447A7-FDA2-47AF-9835-63475D71F87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0800000">
              <a:off x="163681" y="2331130"/>
              <a:ext cx="4357839" cy="2451285"/>
            </a:xfrm>
            <a:prstGeom prst="rect">
              <a:avLst/>
            </a:prstGeom>
          </p:spPr>
        </p:pic>
        <p:sp>
          <p:nvSpPr>
            <p:cNvPr id="17" name="Text Box 2">
              <a:extLst>
                <a:ext uri="{FF2B5EF4-FFF2-40B4-BE49-F238E27FC236}">
                  <a16:creationId xmlns:a16="http://schemas.microsoft.com/office/drawing/2014/main" id="{B2E3F7A2-2874-4FE1-967E-A3D6D5B8707E}"/>
                </a:ext>
              </a:extLst>
            </p:cNvPr>
            <p:cNvSpPr txBox="1">
              <a:spLocks noChangeArrowheads="1"/>
            </p:cNvSpPr>
            <p:nvPr/>
          </p:nvSpPr>
          <p:spPr bwMode="auto">
            <a:xfrm>
              <a:off x="-344" y="815988"/>
              <a:ext cx="9144000" cy="1039708"/>
            </a:xfrm>
            <a:prstGeom prst="rect">
              <a:avLst/>
            </a:prstGeom>
            <a:solidFill>
              <a:schemeClr val="bg1">
                <a:lumMod val="95000"/>
              </a:schemeClr>
            </a:solidFill>
            <a:ln w="12700">
              <a:solidFill>
                <a:schemeClr val="tx2"/>
              </a:solidFill>
              <a:miter lim="800000"/>
              <a:headEnd/>
              <a:tailEnd/>
            </a:ln>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eaLnBrk="0" hangingPunct="0">
                <a:lnSpc>
                  <a:spcPct val="114000"/>
                </a:lnSpc>
                <a:defRPr/>
              </a:pPr>
              <a:r>
                <a:rPr kumimoji="1" lang="en-US" altLang="ru-RU" sz="1800" b="1" dirty="0" err="1">
                  <a:solidFill>
                    <a:srgbClr val="333399"/>
                  </a:solidFill>
                  <a:latin typeface="+mn-lt"/>
                  <a:sym typeface="Apple Chancery"/>
                </a:rPr>
                <a:t>Budker</a:t>
              </a:r>
              <a:r>
                <a:rPr kumimoji="1" lang="en-US" altLang="ru-RU" sz="1800" b="1" dirty="0">
                  <a:solidFill>
                    <a:srgbClr val="333399"/>
                  </a:solidFill>
                  <a:latin typeface="+mn-lt"/>
                  <a:sym typeface="Apple Chancery"/>
                </a:rPr>
                <a:t> INP (Novosibirsk) is the Birthplace of the electron cooling method and well known “fabric” of electron coolers. E-coolers both for the Booster and for the Collider are designed and fabricated at BNP.</a:t>
              </a:r>
              <a:endParaRPr kumimoji="1" lang="en-US" altLang="ru-RU" sz="1600" b="1" dirty="0">
                <a:solidFill>
                  <a:srgbClr val="333399"/>
                </a:solidFill>
                <a:latin typeface="+mn-lt"/>
                <a:sym typeface="Apple Chancery"/>
              </a:endParaRPr>
            </a:p>
          </p:txBody>
        </p:sp>
        <p:sp>
          <p:nvSpPr>
            <p:cNvPr id="18" name="TextBox 17">
              <a:extLst>
                <a:ext uri="{FF2B5EF4-FFF2-40B4-BE49-F238E27FC236}">
                  <a16:creationId xmlns:a16="http://schemas.microsoft.com/office/drawing/2014/main" id="{F5E86A8C-6129-4C5A-AAB5-1124A23BF010}"/>
                </a:ext>
              </a:extLst>
            </p:cNvPr>
            <p:cNvSpPr txBox="1"/>
            <p:nvPr/>
          </p:nvSpPr>
          <p:spPr>
            <a:xfrm>
              <a:off x="314610" y="4907313"/>
              <a:ext cx="3879702" cy="646331"/>
            </a:xfrm>
            <a:prstGeom prst="rect">
              <a:avLst/>
            </a:prstGeom>
            <a:solidFill>
              <a:srgbClr val="EAEAEA"/>
            </a:solidFill>
          </p:spPr>
          <p:txBody>
            <a:bodyPr wrap="square" rtlCol="0">
              <a:spAutoFit/>
            </a:bodyPr>
            <a:lstStyle/>
            <a:p>
              <a:r>
                <a:rPr lang="en-US" b="1" dirty="0">
                  <a:solidFill>
                    <a:srgbClr val="333399"/>
                  </a:solidFill>
                </a:rPr>
                <a:t>V. </a:t>
              </a:r>
              <a:r>
                <a:rPr lang="en-US" b="1" dirty="0" err="1">
                  <a:solidFill>
                    <a:srgbClr val="333399"/>
                  </a:solidFill>
                </a:rPr>
                <a:t>Parkhomchuk</a:t>
              </a:r>
              <a:r>
                <a:rPr lang="en-US" b="1" dirty="0">
                  <a:solidFill>
                    <a:srgbClr val="333399"/>
                  </a:solidFill>
                </a:rPr>
                <a:t> – Father of e-coolers for NICA and for many other projects...</a:t>
              </a:r>
              <a:endParaRPr lang="ru-RU" b="1" dirty="0">
                <a:solidFill>
                  <a:srgbClr val="333399"/>
                </a:solidFill>
              </a:endParaRPr>
            </a:p>
          </p:txBody>
        </p:sp>
      </p:grpSp>
      <p:graphicFrame>
        <p:nvGraphicFramePr>
          <p:cNvPr id="13" name="Таблица 12">
            <a:extLst>
              <a:ext uri="{FF2B5EF4-FFF2-40B4-BE49-F238E27FC236}">
                <a16:creationId xmlns:a16="http://schemas.microsoft.com/office/drawing/2014/main" id="{C585E3CD-6558-48E0-A3DF-6EEED3889163}"/>
              </a:ext>
            </a:extLst>
          </p:cNvPr>
          <p:cNvGraphicFramePr>
            <a:graphicFrameLocks noGrp="1"/>
          </p:cNvGraphicFramePr>
          <p:nvPr>
            <p:extLst>
              <p:ext uri="{D42A27DB-BD31-4B8C-83A1-F6EECF244321}">
                <p14:modId xmlns:p14="http://schemas.microsoft.com/office/powerpoint/2010/main" val="3390586013"/>
              </p:ext>
            </p:extLst>
          </p:nvPr>
        </p:nvGraphicFramePr>
        <p:xfrm>
          <a:off x="4661810" y="1863433"/>
          <a:ext cx="4499416" cy="2118360"/>
        </p:xfrm>
        <a:graphic>
          <a:graphicData uri="http://schemas.openxmlformats.org/drawingml/2006/table">
            <a:tbl>
              <a:tblPr firstRow="1" bandRow="1">
                <a:tableStyleId>{5940675A-B579-460E-94D1-54222C63F5DA}</a:tableStyleId>
              </a:tblPr>
              <a:tblGrid>
                <a:gridCol w="3179747">
                  <a:extLst>
                    <a:ext uri="{9D8B030D-6E8A-4147-A177-3AD203B41FA5}">
                      <a16:colId xmlns:a16="http://schemas.microsoft.com/office/drawing/2014/main" val="20000"/>
                    </a:ext>
                  </a:extLst>
                </a:gridCol>
                <a:gridCol w="1319669">
                  <a:extLst>
                    <a:ext uri="{9D8B030D-6E8A-4147-A177-3AD203B41FA5}">
                      <a16:colId xmlns:a16="http://schemas.microsoft.com/office/drawing/2014/main" val="20001"/>
                    </a:ext>
                  </a:extLst>
                </a:gridCol>
              </a:tblGrid>
              <a:tr h="370840">
                <a:tc>
                  <a:txBody>
                    <a:bodyPr/>
                    <a:lstStyle/>
                    <a:p>
                      <a:r>
                        <a:rPr lang="en-US" sz="1600" b="1" dirty="0"/>
                        <a:t>Parameter</a:t>
                      </a:r>
                      <a:endParaRPr lang="ru-RU" sz="1600" b="1" dirty="0"/>
                    </a:p>
                  </a:txBody>
                  <a:tcPr>
                    <a:solidFill>
                      <a:srgbClr val="EAEAEA"/>
                    </a:solidFill>
                  </a:tcPr>
                </a:tc>
                <a:tc>
                  <a:txBody>
                    <a:bodyPr/>
                    <a:lstStyle/>
                    <a:p>
                      <a:pPr algn="ctr"/>
                      <a:r>
                        <a:rPr lang="en-US" sz="1600" b="1" dirty="0"/>
                        <a:t>Value</a:t>
                      </a:r>
                      <a:endParaRPr lang="ru-RU" sz="1600" b="1" dirty="0"/>
                    </a:p>
                  </a:txBody>
                  <a:tcPr>
                    <a:solidFill>
                      <a:srgbClr val="EAEAEA"/>
                    </a:solidFill>
                  </a:tcPr>
                </a:tc>
                <a:extLst>
                  <a:ext uri="{0D108BD9-81ED-4DB2-BD59-A6C34878D82A}">
                    <a16:rowId xmlns:a16="http://schemas.microsoft.com/office/drawing/2014/main" val="10000"/>
                  </a:ext>
                </a:extLst>
              </a:tr>
              <a:tr h="370840">
                <a:tc>
                  <a:txBody>
                    <a:bodyPr/>
                    <a:lstStyle/>
                    <a:p>
                      <a:r>
                        <a:rPr lang="en-US" sz="1600" b="1" dirty="0"/>
                        <a:t>Ions to be cooled</a:t>
                      </a:r>
                      <a:endParaRPr lang="ru-RU" sz="1600" b="1" dirty="0"/>
                    </a:p>
                  </a:txBody>
                  <a:tcPr>
                    <a:solidFill>
                      <a:srgbClr val="EAEAEA"/>
                    </a:solidFill>
                  </a:tcPr>
                </a:tc>
                <a:tc>
                  <a:txBody>
                    <a:bodyPr/>
                    <a:lstStyle/>
                    <a:p>
                      <a:pPr algn="ctr"/>
                      <a:r>
                        <a:rPr lang="en-US" sz="1600" b="1" dirty="0"/>
                        <a:t>p =&gt; </a:t>
                      </a:r>
                      <a:r>
                        <a:rPr lang="ru-RU" sz="1600" b="1" baseline="30000" dirty="0"/>
                        <a:t>197</a:t>
                      </a:r>
                      <a:r>
                        <a:rPr lang="en-US" sz="1600" b="1" dirty="0"/>
                        <a:t>Au</a:t>
                      </a:r>
                      <a:r>
                        <a:rPr lang="ru-RU" sz="1600" b="1" baseline="30000" dirty="0"/>
                        <a:t>31+</a:t>
                      </a:r>
                      <a:r>
                        <a:rPr lang="ru-RU" sz="1600" b="1" dirty="0"/>
                        <a:t> </a:t>
                      </a:r>
                    </a:p>
                  </a:txBody>
                  <a:tcPr>
                    <a:solidFill>
                      <a:srgbClr val="EAEAEA"/>
                    </a:solidFill>
                  </a:tcPr>
                </a:tc>
                <a:extLst>
                  <a:ext uri="{0D108BD9-81ED-4DB2-BD59-A6C34878D82A}">
                    <a16:rowId xmlns:a16="http://schemas.microsoft.com/office/drawing/2014/main" val="10001"/>
                  </a:ext>
                </a:extLst>
              </a:tr>
              <a:tr h="370840">
                <a:tc>
                  <a:txBody>
                    <a:bodyPr/>
                    <a:lstStyle/>
                    <a:p>
                      <a:r>
                        <a:rPr lang="en-US" sz="1600" b="1" dirty="0"/>
                        <a:t>Electron energy, </a:t>
                      </a:r>
                      <a:r>
                        <a:rPr lang="en-US" sz="1600" b="1" i="1" dirty="0" err="1"/>
                        <a:t>keV</a:t>
                      </a:r>
                      <a:endParaRPr lang="ru-RU" sz="1600" b="1" i="1" dirty="0"/>
                    </a:p>
                  </a:txBody>
                  <a:tcPr>
                    <a:solidFill>
                      <a:srgbClr val="EAEAEA"/>
                    </a:solidFill>
                  </a:tcPr>
                </a:tc>
                <a:tc>
                  <a:txBody>
                    <a:bodyPr/>
                    <a:lstStyle/>
                    <a:p>
                      <a:pPr algn="ctr"/>
                      <a:r>
                        <a:rPr lang="en-US" sz="1600" b="1" dirty="0"/>
                        <a:t>1.5 – 50</a:t>
                      </a:r>
                      <a:endParaRPr lang="ru-RU" sz="1600" b="1" dirty="0"/>
                    </a:p>
                  </a:txBody>
                  <a:tcPr>
                    <a:solidFill>
                      <a:srgbClr val="EAEAEA"/>
                    </a:solidFill>
                  </a:tcPr>
                </a:tc>
                <a:extLst>
                  <a:ext uri="{0D108BD9-81ED-4DB2-BD59-A6C34878D82A}">
                    <a16:rowId xmlns:a16="http://schemas.microsoft.com/office/drawing/2014/main" val="10002"/>
                  </a:ext>
                </a:extLst>
              </a:tr>
              <a:tr h="185420">
                <a:tc>
                  <a:txBody>
                    <a:bodyPr/>
                    <a:lstStyle/>
                    <a:p>
                      <a:r>
                        <a:rPr lang="en-US" sz="1600" b="1" dirty="0"/>
                        <a:t>Beam current, </a:t>
                      </a:r>
                      <a:r>
                        <a:rPr lang="en-US" sz="1600" b="1" i="1" dirty="0"/>
                        <a:t>Amp</a:t>
                      </a:r>
                      <a:endParaRPr lang="ru-RU" sz="1600" b="1" i="1" dirty="0"/>
                    </a:p>
                  </a:txBody>
                  <a:tcPr>
                    <a:solidFill>
                      <a:srgbClr val="EAEAEA"/>
                    </a:solidFill>
                  </a:tcPr>
                </a:tc>
                <a:tc>
                  <a:txBody>
                    <a:bodyPr/>
                    <a:lstStyle/>
                    <a:p>
                      <a:pPr algn="ctr"/>
                      <a:r>
                        <a:rPr lang="en-US" sz="1600" b="1" dirty="0"/>
                        <a:t>0.2 – 1.0</a:t>
                      </a:r>
                      <a:endParaRPr lang="ru-RU" sz="1600" b="1" dirty="0"/>
                    </a:p>
                  </a:txBody>
                  <a:tcPr>
                    <a:solidFill>
                      <a:srgbClr val="EAEAEA"/>
                    </a:solidFill>
                  </a:tcPr>
                </a:tc>
                <a:extLst>
                  <a:ext uri="{0D108BD9-81ED-4DB2-BD59-A6C34878D82A}">
                    <a16:rowId xmlns:a16="http://schemas.microsoft.com/office/drawing/2014/main" val="10003"/>
                  </a:ext>
                </a:extLst>
              </a:tr>
              <a:tr h="185420">
                <a:tc>
                  <a:txBody>
                    <a:bodyPr/>
                    <a:lstStyle/>
                    <a:p>
                      <a:r>
                        <a:rPr lang="en-US" sz="1600" b="1" i="0" dirty="0"/>
                        <a:t>Cooling section length, </a:t>
                      </a:r>
                      <a:r>
                        <a:rPr lang="en-US" sz="1600" b="1" i="1" dirty="0"/>
                        <a:t>m</a:t>
                      </a:r>
                      <a:endParaRPr lang="ru-RU" sz="1600" b="1" i="1" dirty="0"/>
                    </a:p>
                  </a:txBody>
                  <a:tcPr>
                    <a:solidFill>
                      <a:srgbClr val="EAEAEA"/>
                    </a:solidFill>
                  </a:tcPr>
                </a:tc>
                <a:tc>
                  <a:txBody>
                    <a:bodyPr/>
                    <a:lstStyle/>
                    <a:p>
                      <a:pPr algn="ctr"/>
                      <a:r>
                        <a:rPr lang="en-US" sz="1600" b="1" dirty="0"/>
                        <a:t>1.9</a:t>
                      </a:r>
                      <a:endParaRPr lang="ru-RU" sz="1600" b="1" dirty="0"/>
                    </a:p>
                  </a:txBody>
                  <a:tcPr>
                    <a:solidFill>
                      <a:srgbClr val="EAEAEA"/>
                    </a:solidFill>
                  </a:tcPr>
                </a:tc>
                <a:extLst>
                  <a:ext uri="{0D108BD9-81ED-4DB2-BD59-A6C34878D82A}">
                    <a16:rowId xmlns:a16="http://schemas.microsoft.com/office/drawing/2014/main" val="10004"/>
                  </a:ext>
                </a:extLst>
              </a:tr>
              <a:tr h="185420">
                <a:tc>
                  <a:txBody>
                    <a:bodyPr/>
                    <a:lstStyle/>
                    <a:p>
                      <a:r>
                        <a:rPr lang="en-US" sz="1600" b="1" i="0" dirty="0"/>
                        <a:t>Field ripples, </a:t>
                      </a:r>
                      <a:r>
                        <a:rPr lang="en-US" sz="1600" b="1" i="1" dirty="0">
                          <a:sym typeface="Symbol" panose="05050102010706020507" pitchFamily="18" charset="2"/>
                        </a:rPr>
                        <a:t>B/B </a:t>
                      </a:r>
                      <a:r>
                        <a:rPr lang="en-US" sz="1600" b="1" i="0" dirty="0">
                          <a:sym typeface="Symbol" panose="05050102010706020507" pitchFamily="18" charset="2"/>
                        </a:rPr>
                        <a:t>on 15 cm</a:t>
                      </a:r>
                      <a:r>
                        <a:rPr lang="en-US" sz="1600" b="1" i="1" dirty="0"/>
                        <a:t>   </a:t>
                      </a:r>
                      <a:endParaRPr lang="ru-RU" sz="1600" b="1" i="1"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sym typeface="Symbol" panose="05050102010706020507" pitchFamily="18" charset="2"/>
                        </a:rPr>
                        <a:t></a:t>
                      </a:r>
                      <a:r>
                        <a:rPr lang="ru-RU" sz="1600" b="1" dirty="0">
                          <a:solidFill>
                            <a:srgbClr val="FF0000"/>
                          </a:solidFill>
                        </a:rPr>
                        <a:t> 3</a:t>
                      </a:r>
                      <a:r>
                        <a:rPr lang="ru-RU" sz="1600" b="1" dirty="0">
                          <a:solidFill>
                            <a:srgbClr val="FF0000"/>
                          </a:solidFill>
                          <a:sym typeface="Symbol" panose="05050102010706020507" pitchFamily="18" charset="2"/>
                        </a:rPr>
                        <a:t></a:t>
                      </a:r>
                      <a:r>
                        <a:rPr lang="ru-RU" sz="1600" b="1" dirty="0">
                          <a:solidFill>
                            <a:srgbClr val="FF0000"/>
                          </a:solidFill>
                        </a:rPr>
                        <a:t>10</a:t>
                      </a:r>
                      <a:r>
                        <a:rPr lang="ru-RU" sz="1600" b="1" baseline="30000" dirty="0">
                          <a:solidFill>
                            <a:srgbClr val="FF0000"/>
                          </a:solidFill>
                        </a:rPr>
                        <a:t>-5</a:t>
                      </a:r>
                      <a:endParaRPr lang="ru-RU" sz="1600" b="1" dirty="0">
                        <a:solidFill>
                          <a:srgbClr val="FF0000"/>
                        </a:solidFill>
                      </a:endParaRPr>
                    </a:p>
                  </a:txBody>
                  <a:tcPr>
                    <a:solidFill>
                      <a:srgbClr val="EAEAEA"/>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15332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4" descr="D:\!Butenko\-=Work=-\Dropbox\Booster\сборка\IMG_20200223_16052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649288"/>
            <a:ext cx="8026400" cy="568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Номер слайда 3"/>
          <p:cNvSpPr txBox="1">
            <a:spLocks/>
          </p:cNvSpPr>
          <p:nvPr/>
        </p:nvSpPr>
        <p:spPr bwMode="auto">
          <a:xfrm>
            <a:off x="7010400" y="649287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382AECA1-BB22-4AA3-B0D1-175AB278A443}" type="slidenum">
              <a:rPr lang="ru-RU" altLang="ru-RU" sz="1200">
                <a:solidFill>
                  <a:srgbClr val="898989"/>
                </a:solidFill>
              </a:rPr>
              <a:pPr algn="r" eaLnBrk="1" hangingPunct="1">
                <a:spcBef>
                  <a:spcPct val="0"/>
                </a:spcBef>
                <a:buFontTx/>
                <a:buNone/>
              </a:pPr>
              <a:t>7</a:t>
            </a:fld>
            <a:endParaRPr lang="ru-RU" altLang="ru-RU" sz="1200">
              <a:solidFill>
                <a:srgbClr val="898989"/>
              </a:solidFill>
            </a:endParaRPr>
          </a:p>
        </p:txBody>
      </p:sp>
      <p:sp>
        <p:nvSpPr>
          <p:cNvPr id="20" name="TextBox 19"/>
          <p:cNvSpPr txBox="1"/>
          <p:nvPr/>
        </p:nvSpPr>
        <p:spPr>
          <a:xfrm>
            <a:off x="5676902" y="3430472"/>
            <a:ext cx="3065463" cy="2031325"/>
          </a:xfrm>
          <a:prstGeom prst="rect">
            <a:avLst/>
          </a:prstGeom>
          <a:solidFill>
            <a:srgbClr val="00B050">
              <a:alpha val="49000"/>
            </a:srgbClr>
          </a:solidFill>
          <a:ln>
            <a:solidFill>
              <a:srgbClr val="9CAAEE"/>
            </a:solidFill>
          </a:ln>
          <a:effectLst>
            <a:outerShdw blurRad="114300" sx="104000" sy="104000" algn="ctr" rotWithShape="0">
              <a:prstClr val="black">
                <a:alpha val="65000"/>
              </a:prstClr>
            </a:outerShdw>
          </a:effectLst>
        </p:spPr>
        <p:txBody>
          <a:bodyPr>
            <a:spAutoFit/>
          </a:bodyPr>
          <a:lstStyle/>
          <a:p>
            <a:pPr marL="342900" indent="-342900" eaLnBrk="1" fontAlgn="auto" hangingPunct="1">
              <a:spcBef>
                <a:spcPts val="0"/>
              </a:spcBef>
              <a:spcAft>
                <a:spcPts val="0"/>
              </a:spcAft>
              <a:buClr>
                <a:srgbClr val="FF0000"/>
              </a:buClr>
              <a:buFont typeface="Wingdings" pitchFamily="2" charset="2"/>
              <a:buChar char="ü"/>
              <a:defRPr/>
            </a:pPr>
            <a:r>
              <a:rPr lang="en-US"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magnets in the </a:t>
            </a:r>
            <a:r>
              <a:rPr lang="en-US" b="1" i="1" u="sng"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tunel</a:t>
            </a:r>
            <a:endParaRPr lang="ru-RU"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Clr>
                <a:srgbClr val="FF0000"/>
              </a:buClr>
              <a:buFont typeface="Wingdings" pitchFamily="2" charset="2"/>
              <a:buChar char="ü"/>
              <a:defRPr/>
            </a:pPr>
            <a:r>
              <a:rPr lang="ru-RU"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r>
              <a:rPr lang="en-US"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ru-RU"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connected</a:t>
            </a:r>
            <a:endParaRPr lang="ru-RU"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Clr>
                <a:srgbClr val="FF0000"/>
              </a:buClr>
              <a:buFont typeface="Wingdings" pitchFamily="2" charset="2"/>
              <a:buChar char="ü"/>
              <a:defRPr/>
            </a:pPr>
            <a:r>
              <a:rPr lang="en-US"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ring He-system</a:t>
            </a:r>
            <a:endParaRPr lang="ru-RU"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Clr>
                <a:srgbClr val="FF0000"/>
              </a:buClr>
              <a:defRPr/>
            </a:pPr>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assembled </a:t>
            </a:r>
            <a:r>
              <a:rPr lang="ru-RU"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ru-RU"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tested</a:t>
            </a:r>
            <a:r>
              <a:rPr lang="ru-RU"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50%</a:t>
            </a:r>
          </a:p>
          <a:p>
            <a:pPr marL="342900" indent="-342900" eaLnBrk="1" fontAlgn="auto" hangingPunct="1">
              <a:spcBef>
                <a:spcPts val="0"/>
              </a:spcBef>
              <a:spcAft>
                <a:spcPts val="0"/>
              </a:spcAft>
              <a:buClr>
                <a:srgbClr val="FF0000"/>
              </a:buClr>
              <a:buFont typeface="Wingdings" pitchFamily="2" charset="2"/>
              <a:buChar char="ü"/>
              <a:defRPr/>
            </a:pPr>
            <a:r>
              <a:rPr lang="en-US"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beam pipe</a:t>
            </a:r>
            <a:r>
              <a:rPr lang="ru-RU"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ru-RU" b="1" i="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pic>
        <p:nvPicPr>
          <p:cNvPr id="8205" name="Picture 13" descr="D:\Загрузки Chrom\IMG_20191111_101715.jpg"/>
          <p:cNvPicPr>
            <a:picLocks noChangeAspect="1" noChangeArrowheads="1"/>
          </p:cNvPicPr>
          <p:nvPr/>
        </p:nvPicPr>
        <p:blipFill>
          <a:blip r:embed="rId4"/>
          <a:srcRect/>
          <a:stretch>
            <a:fillRect/>
          </a:stretch>
        </p:blipFill>
        <p:spPr bwMode="auto">
          <a:xfrm>
            <a:off x="622300" y="4462463"/>
            <a:ext cx="2906713" cy="1960563"/>
          </a:xfrm>
          <a:prstGeom prst="rect">
            <a:avLst/>
          </a:prstGeom>
          <a:ln>
            <a:solidFill>
              <a:schemeClr val="bg1"/>
            </a:solidFill>
          </a:ln>
          <a:effectLst>
            <a:outerShdw blurRad="292100" dist="139700" dir="2700000" sx="99000" sy="99000" algn="tl" rotWithShape="0">
              <a:srgbClr val="333333"/>
            </a:outerShdw>
          </a:effectLst>
        </p:spPr>
      </p:pic>
      <p:sp>
        <p:nvSpPr>
          <p:cNvPr id="12" name="TextBox 3"/>
          <p:cNvSpPr txBox="1"/>
          <p:nvPr/>
        </p:nvSpPr>
        <p:spPr>
          <a:xfrm>
            <a:off x="1" y="1"/>
            <a:ext cx="3971925" cy="461665"/>
          </a:xfrm>
          <a:prstGeom prst="rect">
            <a:avLst/>
          </a:prstGeom>
          <a:solidFill>
            <a:srgbClr val="FFFF99">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eaLnBrk="1" fontAlgn="auto" hangingPunct="1">
              <a:spcBef>
                <a:spcPts val="0"/>
              </a:spcBef>
              <a:spcAft>
                <a:spcPts val="0"/>
              </a:spcAft>
              <a:defRPr/>
            </a:pPr>
            <a:r>
              <a:rPr lang="en-US" altLang="ru-RU" sz="2400" dirty="0">
                <a:solidFill>
                  <a:srgbClr val="140076"/>
                </a:solidFill>
                <a:effectLst/>
                <a:latin typeface="Arial" panose="020B0604020202020204" pitchFamily="34" charset="0"/>
                <a:cs typeface="Arial" panose="020B0604020202020204" pitchFamily="34" charset="0"/>
              </a:rPr>
              <a:t>Booster </a:t>
            </a:r>
            <a:r>
              <a:rPr lang="en-US" altLang="ru-RU" sz="2400" dirty="0" err="1">
                <a:solidFill>
                  <a:srgbClr val="140076"/>
                </a:solidFill>
                <a:effectLst/>
                <a:latin typeface="Arial" panose="020B0604020202020204" pitchFamily="34" charset="0"/>
                <a:cs typeface="Arial" panose="020B0604020202020204" pitchFamily="34" charset="0"/>
              </a:rPr>
              <a:t>sc</a:t>
            </a:r>
            <a:r>
              <a:rPr lang="en-US" altLang="ru-RU" sz="2400" dirty="0">
                <a:solidFill>
                  <a:srgbClr val="140076"/>
                </a:solidFill>
                <a:effectLst/>
                <a:latin typeface="Arial" panose="020B0604020202020204" pitchFamily="34" charset="0"/>
                <a:cs typeface="Arial" panose="020B0604020202020204" pitchFamily="34" charset="0"/>
              </a:rPr>
              <a:t>-magnets system</a:t>
            </a:r>
          </a:p>
        </p:txBody>
      </p:sp>
    </p:spTree>
    <p:extLst>
      <p:ext uri="{BB962C8B-B14F-4D97-AF65-F5344CB8AC3E}">
        <p14:creationId xmlns:p14="http://schemas.microsoft.com/office/powerpoint/2010/main" val="2856164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 y="1115884"/>
            <a:ext cx="9143999" cy="4414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3443" y="2163598"/>
            <a:ext cx="3276600" cy="165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3"/>
          <p:cNvSpPr txBox="1"/>
          <p:nvPr/>
        </p:nvSpPr>
        <p:spPr>
          <a:xfrm>
            <a:off x="1" y="1"/>
            <a:ext cx="2674960" cy="461665"/>
          </a:xfrm>
          <a:prstGeom prst="rect">
            <a:avLst/>
          </a:prstGeom>
          <a:solidFill>
            <a:srgbClr val="FFFF99">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eaLnBrk="1" fontAlgn="auto" hangingPunct="1">
              <a:spcBef>
                <a:spcPts val="0"/>
              </a:spcBef>
              <a:spcAft>
                <a:spcPts val="0"/>
              </a:spcAft>
              <a:defRPr/>
            </a:pPr>
            <a:r>
              <a:rPr lang="en-US" altLang="ru-RU" sz="2400" dirty="0">
                <a:solidFill>
                  <a:srgbClr val="140076"/>
                </a:solidFill>
                <a:effectLst/>
                <a:latin typeface="Arial" panose="020B0604020202020204" pitchFamily="34" charset="0"/>
                <a:cs typeface="Arial" panose="020B0604020202020204" pitchFamily="34" charset="0"/>
              </a:rPr>
              <a:t>NICA Collider</a:t>
            </a:r>
          </a:p>
        </p:txBody>
      </p:sp>
      <p:sp>
        <p:nvSpPr>
          <p:cNvPr id="7" name="Номер слайда 1">
            <a:extLst>
              <a:ext uri="{FF2B5EF4-FFF2-40B4-BE49-F238E27FC236}">
                <a16:creationId xmlns:a16="http://schemas.microsoft.com/office/drawing/2014/main" id="{2ED5488C-D08B-224F-BC3D-3E662AB7B637}"/>
              </a:ext>
            </a:extLst>
          </p:cNvPr>
          <p:cNvSpPr txBox="1">
            <a:spLocks/>
          </p:cNvSpPr>
          <p:nvPr/>
        </p:nvSpPr>
        <p:spPr bwMode="auto">
          <a:xfrm>
            <a:off x="6553200" y="64276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42A6498-FE77-A74A-B865-15B9A4479493}" type="slidenum">
              <a:rPr lang="ru-RU" altLang="ru-RU" sz="1200">
                <a:solidFill>
                  <a:srgbClr val="898989"/>
                </a:solidFill>
              </a:rPr>
              <a:pPr algn="r" eaLnBrk="1" hangingPunct="1">
                <a:spcBef>
                  <a:spcPct val="0"/>
                </a:spcBef>
                <a:buFontTx/>
                <a:buNone/>
              </a:pPr>
              <a:t>8</a:t>
            </a:fld>
            <a:endParaRPr lang="ru-RU" altLang="ru-RU" sz="1200" dirty="0">
              <a:solidFill>
                <a:srgbClr val="898989"/>
              </a:solidFill>
            </a:endParaRPr>
          </a:p>
        </p:txBody>
      </p:sp>
      <p:pic>
        <p:nvPicPr>
          <p:cNvPr id="2050" name="Picture 2">
            <a:extLst>
              <a:ext uri="{FF2B5EF4-FFF2-40B4-BE49-F238E27FC236}">
                <a16:creationId xmlns:a16="http://schemas.microsoft.com/office/drawing/2014/main" id="{028E17D4-1E36-7A44-A10F-CF574676E11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55231" y="2163598"/>
            <a:ext cx="3016769" cy="204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5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Номер слайда 6">
            <a:extLst>
              <a:ext uri="{FF2B5EF4-FFF2-40B4-BE49-F238E27FC236}">
                <a16:creationId xmlns:a16="http://schemas.microsoft.com/office/drawing/2014/main" id="{EE662EF4-E25D-46D2-83E8-0CA0FB49AB29}"/>
              </a:ext>
            </a:extLst>
          </p:cNvPr>
          <p:cNvSpPr>
            <a:spLocks noGrp="1"/>
          </p:cNvSpPr>
          <p:nvPr>
            <p:ph type="sldNum" sz="quarter" idx="12"/>
          </p:nvPr>
        </p:nvSpPr>
        <p:spPr>
          <a:xfrm>
            <a:off x="6375830" y="6456659"/>
            <a:ext cx="2057400" cy="365125"/>
          </a:xfrm>
        </p:spPr>
        <p:txBody>
          <a:bodyPr/>
          <a:lstStyle/>
          <a:p>
            <a:fld id="{FDC434F4-78B4-4E54-84D3-6206A12AE9BE}" type="slidenum">
              <a:rPr lang="ru-RU" smtClean="0"/>
              <a:t>9</a:t>
            </a:fld>
            <a:endParaRPr lang="ru-RU" dirty="0"/>
          </a:p>
        </p:txBody>
      </p:sp>
      <p:sp>
        <p:nvSpPr>
          <p:cNvPr id="8" name="Text Box 26">
            <a:extLst>
              <a:ext uri="{FF2B5EF4-FFF2-40B4-BE49-F238E27FC236}">
                <a16:creationId xmlns:a16="http://schemas.microsoft.com/office/drawing/2014/main" id="{2A89813C-F4E4-4532-9FEB-F1D78DF78788}"/>
              </a:ext>
            </a:extLst>
          </p:cNvPr>
          <p:cNvSpPr txBox="1">
            <a:spLocks noChangeArrowheads="1"/>
          </p:cNvSpPr>
          <p:nvPr/>
        </p:nvSpPr>
        <p:spPr bwMode="auto">
          <a:xfrm>
            <a:off x="0" y="461665"/>
            <a:ext cx="9144000" cy="529697"/>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Bookman Old Style" pitchFamily="18" charset="0"/>
              </a:defRPr>
            </a:lvl1pPr>
            <a:lvl2pPr>
              <a:defRPr sz="2800">
                <a:solidFill>
                  <a:schemeClr val="tx1"/>
                </a:solidFill>
                <a:latin typeface="Bookman Old Style" pitchFamily="18" charset="0"/>
              </a:defRPr>
            </a:lvl2pPr>
            <a:lvl3pPr>
              <a:defRPr sz="2400">
                <a:solidFill>
                  <a:schemeClr val="tx1"/>
                </a:solidFill>
                <a:latin typeface="Bookman Old Style" pitchFamily="18" charset="0"/>
              </a:defRPr>
            </a:lvl3pPr>
            <a:lvl4pPr>
              <a:defRPr sz="2000">
                <a:solidFill>
                  <a:schemeClr val="tx1"/>
                </a:solidFill>
                <a:latin typeface="Bookman Old Style" pitchFamily="18" charset="0"/>
              </a:defRPr>
            </a:lvl4pPr>
            <a:lvl5pPr>
              <a:defRPr sz="2000">
                <a:solidFill>
                  <a:schemeClr val="tx1"/>
                </a:solidFill>
                <a:latin typeface="Bookman Old Style" pitchFamily="18" charset="0"/>
              </a:defRPr>
            </a:lvl5pPr>
            <a:lvl6pPr eaLnBrk="0" fontAlgn="base" hangingPunct="0">
              <a:spcAft>
                <a:spcPct val="0"/>
              </a:spcAft>
              <a:buChar char="»"/>
              <a:defRPr sz="2000">
                <a:solidFill>
                  <a:schemeClr val="tx1"/>
                </a:solidFill>
                <a:latin typeface="Bookman Old Style" pitchFamily="18" charset="0"/>
              </a:defRPr>
            </a:lvl6pPr>
            <a:lvl7pPr eaLnBrk="0" fontAlgn="base" hangingPunct="0">
              <a:spcAft>
                <a:spcPct val="0"/>
              </a:spcAft>
              <a:buChar char="»"/>
              <a:defRPr sz="2000">
                <a:solidFill>
                  <a:schemeClr val="tx1"/>
                </a:solidFill>
                <a:latin typeface="Bookman Old Style" pitchFamily="18" charset="0"/>
              </a:defRPr>
            </a:lvl7pPr>
            <a:lvl8pPr eaLnBrk="0" fontAlgn="base" hangingPunct="0">
              <a:spcAft>
                <a:spcPct val="0"/>
              </a:spcAft>
              <a:buChar char="»"/>
              <a:defRPr sz="2000">
                <a:solidFill>
                  <a:schemeClr val="tx1"/>
                </a:solidFill>
                <a:latin typeface="Bookman Old Style" pitchFamily="18" charset="0"/>
              </a:defRPr>
            </a:lvl8pPr>
            <a:lvl9pPr eaLnBrk="0" fontAlgn="base" hangingPunct="0">
              <a:spcAft>
                <a:spcPct val="0"/>
              </a:spcAft>
              <a:buChar char="»"/>
              <a:defRPr sz="2000">
                <a:solidFill>
                  <a:schemeClr val="tx1"/>
                </a:solidFill>
                <a:latin typeface="Bookman Old Style" pitchFamily="18" charset="0"/>
              </a:defRPr>
            </a:lvl9pPr>
          </a:lstStyle>
          <a:p>
            <a:pPr algn="ctr"/>
            <a:r>
              <a:rPr lang="en-US" altLang="ru-RU" sz="2000" b="1" dirty="0">
                <a:solidFill>
                  <a:srgbClr val="000066"/>
                </a:solidFill>
              </a:rPr>
              <a:t>NICA Collider General Parameters</a:t>
            </a:r>
          </a:p>
          <a:p>
            <a:pPr algn="just">
              <a:lnSpc>
                <a:spcPct val="114000"/>
              </a:lnSpc>
            </a:pPr>
            <a:endParaRPr lang="en-US" altLang="ru-RU" sz="800" b="1" dirty="0">
              <a:solidFill>
                <a:srgbClr val="000066"/>
              </a:solidFill>
            </a:endParaRPr>
          </a:p>
        </p:txBody>
      </p:sp>
      <p:sp>
        <p:nvSpPr>
          <p:cNvPr id="9" name="Rectangle 7">
            <a:extLst>
              <a:ext uri="{FF2B5EF4-FFF2-40B4-BE49-F238E27FC236}">
                <a16:creationId xmlns:a16="http://schemas.microsoft.com/office/drawing/2014/main" id="{CEA9705D-3983-4DF7-90F1-8A7B1EB7C02A}"/>
              </a:ext>
            </a:extLst>
          </p:cNvPr>
          <p:cNvSpPr>
            <a:spLocks noChangeArrowheads="1"/>
          </p:cNvSpPr>
          <p:nvPr/>
        </p:nvSpPr>
        <p:spPr bwMode="auto">
          <a:xfrm>
            <a:off x="0" y="0"/>
            <a:ext cx="9143999" cy="461665"/>
          </a:xfrm>
          <a:prstGeom prst="rect">
            <a:avLst/>
          </a:prstGeom>
          <a:noFill/>
          <a:ln>
            <a:solidFill>
              <a:srgbClr val="000066"/>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ctr"/>
            <a:r>
              <a:rPr lang="en-US" sz="2400" b="1" dirty="0">
                <a:solidFill>
                  <a:srgbClr val="000066"/>
                </a:solidFill>
              </a:rPr>
              <a:t>3. Strategy of The Project Luminosity Achievement</a:t>
            </a:r>
            <a:endParaRPr lang="ru-RU" sz="2400" b="1" dirty="0">
              <a:solidFill>
                <a:srgbClr val="000066"/>
              </a:solidFill>
            </a:endParaRPr>
          </a:p>
        </p:txBody>
      </p:sp>
      <mc:AlternateContent xmlns:mc="http://schemas.openxmlformats.org/markup-compatibility/2006" xmlns:a14="http://schemas.microsoft.com/office/drawing/2010/main">
        <mc:Choice Requires="a14">
          <p:graphicFrame>
            <p:nvGraphicFramePr>
              <p:cNvPr id="2" name="Таблица 1">
                <a:extLst>
                  <a:ext uri="{FF2B5EF4-FFF2-40B4-BE49-F238E27FC236}">
                    <a16:creationId xmlns:a16="http://schemas.microsoft.com/office/drawing/2014/main" id="{D852EE86-88BA-4548-972C-412702D42F7C}"/>
                  </a:ext>
                </a:extLst>
              </p:cNvPr>
              <p:cNvGraphicFramePr>
                <a:graphicFrameLocks noGrp="1"/>
              </p:cNvGraphicFramePr>
              <p:nvPr>
                <p:extLst>
                  <p:ext uri="{D42A27DB-BD31-4B8C-83A1-F6EECF244321}">
                    <p14:modId xmlns:p14="http://schemas.microsoft.com/office/powerpoint/2010/main" val="1735204570"/>
                  </p:ext>
                </p:extLst>
              </p:nvPr>
            </p:nvGraphicFramePr>
            <p:xfrm>
              <a:off x="372598" y="1249523"/>
              <a:ext cx="8398801" cy="3953891"/>
            </p:xfrm>
            <a:graphic>
              <a:graphicData uri="http://schemas.openxmlformats.org/drawingml/2006/table">
                <a:tbl>
                  <a:tblPr firstRow="1" firstCol="1" lastRow="1" lastCol="1" bandRow="1" bandCol="1">
                    <a:tableStyleId>{5940675A-B579-460E-94D1-54222C63F5DA}</a:tableStyleId>
                  </a:tblPr>
                  <a:tblGrid>
                    <a:gridCol w="5048102">
                      <a:extLst>
                        <a:ext uri="{9D8B030D-6E8A-4147-A177-3AD203B41FA5}">
                          <a16:colId xmlns:a16="http://schemas.microsoft.com/office/drawing/2014/main" val="2338395610"/>
                        </a:ext>
                      </a:extLst>
                    </a:gridCol>
                    <a:gridCol w="1764501">
                      <a:extLst>
                        <a:ext uri="{9D8B030D-6E8A-4147-A177-3AD203B41FA5}">
                          <a16:colId xmlns:a16="http://schemas.microsoft.com/office/drawing/2014/main" val="2563386610"/>
                        </a:ext>
                      </a:extLst>
                    </a:gridCol>
                    <a:gridCol w="1586198">
                      <a:extLst>
                        <a:ext uri="{9D8B030D-6E8A-4147-A177-3AD203B41FA5}">
                          <a16:colId xmlns:a16="http://schemas.microsoft.com/office/drawing/2014/main" val="3204501821"/>
                        </a:ext>
                      </a:extLst>
                    </a:gridCol>
                  </a:tblGrid>
                  <a:tr h="215900">
                    <a:tc>
                      <a:txBody>
                        <a:bodyPr/>
                        <a:lstStyle/>
                        <a:p>
                          <a:pPr algn="ct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Parameter</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Value</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ru-RU"/>
                        </a:p>
                      </a:txBody>
                      <a:tcPr/>
                    </a:tc>
                    <a:extLst>
                      <a:ext uri="{0D108BD9-81ED-4DB2-BD59-A6C34878D82A}">
                        <a16:rowId xmlns:a16="http://schemas.microsoft.com/office/drawing/2014/main" val="2898836401"/>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Particles </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GB" sz="1600" b="1" spc="5" baseline="30000" dirty="0">
                              <a:solidFill>
                                <a:srgbClr val="000066"/>
                              </a:solidFill>
                              <a:effectLst/>
                              <a:latin typeface="Arial" panose="020B0604020202020204" pitchFamily="34" charset="0"/>
                              <a:cs typeface="Arial" panose="020B0604020202020204" pitchFamily="34" charset="0"/>
                            </a:rPr>
                            <a:t>197</a:t>
                          </a:r>
                          <a:r>
                            <a:rPr lang="en-GB" sz="1600" b="1" spc="5" dirty="0">
                              <a:solidFill>
                                <a:srgbClr val="000066"/>
                              </a:solidFill>
                              <a:effectLst/>
                              <a:latin typeface="Arial" panose="020B0604020202020204" pitchFamily="34" charset="0"/>
                              <a:cs typeface="Arial" panose="020B0604020202020204" pitchFamily="34" charset="0"/>
                            </a:rPr>
                            <a:t>Au</a:t>
                          </a:r>
                          <a:r>
                            <a:rPr lang="en-GB" sz="1600" b="1" spc="5" baseline="30000" dirty="0">
                              <a:solidFill>
                                <a:srgbClr val="000066"/>
                              </a:solidFill>
                              <a:effectLst/>
                              <a:latin typeface="Arial" panose="020B0604020202020204" pitchFamily="34" charset="0"/>
                              <a:cs typeface="Arial" panose="020B0604020202020204" pitchFamily="34" charset="0"/>
                            </a:rPr>
                            <a:t>79+</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GB" sz="1600" b="1" spc="5" dirty="0">
                              <a:solidFill>
                                <a:srgbClr val="000066"/>
                              </a:solidFill>
                              <a:effectLst/>
                              <a:latin typeface="Arial" panose="020B0604020202020204" pitchFamily="34" charset="0"/>
                              <a:cs typeface="Arial" panose="020B0604020202020204" pitchFamily="34" charset="0"/>
                            </a:rPr>
                            <a:t>p</a:t>
                          </a:r>
                          <a:r>
                            <a:rPr lang="en-GB" sz="1600" b="1" spc="5" dirty="0">
                              <a:solidFill>
                                <a:srgbClr val="000066"/>
                              </a:solidFill>
                              <a:effectLst/>
                              <a:latin typeface="Arial" panose="020B0604020202020204" pitchFamily="34" charset="0"/>
                              <a:cs typeface="Arial" panose="020B0604020202020204" pitchFamily="34" charset="0"/>
                              <a:sym typeface="Symbol" panose="05050102010706020507" pitchFamily="18" charset="2"/>
                            </a:rPr>
                            <a:t></a:t>
                          </a:r>
                          <a:r>
                            <a:rPr lang="en-GB" sz="1600" b="1" spc="5" dirty="0">
                              <a:solidFill>
                                <a:srgbClr val="000066"/>
                              </a:solidFill>
                              <a:effectLst/>
                              <a:latin typeface="Arial" panose="020B0604020202020204" pitchFamily="34" charset="0"/>
                              <a:cs typeface="Arial" panose="020B0604020202020204" pitchFamily="34" charset="0"/>
                            </a:rPr>
                            <a:t> (d</a:t>
                          </a:r>
                          <a:r>
                            <a:rPr lang="en-GB" sz="1600" b="1" spc="5" dirty="0">
                              <a:solidFill>
                                <a:srgbClr val="000066"/>
                              </a:solidFill>
                              <a:effectLst/>
                              <a:latin typeface="Arial" panose="020B0604020202020204" pitchFamily="34" charset="0"/>
                              <a:cs typeface="Arial" panose="020B0604020202020204" pitchFamily="34" charset="0"/>
                              <a:sym typeface="Symbol" panose="05050102010706020507" pitchFamily="18" charset="2"/>
                            </a:rPr>
                            <a:t></a:t>
                          </a:r>
                          <a:r>
                            <a:rPr lang="en-GB" sz="1600" b="1" spc="5" dirty="0">
                              <a:solidFill>
                                <a:srgbClr val="000066"/>
                              </a:solidFill>
                              <a:effectLst/>
                              <a:latin typeface="Arial" panose="020B0604020202020204" pitchFamily="34" charset="0"/>
                              <a:cs typeface="Arial" panose="020B0604020202020204" pitchFamily="34" charset="0"/>
                            </a:rPr>
                            <a:t>)</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6036081"/>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Total particle energy per nucleon, </a:t>
                          </a:r>
                          <a14:m>
                            <m:oMath xmlns:m="http://schemas.openxmlformats.org/officeDocument/2006/math">
                              <m:rad>
                                <m:radPr>
                                  <m:degHide m:val="on"/>
                                  <m:ctrlPr>
                                    <a:rPr lang="ru-RU" sz="1600" b="1" i="1">
                                      <a:solidFill>
                                        <a:srgbClr val="000066"/>
                                      </a:solidFill>
                                      <a:effectLst/>
                                      <a:latin typeface="Cambria Math" panose="02040503050406030204" pitchFamily="18" charset="0"/>
                                    </a:rPr>
                                  </m:ctrlPr>
                                </m:radPr>
                                <m:deg/>
                                <m:e>
                                  <m:sSub>
                                    <m:sSubPr>
                                      <m:ctrlPr>
                                        <a:rPr lang="ru-RU" sz="1600" b="1" i="1">
                                          <a:solidFill>
                                            <a:srgbClr val="000066"/>
                                          </a:solidFill>
                                          <a:effectLst/>
                                          <a:latin typeface="Cambria Math" panose="02040503050406030204" pitchFamily="18" charset="0"/>
                                        </a:rPr>
                                      </m:ctrlPr>
                                    </m:sSubPr>
                                    <m:e>
                                      <m:r>
                                        <a:rPr lang="en-GB" sz="1600" b="1" i="1">
                                          <a:solidFill>
                                            <a:srgbClr val="000066"/>
                                          </a:solidFill>
                                          <a:effectLst/>
                                          <a:latin typeface="Cambria Math" panose="02040503050406030204" pitchFamily="18" charset="0"/>
                                        </a:rPr>
                                        <m:t>𝐬</m:t>
                                      </m:r>
                                    </m:e>
                                    <m:sub>
                                      <m:r>
                                        <a:rPr lang="en-GB" sz="1600" b="1" i="1" baseline="-25000">
                                          <a:solidFill>
                                            <a:srgbClr val="000066"/>
                                          </a:solidFill>
                                          <a:effectLst/>
                                          <a:latin typeface="Cambria Math" panose="02040503050406030204" pitchFamily="18" charset="0"/>
                                        </a:rPr>
                                        <m:t>𝐍𝐍</m:t>
                                      </m:r>
                                    </m:sub>
                                  </m:sSub>
                                </m:e>
                              </m:rad>
                            </m:oMath>
                          </a14:m>
                          <a:r>
                            <a:rPr lang="en-GB" sz="1600" b="1">
                              <a:solidFill>
                                <a:srgbClr val="000066"/>
                              </a:solidFill>
                              <a:effectLst/>
                              <a:latin typeface="Arial" panose="020B0604020202020204" pitchFamily="34" charset="0"/>
                              <a:cs typeface="Arial" panose="020B0604020202020204" pitchFamily="34" charset="0"/>
                            </a:rPr>
                            <a:t>, GeV/u</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99FF"/>
                        </a:solidFill>
                      </a:tcPr>
                    </a:tc>
                    <a:tc>
                      <a:txBody>
                        <a:bodyPr/>
                        <a:lstStyle/>
                        <a:p>
                          <a:pPr algn="ctr">
                            <a:lnSpc>
                              <a:spcPct val="115000"/>
                            </a:lnSpc>
                            <a:spcAft>
                              <a:spcPts val="0"/>
                            </a:spcAft>
                          </a:pPr>
                          <a:r>
                            <a:rPr lang="ru-RU" sz="1600" b="1" dirty="0">
                              <a:solidFill>
                                <a:srgbClr val="000066"/>
                              </a:solidFill>
                              <a:effectLst/>
                              <a:latin typeface="Arial" panose="020B0604020202020204" pitchFamily="34" charset="0"/>
                              <a:cs typeface="Arial" panose="020B0604020202020204" pitchFamily="34" charset="0"/>
                            </a:rPr>
                            <a:t>4</a:t>
                          </a:r>
                          <a14:m>
                            <m:oMath xmlns:m="http://schemas.openxmlformats.org/officeDocument/2006/math">
                              <m:r>
                                <a:rPr lang="ru-RU" sz="1600" b="1" i="0" smtClean="0">
                                  <a:solidFill>
                                    <a:srgbClr val="000066"/>
                                  </a:solidFill>
                                  <a:effectLst/>
                                  <a:latin typeface="Cambria Math" panose="02040503050406030204" pitchFamily="18" charset="0"/>
                                </a:rPr>
                                <m:t> </m:t>
                              </m:r>
                              <m:r>
                                <a:rPr lang="en-GB" sz="1600" b="1" smtClean="0">
                                  <a:solidFill>
                                    <a:srgbClr val="000066"/>
                                  </a:solidFill>
                                  <a:effectLst/>
                                  <a:latin typeface="Cambria Math" panose="02040503050406030204" pitchFamily="18" charset="0"/>
                                </a:rPr>
                                <m:t>÷</m:t>
                              </m:r>
                            </m:oMath>
                          </a14:m>
                          <a:r>
                            <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rPr>
                            <a:t> 11</a:t>
                          </a:r>
                        </a:p>
                      </a:txBody>
                      <a:tcPr marL="68580" marR="68580" marT="0" marB="0" anchor="ctr">
                        <a:solidFill>
                          <a:srgbClr val="FF99FF"/>
                        </a:solidFill>
                      </a:tcPr>
                    </a:tc>
                    <a:tc>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27 (13.5)</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99FF"/>
                        </a:solidFill>
                      </a:tcPr>
                    </a:tc>
                    <a:extLst>
                      <a:ext uri="{0D108BD9-81ED-4DB2-BD59-A6C34878D82A}">
                        <a16:rowId xmlns:a16="http://schemas.microsoft.com/office/drawing/2014/main" val="2593500609"/>
                      </a:ext>
                    </a:extLst>
                  </a:tr>
                  <a:tr h="165943">
                    <a:tc>
                      <a:txBody>
                        <a:bodyPr/>
                        <a:lstStyle/>
                        <a:p>
                          <a:pP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Ion kinetic energy, GeV/u</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b="1" dirty="0">
                              <a:solidFill>
                                <a:srgbClr val="000066"/>
                              </a:solidFill>
                              <a:effectLst/>
                              <a:latin typeface="Arial" panose="020B0604020202020204" pitchFamily="34" charset="0"/>
                              <a:cs typeface="Arial" panose="020B0604020202020204" pitchFamily="34" charset="0"/>
                            </a:rPr>
                            <a:t>1</a:t>
                          </a:r>
                          <a14:m>
                            <m:oMath xmlns:m="http://schemas.openxmlformats.org/officeDocument/2006/math">
                              <m:r>
                                <a:rPr lang="ru-RU" sz="1600" b="1" i="0" smtClean="0">
                                  <a:solidFill>
                                    <a:srgbClr val="000066"/>
                                  </a:solidFill>
                                  <a:effectLst/>
                                  <a:latin typeface="Cambria Math" panose="02040503050406030204" pitchFamily="18" charset="0"/>
                                </a:rPr>
                                <m:t> </m:t>
                              </m:r>
                              <m:r>
                                <a:rPr lang="en-GB" sz="1600" b="1" smtClean="0">
                                  <a:solidFill>
                                    <a:srgbClr val="000066"/>
                                  </a:solidFill>
                                  <a:effectLst/>
                                  <a:latin typeface="Cambria Math" panose="02040503050406030204" pitchFamily="18" charset="0"/>
                                </a:rPr>
                                <m:t>÷</m:t>
                              </m:r>
                            </m:oMath>
                          </a14:m>
                          <a:r>
                            <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rPr>
                            <a:t> 4.5</a:t>
                          </a:r>
                        </a:p>
                      </a:txBody>
                      <a:tcPr marL="68580" marR="68580" marT="0" marB="0" anchor="ctr"/>
                    </a:tc>
                    <a:tc>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12.6 (6.3)</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81896372"/>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Ring circumference, m</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GB" sz="1600" b="1" i="1" smtClean="0">
                                    <a:solidFill>
                                      <a:srgbClr val="000066"/>
                                    </a:solidFill>
                                    <a:effectLst/>
                                    <a:latin typeface="Cambria Math" panose="02040503050406030204" pitchFamily="18" charset="0"/>
                                  </a:rPr>
                                  <m:t>𝟓𝟎𝟑</m:t>
                                </m:r>
                                <m:r>
                                  <a:rPr lang="en-GB" sz="1600" b="1">
                                    <a:solidFill>
                                      <a:srgbClr val="000066"/>
                                    </a:solidFill>
                                    <a:effectLst/>
                                    <a:latin typeface="Cambria Math" panose="02040503050406030204" pitchFamily="18" charset="0"/>
                                  </a:rPr>
                                  <m:t>.</m:t>
                                </m:r>
                                <m:r>
                                  <a:rPr lang="en-GB" sz="1600" b="1" i="1">
                                    <a:solidFill>
                                      <a:srgbClr val="000066"/>
                                    </a:solidFill>
                                    <a:effectLst/>
                                    <a:latin typeface="Cambria Math" panose="02040503050406030204" pitchFamily="18" charset="0"/>
                                  </a:rPr>
                                  <m:t>𝟎𝟒</m:t>
                                </m:r>
                              </m:oMath>
                            </m:oMathPara>
                          </a14:m>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535692571"/>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Maximum injection energy from Nuclotron, GeV/u</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3.8</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10.5 (4.9)</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2483494899"/>
                      </a:ext>
                    </a:extLst>
                  </a:tr>
                  <a:tr h="215900">
                    <a:tc>
                      <a:txBody>
                        <a:bodyPr/>
                        <a:lstStyle/>
                        <a:p>
                          <a:pP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Maximum magnetic rigidity, </a:t>
                          </a:r>
                          <a:r>
                            <a:rPr lang="en-GB" sz="1600" b="1" dirty="0" err="1">
                              <a:solidFill>
                                <a:srgbClr val="000066"/>
                              </a:solidFill>
                              <a:effectLst/>
                              <a:latin typeface="Arial" panose="020B0604020202020204" pitchFamily="34" charset="0"/>
                              <a:cs typeface="Arial" panose="020B0604020202020204" pitchFamily="34" charset="0"/>
                            </a:rPr>
                            <a:t>T·m</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44.5</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576939256"/>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Maximum dipole field, T</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1.8</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954132376"/>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Maximum quadrupole gradient, T/m</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23</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1143565363"/>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Magnetic field growth rate, T/s</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0.1</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403151493"/>
                      </a:ext>
                    </a:extLst>
                  </a:tr>
                  <a:tr h="215900">
                    <a:tc>
                      <a:txBody>
                        <a:bodyPr/>
                        <a:lstStyle/>
                        <a:p>
                          <a:pPr>
                            <a:lnSpc>
                              <a:spcPct val="115000"/>
                            </a:lnSpc>
                            <a:spcAft>
                              <a:spcPts val="0"/>
                            </a:spcAft>
                          </a:pPr>
                          <a:r>
                            <a:rPr lang="en-GB" sz="1600" b="1" spc="5">
                              <a:solidFill>
                                <a:srgbClr val="000066"/>
                              </a:solidFill>
                              <a:effectLst/>
                              <a:latin typeface="Arial" panose="020B0604020202020204" pitchFamily="34" charset="0"/>
                              <a:cs typeface="Arial" panose="020B0604020202020204" pitchFamily="34" charset="0"/>
                            </a:rPr>
                            <a:t>Beta-function in IP</a:t>
                          </a:r>
                          <a:r>
                            <a:rPr lang="en-GB" sz="1600" b="1">
                              <a:solidFill>
                                <a:srgbClr val="000066"/>
                              </a:solidFill>
                              <a:effectLst/>
                              <a:latin typeface="Arial" panose="020B0604020202020204" pitchFamily="34" charset="0"/>
                              <a:cs typeface="Arial" panose="020B0604020202020204" pitchFamily="34" charset="0"/>
                            </a:rPr>
                            <a:t>, m</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spc="5" dirty="0">
                              <a:solidFill>
                                <a:srgbClr val="000066"/>
                              </a:solidFill>
                              <a:effectLst/>
                              <a:latin typeface="Arial" panose="020B0604020202020204" pitchFamily="34" charset="0"/>
                              <a:cs typeface="Arial" panose="020B0604020202020204" pitchFamily="34" charset="0"/>
                            </a:rPr>
                            <a:t>0.6</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7544212"/>
                      </a:ext>
                    </a:extLst>
                  </a:tr>
                  <a:tr h="215900">
                    <a:tc>
                      <a:txBody>
                        <a:bodyPr/>
                        <a:lstStyle/>
                        <a:p>
                          <a:pPr>
                            <a:lnSpc>
                              <a:spcPct val="115000"/>
                            </a:lnSpc>
                            <a:spcAft>
                              <a:spcPts val="0"/>
                            </a:spcAft>
                          </a:pPr>
                          <a:r>
                            <a:rPr lang="en-GB" sz="1600" b="1" spc="5">
                              <a:solidFill>
                                <a:srgbClr val="000066"/>
                              </a:solidFill>
                              <a:effectLst/>
                              <a:latin typeface="Arial" panose="020B0604020202020204" pitchFamily="34" charset="0"/>
                              <a:cs typeface="Arial" panose="020B0604020202020204" pitchFamily="34" charset="0"/>
                            </a:rPr>
                            <a:t>Betatron tunes, </a:t>
                          </a:r>
                          <a14:m>
                            <m:oMath xmlns:m="http://schemas.openxmlformats.org/officeDocument/2006/math">
                              <m:sSub>
                                <m:sSubPr>
                                  <m:ctrlPr>
                                    <a:rPr lang="ru-RU" sz="1600" b="1" i="1" spc="5">
                                      <a:solidFill>
                                        <a:srgbClr val="000066"/>
                                      </a:solidFill>
                                      <a:effectLst/>
                                      <a:latin typeface="Cambria Math" panose="02040503050406030204" pitchFamily="18" charset="0"/>
                                    </a:rPr>
                                  </m:ctrlPr>
                                </m:sSubPr>
                                <m:e>
                                  <m:r>
                                    <a:rPr lang="en-GB" sz="1600" b="1" i="1" spc="5">
                                      <a:solidFill>
                                        <a:srgbClr val="000066"/>
                                      </a:solidFill>
                                      <a:effectLst/>
                                      <a:latin typeface="Cambria Math" panose="02040503050406030204" pitchFamily="18" charset="0"/>
                                    </a:rPr>
                                    <m:t>𝐐</m:t>
                                  </m:r>
                                </m:e>
                                <m:sub>
                                  <m:r>
                                    <a:rPr lang="en-GB" sz="1600" b="1" i="1" spc="5">
                                      <a:solidFill>
                                        <a:srgbClr val="000066"/>
                                      </a:solidFill>
                                      <a:effectLst/>
                                      <a:latin typeface="Cambria Math" panose="02040503050406030204" pitchFamily="18" charset="0"/>
                                    </a:rPr>
                                    <m:t>𝐱</m:t>
                                  </m:r>
                                </m:sub>
                              </m:sSub>
                              <m:r>
                                <a:rPr lang="en-GB" sz="1600" b="1" spc="5">
                                  <a:solidFill>
                                    <a:srgbClr val="000066"/>
                                  </a:solidFill>
                                  <a:effectLst/>
                                  <a:latin typeface="Cambria Math" panose="02040503050406030204" pitchFamily="18" charset="0"/>
                                </a:rPr>
                                <m:t>⁄</m:t>
                              </m:r>
                              <m:sSub>
                                <m:sSubPr>
                                  <m:ctrlPr>
                                    <a:rPr lang="ru-RU" sz="1600" b="1" i="1" spc="5">
                                      <a:solidFill>
                                        <a:srgbClr val="000066"/>
                                      </a:solidFill>
                                      <a:effectLst/>
                                      <a:latin typeface="Cambria Math" panose="02040503050406030204" pitchFamily="18" charset="0"/>
                                    </a:rPr>
                                  </m:ctrlPr>
                                </m:sSubPr>
                                <m:e>
                                  <m:r>
                                    <a:rPr lang="en-GB" sz="1600" b="1" i="1" spc="5">
                                      <a:solidFill>
                                        <a:srgbClr val="000066"/>
                                      </a:solidFill>
                                      <a:effectLst/>
                                      <a:latin typeface="Cambria Math" panose="02040503050406030204" pitchFamily="18" charset="0"/>
                                    </a:rPr>
                                    <m:t>𝐐</m:t>
                                  </m:r>
                                </m:e>
                                <m:sub>
                                  <m:r>
                                    <a:rPr lang="en-GB" sz="1600" b="1" i="1" spc="5">
                                      <a:solidFill>
                                        <a:srgbClr val="000066"/>
                                      </a:solidFill>
                                      <a:effectLst/>
                                      <a:latin typeface="Cambria Math" panose="02040503050406030204" pitchFamily="18" charset="0"/>
                                    </a:rPr>
                                    <m:t>𝐲</m:t>
                                  </m:r>
                                </m:sub>
                              </m:sSub>
                            </m:oMath>
                          </a14:m>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spc="5" dirty="0">
                              <a:solidFill>
                                <a:srgbClr val="000066"/>
                              </a:solidFill>
                              <a:effectLst/>
                              <a:latin typeface="Arial" panose="020B0604020202020204" pitchFamily="34" charset="0"/>
                              <a:cs typeface="Arial" panose="020B0604020202020204" pitchFamily="34" charset="0"/>
                            </a:rPr>
                            <a:t>9.44/9.44</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296929046"/>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Beam injection scheme</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One-turn, multiple</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hMerge="1">
                      <a:txBody>
                        <a:bodyPr/>
                        <a:lstStyle/>
                        <a:p>
                          <a:endParaRPr lang="ru-RU"/>
                        </a:p>
                      </a:txBody>
                      <a:tcPr/>
                    </a:tc>
                    <a:extLst>
                      <a:ext uri="{0D108BD9-81ED-4DB2-BD59-A6C34878D82A}">
                        <a16:rowId xmlns:a16="http://schemas.microsoft.com/office/drawing/2014/main" val="300661127"/>
                      </a:ext>
                    </a:extLst>
                  </a:tr>
                  <a:tr h="21590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Beam extraction (dumping) scheme</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One-turn</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614007629"/>
                      </a:ext>
                    </a:extLst>
                  </a:tr>
                  <a:tr h="215900">
                    <a:tc>
                      <a:txBody>
                        <a:bodyPr/>
                        <a:lstStyle/>
                        <a:p>
                          <a:pP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Vacuum pressure in beam pipe, Pa</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ru-RU" sz="1600" b="1" i="1" smtClean="0">
                                        <a:solidFill>
                                          <a:srgbClr val="000066"/>
                                        </a:solidFill>
                                        <a:effectLst/>
                                        <a:latin typeface="Cambria Math" panose="02040503050406030204" pitchFamily="18" charset="0"/>
                                      </a:rPr>
                                    </m:ctrlPr>
                                  </m:sSupPr>
                                  <m:e>
                                    <m:r>
                                      <a:rPr lang="en-GB" sz="1600" b="1" i="1">
                                        <a:solidFill>
                                          <a:srgbClr val="000066"/>
                                        </a:solidFill>
                                        <a:effectLst/>
                                        <a:latin typeface="Cambria Math" panose="02040503050406030204" pitchFamily="18" charset="0"/>
                                      </a:rPr>
                                      <m:t>𝟏𝟎</m:t>
                                    </m:r>
                                  </m:e>
                                  <m:sup>
                                    <m:r>
                                      <a:rPr lang="en-GB" sz="1600" b="1">
                                        <a:solidFill>
                                          <a:srgbClr val="000066"/>
                                        </a:solidFill>
                                        <a:effectLst/>
                                        <a:latin typeface="Cambria Math" panose="02040503050406030204" pitchFamily="18" charset="0"/>
                                      </a:rPr>
                                      <m:t>−</m:t>
                                    </m:r>
                                    <m:r>
                                      <a:rPr lang="en-GB" sz="1600" b="1" i="1">
                                        <a:solidFill>
                                          <a:srgbClr val="000066"/>
                                        </a:solidFill>
                                        <a:effectLst/>
                                        <a:latin typeface="Cambria Math" panose="02040503050406030204" pitchFamily="18" charset="0"/>
                                      </a:rPr>
                                      <m:t>𝟗</m:t>
                                    </m:r>
                                  </m:sup>
                                </m:sSup>
                              </m:oMath>
                            </m:oMathPara>
                          </a14:m>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48186689"/>
                      </a:ext>
                    </a:extLst>
                  </a:tr>
                </a:tbl>
              </a:graphicData>
            </a:graphic>
          </p:graphicFrame>
        </mc:Choice>
        <mc:Fallback xmlns="">
          <p:graphicFrame>
            <p:nvGraphicFramePr>
              <p:cNvPr id="2" name="Таблица 1">
                <a:extLst>
                  <a:ext uri="{FF2B5EF4-FFF2-40B4-BE49-F238E27FC236}">
                    <a16:creationId xmlns:a16="http://schemas.microsoft.com/office/drawing/2014/main" id="{D852EE86-88BA-4548-972C-412702D42F7C}"/>
                  </a:ext>
                </a:extLst>
              </p:cNvPr>
              <p:cNvGraphicFramePr>
                <a:graphicFrameLocks noGrp="1"/>
              </p:cNvGraphicFramePr>
              <p:nvPr>
                <p:extLst>
                  <p:ext uri="{D42A27DB-BD31-4B8C-83A1-F6EECF244321}">
                    <p14:modId xmlns:p14="http://schemas.microsoft.com/office/powerpoint/2010/main" val="1735204570"/>
                  </p:ext>
                </p:extLst>
              </p:nvPr>
            </p:nvGraphicFramePr>
            <p:xfrm>
              <a:off x="372598" y="1249523"/>
              <a:ext cx="8398801" cy="3953891"/>
            </p:xfrm>
            <a:graphic>
              <a:graphicData uri="http://schemas.openxmlformats.org/drawingml/2006/table">
                <a:tbl>
                  <a:tblPr firstRow="1" firstCol="1" lastRow="1" lastCol="1" bandRow="1" bandCol="1">
                    <a:tableStyleId>{5940675A-B579-460E-94D1-54222C63F5DA}</a:tableStyleId>
                  </a:tblPr>
                  <a:tblGrid>
                    <a:gridCol w="5048102">
                      <a:extLst>
                        <a:ext uri="{9D8B030D-6E8A-4147-A177-3AD203B41FA5}">
                          <a16:colId xmlns:a16="http://schemas.microsoft.com/office/drawing/2014/main" val="2338395610"/>
                        </a:ext>
                      </a:extLst>
                    </a:gridCol>
                    <a:gridCol w="1764501">
                      <a:extLst>
                        <a:ext uri="{9D8B030D-6E8A-4147-A177-3AD203B41FA5}">
                          <a16:colId xmlns:a16="http://schemas.microsoft.com/office/drawing/2014/main" val="2563386610"/>
                        </a:ext>
                      </a:extLst>
                    </a:gridCol>
                    <a:gridCol w="1586198">
                      <a:extLst>
                        <a:ext uri="{9D8B030D-6E8A-4147-A177-3AD203B41FA5}">
                          <a16:colId xmlns:a16="http://schemas.microsoft.com/office/drawing/2014/main" val="3204501821"/>
                        </a:ext>
                      </a:extLst>
                    </a:gridCol>
                  </a:tblGrid>
                  <a:tr h="256540">
                    <a:tc>
                      <a:txBody>
                        <a:bodyPr/>
                        <a:lstStyle/>
                        <a:p>
                          <a:pPr algn="ct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Parameter</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Value</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ru-RU"/>
                        </a:p>
                      </a:txBody>
                      <a:tcPr/>
                    </a:tc>
                    <a:extLst>
                      <a:ext uri="{0D108BD9-81ED-4DB2-BD59-A6C34878D82A}">
                        <a16:rowId xmlns:a16="http://schemas.microsoft.com/office/drawing/2014/main" val="2898836401"/>
                      </a:ext>
                    </a:extLst>
                  </a:tr>
                  <a:tr h="25654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Particles </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GB" sz="1600" b="1" spc="5" baseline="30000" dirty="0">
                              <a:solidFill>
                                <a:srgbClr val="000066"/>
                              </a:solidFill>
                              <a:effectLst/>
                              <a:latin typeface="Arial" panose="020B0604020202020204" pitchFamily="34" charset="0"/>
                              <a:cs typeface="Arial" panose="020B0604020202020204" pitchFamily="34" charset="0"/>
                            </a:rPr>
                            <a:t>197</a:t>
                          </a:r>
                          <a:r>
                            <a:rPr lang="en-GB" sz="1600" b="1" spc="5" dirty="0">
                              <a:solidFill>
                                <a:srgbClr val="000066"/>
                              </a:solidFill>
                              <a:effectLst/>
                              <a:latin typeface="Arial" panose="020B0604020202020204" pitchFamily="34" charset="0"/>
                              <a:cs typeface="Arial" panose="020B0604020202020204" pitchFamily="34" charset="0"/>
                            </a:rPr>
                            <a:t>Au</a:t>
                          </a:r>
                          <a:r>
                            <a:rPr lang="en-GB" sz="1600" b="1" spc="5" baseline="30000" dirty="0">
                              <a:solidFill>
                                <a:srgbClr val="000066"/>
                              </a:solidFill>
                              <a:effectLst/>
                              <a:latin typeface="Arial" panose="020B0604020202020204" pitchFamily="34" charset="0"/>
                              <a:cs typeface="Arial" panose="020B0604020202020204" pitchFamily="34" charset="0"/>
                            </a:rPr>
                            <a:t>79+</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GB" sz="1600" b="1" spc="5" dirty="0">
                              <a:solidFill>
                                <a:srgbClr val="000066"/>
                              </a:solidFill>
                              <a:effectLst/>
                              <a:latin typeface="Arial" panose="020B0604020202020204" pitchFamily="34" charset="0"/>
                              <a:cs typeface="Arial" panose="020B0604020202020204" pitchFamily="34" charset="0"/>
                            </a:rPr>
                            <a:t>p</a:t>
                          </a:r>
                          <a:r>
                            <a:rPr lang="en-GB" sz="1600" b="1" spc="5" dirty="0">
                              <a:solidFill>
                                <a:srgbClr val="000066"/>
                              </a:solidFill>
                              <a:effectLst/>
                              <a:latin typeface="Arial" panose="020B0604020202020204" pitchFamily="34" charset="0"/>
                              <a:cs typeface="Arial" panose="020B0604020202020204" pitchFamily="34" charset="0"/>
                              <a:sym typeface="Symbol" panose="05050102010706020507" pitchFamily="18" charset="2"/>
                            </a:rPr>
                            <a:t></a:t>
                          </a:r>
                          <a:r>
                            <a:rPr lang="en-GB" sz="1600" b="1" spc="5" dirty="0">
                              <a:solidFill>
                                <a:srgbClr val="000066"/>
                              </a:solidFill>
                              <a:effectLst/>
                              <a:latin typeface="Arial" panose="020B0604020202020204" pitchFamily="34" charset="0"/>
                              <a:cs typeface="Arial" panose="020B0604020202020204" pitchFamily="34" charset="0"/>
                            </a:rPr>
                            <a:t> (d</a:t>
                          </a:r>
                          <a:r>
                            <a:rPr lang="en-GB" sz="1600" b="1" spc="5" dirty="0">
                              <a:solidFill>
                                <a:srgbClr val="000066"/>
                              </a:solidFill>
                              <a:effectLst/>
                              <a:latin typeface="Arial" panose="020B0604020202020204" pitchFamily="34" charset="0"/>
                              <a:cs typeface="Arial" panose="020B0604020202020204" pitchFamily="34" charset="0"/>
                              <a:sym typeface="Symbol" panose="05050102010706020507" pitchFamily="18" charset="2"/>
                            </a:rPr>
                            <a:t></a:t>
                          </a:r>
                          <a:r>
                            <a:rPr lang="en-GB" sz="1600" b="1" spc="5" dirty="0">
                              <a:solidFill>
                                <a:srgbClr val="000066"/>
                              </a:solidFill>
                              <a:effectLst/>
                              <a:latin typeface="Arial" panose="020B0604020202020204" pitchFamily="34" charset="0"/>
                              <a:cs typeface="Arial" panose="020B0604020202020204" pitchFamily="34" charset="0"/>
                            </a:rPr>
                            <a:t>)</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6036081"/>
                      </a:ext>
                    </a:extLst>
                  </a:tr>
                  <a:tr h="268605">
                    <a:tc>
                      <a:txBody>
                        <a:bodyPr/>
                        <a:lstStyle/>
                        <a:p>
                          <a:endParaRPr lang="ru-RU"/>
                        </a:p>
                      </a:txBody>
                      <a:tcPr marL="68580" marR="68580" marT="0" marB="0" anchor="ctr">
                        <a:blipFill>
                          <a:blip r:embed="rId2"/>
                          <a:stretch>
                            <a:fillRect l="-251" t="-200000" r="-66332" b="-1177273"/>
                          </a:stretch>
                        </a:blipFill>
                      </a:tcPr>
                    </a:tc>
                    <a:tc>
                      <a:txBody>
                        <a:bodyPr/>
                        <a:lstStyle/>
                        <a:p>
                          <a:endParaRPr lang="ru-RU"/>
                        </a:p>
                      </a:txBody>
                      <a:tcPr marL="68580" marR="68580" marT="0" marB="0" anchor="ctr">
                        <a:blipFill>
                          <a:blip r:embed="rId2"/>
                          <a:stretch>
                            <a:fillRect l="-287050" t="-200000" r="-89928" b="-1177273"/>
                          </a:stretch>
                        </a:blipFill>
                      </a:tcPr>
                    </a:tc>
                    <a:tc>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27 (13.5)</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99FF"/>
                        </a:solidFill>
                      </a:tcPr>
                    </a:tc>
                    <a:extLst>
                      <a:ext uri="{0D108BD9-81ED-4DB2-BD59-A6C34878D82A}">
                        <a16:rowId xmlns:a16="http://schemas.microsoft.com/office/drawing/2014/main" val="2593500609"/>
                      </a:ext>
                    </a:extLst>
                  </a:tr>
                  <a:tr h="256540">
                    <a:tc>
                      <a:txBody>
                        <a:bodyPr/>
                        <a:lstStyle/>
                        <a:p>
                          <a:pP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Ion kinetic energy, GeV/u</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ru-RU"/>
                        </a:p>
                      </a:txBody>
                      <a:tcPr marL="68580" marR="68580" marT="0" marB="0" anchor="ctr">
                        <a:blipFill>
                          <a:blip r:embed="rId2"/>
                          <a:stretch>
                            <a:fillRect l="-287050" t="-330000" r="-89928" b="-1195000"/>
                          </a:stretch>
                        </a:blipFill>
                      </a:tcPr>
                    </a:tc>
                    <a:tc>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12.6 (6.3)</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81896372"/>
                      </a:ext>
                    </a:extLst>
                  </a:tr>
                  <a:tr h="280416">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Ring circumference, m</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endParaRPr lang="ru-RU"/>
                        </a:p>
                      </a:txBody>
                      <a:tcPr marL="68580" marR="68580" marT="0" marB="0" anchor="ctr">
                        <a:blipFill>
                          <a:blip r:embed="rId2"/>
                          <a:stretch>
                            <a:fillRect l="-151136" t="-390909" b="-986364"/>
                          </a:stretch>
                        </a:blipFill>
                      </a:tcPr>
                    </a:tc>
                    <a:tc hMerge="1">
                      <a:txBody>
                        <a:bodyPr/>
                        <a:lstStyle/>
                        <a:p>
                          <a:endParaRPr lang="ru-RU"/>
                        </a:p>
                      </a:txBody>
                      <a:tcPr/>
                    </a:tc>
                    <a:extLst>
                      <a:ext uri="{0D108BD9-81ED-4DB2-BD59-A6C34878D82A}">
                        <a16:rowId xmlns:a16="http://schemas.microsoft.com/office/drawing/2014/main" val="535692571"/>
                      </a:ext>
                    </a:extLst>
                  </a:tr>
                  <a:tr h="25654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Maximum injection energy from Nuclotron, GeV/u</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3.8</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10.5 (4.9)</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2483494899"/>
                      </a:ext>
                    </a:extLst>
                  </a:tr>
                  <a:tr h="256540">
                    <a:tc>
                      <a:txBody>
                        <a:bodyPr/>
                        <a:lstStyle/>
                        <a:p>
                          <a:pP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Maximum magnetic rigidity, </a:t>
                          </a:r>
                          <a:r>
                            <a:rPr lang="en-GB" sz="1600" b="1" dirty="0" err="1">
                              <a:solidFill>
                                <a:srgbClr val="000066"/>
                              </a:solidFill>
                              <a:effectLst/>
                              <a:latin typeface="Arial" panose="020B0604020202020204" pitchFamily="34" charset="0"/>
                              <a:cs typeface="Arial" panose="020B0604020202020204" pitchFamily="34" charset="0"/>
                            </a:rPr>
                            <a:t>T·m</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44.5</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576939256"/>
                      </a:ext>
                    </a:extLst>
                  </a:tr>
                  <a:tr h="25654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Maximum dipole field, T</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1.8</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954132376"/>
                      </a:ext>
                    </a:extLst>
                  </a:tr>
                  <a:tr h="25654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Maximum quadrupole gradient, T/m</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23</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1143565363"/>
                      </a:ext>
                    </a:extLst>
                  </a:tr>
                  <a:tr h="25654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Magnetic field growth rate, T/s</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0.1</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403151493"/>
                      </a:ext>
                    </a:extLst>
                  </a:tr>
                  <a:tr h="256540">
                    <a:tc>
                      <a:txBody>
                        <a:bodyPr/>
                        <a:lstStyle/>
                        <a:p>
                          <a:pPr>
                            <a:lnSpc>
                              <a:spcPct val="115000"/>
                            </a:lnSpc>
                            <a:spcAft>
                              <a:spcPts val="0"/>
                            </a:spcAft>
                          </a:pPr>
                          <a:r>
                            <a:rPr lang="en-GB" sz="1600" b="1" spc="5">
                              <a:solidFill>
                                <a:srgbClr val="000066"/>
                              </a:solidFill>
                              <a:effectLst/>
                              <a:latin typeface="Arial" panose="020B0604020202020204" pitchFamily="34" charset="0"/>
                              <a:cs typeface="Arial" panose="020B0604020202020204" pitchFamily="34" charset="0"/>
                            </a:rPr>
                            <a:t>Beta-function in IP</a:t>
                          </a:r>
                          <a:r>
                            <a:rPr lang="en-GB" sz="1600" b="1">
                              <a:solidFill>
                                <a:srgbClr val="000066"/>
                              </a:solidFill>
                              <a:effectLst/>
                              <a:latin typeface="Arial" panose="020B0604020202020204" pitchFamily="34" charset="0"/>
                              <a:cs typeface="Arial" panose="020B0604020202020204" pitchFamily="34" charset="0"/>
                            </a:rPr>
                            <a:t>, m</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spc="5" dirty="0">
                              <a:solidFill>
                                <a:srgbClr val="000066"/>
                              </a:solidFill>
                              <a:effectLst/>
                              <a:latin typeface="Arial" panose="020B0604020202020204" pitchFamily="34" charset="0"/>
                              <a:cs typeface="Arial" panose="020B0604020202020204" pitchFamily="34" charset="0"/>
                            </a:rPr>
                            <a:t>0.6</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7544212"/>
                      </a:ext>
                    </a:extLst>
                  </a:tr>
                  <a:tr h="296164">
                    <a:tc>
                      <a:txBody>
                        <a:bodyPr/>
                        <a:lstStyle/>
                        <a:p>
                          <a:endParaRPr lang="ru-RU"/>
                        </a:p>
                      </a:txBody>
                      <a:tcPr marL="68580" marR="68580" marT="0" marB="0" anchor="ctr">
                        <a:blipFill>
                          <a:blip r:embed="rId2"/>
                          <a:stretch>
                            <a:fillRect l="-251" t="-1000000" r="-66332" b="-313043"/>
                          </a:stretch>
                        </a:blipFill>
                      </a:tcPr>
                    </a:tc>
                    <a:tc gridSpan="2">
                      <a:txBody>
                        <a:bodyPr/>
                        <a:lstStyle/>
                        <a:p>
                          <a:pPr algn="ctr">
                            <a:lnSpc>
                              <a:spcPct val="115000"/>
                            </a:lnSpc>
                            <a:spcAft>
                              <a:spcPts val="0"/>
                            </a:spcAft>
                          </a:pPr>
                          <a:r>
                            <a:rPr lang="en-GB" sz="1600" b="1" spc="5" dirty="0">
                              <a:solidFill>
                                <a:srgbClr val="000066"/>
                              </a:solidFill>
                              <a:effectLst/>
                              <a:latin typeface="Arial" panose="020B0604020202020204" pitchFamily="34" charset="0"/>
                              <a:cs typeface="Arial" panose="020B0604020202020204" pitchFamily="34" charset="0"/>
                            </a:rPr>
                            <a:t>9.44/9.44</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296929046"/>
                      </a:ext>
                    </a:extLst>
                  </a:tr>
                  <a:tr h="25654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Beam injection scheme</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One-turn, multiple</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hMerge="1">
                      <a:txBody>
                        <a:bodyPr/>
                        <a:lstStyle/>
                        <a:p>
                          <a:endParaRPr lang="ru-RU"/>
                        </a:p>
                      </a:txBody>
                      <a:tcPr/>
                    </a:tc>
                    <a:extLst>
                      <a:ext uri="{0D108BD9-81ED-4DB2-BD59-A6C34878D82A}">
                        <a16:rowId xmlns:a16="http://schemas.microsoft.com/office/drawing/2014/main" val="300661127"/>
                      </a:ext>
                    </a:extLst>
                  </a:tr>
                  <a:tr h="256540">
                    <a:tc>
                      <a:txBody>
                        <a:bodyPr/>
                        <a:lstStyle/>
                        <a:p>
                          <a:pPr>
                            <a:lnSpc>
                              <a:spcPct val="115000"/>
                            </a:lnSpc>
                            <a:spcAft>
                              <a:spcPts val="0"/>
                            </a:spcAft>
                          </a:pPr>
                          <a:r>
                            <a:rPr lang="en-GB" sz="1600" b="1">
                              <a:solidFill>
                                <a:srgbClr val="000066"/>
                              </a:solidFill>
                              <a:effectLst/>
                              <a:latin typeface="Arial" panose="020B0604020202020204" pitchFamily="34" charset="0"/>
                              <a:cs typeface="Arial" panose="020B0604020202020204" pitchFamily="34" charset="0"/>
                            </a:rPr>
                            <a:t>Beam extraction (dumping) scheme</a:t>
                          </a:r>
                          <a:endParaRPr lang="ru-RU" sz="1600" b="1">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One-turn</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614007629"/>
                      </a:ext>
                    </a:extLst>
                  </a:tr>
                  <a:tr h="286766">
                    <a:tc>
                      <a:txBody>
                        <a:bodyPr/>
                        <a:lstStyle/>
                        <a:p>
                          <a:pPr>
                            <a:lnSpc>
                              <a:spcPct val="115000"/>
                            </a:lnSpc>
                            <a:spcAft>
                              <a:spcPts val="0"/>
                            </a:spcAft>
                          </a:pPr>
                          <a:r>
                            <a:rPr lang="en-GB" sz="1600" b="1" dirty="0">
                              <a:solidFill>
                                <a:srgbClr val="000066"/>
                              </a:solidFill>
                              <a:effectLst/>
                              <a:latin typeface="Arial" panose="020B0604020202020204" pitchFamily="34" charset="0"/>
                              <a:cs typeface="Arial" panose="020B0604020202020204" pitchFamily="34" charset="0"/>
                            </a:rPr>
                            <a:t>Vacuum pressure in beam pipe, Pa</a:t>
                          </a:r>
                          <a:endParaRPr lang="ru-RU" sz="1600" b="1"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endParaRPr lang="ru-RU"/>
                        </a:p>
                      </a:txBody>
                      <a:tcPr marL="68580" marR="68580" marT="0" marB="0" anchor="ctr">
                        <a:blipFill>
                          <a:blip r:embed="rId2"/>
                          <a:stretch>
                            <a:fillRect l="-151136" t="-1273913" b="-39130"/>
                          </a:stretch>
                        </a:blipFill>
                      </a:tcPr>
                    </a:tc>
                    <a:tc hMerge="1">
                      <a:txBody>
                        <a:bodyPr/>
                        <a:lstStyle/>
                        <a:p>
                          <a:endParaRPr lang="ru-RU"/>
                        </a:p>
                      </a:txBody>
                      <a:tcPr/>
                    </a:tc>
                    <a:extLst>
                      <a:ext uri="{0D108BD9-81ED-4DB2-BD59-A6C34878D82A}">
                        <a16:rowId xmlns:a16="http://schemas.microsoft.com/office/drawing/2014/main" val="48186689"/>
                      </a:ext>
                    </a:extLst>
                  </a:tr>
                </a:tbl>
              </a:graphicData>
            </a:graphic>
          </p:graphicFrame>
        </mc:Fallback>
      </mc:AlternateContent>
      <p:sp>
        <p:nvSpPr>
          <p:cNvPr id="4" name="Rectangle 1">
            <a:extLst>
              <a:ext uri="{FF2B5EF4-FFF2-40B4-BE49-F238E27FC236}">
                <a16:creationId xmlns:a16="http://schemas.microsoft.com/office/drawing/2014/main" id="{089CDD65-436F-40D1-8294-DD67F4E3B8B2}"/>
              </a:ext>
            </a:extLst>
          </p:cNvPr>
          <p:cNvSpPr>
            <a:spLocks noChangeArrowheads="1"/>
          </p:cNvSpPr>
          <p:nvPr/>
        </p:nvSpPr>
        <p:spPr bwMode="auto">
          <a:xfrm>
            <a:off x="1479550" y="2382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7442C75C-0976-499D-A0A0-F9647573E706}"/>
              </a:ext>
            </a:extLst>
          </p:cNvPr>
          <p:cNvSpPr>
            <a:spLocks noChangeArrowheads="1"/>
          </p:cNvSpPr>
          <p:nvPr/>
        </p:nvSpPr>
        <p:spPr bwMode="auto">
          <a:xfrm>
            <a:off x="0" y="5552167"/>
            <a:ext cx="91440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b="1" i="0" u="none" strike="noStrike" cap="none" normalizeH="0" baseline="0" dirty="0" bmk="">
                <a:ln>
                  <a:noFill/>
                </a:ln>
                <a:solidFill>
                  <a:srgbClr val="00000A"/>
                </a:solidFill>
                <a:effectLst/>
                <a:ea typeface="AR PL UMing HK"/>
                <a:cs typeface="Times New Roman" panose="02020603050405020304" pitchFamily="18" charset="0"/>
              </a:rPr>
              <a:t>    Reducing beta-function at IP up to 0.35 m is possible and will be tested at commissioning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b="1" i="0" u="none" strike="noStrike" cap="none" normalizeH="0" baseline="0" dirty="0" bmk="">
                <a:ln>
                  <a:noFill/>
                </a:ln>
                <a:solidFill>
                  <a:srgbClr val="00000A"/>
                </a:solidFill>
                <a:effectLst/>
                <a:ea typeface="AR PL UMing HK"/>
                <a:cs typeface="Times New Roman" panose="02020603050405020304" pitchFamily="18" charset="0"/>
              </a:rPr>
              <a:t>    of the Collider.  </a:t>
            </a:r>
            <a:r>
              <a:rPr kumimoji="0" lang="en-US" altLang="ru-RU" b="1" i="0" u="none" strike="noStrike" cap="none" normalizeH="0" baseline="0" dirty="0">
                <a:ln>
                  <a:noFill/>
                </a:ln>
                <a:solidFill>
                  <a:srgbClr val="00000A"/>
                </a:solidFill>
                <a:effectLst/>
                <a:ea typeface="AR PL UMing HK"/>
                <a:cs typeface="Times New Roman" panose="02020603050405020304" pitchFamily="18" charset="0"/>
              </a:rPr>
              <a:t>Working point </a:t>
            </a:r>
            <a:r>
              <a:rPr kumimoji="0" lang="en-US" altLang="ru-RU" b="1" i="0" u="none" strike="noStrike" cap="none" normalizeH="0" baseline="0" dirty="0" err="1">
                <a:ln>
                  <a:noFill/>
                </a:ln>
                <a:solidFill>
                  <a:srgbClr val="00000A"/>
                </a:solidFill>
                <a:effectLst/>
                <a:ea typeface="AR PL UMing HK"/>
                <a:cs typeface="Times New Roman" panose="02020603050405020304" pitchFamily="18" charset="0"/>
              </a:rPr>
              <a:t>Q</a:t>
            </a:r>
            <a:r>
              <a:rPr kumimoji="0" lang="en-US" altLang="ru-RU" b="1" i="0" u="none" strike="noStrike" cap="none" normalizeH="0" baseline="-30000" dirty="0" err="1">
                <a:ln>
                  <a:noFill/>
                </a:ln>
                <a:solidFill>
                  <a:srgbClr val="00000A"/>
                </a:solidFill>
                <a:effectLst/>
                <a:ea typeface="AR PL UMing HK"/>
                <a:cs typeface="Times New Roman" panose="02020603050405020304" pitchFamily="18" charset="0"/>
              </a:rPr>
              <a:t>x</a:t>
            </a:r>
            <a:r>
              <a:rPr kumimoji="0" lang="en-US" altLang="ru-RU" b="1" i="0" u="none" strike="noStrike" cap="none" normalizeH="0" baseline="0" dirty="0">
                <a:ln>
                  <a:noFill/>
                </a:ln>
                <a:solidFill>
                  <a:srgbClr val="00000A"/>
                </a:solidFill>
                <a:effectLst/>
                <a:ea typeface="AR PL UMing HK"/>
                <a:cs typeface="Times New Roman" panose="02020603050405020304" pitchFamily="18" charset="0"/>
              </a:rPr>
              <a:t>/</a:t>
            </a:r>
            <a:r>
              <a:rPr kumimoji="0" lang="en-US" altLang="ru-RU" b="1" i="0" u="none" strike="noStrike" cap="none" normalizeH="0" baseline="0" dirty="0" err="1">
                <a:ln>
                  <a:noFill/>
                </a:ln>
                <a:solidFill>
                  <a:srgbClr val="00000A"/>
                </a:solidFill>
                <a:effectLst/>
                <a:ea typeface="AR PL UMing HK"/>
                <a:cs typeface="Times New Roman" panose="02020603050405020304" pitchFamily="18" charset="0"/>
              </a:rPr>
              <a:t>Q</a:t>
            </a:r>
            <a:r>
              <a:rPr kumimoji="0" lang="en-US" altLang="ru-RU" b="1" i="0" u="none" strike="noStrike" cap="none" normalizeH="0" baseline="-30000" dirty="0" err="1">
                <a:ln>
                  <a:noFill/>
                </a:ln>
                <a:solidFill>
                  <a:srgbClr val="00000A"/>
                </a:solidFill>
                <a:effectLst/>
                <a:ea typeface="AR PL UMing HK"/>
                <a:cs typeface="Times New Roman" panose="02020603050405020304" pitchFamily="18" charset="0"/>
              </a:rPr>
              <a:t>y</a:t>
            </a:r>
            <a:r>
              <a:rPr kumimoji="0" lang="en-US" altLang="ru-RU" b="1" i="0" u="none" strike="noStrike" cap="none" normalizeH="0" baseline="0" dirty="0">
                <a:ln>
                  <a:noFill/>
                </a:ln>
                <a:solidFill>
                  <a:srgbClr val="00000A"/>
                </a:solidFill>
                <a:effectLst/>
                <a:ea typeface="AR PL UMing HK"/>
                <a:cs typeface="Times New Roman" panose="02020603050405020304" pitchFamily="18" charset="0"/>
              </a:rPr>
              <a:t> = 9.1/9.1 is foreseen as well.</a:t>
            </a:r>
            <a:endParaRPr kumimoji="0" lang="en-US" altLang="ru-RU"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06592195"/>
      </p:ext>
    </p:extLst>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10175</TotalTime>
  <Words>3104</Words>
  <Application>Microsoft Macintosh PowerPoint</Application>
  <PresentationFormat>Экран (4:3)</PresentationFormat>
  <Paragraphs>503</Paragraphs>
  <Slides>28</Slides>
  <Notes>3</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28</vt:i4>
      </vt:variant>
    </vt:vector>
  </HeadingPairs>
  <TitlesOfParts>
    <vt:vector size="40" baseType="lpstr">
      <vt:lpstr>Algerian</vt:lpstr>
      <vt:lpstr>Arial</vt:lpstr>
      <vt:lpstr>Arial Black</vt:lpstr>
      <vt:lpstr>Bookman Old Style</vt:lpstr>
      <vt:lpstr>Calibri</vt:lpstr>
      <vt:lpstr>Calibri Light</vt:lpstr>
      <vt:lpstr>Cambria Math</vt:lpstr>
      <vt:lpstr>Century Gothic</vt:lpstr>
      <vt:lpstr>Symbol</vt:lpstr>
      <vt:lpstr>Times New Roman</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Challenge #2: Intense Heavy ion sources ESIS/EBIS type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Microsoft Office User</cp:lastModifiedBy>
  <cp:revision>608</cp:revision>
  <dcterms:created xsi:type="dcterms:W3CDTF">2019-07-26T08:59:47Z</dcterms:created>
  <dcterms:modified xsi:type="dcterms:W3CDTF">2020-10-20T07:05:37Z</dcterms:modified>
</cp:coreProperties>
</file>