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31" r:id="rId1"/>
  </p:sldMasterIdLst>
  <p:notesMasterIdLst>
    <p:notesMasterId r:id="rId18"/>
  </p:notesMasterIdLst>
  <p:sldIdLst>
    <p:sldId id="284" r:id="rId2"/>
    <p:sldId id="301" r:id="rId3"/>
    <p:sldId id="313" r:id="rId4"/>
    <p:sldId id="307" r:id="rId5"/>
    <p:sldId id="305" r:id="rId6"/>
    <p:sldId id="312" r:id="rId7"/>
    <p:sldId id="315" r:id="rId8"/>
    <p:sldId id="325" r:id="rId9"/>
    <p:sldId id="318" r:id="rId10"/>
    <p:sldId id="309" r:id="rId11"/>
    <p:sldId id="322" r:id="rId12"/>
    <p:sldId id="326" r:id="rId13"/>
    <p:sldId id="314" r:id="rId14"/>
    <p:sldId id="304" r:id="rId15"/>
    <p:sldId id="324" r:id="rId16"/>
    <p:sldId id="31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CC"/>
    <a:srgbClr val="28483A"/>
    <a:srgbClr val="325848"/>
    <a:srgbClr val="3A6854"/>
    <a:srgbClr val="274538"/>
    <a:srgbClr val="FFFF99"/>
    <a:srgbClr val="ADEDB9"/>
    <a:srgbClr val="B9EDFF"/>
    <a:srgbClr val="F8C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7320" autoAdjust="0"/>
  </p:normalViewPr>
  <p:slideViewPr>
    <p:cSldViewPr snapToGrid="0">
      <p:cViewPr varScale="1">
        <p:scale>
          <a:sx n="62" d="100"/>
          <a:sy n="62" d="100"/>
        </p:scale>
        <p:origin x="96" y="1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05241-AC20-493F-BF8A-89E1078AC422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725B6-9053-45F7-9F9B-E3954F2AB3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38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4962-9B99-4EE5-8BF7-DE68D7A3152A}" type="datetime1">
              <a:rPr lang="ru-RU" smtClean="0"/>
              <a:pPr/>
              <a:t>21.10.2020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Drnoyan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A34C-8D8D-4550-8898-937EE2540DA1}" type="datetime1">
              <a:rPr lang="ru-RU" smtClean="0"/>
              <a:pPr/>
              <a:t>21.10.2020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Drnoyan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7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BFC9-C788-44F0-91CE-B522499EFAE0}" type="datetime1">
              <a:rPr lang="ru-RU" smtClean="0"/>
              <a:pPr/>
              <a:t>21.10.2020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Drnoyan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7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B1B3-876A-4BA1-BC6E-94D3201BC0B8}" type="datetime1">
              <a:rPr lang="ru-RU" smtClean="0"/>
              <a:pPr/>
              <a:t>21.10.2020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Drnoyan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1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E917-D06A-4D51-9E54-6C2555E565A8}" type="datetime1">
              <a:rPr lang="ru-RU" smtClean="0"/>
              <a:pPr/>
              <a:t>21.10.2020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Drnoyan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5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C2BB-6D61-4BFE-9768-BAC9E3C3125B}" type="datetime1">
              <a:rPr lang="ru-RU" smtClean="0"/>
              <a:pPr/>
              <a:t>21.10.2020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Drnoyan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54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60FD-83B6-4EE7-9E70-0E9C25873C31}" type="datetime1">
              <a:rPr lang="ru-RU" smtClean="0"/>
              <a:pPr/>
              <a:t>21.10.2020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Drnoyan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3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AB69-F483-419A-B8AE-2A55A6F945DF}" type="datetime1">
              <a:rPr lang="ru-RU" smtClean="0"/>
              <a:pPr/>
              <a:t>21.10.2020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Drnoyan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8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1294-B371-45B3-8251-724DD46917B6}" type="datetime1">
              <a:rPr lang="ru-RU" smtClean="0"/>
              <a:pPr/>
              <a:t>21.10.2020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Drnoyan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1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841D-7A98-49E1-B864-019D77C5180A}" type="datetime1">
              <a:rPr lang="ru-RU" smtClean="0"/>
              <a:pPr/>
              <a:t>21.10.2020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Drnoyan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2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FC0B-D29D-4634-ABC4-0A18A97EFFCB}" type="datetime1">
              <a:rPr lang="ru-RU" smtClean="0"/>
              <a:pPr/>
              <a:t>21.10.2020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Drnoyan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2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99023-6CF4-40D2-80F0-E4B906AF256B}" type="datetime1">
              <a:rPr lang="ru-RU" smtClean="0"/>
              <a:pPr/>
              <a:t>21.10.2020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J. Drnoyan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1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866900"/>
            <a:ext cx="12191999" cy="166687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Evaluation of prospects for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hypernuclei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studies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with MPD at NICA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28600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Conference "RFBR Grants for NICA"</a:t>
            </a:r>
          </a:p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JINR, Dubna, Russia, 20-23 October 2020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8502" y="126000"/>
            <a:ext cx="963499" cy="96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">
            <a:extLst>
              <a:ext uri="{FF2B5EF4-FFF2-40B4-BE49-F238E27FC236}">
                <a16:creationId xmlns="" xmlns:a16="http://schemas.microsoft.com/office/drawing/2014/main" id="{85FB9408-2B5F-44CE-8FE6-1AD4B8F69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69558"/>
            <a:ext cx="1053042" cy="1080000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185A47DD-6371-448D-936F-9D7E38DF68EF}"/>
              </a:ext>
            </a:extLst>
          </p:cNvPr>
          <p:cNvSpPr txBox="1">
            <a:spLocks/>
          </p:cNvSpPr>
          <p:nvPr/>
        </p:nvSpPr>
        <p:spPr>
          <a:xfrm>
            <a:off x="0" y="4101000"/>
            <a:ext cx="12191999" cy="1974679"/>
          </a:xfrm>
          <a:prstGeom prst="rect">
            <a:avLst/>
          </a:prstGeom>
        </p:spPr>
        <p:txBody>
          <a:bodyPr vert="horz" lIns="0" tIns="45720" rIns="91440" bIns="45720" rtlCol="0">
            <a:normAutofit fontScale="25000" lnSpcReduction="20000"/>
          </a:bodyPr>
          <a:lstStyle/>
          <a:p>
            <a:pPr marL="0" lvl="1" indent="-457200" algn="ctr">
              <a:lnSpc>
                <a:spcPct val="98000"/>
              </a:lnSpc>
              <a:spcBef>
                <a:spcPts val="800"/>
              </a:spcBef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GB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0" u="sng" dirty="0" err="1">
                <a:latin typeface="Times New Roman" pitchFamily="18" charset="0"/>
                <a:cs typeface="Times New Roman" pitchFamily="18" charset="0"/>
              </a:rPr>
              <a:t>J.Drnoyan</a:t>
            </a:r>
            <a:r>
              <a:rPr lang="en-GB" sz="8000" dirty="0">
                <a:latin typeface="Times New Roman" pitchFamily="18" charset="0"/>
                <a:cs typeface="Times New Roman" pitchFamily="18" charset="0"/>
              </a:rPr>
              <a:t>, V.Kolesnikov, </a:t>
            </a:r>
            <a:r>
              <a:rPr lang="en-GB" sz="8000" dirty="0" err="1">
                <a:latin typeface="Times New Roman" pitchFamily="18" charset="0"/>
                <a:cs typeface="Times New Roman" pitchFamily="18" charset="0"/>
              </a:rPr>
              <a:t>A.Mudrokh</a:t>
            </a:r>
            <a:r>
              <a:rPr lang="en-GB" sz="80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lvl="1" indent="-457200" algn="ctr">
              <a:lnSpc>
                <a:spcPct val="98000"/>
              </a:lnSpc>
              <a:spcBef>
                <a:spcPts val="800"/>
              </a:spcBef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GB" sz="8000" dirty="0" err="1">
                <a:latin typeface="Times New Roman" pitchFamily="18" charset="0"/>
                <a:cs typeface="Times New Roman" pitchFamily="18" charset="0"/>
              </a:rPr>
              <a:t>I.Rufanov</a:t>
            </a:r>
            <a:r>
              <a:rPr lang="en-GB" sz="8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8000" dirty="0" err="1">
                <a:latin typeface="Times New Roman" pitchFamily="18" charset="0"/>
                <a:cs typeface="Times New Roman" pitchFamily="18" charset="0"/>
              </a:rPr>
              <a:t>V.Vasendina</a:t>
            </a:r>
            <a:r>
              <a:rPr lang="en-GB" sz="8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8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8000" dirty="0" err="1">
                <a:latin typeface="Times New Roman" pitchFamily="18" charset="0"/>
                <a:cs typeface="Times New Roman" pitchFamily="18" charset="0"/>
              </a:rPr>
              <a:t>Zinchenko</a:t>
            </a:r>
            <a:endParaRPr lang="en-GB" sz="8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for the MPD collaboration </a:t>
            </a:r>
            <a:r>
              <a:rPr lang="en-GB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sz="80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VBLHEP, JINR, Dubna, Russia</a:t>
            </a:r>
            <a:endParaRPr kumimoji="0" lang="ru-RU" sz="8000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work was supported by the Russian Foundation for Basic Research (RFBR): grant No. 18-02-40060</a:t>
            </a:r>
            <a:endParaRPr kumimoji="0" lang="en-GB" sz="7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0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dedx4NewEle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0" y="864000"/>
            <a:ext cx="4320000" cy="2851922"/>
          </a:xfrm>
          <a:prstGeom prst="rect">
            <a:avLst/>
          </a:prstGeom>
        </p:spPr>
      </p:pic>
      <p:pic>
        <p:nvPicPr>
          <p:cNvPr id="24" name="Рисунок 23" descr="dedx4OldEle35Same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864000"/>
            <a:ext cx="4320000" cy="285192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91116" y="180000"/>
            <a:ext cx="9976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GB" sz="3200" i="1" dirty="0" err="1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GB" sz="3200" i="1" dirty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GB" sz="3200" i="1" dirty="0" err="1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GB" sz="3200" dirty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 performance in TPC</a:t>
            </a:r>
            <a:endParaRPr lang="ru-RU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8832502" y="1082291"/>
            <a:ext cx="2967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 details in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I.Rufatov`s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talk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24651" y="1995516"/>
            <a:ext cx="3233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/dx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vs  momentum for TPC/MPD</a:t>
            </a:r>
          </a:p>
          <a:p>
            <a:pPr marL="285750" indent="-285750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Box generator  (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e, 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, K, 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Curves – STAR standard function</a:t>
            </a:r>
          </a:p>
          <a:p>
            <a:pPr marL="285750" indent="-285750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Bicshel`s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functions)</a:t>
            </a:r>
          </a:p>
          <a:p>
            <a:pPr marL="285750" indent="-285750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[NIM  A558 (2006) 419-429]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7004" y="1103435"/>
            <a:ext cx="60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old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35138" y="1153837"/>
            <a:ext cx="679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6838-46FD-4F29-8E06-C85226C544C5}" type="datetime1">
              <a:rPr lang="ru-RU" smtClean="0"/>
              <a:pPr/>
              <a:t>21.10.2020</a:t>
            </a:fld>
            <a:endParaRPr lang="en-US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Drnoyan    </a:t>
            </a:r>
            <a:endParaRPr lang="en-US" dirty="0"/>
          </a:p>
        </p:txBody>
      </p:sp>
      <p:pic>
        <p:nvPicPr>
          <p:cNvPr id="23" name="Рисунок 22" descr="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D574DB2-9A63-4484-B009-1F9D242F31D3}"/>
              </a:ext>
            </a:extLst>
          </p:cNvPr>
          <p:cNvSpPr txBox="1"/>
          <p:nvPr/>
        </p:nvSpPr>
        <p:spPr>
          <a:xfrm>
            <a:off x="5872178" y="3831525"/>
            <a:ext cx="6169823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100000"/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Data vs MC with old parameterization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/dx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in GEANT3: 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Blip>
                <a:blip r:embed="rId5"/>
              </a:buBlip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Essentially (~20%) underpredicts relativistic rise of the ionization energy loss as seen from comparison of pion and electron bands</a:t>
            </a:r>
          </a:p>
          <a:p>
            <a:pPr>
              <a:buSzPct val="100000"/>
              <a:buBlip>
                <a:blip r:embed="rId5"/>
              </a:buBlip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Overpredicts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energy loss at low momentum (protons at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&lt;1 GeV/c)</a:t>
            </a:r>
          </a:p>
          <a:p>
            <a:pPr>
              <a:buSzPct val="100000"/>
              <a:buBlip>
                <a:blip r:embed="rId5"/>
              </a:buBlip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Gives shifted momentum of intersections of electron and other particles bands</a:t>
            </a:r>
          </a:p>
          <a:p>
            <a:pPr>
              <a:buSzPct val="100000"/>
              <a:buBlip>
                <a:blip r:embed="rId5"/>
              </a:buBlip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Gives distorted input for realistic PID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="" xmlns:a16="http://schemas.microsoft.com/office/drawing/2014/main" id="{59177697-5461-4CB9-90E4-5793281F1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919691"/>
              </p:ext>
            </p:extLst>
          </p:nvPr>
        </p:nvGraphicFramePr>
        <p:xfrm>
          <a:off x="225444" y="3831525"/>
          <a:ext cx="554159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840">
                  <a:extLst>
                    <a:ext uri="{9D8B030D-6E8A-4147-A177-3AD203B41FA5}">
                      <a16:colId xmlns="" xmlns:a16="http://schemas.microsoft.com/office/drawing/2014/main" val="2582128000"/>
                    </a:ext>
                  </a:extLst>
                </a:gridCol>
                <a:gridCol w="1463040">
                  <a:extLst>
                    <a:ext uri="{9D8B030D-6E8A-4147-A177-3AD203B41FA5}">
                      <a16:colId xmlns="" xmlns:a16="http://schemas.microsoft.com/office/drawing/2014/main" val="173651970"/>
                    </a:ext>
                  </a:extLst>
                </a:gridCol>
                <a:gridCol w="1239520">
                  <a:extLst>
                    <a:ext uri="{9D8B030D-6E8A-4147-A177-3AD203B41FA5}">
                      <a16:colId xmlns="" xmlns:a16="http://schemas.microsoft.com/office/drawing/2014/main" val="623581125"/>
                    </a:ext>
                  </a:extLst>
                </a:gridCol>
                <a:gridCol w="1198192">
                  <a:extLst>
                    <a:ext uri="{9D8B030D-6E8A-4147-A177-3AD203B41FA5}">
                      <a16:colId xmlns="" xmlns:a16="http://schemas.microsoft.com/office/drawing/2014/main" val="1748560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ALICE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STAR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MPD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9249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Gas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85% </a:t>
                      </a: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mix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P10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P10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7092778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l"/>
                      <a:r>
                        <a:rPr lang="en-US" sz="16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rows x pitch (mm):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291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Inner pads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x 7.5 mm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x 12 mm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x 12 mm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1983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Outer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pads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x 10 mm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x 20 mm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x 18 mm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5200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Outer-2 pads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x 32 mm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0626798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P10 </a:t>
                      </a:r>
                      <a:r>
                        <a:rPr lang="en-US" sz="16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mixture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90% </a:t>
                      </a:r>
                      <a:r>
                        <a:rPr lang="en-US" sz="1600" i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10% methane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82377411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CF53612-DFDF-48C9-A14D-A7F9AB9960C5}"/>
              </a:ext>
            </a:extLst>
          </p:cNvPr>
          <p:cNvSpPr txBox="1"/>
          <p:nvPr/>
        </p:nvSpPr>
        <p:spPr>
          <a:xfrm>
            <a:off x="5872178" y="5824915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/dx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parametrization (Garfield++) in GEANT gives a good agreement with STAR data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6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20000" y="180000"/>
            <a:ext cx="9976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New PID performance in TPC &amp; TOF</a:t>
            </a:r>
            <a:endParaRPr lang="ru-RU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4531600" y="1492722"/>
            <a:ext cx="3910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85750" algn="ctr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/dx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vs momentum in TPC  and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-285750" algn="ctr"/>
            <a:r>
              <a:rPr 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vs momentum in TOF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652736" y="4334929"/>
            <a:ext cx="3359264" cy="120032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Mass square calculated using the measurements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magnetic rigidity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p/q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time-of-flight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and trajectory length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):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913424"/>
              </p:ext>
            </p:extLst>
          </p:nvPr>
        </p:nvGraphicFramePr>
        <p:xfrm>
          <a:off x="9918700" y="5562600"/>
          <a:ext cx="1866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Формула" r:id="rId4" imgW="27736800" imgH="10058400" progId="Equation.3">
                  <p:embed/>
                </p:oleObj>
              </mc:Choice>
              <mc:Fallback>
                <p:oleObj name="Формула" r:id="rId4" imgW="27736800" imgH="100584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8700" y="5562600"/>
                        <a:ext cx="1866900" cy="622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4689CA6-9A21-4C5B-BC52-43BB57BDEF9A}"/>
              </a:ext>
            </a:extLst>
          </p:cNvPr>
          <p:cNvSpPr txBox="1"/>
          <p:nvPr/>
        </p:nvSpPr>
        <p:spPr>
          <a:xfrm>
            <a:off x="8610600" y="1932094"/>
            <a:ext cx="2806737" cy="1738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Selection criteria for events and identified tracks:</a:t>
            </a:r>
            <a:endParaRPr lang="en-US" i="1" dirty="0">
              <a:latin typeface="Courier New" panose="02070309020205020404" pitchFamily="49" charset="0"/>
            </a:endParaRPr>
          </a:p>
          <a:p>
            <a:pPr marL="57150" indent="-342900"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|Z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 50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Primaries particles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TPC_hits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-342900"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 1.3</a:t>
            </a:r>
            <a:endParaRPr lang="en-US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Нижний колонтитул 21">
            <a:extLst>
              <a:ext uri="{FF2B5EF4-FFF2-40B4-BE49-F238E27FC236}">
                <a16:creationId xmlns="" xmlns:a16="http://schemas.microsoft.com/office/drawing/2014/main" id="{A7A5252D-D629-464F-B69D-684D3F5B9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J. </a:t>
            </a:r>
            <a:r>
              <a:rPr lang="en-US" dirty="0" err="1"/>
              <a:t>Drnoyan</a:t>
            </a:r>
            <a:r>
              <a:rPr lang="en-US" dirty="0"/>
              <a:t>    </a:t>
            </a:r>
          </a:p>
        </p:txBody>
      </p:sp>
      <p:sp>
        <p:nvSpPr>
          <p:cNvPr id="16" name="Дата 19">
            <a:extLst>
              <a:ext uri="{FF2B5EF4-FFF2-40B4-BE49-F238E27FC236}">
                <a16:creationId xmlns="" xmlns:a16="http://schemas.microsoft.com/office/drawing/2014/main" id="{9E24D7B2-2662-458A-9EED-C675B6A4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E5A6838-46FD-4F29-8E06-C85226C544C5}" type="datetime1">
              <a:rPr lang="ru-RU" smtClean="0"/>
              <a:pPr/>
              <a:t>21.10.2020</a:t>
            </a:fld>
            <a:endParaRPr lang="en-US" dirty="0"/>
          </a:p>
        </p:txBody>
      </p:sp>
      <p:sp>
        <p:nvSpPr>
          <p:cNvPr id="17" name="Номер слайда 20">
            <a:extLst>
              <a:ext uri="{FF2B5EF4-FFF2-40B4-BE49-F238E27FC236}">
                <a16:creationId xmlns="" xmlns:a16="http://schemas.microsoft.com/office/drawing/2014/main" id="{76F4F73D-F754-48A3-B883-F166BBEC2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7DE48E5-5FDF-4F39-9D06-398B7BD38184}"/>
              </a:ext>
            </a:extLst>
          </p:cNvPr>
          <p:cNvSpPr txBox="1"/>
          <p:nvPr/>
        </p:nvSpPr>
        <p:spPr>
          <a:xfrm>
            <a:off x="8442000" y="1000084"/>
            <a:ext cx="324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 details in </a:t>
            </a:r>
            <a:r>
              <a:rPr lang="en-US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A.Zinchenko`s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talk 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A7E6820-5948-496F-A66B-81563958AB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900000"/>
            <a:ext cx="3960000" cy="27355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AEAC5E0-F2DF-4367-A941-98FD5789B2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600000"/>
            <a:ext cx="3960000" cy="27355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2F5183E-7B02-48C9-A9D7-6CC8E5CE79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0000" y="3600000"/>
            <a:ext cx="3960000" cy="273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3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20000" y="175437"/>
            <a:ext cx="9976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PID:  Efficiency and Contamination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28348" y="2123426"/>
                <a:ext cx="4951521" cy="12750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-28575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particles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which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are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correctly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identified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all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particles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given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species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PDG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-285750"/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-28575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particles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which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are</m:t>
                        </m:r>
                        <m:r>
                          <m:rPr>
                            <m:nor/>
                          </m:rPr>
                          <a:rPr lang="ru-RU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falsely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identified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all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identified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particles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given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species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348" y="2123426"/>
                <a:ext cx="4951521" cy="1275093"/>
              </a:xfrm>
              <a:prstGeom prst="rect">
                <a:avLst/>
              </a:prstGeom>
              <a:blipFill>
                <a:blip r:embed="rId3"/>
                <a:stretch>
                  <a:fillRect l="-2833" b="-19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346AC4D-CF1C-4677-8211-867AFF503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1044000"/>
            <a:ext cx="3960000" cy="27355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B34BEAF-96C3-47F0-AAAF-6B46B3C6AA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3852000"/>
            <a:ext cx="3960000" cy="273559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3D45AB86-F2D5-4410-B7D2-6961A804D2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851999"/>
            <a:ext cx="3960000" cy="2735599"/>
          </a:xfrm>
          <a:prstGeom prst="rect">
            <a:avLst/>
          </a:prstGeom>
        </p:spPr>
      </p:pic>
      <p:sp>
        <p:nvSpPr>
          <p:cNvPr id="13" name="Нижний колонтитул 21">
            <a:extLst>
              <a:ext uri="{FF2B5EF4-FFF2-40B4-BE49-F238E27FC236}">
                <a16:creationId xmlns="" xmlns:a16="http://schemas.microsoft.com/office/drawing/2014/main" id="{C19762FD-FDD3-481E-AE1C-11C2E1D80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J. </a:t>
            </a:r>
            <a:r>
              <a:rPr lang="en-US" dirty="0" err="1"/>
              <a:t>Drnoyan</a:t>
            </a:r>
            <a:r>
              <a:rPr lang="en-US" dirty="0"/>
              <a:t>    </a:t>
            </a:r>
          </a:p>
        </p:txBody>
      </p:sp>
      <p:sp>
        <p:nvSpPr>
          <p:cNvPr id="16" name="Дата 19">
            <a:extLst>
              <a:ext uri="{FF2B5EF4-FFF2-40B4-BE49-F238E27FC236}">
                <a16:creationId xmlns="" xmlns:a16="http://schemas.microsoft.com/office/drawing/2014/main" id="{D6A73771-87A5-4428-97B6-696B9D07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E5A6838-46FD-4F29-8E06-C85226C544C5}" type="datetime1">
              <a:rPr lang="ru-RU" smtClean="0"/>
              <a:pPr/>
              <a:t>21.10.2020</a:t>
            </a:fld>
            <a:endParaRPr lang="en-US" dirty="0"/>
          </a:p>
        </p:txBody>
      </p:sp>
      <p:sp>
        <p:nvSpPr>
          <p:cNvPr id="18" name="Номер слайда 20">
            <a:extLst>
              <a:ext uri="{FF2B5EF4-FFF2-40B4-BE49-F238E27FC236}">
                <a16:creationId xmlns="" xmlns:a16="http://schemas.microsoft.com/office/drawing/2014/main" id="{4268FCA8-AF04-4632-A758-2CE36FDA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4048EF9-361E-4D46-9D22-2179F6796D40}"/>
              </a:ext>
            </a:extLst>
          </p:cNvPr>
          <p:cNvSpPr txBox="1"/>
          <p:nvPr/>
        </p:nvSpPr>
        <p:spPr>
          <a:xfrm>
            <a:off x="5828348" y="1279640"/>
            <a:ext cx="49515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Primaries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+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secondaries (after GEANT) particles</a:t>
            </a:r>
          </a:p>
        </p:txBody>
      </p:sp>
    </p:spTree>
    <p:extLst>
      <p:ext uri="{BB962C8B-B14F-4D97-AF65-F5344CB8AC3E}">
        <p14:creationId xmlns:p14="http://schemas.microsoft.com/office/powerpoint/2010/main" val="11219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000" y="90000"/>
            <a:ext cx="11988000" cy="815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0000" y="180000"/>
            <a:ext cx="8824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Data set 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1549241"/>
            <a:ext cx="9667875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4F2CD"/>
              </a:buClr>
            </a:pPr>
            <a:endParaRPr lang="ru-RU" sz="1600" dirty="0">
              <a:solidFill>
                <a:srgbClr val="C4F2C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Generators: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DCM-QGSM,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@ 5 GeV, central, 0.9M events</a:t>
            </a: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Detectors: 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TPC and TOF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Cluster / hit reconstruction: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precluster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finder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(group of adjacent pixels in time bin – pad space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); hit finder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(“peak-and-valley” algorithm either in time bin – pad space (for simple topologies)  or in time-transverse coordinate pixel space after Bayesian unfolding (for more complicated topologies) 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→ COG around local maxima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Track  reconstruction: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two-pass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filter with track seeding using outer hits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1st pass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 or leftover inner hits 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2nd pass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Track acceptance criterion:  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η|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&lt; 1.3,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TPC_hits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≥ 10 (for reconstructed tracks) </a:t>
            </a: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energy loss simulation in gas TPC: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new parameterization in GEANT (Garfield++) </a:t>
            </a: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 PID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/dx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TPC  &amp;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TOF, 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TPC_hits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≥ 27 (for identified tracks)</a:t>
            </a: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Vertex  reconstruction: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filter based formalism working 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MpdParticle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objects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952A-EBFB-477D-8237-997D165CDA35}" type="datetime1">
              <a:rPr lang="ru-RU" smtClean="0"/>
              <a:pPr/>
              <a:t>21.10.2020</a:t>
            </a:fld>
            <a:endParaRPr lang="en-US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Drnoyan    </a:t>
            </a:r>
            <a:endParaRPr lang="en-US" dirty="0"/>
          </a:p>
        </p:txBody>
      </p:sp>
      <p:pic>
        <p:nvPicPr>
          <p:cNvPr id="18" name="Рисунок 17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16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0000" y="180000"/>
            <a:ext cx="9404723" cy="642657"/>
          </a:xfrm>
        </p:spPr>
        <p:txBody>
          <a:bodyPr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Hypertriton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reconstruction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189" y="847766"/>
            <a:ext cx="2125120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28625" y="4968746"/>
            <a:ext cx="4248150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4F2CD"/>
              </a:buClr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Mesonic decay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of  </a:t>
            </a:r>
            <a:r>
              <a:rPr lang="el-GR" sz="1600" b="1" i="1" baseline="-25000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="1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:  Event  topology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Blip>
                <a:blip r:embed="rId3"/>
              </a:buBlip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PV   –  primary vertex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Blip>
                <a:blip r:embed="rId3"/>
              </a:buBlip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–  vertex of  hyperon  decay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Blip>
                <a:blip r:embed="rId3"/>
              </a:buBlip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dca</a:t>
            </a:r>
            <a:r>
              <a:rPr lang="en-US" sz="1600" i="1" baseline="-25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– distance of the closest approach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Blip>
                <a:blip r:embed="rId3"/>
              </a:buBlip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path – decay length</a:t>
            </a:r>
          </a:p>
          <a:p>
            <a:pPr>
              <a:spcAft>
                <a:spcPts val="600"/>
              </a:spcAft>
              <a:buSzPct val="100000"/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H3L2p_new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000" y="900000"/>
            <a:ext cx="4320000" cy="2984290"/>
          </a:xfrm>
          <a:prstGeom prst="rect">
            <a:avLst/>
          </a:prstGeom>
        </p:spPr>
      </p:pic>
      <p:pic>
        <p:nvPicPr>
          <p:cNvPr id="15" name="Рисунок 14" descr="H3L3p_ne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000" y="900000"/>
            <a:ext cx="4320000" cy="2984290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E44F-12A2-4FBE-A297-68510B65F7E8}" type="datetime1">
              <a:rPr lang="ru-RU" smtClean="0"/>
              <a:pPr/>
              <a:t>21.10.2020</a:t>
            </a:fld>
            <a:endParaRPr lang="en-US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9316800" y="6327692"/>
            <a:ext cx="2743200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Drnoyan    </a:t>
            </a:r>
            <a:endParaRPr lang="en-US" dirty="0"/>
          </a:p>
        </p:txBody>
      </p:sp>
      <p:pic>
        <p:nvPicPr>
          <p:cNvPr id="22" name="Рисунок 21" descr="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492570"/>
              </p:ext>
            </p:extLst>
          </p:nvPr>
        </p:nvGraphicFramePr>
        <p:xfrm>
          <a:off x="4575628" y="4735448"/>
          <a:ext cx="7155544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888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88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88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88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Decay channel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Branching ratio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Decay channel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Branching ratio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π </a:t>
                      </a:r>
                      <a:r>
                        <a:rPr lang="en-US" sz="1600" b="1" i="1" baseline="300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r>
                        <a:rPr lang="en-US" sz="1600" b="1" i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1" baseline="300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600" b="1" i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</a:t>
                      </a:r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lang="ru-RU" sz="16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24.7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π </a:t>
                      </a:r>
                      <a:r>
                        <a:rPr lang="en-US" sz="1600" i="1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r>
                        <a:rPr lang="en-US" sz="160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 + p + n</a:t>
                      </a: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π </a:t>
                      </a:r>
                      <a:r>
                        <a:rPr lang="en-US" sz="1600" i="1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r>
                        <a:rPr lang="en-US" sz="160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i="1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60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12.4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π </a:t>
                      </a:r>
                      <a:r>
                        <a:rPr lang="en-US" sz="1600" i="1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r>
                        <a:rPr lang="en-US" sz="160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 + n + p</a:t>
                      </a: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π </a:t>
                      </a:r>
                      <a:r>
                        <a:rPr lang="en-US" sz="1600" b="1" i="1" baseline="300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r>
                        <a:rPr lang="en-US" sz="1600" b="1" i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 + d</a:t>
                      </a:r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36.7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 + n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π </a:t>
                      </a:r>
                      <a:r>
                        <a:rPr lang="en-US" sz="1600" i="1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r>
                        <a:rPr lang="en-US" sz="160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 + d</a:t>
                      </a: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18.4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 + n + n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ACE118D-87B2-432A-A553-D17360BAAAFA}"/>
              </a:ext>
            </a:extLst>
          </p:cNvPr>
          <p:cNvSpPr txBox="1"/>
          <p:nvPr/>
        </p:nvSpPr>
        <p:spPr>
          <a:xfrm>
            <a:off x="3466631" y="3960086"/>
            <a:ext cx="85913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Efficiency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= (reconstructed, identified and selected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Hyp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|</a:t>
            </a:r>
            <a:r>
              <a:rPr lang="el-GR" sz="1600" i="1" dirty="0">
                <a:latin typeface="Times New Roman" panose="02020603050405020304" pitchFamily="18" charset="0"/>
                <a:cs typeface="Times New Roman" pitchFamily="18" charset="0"/>
              </a:rPr>
              <a:t>η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| &lt; 1.3) / (all generated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Hyp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after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GEANT within 50 cm of  PV)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includes branching ratios, detector acceptance and reconstruction efficiency</a:t>
            </a:r>
          </a:p>
        </p:txBody>
      </p:sp>
    </p:spTree>
    <p:extLst>
      <p:ext uri="{BB962C8B-B14F-4D97-AF65-F5344CB8AC3E}">
        <p14:creationId xmlns:p14="http://schemas.microsoft.com/office/powerpoint/2010/main" val="28862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0000" y="180000"/>
            <a:ext cx="9404723" cy="642657"/>
          </a:xfrm>
        </p:spPr>
        <p:txBody>
          <a:bodyPr/>
          <a:lstStyle/>
          <a:p>
            <a:r>
              <a:rPr lang="el-GR" sz="32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i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sz="3200" i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reconstruction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2320-8A3E-41B9-B3C3-BF4A79D16E37}" type="datetime1">
              <a:rPr lang="ru-RU" smtClean="0"/>
              <a:pPr/>
              <a:t>21.10.2020</a:t>
            </a:fld>
            <a:endParaRPr lang="en-US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Drnoyan    </a:t>
            </a:r>
            <a:endParaRPr lang="en-US" dirty="0"/>
          </a:p>
        </p:txBody>
      </p:sp>
      <p:pic>
        <p:nvPicPr>
          <p:cNvPr id="16" name="Рисунок 15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06327C3-DB58-4F85-8612-11B8EF302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900000"/>
            <a:ext cx="4680000" cy="32329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0BAFFF4-A036-4574-832F-61FB6277218F}"/>
              </a:ext>
            </a:extLst>
          </p:cNvPr>
          <p:cNvSpPr txBox="1"/>
          <p:nvPr/>
        </p:nvSpPr>
        <p:spPr>
          <a:xfrm>
            <a:off x="1222758" y="4894414"/>
            <a:ext cx="1024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embedding technique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Monte Carlo event sample was enriched by signal particles (hypernuclei),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according to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y-p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space given by the DCM-QGSM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generator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 statistics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~20M events for </a:t>
            </a:r>
            <a:r>
              <a:rPr lang="el-GR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~30M for </a:t>
            </a:r>
            <a:r>
              <a:rPr lang="el-GR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B34B683-E8A6-41E4-ACD7-99D8FA18EA13}"/>
              </a:ext>
            </a:extLst>
          </p:cNvPr>
          <p:cNvSpPr txBox="1"/>
          <p:nvPr/>
        </p:nvSpPr>
        <p:spPr>
          <a:xfrm>
            <a:off x="676200" y="4263476"/>
            <a:ext cx="10483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1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Branching ratio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75%                                                         Branching ratio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32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He4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758" y="909778"/>
            <a:ext cx="4680000" cy="321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0000" y="180000"/>
            <a:ext cx="9404723" cy="71885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Summary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5850" y="1127353"/>
            <a:ext cx="9404723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updated MPD reconstruction and identification packages have been tested using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hypernucleus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a testing tool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New method  with Garfield++ package of track energy loss calculation in gas volume of TPC detector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 been tested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itchFamily="18" charset="0"/>
              </a:rPr>
              <a:t> F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hadrons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nuclei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ew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combined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based 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itchFamily="18" charset="0"/>
              </a:rPr>
              <a:t>dE</a:t>
            </a:r>
            <a:r>
              <a:rPr lang="en-US" i="1" dirty="0">
                <a:latin typeface="Times New Roman" panose="02020603050405020304" pitchFamily="18" charset="0"/>
                <a:cs typeface="Times New Roman" pitchFamily="18" charset="0"/>
              </a:rPr>
              <a:t>/dx </a:t>
            </a:r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in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TPC and </a:t>
            </a:r>
            <a:r>
              <a:rPr lang="en-US" i="1" dirty="0">
                <a:latin typeface="Times New Roman" panose="02020603050405020304" pitchFamily="18" charset="0"/>
                <a:cs typeface="Times New Roman" pitchFamily="18" charset="0"/>
              </a:rPr>
              <a:t>m</a:t>
            </a:r>
            <a:r>
              <a:rPr lang="en-US" i="1" baseline="30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 in TOF,  has been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tuned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tested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Clear 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peaks of </a:t>
            </a:r>
            <a:r>
              <a:rPr lang="el-GR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en-US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invariant mass spectrum have been obtained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353306"/>
            <a:ext cx="1219200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sz="4000" dirty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Thank you for attention! </a:t>
            </a: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A09D-2717-42CB-A0AD-FBEC71A75ACE}" type="datetime1">
              <a:rPr lang="ru-RU" smtClean="0"/>
              <a:pPr/>
              <a:t>22.10.2020</a:t>
            </a:fld>
            <a:endParaRPr lang="en-US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Drnoyan    </a:t>
            </a:r>
            <a:endParaRPr lang="en-US" dirty="0"/>
          </a:p>
        </p:txBody>
      </p:sp>
      <p:pic>
        <p:nvPicPr>
          <p:cNvPr id="18" name="Рисунок 17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7">
            <a:extLst>
              <a:ext uri="{FF2B5EF4-FFF2-40B4-BE49-F238E27FC236}">
                <a16:creationId xmlns="" xmlns:a16="http://schemas.microsoft.com/office/drawing/2014/main" id="{3E3D3C3D-1A76-456A-898F-46BEED1AD253}"/>
              </a:ext>
            </a:extLst>
          </p:cNvPr>
          <p:cNvSpPr/>
          <p:nvPr/>
        </p:nvSpPr>
        <p:spPr>
          <a:xfrm>
            <a:off x="532563" y="3629391"/>
            <a:ext cx="10982848" cy="1651036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just">
              <a:spcBef>
                <a:spcPts val="600"/>
              </a:spcBef>
            </a:pP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updated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yields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largely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confirmed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earlier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estimates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reliability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predictions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underlying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</a:t>
            </a:r>
            <a:r>
              <a:rPr lang="en-US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</a:t>
            </a:r>
            <a:r>
              <a:rPr lang="en-US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obtained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ru-RU" alt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showed</a:t>
            </a:r>
            <a:r>
              <a:rPr lang="ru-RU" alt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starting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version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MPD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TPC+TOF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studying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</a:t>
            </a:r>
            <a:r>
              <a:rPr lang="en-US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nuclei</a:t>
            </a: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9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2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0000" y="180000"/>
            <a:ext cx="9404723" cy="718857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78347" y="2511966"/>
            <a:ext cx="6903853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sz="20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NICA  project  and  MPD  detector  geometry</a:t>
            </a: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Hypernuclei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 HIC</a:t>
            </a: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New </a:t>
            </a:r>
            <a:r>
              <a:rPr lang="en-GB" sz="2000" dirty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track reconstruction performance  </a:t>
            </a: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GB" sz="2000" dirty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/dx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parameterization in TPC (Garfield++)</a:t>
            </a: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New PID performance  in TPC &amp; TOF </a:t>
            </a: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Realistic  reconstruction  of  hypernuclei </a:t>
            </a: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A52B-EA79-4808-98BF-F2F757697627}" type="datetime1">
              <a:rPr lang="ru-RU" smtClean="0"/>
              <a:pPr/>
              <a:t>21.10.2020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Drnoyan    </a:t>
            </a:r>
            <a:endParaRPr lang="en-US" dirty="0"/>
          </a:p>
        </p:txBody>
      </p:sp>
      <p:pic>
        <p:nvPicPr>
          <p:cNvPr id="11" name="Рисунок 10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62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000" y="90000"/>
            <a:ext cx="11988000" cy="815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0000" y="180000"/>
            <a:ext cx="9672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NICA complex and NICA physics</a:t>
            </a:r>
            <a:r>
              <a:rPr lang="en-GB" sz="3200" dirty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pic>
        <p:nvPicPr>
          <p:cNvPr id="13" name="Picture 6" descr="PDF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29" y="785700"/>
            <a:ext cx="2921185" cy="38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38200" y="4879022"/>
            <a:ext cx="112038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100000"/>
              <a:buBlip>
                <a:blip r:embed="rId3"/>
              </a:buBlip>
              <a:defRPr/>
            </a:pPr>
            <a:r>
              <a:rPr lang="en-US" altLang="ru-RU" i="1" dirty="0">
                <a:solidFill>
                  <a:srgbClr val="B9ED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ru-RU" i="1" dirty="0">
                <a:latin typeface="Times New Roman" pitchFamily="18" charset="0"/>
                <a:cs typeface="Times New Roman" pitchFamily="18" charset="0"/>
              </a:rPr>
              <a:t>Bulk properties, EOS:  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particle yields &amp; spectra, ratios, </a:t>
            </a:r>
            <a:r>
              <a:rPr lang="en-US" altLang="ru-RU" dirty="0" err="1">
                <a:latin typeface="Times New Roman" pitchFamily="18" charset="0"/>
                <a:cs typeface="Times New Roman" pitchFamily="18" charset="0"/>
              </a:rPr>
              <a:t>femtoscopy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, flow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Blip>
                <a:blip r:embed="rId3"/>
              </a:buBlip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ru-RU" i="1" dirty="0">
                <a:latin typeface="Times New Roman" pitchFamily="18" charset="0"/>
                <a:cs typeface="Times New Roman" pitchFamily="18" charset="0"/>
              </a:rPr>
              <a:t>In-Medium modification of </a:t>
            </a:r>
            <a:r>
              <a:rPr lang="en-US" altLang="ru-RU" i="1" dirty="0" err="1">
                <a:latin typeface="Times New Roman" pitchFamily="18" charset="0"/>
                <a:cs typeface="Times New Roman" pitchFamily="18" charset="0"/>
              </a:rPr>
              <a:t>hadron</a:t>
            </a:r>
            <a:r>
              <a:rPr lang="ru-RU" alt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i="1" dirty="0">
                <a:latin typeface="Times New Roman" pitchFamily="18" charset="0"/>
                <a:cs typeface="Times New Roman" pitchFamily="18" charset="0"/>
              </a:rPr>
              <a:t>properties:  </a:t>
            </a:r>
            <a:r>
              <a:rPr lang="en-US" altLang="ru-RU" dirty="0" err="1">
                <a:latin typeface="Times New Roman" pitchFamily="18" charset="0"/>
                <a:cs typeface="Times New Roman" pitchFamily="18" charset="0"/>
              </a:rPr>
              <a:t>dileptons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and resonances</a:t>
            </a:r>
            <a:endParaRPr lang="en-US" altLang="ru-RU" dirty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>
              <a:buSzPct val="100000"/>
              <a:buBlip>
                <a:blip r:embed="rId3"/>
              </a:buBlip>
              <a:defRPr/>
            </a:pPr>
            <a:r>
              <a:rPr lang="en-US" altLang="ru-RU" i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Deconfinement (chiral) phase transition at high </a:t>
            </a:r>
            <a:r>
              <a:rPr lang="en-US" altLang="ru-RU" i="1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r</a:t>
            </a:r>
            <a:r>
              <a:rPr lang="en-US" altLang="ru-RU" i="1" baseline="-250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</a:t>
            </a:r>
            <a:r>
              <a:rPr lang="en-US" altLang="ru-RU" i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: 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strangeness, Chiral Magnetic (</a:t>
            </a:r>
            <a:r>
              <a:rPr lang="en-US" altLang="ru-RU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Vortical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) effect</a:t>
            </a:r>
          </a:p>
          <a:p>
            <a:pPr>
              <a:buSzPct val="100000"/>
              <a:buBlip>
                <a:blip r:embed="rId3"/>
              </a:buBlip>
              <a:defRPr/>
            </a:pPr>
            <a:r>
              <a:rPr lang="en-US" altLang="ru-RU" i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QCD Critical Point:  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event-by-event fluctuations and correlations</a:t>
            </a:r>
          </a:p>
          <a:p>
            <a:pPr>
              <a:buSzPct val="100000"/>
              <a:buBlip>
                <a:blip r:embed="rId3"/>
              </a:buBlip>
              <a:defRPr/>
            </a:pPr>
            <a:r>
              <a:rPr lang="en-US" altLang="ru-RU" i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YN, YY interactions in nuclear matter:  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hypernuclei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36407" y="919172"/>
            <a:ext cx="7083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New flagship project at JINR (Dubna) </a:t>
            </a:r>
          </a:p>
          <a:p>
            <a:pPr fontAlgn="auto">
              <a:spcBef>
                <a:spcPts val="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Based on the technological development of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Nuclotron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facility</a:t>
            </a:r>
          </a:p>
          <a:p>
            <a:pPr fontAlgn="auto">
              <a:spcBef>
                <a:spcPts val="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Optimal usage of the existing infrastructure</a:t>
            </a:r>
          </a:p>
          <a:p>
            <a:pPr fontAlgn="auto">
              <a:spcBef>
                <a:spcPts val="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Modern facility incorporating new technological concepts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409861" y="2943991"/>
            <a:ext cx="465831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NICA  parameters:</a:t>
            </a:r>
          </a:p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Beams:  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p, 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197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79+</a:t>
            </a:r>
          </a:p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Collision energy: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-11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(nuclei)</a:t>
            </a:r>
          </a:p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Luminosity: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cm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-1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 10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cm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2 Interaction points: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MPD and SPD</a:t>
            </a:r>
          </a:p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Fixed  target: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1-6A GeV beams  </a:t>
            </a:r>
            <a:r>
              <a:rPr lang="en-US" dirty="0"/>
              <a:t>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36407" y="2490788"/>
            <a:ext cx="4045468" cy="18764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Experimental  strategy: 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energy and system size scan to measure a variety of signals systematically changing collision parameters (energy, centrality, system size).  Reference data (i.e.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will be taken in the same experimental conditions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38DC-5916-40FD-8664-87CF0415BE26}" type="datetime1">
              <a:rPr lang="ru-RU" smtClean="0"/>
              <a:pPr/>
              <a:t>21.10.2020</a:t>
            </a:fld>
            <a:endParaRPr lang="en-US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Drnoyan    </a:t>
            </a:r>
            <a:endParaRPr lang="en-US" dirty="0"/>
          </a:p>
        </p:txBody>
      </p:sp>
      <p:pic>
        <p:nvPicPr>
          <p:cNvPr id="23" name="Рисунок 22" descr="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16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20000" y="180000"/>
            <a:ext cx="9976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3200" dirty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ulti-</a:t>
            </a:r>
            <a:r>
              <a:rPr lang="en-GB" sz="3200" dirty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200" dirty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urpose </a:t>
            </a:r>
            <a:r>
              <a:rPr lang="en-GB" sz="3200" dirty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3200" dirty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etector @ NICA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86250" y="4590579"/>
            <a:ext cx="7905750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600"/>
              </a:spcAft>
              <a:defRPr/>
            </a:pPr>
            <a:r>
              <a:rPr lang="en-US" b="1" kern="0" dirty="0">
                <a:latin typeface="Times New Roman" pitchFamily="18" charset="0"/>
                <a:cs typeface="Times New Roman" pitchFamily="18" charset="0"/>
              </a:rPr>
              <a:t>Requirements to the apparatus:</a:t>
            </a:r>
          </a:p>
          <a:p>
            <a:pPr>
              <a:buSzPct val="100000"/>
              <a:buBlip>
                <a:blip r:embed="rId2"/>
              </a:buBlip>
              <a:defRPr/>
            </a:pPr>
            <a:r>
              <a:rPr lang="en-US" dirty="0">
                <a:latin typeface="Times New Roman" pitchFamily="18" charset="0"/>
                <a:ea typeface="MS PGothic" pitchFamily="34" charset="-128"/>
                <a:cs typeface="Times New Roman" pitchFamily="18" charset="0"/>
                <a:sym typeface="SymbolPS" pitchFamily="18" charset="2"/>
              </a:rPr>
              <a:t>  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Hermeticity, homogenous acceptance:  </a:t>
            </a:r>
            <a:r>
              <a:rPr lang="en-US" i="1" kern="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i="1" kern="0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kern="0" dirty="0" err="1">
                <a:latin typeface="Times New Roman" pitchFamily="18" charset="0"/>
                <a:cs typeface="Times New Roman" pitchFamily="18" charset="0"/>
              </a:rPr>
              <a:t>azimuthal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angle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Blip>
                <a:blip r:embed="rId2"/>
              </a:buBlip>
              <a:defRPr/>
            </a:pP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 Highly efficient 3-D track reconstruction, high resolution </a:t>
            </a:r>
            <a:r>
              <a:rPr lang="en-US" kern="0" dirty="0" err="1">
                <a:latin typeface="Times New Roman" pitchFamily="18" charset="0"/>
                <a:cs typeface="Times New Roman" pitchFamily="18" charset="0"/>
              </a:rPr>
              <a:t>vertexing</a:t>
            </a:r>
            <a:endParaRPr lang="en-US" kern="0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Blip>
                <a:blip r:embed="rId2"/>
              </a:buBlip>
              <a:defRPr/>
            </a:pP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 Powerful PID:   </a:t>
            </a:r>
            <a:r>
              <a:rPr lang="el-GR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/K 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up to 1.5 GeV/c, </a:t>
            </a:r>
            <a:r>
              <a:rPr lang="en-US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K/p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up to 3 GeV/c,  ECAL for </a:t>
            </a:r>
            <a:r>
              <a:rPr lang="el-GR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e</a:t>
            </a:r>
          </a:p>
          <a:p>
            <a:pPr>
              <a:buSzPct val="100000"/>
              <a:buBlip>
                <a:blip r:embed="rId2"/>
              </a:buBlip>
              <a:defRPr/>
            </a:pP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 Careful event characterization: impact parameter &amp; event plane reconstruction</a:t>
            </a:r>
          </a:p>
          <a:p>
            <a:pPr>
              <a:buSzPct val="100000"/>
              <a:buBlip>
                <a:blip r:embed="rId2"/>
              </a:buBlip>
              <a:defRPr/>
            </a:pP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 Minimal dead time, event rate capability up to ~ 6 kHz</a:t>
            </a:r>
            <a:endParaRPr lang="ru-RU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96000" y="1822440"/>
            <a:ext cx="533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 study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hypernuclei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MPD detector  must be able to detect and identify light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nuclei in a wide rapidity range as well to have a good capability for precise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secondary vertex reconstruction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84D-CD86-41B9-B6ED-3498394D7043}" type="datetime1">
              <a:rPr lang="ru-RU" smtClean="0"/>
              <a:pPr/>
              <a:t>21.10.2020</a:t>
            </a:fld>
            <a:endParaRPr lang="en-US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Drnoyan    </a:t>
            </a:r>
            <a:endParaRPr lang="en-US" dirty="0"/>
          </a:p>
        </p:txBody>
      </p:sp>
      <p:pic>
        <p:nvPicPr>
          <p:cNvPr id="14" name="Рисунок 13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Группа 56"/>
          <p:cNvGrpSpPr>
            <a:grpSpLocks noChangeAspect="1"/>
          </p:cNvGrpSpPr>
          <p:nvPr/>
        </p:nvGrpSpPr>
        <p:grpSpPr bwMode="auto">
          <a:xfrm>
            <a:off x="403424" y="839026"/>
            <a:ext cx="5410176" cy="3751553"/>
            <a:chOff x="3063160" y="702671"/>
            <a:chExt cx="5866558" cy="4143405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160" y="702671"/>
              <a:ext cx="5866558" cy="4143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4929204" y="2214642"/>
              <a:ext cx="214313" cy="5715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рямоугольник 18"/>
            <p:cNvSpPr/>
            <p:nvPr/>
          </p:nvSpPr>
          <p:spPr>
            <a:xfrm>
              <a:off x="4929204" y="3214831"/>
              <a:ext cx="214313" cy="5715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9"/>
            <p:cNvSpPr/>
            <p:nvPr/>
          </p:nvSpPr>
          <p:spPr>
            <a:xfrm>
              <a:off x="7572400" y="2214642"/>
              <a:ext cx="214314" cy="5715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рямоугольник 20"/>
            <p:cNvSpPr/>
            <p:nvPr/>
          </p:nvSpPr>
          <p:spPr>
            <a:xfrm>
              <a:off x="7572400" y="3214831"/>
              <a:ext cx="214314" cy="5715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" name="Text Box 3">
            <a:extLst>
              <a:ext uri="{FF2B5EF4-FFF2-40B4-BE49-F238E27FC236}">
                <a16:creationId xmlns="" xmlns:a16="http://schemas.microsoft.com/office/drawing/2014/main" id="{473A8631-EC5F-4346-ACCD-88760BCFC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727" y="4707564"/>
            <a:ext cx="2891087" cy="16487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Stage 1:</a:t>
            </a:r>
          </a:p>
          <a:p>
            <a:r>
              <a:rPr lang="en-US" altLang="ru-RU" sz="1600" b="1" i="1" dirty="0">
                <a:latin typeface="Times New Roman" pitchFamily="18" charset="0"/>
                <a:cs typeface="Times New Roman" pitchFamily="18" charset="0"/>
              </a:rPr>
              <a:t>Magnet:  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0.5 T superconductor</a:t>
            </a:r>
          </a:p>
          <a:p>
            <a:r>
              <a:rPr lang="en-US" altLang="ru-RU" sz="1600" b="1" i="1" dirty="0">
                <a:latin typeface="Times New Roman" pitchFamily="18" charset="0"/>
                <a:cs typeface="Times New Roman" pitchFamily="18" charset="0"/>
              </a:rPr>
              <a:t>Tracking:  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TPC</a:t>
            </a:r>
          </a:p>
          <a:p>
            <a:r>
              <a:rPr lang="en-US" altLang="ru-RU" sz="1600" b="1" i="1" dirty="0">
                <a:latin typeface="Times New Roman" pitchFamily="18" charset="0"/>
                <a:cs typeface="Times New Roman" pitchFamily="18" charset="0"/>
              </a:rPr>
              <a:t>Particle ID:  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TOF, </a:t>
            </a:r>
            <a:r>
              <a:rPr lang="en-US" altLang="ru-RU" sz="1600" dirty="0" err="1">
                <a:latin typeface="Times New Roman" pitchFamily="18" charset="0"/>
                <a:cs typeface="Times New Roman" pitchFamily="18" charset="0"/>
              </a:rPr>
              <a:t>ECal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, TPC</a:t>
            </a:r>
          </a:p>
          <a:p>
            <a:r>
              <a:rPr lang="en-US" altLang="ru-RU" sz="1600" b="1" i="1" dirty="0">
                <a:latin typeface="Times New Roman" pitchFamily="18" charset="0"/>
                <a:cs typeface="Times New Roman" pitchFamily="18" charset="0"/>
              </a:rPr>
              <a:t>T0, Triggering:  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FD</a:t>
            </a:r>
          </a:p>
          <a:p>
            <a:pPr>
              <a:spcAft>
                <a:spcPts val="600"/>
              </a:spcAft>
            </a:pPr>
            <a:r>
              <a:rPr lang="en-US" altLang="ru-RU" sz="1600" b="1" i="1" dirty="0">
                <a:latin typeface="Times New Roman" pitchFamily="18" charset="0"/>
                <a:cs typeface="Times New Roman" pitchFamily="18" charset="0"/>
              </a:rPr>
              <a:t>Centrality, Event plane:  </a:t>
            </a:r>
            <a:r>
              <a:rPr lang="en-US" altLang="ru-RU" sz="1600" dirty="0" err="1">
                <a:latin typeface="Times New Roman" pitchFamily="18" charset="0"/>
                <a:cs typeface="Times New Roman" pitchFamily="18" charset="0"/>
              </a:rPr>
              <a:t>FHCal</a:t>
            </a:r>
            <a:endParaRPr lang="en-US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6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0000" y="180000"/>
            <a:ext cx="7821614" cy="633132"/>
          </a:xfrm>
        </p:spPr>
        <p:txBody>
          <a:bodyPr/>
          <a:lstStyle/>
          <a:p>
            <a:r>
              <a:rPr lang="en-GB" sz="3200" dirty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HIC: </a:t>
            </a:r>
            <a:r>
              <a:rPr lang="en-GB" sz="3200" dirty="0" err="1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Hypermatter</a:t>
            </a:r>
            <a:r>
              <a:rPr lang="en-GB" sz="3200" dirty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 production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031211"/>
            <a:ext cx="69246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100000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Hypernuclei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strange nuclear systems (S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-1, -2, …)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Contain one (or more) hyperons (</a:t>
            </a:r>
            <a:r>
              <a:rPr lang="el-GR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l-GR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instead of a nucleon </a:t>
            </a: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Give access to the third dimension of the nuclear chart (strangeness)</a:t>
            </a: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Lifetimes close to free 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(weak decay)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Precise information on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interaction: nuclear EOS, astrophysics  </a:t>
            </a: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Hypernuclei ground, excited states and life times: critical assessments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 QCD calculations and model predictions</a:t>
            </a: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Production mechanism of bound states with hyperons: coalescence versus spectators-participants interactions, exotic states,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dibaryons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hypnu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001" y="2491813"/>
            <a:ext cx="4860000" cy="3645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908717" y="5584805"/>
            <a:ext cx="33265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picture is taken from "IX International Conference on Hypernuclear and Strange Particle Physics" at Johannes Gutenberg-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Universität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Mainz.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 flipH="1" flipV="1">
            <a:off x="6588879" y="4100145"/>
            <a:ext cx="1962149" cy="28579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00000">
            <a:off x="6760695" y="4020223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Strangeness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86377" y="1097138"/>
            <a:ext cx="4877023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buSzPct val="100000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No hyperon target available. No hyperon beam available.</a:t>
            </a:r>
          </a:p>
          <a:p>
            <a:pPr lvl="0">
              <a:buSzPct val="100000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However,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YN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YY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interaction can be investigated: </a:t>
            </a:r>
          </a:p>
          <a:p>
            <a:pPr lvl="0">
              <a:buSzPct val="100000"/>
              <a:defRPr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hypernuclei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is micro-laboratory with protons, neutrons</a:t>
            </a:r>
          </a:p>
          <a:p>
            <a:pPr lvl="0">
              <a:buSzPct val="100000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and hyperon</a:t>
            </a:r>
          </a:p>
          <a:p>
            <a:pPr lvl="0" algn="ctr">
              <a:buSzPct val="100000"/>
              <a:defRPr/>
            </a:pP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Duality:  Nuclear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Particle Physics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0000" y="4104000"/>
            <a:ext cx="305148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Прямоугольник 27"/>
          <p:cNvSpPr/>
          <p:nvPr/>
        </p:nvSpPr>
        <p:spPr>
          <a:xfrm>
            <a:off x="1620000" y="6334780"/>
            <a:ext cx="4619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ct val="100000"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first hypernuclear measurement by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Danysz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Pniewski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SzPct val="100000"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 1952 from a cosmic ray emulsion event.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0000" y="4104000"/>
            <a:ext cx="149847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36-3A11-47AB-9E76-06B3DFB3576A}" type="datetime1">
              <a:rPr lang="ru-RU" smtClean="0"/>
              <a:pPr/>
              <a:t>21.10.2020</a:t>
            </a:fld>
            <a:endParaRPr lang="en-US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Drnoyan    </a:t>
            </a:r>
            <a:endParaRPr lang="en-US" dirty="0"/>
          </a:p>
        </p:txBody>
      </p:sp>
      <p:pic>
        <p:nvPicPr>
          <p:cNvPr id="22" name="Рисунок 21" descr="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62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72000"/>
            <a:ext cx="335824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0000" y="180000"/>
            <a:ext cx="7821614" cy="633132"/>
          </a:xfrm>
        </p:spPr>
        <p:txBody>
          <a:bodyPr/>
          <a:lstStyle/>
          <a:p>
            <a:r>
              <a:rPr lang="en-GB" sz="3200" dirty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HIC: </a:t>
            </a:r>
            <a:r>
              <a:rPr lang="en-GB" sz="3200" dirty="0" err="1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Multy</a:t>
            </a:r>
            <a:r>
              <a:rPr lang="en-GB" sz="3200" dirty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-hypernuclear production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85538" y="2793637"/>
            <a:ext cx="46825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b="1" dirty="0">
                <a:latin typeface="Times New Roman" pitchFamily="18" charset="0"/>
                <a:ea typeface="Droid Sans"/>
                <a:cs typeface="Times New Roman" pitchFamily="18" charset="0"/>
              </a:rPr>
              <a:t>Expected  yields  for Stage’2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(L=10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cm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>
                <a:latin typeface="Times New Roman" pitchFamily="18" charset="0"/>
                <a:ea typeface="Droid Sans"/>
                <a:cs typeface="Times New Roman" pitchFamily="18" charset="0"/>
              </a:rPr>
              <a:t>): </a:t>
            </a:r>
          </a:p>
          <a:p>
            <a:pPr>
              <a:lnSpc>
                <a:spcPct val="100000"/>
              </a:lnSpc>
            </a:pPr>
            <a:r>
              <a:rPr lang="en-US" i="1" baseline="30000" dirty="0">
                <a:latin typeface="Times New Roman" pitchFamily="18" charset="0"/>
                <a:ea typeface="Droid Sans"/>
                <a:cs typeface="Times New Roman" pitchFamily="18" charset="0"/>
              </a:rPr>
              <a:t>3</a:t>
            </a:r>
            <a:r>
              <a:rPr lang="en-US" i="1" baseline="-25000" dirty="0">
                <a:latin typeface="Times New Roman" pitchFamily="18" charset="0"/>
                <a:ea typeface="Droid Sans"/>
                <a:cs typeface="Times New Roman" pitchFamily="18" charset="0"/>
              </a:rPr>
              <a:t>Λ</a:t>
            </a:r>
            <a:r>
              <a:rPr lang="en-US" i="1" dirty="0">
                <a:latin typeface="Times New Roman" pitchFamily="18" charset="0"/>
                <a:ea typeface="Droid Sans"/>
                <a:cs typeface="Times New Roman" pitchFamily="18" charset="0"/>
              </a:rPr>
              <a:t>H   </a:t>
            </a:r>
            <a:r>
              <a:rPr lang="en-US" dirty="0">
                <a:latin typeface="Times New Roman" pitchFamily="18" charset="0"/>
                <a:ea typeface="Droid Sans"/>
                <a:cs typeface="Times New Roman" pitchFamily="18" charset="0"/>
              </a:rPr>
              <a:t>for MPD (10 weeks) @ 5 GeV:  </a:t>
            </a:r>
            <a:r>
              <a:rPr lang="en-US" b="1" dirty="0">
                <a:latin typeface="Times New Roman" pitchFamily="18" charset="0"/>
                <a:ea typeface="Droid Sans"/>
                <a:cs typeface="Times New Roman" pitchFamily="18" charset="0"/>
              </a:rPr>
              <a:t>9 </a:t>
            </a:r>
            <a:r>
              <a:rPr lang="en-US" b="1" baseline="30000" dirty="0">
                <a:latin typeface="Times New Roman" pitchFamily="18" charset="0"/>
                <a:ea typeface="Droid Sans"/>
                <a:cs typeface="Times New Roman" pitchFamily="18" charset="0"/>
              </a:rPr>
              <a:t>. </a:t>
            </a:r>
            <a:r>
              <a:rPr lang="en-US" b="1" dirty="0">
                <a:latin typeface="Times New Roman" pitchFamily="18" charset="0"/>
                <a:ea typeface="Droid Sans"/>
                <a:cs typeface="Times New Roman" pitchFamily="18" charset="0"/>
              </a:rPr>
              <a:t>10</a:t>
            </a:r>
            <a:r>
              <a:rPr lang="en-US" b="1" baseline="30000" dirty="0">
                <a:latin typeface="Times New Roman" pitchFamily="18" charset="0"/>
                <a:ea typeface="Droid Sans"/>
                <a:cs typeface="Times New Roman" pitchFamily="18" charset="0"/>
              </a:rPr>
              <a:t>5</a:t>
            </a:r>
          </a:p>
          <a:p>
            <a:pPr>
              <a:lnSpc>
                <a:spcPct val="100000"/>
              </a:lnSpc>
            </a:pPr>
            <a:r>
              <a:rPr lang="en-US" i="1" baseline="30000" dirty="0">
                <a:latin typeface="Times New Roman" pitchFamily="18" charset="0"/>
                <a:ea typeface="Droid Sans"/>
                <a:cs typeface="Times New Roman" pitchFamily="18" charset="0"/>
              </a:rPr>
              <a:t>4</a:t>
            </a:r>
            <a:r>
              <a:rPr lang="en-US" i="1" baseline="-25000" dirty="0">
                <a:latin typeface="Times New Roman" pitchFamily="18" charset="0"/>
                <a:ea typeface="Droid Sans"/>
                <a:cs typeface="Times New Roman" pitchFamily="18" charset="0"/>
              </a:rPr>
              <a:t>Λ</a:t>
            </a:r>
            <a:r>
              <a:rPr lang="en-US" i="1" dirty="0">
                <a:latin typeface="Times New Roman" pitchFamily="18" charset="0"/>
                <a:ea typeface="Droid Sans"/>
                <a:cs typeface="Times New Roman" pitchFamily="18" charset="0"/>
              </a:rPr>
              <a:t>He</a:t>
            </a:r>
            <a:r>
              <a:rPr lang="en-US" b="1" dirty="0">
                <a:latin typeface="Times New Roman" pitchFamily="18" charset="0"/>
                <a:ea typeface="Droid Sans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ea typeface="Droid Sans"/>
                <a:cs typeface="Times New Roman" pitchFamily="18" charset="0"/>
              </a:rPr>
              <a:t>for MPD (10 weeks) @ 5 GeV: </a:t>
            </a:r>
            <a:r>
              <a:rPr lang="en-US" b="1" dirty="0">
                <a:latin typeface="Times New Roman" pitchFamily="18" charset="0"/>
                <a:ea typeface="Droid Sans"/>
                <a:cs typeface="Times New Roman" pitchFamily="18" charset="0"/>
              </a:rPr>
              <a:t>1 </a:t>
            </a:r>
            <a:r>
              <a:rPr lang="en-US" b="1" baseline="30000" dirty="0">
                <a:latin typeface="Times New Roman" pitchFamily="18" charset="0"/>
                <a:ea typeface="Droid Sans"/>
                <a:cs typeface="Times New Roman" pitchFamily="18" charset="0"/>
              </a:rPr>
              <a:t>. </a:t>
            </a:r>
            <a:r>
              <a:rPr lang="en-US" b="1" dirty="0">
                <a:latin typeface="Times New Roman" pitchFamily="18" charset="0"/>
                <a:ea typeface="Droid Sans"/>
                <a:cs typeface="Times New Roman" pitchFamily="18" charset="0"/>
              </a:rPr>
              <a:t>10</a:t>
            </a:r>
            <a:r>
              <a:rPr lang="en-US" b="1" baseline="30000" dirty="0">
                <a:latin typeface="Times New Roman" pitchFamily="18" charset="0"/>
                <a:ea typeface="Droid Sans"/>
                <a:cs typeface="Times New Roman" pitchFamily="18" charset="0"/>
              </a:rPr>
              <a:t>5</a:t>
            </a:r>
            <a:r>
              <a:rPr lang="en-US" b="1" dirty="0">
                <a:latin typeface="Times New Roman" pitchFamily="18" charset="0"/>
                <a:ea typeface="Droid Sans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Рисунок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484" y="1872000"/>
            <a:ext cx="3399054" cy="3240000"/>
          </a:xfrm>
          <a:prstGeom prst="rect">
            <a:avLst/>
          </a:prstGeom>
        </p:spPr>
      </p:pic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038600" y="942656"/>
            <a:ext cx="34501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DCM-QGSM model: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K.Gudima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V.Toneev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499" y="5416391"/>
            <a:ext cx="958215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  <a:buBlip>
                <a:blip r:embed="rId4"/>
              </a:buBlip>
              <a:defRPr/>
            </a:pPr>
            <a:r>
              <a:rPr lang="en-US" sz="16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In heavy-ion reactions: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production of hypernuclei through coalescence of 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with light fragments</a:t>
            </a:r>
          </a:p>
          <a:p>
            <a:pPr>
              <a:spcAft>
                <a:spcPts val="600"/>
              </a:spcAft>
              <a:buSzPct val="100000"/>
              <a:buBlip>
                <a:blip r:embed="rId4"/>
              </a:buBlip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Maximal yield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predicted for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i="1" baseline="-25000" dirty="0" err="1"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= 4-5 GeV (statistical model)</a:t>
            </a:r>
          </a:p>
          <a:p>
            <a:pPr>
              <a:spcAft>
                <a:spcPts val="600"/>
              </a:spcAft>
              <a:buSzPct val="100000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NICA energy range is ideally suited for the search of (double) hypernuclei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549309" y="6165344"/>
            <a:ext cx="385188" cy="134971"/>
          </a:xfrm>
          <a:prstGeom prst="rightArrow">
            <a:avLst/>
          </a:prstGeom>
          <a:solidFill>
            <a:srgbClr val="C00000"/>
          </a:solidFill>
          <a:ln>
            <a:solidFill>
              <a:srgbClr val="F8C1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24596" y="4815959"/>
            <a:ext cx="1505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NICA energy range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500" y="900000"/>
            <a:ext cx="35528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Statistical model: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A.Andronic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P.Braun-Munzinger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J.Stachel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H.Stocker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Physics Letters B 697 (2011)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71514" y="1976439"/>
            <a:ext cx="352427" cy="2697946"/>
          </a:xfrm>
          <a:prstGeom prst="rect">
            <a:avLst/>
          </a:prstGeom>
          <a:solidFill>
            <a:srgbClr val="91E7A1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ата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7087-7D46-48F5-9229-3F6A095FD459}" type="datetime1">
              <a:rPr lang="ru-RU" smtClean="0"/>
              <a:pPr/>
              <a:t>21.10.2020</a:t>
            </a:fld>
            <a:endParaRPr lang="en-US" dirty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Drnoyan    </a:t>
            </a:r>
            <a:endParaRPr lang="en-US" dirty="0"/>
          </a:p>
        </p:txBody>
      </p:sp>
      <p:pic>
        <p:nvPicPr>
          <p:cNvPr id="28" name="Рисунок 27" descr="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62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9855" y="0"/>
            <a:ext cx="9404723" cy="718857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Main goal:  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1952" y="1425839"/>
            <a:ext cx="6826178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100000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Software development: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buSzPct val="100000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Towards a realistic simulation of the MPD / NICA </a:t>
            </a: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Realistic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description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response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detectors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creation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configuration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algorithms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reconstruction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signals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detectors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ealistic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track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reconstruction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procedure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TPC</a:t>
            </a: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escription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ionization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losses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TPC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gas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Garfield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++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simulations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consistent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STAR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data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ew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realistic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identification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electrons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hadrons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light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nuclei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TPC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TOF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oftware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100000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Software requirements for hypernuclei simulation:</a:t>
            </a: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Qualitative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reconstruction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tracks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hadrons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light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nuclei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recovery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secondary vertex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SzPct val="100000"/>
              <a:buBlip>
                <a:blip r:embed="rId2"/>
              </a:buBlip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efficiency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identification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hadrons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light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nuclei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2" y="1100965"/>
            <a:ext cx="4521401" cy="4816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89980" y="5941242"/>
            <a:ext cx="4602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first hypernuclei simulation with early version of  MPD </a:t>
            </a:r>
          </a:p>
          <a:p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 simplified track reconstruction in TPC 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743577" y="575968"/>
            <a:ext cx="10490479" cy="58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ADEDB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	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sz="2400" noProof="0" dirty="0">
                <a:latin typeface="Times New Roman" pitchFamily="18" charset="0"/>
                <a:ea typeface="+mj-ea"/>
                <a:cs typeface="Times New Roman" pitchFamily="18" charset="0"/>
              </a:rPr>
              <a:t>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ealistic hypernuclei reconstruction with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NEW realistic MPD performance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45D9-B32D-40F7-89AF-609A52166F32}" type="datetime1">
              <a:rPr lang="ru-RU" smtClean="0"/>
              <a:pPr/>
              <a:t>21.10.2020</a:t>
            </a:fld>
            <a:endParaRPr lang="en-US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Drnoyan    </a:t>
            </a:r>
            <a:endParaRPr lang="en-US" dirty="0"/>
          </a:p>
        </p:txBody>
      </p:sp>
      <p:pic>
        <p:nvPicPr>
          <p:cNvPr id="20" name="Рисунок 19" descr="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62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38124" y="-117019"/>
            <a:ext cx="115195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Cluster topologies and </a:t>
            </a:r>
          </a:p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aximum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ikelihood -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xpectation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aximization 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procedure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lus2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929" y="1303833"/>
            <a:ext cx="3215272" cy="2232828"/>
          </a:xfrm>
          <a:prstGeom prst="rect">
            <a:avLst/>
          </a:prstGeom>
        </p:spPr>
      </p:pic>
      <p:pic>
        <p:nvPicPr>
          <p:cNvPr id="12" name="Рисунок 11" descr="clusLe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0281" y="1398561"/>
            <a:ext cx="3167542" cy="2199682"/>
          </a:xfrm>
          <a:prstGeom prst="rect">
            <a:avLst/>
          </a:prstGeom>
        </p:spPr>
      </p:pic>
      <p:pic>
        <p:nvPicPr>
          <p:cNvPr id="13" name="Рисунок 12" descr="mlem2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974" y="3528961"/>
            <a:ext cx="3239480" cy="2249639"/>
          </a:xfrm>
          <a:prstGeom prst="rect">
            <a:avLst/>
          </a:prstGeom>
        </p:spPr>
      </p:pic>
      <p:pic>
        <p:nvPicPr>
          <p:cNvPr id="15" name="Рисунок 14" descr="mlemLe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16264" y="3422383"/>
            <a:ext cx="3178373" cy="2207203"/>
          </a:xfrm>
          <a:prstGeom prst="rect">
            <a:avLst/>
          </a:prstGeom>
        </p:spPr>
      </p:pic>
      <p:pic>
        <p:nvPicPr>
          <p:cNvPr id="16" name="Рисунок 15" descr="overflow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58225" y="1398561"/>
            <a:ext cx="3058275" cy="2123802"/>
          </a:xfrm>
          <a:prstGeom prst="rect">
            <a:avLst/>
          </a:prstGeom>
        </p:spPr>
      </p:pic>
      <p:pic>
        <p:nvPicPr>
          <p:cNvPr id="17" name="Рисунок 16" descr="overflow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0811" y="3491743"/>
            <a:ext cx="3152774" cy="21894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" y="5803591"/>
            <a:ext cx="760347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-285750"/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True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hit coordinates -    , 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Reconstructed</a:t>
            </a:r>
            <a:r>
              <a:rPr lang="en-US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hit coordinates -    . On the top left plot one hit has not been reconstructed. </a:t>
            </a:r>
          </a:p>
          <a:p>
            <a:pPr marL="285750" indent="-285750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Bottom - 2D and 3D views of the same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precluster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after the MLEM procedure.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03478" y="5813588"/>
            <a:ext cx="458852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-285750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Top -  ADC output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charge loss because of overflows; </a:t>
            </a:r>
          </a:p>
          <a:p>
            <a:pPr indent="-285750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Bottom  - signal recovery using undistorted measurements from the tails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after MLEM procedure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7603479" y="2718431"/>
            <a:ext cx="209551" cy="1323975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905625" y="4357657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after  MLEM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96100" y="1985932"/>
            <a:ext cx="1724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before  </a:t>
            </a:r>
          </a:p>
        </p:txBody>
      </p:sp>
      <p:sp>
        <p:nvSpPr>
          <p:cNvPr id="2" name="Oval 1"/>
          <p:cNvSpPr/>
          <p:nvPr/>
        </p:nvSpPr>
        <p:spPr>
          <a:xfrm>
            <a:off x="1664635" y="5925590"/>
            <a:ext cx="105197" cy="1073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51617" y="5899274"/>
            <a:ext cx="129070" cy="13363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823" y="1029288"/>
            <a:ext cx="466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2D and 3D views of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precluster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three tracks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84732" y="1029288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US" dirty="0">
                <a:latin typeface="Times New Roman" pitchFamily="18" charset="0"/>
                <a:cs typeface="Times New Roman" pitchFamily="18" charset="0"/>
              </a:rPr>
              <a:t>3D view of a cluster with overflows </a:t>
            </a:r>
          </a:p>
        </p:txBody>
      </p:sp>
      <p:sp>
        <p:nvSpPr>
          <p:cNvPr id="24" name="Дата 23">
            <a:extLst>
              <a:ext uri="{FF2B5EF4-FFF2-40B4-BE49-F238E27FC236}">
                <a16:creationId xmlns="" xmlns:a16="http://schemas.microsoft.com/office/drawing/2014/main" id="{46A19D34-5829-4AEF-883D-C30A539AE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911" y="6431800"/>
            <a:ext cx="2743200" cy="365125"/>
          </a:xfrm>
        </p:spPr>
        <p:txBody>
          <a:bodyPr/>
          <a:lstStyle/>
          <a:p>
            <a:fld id="{427325D5-7284-4EE2-B2C7-4A2C7F20158B}" type="datetime1">
              <a:rPr lang="ru-RU" smtClean="0"/>
              <a:pPr/>
              <a:t>21.10.2020</a:t>
            </a:fld>
            <a:endParaRPr lang="en-US" dirty="0"/>
          </a:p>
        </p:txBody>
      </p:sp>
      <p:sp>
        <p:nvSpPr>
          <p:cNvPr id="25" name="Нижний колонтитул 25">
            <a:extLst>
              <a:ext uri="{FF2B5EF4-FFF2-40B4-BE49-F238E27FC236}">
                <a16:creationId xmlns="" xmlns:a16="http://schemas.microsoft.com/office/drawing/2014/main" id="{C55AFED5-865E-4D13-955D-EA1281AC0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1797"/>
            <a:ext cx="4114800" cy="365125"/>
          </a:xfrm>
        </p:spPr>
        <p:txBody>
          <a:bodyPr/>
          <a:lstStyle/>
          <a:p>
            <a:r>
              <a:rPr lang="en-US"/>
              <a:t>J. Drnoyan    </a:t>
            </a:r>
            <a:endParaRPr lang="en-US" dirty="0"/>
          </a:p>
        </p:txBody>
      </p:sp>
      <p:sp>
        <p:nvSpPr>
          <p:cNvPr id="26" name="Номер слайда 24">
            <a:extLst>
              <a:ext uri="{FF2B5EF4-FFF2-40B4-BE49-F238E27FC236}">
                <a16:creationId xmlns="" xmlns:a16="http://schemas.microsoft.com/office/drawing/2014/main" id="{08B83996-082B-433A-BC95-264FB1CB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3" name="Рисунок 22" descr="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99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65B3BC4-55AB-4384-B3E0-CA3C8A43B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00" y="3816000"/>
            <a:ext cx="3600000" cy="2471866"/>
          </a:xfrm>
          <a:prstGeom prst="rect">
            <a:avLst/>
          </a:prstGeom>
        </p:spPr>
      </p:pic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2000" y="126000"/>
            <a:ext cx="72000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20000" y="180000"/>
            <a:ext cx="9976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 w="6350">
                  <a:noFill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Realistic MPD simulation and reconstruction</a:t>
            </a:r>
            <a:endParaRPr lang="ru-RU" sz="3200" dirty="0"/>
          </a:p>
        </p:txBody>
      </p:sp>
      <p:pic>
        <p:nvPicPr>
          <p:cNvPr id="12" name="Рисунок 11" descr="effPt.png">
            <a:extLst>
              <a:ext uri="{FF2B5EF4-FFF2-40B4-BE49-F238E27FC236}">
                <a16:creationId xmlns="" xmlns:a16="http://schemas.microsoft.com/office/drawing/2014/main" id="{C5ACC2AA-C1F9-4AB6-99F4-C49CB7193EE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000" y="1260000"/>
            <a:ext cx="3600000" cy="2471866"/>
          </a:xfrm>
          <a:prstGeom prst="rect">
            <a:avLst/>
          </a:prstGeom>
        </p:spPr>
      </p:pic>
      <p:pic>
        <p:nvPicPr>
          <p:cNvPr id="2" name="Рисунок 1" descr="effEta.png">
            <a:extLst>
              <a:ext uri="{FF2B5EF4-FFF2-40B4-BE49-F238E27FC236}">
                <a16:creationId xmlns="" xmlns:a16="http://schemas.microsoft.com/office/drawing/2014/main" id="{971B4E23-C629-461B-B21D-A1CB418F85D0}"/>
              </a:ext>
            </a:extLst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20000" y="1260000"/>
            <a:ext cx="3600000" cy="2471866"/>
          </a:xfrm>
          <a:prstGeom prst="rect">
            <a:avLst/>
          </a:prstGeom>
        </p:spPr>
      </p:pic>
      <p:pic>
        <p:nvPicPr>
          <p:cNvPr id="4" name="Рисунок 3" descr="TOF_match.png">
            <a:extLst>
              <a:ext uri="{FF2B5EF4-FFF2-40B4-BE49-F238E27FC236}">
                <a16:creationId xmlns="" xmlns:a16="http://schemas.microsoft.com/office/drawing/2014/main" id="{94B2260F-ADC0-4FF1-8CB8-9586FF4EE62B}"/>
              </a:ext>
            </a:extLst>
          </p:cNvPr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08000" y="1260000"/>
            <a:ext cx="3600000" cy="2461838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 rot="16200000" flipH="1">
            <a:off x="6143947" y="5357107"/>
            <a:ext cx="1085850" cy="952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>
          <a:xfrm>
            <a:off x="4773930" y="4980862"/>
            <a:ext cx="658094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cxnSpLocks/>
          </p:cNvCxnSpPr>
          <p:nvPr/>
        </p:nvCxnSpPr>
        <p:spPr>
          <a:xfrm>
            <a:off x="6137590" y="4980862"/>
            <a:ext cx="5341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06231" y="4783011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TPC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0C21-A1F4-493E-9411-D6549353876B}" type="datetime1">
              <a:rPr lang="ru-RU" smtClean="0"/>
              <a:pPr/>
              <a:t>21.10.2020</a:t>
            </a:fld>
            <a:endParaRPr lang="en-US" dirty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Drnoyan    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78EFE2A-E740-4978-B2C4-D4E80AD5EF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816000"/>
            <a:ext cx="3600000" cy="24718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21EEC71-5080-477E-9E94-7A7DA39B22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3888000"/>
            <a:ext cx="3600000" cy="24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12908</TotalTime>
  <Words>1713</Words>
  <Application>Microsoft Office PowerPoint</Application>
  <PresentationFormat>Широкоэкранный</PresentationFormat>
  <Paragraphs>251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MS PGothic</vt:lpstr>
      <vt:lpstr>Arial</vt:lpstr>
      <vt:lpstr>Calibri</vt:lpstr>
      <vt:lpstr>Calibri Light</vt:lpstr>
      <vt:lpstr>Cambria Math</vt:lpstr>
      <vt:lpstr>Courier New</vt:lpstr>
      <vt:lpstr>Droid Sans</vt:lpstr>
      <vt:lpstr>SymbolPS</vt:lpstr>
      <vt:lpstr>Times New Roman</vt:lpstr>
      <vt:lpstr>Wingdings</vt:lpstr>
      <vt:lpstr>Office Theme</vt:lpstr>
      <vt:lpstr>Формула</vt:lpstr>
      <vt:lpstr>Evaluation of prospects for hypernuclei studies  with MPD at NICA</vt:lpstr>
      <vt:lpstr>Outline</vt:lpstr>
      <vt:lpstr>Презентация PowerPoint</vt:lpstr>
      <vt:lpstr>Презентация PowerPoint</vt:lpstr>
      <vt:lpstr>HIC: Hypermatter production</vt:lpstr>
      <vt:lpstr>HIC: Multy-hypernuclear production </vt:lpstr>
      <vt:lpstr>Main goal: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Hypertriton reconstruction</vt:lpstr>
      <vt:lpstr>ΛH4  and ΛHe4 reconstruction</vt:lpstr>
      <vt:lpstr>Summary 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rabota</cp:lastModifiedBy>
  <cp:revision>754</cp:revision>
  <dcterms:created xsi:type="dcterms:W3CDTF">2019-10-11T20:37:14Z</dcterms:created>
  <dcterms:modified xsi:type="dcterms:W3CDTF">2020-10-22T08:43:56Z</dcterms:modified>
</cp:coreProperties>
</file>