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63" r:id="rId3"/>
    <p:sldId id="257" r:id="rId4"/>
    <p:sldId id="258" r:id="rId5"/>
    <p:sldId id="260" r:id="rId6"/>
    <p:sldId id="259" r:id="rId7"/>
    <p:sldId id="261" r:id="rId8"/>
    <p:sldId id="269" r:id="rId9"/>
    <p:sldId id="262"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29F15-2ED7-4F6D-8286-7B1F79120D38}" type="datetimeFigureOut">
              <a:rPr lang="ru-RU" smtClean="0"/>
              <a:t>23.10.2020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2A47D-477A-41C2-84AB-B5D9F7D65F21}" type="slidenum">
              <a:rPr lang="ru-RU" smtClean="0"/>
              <a:t>‹#›</a:t>
            </a:fld>
            <a:endParaRPr lang="ru-RU"/>
          </a:p>
        </p:txBody>
      </p:sp>
    </p:spTree>
    <p:extLst>
      <p:ext uri="{BB962C8B-B14F-4D97-AF65-F5344CB8AC3E}">
        <p14:creationId xmlns:p14="http://schemas.microsoft.com/office/powerpoint/2010/main" val="151479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24D00A-13C1-434E-A55B-C37F5C64779D}"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A39330-4D49-4D53-B78B-A4AA5E9653E1}" type="datetime1">
              <a:rPr lang="en-US" smtClean="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7CE8C8F-1AAD-484F-B544-4B6E5B917E2C}"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4215C6A-3EA0-44D0-93D9-077A2B1B28A5}"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762F0C-7A6D-4D0B-8D98-EFEA7787E2E4}"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746CBA-5D54-428B-9A45-DF950692DFCC}" type="datetime1">
              <a:rPr lang="en-US" smtClean="0"/>
              <a:t>10/23/2020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3731A4-DEDA-49A2-AB15-A00914974094}" type="datetime1">
              <a:rPr lang="en-US" smtClean="0"/>
              <a:t>10/23/2020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C38C59-C028-4237-A997-02B38D4387CB}"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C3C450-5517-4C3E-B173-F116DA41E220}"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4B8B753-6F46-4B7C-B532-6CD4C55A40C5}"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43C97C-D678-4993-A615-264797B06877}"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70869E4-15D0-49BE-B346-7890FFA3792C}" type="datetime1">
              <a:rPr lang="en-US" smtClean="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FD48D0D-040F-483C-AFEF-6F1630552FAA}" type="datetime1">
              <a:rPr lang="en-US" smtClean="0"/>
              <a:t>10/23/2020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B6D7105-593C-46D2-9C20-8BA74CD6748F}" type="datetime1">
              <a:rPr lang="en-US" smtClean="0"/>
              <a:t>10/23/2020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4C684B-89EB-4EBA-BB55-B4150BE1CDB1}" type="datetime1">
              <a:rPr lang="en-US" smtClean="0"/>
              <a:t>10/23/2020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486467C-1068-42B4-9882-3D5ABBF3E062}" type="datetime1">
              <a:rPr lang="en-US" smtClean="0"/>
              <a:t>10/23/2020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A0BDCA-F7F2-408D-91B9-73DEB22E6A56}" type="datetime1">
              <a:rPr lang="en-US" smtClean="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566CB7A-AEC1-4037-AC7C-5BABF5E9970A}" type="datetime1">
              <a:rPr lang="en-US" smtClean="0"/>
              <a:t>10/23/2020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0141" y="1729046"/>
            <a:ext cx="8825658" cy="1277723"/>
          </a:xfrm>
        </p:spPr>
        <p:txBody>
          <a:bodyPr/>
          <a:lstStyle/>
          <a:p>
            <a:r>
              <a:rPr lang="en-US" sz="3200" b="1" dirty="0"/>
              <a:t>Progress in design and production of ultra-light mechanics for the MPD ITS and its integration scenario with the MPD TPC</a:t>
            </a:r>
            <a:endParaRPr lang="ru-RU" sz="3200" b="1" dirty="0"/>
          </a:p>
        </p:txBody>
      </p:sp>
      <p:sp>
        <p:nvSpPr>
          <p:cNvPr id="5" name="TextBox 4"/>
          <p:cNvSpPr txBox="1"/>
          <p:nvPr/>
        </p:nvSpPr>
        <p:spPr>
          <a:xfrm>
            <a:off x="7697585" y="5190542"/>
            <a:ext cx="4494415" cy="307777"/>
          </a:xfrm>
          <a:prstGeom prst="rect">
            <a:avLst/>
          </a:prstGeom>
          <a:noFill/>
        </p:spPr>
        <p:txBody>
          <a:bodyPr wrap="square" rtlCol="0">
            <a:spAutoFit/>
          </a:bodyPr>
          <a:lstStyle/>
          <a:p>
            <a:r>
              <a:rPr lang="en-US" sz="1400" dirty="0" err="1"/>
              <a:t>Igolkin</a:t>
            </a:r>
            <a:r>
              <a:rPr lang="en-US" sz="1400" dirty="0"/>
              <a:t>, S. N. Igolkin.sergey@gmail.com</a:t>
            </a:r>
            <a:endParaRPr lang="ru-RU" sz="1400" dirty="0"/>
          </a:p>
        </p:txBody>
      </p:sp>
      <p:sp>
        <p:nvSpPr>
          <p:cNvPr id="6" name="TextBox 5"/>
          <p:cNvSpPr txBox="1"/>
          <p:nvPr/>
        </p:nvSpPr>
        <p:spPr>
          <a:xfrm>
            <a:off x="7697585" y="4882765"/>
            <a:ext cx="3873731" cy="307777"/>
          </a:xfrm>
          <a:prstGeom prst="rect">
            <a:avLst/>
          </a:prstGeom>
          <a:noFill/>
        </p:spPr>
        <p:txBody>
          <a:bodyPr wrap="square" rtlCol="0">
            <a:spAutoFit/>
          </a:bodyPr>
          <a:lstStyle/>
          <a:p>
            <a:r>
              <a:rPr lang="en-US" sz="1400" dirty="0" err="1"/>
              <a:t>Voronin</a:t>
            </a:r>
            <a:r>
              <a:rPr lang="en-US" sz="1400" dirty="0"/>
              <a:t> A. L. voroninal@jinr.ru</a:t>
            </a:r>
            <a:endParaRPr lang="ru-RU" sz="1400" dirty="0"/>
          </a:p>
        </p:txBody>
      </p:sp>
      <p:sp>
        <p:nvSpPr>
          <p:cNvPr id="8" name="Подзаголовок 2"/>
          <p:cNvSpPr>
            <a:spLocks noGrp="1"/>
          </p:cNvSpPr>
          <p:nvPr>
            <p:ph type="subTitle" idx="1"/>
          </p:nvPr>
        </p:nvSpPr>
        <p:spPr>
          <a:xfrm>
            <a:off x="7763767" y="5806096"/>
            <a:ext cx="3560440" cy="697632"/>
          </a:xfrm>
        </p:spPr>
        <p:txBody>
          <a:bodyPr>
            <a:normAutofit/>
          </a:bodyPr>
          <a:lstStyle/>
          <a:p>
            <a:r>
              <a:rPr lang="en-US" dirty="0" err="1"/>
              <a:t>Dubna</a:t>
            </a:r>
            <a:r>
              <a:rPr lang="en-US" dirty="0"/>
              <a:t> October 23, 2020</a:t>
            </a:r>
            <a:endParaRPr lang="ru-RU" sz="2000"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978" y="3651996"/>
            <a:ext cx="4272228" cy="3074808"/>
          </a:xfrm>
          <a:prstGeom prst="rect">
            <a:avLst/>
          </a:prstGeom>
        </p:spPr>
      </p:pic>
      <p:sp>
        <p:nvSpPr>
          <p:cNvPr id="7" name="TextBox 6"/>
          <p:cNvSpPr txBox="1"/>
          <p:nvPr/>
        </p:nvSpPr>
        <p:spPr>
          <a:xfrm>
            <a:off x="7763767" y="6203584"/>
            <a:ext cx="3873731" cy="523220"/>
          </a:xfrm>
          <a:prstGeom prst="rect">
            <a:avLst/>
          </a:prstGeom>
          <a:noFill/>
        </p:spPr>
        <p:txBody>
          <a:bodyPr wrap="square" rtlCol="0">
            <a:spAutoFit/>
          </a:bodyPr>
          <a:lstStyle/>
          <a:p>
            <a:r>
              <a:rPr lang="en-US" sz="1400" dirty="0"/>
              <a:t>RFBR research project No. 18-02-40119</a:t>
            </a:r>
            <a:endParaRPr lang="ru-RU" sz="1400" dirty="0"/>
          </a:p>
          <a:p>
            <a:endParaRPr lang="ru-RU" sz="14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990" y="184206"/>
            <a:ext cx="1164652" cy="89463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99" y="56640"/>
            <a:ext cx="3945691" cy="126663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0206" y="184207"/>
            <a:ext cx="2003561" cy="1039274"/>
          </a:xfrm>
          <a:prstGeom prst="rect">
            <a:avLst/>
          </a:prstGeom>
        </p:spPr>
      </p:pic>
    </p:spTree>
    <p:extLst>
      <p:ext uri="{BB962C8B-B14F-4D97-AF65-F5344CB8AC3E}">
        <p14:creationId xmlns:p14="http://schemas.microsoft.com/office/powerpoint/2010/main" val="187258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dirty="0"/>
              <a:t>2. The production of </a:t>
            </a:r>
            <a:r>
              <a:rPr lang="en-US" sz="3600" dirty="0" smtClean="0"/>
              <a:t>supporting wheels </a:t>
            </a:r>
            <a:r>
              <a:rPr lang="en-US" sz="3600" dirty="0"/>
              <a:t>for mounting the outer layers of ITS</a:t>
            </a:r>
            <a:endParaRPr lang="ru-RU" sz="3600" dirty="0"/>
          </a:p>
        </p:txBody>
      </p:sp>
      <p:sp>
        <p:nvSpPr>
          <p:cNvPr id="3" name="Объект 2"/>
          <p:cNvSpPr>
            <a:spLocks noGrp="1"/>
          </p:cNvSpPr>
          <p:nvPr>
            <p:ph idx="1"/>
          </p:nvPr>
        </p:nvSpPr>
        <p:spPr/>
        <p:txBody>
          <a:bodyPr/>
          <a:lstStyle/>
          <a:p>
            <a:pPr marL="0" indent="0">
              <a:buNone/>
            </a:pPr>
            <a:r>
              <a:rPr lang="en-US" dirty="0"/>
              <a:t>To install layers 4 and 5 </a:t>
            </a:r>
            <a:r>
              <a:rPr lang="en-US" dirty="0" smtClean="0"/>
              <a:t>of </a:t>
            </a:r>
            <a:r>
              <a:rPr lang="en-US" dirty="0"/>
              <a:t>ITS, it is necessary to produce carbon </a:t>
            </a:r>
            <a:r>
              <a:rPr lang="en-US" dirty="0" smtClean="0"/>
              <a:t>fiber supporting </a:t>
            </a:r>
            <a:r>
              <a:rPr lang="en-US" dirty="0"/>
              <a:t>wheels</a:t>
            </a:r>
            <a:r>
              <a:rPr lang="en-US" dirty="0" smtClean="0"/>
              <a:t> </a:t>
            </a:r>
            <a:r>
              <a:rPr lang="en-US" dirty="0"/>
              <a:t>by hot vacuum forming, each of which consists of two rings – internal and external. The rings are formed separately, and then glued together into a single </a:t>
            </a:r>
            <a:r>
              <a:rPr lang="en-US" dirty="0" smtClean="0"/>
              <a:t>piece </a:t>
            </a:r>
            <a:r>
              <a:rPr lang="en-US" dirty="0"/>
              <a:t>for further processing.</a:t>
            </a:r>
            <a:endParaRPr lang="ru-RU" dirty="0"/>
          </a:p>
        </p:txBody>
      </p:sp>
      <p:pic>
        <p:nvPicPr>
          <p:cNvPr id="1027"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463" y="3703925"/>
            <a:ext cx="39592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688" y="3703926"/>
            <a:ext cx="397233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49" y="3707215"/>
            <a:ext cx="3970713" cy="2978035"/>
          </a:xfrm>
          <a:prstGeom prst="rect">
            <a:avLst/>
          </a:prstGeom>
        </p:spPr>
      </p:pic>
      <p:sp>
        <p:nvSpPr>
          <p:cNvPr id="5" name="Номер слайда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55925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3436" y="639755"/>
            <a:ext cx="8946541" cy="1521555"/>
          </a:xfrm>
        </p:spPr>
        <p:txBody>
          <a:bodyPr/>
          <a:lstStyle/>
          <a:p>
            <a:r>
              <a:rPr lang="en-US" dirty="0"/>
              <a:t>At the moment, the production technology of outer rings has been fully developed, and </a:t>
            </a:r>
            <a:r>
              <a:rPr lang="en-US" dirty="0" smtClean="0"/>
              <a:t>three </a:t>
            </a:r>
            <a:r>
              <a:rPr lang="en-US" dirty="0"/>
              <a:t>products have been produced. The next stages are the production of inner rings, gluing </a:t>
            </a:r>
            <a:r>
              <a:rPr lang="en-US" dirty="0" smtClean="0"/>
              <a:t>supporting wheels, </a:t>
            </a:r>
            <a:r>
              <a:rPr lang="en-US" dirty="0"/>
              <a:t>and processing them.</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69" y="2161309"/>
            <a:ext cx="3308812" cy="441174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161" y="2161309"/>
            <a:ext cx="5882332" cy="441174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9977" y="2121247"/>
            <a:ext cx="1777246" cy="4451811"/>
          </a:xfrm>
          <a:prstGeom prst="rect">
            <a:avLst/>
          </a:prstGeom>
        </p:spPr>
      </p:pic>
      <p:sp>
        <p:nvSpPr>
          <p:cNvPr id="2" name="Номер слайда 1"/>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2102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8722333" cy="1400530"/>
          </a:xfrm>
        </p:spPr>
        <p:txBody>
          <a:bodyPr/>
          <a:lstStyle/>
          <a:p>
            <a:r>
              <a:rPr lang="en-US" sz="2800" dirty="0"/>
              <a:t>3. The preparation for the production of </a:t>
            </a:r>
            <a:r>
              <a:rPr lang="en-US" sz="2800" dirty="0" smtClean="0"/>
              <a:t>ITS cage.</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346" y="3200486"/>
            <a:ext cx="4430251" cy="3300699"/>
          </a:xfrm>
          <a:prstGeom prst="rect">
            <a:avLst/>
          </a:prstGeom>
        </p:spPr>
      </p:pic>
      <p:sp>
        <p:nvSpPr>
          <p:cNvPr id="6" name="Прямоугольник 5"/>
          <p:cNvSpPr/>
          <p:nvPr/>
        </p:nvSpPr>
        <p:spPr>
          <a:xfrm>
            <a:off x="462741" y="1454557"/>
            <a:ext cx="9421092" cy="523220"/>
          </a:xfrm>
          <a:prstGeom prst="rect">
            <a:avLst/>
          </a:prstGeom>
        </p:spPr>
        <p:txBody>
          <a:bodyPr wrap="square">
            <a:spAutoFit/>
          </a:bodyPr>
          <a:lstStyle/>
          <a:p>
            <a:pPr lvl="0"/>
            <a:r>
              <a:rPr lang="en-US" sz="1400" dirty="0"/>
              <a:t>All materials and accessories for manufacturing the </a:t>
            </a:r>
            <a:r>
              <a:rPr lang="en-US" sz="1400" dirty="0" smtClean="0"/>
              <a:t>cage </a:t>
            </a:r>
            <a:r>
              <a:rPr lang="en-US" sz="1400" dirty="0"/>
              <a:t>are available</a:t>
            </a:r>
            <a:r>
              <a:rPr lang="en-US" sz="1400" dirty="0" smtClean="0"/>
              <a:t>.</a:t>
            </a:r>
            <a:r>
              <a:rPr lang="ru-RU" sz="1400" dirty="0" smtClean="0"/>
              <a:t> </a:t>
            </a:r>
            <a:r>
              <a:rPr lang="en-US" sz="1400" dirty="0"/>
              <a:t>All drawings of parts are ready, and the parts themselves are in the manufacturing process. Production of the </a:t>
            </a:r>
            <a:r>
              <a:rPr lang="en-US" sz="1400" dirty="0" smtClean="0"/>
              <a:t>cage </a:t>
            </a:r>
            <a:r>
              <a:rPr lang="en-US" sz="1400" dirty="0"/>
              <a:t>is planned for 2021.</a:t>
            </a:r>
            <a:endParaRPr lang="ru-RU" sz="1400" dirty="0"/>
          </a:p>
        </p:txBody>
      </p:sp>
      <p:sp>
        <p:nvSpPr>
          <p:cNvPr id="3" name="Номер слайда 2"/>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76951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5957" y="2946366"/>
            <a:ext cx="8240193" cy="1189046"/>
          </a:xfrm>
        </p:spPr>
        <p:txBody>
          <a:bodyPr>
            <a:noAutofit/>
          </a:bodyPr>
          <a:lstStyle/>
          <a:p>
            <a:pPr marL="457200" indent="-457200">
              <a:buAutoNum type="arabicPeriod"/>
            </a:pPr>
            <a:r>
              <a:rPr lang="en-US" sz="1400" dirty="0"/>
              <a:t>Production of cold plates in the required quantity.</a:t>
            </a:r>
          </a:p>
          <a:p>
            <a:pPr marL="457200" indent="-457200">
              <a:buAutoNum type="arabicPeriod"/>
            </a:pPr>
            <a:r>
              <a:rPr lang="en-US" sz="1400" dirty="0"/>
              <a:t>Manufacture </a:t>
            </a:r>
            <a:r>
              <a:rPr lang="en-US" sz="1400" dirty="0" smtClean="0"/>
              <a:t>supporting of wheels </a:t>
            </a:r>
            <a:r>
              <a:rPr lang="en-US" sz="1400" dirty="0"/>
              <a:t>for the outer layers of ITS.</a:t>
            </a:r>
          </a:p>
          <a:p>
            <a:pPr marL="457200" indent="-457200">
              <a:buAutoNum type="arabicPeriod"/>
            </a:pPr>
            <a:r>
              <a:rPr lang="en-US" sz="1400" dirty="0"/>
              <a:t>Manufacturing of the ITS </a:t>
            </a:r>
            <a:r>
              <a:rPr lang="en-US" sz="1400" dirty="0" smtClean="0"/>
              <a:t>cage</a:t>
            </a:r>
            <a:r>
              <a:rPr lang="en-US" sz="1400" dirty="0"/>
              <a:t>.</a:t>
            </a:r>
          </a:p>
          <a:p>
            <a:pPr marL="457200" indent="-457200">
              <a:buAutoNum type="arabicPeriod"/>
            </a:pPr>
            <a:r>
              <a:rPr lang="en-US" sz="1400" dirty="0"/>
              <a:t>The production of the layout of the tracker and mechanical testing</a:t>
            </a:r>
            <a:r>
              <a:rPr lang="en-US" sz="1400" dirty="0" smtClean="0"/>
              <a:t>.</a:t>
            </a:r>
            <a:endParaRPr lang="ru-RU" sz="1400" dirty="0" smtClean="0"/>
          </a:p>
          <a:p>
            <a:pPr marL="457200" indent="-457200">
              <a:buAutoNum type="arabicPeriod"/>
            </a:pPr>
            <a:r>
              <a:rPr lang="en-US" sz="1400" dirty="0"/>
              <a:t>Layout of internal device integration </a:t>
            </a:r>
            <a:r>
              <a:rPr lang="en-US" sz="1400" dirty="0" smtClean="0"/>
              <a:t>with </a:t>
            </a:r>
            <a:r>
              <a:rPr lang="en-US" sz="1400" dirty="0"/>
              <a:t>TPC</a:t>
            </a:r>
            <a:endParaRPr lang="en-US" sz="1400" dirty="0" smtClean="0"/>
          </a:p>
        </p:txBody>
      </p:sp>
      <p:sp>
        <p:nvSpPr>
          <p:cNvPr id="4" name="TextBox 3"/>
          <p:cNvSpPr txBox="1"/>
          <p:nvPr/>
        </p:nvSpPr>
        <p:spPr>
          <a:xfrm>
            <a:off x="921508" y="403813"/>
            <a:ext cx="2232248" cy="400110"/>
          </a:xfrm>
          <a:prstGeom prst="rect">
            <a:avLst/>
          </a:prstGeom>
          <a:noFill/>
        </p:spPr>
        <p:txBody>
          <a:bodyPr wrap="square" rtlCol="0">
            <a:spAutoFit/>
          </a:bodyPr>
          <a:lstStyle/>
          <a:p>
            <a:r>
              <a:rPr lang="en-US" sz="2000" dirty="0" smtClean="0"/>
              <a:t>Conclusions:</a:t>
            </a:r>
            <a:endParaRPr lang="ru-RU" sz="2000" dirty="0"/>
          </a:p>
        </p:txBody>
      </p:sp>
      <p:sp>
        <p:nvSpPr>
          <p:cNvPr id="5" name="TextBox 4"/>
          <p:cNvSpPr txBox="1"/>
          <p:nvPr/>
        </p:nvSpPr>
        <p:spPr>
          <a:xfrm>
            <a:off x="921508" y="2346355"/>
            <a:ext cx="2918971" cy="400110"/>
          </a:xfrm>
          <a:prstGeom prst="rect">
            <a:avLst/>
          </a:prstGeom>
          <a:noFill/>
        </p:spPr>
        <p:txBody>
          <a:bodyPr wrap="square" rtlCol="0">
            <a:spAutoFit/>
          </a:bodyPr>
          <a:lstStyle/>
          <a:p>
            <a:r>
              <a:rPr lang="en-US" sz="2000" dirty="0"/>
              <a:t>Plans for 2021 year:</a:t>
            </a:r>
            <a:endParaRPr lang="ru-RU" sz="2000" dirty="0"/>
          </a:p>
        </p:txBody>
      </p:sp>
      <p:sp>
        <p:nvSpPr>
          <p:cNvPr id="7" name="Объект 2"/>
          <p:cNvSpPr txBox="1">
            <a:spLocks/>
          </p:cNvSpPr>
          <p:nvPr/>
        </p:nvSpPr>
        <p:spPr>
          <a:xfrm>
            <a:off x="1155958" y="997671"/>
            <a:ext cx="8240193" cy="118904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By the end of 2020, jobs were prepared and production of prototypes and working products for the MPD ITS project was started. The main result will be the conclusions drawn from the tests of </a:t>
            </a:r>
            <a:r>
              <a:rPr lang="en-US" dirty="0" smtClean="0"/>
              <a:t>prototype cold plates </a:t>
            </a:r>
            <a:r>
              <a:rPr lang="en-US" dirty="0"/>
              <a:t>and the launch </a:t>
            </a:r>
            <a:r>
              <a:rPr lang="en-US" dirty="0" smtClean="0"/>
              <a:t>of their </a:t>
            </a:r>
            <a:r>
              <a:rPr lang="en-US" dirty="0"/>
              <a:t>mass production.</a:t>
            </a: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436" y="4895061"/>
            <a:ext cx="5507238" cy="1538269"/>
          </a:xfrm>
          <a:prstGeom prst="rect">
            <a:avLst/>
          </a:prstGeom>
        </p:spPr>
      </p:pic>
      <p:sp>
        <p:nvSpPr>
          <p:cNvPr id="2" name="Номер слайда 1"/>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56926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8904" y="2880034"/>
            <a:ext cx="7234355" cy="1400530"/>
          </a:xfrm>
        </p:spPr>
        <p:txBody>
          <a:bodyPr/>
          <a:lstStyle/>
          <a:p>
            <a:r>
              <a:rPr lang="en-US" dirty="0"/>
              <a:t>Thanks for your attention!</a:t>
            </a:r>
            <a:endParaRPr lang="ru-RU" dirty="0"/>
          </a:p>
        </p:txBody>
      </p:sp>
      <p:sp>
        <p:nvSpPr>
          <p:cNvPr id="3" name="Номер слайда 2"/>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74885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dirty="0"/>
              <a:t>The main areas of work in the production of mechanics.</a:t>
            </a:r>
            <a:endParaRPr lang="ru-RU" sz="3600" dirty="0"/>
          </a:p>
        </p:txBody>
      </p:sp>
      <p:sp>
        <p:nvSpPr>
          <p:cNvPr id="3" name="Объект 2"/>
          <p:cNvSpPr>
            <a:spLocks noGrp="1"/>
          </p:cNvSpPr>
          <p:nvPr>
            <p:ph idx="1"/>
          </p:nvPr>
        </p:nvSpPr>
        <p:spPr/>
        <p:txBody>
          <a:bodyPr/>
          <a:lstStyle/>
          <a:p>
            <a:r>
              <a:rPr lang="en-US" dirty="0"/>
              <a:t>1. Reproduction of the production technology of cold plates</a:t>
            </a:r>
            <a:r>
              <a:rPr lang="en-US" dirty="0" smtClean="0"/>
              <a:t>, </a:t>
            </a:r>
            <a:r>
              <a:rPr lang="en-US" dirty="0"/>
              <a:t>creation of prototypes and their testing.</a:t>
            </a:r>
          </a:p>
          <a:p>
            <a:r>
              <a:rPr lang="en-US" dirty="0"/>
              <a:t>2. </a:t>
            </a:r>
            <a:r>
              <a:rPr lang="en-US"/>
              <a:t>P</a:t>
            </a:r>
            <a:r>
              <a:rPr lang="en-US" smtClean="0"/>
              <a:t>roduction </a:t>
            </a:r>
            <a:r>
              <a:rPr lang="en-US" dirty="0"/>
              <a:t>of supporting wheels for fixing the </a:t>
            </a:r>
            <a:r>
              <a:rPr lang="en-US" dirty="0" smtClean="0"/>
              <a:t>Outer Barrel </a:t>
            </a:r>
            <a:r>
              <a:rPr lang="en-US" dirty="0"/>
              <a:t>of ITS.</a:t>
            </a:r>
          </a:p>
          <a:p>
            <a:r>
              <a:rPr lang="en-US" dirty="0"/>
              <a:t>3. The preparation for the production of ITS cage.</a:t>
            </a:r>
            <a:endParaRPr lang="ru-RU" dirty="0"/>
          </a:p>
        </p:txBody>
      </p:sp>
      <p:sp>
        <p:nvSpPr>
          <p:cNvPr id="4" name="Номер слайда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18823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166" y="174821"/>
            <a:ext cx="9115045" cy="2215991"/>
          </a:xfrm>
          <a:prstGeom prst="rect">
            <a:avLst/>
          </a:prstGeom>
          <a:noFill/>
        </p:spPr>
        <p:txBody>
          <a:bodyPr wrap="square" rtlCol="0">
            <a:spAutoFit/>
          </a:bodyPr>
          <a:lstStyle/>
          <a:p>
            <a:r>
              <a:rPr lang="en-US" sz="2400" dirty="0" smtClean="0"/>
              <a:t>Mechanics </a:t>
            </a:r>
            <a:r>
              <a:rPr lang="en-US" sz="2400" dirty="0"/>
              <a:t>of ITS optimal option for a </a:t>
            </a:r>
            <a:r>
              <a:rPr lang="en-US" sz="2400" dirty="0" smtClean="0"/>
              <a:t>40 mm pipe.</a:t>
            </a:r>
          </a:p>
          <a:p>
            <a:endParaRPr lang="en-US" sz="2400" dirty="0"/>
          </a:p>
          <a:p>
            <a:r>
              <a:rPr lang="ru-RU" dirty="0" smtClean="0"/>
              <a:t>	</a:t>
            </a:r>
            <a:r>
              <a:rPr lang="en-US" dirty="0" smtClean="0"/>
              <a:t>Body </a:t>
            </a:r>
            <a:r>
              <a:rPr lang="en-US" dirty="0"/>
              <a:t>length </a:t>
            </a:r>
            <a:r>
              <a:rPr lang="en-US" dirty="0" smtClean="0"/>
              <a:t>1660mm. </a:t>
            </a:r>
            <a:r>
              <a:rPr lang="en-US" dirty="0"/>
              <a:t>Outer diameter </a:t>
            </a:r>
            <a:r>
              <a:rPr lang="en-US" dirty="0" smtClean="0"/>
              <a:t>495mm.</a:t>
            </a:r>
            <a:endParaRPr lang="en-US" dirty="0"/>
          </a:p>
          <a:p>
            <a:r>
              <a:rPr lang="en-US" dirty="0"/>
              <a:t>It consists of five coaxial layers of detector lines. The first three layers are located as </a:t>
            </a:r>
            <a:r>
              <a:rPr lang="en-US" dirty="0" smtClean="0"/>
              <a:t>close </a:t>
            </a:r>
            <a:r>
              <a:rPr lang="en-US" dirty="0"/>
              <a:t>as </a:t>
            </a:r>
            <a:r>
              <a:rPr lang="en-US" dirty="0" smtClean="0"/>
              <a:t>possible to </a:t>
            </a:r>
            <a:r>
              <a:rPr lang="en-US" dirty="0"/>
              <a:t>the </a:t>
            </a:r>
            <a:r>
              <a:rPr lang="en-US" dirty="0" smtClean="0"/>
              <a:t>beam </a:t>
            </a:r>
            <a:r>
              <a:rPr lang="en-US" dirty="0"/>
              <a:t>pipe. These layers form a </a:t>
            </a:r>
            <a:r>
              <a:rPr lang="en-US" dirty="0" smtClean="0"/>
              <a:t>barrel </a:t>
            </a:r>
            <a:r>
              <a:rPr lang="en-US" dirty="0"/>
              <a:t>that has an independent reference structure </a:t>
            </a:r>
            <a:r>
              <a:rPr lang="en-US" dirty="0" smtClean="0"/>
              <a:t>and it </a:t>
            </a:r>
            <a:r>
              <a:rPr lang="en-US" dirty="0"/>
              <a:t>can be replaced with a different </a:t>
            </a:r>
            <a:r>
              <a:rPr lang="en-US" dirty="0" smtClean="0"/>
              <a:t>barrel </a:t>
            </a:r>
            <a:r>
              <a:rPr lang="en-US" dirty="0"/>
              <a:t>depending on the diameter of the pipe </a:t>
            </a:r>
            <a:r>
              <a:rPr lang="en-US" dirty="0" smtClean="0"/>
              <a:t>used.</a:t>
            </a:r>
            <a:endParaRPr lang="ru-RU" sz="1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163" y="2779940"/>
            <a:ext cx="7689273" cy="3942714"/>
          </a:xfrm>
          <a:prstGeom prst="rect">
            <a:avLst/>
          </a:prstGeom>
        </p:spPr>
      </p:pic>
      <p:sp>
        <p:nvSpPr>
          <p:cNvPr id="2" name="Номер слайда 1"/>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7515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7264" y="440472"/>
            <a:ext cx="8100392" cy="400110"/>
          </a:xfrm>
          <a:prstGeom prst="rect">
            <a:avLst/>
          </a:prstGeom>
          <a:noFill/>
        </p:spPr>
        <p:txBody>
          <a:bodyPr wrap="square" rtlCol="0">
            <a:spAutoFit/>
          </a:bodyPr>
          <a:lstStyle/>
          <a:p>
            <a:r>
              <a:rPr lang="ru-RU" sz="2000" b="1" dirty="0"/>
              <a:t> </a:t>
            </a:r>
            <a:r>
              <a:rPr lang="en-US" sz="2000" b="1" dirty="0" smtClean="0"/>
              <a:t>Detector’s Staves </a:t>
            </a:r>
            <a:r>
              <a:rPr lang="en-US" sz="2000" b="1" dirty="0"/>
              <a:t>of </a:t>
            </a:r>
            <a:r>
              <a:rPr lang="en-US" sz="2000" b="1" dirty="0" smtClean="0"/>
              <a:t>OB </a:t>
            </a:r>
            <a:r>
              <a:rPr lang="en-US" sz="2000" b="1" dirty="0"/>
              <a:t>layers 4 and 5</a:t>
            </a:r>
            <a:endParaRPr lang="ru-RU" sz="1400" dirty="0"/>
          </a:p>
        </p:txBody>
      </p:sp>
      <p:sp>
        <p:nvSpPr>
          <p:cNvPr id="5" name="Прямоугольник 4"/>
          <p:cNvSpPr/>
          <p:nvPr/>
        </p:nvSpPr>
        <p:spPr>
          <a:xfrm>
            <a:off x="495992" y="1504434"/>
            <a:ext cx="9421092" cy="923330"/>
          </a:xfrm>
          <a:prstGeom prst="rect">
            <a:avLst/>
          </a:prstGeom>
        </p:spPr>
        <p:txBody>
          <a:bodyPr wrap="square">
            <a:spAutoFit/>
          </a:bodyPr>
          <a:lstStyle/>
          <a:p>
            <a:pPr lvl="0"/>
            <a:r>
              <a:rPr lang="ru-RU" dirty="0" smtClean="0"/>
              <a:t>	</a:t>
            </a:r>
            <a:r>
              <a:rPr lang="en-US" dirty="0" smtClean="0"/>
              <a:t>The 1540mm Staves of layers </a:t>
            </a:r>
            <a:r>
              <a:rPr lang="en-US" dirty="0"/>
              <a:t>4 and 5 </a:t>
            </a:r>
            <a:r>
              <a:rPr lang="en-US" dirty="0" smtClean="0"/>
              <a:t>have </a:t>
            </a:r>
            <a:r>
              <a:rPr lang="en-US" dirty="0"/>
              <a:t>2 cold plates</a:t>
            </a:r>
            <a:r>
              <a:rPr lang="en-US" dirty="0" smtClean="0"/>
              <a:t> (Half-Staves) with </a:t>
            </a:r>
            <a:r>
              <a:rPr lang="en-US" dirty="0"/>
              <a:t>pixel detectors arranged in two rows on each </a:t>
            </a:r>
            <a:r>
              <a:rPr lang="en-US" dirty="0" smtClean="0"/>
              <a:t>Half-Stave. </a:t>
            </a:r>
            <a:r>
              <a:rPr lang="en-US" dirty="0"/>
              <a:t>The total number of </a:t>
            </a:r>
            <a:r>
              <a:rPr lang="en-US" dirty="0" smtClean="0"/>
              <a:t>pixel chips </a:t>
            </a:r>
            <a:r>
              <a:rPr lang="en-US" dirty="0"/>
              <a:t>on </a:t>
            </a:r>
            <a:r>
              <a:rPr lang="en-US" dirty="0" smtClean="0"/>
              <a:t>one Stave </a:t>
            </a:r>
            <a:r>
              <a:rPr lang="en-US" dirty="0"/>
              <a:t>is </a:t>
            </a:r>
            <a:r>
              <a:rPr lang="en-US" dirty="0" smtClean="0"/>
              <a:t>196. </a:t>
            </a:r>
            <a:r>
              <a:rPr lang="en-US" dirty="0"/>
              <a:t>The </a:t>
            </a:r>
            <a:r>
              <a:rPr lang="en-US" dirty="0" smtClean="0"/>
              <a:t>total number </a:t>
            </a:r>
            <a:r>
              <a:rPr lang="en-US" dirty="0"/>
              <a:t>of </a:t>
            </a:r>
            <a:r>
              <a:rPr lang="en-US" dirty="0" smtClean="0"/>
              <a:t>Staves </a:t>
            </a:r>
            <a:r>
              <a:rPr lang="en-US" dirty="0"/>
              <a:t>in </a:t>
            </a:r>
            <a:r>
              <a:rPr lang="en-US" dirty="0" smtClean="0"/>
              <a:t>layers 4 and 5 is 42.</a:t>
            </a:r>
            <a:endParaRPr lang="ru-RU"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597" y="2704763"/>
            <a:ext cx="6179711" cy="381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46508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85631"/>
          </a:xfrm>
        </p:spPr>
        <p:txBody>
          <a:bodyPr/>
          <a:lstStyle/>
          <a:p>
            <a:r>
              <a:rPr lang="en-US" sz="1800" dirty="0"/>
              <a:t>1. The production of the cold plates. The need for thermal testing of an analog of the source material.</a:t>
            </a:r>
            <a:endParaRPr lang="ru-RU" sz="1800" dirty="0"/>
          </a:p>
        </p:txBody>
      </p:sp>
      <p:sp>
        <p:nvSpPr>
          <p:cNvPr id="4" name="Прямоугольник 3"/>
          <p:cNvSpPr/>
          <p:nvPr/>
        </p:nvSpPr>
        <p:spPr>
          <a:xfrm>
            <a:off x="495992" y="1504434"/>
            <a:ext cx="9421092" cy="2092881"/>
          </a:xfrm>
          <a:prstGeom prst="rect">
            <a:avLst/>
          </a:prstGeom>
        </p:spPr>
        <p:txBody>
          <a:bodyPr wrap="square">
            <a:spAutoFit/>
          </a:bodyPr>
          <a:lstStyle/>
          <a:p>
            <a:pPr lvl="0"/>
            <a:r>
              <a:rPr lang="en-US" sz="1400" dirty="0"/>
              <a:t>At the moment, all the materials necessary for the production of cold plates are available, except for the K13D2U heat-conducting </a:t>
            </a:r>
            <a:r>
              <a:rPr lang="en-US" sz="1400" dirty="0" err="1"/>
              <a:t>prepreg</a:t>
            </a:r>
            <a:r>
              <a:rPr lang="en-US" sz="1400" dirty="0"/>
              <a:t>.</a:t>
            </a:r>
          </a:p>
          <a:p>
            <a:pPr lvl="0"/>
            <a:endParaRPr lang="en-US" sz="1400" dirty="0"/>
          </a:p>
          <a:p>
            <a:pPr lvl="0"/>
            <a:r>
              <a:rPr lang="en-US" sz="1400" dirty="0"/>
              <a:t>It was decided to replace it with the MJ55 </a:t>
            </a:r>
            <a:r>
              <a:rPr lang="en-US" sz="1400" dirty="0" err="1"/>
              <a:t>prepreg</a:t>
            </a:r>
            <a:r>
              <a:rPr lang="en-US" sz="1400" dirty="0"/>
              <a:t>, and conduct thermal tests to compare the characteristics of the following samples:</a:t>
            </a:r>
          </a:p>
          <a:p>
            <a:pPr lvl="0"/>
            <a:endParaRPr lang="en-US" sz="1400" dirty="0"/>
          </a:p>
          <a:p>
            <a:pPr marL="342900" lvl="0" indent="-342900">
              <a:buAutoNum type="arabicPeriod"/>
            </a:pPr>
            <a:r>
              <a:rPr lang="en-US" sz="1400" dirty="0" smtClean="0"/>
              <a:t>Cold plate using </a:t>
            </a:r>
            <a:r>
              <a:rPr lang="en-US" sz="1400" dirty="0"/>
              <a:t>the K13D2U </a:t>
            </a:r>
            <a:r>
              <a:rPr lang="en-US" sz="1400" dirty="0" err="1" smtClean="0"/>
              <a:t>prepreg</a:t>
            </a:r>
            <a:r>
              <a:rPr lang="en-US" sz="1400" dirty="0" smtClean="0"/>
              <a:t> (ALICE-CERN).</a:t>
            </a:r>
          </a:p>
          <a:p>
            <a:pPr marL="342900" lvl="0" indent="-342900">
              <a:buAutoNum type="arabicPeriod"/>
            </a:pPr>
            <a:r>
              <a:rPr lang="en-US" sz="1400" dirty="0"/>
              <a:t>Cold plate using MJ55 </a:t>
            </a:r>
            <a:r>
              <a:rPr lang="en-US" sz="1400" dirty="0" err="1" smtClean="0"/>
              <a:t>prepreg</a:t>
            </a:r>
            <a:r>
              <a:rPr lang="en-US" sz="1400" dirty="0" smtClean="0"/>
              <a:t>.</a:t>
            </a:r>
          </a:p>
          <a:p>
            <a:pPr marL="342900" lvl="0" indent="-342900">
              <a:buAutoNum type="arabicPeriod"/>
            </a:pPr>
            <a:r>
              <a:rPr lang="en-US" sz="1400" dirty="0"/>
              <a:t>Cold plate using MJ55 </a:t>
            </a:r>
            <a:r>
              <a:rPr lang="en-US" sz="1400" dirty="0" err="1"/>
              <a:t>prepreg</a:t>
            </a:r>
            <a:r>
              <a:rPr lang="en-US" sz="1400" dirty="0"/>
              <a:t> and an additional heat-conducting layer of carbon paper.</a:t>
            </a:r>
            <a:endParaRPr lang="ru-RU" sz="1400"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01" y="3701844"/>
            <a:ext cx="5667375" cy="2933700"/>
          </a:xfrm>
          <a:prstGeom prst="rect">
            <a:avLst/>
          </a:prstGeom>
        </p:spPr>
      </p:pic>
      <p:sp>
        <p:nvSpPr>
          <p:cNvPr id="3" name="Прямоугольник 2"/>
          <p:cNvSpPr/>
          <p:nvPr/>
        </p:nvSpPr>
        <p:spPr>
          <a:xfrm>
            <a:off x="6824749" y="3882044"/>
            <a:ext cx="4979324" cy="1754326"/>
          </a:xfrm>
          <a:prstGeom prst="rect">
            <a:avLst/>
          </a:prstGeom>
        </p:spPr>
        <p:txBody>
          <a:bodyPr wrap="square">
            <a:spAutoFit/>
          </a:bodyPr>
          <a:lstStyle/>
          <a:p>
            <a:r>
              <a:rPr lang="en-US" dirty="0" smtClean="0"/>
              <a:t>Reference sample from CERN</a:t>
            </a:r>
            <a:r>
              <a:rPr lang="ru-RU" dirty="0" smtClean="0"/>
              <a:t>:</a:t>
            </a:r>
          </a:p>
          <a:p>
            <a:endParaRPr lang="ru-RU" dirty="0"/>
          </a:p>
          <a:p>
            <a:r>
              <a:rPr lang="en-US" dirty="0" smtClean="0"/>
              <a:t>Weight</a:t>
            </a:r>
            <a:r>
              <a:rPr lang="en-US" dirty="0"/>
              <a:t>: </a:t>
            </a:r>
            <a:r>
              <a:rPr lang="en-US" dirty="0" smtClean="0"/>
              <a:t>~</a:t>
            </a:r>
            <a:r>
              <a:rPr lang="ru-RU" dirty="0" smtClean="0"/>
              <a:t>20.2</a:t>
            </a:r>
            <a:r>
              <a:rPr lang="en-US" dirty="0" smtClean="0"/>
              <a:t> </a:t>
            </a:r>
            <a:r>
              <a:rPr lang="en-US" dirty="0"/>
              <a:t>grams</a:t>
            </a:r>
            <a:r>
              <a:rPr lang="en-US" dirty="0" smtClean="0"/>
              <a:t>.</a:t>
            </a:r>
            <a:endParaRPr lang="ru-RU" dirty="0" smtClean="0"/>
          </a:p>
          <a:p>
            <a:r>
              <a:rPr lang="en-US" dirty="0" smtClean="0"/>
              <a:t> </a:t>
            </a:r>
            <a:r>
              <a:rPr lang="en-US" dirty="0"/>
              <a:t>Length: 1504 mm. </a:t>
            </a:r>
            <a:endParaRPr lang="ru-RU" dirty="0" smtClean="0"/>
          </a:p>
          <a:p>
            <a:r>
              <a:rPr lang="en-US" dirty="0" smtClean="0"/>
              <a:t>The </a:t>
            </a:r>
            <a:r>
              <a:rPr lang="en-US" dirty="0"/>
              <a:t>area of the working surface: </a:t>
            </a:r>
            <a:r>
              <a:rPr lang="en-US" dirty="0" smtClean="0"/>
              <a:t>~48 cm</a:t>
            </a:r>
            <a:r>
              <a:rPr lang="ru-RU" dirty="0" smtClean="0"/>
              <a:t>².</a:t>
            </a:r>
            <a:r>
              <a:rPr lang="en-US" dirty="0" smtClean="0"/>
              <a:t> </a:t>
            </a:r>
            <a:endParaRPr lang="ru-RU" dirty="0" smtClean="0"/>
          </a:p>
          <a:p>
            <a:r>
              <a:rPr lang="en-US" dirty="0" smtClean="0"/>
              <a:t>Amount </a:t>
            </a:r>
            <a:r>
              <a:rPr lang="en-US" dirty="0"/>
              <a:t>of heat removed: </a:t>
            </a:r>
            <a:r>
              <a:rPr lang="en-US" dirty="0" smtClean="0"/>
              <a:t>~180 </a:t>
            </a:r>
            <a:r>
              <a:rPr lang="en-US" dirty="0"/>
              <a:t>Watts.</a:t>
            </a:r>
            <a:endParaRPr lang="ru-RU" dirty="0"/>
          </a:p>
        </p:txBody>
      </p:sp>
      <p:sp>
        <p:nvSpPr>
          <p:cNvPr id="5" name="Номер слайда 4"/>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53442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7171" y="1023312"/>
            <a:ext cx="8548021" cy="1384995"/>
          </a:xfrm>
          <a:prstGeom prst="rect">
            <a:avLst/>
          </a:prstGeom>
        </p:spPr>
        <p:txBody>
          <a:bodyPr wrap="square">
            <a:spAutoFit/>
          </a:bodyPr>
          <a:lstStyle/>
          <a:p>
            <a:r>
              <a:rPr lang="ru-RU" sz="1400" dirty="0" smtClean="0"/>
              <a:t>	</a:t>
            </a:r>
            <a:r>
              <a:rPr lang="en-US" sz="1400" dirty="0" smtClean="0"/>
              <a:t>The Staves </a:t>
            </a:r>
            <a:r>
              <a:rPr lang="en-US" sz="1400" dirty="0"/>
              <a:t>of outer </a:t>
            </a:r>
            <a:r>
              <a:rPr lang="en-US" sz="1400" dirty="0" smtClean="0"/>
              <a:t>layers #4 </a:t>
            </a:r>
            <a:r>
              <a:rPr lang="en-US" sz="1400" dirty="0"/>
              <a:t>and </a:t>
            </a:r>
            <a:r>
              <a:rPr lang="en-US" sz="1400" dirty="0" smtClean="0"/>
              <a:t>#5 </a:t>
            </a:r>
            <a:r>
              <a:rPr lang="en-US" sz="1400" dirty="0"/>
              <a:t>are a complete analog of the </a:t>
            </a:r>
            <a:r>
              <a:rPr lang="en-US" sz="1400" dirty="0" smtClean="0"/>
              <a:t>Staves from </a:t>
            </a:r>
            <a:r>
              <a:rPr lang="en-US" sz="1400" dirty="0"/>
              <a:t>ALICE's </a:t>
            </a:r>
            <a:r>
              <a:rPr lang="en-US" sz="1400" dirty="0" smtClean="0"/>
              <a:t>OB Staves.</a:t>
            </a:r>
            <a:endParaRPr lang="en-US" sz="1400" dirty="0"/>
          </a:p>
          <a:p>
            <a:r>
              <a:rPr lang="en-US" sz="1400" dirty="0" smtClean="0"/>
              <a:t>For </a:t>
            </a:r>
            <a:r>
              <a:rPr lang="en-US" sz="1400" dirty="0"/>
              <a:t>the production of which the following equipment is available:</a:t>
            </a:r>
          </a:p>
          <a:p>
            <a:r>
              <a:rPr lang="en-US" sz="1400" dirty="0" smtClean="0"/>
              <a:t>- Mold </a:t>
            </a:r>
            <a:r>
              <a:rPr lang="en-US" sz="1400" dirty="0"/>
              <a:t>for forming </a:t>
            </a:r>
            <a:r>
              <a:rPr lang="en-US" sz="1400" dirty="0" smtClean="0"/>
              <a:t>OB supporting </a:t>
            </a:r>
            <a:r>
              <a:rPr lang="en-US" sz="1400" dirty="0"/>
              <a:t>trusses (space </a:t>
            </a:r>
            <a:r>
              <a:rPr lang="en-US" sz="1400" dirty="0" smtClean="0"/>
              <a:t>frames) </a:t>
            </a:r>
            <a:r>
              <a:rPr lang="en-US" sz="1400" dirty="0"/>
              <a:t>in St. Petersburg State University;</a:t>
            </a:r>
          </a:p>
          <a:p>
            <a:r>
              <a:rPr lang="en-US" sz="1400" dirty="0" smtClean="0"/>
              <a:t>- Mold </a:t>
            </a:r>
            <a:r>
              <a:rPr lang="en-US" sz="1400" dirty="0"/>
              <a:t>for forming </a:t>
            </a:r>
            <a:r>
              <a:rPr lang="en-US" sz="1400" dirty="0" smtClean="0"/>
              <a:t>OB cooling </a:t>
            </a:r>
            <a:r>
              <a:rPr lang="en-US" sz="1400" dirty="0"/>
              <a:t>panels in </a:t>
            </a:r>
            <a:r>
              <a:rPr lang="en-US" sz="1400" dirty="0" smtClean="0"/>
              <a:t>JINR</a:t>
            </a:r>
          </a:p>
          <a:p>
            <a:r>
              <a:rPr lang="en-US" sz="1400" dirty="0" smtClean="0"/>
              <a:t>Technological </a:t>
            </a:r>
            <a:r>
              <a:rPr lang="en-US" sz="1400" dirty="0"/>
              <a:t>equipment for Assembly operations in production.</a:t>
            </a:r>
            <a:endParaRPr lang="ru-RU" sz="14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763" y="2660073"/>
            <a:ext cx="2701983" cy="360264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839" y="2660073"/>
            <a:ext cx="4818612" cy="3613959"/>
          </a:xfrm>
          <a:prstGeom prst="rect">
            <a:avLst/>
          </a:prstGeom>
        </p:spPr>
      </p:pic>
      <p:sp>
        <p:nvSpPr>
          <p:cNvPr id="2" name="Номер слайда 1"/>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14483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46111" y="452718"/>
            <a:ext cx="9404723" cy="885631"/>
          </a:xfrm>
        </p:spPr>
        <p:txBody>
          <a:bodyPr/>
          <a:lstStyle/>
          <a:p>
            <a:r>
              <a:rPr lang="en-US" sz="1800" dirty="0"/>
              <a:t>Preparation for conducting thermal tests.</a:t>
            </a:r>
            <a:endParaRPr lang="ru-RU" sz="1800" dirty="0"/>
          </a:p>
        </p:txBody>
      </p:sp>
      <p:sp>
        <p:nvSpPr>
          <p:cNvPr id="5" name="Прямоугольник 4"/>
          <p:cNvSpPr/>
          <p:nvPr/>
        </p:nvSpPr>
        <p:spPr>
          <a:xfrm>
            <a:off x="462741" y="1454557"/>
            <a:ext cx="9421092" cy="1600438"/>
          </a:xfrm>
          <a:prstGeom prst="rect">
            <a:avLst/>
          </a:prstGeom>
        </p:spPr>
        <p:txBody>
          <a:bodyPr wrap="square">
            <a:spAutoFit/>
          </a:bodyPr>
          <a:lstStyle/>
          <a:p>
            <a:pPr lvl="0"/>
            <a:r>
              <a:rPr lang="en-US" sz="1400" dirty="0"/>
              <a:t>This year, the laboratory is equipped with a production area that allows </a:t>
            </a:r>
            <a:r>
              <a:rPr lang="en-US" sz="1400" dirty="0" smtClean="0"/>
              <a:t>us </a:t>
            </a:r>
            <a:r>
              <a:rPr lang="en-US" sz="1400" dirty="0"/>
              <a:t>to perform the entire cycle of work on the production of cold plates.</a:t>
            </a:r>
          </a:p>
          <a:p>
            <a:pPr lvl="0"/>
            <a:r>
              <a:rPr lang="en-US" sz="1400" dirty="0"/>
              <a:t>The following samples were produced for testing:</a:t>
            </a:r>
          </a:p>
          <a:p>
            <a:pPr lvl="0"/>
            <a:r>
              <a:rPr lang="en-US" sz="1400" dirty="0"/>
              <a:t>1. </a:t>
            </a:r>
            <a:r>
              <a:rPr lang="en-US" sz="1400" dirty="0" smtClean="0"/>
              <a:t>Cold </a:t>
            </a:r>
            <a:r>
              <a:rPr lang="en-US" sz="1400" dirty="0"/>
              <a:t>plates using </a:t>
            </a:r>
            <a:r>
              <a:rPr lang="en-US" sz="1400" dirty="0" err="1"/>
              <a:t>prepreg</a:t>
            </a:r>
            <a:r>
              <a:rPr lang="en-US" sz="1400" dirty="0"/>
              <a:t> MJ55.</a:t>
            </a:r>
          </a:p>
          <a:p>
            <a:pPr lvl="0"/>
            <a:r>
              <a:rPr lang="en-US" sz="1400" dirty="0"/>
              <a:t>2</a:t>
            </a:r>
            <a:r>
              <a:rPr lang="en-US" sz="1400" dirty="0" smtClean="0"/>
              <a:t>.</a:t>
            </a:r>
            <a:r>
              <a:rPr lang="ru-RU" sz="1400" dirty="0" smtClean="0"/>
              <a:t> </a:t>
            </a:r>
            <a:r>
              <a:rPr lang="en-US" sz="1400" dirty="0" smtClean="0"/>
              <a:t>Cold </a:t>
            </a:r>
            <a:r>
              <a:rPr lang="en-US" sz="1400" dirty="0"/>
              <a:t>plates using MJ55 </a:t>
            </a:r>
            <a:r>
              <a:rPr lang="en-US" sz="1400" dirty="0" err="1"/>
              <a:t>prepreg</a:t>
            </a:r>
            <a:r>
              <a:rPr lang="en-US" sz="1400" dirty="0"/>
              <a:t> and an additional heat-conducting layer of carbon paper.</a:t>
            </a:r>
          </a:p>
          <a:p>
            <a:pPr lvl="0"/>
            <a:endParaRPr lang="en-US" sz="1400" dirty="0"/>
          </a:p>
          <a:p>
            <a:pPr lvl="0"/>
            <a:r>
              <a:rPr lang="en-US" sz="1400" dirty="0"/>
              <a:t>The </a:t>
            </a:r>
            <a:r>
              <a:rPr lang="en-US" sz="1400" dirty="0" smtClean="0"/>
              <a:t>reference </a:t>
            </a:r>
            <a:r>
              <a:rPr lang="en-US" sz="1400" dirty="0"/>
              <a:t>sample was brought from CERN.</a:t>
            </a:r>
            <a:endParaRPr lang="ru-RU" sz="14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58" y="3386647"/>
            <a:ext cx="2479474" cy="330596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589" y="3384608"/>
            <a:ext cx="2481003" cy="330800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700" y="3384608"/>
            <a:ext cx="2385381" cy="3308004"/>
          </a:xfrm>
          <a:prstGeom prst="rect">
            <a:avLst/>
          </a:prstGeom>
        </p:spPr>
      </p:pic>
      <p:sp>
        <p:nvSpPr>
          <p:cNvPr id="2" name="Номер слайда 1"/>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62547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0" y="465514"/>
            <a:ext cx="9709265" cy="1305097"/>
          </a:xfrm>
        </p:spPr>
        <p:txBody>
          <a:bodyPr>
            <a:normAutofit lnSpcReduction="10000"/>
          </a:bodyPr>
          <a:lstStyle/>
          <a:p>
            <a:r>
              <a:rPr lang="en-US" dirty="0"/>
              <a:t>Mechanical performance tests were successfully passed - the cold plates</a:t>
            </a:r>
            <a:r>
              <a:rPr lang="en-US" dirty="0" smtClean="0"/>
              <a:t> </a:t>
            </a:r>
            <a:r>
              <a:rPr lang="en-US" dirty="0"/>
              <a:t>is flat and smooth. Weight tests are also passed - the difference between the samples is </a:t>
            </a:r>
            <a:r>
              <a:rPr lang="ru-RU" dirty="0" smtClean="0"/>
              <a:t>19.86 </a:t>
            </a:r>
            <a:r>
              <a:rPr lang="en-US" dirty="0" smtClean="0"/>
              <a:t>grams</a:t>
            </a:r>
            <a:r>
              <a:rPr lang="ru-RU" dirty="0"/>
              <a:t> (</a:t>
            </a:r>
            <a:r>
              <a:rPr lang="en-US" dirty="0"/>
              <a:t>MJ55)</a:t>
            </a:r>
            <a:r>
              <a:rPr lang="ru-RU" dirty="0" smtClean="0"/>
              <a:t> </a:t>
            </a:r>
            <a:r>
              <a:rPr lang="en-US" dirty="0" smtClean="0"/>
              <a:t>and 20.22 grams (Mj55 and carbon paper) .</a:t>
            </a:r>
            <a:endParaRPr lang="ru-RU" dirty="0"/>
          </a:p>
        </p:txBody>
      </p:sp>
      <p:sp>
        <p:nvSpPr>
          <p:cNvPr id="4" name="Номер слайда 3"/>
          <p:cNvSpPr>
            <a:spLocks noGrp="1"/>
          </p:cNvSpPr>
          <p:nvPr>
            <p:ph type="sldNum" sz="quarter" idx="12"/>
          </p:nvPr>
        </p:nvSpPr>
        <p:spPr/>
        <p:txBody>
          <a:bodyPr/>
          <a:lstStyle/>
          <a:p>
            <a:fld id="{D57F1E4F-1CFF-5643-939E-02111984F565}" type="slidenum">
              <a:rPr lang="en-US" smtClean="0"/>
              <a:t>8</a:t>
            </a:fld>
            <a:endParaRPr lang="en-US" dirty="0"/>
          </a:p>
        </p:txBody>
      </p:sp>
      <p:sp>
        <p:nvSpPr>
          <p:cNvPr id="5" name="Прямоугольник 4"/>
          <p:cNvSpPr/>
          <p:nvPr/>
        </p:nvSpPr>
        <p:spPr>
          <a:xfrm>
            <a:off x="6999853" y="2485506"/>
            <a:ext cx="763351" cy="369332"/>
          </a:xfrm>
          <a:prstGeom prst="rect">
            <a:avLst/>
          </a:prstGeom>
        </p:spPr>
        <p:txBody>
          <a:bodyPr wrap="none">
            <a:spAutoFit/>
          </a:bodyPr>
          <a:lstStyle/>
          <a:p>
            <a:r>
              <a:rPr lang="en-US" dirty="0" smtClean="0"/>
              <a:t>MJ55</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88" y="3009207"/>
            <a:ext cx="2662151" cy="3549535"/>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054" y="3009207"/>
            <a:ext cx="2662151" cy="354953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320" y="3011518"/>
            <a:ext cx="2660418" cy="3547224"/>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5791" y="3009206"/>
            <a:ext cx="2662151" cy="3549535"/>
          </a:xfrm>
          <a:prstGeom prst="rect">
            <a:avLst/>
          </a:prstGeom>
        </p:spPr>
      </p:pic>
      <p:sp>
        <p:nvSpPr>
          <p:cNvPr id="11" name="Прямоугольник 10"/>
          <p:cNvSpPr/>
          <p:nvPr/>
        </p:nvSpPr>
        <p:spPr>
          <a:xfrm>
            <a:off x="3200054" y="2485506"/>
            <a:ext cx="2927404" cy="369332"/>
          </a:xfrm>
          <a:prstGeom prst="rect">
            <a:avLst/>
          </a:prstGeom>
        </p:spPr>
        <p:txBody>
          <a:bodyPr wrap="none">
            <a:spAutoFit/>
          </a:bodyPr>
          <a:lstStyle/>
          <a:p>
            <a:r>
              <a:rPr lang="en-US" dirty="0" smtClean="0"/>
              <a:t>MJ55 </a:t>
            </a:r>
            <a:r>
              <a:rPr lang="en-US" dirty="0"/>
              <a:t>and carbon paper</a:t>
            </a:r>
            <a:endParaRPr lang="ru-RU" dirty="0"/>
          </a:p>
        </p:txBody>
      </p:sp>
      <p:sp>
        <p:nvSpPr>
          <p:cNvPr id="12" name="Прямоугольник 11"/>
          <p:cNvSpPr/>
          <p:nvPr/>
        </p:nvSpPr>
        <p:spPr>
          <a:xfrm>
            <a:off x="9742943" y="2485506"/>
            <a:ext cx="1027845" cy="369332"/>
          </a:xfrm>
          <a:prstGeom prst="rect">
            <a:avLst/>
          </a:prstGeom>
        </p:spPr>
        <p:txBody>
          <a:bodyPr wrap="none">
            <a:spAutoFit/>
          </a:bodyPr>
          <a:lstStyle/>
          <a:p>
            <a:r>
              <a:rPr lang="en-US" dirty="0" smtClean="0"/>
              <a:t>K13D2U</a:t>
            </a:r>
            <a:endParaRPr lang="ru-RU" dirty="0"/>
          </a:p>
        </p:txBody>
      </p:sp>
    </p:spTree>
    <p:extLst>
      <p:ext uri="{BB962C8B-B14F-4D97-AF65-F5344CB8AC3E}">
        <p14:creationId xmlns:p14="http://schemas.microsoft.com/office/powerpoint/2010/main" val="390671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9490" y="1412993"/>
            <a:ext cx="9421092" cy="4031873"/>
          </a:xfrm>
          <a:prstGeom prst="rect">
            <a:avLst/>
          </a:prstGeom>
        </p:spPr>
        <p:txBody>
          <a:bodyPr wrap="square">
            <a:spAutoFit/>
          </a:bodyPr>
          <a:lstStyle/>
          <a:p>
            <a:pPr lvl="0"/>
            <a:endParaRPr lang="ru-RU" sz="3200" dirty="0" smtClean="0"/>
          </a:p>
          <a:p>
            <a:pPr lvl="0"/>
            <a:r>
              <a:rPr lang="en-US" sz="3200" dirty="0" smtClean="0"/>
              <a:t>Thermal </a:t>
            </a:r>
            <a:r>
              <a:rPr lang="en-US" sz="3200" dirty="0"/>
              <a:t>testing is planned </a:t>
            </a:r>
            <a:r>
              <a:rPr lang="en-US" sz="3200" dirty="0" smtClean="0"/>
              <a:t>to be performed by the end </a:t>
            </a:r>
            <a:r>
              <a:rPr lang="en-US" sz="3200" dirty="0"/>
              <a:t>of October – beginning of </a:t>
            </a:r>
            <a:r>
              <a:rPr lang="en-US" sz="3200" dirty="0" smtClean="0"/>
              <a:t>November. </a:t>
            </a:r>
          </a:p>
          <a:p>
            <a:pPr lvl="0"/>
            <a:endParaRPr lang="en-US" sz="3200" dirty="0" smtClean="0"/>
          </a:p>
          <a:p>
            <a:pPr lvl="0"/>
            <a:r>
              <a:rPr lang="en-US" sz="3200" dirty="0" smtClean="0"/>
              <a:t>Mass production of our version of cold plates will be started if its </a:t>
            </a:r>
            <a:r>
              <a:rPr lang="en-US" sz="3200" dirty="0"/>
              <a:t>thermal characteristics </a:t>
            </a:r>
            <a:r>
              <a:rPr lang="en-US" sz="3200" dirty="0" smtClean="0"/>
              <a:t>differ from the reference sample by less than </a:t>
            </a:r>
            <a:r>
              <a:rPr lang="en-US" sz="3200" dirty="0"/>
              <a:t>1-3 °C degrees.</a:t>
            </a:r>
          </a:p>
        </p:txBody>
      </p:sp>
      <p:sp>
        <p:nvSpPr>
          <p:cNvPr id="2" name="Номер слайда 1"/>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623812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395</TotalTime>
  <Words>694</Words>
  <Application>Microsoft Office PowerPoint</Application>
  <PresentationFormat>Широкоэкранный</PresentationFormat>
  <Paragraphs>76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Century Gothic</vt:lpstr>
      <vt:lpstr>Wingdings 3</vt:lpstr>
      <vt:lpstr>Ион</vt:lpstr>
      <vt:lpstr>Progress in design and production of ultra-light mechanics for the MPD ITS and its integration scenario with the MPD TPC</vt:lpstr>
      <vt:lpstr>The main areas of work in the production of mechanics.</vt:lpstr>
      <vt:lpstr>Презентация PowerPoint</vt:lpstr>
      <vt:lpstr>Презентация PowerPoint</vt:lpstr>
      <vt:lpstr>1. The production of the cold plates. The need for thermal testing of an analog of the source material.</vt:lpstr>
      <vt:lpstr>Презентация PowerPoint</vt:lpstr>
      <vt:lpstr>Preparation for conducting thermal tests.</vt:lpstr>
      <vt:lpstr>Презентация PowerPoint</vt:lpstr>
      <vt:lpstr>Презентация PowerPoint</vt:lpstr>
      <vt:lpstr>2. The production of supporting wheels for mounting the outer layers of ITS</vt:lpstr>
      <vt:lpstr>Презентация PowerPoint</vt:lpstr>
      <vt:lpstr>3. The preparation for the production of ITS cage. </vt:lpstr>
      <vt:lpstr>Презентация PowerPoint</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Прогресс в разработке и производстве сверхлегкой механики для MPD ITS и ее сценарий интеграции с MPD TPC</dc:title>
  <dc:creator>Windows User</dc:creator>
  <cp:lastModifiedBy>Windows User</cp:lastModifiedBy>
  <cp:revision>44</cp:revision>
  <dcterms:created xsi:type="dcterms:W3CDTF">2020-10-20T06:15:38Z</dcterms:created>
  <dcterms:modified xsi:type="dcterms:W3CDTF">2020-10-23T11:29:29Z</dcterms:modified>
</cp:coreProperties>
</file>