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3" r:id="rId3"/>
    <p:sldId id="309" r:id="rId4"/>
    <p:sldId id="311" r:id="rId5"/>
    <p:sldId id="313" r:id="rId6"/>
    <p:sldId id="257" r:id="rId7"/>
    <p:sldId id="258" r:id="rId8"/>
    <p:sldId id="280" r:id="rId9"/>
    <p:sldId id="259" r:id="rId10"/>
    <p:sldId id="278" r:id="rId11"/>
    <p:sldId id="279" r:id="rId12"/>
    <p:sldId id="260" r:id="rId13"/>
    <p:sldId id="261" r:id="rId14"/>
    <p:sldId id="262" r:id="rId15"/>
    <p:sldId id="263" r:id="rId16"/>
    <p:sldId id="264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6" r:id="rId26"/>
    <p:sldId id="274" r:id="rId27"/>
    <p:sldId id="275" r:id="rId28"/>
    <p:sldId id="287" r:id="rId29"/>
    <p:sldId id="277" r:id="rId30"/>
    <p:sldId id="285" r:id="rId31"/>
    <p:sldId id="316" r:id="rId32"/>
    <p:sldId id="315" r:id="rId33"/>
    <p:sldId id="317" r:id="rId34"/>
    <p:sldId id="322" r:id="rId35"/>
    <p:sldId id="318" r:id="rId36"/>
    <p:sldId id="320" r:id="rId37"/>
    <p:sldId id="319" r:id="rId38"/>
    <p:sldId id="288" r:id="rId39"/>
    <p:sldId id="310" r:id="rId40"/>
    <p:sldId id="314" r:id="rId41"/>
    <p:sldId id="321" r:id="rId42"/>
    <p:sldId id="28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280A0-181D-4A71-A1D9-71DD38951F6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6D1B5E-BBFA-4F2D-8207-A20475A1682F}">
      <dgm:prSet/>
      <dgm:spPr/>
      <dgm:t>
        <a:bodyPr/>
        <a:lstStyle/>
        <a:p>
          <a:r>
            <a:rPr lang="en-US" b="1" i="1" dirty="0"/>
            <a:t>Thank you !</a:t>
          </a:r>
          <a:endParaRPr lang="en-US" dirty="0"/>
        </a:p>
      </dgm:t>
    </dgm:pt>
    <dgm:pt modelId="{1D81AA58-DD52-44FF-B0CD-48F11D167B22}" type="parTrans" cxnId="{C7D232B9-B043-4BFA-8876-60F4E755783B}">
      <dgm:prSet/>
      <dgm:spPr/>
      <dgm:t>
        <a:bodyPr/>
        <a:lstStyle/>
        <a:p>
          <a:endParaRPr lang="en-US"/>
        </a:p>
      </dgm:t>
    </dgm:pt>
    <dgm:pt modelId="{7A8F6251-A3B4-4E34-B432-48601CB4BE71}" type="sibTrans" cxnId="{C7D232B9-B043-4BFA-8876-60F4E755783B}">
      <dgm:prSet/>
      <dgm:spPr/>
      <dgm:t>
        <a:bodyPr/>
        <a:lstStyle/>
        <a:p>
          <a:endParaRPr lang="en-US"/>
        </a:p>
      </dgm:t>
    </dgm:pt>
    <dgm:pt modelId="{B3154B64-05E1-4A78-9E6C-5BDEFA377344}" type="pres">
      <dgm:prSet presAssocID="{000280A0-181D-4A71-A1D9-71DD38951F6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92EB737-DA79-49B2-AAB0-6C6472E6A295}" type="pres">
      <dgm:prSet presAssocID="{216D1B5E-BBFA-4F2D-8207-A20475A1682F}" presName="horFlow" presStyleCnt="0"/>
      <dgm:spPr/>
    </dgm:pt>
    <dgm:pt modelId="{6A0B1686-9B20-499D-9D2D-635AC7787A43}" type="pres">
      <dgm:prSet presAssocID="{216D1B5E-BBFA-4F2D-8207-A20475A1682F}" presName="bigChev" presStyleLbl="node1" presStyleIdx="0" presStyleCnt="1"/>
      <dgm:spPr/>
    </dgm:pt>
  </dgm:ptLst>
  <dgm:cxnLst>
    <dgm:cxn modelId="{B1F70F02-64F8-4416-BF61-A4B456E9489B}" type="presOf" srcId="{000280A0-181D-4A71-A1D9-71DD38951F66}" destId="{B3154B64-05E1-4A78-9E6C-5BDEFA377344}" srcOrd="0" destOrd="0" presId="urn:microsoft.com/office/officeart/2005/8/layout/lProcess3"/>
    <dgm:cxn modelId="{D2A04054-4DCD-43CE-A5C7-2BCDB6B68C1C}" type="presOf" srcId="{216D1B5E-BBFA-4F2D-8207-A20475A1682F}" destId="{6A0B1686-9B20-499D-9D2D-635AC7787A43}" srcOrd="0" destOrd="0" presId="urn:microsoft.com/office/officeart/2005/8/layout/lProcess3"/>
    <dgm:cxn modelId="{C7D232B9-B043-4BFA-8876-60F4E755783B}" srcId="{000280A0-181D-4A71-A1D9-71DD38951F66}" destId="{216D1B5E-BBFA-4F2D-8207-A20475A1682F}" srcOrd="0" destOrd="0" parTransId="{1D81AA58-DD52-44FF-B0CD-48F11D167B22}" sibTransId="{7A8F6251-A3B4-4E34-B432-48601CB4BE71}"/>
    <dgm:cxn modelId="{D0DA0368-5871-421F-BC4A-04CB7DE11B2F}" type="presParOf" srcId="{B3154B64-05E1-4A78-9E6C-5BDEFA377344}" destId="{E92EB737-DA79-49B2-AAB0-6C6472E6A295}" srcOrd="0" destOrd="0" presId="urn:microsoft.com/office/officeart/2005/8/layout/lProcess3"/>
    <dgm:cxn modelId="{1574B033-B047-4812-BA07-6BF08D649FCB}" type="presParOf" srcId="{E92EB737-DA79-49B2-AAB0-6C6472E6A295}" destId="{6A0B1686-9B20-499D-9D2D-635AC7787A4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B1686-9B20-499D-9D2D-635AC7787A43}">
      <dsp:nvSpPr>
        <dsp:cNvPr id="0" name=""/>
        <dsp:cNvSpPr/>
      </dsp:nvSpPr>
      <dsp:spPr>
        <a:xfrm>
          <a:off x="0" y="44832"/>
          <a:ext cx="4285873" cy="17143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36830" rIns="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i="1" kern="1200" dirty="0"/>
            <a:t>Thank you !</a:t>
          </a:r>
          <a:endParaRPr lang="en-US" sz="5800" kern="1200" dirty="0"/>
        </a:p>
      </dsp:txBody>
      <dsp:txXfrm>
        <a:off x="857175" y="44832"/>
        <a:ext cx="2571524" cy="1714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CD2EC-7CC9-4A61-B5E9-FD69266CB0DA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FD2CB-AB2A-46B2-A3AA-7C71D94E6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0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FBFE6-D454-4E6B-B3A9-6199F38D8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4951B6-F55A-4C89-9ECD-3B2D0F670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370CD-5251-4E64-B6A2-D3E7BADC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144EF-3F1C-434B-B59B-A33E7E7F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3AB14-5A7D-492C-81DC-D10A7987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7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3915F-D573-40FD-82FA-FC40CD5A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5DCF22-C8CA-4771-A393-FF18DB650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188D4-E6DE-4E30-9E0E-3B1997CE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6096F-D437-4383-8F10-69CB7130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4585A-4A56-4CEA-A8CF-B46E6154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826162-D84E-479C-8AB1-83DB095AF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DEE46C-3AA2-455B-8BEF-F20097D14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764A1B-3051-4723-85E9-7F1DC262D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EBD5D0-623E-4B7A-AFC1-D68F07FF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81C66-F51F-4AA2-9724-36119066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4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7551-E78C-4192-A7F6-2FB49295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88B7F-E666-43D1-B69F-BDD5A947B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C1195-5627-47C2-974C-D73BA07B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1D6CE-7A95-4E86-A332-825CEA06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B58B7-C43D-4935-83EC-BF259B8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E7EB8-3B30-4555-82EB-65CBD53A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57E4A-F434-4013-A2C4-36168EFA3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4CF129-0130-4175-8B4F-CD387017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F3DCF6-28C8-4AFD-804B-5948979F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D1612-2573-466A-A8B3-EE65D2B7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6A457-F467-4A4A-976D-192456A3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0BADE-83F7-4647-9077-AE0841099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E63EEA-81EC-4183-B86B-ACB85C27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DB5154-6998-4CDF-9E2B-E94C5677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0FA21-7161-441F-9B1D-14FAA9A5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68DCAF-FE63-487E-9B02-69E19B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D72A6-1119-4045-8D42-15B8EFA9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8FF21-1DD8-4596-9146-AF678BCCE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1B914F-BB4C-465D-A56C-136D2639E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9BF242-9EC0-4479-9E92-CC38191F0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F38958-3238-4EEE-BF1A-C1B3DE521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1C789B-5C41-4860-A902-CD9BE99A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E61A60-015F-4444-9F36-C34C6253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F42210-B065-4432-8995-F18DAE08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F6C39-7C68-40D8-BCEA-47DDFF0C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0C2C95-A3F6-43CC-A743-136B13E3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0DBE04-0BB2-44B2-AB7F-B27E64A1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C3F28-3211-4100-B262-17EDD7AE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6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6252A3-C256-4638-8202-9EC625376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4516CF-DB36-4F15-AA88-D89B116B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30E743-9898-48F4-8FA4-C2BE9578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6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3056E-81ED-40FB-86E5-C5625AF0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2190CD-66F3-4197-9151-4B3779245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5E3F8A-DEB9-4018-AD82-3BFC173C6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9A2B0-DE7E-4FC8-B5B7-26505EDC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173FC1-7EF8-462B-B390-8749277C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D907BE-2051-4B6D-8C94-69EDDBDE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CDCCD-0A47-4B33-ABA0-5C13F389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E836A4-726E-462E-8560-AA9FE0010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9FBD95-6D81-434C-8A51-A786693AE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2EAB6A-A9D1-47E0-9A99-2333180B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C0CA0-32B8-4D6D-B80B-97FE1E9A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72193-8881-4474-9EBC-01ACAAFC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9118B-90E8-4812-9445-40C3C92C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B4682D-785B-4B3E-AC1C-35A644DA7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877B3-50A8-423D-9A3D-86B3B5208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23/10/2020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AA3A7-0FF0-46B9-A5BA-F24C5661D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7ADDD-5480-4CE1-B87D-F24D95B0A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6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25EAB-6A08-4E28-B946-8B5DEBE8E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537" y="1718993"/>
            <a:ext cx="9144000" cy="1050148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Development of the silicon tracking system for the BM@N experiment.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EF5538-E0AF-4BC0-930E-34671E70F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RFBR grant </a:t>
            </a:r>
            <a:r>
              <a:rPr lang="ru-RU" dirty="0"/>
              <a:t>18-02-40113</a:t>
            </a:r>
            <a:endParaRPr lang="en-US" dirty="0"/>
          </a:p>
          <a:p>
            <a:pPr>
              <a:defRPr lang="ru-ru"/>
            </a:pPr>
            <a:r>
              <a:rPr lang="en-US" dirty="0"/>
              <a:t>A. Baranov, N. Baranova, V. </a:t>
            </a:r>
            <a:r>
              <a:rPr lang="en-US" dirty="0" err="1"/>
              <a:t>Elsha</a:t>
            </a:r>
            <a:r>
              <a:rPr lang="en-US" dirty="0"/>
              <a:t>, P. Kharlamov, M. Korolev, V. </a:t>
            </a:r>
            <a:r>
              <a:rPr lang="en-US" dirty="0" err="1"/>
              <a:t>Leontiev</a:t>
            </a:r>
            <a:r>
              <a:rPr lang="en-US" dirty="0"/>
              <a:t>, </a:t>
            </a:r>
            <a:r>
              <a:rPr lang="en-US" b="1" u="sng" dirty="0"/>
              <a:t>M. Merkin</a:t>
            </a:r>
            <a:r>
              <a:rPr lang="en-US" dirty="0"/>
              <a:t>, A. </a:t>
            </a:r>
            <a:r>
              <a:rPr lang="en-US" dirty="0" err="1"/>
              <a:t>Sheremetiev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3F9533-6ED3-403E-9234-F2D582E31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BBDDC1-9EBA-489C-8644-CFB4F1B0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8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A754B-D613-4E3C-8069-CBEC0E3A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Mainframe details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8B670D-E073-42A4-9724-3E6ED5B78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0144" y="1914766"/>
            <a:ext cx="3587381" cy="36334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26A7A9-ECC2-440B-BCD0-B577813F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09" y="1830935"/>
            <a:ext cx="3086568" cy="3801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9EC596-2C06-475C-8C1E-34E9C1B9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857" y="2767934"/>
            <a:ext cx="4137498" cy="202208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AB1C2B8C-4209-4BEC-A8B5-606E52DD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F4D2F5-A773-4FFE-82C5-23F537C2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86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8894-1A96-45E1-A12A-5C89B3CF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Mainframe details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B1F9D-BCFD-4AF9-B226-2B530CA4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867" y="2133600"/>
            <a:ext cx="3755052" cy="417150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865040A-76E3-4BFA-8CA8-E2D8BFD2C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48" y="2043685"/>
            <a:ext cx="6260315" cy="4351338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E0BD74F-C966-4BFF-AE45-7B9D2067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BD0AA2-F217-4955-A8FA-4B5D7FEF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4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DB2AA-9862-4555-BB5B-43151A5B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48" y="365126"/>
            <a:ext cx="10504251" cy="590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Station in Mainframe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C09C58-3C4E-4DC3-9942-C94077C92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02" y="882806"/>
            <a:ext cx="10843098" cy="581589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DD97C434-2D8D-43DE-A567-B5B5F9F4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0498C6-2452-494A-A6BA-39854C5E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35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362A4-2177-4359-AC3F-C370016F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Station in Main frame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69D9AC-F4D4-4755-933B-E6FBFA05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77" y="1825625"/>
            <a:ext cx="8348446" cy="4351338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561E82B3-6AFD-4588-9816-80053E7B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D9AEDF-9E70-4539-8433-59184B21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40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B8476-1058-4E14-9460-15612491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1-st station Main frame (side view)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FDC2C88-2162-4AD1-A696-4231AEE22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" y="1251626"/>
            <a:ext cx="10327509" cy="5539350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3F62403-0F11-43A2-B011-66D91667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05B768-BEFF-4A65-9351-7CC59D6F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75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F232B-E171-4133-9B6F-F8141D61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Carbon (sandwich panel) C-frame 1-st station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24868-D203-409D-97E6-2B19CD050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40" y="1297140"/>
            <a:ext cx="9331267" cy="485850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DF190745-BFF2-4510-99CA-2339DAF8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2B059B-6A34-4F33-ABA2-04FDB6D3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74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C6C74-FA49-4617-9BD0-18676DEB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831286" cy="1325563"/>
          </a:xfrm>
        </p:spPr>
        <p:txBody>
          <a:bodyPr/>
          <a:lstStyle/>
          <a:p>
            <a:r>
              <a:rPr lang="en-US" dirty="0"/>
              <a:t>Carbon (sandwich panel) C-frames 1-st station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E80F01-59EB-42B0-AC08-632136A58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1" y="1303787"/>
            <a:ext cx="9584506" cy="5554213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B3D22AED-2AC6-4E11-B0BB-6A962E0F5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CC82ED-C877-4DB2-B956-22A439F1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28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EB89B-4A90-424B-966D-3F40980D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¼ of the 1-st station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8A7D44-A84B-48D1-8FE1-28E7C43AD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6" y="1340534"/>
            <a:ext cx="10188102" cy="5304637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CB0E6C21-043F-49DF-BDEB-BDE3F4DF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6A28C5-C109-4C69-A393-AA43D982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7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C1529-3A86-40E1-8D1B-806584B9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½ of the 1-st station in Main frame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CCD73D8-E095-4357-AD40-2DC7E869E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60" y="1448585"/>
            <a:ext cx="10515600" cy="5475156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501045A1-2AE3-477E-9772-21AD07555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F3E1F3-30ED-4EA7-8EDC-A2CE3473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7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C8026-2F01-46E7-BDFB-E896DC9A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 c-frame and carbon c-frame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7FB4D2C-D946-402B-BC6E-FEC183864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363" y="1825625"/>
            <a:ext cx="6123274" cy="4351338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C96B2FF8-B01C-4129-9751-BFD0815A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A9CCCA-2B75-440D-BE74-6F8F2DD8D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2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16F61-9770-4433-A751-AC9F8FFB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99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B65D5-08D3-4771-96BC-DF2A77EE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256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Central sensors</a:t>
            </a:r>
          </a:p>
          <a:p>
            <a:r>
              <a:rPr lang="en-US" dirty="0"/>
              <a:t>Main frame</a:t>
            </a:r>
          </a:p>
          <a:p>
            <a:r>
              <a:rPr lang="en-US" dirty="0"/>
              <a:t>Carbon C-frame and Al C-frame with cooling</a:t>
            </a:r>
          </a:p>
          <a:p>
            <a:r>
              <a:rPr lang="en-US" dirty="0"/>
              <a:t>FEB, FEB box, FEB connectivity</a:t>
            </a:r>
          </a:p>
          <a:p>
            <a:r>
              <a:rPr lang="en-US" dirty="0"/>
              <a:t>Cable routing</a:t>
            </a:r>
          </a:p>
          <a:p>
            <a:r>
              <a:rPr lang="en-US" dirty="0"/>
              <a:t>Plans</a:t>
            </a:r>
          </a:p>
          <a:p>
            <a:r>
              <a:rPr lang="en-US" dirty="0"/>
              <a:t>Laser setup for quality assurance of BM@N silicon tracking modules by P. Kharlamov</a:t>
            </a:r>
          </a:p>
          <a:p>
            <a:r>
              <a:rPr lang="en-US" dirty="0"/>
              <a:t>Progress in preparations for the BM@N STS ladder assembly by V. </a:t>
            </a:r>
            <a:r>
              <a:rPr lang="en-US" dirty="0" err="1"/>
              <a:t>Elsha</a:t>
            </a:r>
            <a:endParaRPr lang="en-US" dirty="0"/>
          </a:p>
          <a:p>
            <a:r>
              <a:rPr lang="en-US" dirty="0"/>
              <a:t>Status of the BM@N STS module assembly by N. </a:t>
            </a:r>
            <a:r>
              <a:rPr lang="en-US" dirty="0" err="1"/>
              <a:t>Sikhov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07C6A3-4BC0-452B-904E-A4661ED3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91B86A-68AB-4306-87F8-5FD3D837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B54A-9427-44EF-8AB8-8523FD2F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 c-frame and carbon c-frame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52C574-E6F1-4B60-9214-C74B46253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749" y="1825625"/>
            <a:ext cx="6136502" cy="4351338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E29CED44-8959-4EC5-A294-369BB618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C45F1-2F24-4192-A75A-790577471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94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6193D-EF82-40B8-8760-287F5F01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 c-frame and carbon c-frame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E9DE22A-568C-4F50-8D94-B71239097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121251" y="101788"/>
            <a:ext cx="5151834" cy="8294454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8A9620D0-1C5E-4C97-94B5-372006C12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F00753-D8FE-40A6-8375-4DA44C6F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87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71F31-2710-4956-8EEE-46F71ED4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¼ of the 1-st station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C52D55-54CA-4A04-BF95-A5D0B29A6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580" y="1825624"/>
            <a:ext cx="6768672" cy="485498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C41C6D0F-1813-418D-83A8-4F8C88D3A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DE9855-13F0-4948-8896-1DBE3B03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90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AC1E4-9697-4E65-AE4A-EBCB08B4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1-st station in Main 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1FBF25-0B60-4F79-B54E-1CA4E5B36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26" y="1780229"/>
            <a:ext cx="2162653" cy="4953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64010-3B71-46AE-B9A3-C4761B10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48489" y="-572145"/>
            <a:ext cx="4294424" cy="9835616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5202166F-00B7-4554-871E-659B6263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471A48-11CC-46F1-854B-07E236817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77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7427C-4A10-4AF3-A5C6-E1CDD778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Central Ladder for the 1-st station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FBFC4EC-DE3F-45F7-BCD8-56B91BF23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7691" y="1793199"/>
            <a:ext cx="4671870" cy="4351338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E36950FA-F838-42D5-AECA-10430B53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CD218F-8371-43E0-AD18-98AEC517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F6C3C-C7EA-4A45-AB9F-72BBAF4E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pPr algn="ctr"/>
            <a:r>
              <a:rPr lang="en-US" dirty="0"/>
              <a:t>FEB box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2E608-A041-4AA4-8106-9ABF80EC7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120" y="1167669"/>
            <a:ext cx="8921165" cy="5767641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89AA4DA3-769F-4C07-952E-2D9D14CD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830DBB4-4F0A-40EE-B2B6-1FDD5AF9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4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183E4-7476-4160-AE09-28D738F4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190"/>
          </a:xfrm>
        </p:spPr>
        <p:txBody>
          <a:bodyPr>
            <a:normAutofit fontScale="90000"/>
          </a:bodyPr>
          <a:lstStyle/>
          <a:p>
            <a:r>
              <a:rPr lang="en-US" dirty="0"/>
              <a:t>BM@N Front-end Boards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2BD2E-8012-45B0-B0A7-47DFDCF62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59" y="1323116"/>
            <a:ext cx="687712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Features:</a:t>
            </a:r>
          </a:p>
          <a:p>
            <a:pPr lvl="1"/>
            <a:r>
              <a:rPr lang="en-US" sz="2800" dirty="0"/>
              <a:t>Size: 87*40 mm²;</a:t>
            </a:r>
          </a:p>
          <a:p>
            <a:pPr lvl="1"/>
            <a:r>
              <a:rPr lang="en-US" sz="2800" dirty="0"/>
              <a:t>Thickness with components: 3 mm;</a:t>
            </a:r>
          </a:p>
          <a:p>
            <a:pPr lvl="1"/>
            <a:r>
              <a:rPr lang="en-US" sz="2800" dirty="0"/>
              <a:t>Edge-type connector with two pin groups:	   [ HV, LV ] &amp; [ DATA ]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Advantages:</a:t>
            </a:r>
          </a:p>
          <a:p>
            <a:pPr lvl="1"/>
            <a:r>
              <a:rPr lang="en-US" sz="2600" dirty="0"/>
              <a:t>Increased space for the cabling between FEB-boxes;</a:t>
            </a:r>
          </a:p>
          <a:p>
            <a:pPr lvl="1"/>
            <a:r>
              <a:rPr lang="en-US" sz="2600" dirty="0"/>
              <a:t>90 bending of cables is not needed ;</a:t>
            </a:r>
          </a:p>
          <a:p>
            <a:pPr lvl="1"/>
            <a:r>
              <a:rPr lang="en-US" sz="2600" dirty="0"/>
              <a:t>Easy connectivity with a FEB-panel;</a:t>
            </a:r>
          </a:p>
          <a:p>
            <a:pPr lvl="1"/>
            <a:r>
              <a:rPr lang="en-US" sz="2600" dirty="0"/>
              <a:t>Low thickness of the board allows to increase thickness of the cooling fin for one FEB up to 3 mm. 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602216D-F059-49D5-A1FB-F09B0452D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2422" y="924315"/>
          <a:ext cx="3525764" cy="142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orelDRAW" r:id="rId3" imgW="3087858" imgH="1250973" progId="CorelDraw.Graphic.21">
                  <p:embed/>
                </p:oleObj>
              </mc:Choice>
              <mc:Fallback>
                <p:oleObj name="CorelDRAW" r:id="rId3" imgW="3087858" imgH="1250973" progId="CorelDraw.Graphic.2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3602216D-F059-49D5-A1FB-F09B0452D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2422" y="924315"/>
                        <a:ext cx="3525764" cy="1428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0B0CEAD-1A08-42CF-B31A-59BC4A7D2887}"/>
              </a:ext>
            </a:extLst>
          </p:cNvPr>
          <p:cNvSpPr txBox="1"/>
          <p:nvPr/>
        </p:nvSpPr>
        <p:spPr>
          <a:xfrm>
            <a:off x="1144644" y="2352748"/>
            <a:ext cx="377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two FEB geometries 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0EE83-A286-408A-BF22-A1CBFF5C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83" y="3064477"/>
            <a:ext cx="4114049" cy="2957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333E5-0087-44D7-B9B0-8A712CD158AC}"/>
              </a:ext>
            </a:extLst>
          </p:cNvPr>
          <p:cNvSpPr txBox="1"/>
          <p:nvPr/>
        </p:nvSpPr>
        <p:spPr>
          <a:xfrm>
            <a:off x="1043126" y="6021533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Prototypes of FEB with FEB-panel</a:t>
            </a:r>
            <a:endParaRPr lang="ru-RU" dirty="0"/>
          </a:p>
        </p:txBody>
      </p:sp>
      <p:sp>
        <p:nvSpPr>
          <p:cNvPr id="8" name="Дата 7">
            <a:extLst>
              <a:ext uri="{FF2B5EF4-FFF2-40B4-BE49-F238E27FC236}">
                <a16:creationId xmlns:a16="http://schemas.microsoft.com/office/drawing/2014/main" id="{FFB6EC98-F36A-4794-AEC5-3FA0601B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915804-8E5B-49D8-8EDD-9F34A855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E6AEF-5B7F-46E5-B920-1ED126227C1E}"/>
              </a:ext>
            </a:extLst>
          </p:cNvPr>
          <p:cNvSpPr txBox="1"/>
          <p:nvPr/>
        </p:nvSpPr>
        <p:spPr>
          <a:xfrm>
            <a:off x="4909461" y="5674454"/>
            <a:ext cx="6723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part is connected with RFBR grant </a:t>
            </a:r>
            <a:r>
              <a:rPr lang="ru-RU" sz="2400" dirty="0"/>
              <a:t>18-02-40</a:t>
            </a:r>
            <a:r>
              <a:rPr lang="en-US" sz="2400" dirty="0"/>
              <a:t>047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500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5762B90-06CC-4DE1-966E-2F3CEB82989F}"/>
              </a:ext>
            </a:extLst>
          </p:cNvPr>
          <p:cNvGrpSpPr/>
          <p:nvPr/>
        </p:nvGrpSpPr>
        <p:grpSpPr>
          <a:xfrm flipH="1">
            <a:off x="1867579" y="1116546"/>
            <a:ext cx="1805369" cy="4395492"/>
            <a:chOff x="3178069" y="1453373"/>
            <a:chExt cx="1805369" cy="4395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78C695-2824-4D0F-9576-282326CC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78069" y="1453373"/>
              <a:ext cx="1805369" cy="4395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8E6B08-2585-4682-9EAD-7C5EA5721D68}"/>
                </a:ext>
              </a:extLst>
            </p:cNvPr>
            <p:cNvSpPr txBox="1"/>
            <p:nvPr/>
          </p:nvSpPr>
          <p:spPr>
            <a:xfrm rot="16200000">
              <a:off x="3210010" y="4930951"/>
              <a:ext cx="141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POWER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4173CA-6484-4C03-B39C-4DCF7164CB8C}"/>
                </a:ext>
              </a:extLst>
            </p:cNvPr>
            <p:cNvSpPr txBox="1"/>
            <p:nvPr/>
          </p:nvSpPr>
          <p:spPr>
            <a:xfrm rot="16200000">
              <a:off x="3325554" y="3244334"/>
              <a:ext cx="1180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DATA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D95FD-7D39-44FA-9088-474F8A64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5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FEB connectivity</a:t>
            </a: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B9227BB-A78A-446F-9ABC-6756D2876934}"/>
              </a:ext>
            </a:extLst>
          </p:cNvPr>
          <p:cNvGrpSpPr/>
          <p:nvPr/>
        </p:nvGrpSpPr>
        <p:grpSpPr>
          <a:xfrm flipH="1">
            <a:off x="1440338" y="1116546"/>
            <a:ext cx="1805370" cy="4687935"/>
            <a:chOff x="3178066" y="1160930"/>
            <a:chExt cx="1805370" cy="468793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FE6388F-E39C-4482-A39D-BA670750F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78066" y="1160930"/>
              <a:ext cx="1805370" cy="46879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A1466B-829D-4EA0-96FE-DE0CA796D650}"/>
                </a:ext>
              </a:extLst>
            </p:cNvPr>
            <p:cNvSpPr txBox="1"/>
            <p:nvPr/>
          </p:nvSpPr>
          <p:spPr>
            <a:xfrm rot="16200000">
              <a:off x="3210010" y="4930951"/>
              <a:ext cx="141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POWER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9893FD-F811-4BE8-BF69-D48DD1F4ED12}"/>
                </a:ext>
              </a:extLst>
            </p:cNvPr>
            <p:cNvSpPr txBox="1"/>
            <p:nvPr/>
          </p:nvSpPr>
          <p:spPr>
            <a:xfrm rot="16200000">
              <a:off x="3325554" y="3244334"/>
              <a:ext cx="1180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DATA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8F30DB-08A3-45DF-B23C-EDBF9375D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640" y="1117281"/>
            <a:ext cx="1989435" cy="4687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EAF319-EEB1-451C-9BC7-5688DD125D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9366" y="1117281"/>
            <a:ext cx="2926199" cy="4687200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E0C97469-9699-4379-A153-A5771556F096}"/>
              </a:ext>
            </a:extLst>
          </p:cNvPr>
          <p:cNvSpPr/>
          <p:nvPr/>
        </p:nvSpPr>
        <p:spPr>
          <a:xfrm>
            <a:off x="3863546" y="3509319"/>
            <a:ext cx="609600" cy="1886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57229-0BF5-433C-B9C1-4AB15D771999}"/>
              </a:ext>
            </a:extLst>
          </p:cNvPr>
          <p:cNvSpPr txBox="1"/>
          <p:nvPr/>
        </p:nvSpPr>
        <p:spPr>
          <a:xfrm>
            <a:off x="1960782" y="6010628"/>
            <a:ext cx="109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× FEBs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15443-4801-45DD-97D2-6995F113DF62}"/>
              </a:ext>
            </a:extLst>
          </p:cNvPr>
          <p:cNvSpPr txBox="1"/>
          <p:nvPr/>
        </p:nvSpPr>
        <p:spPr>
          <a:xfrm>
            <a:off x="6564378" y="601062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panel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9AD46E-CE76-463A-A324-A8C450A6A70E}"/>
              </a:ext>
            </a:extLst>
          </p:cNvPr>
          <p:cNvSpPr txBox="1"/>
          <p:nvPr/>
        </p:nvSpPr>
        <p:spPr>
          <a:xfrm>
            <a:off x="10324421" y="4838133"/>
            <a:ext cx="1425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AWG </a:t>
            </a:r>
          </a:p>
          <a:p>
            <a:r>
              <a:rPr lang="en-US" dirty="0"/>
              <a:t>power cables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51B232-B2BD-4087-9D9E-32DFF960C4AF}"/>
              </a:ext>
            </a:extLst>
          </p:cNvPr>
          <p:cNvSpPr txBox="1"/>
          <p:nvPr/>
        </p:nvSpPr>
        <p:spPr>
          <a:xfrm>
            <a:off x="9175405" y="3974746"/>
            <a:ext cx="138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Sig. ret. Caps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158B07-13C7-4E31-97F7-E9398C5B0549}"/>
              </a:ext>
            </a:extLst>
          </p:cNvPr>
          <p:cNvSpPr txBox="1"/>
          <p:nvPr/>
        </p:nvSpPr>
        <p:spPr>
          <a:xfrm>
            <a:off x="9179955" y="3429000"/>
            <a:ext cx="155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 connectors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2E39AA-CF80-49BB-A641-4434FB3783D1}"/>
              </a:ext>
            </a:extLst>
          </p:cNvPr>
          <p:cNvSpPr txBox="1"/>
          <p:nvPr/>
        </p:nvSpPr>
        <p:spPr>
          <a:xfrm>
            <a:off x="9141041" y="1686974"/>
            <a:ext cx="2542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connector</a:t>
            </a:r>
          </a:p>
          <a:p>
            <a:r>
              <a:rPr lang="en-US" dirty="0"/>
              <a:t>AWG40 </a:t>
            </a:r>
            <a:r>
              <a:rPr lang="en-US" dirty="0" err="1"/>
              <a:t>microcoax</a:t>
            </a:r>
            <a:r>
              <a:rPr lang="en-US" dirty="0"/>
              <a:t> cables</a:t>
            </a:r>
          </a:p>
          <a:p>
            <a:r>
              <a:rPr lang="en-US" dirty="0"/>
              <a:t>IPEX </a:t>
            </a:r>
            <a:r>
              <a:rPr lang="en-US" dirty="0" err="1"/>
              <a:t>Cabline</a:t>
            </a:r>
            <a:r>
              <a:rPr lang="en-US" dirty="0"/>
              <a:t> connector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F2B02B-8B10-40D3-B27D-7234E380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9B7F21-6100-457F-8DD3-86D74ACD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9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18846-4D21-4B7A-852E-A3F3D9DD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495"/>
          </a:xfrm>
        </p:spPr>
        <p:txBody>
          <a:bodyPr/>
          <a:lstStyle/>
          <a:p>
            <a:pPr algn="ctr"/>
            <a:r>
              <a:rPr lang="en-US" dirty="0"/>
              <a:t>FEB box</a:t>
            </a:r>
            <a:r>
              <a:rPr lang="ru-RU" dirty="0"/>
              <a:t> </a:t>
            </a:r>
            <a:r>
              <a:rPr lang="en-US" dirty="0"/>
              <a:t>prototype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608878-E89F-4320-A8FD-0656B1190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81" y="1059180"/>
            <a:ext cx="7641379" cy="5731034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4DA213C2-B4EC-49E7-BA31-11589DDB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D74320-8932-41E0-B486-BD4B2A17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37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6C4A4-E496-416E-AAAD-59DF980D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63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Cable routing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71394-9276-4C0E-ADF9-3F71671AD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71" y="851515"/>
            <a:ext cx="6819383" cy="5804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751A3-5B47-4D39-8195-D8C70A9050A9}"/>
              </a:ext>
            </a:extLst>
          </p:cNvPr>
          <p:cNvSpPr txBox="1"/>
          <p:nvPr/>
        </p:nvSpPr>
        <p:spPr>
          <a:xfrm rot="1622227">
            <a:off x="2848157" y="2039500"/>
            <a:ext cx="244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Power cables to POB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DECC2-53FD-41DE-BC19-1ABCA7B1C189}"/>
              </a:ext>
            </a:extLst>
          </p:cNvPr>
          <p:cNvSpPr txBox="1"/>
          <p:nvPr/>
        </p:nvSpPr>
        <p:spPr>
          <a:xfrm rot="1622227">
            <a:off x="6455449" y="5186727"/>
            <a:ext cx="17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DATA cables to patch panel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DF2D07-32F3-493D-B7E3-C4ED4D14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84D5FD-96B6-481B-B7F7-37D3772A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16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98AC0-FFB4-4116-B55B-E67B204D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490"/>
            <a:ext cx="10515600" cy="1325880"/>
          </a:xfrm>
        </p:spPr>
        <p:txBody>
          <a:bodyPr/>
          <a:lstStyle/>
          <a:p>
            <a:pPr algn="ctr"/>
            <a:r>
              <a:rPr lang="en-US" dirty="0"/>
              <a:t>BM@N experiment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6E9F30-3851-4363-A219-6DDDE7A9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3A2C6C5F-11D7-799A-9994-E7CF22DA6FB2}" type="slidenum">
              <a:rPr lang="ru-RU" smtClean="0"/>
              <a:t>3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813D437-E0E2-4DFF-B367-FD03B5F13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18586" y="1203986"/>
            <a:ext cx="10060521" cy="56540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FC4BB96E-8B59-4018-926F-BC9E9ECA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</p:spTree>
    <p:extLst>
      <p:ext uri="{BB962C8B-B14F-4D97-AF65-F5344CB8AC3E}">
        <p14:creationId xmlns:p14="http://schemas.microsoft.com/office/powerpoint/2010/main" val="1729355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ED168-678D-44D6-B639-88312CA2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5409"/>
            <a:ext cx="10704443" cy="102590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Construction of the STS mechanics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54054C3-013E-4D12-853C-879342BC86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0087" y="1305341"/>
            <a:ext cx="11012555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00"/>
                </a:solidFill>
                <a:latin typeface="Arial Unicode MS"/>
              </a:rPr>
              <a:t>Prototype tooling for mainframe production.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0000"/>
                </a:solidFill>
                <a:latin typeface="Arial Unicode MS"/>
              </a:rPr>
              <a:t>Mainframe prototype production.</a:t>
            </a:r>
            <a:endParaRPr lang="en-US" altLang="en-US" dirty="0">
              <a:solidFill>
                <a:srgbClr val="FF0000"/>
              </a:solidFill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Production of a prototype C-frames without cooling system for the 4</a:t>
            </a:r>
            <a:r>
              <a:rPr kumimoji="0" lang="ru-RU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-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th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/>
              </a:rPr>
              <a:t> station.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The goal is to test the possibility of positioning, </a:t>
            </a:r>
            <a:r>
              <a:rPr lang="en-US" altLang="en-US" dirty="0">
                <a:latin typeface="Arial Unicode MS"/>
              </a:rPr>
              <a:t>evaluate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accuracy.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latin typeface="Arial Unicode MS"/>
              </a:rPr>
              <a:t>Production of a prototype C-frame without cooling system for 1-st station.</a:t>
            </a:r>
            <a:endParaRPr lang="en-US" altLang="en-US" dirty="0">
              <a:latin typeface="Arial Unicode MS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The goal is to develop the assembly of ladders and its installation      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 Unicode MS"/>
              </a:rPr>
              <a:t>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on the C-frame. See Vladimir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Elsha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presentation today.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333B96-04AB-4E96-8A64-88321DB6E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9FF152-4132-474A-A769-4494657D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67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8BFB7D-686A-400F-86B3-7C8AF3C8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03634D-BFDB-453D-8A13-AD656815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7A416-EADF-463D-9C84-79F540B30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271"/>
            <a:ext cx="12192000" cy="4771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D650B-2C58-4EA3-BA48-0884E8C9BFBD}"/>
              </a:ext>
            </a:extLst>
          </p:cNvPr>
          <p:cNvSpPr txBox="1"/>
          <p:nvPr/>
        </p:nvSpPr>
        <p:spPr>
          <a:xfrm>
            <a:off x="1636486" y="375953"/>
            <a:ext cx="91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Mainframe assembly tool</a:t>
            </a:r>
          </a:p>
        </p:txBody>
      </p:sp>
    </p:spTree>
    <p:extLst>
      <p:ext uri="{BB962C8B-B14F-4D97-AF65-F5344CB8AC3E}">
        <p14:creationId xmlns:p14="http://schemas.microsoft.com/office/powerpoint/2010/main" val="2579334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09A7A-3655-4756-8965-C01C6F4C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Mainframe prototype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C0DDC-CB59-46D7-88E7-9D036D274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698F15-7D3C-49CD-815B-6B367F4C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32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9A184B-94E4-4E38-8B69-F3715F9BA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771" y="1838572"/>
            <a:ext cx="8170664" cy="45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59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A7C34-82EA-47A6-95C7-ACFA065E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01247"/>
          </a:xfrm>
        </p:spPr>
        <p:txBody>
          <a:bodyPr/>
          <a:lstStyle/>
          <a:p>
            <a:pPr algn="ctr"/>
            <a:r>
              <a:rPr lang="en-US" dirty="0"/>
              <a:t>Mainframe with two Al C-frames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4FD0B-853D-476A-BDB1-BDD7A1B0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FDA14-5095-4DA2-9590-B39034CF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33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0DA7F-BE3F-4312-8A0A-8C46F63D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342" y="1592379"/>
            <a:ext cx="8878301" cy="49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9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95B4FD0B-853D-476A-BDB1-BDD7A1B0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FDA14-5095-4DA2-9590-B39034CF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34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0DA7F-BE3F-4312-8A0A-8C46F63D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342" y="1592379"/>
            <a:ext cx="8878300" cy="499404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47CCD61-9AF4-40D7-B49D-C6127EBFB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012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Mainframe, rails, Al C-frame with</a:t>
            </a:r>
            <a:r>
              <a:rPr lang="ru-RU" dirty="0"/>
              <a:t> </a:t>
            </a:r>
            <a:r>
              <a:rPr lang="en-US" dirty="0"/>
              <a:t>bearing - top</a:t>
            </a:r>
          </a:p>
        </p:txBody>
      </p:sp>
    </p:spTree>
    <p:extLst>
      <p:ext uri="{BB962C8B-B14F-4D97-AF65-F5344CB8AC3E}">
        <p14:creationId xmlns:p14="http://schemas.microsoft.com/office/powerpoint/2010/main" val="2479182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A7C34-82EA-47A6-95C7-ACFA065E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012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Mainframe, rails, Al C-frame with</a:t>
            </a:r>
            <a:r>
              <a:rPr lang="ru-RU" dirty="0"/>
              <a:t> </a:t>
            </a:r>
            <a:r>
              <a:rPr lang="en-US" dirty="0"/>
              <a:t>bearing - bottom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4FD0B-853D-476A-BDB1-BDD7A1B0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FDA14-5095-4DA2-9590-B39034CF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35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0DA7F-BE3F-4312-8A0A-8C46F63D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342" y="1592379"/>
            <a:ext cx="8878300" cy="49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31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A7C34-82EA-47A6-95C7-ACFA065E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012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Mainframe, rails, Al C-frame with</a:t>
            </a:r>
            <a:r>
              <a:rPr lang="ru-RU" dirty="0"/>
              <a:t> </a:t>
            </a:r>
            <a:r>
              <a:rPr lang="en-US" dirty="0"/>
              <a:t>bearing - bottom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4FD0B-853D-476A-BDB1-BDD7A1B0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FDA14-5095-4DA2-9590-B39034CF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36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0DA7F-BE3F-4312-8A0A-8C46F63D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342" y="1592379"/>
            <a:ext cx="8878300" cy="49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929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A7C34-82EA-47A6-95C7-ACFA065E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029"/>
            <a:ext cx="10515600" cy="901247"/>
          </a:xfrm>
        </p:spPr>
        <p:txBody>
          <a:bodyPr/>
          <a:lstStyle/>
          <a:p>
            <a:pPr algn="ctr"/>
            <a:r>
              <a:rPr lang="en-US" dirty="0"/>
              <a:t>Al C-frames </a:t>
            </a:r>
            <a:r>
              <a:rPr lang="ru-RU" dirty="0"/>
              <a:t>о</a:t>
            </a:r>
            <a:r>
              <a:rPr lang="en-US" dirty="0"/>
              <a:t>n</a:t>
            </a:r>
            <a:r>
              <a:rPr lang="ru-RU" dirty="0"/>
              <a:t> </a:t>
            </a:r>
            <a:r>
              <a:rPr lang="en-US" dirty="0"/>
              <a:t>rails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4FD0B-853D-476A-BDB1-BDD7A1B0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4FDA14-5095-4DA2-9590-B39034CF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37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0DA7F-BE3F-4312-8A0A-8C46F63DE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342" y="1592379"/>
            <a:ext cx="8878300" cy="49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06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7F2E0A-1C1B-4555-9D40-89E0BD16E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140" y="287218"/>
            <a:ext cx="11225719" cy="6087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0E8C5-1A2E-49A8-8CC3-FFEBBF3D0087}"/>
              </a:ext>
            </a:extLst>
          </p:cNvPr>
          <p:cNvSpPr txBox="1"/>
          <p:nvPr/>
        </p:nvSpPr>
        <p:spPr>
          <a:xfrm>
            <a:off x="6679660" y="6504562"/>
            <a:ext cx="504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H.R.Schmidt</a:t>
            </a:r>
            <a:endParaRPr lang="en-US" dirty="0"/>
          </a:p>
        </p:txBody>
      </p:sp>
      <p:sp>
        <p:nvSpPr>
          <p:cNvPr id="2" name="Дата 1">
            <a:extLst>
              <a:ext uri="{FF2B5EF4-FFF2-40B4-BE49-F238E27FC236}">
                <a16:creationId xmlns:a16="http://schemas.microsoft.com/office/drawing/2014/main" id="{BD7D45B5-E117-485D-B2D9-E69FDC7C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4AB619A-945C-4A56-A36E-2ECC4D50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62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FF5A95-4C01-476F-9CED-9445A829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73" y="0"/>
            <a:ext cx="10994654" cy="68580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3FD4DE61-B3F6-4369-A488-6675F82F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81008A-4E49-4FD3-9869-BF29AFC1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3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A20B55-2C8D-4FA4-B0BC-A378A2C0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880"/>
          </a:xfrm>
        </p:spPr>
        <p:txBody>
          <a:bodyPr/>
          <a:lstStyle/>
          <a:p>
            <a:pPr algn="ctr"/>
            <a:r>
              <a:rPr lang="en-US" dirty="0"/>
              <a:t>Layout of BM@N STS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5F4679F2-A461-4DF3-836B-FA1F1FB1D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303" y="1435141"/>
            <a:ext cx="6010922" cy="4890018"/>
          </a:xfrm>
        </p:spPr>
        <p:txBody>
          <a:bodyPr/>
          <a:lstStyle/>
          <a:p>
            <a:r>
              <a:rPr lang="en-US" dirty="0"/>
              <a:t>Four stations are based on CBM-type modules with double-sided microstrip silicon sensors</a:t>
            </a:r>
          </a:p>
          <a:p>
            <a:r>
              <a:rPr lang="en-US" dirty="0"/>
              <a:t>Number of modules: 292</a:t>
            </a:r>
          </a:p>
          <a:p>
            <a:r>
              <a:rPr lang="en-US" dirty="0"/>
              <a:t>Number of channels: ~600k</a:t>
            </a:r>
          </a:p>
          <a:p>
            <a:r>
              <a:rPr lang="en-US" dirty="0"/>
              <a:t>Power consumption: ~15 kW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E68953-834E-4404-AEF7-10A51EC0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ru-ru"/>
            </a:pPr>
            <a:fld id="{3A2C6C5F-11D7-799A-9994-E7CF22DA6FB2}" type="slidenum">
              <a:rPr lang="ru-RU" smtClean="0"/>
              <a:t>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CA5EAD-C947-4354-9A99-63F3E2E4E87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38719" y="371520"/>
            <a:ext cx="2908800" cy="35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000DD2-32C6-4090-B42C-F4AF682586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6000" y="3960000"/>
            <a:ext cx="2898000" cy="28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56017-4D5B-4C2B-8C95-8454A885E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439" y="4808506"/>
            <a:ext cx="1343025" cy="676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786157-FC44-4A49-915A-E2C2A03F6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3415" y="4670394"/>
            <a:ext cx="1552575" cy="9429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B2436A-0AE7-4E20-81B7-A9774D4E7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165" y="4670394"/>
            <a:ext cx="1885950" cy="952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DB52C4-E5E0-4F1E-80C2-7C4CD4EA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802" y="4527518"/>
            <a:ext cx="2133600" cy="1228725"/>
          </a:xfrm>
          <a:prstGeom prst="rect">
            <a:avLst/>
          </a:prstGeom>
        </p:spPr>
      </p:pic>
      <p:sp>
        <p:nvSpPr>
          <p:cNvPr id="12" name="Дата 11">
            <a:extLst>
              <a:ext uri="{FF2B5EF4-FFF2-40B4-BE49-F238E27FC236}">
                <a16:creationId xmlns:a16="http://schemas.microsoft.com/office/drawing/2014/main" id="{0E703C2C-D530-4D0D-B14C-2D24CE436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</p:spTree>
    <p:extLst>
      <p:ext uri="{BB962C8B-B14F-4D97-AF65-F5344CB8AC3E}">
        <p14:creationId xmlns:p14="http://schemas.microsoft.com/office/powerpoint/2010/main" val="1254082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6_/6i9X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wgAANUPAADwPgAABB0AABAAAAAmAAAACAAAAAEgAAAAAAAA"/>
              </a:ext>
            </a:extLst>
          </p:cNvSpPr>
          <p:nvPr>
            <p:ph type="ctrTitle"/>
          </p:nvPr>
        </p:nvSpPr>
        <p:spPr>
          <a:xfrm>
            <a:off x="1355724" y="1987729"/>
            <a:ext cx="8875395" cy="2143125"/>
          </a:xfrm>
        </p:spPr>
        <p:txBody>
          <a:bodyPr vert="horz" wrap="square" lIns="91440" tIns="45720" rIns="91440" bIns="45720" numCol="1" anchor="b">
            <a:prstTxWarp prst="textNoShape">
              <a:avLst/>
            </a:prstTxWarp>
          </a:bodyPr>
          <a:lstStyle/>
          <a:p>
            <a:pPr>
              <a:defRPr lang="ru-ru"/>
            </a:pPr>
            <a:r>
              <a:rPr lang="en-US" sz="4800" dirty="0"/>
              <a:t>Laser setup for quality assurance of BM@N silicon tracking modules</a:t>
            </a:r>
            <a:endParaRPr lang="ru-ru" sz="4800" dirty="0"/>
          </a:p>
        </p:txBody>
      </p:sp>
      <p:sp>
        <p:nvSpPr>
          <p:cNvPr id="5" name="Прямоугольник 7"/>
          <p:cNvSpPr>
            <a:extLst>
              <a:ext uri="smNativeData">
                <pr:smNativeData xmlns="" xmlns:p14="http://schemas.microsoft.com/office/powerpoint/2010/main" xmlns:pr="smNativeData" val="SMDATA_16_/6i9Xh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VBUAAKAfAACdPwAATiUAABAgAAAmAAAACAAAAP//////////"/>
              </a:ext>
            </a:extLst>
          </p:cNvSpPr>
          <p:nvPr/>
        </p:nvSpPr>
        <p:spPr>
          <a:xfrm>
            <a:off x="5901087" y="5950565"/>
            <a:ext cx="581151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/>
          <a:p>
            <a:pPr>
              <a:defRPr lang="ru-ru"/>
            </a:pPr>
            <a:r>
              <a:rPr lang="en-US" dirty="0"/>
              <a:t>A. Baranov, N. Baranova, V. </a:t>
            </a:r>
            <a:r>
              <a:rPr lang="en-US" dirty="0" err="1"/>
              <a:t>Elsha</a:t>
            </a:r>
            <a:r>
              <a:rPr lang="en-US" dirty="0"/>
              <a:t>, </a:t>
            </a:r>
            <a:r>
              <a:rPr lang="en-US" u="sng" dirty="0"/>
              <a:t>P. Kharlamov</a:t>
            </a:r>
            <a:r>
              <a:rPr lang="en-US" dirty="0"/>
              <a:t>, M. </a:t>
            </a:r>
            <a:r>
              <a:rPr lang="en-US" dirty="0" err="1"/>
              <a:t>Korolev</a:t>
            </a:r>
            <a:r>
              <a:rPr lang="en-US" dirty="0"/>
              <a:t>, V. </a:t>
            </a:r>
            <a:r>
              <a:rPr lang="en-US" dirty="0" err="1"/>
              <a:t>Leontiev</a:t>
            </a:r>
            <a:r>
              <a:rPr lang="en-US" dirty="0"/>
              <a:t>, M. </a:t>
            </a:r>
            <a:r>
              <a:rPr lang="en-US" dirty="0" err="1"/>
              <a:t>Merkin</a:t>
            </a:r>
            <a:r>
              <a:rPr lang="en-US" dirty="0"/>
              <a:t>, A. </a:t>
            </a:r>
            <a:r>
              <a:rPr lang="en-US" dirty="0" err="1"/>
              <a:t>Sheremetiev</a:t>
            </a:r>
            <a:endParaRPr lang="ru-RU" dirty="0"/>
          </a:p>
          <a:p>
            <a:pPr>
              <a:defRPr lang="ru-ru"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F3808-42C5-417F-B337-2B7459B4E443}"/>
              </a:ext>
            </a:extLst>
          </p:cNvPr>
          <p:cNvSpPr txBox="1"/>
          <p:nvPr/>
        </p:nvSpPr>
        <p:spPr>
          <a:xfrm>
            <a:off x="479394" y="5957705"/>
            <a:ext cx="466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reported study was funded by RFBR project numbers 18-02-40113 and 19-32-90001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6_/6i9Xh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wgAANUPAADwPgAABB0AABAAAAAmAAAACAAAAAEgAAAAAAAA"/>
              </a:ext>
            </a:extLst>
          </p:cNvSpPr>
          <p:nvPr>
            <p:ph type="ctrTitle"/>
          </p:nvPr>
        </p:nvSpPr>
        <p:spPr>
          <a:xfrm>
            <a:off x="479394" y="1987729"/>
            <a:ext cx="11088492" cy="958671"/>
          </a:xfrm>
        </p:spPr>
        <p:txBody>
          <a:bodyPr vert="horz" wrap="square" lIns="91440" tIns="45720" rIns="91440" bIns="45720" numCol="1" anchor="b">
            <a:prstTxWarp prst="textNoShape">
              <a:avLst/>
            </a:prstTxWarp>
            <a:normAutofit fontScale="90000"/>
          </a:bodyPr>
          <a:lstStyle/>
          <a:p>
            <a:pPr>
              <a:defRPr lang="ru-ru"/>
            </a:pPr>
            <a:r>
              <a:rPr lang="en-US" sz="4400" dirty="0"/>
              <a:t>Status of the BM@N STS module assembly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N</a:t>
            </a:r>
            <a:r>
              <a:rPr lang="ru-RU" sz="4400" dirty="0"/>
              <a:t>. </a:t>
            </a:r>
            <a:r>
              <a:rPr lang="en-US" sz="4400" dirty="0" err="1"/>
              <a:t>Sukhov</a:t>
            </a:r>
            <a:endParaRPr lang="ru-ru" sz="4400" dirty="0"/>
          </a:p>
        </p:txBody>
      </p:sp>
      <p:sp>
        <p:nvSpPr>
          <p:cNvPr id="5" name="Прямоугольник 7"/>
          <p:cNvSpPr>
            <a:extLst>
              <a:ext uri="smNativeData">
                <pr:smNativeData xmlns="" xmlns:p14="http://schemas.microsoft.com/office/powerpoint/2010/main" xmlns:pr="smNativeData" val="SMDATA_16_/6i9Xh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VBUAAKAfAACdPwAATiUAABAgAAAmAAAACAAAAP//////////"/>
              </a:ext>
            </a:extLst>
          </p:cNvSpPr>
          <p:nvPr/>
        </p:nvSpPr>
        <p:spPr>
          <a:xfrm>
            <a:off x="5901087" y="5950565"/>
            <a:ext cx="581151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/>
          <a:lstStyle/>
          <a:p>
            <a:pPr>
              <a:defRPr lang="ru-ru"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F3808-42C5-417F-B337-2B7459B4E443}"/>
              </a:ext>
            </a:extLst>
          </p:cNvPr>
          <p:cNvSpPr txBox="1"/>
          <p:nvPr/>
        </p:nvSpPr>
        <p:spPr>
          <a:xfrm>
            <a:off x="479394" y="5957705"/>
            <a:ext cx="4669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reported study was funded by RFBR project numbers 18-02-40047 and 18-02-40113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963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891C69C-F10F-4E08-A000-A75B293F4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480926"/>
              </p:ext>
            </p:extLst>
          </p:nvPr>
        </p:nvGraphicFramePr>
        <p:xfrm>
          <a:off x="4192974" y="2428310"/>
          <a:ext cx="4285873" cy="180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Дата 1">
            <a:extLst>
              <a:ext uri="{FF2B5EF4-FFF2-40B4-BE49-F238E27FC236}">
                <a16:creationId xmlns:a16="http://schemas.microsoft.com/office/drawing/2014/main" id="{2E5A2647-3AE1-47C1-9445-4C177DBD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D80EDF-13B2-4104-95E9-AC47A518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0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4D4737-FCB5-4E85-BBC6-8595DC80B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4" y="951286"/>
            <a:ext cx="8511880" cy="5906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B83DA-C33A-4CEF-8F74-D33A463595B9}"/>
              </a:ext>
            </a:extLst>
          </p:cNvPr>
          <p:cNvSpPr txBox="1"/>
          <p:nvPr/>
        </p:nvSpPr>
        <p:spPr>
          <a:xfrm>
            <a:off x="4078518" y="3418114"/>
            <a:ext cx="407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P-side                               N-side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A6184-BCC3-4377-8C12-E643CA44FFE2}"/>
              </a:ext>
            </a:extLst>
          </p:cNvPr>
          <p:cNvSpPr txBox="1"/>
          <p:nvPr/>
        </p:nvSpPr>
        <p:spPr>
          <a:xfrm>
            <a:off x="2525486" y="304799"/>
            <a:ext cx="727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Central Sensors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1BB33F6-C140-4F5F-86A6-0B1C213A8CF7}"/>
              </a:ext>
            </a:extLst>
          </p:cNvPr>
          <p:cNvCxnSpPr>
            <a:cxnSpLocks/>
          </p:cNvCxnSpPr>
          <p:nvPr/>
        </p:nvCxnSpPr>
        <p:spPr>
          <a:xfrm flipH="1">
            <a:off x="4680857" y="3802743"/>
            <a:ext cx="1328057" cy="1545771"/>
          </a:xfrm>
          <a:prstGeom prst="straightConnector1">
            <a:avLst/>
          </a:prstGeom>
          <a:ln w="15875">
            <a:bevel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B16EF09-CF4F-4D44-84E6-1AA874707C33}"/>
              </a:ext>
            </a:extLst>
          </p:cNvPr>
          <p:cNvSpPr txBox="1"/>
          <p:nvPr/>
        </p:nvSpPr>
        <p:spPr>
          <a:xfrm>
            <a:off x="5477608" y="4575628"/>
            <a:ext cx="90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27 mm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854E0754-FC80-47A7-BE76-9712C396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B1A1573-DD3F-409C-8980-5D0C4E5FC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EDB38-86E8-4C08-86B2-AAA078FA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Mainframe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36F146-A26C-46C6-A99E-09D2C596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0" y="1174992"/>
            <a:ext cx="10298349" cy="552370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14C6F853-FB50-49CA-9091-704791A7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1BE7DD-1745-4732-9BB8-2D4F174D0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97A78-4E35-4F59-B90D-1E98CAE1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Mainframe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4D614-B276-4717-8727-8A918AFAC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62" y="1195863"/>
            <a:ext cx="10259438" cy="5502838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7C935868-60F3-449E-ADBA-BF3741C6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3163E6-47F1-4F8F-AC22-0E6FE6C6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3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8C91A-FFFA-4D79-BC7A-3502D602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Mainframe details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11A27D-73FD-4DDE-BD72-1997A68DA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8595"/>
            <a:ext cx="3897976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A4A959-E277-4967-8D92-38A9FD3F9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5" y="2251664"/>
            <a:ext cx="7039488" cy="366524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77328BD8-9E19-49EC-8765-56D1CC1D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BDA69E-D1D1-44E1-A015-0D199120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40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ABBCE-07ED-47AE-9D27-633862BE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09" y="365125"/>
            <a:ext cx="10530191" cy="769769"/>
          </a:xfrm>
        </p:spPr>
        <p:txBody>
          <a:bodyPr/>
          <a:lstStyle/>
          <a:p>
            <a:pPr algn="ctr"/>
            <a:r>
              <a:rPr lang="en-US" dirty="0"/>
              <a:t>Mainframe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29E69D-7FB2-430B-8F5F-02096CFC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26" y="906680"/>
            <a:ext cx="10940373" cy="5696322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75D5C51E-CE1A-465C-8FCF-587D68EF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23/10/2020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51FB2F-B04A-4A55-B214-060D5DEB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062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689</Words>
  <Application>Microsoft Office PowerPoint</Application>
  <PresentationFormat>Широкоэкранный</PresentationFormat>
  <Paragraphs>177</Paragraphs>
  <Slides>42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Arial Unicode MS</vt:lpstr>
      <vt:lpstr>Calibri</vt:lpstr>
      <vt:lpstr>Calibri Light</vt:lpstr>
      <vt:lpstr>Тема Office</vt:lpstr>
      <vt:lpstr>CorelDRAW</vt:lpstr>
      <vt:lpstr>Development of the silicon tracking system for the BM@N experiment.</vt:lpstr>
      <vt:lpstr>Outline</vt:lpstr>
      <vt:lpstr>BM@N experiment</vt:lpstr>
      <vt:lpstr>Layout of BM@N STS</vt:lpstr>
      <vt:lpstr>Презентация PowerPoint</vt:lpstr>
      <vt:lpstr>Mainframe</vt:lpstr>
      <vt:lpstr>Mainframe</vt:lpstr>
      <vt:lpstr>Mainframe details</vt:lpstr>
      <vt:lpstr>Mainframe</vt:lpstr>
      <vt:lpstr>Mainframe details</vt:lpstr>
      <vt:lpstr>Mainframe details</vt:lpstr>
      <vt:lpstr>Station in Mainframe</vt:lpstr>
      <vt:lpstr>Station in Main frame</vt:lpstr>
      <vt:lpstr>1-st station Main frame (side view)</vt:lpstr>
      <vt:lpstr>Carbon (sandwich panel) C-frame 1-st station</vt:lpstr>
      <vt:lpstr>Carbon (sandwich panel) C-frames 1-st station</vt:lpstr>
      <vt:lpstr>¼ of the 1-st station</vt:lpstr>
      <vt:lpstr>½ of the 1-st station in Main frame</vt:lpstr>
      <vt:lpstr>Al c-frame and carbon c-frame</vt:lpstr>
      <vt:lpstr>Al c-frame and carbon c-frame</vt:lpstr>
      <vt:lpstr>Al c-frame and carbon c-frame</vt:lpstr>
      <vt:lpstr>¼ of the 1-st station</vt:lpstr>
      <vt:lpstr>The 1-st station in Main frame</vt:lpstr>
      <vt:lpstr>Central Ladder for the 1-st station</vt:lpstr>
      <vt:lpstr>FEB box</vt:lpstr>
      <vt:lpstr>BM@N Front-end Boards</vt:lpstr>
      <vt:lpstr>FEB connectivity</vt:lpstr>
      <vt:lpstr>FEB box prototype</vt:lpstr>
      <vt:lpstr>Cable routing</vt:lpstr>
      <vt:lpstr>Construction of the STS mechanics</vt:lpstr>
      <vt:lpstr>Презентация PowerPoint</vt:lpstr>
      <vt:lpstr>Mainframe prototype</vt:lpstr>
      <vt:lpstr>Mainframe with two Al C-frames</vt:lpstr>
      <vt:lpstr>Mainframe, rails, Al C-frame with bearing - top</vt:lpstr>
      <vt:lpstr>Mainframe, rails, Al C-frame with bearing - bottom</vt:lpstr>
      <vt:lpstr>Mainframe, rails, Al C-frame with bearing - bottom</vt:lpstr>
      <vt:lpstr>Al C-frames оn rails</vt:lpstr>
      <vt:lpstr>Презентация PowerPoint</vt:lpstr>
      <vt:lpstr>Презентация PowerPoint</vt:lpstr>
      <vt:lpstr>Laser setup for quality assurance of BM@N silicon tracking modules</vt:lpstr>
      <vt:lpstr>Status of the BM@N STS module assembly  N. Sukhov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Michael Merkin</dc:creator>
  <cp:lastModifiedBy>Michael Merkin</cp:lastModifiedBy>
  <cp:revision>39</cp:revision>
  <dcterms:created xsi:type="dcterms:W3CDTF">2020-06-18T11:46:10Z</dcterms:created>
  <dcterms:modified xsi:type="dcterms:W3CDTF">2020-10-22T14:24:14Z</dcterms:modified>
</cp:coreProperties>
</file>