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57" r:id="rId5"/>
    <p:sldMasterId id="2147483726" r:id="rId6"/>
    <p:sldMasterId id="2147483743" r:id="rId7"/>
  </p:sldMasterIdLst>
  <p:notesMasterIdLst>
    <p:notesMasterId r:id="rId20"/>
  </p:notesMasterIdLst>
  <p:sldIdLst>
    <p:sldId id="256" r:id="rId8"/>
    <p:sldId id="257" r:id="rId9"/>
    <p:sldId id="258" r:id="rId10"/>
    <p:sldId id="268" r:id="rId11"/>
    <p:sldId id="259" r:id="rId12"/>
    <p:sldId id="261" r:id="rId13"/>
    <p:sldId id="269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3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197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2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2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EAC6428-B37F-4DDA-A3D6-27C1357C78F5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6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4AE174-82D0-45C1-8B90-56CA8DB241A4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8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BA95C01-27B1-4F88-96EE-F954947BAA4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l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60FB5AE-5B6D-442B-AA66-B0AC91A69F15}" type="slidenum">
              <a:rPr lang="en-US" sz="2000" smtClean="0">
                <a:latin typeface="Times New Roman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5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60FB5AE-5B6D-442B-AA66-B0AC91A69F15}" type="slidenum">
              <a:rPr lang="en-US" sz="2000" smtClean="0">
                <a:latin typeface="Times New Roman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0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baseline="0"/>
            </a:lvl1pPr>
          </a:lstStyle>
          <a:p>
            <a:pPr algn="r"/>
            <a:fld id="{360FB5AE-5B6D-442B-AA66-B0AC91A69F15}" type="slidenum">
              <a:rPr lang="en-US" sz="2000" smtClean="0">
                <a:latin typeface="Times New Roman"/>
              </a:rPr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59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4" name="Picture 14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5" name="Picture 14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8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0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2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02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25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2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9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7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11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88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8BF2-3541-43AD-8EB6-A8A4F403B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47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aseline="0"/>
            </a:lvl1pPr>
          </a:lstStyle>
          <a:p>
            <a:fld id="{721F8BF2-3541-43AD-8EB6-A8A4F403B3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9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8BF2-3541-43AD-8EB6-A8A4F403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9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8BF2-3541-43AD-8EB6-A8A4F403B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47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8BF2-3541-43AD-8EB6-A8A4F403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99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8BF2-3541-43AD-8EB6-A8A4F403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9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CBB2BF28-4F21-42C8-BE64-8DF5FD00B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BF28-4F21-42C8-BE64-8DF5FD00B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484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BF28-4F21-42C8-BE64-8DF5FD00B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158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8BF2-3541-43AD-8EB6-A8A4F403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29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8BF2-3541-43AD-8EB6-A8A4F403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961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8BF2-3541-43AD-8EB6-A8A4F403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22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8BF2-3541-43AD-8EB6-A8A4F403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42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831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BF28-4F21-42C8-BE64-8DF5FD00B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482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58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1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85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795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46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85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36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800"/>
            </a:lvl1pPr>
          </a:lstStyle>
          <a:p>
            <a:fld id="{9EC0D84F-B4B1-4A70-A978-E7A2B15E0A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148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91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67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40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8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sldNum"/>
          </p:nvPr>
        </p:nvSpPr>
        <p:spPr>
          <a:xfrm>
            <a:off x="9317520" y="6499440"/>
            <a:ext cx="2840400" cy="319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72E71E9-C3AE-4774-9CE5-A539D69BA608}" type="slidenum">
              <a:rPr lang="en-US" sz="20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sldNum"/>
          </p:nvPr>
        </p:nvSpPr>
        <p:spPr>
          <a:xfrm>
            <a:off x="10332720" y="6583680"/>
            <a:ext cx="1737360" cy="2743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360FB5AE-5B6D-442B-AA66-B0AC91A69F15}" type="slidenum">
              <a:rPr lang="en-US" sz="2000">
                <a:latin typeface="Times New Roman"/>
              </a:r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69" r:id="rId2"/>
    <p:sldLayoutId id="2147483756" r:id="rId3"/>
    <p:sldLayoutId id="2147483755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090D-4162-4CD2-91D5-B5C5C3A1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BF28-4F21-42C8-BE64-8DF5FD00B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2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D84F-B4B1-4A70-A978-E7A2B15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3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Calibri"/>
                <a:ea typeface="DejaVu Sans"/>
              </a:rPr>
              <a:t>Bonding  Test  Procedure Developed  for  the  Assembly  of  BM@N  STS  modules</a:t>
            </a: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1523880" y="3602160"/>
            <a:ext cx="9142920" cy="16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DejaVu Sans"/>
              </a:rPr>
              <a:t>A.Kolozhvari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, JINR, Oct.2020.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For  CBM - BM@N - STS  collaboration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Supported  by  RFBR  grant  18-02-40047</a:t>
            </a:r>
            <a:endParaRPr dirty="0"/>
          </a:p>
        </p:txBody>
      </p:sp>
      <p:pic>
        <p:nvPicPr>
          <p:cNvPr id="225" name="Picture 3"/>
          <p:cNvPicPr/>
          <p:nvPr/>
        </p:nvPicPr>
        <p:blipFill>
          <a:blip r:embed="rId3"/>
          <a:stretch/>
        </p:blipFill>
        <p:spPr>
          <a:xfrm>
            <a:off x="9653760" y="4734000"/>
            <a:ext cx="2199240" cy="190404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80E7759-045C-474F-A08B-617D5436B5CC}" type="slidenum">
              <a:rPr lang="en-US" sz="2400" strike="noStrike">
                <a:solidFill>
                  <a:srgbClr val="8B8B8B"/>
                </a:solidFill>
                <a:latin typeface="Calibri"/>
                <a:ea typeface="DejaVu Sans"/>
              </a:r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4560510" y="810810"/>
            <a:ext cx="3070980" cy="697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Calibri Light"/>
                <a:ea typeface="DejaVu Sans"/>
              </a:rPr>
              <a:t>Conclusions.</a:t>
            </a:r>
            <a:endParaRPr dirty="0"/>
          </a:p>
        </p:txBody>
      </p:sp>
      <p:sp>
        <p:nvSpPr>
          <p:cNvPr id="361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dirty="0"/>
          </a:p>
          <a:p>
            <a:pPr marL="457200" indent="-457200">
              <a:lnSpc>
                <a:spcPct val="9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2800" strike="noStrike" dirty="0">
                <a:solidFill>
                  <a:srgbClr val="000000"/>
                </a:solidFill>
                <a:latin typeface="Calibri"/>
                <a:ea typeface="DejaVu Sans"/>
              </a:rPr>
              <a:t>The “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BondingTest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  <a:ea typeface="DejaVu Sans"/>
              </a:rPr>
              <a:t>” is a useful, simple to use, quality assurance tool for the module assembly.</a:t>
            </a:r>
            <a:endParaRPr dirty="0"/>
          </a:p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endParaRPr dirty="0"/>
          </a:p>
          <a:p>
            <a:pPr marL="457200" indent="-457200">
              <a:lnSpc>
                <a:spcPct val="9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2800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  <a:ea typeface="DejaVu Sans"/>
              </a:rPr>
              <a:t>data produced by the program can be fed into a general data bases of the CBM and/or BM&amp;N detectors</a:t>
            </a:r>
            <a:endParaRPr dirty="0"/>
          </a:p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endParaRPr dirty="0"/>
          </a:p>
          <a:p>
            <a:pPr marL="457200" indent="-457200">
              <a:lnSpc>
                <a:spcPct val="9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2800" strike="noStrike" dirty="0">
                <a:solidFill>
                  <a:srgbClr val="000000"/>
                </a:solidFill>
                <a:latin typeface="Calibri"/>
                <a:ea typeface="DejaVu Sans"/>
              </a:rPr>
              <a:t>Number and types of the tests performed in ``production mode'' should be optimized.</a:t>
            </a:r>
            <a:endParaRPr dirty="0"/>
          </a:p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362" name="CustomShape 3"/>
          <p:cNvSpPr/>
          <p:nvPr/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A79479F-B327-42B9-8468-993CB66FA165}" type="slidenum">
              <a:rPr lang="en-US" sz="2000" strike="noStrike">
                <a:solidFill>
                  <a:srgbClr val="8B8B8B"/>
                </a:solidFill>
                <a:latin typeface="Calibri"/>
                <a:ea typeface="DejaVu Sans"/>
              </a:rPr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582930" y="857250"/>
            <a:ext cx="10515600" cy="539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dirty="0">
                <a:latin typeface="Arial"/>
              </a:rPr>
              <a:t>References:</a:t>
            </a:r>
            <a:endParaRPr dirty="0"/>
          </a:p>
          <a:p>
            <a:endParaRPr dirty="0"/>
          </a:p>
          <a:p>
            <a:pPr>
              <a:buFont typeface="Liberation Serif"/>
              <a:buAutoNum type="arabicPeriod"/>
            </a:pPr>
            <a:r>
              <a:rPr lang="en-US" sz="2000" dirty="0">
                <a:latin typeface="Arial"/>
              </a:rPr>
              <a:t> K. </a:t>
            </a:r>
            <a:r>
              <a:rPr lang="en-US" sz="2000" dirty="0" err="1">
                <a:latin typeface="Arial"/>
              </a:rPr>
              <a:t>Kasinski</a:t>
            </a:r>
            <a:r>
              <a:rPr lang="en-US" sz="2000" dirty="0">
                <a:latin typeface="Arial"/>
              </a:rPr>
              <a:t> et al., Characterization of the STS/MUCH-XYTER2, a 128-channel time and amplitude measurement IC for gas and silicon </a:t>
            </a:r>
            <a:r>
              <a:rPr lang="en-US" sz="2000" dirty="0" err="1">
                <a:latin typeface="Arial"/>
              </a:rPr>
              <a:t>microstrip</a:t>
            </a:r>
            <a:r>
              <a:rPr lang="en-US" sz="2000" dirty="0">
                <a:latin typeface="Arial"/>
              </a:rPr>
              <a:t> sensors, </a:t>
            </a:r>
            <a:r>
              <a:rPr lang="en-US" sz="2000" dirty="0" err="1">
                <a:latin typeface="Arial"/>
              </a:rPr>
              <a:t>Nucl</a:t>
            </a:r>
            <a:r>
              <a:rPr lang="en-US" sz="2000" dirty="0">
                <a:latin typeface="Arial"/>
              </a:rPr>
              <a:t>. </a:t>
            </a:r>
            <a:r>
              <a:rPr lang="en-US" sz="2000" dirty="0" err="1">
                <a:latin typeface="Arial"/>
              </a:rPr>
              <a:t>Inst</a:t>
            </a:r>
            <a:r>
              <a:rPr lang="en-US" sz="2000" dirty="0">
                <a:latin typeface="Arial"/>
              </a:rPr>
              <a:t> and Meth. </a:t>
            </a:r>
            <a:endParaRPr lang="en-US" sz="2000" dirty="0" smtClean="0">
              <a:latin typeface="Arial"/>
            </a:endParaRPr>
          </a:p>
          <a:p>
            <a:r>
              <a:rPr lang="en-US" sz="2000" dirty="0" smtClean="0">
                <a:latin typeface="Arial"/>
              </a:rPr>
              <a:t>A908 </a:t>
            </a:r>
            <a:r>
              <a:rPr lang="en-US" sz="2000" dirty="0">
                <a:latin typeface="Arial"/>
              </a:rPr>
              <a:t>(2018) </a:t>
            </a:r>
            <a:r>
              <a:rPr lang="en-US" sz="2000" dirty="0" smtClean="0">
                <a:latin typeface="Arial"/>
              </a:rPr>
              <a:t>pp.225-235.</a:t>
            </a:r>
            <a:endParaRPr dirty="0"/>
          </a:p>
          <a:p>
            <a:pPr>
              <a:buFont typeface="Liberation Serif"/>
              <a:buAutoNum type="arabicPeriod"/>
            </a:pPr>
            <a:endParaRPr dirty="0"/>
          </a:p>
          <a:p>
            <a:r>
              <a:rPr lang="en-US" sz="2000" dirty="0" smtClean="0">
                <a:latin typeface="Arial"/>
              </a:rPr>
              <a:t>2. N</a:t>
            </a:r>
            <a:r>
              <a:rPr lang="en-US" sz="2000" dirty="0">
                <a:latin typeface="Arial"/>
              </a:rPr>
              <a:t>. </a:t>
            </a:r>
            <a:r>
              <a:rPr lang="en-US" sz="2000" dirty="0" err="1">
                <a:latin typeface="Arial"/>
              </a:rPr>
              <a:t>Sukhov</a:t>
            </a:r>
            <a:r>
              <a:rPr lang="en-US" sz="2000" dirty="0">
                <a:latin typeface="Arial"/>
              </a:rPr>
              <a:t> et al., Development of bonding quality control for assembly of the silicon </a:t>
            </a:r>
            <a:r>
              <a:rPr lang="en-US" sz="2000" dirty="0" err="1">
                <a:latin typeface="Arial"/>
              </a:rPr>
              <a:t>microstrip</a:t>
            </a:r>
            <a:r>
              <a:rPr lang="en-US" sz="2000" dirty="0">
                <a:latin typeface="Arial"/>
              </a:rPr>
              <a:t> sensor modules, in </a:t>
            </a:r>
            <a:r>
              <a:rPr lang="en-US" sz="2000" i="1" dirty="0">
                <a:latin typeface="Arial"/>
              </a:rPr>
              <a:t>CBM Progress Report 2018</a:t>
            </a:r>
            <a:r>
              <a:rPr lang="en-US" sz="2000" dirty="0">
                <a:latin typeface="Arial"/>
              </a:rPr>
              <a:t>, Darmstadt, 2019, p.18.</a:t>
            </a:r>
            <a:endParaRPr dirty="0"/>
          </a:p>
          <a:p>
            <a:pPr>
              <a:buFont typeface="Liberation Serif"/>
              <a:buAutoNum type="arabicPeriod"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60FB5AE-5B6D-442B-AA66-B0AC91A69F15}" type="slidenum">
              <a:rPr lang="en-US" sz="2000" smtClean="0">
                <a:latin typeface="Times New Roman"/>
              </a:r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2621160" y="1511640"/>
            <a:ext cx="6949440" cy="3834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8800" dirty="0" smtClean="0">
                <a:latin typeface="Arial"/>
              </a:rPr>
              <a:t>That‘s </a:t>
            </a:r>
            <a:r>
              <a:rPr lang="en-US" sz="8800" dirty="0">
                <a:latin typeface="Arial"/>
              </a:rPr>
              <a:t>all.</a:t>
            </a:r>
            <a:endParaRPr dirty="0"/>
          </a:p>
          <a:p>
            <a:pPr algn="ctr"/>
            <a:endParaRPr dirty="0"/>
          </a:p>
          <a:p>
            <a:pPr algn="ctr"/>
            <a:r>
              <a:rPr lang="en-US" sz="8800" dirty="0">
                <a:latin typeface="Arial"/>
              </a:rPr>
              <a:t>Thank you!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60FB5AE-5B6D-442B-AA66-B0AC91A69F15}" type="slidenum">
              <a:rPr lang="en-US" sz="2000" smtClean="0">
                <a:latin typeface="Times New Roman"/>
              </a:r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4400" b="1" strike="noStrike">
                <a:solidFill>
                  <a:srgbClr val="000000"/>
                </a:solidFill>
                <a:latin typeface="Calibri Light"/>
                <a:ea typeface="DejaVu Sans"/>
              </a:rPr>
              <a:t>Introduction.  Some  numbers.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The  Silicon  Tracking  System  (STS)  of  the  BM@N  experiment  will include  </a:t>
            </a:r>
            <a:r>
              <a:rPr lang="en-US" sz="2800" b="1" strike="noStrike">
                <a:solidFill>
                  <a:srgbClr val="000000"/>
                </a:solidFill>
                <a:latin typeface="Calibri"/>
                <a:ea typeface="DejaVu Sans"/>
              </a:rPr>
              <a:t>292 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 double-sided  silicon  microstrip  sensors.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The  sensor  has  </a:t>
            </a:r>
            <a:r>
              <a:rPr lang="en-US" sz="2800" b="1" strike="noStrike">
                <a:solidFill>
                  <a:srgbClr val="000000"/>
                </a:solidFill>
                <a:latin typeface="Calibri"/>
                <a:ea typeface="DejaVu Sans"/>
              </a:rPr>
              <a:t>1024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  microstrips  on  each  of  its  </a:t>
            </a:r>
            <a:r>
              <a:rPr lang="en-US" sz="2800" b="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  sides.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Each  side  of  the  sensor  will  be  readout  with  </a:t>
            </a:r>
            <a:r>
              <a:rPr lang="en-US" sz="2800" b="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  STS/MUCH-XYTER   </a:t>
            </a:r>
            <a:r>
              <a:rPr lang="en-US" sz="2800" b="1" strike="noStrike">
                <a:solidFill>
                  <a:srgbClr val="000000"/>
                </a:solidFill>
                <a:latin typeface="Calibri"/>
                <a:ea typeface="DejaVu Sans"/>
              </a:rPr>
              <a:t>128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-channels  ASIC  chips [1] situated on a  corresponding  front-end board.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The  ASIC will be connected to the sensor with </a:t>
            </a:r>
            <a:r>
              <a:rPr lang="en-US" sz="2800" b="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 microcables, each having </a:t>
            </a:r>
            <a:r>
              <a:rPr lang="en-US" sz="2800" b="1" strike="noStrike">
                <a:solidFill>
                  <a:srgbClr val="000000"/>
                </a:solidFill>
                <a:latin typeface="Calibri"/>
                <a:ea typeface="DejaVu Sans"/>
              </a:rPr>
              <a:t>64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 traces.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Production  of  such  a  system  is  a  challenge !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Only  for  signal  connections  with  microcables  between  the  sensors  and the  ASICs  2x2x1024x292 = </a:t>
            </a:r>
            <a:r>
              <a:rPr lang="en-US" sz="2800" b="1" strike="noStrike">
                <a:solidFill>
                  <a:srgbClr val="000000"/>
                </a:solidFill>
                <a:latin typeface="Calibri"/>
                <a:ea typeface="DejaVu Sans"/>
              </a:rPr>
              <a:t>1196032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 bondings  should  be  carried  out.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229" name="CustomShape 3"/>
          <p:cNvSpPr/>
          <p:nvPr/>
        </p:nvSpPr>
        <p:spPr>
          <a:xfrm>
            <a:off x="9449280" y="649296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3296ADE-C6F7-4B91-92DA-33F95A93637C}" type="slidenum">
              <a:rPr lang="en-US" sz="2000" strike="noStrike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916520" y="163080"/>
            <a:ext cx="2580840" cy="5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 Light"/>
                <a:ea typeface="DejaVu Sans"/>
              </a:rPr>
              <a:t>Module.</a:t>
            </a:r>
            <a:endParaRPr/>
          </a:p>
        </p:txBody>
      </p:sp>
      <p:pic>
        <p:nvPicPr>
          <p:cNvPr id="231" name="Content Placeholder 3"/>
          <p:cNvPicPr/>
          <p:nvPr/>
        </p:nvPicPr>
        <p:blipFill>
          <a:blip r:embed="rId2"/>
          <a:stretch/>
        </p:blipFill>
        <p:spPr>
          <a:xfrm>
            <a:off x="3971160" y="2010600"/>
            <a:ext cx="8070480" cy="4350240"/>
          </a:xfrm>
          <a:prstGeom prst="rect">
            <a:avLst/>
          </a:prstGeom>
          <a:ln>
            <a:noFill/>
          </a:ln>
        </p:spPr>
      </p:pic>
      <p:sp>
        <p:nvSpPr>
          <p:cNvPr id="232" name="CustomShape 2"/>
          <p:cNvSpPr/>
          <p:nvPr/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4DAA854-C7C6-4C38-8105-66CCF0221AAC}" type="slidenum">
              <a:rPr lang="en-US" sz="2000" strike="noStrike">
                <a:solidFill>
                  <a:srgbClr val="8B8B8B"/>
                </a:solidFill>
                <a:latin typeface="Calibri"/>
                <a:ea typeface="DejaVu Sans"/>
              </a:rPr>
              <a:t>3</a:t>
            </a:fld>
            <a:endParaRPr/>
          </a:p>
        </p:txBody>
      </p:sp>
      <p:sp>
        <p:nvSpPr>
          <p:cNvPr id="233" name="CustomShape 3"/>
          <p:cNvSpPr/>
          <p:nvPr/>
        </p:nvSpPr>
        <p:spPr>
          <a:xfrm>
            <a:off x="482760" y="917640"/>
            <a:ext cx="873828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Collaboration  with  the  CBM  experiment  at  FAIR, GSI (Germany).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The  modules  assembly  is  being  done  at  GSI  and  at  JINR.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Exchange  of  materials,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components, and know-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how.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4" name="CustomShape 4"/>
          <p:cNvSpPr/>
          <p:nvPr/>
        </p:nvSpPr>
        <p:spPr>
          <a:xfrm>
            <a:off x="482760" y="3602880"/>
            <a:ext cx="267012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The module includes: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A sensor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32 microcables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2 FEBs with 8 ASICs each.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5" name="CustomShape 5"/>
          <p:cNvSpPr/>
          <p:nvPr/>
        </p:nvSpPr>
        <p:spPr>
          <a:xfrm flipV="1">
            <a:off x="2551680" y="4971240"/>
            <a:ext cx="1827720" cy="38340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C00000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6"/>
          <p:cNvSpPr/>
          <p:nvPr/>
        </p:nvSpPr>
        <p:spPr>
          <a:xfrm>
            <a:off x="1766160" y="5268600"/>
            <a:ext cx="1646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C00000"/>
                </a:solidFill>
                <a:latin typeface="Calibri"/>
                <a:ea typeface="DejaVu Sans"/>
              </a:rPr>
              <a:t>Sensor 6x2 cm</a:t>
            </a:r>
            <a:endParaRPr/>
          </a:p>
        </p:txBody>
      </p:sp>
      <p:sp>
        <p:nvSpPr>
          <p:cNvPr id="237" name="CustomShape 7"/>
          <p:cNvSpPr/>
          <p:nvPr/>
        </p:nvSpPr>
        <p:spPr>
          <a:xfrm flipV="1">
            <a:off x="3139560" y="5759280"/>
            <a:ext cx="1827720" cy="38340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C00000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8"/>
          <p:cNvSpPr/>
          <p:nvPr/>
        </p:nvSpPr>
        <p:spPr>
          <a:xfrm>
            <a:off x="2564640" y="6068880"/>
            <a:ext cx="779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C00000"/>
                </a:solidFill>
                <a:latin typeface="Calibri"/>
                <a:ea typeface="DejaVu Sans"/>
              </a:rPr>
              <a:t>bonds</a:t>
            </a:r>
            <a:endParaRPr/>
          </a:p>
        </p:txBody>
      </p:sp>
      <p:sp>
        <p:nvSpPr>
          <p:cNvPr id="239" name="CustomShape 9"/>
          <p:cNvSpPr/>
          <p:nvPr/>
        </p:nvSpPr>
        <p:spPr>
          <a:xfrm flipV="1">
            <a:off x="4833360" y="5618160"/>
            <a:ext cx="1048320" cy="89316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C00000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10"/>
          <p:cNvSpPr/>
          <p:nvPr/>
        </p:nvSpPr>
        <p:spPr>
          <a:xfrm>
            <a:off x="3822840" y="6374520"/>
            <a:ext cx="1409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C00000"/>
                </a:solidFill>
                <a:latin typeface="Calibri"/>
                <a:ea typeface="DejaVu Sans"/>
              </a:rPr>
              <a:t>microcables</a:t>
            </a:r>
            <a:endParaRPr/>
          </a:p>
        </p:txBody>
      </p:sp>
      <p:sp>
        <p:nvSpPr>
          <p:cNvPr id="241" name="CustomShape 11"/>
          <p:cNvSpPr/>
          <p:nvPr/>
        </p:nvSpPr>
        <p:spPr>
          <a:xfrm flipV="1">
            <a:off x="10951560" y="4296600"/>
            <a:ext cx="108360" cy="22154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C00000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12"/>
          <p:cNvSpPr/>
          <p:nvPr/>
        </p:nvSpPr>
        <p:spPr>
          <a:xfrm flipV="1">
            <a:off x="10951560" y="4390560"/>
            <a:ext cx="615600" cy="21218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C00000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13"/>
          <p:cNvSpPr/>
          <p:nvPr/>
        </p:nvSpPr>
        <p:spPr>
          <a:xfrm>
            <a:off x="9784080" y="6438240"/>
            <a:ext cx="2071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C00000"/>
                </a:solidFill>
                <a:latin typeface="Calibri"/>
                <a:ea typeface="DejaVu Sans"/>
              </a:rPr>
              <a:t>Front-end boards</a:t>
            </a:r>
            <a:endParaRPr/>
          </a:p>
        </p:txBody>
      </p:sp>
      <p:sp>
        <p:nvSpPr>
          <p:cNvPr id="244" name="CustomShape 14"/>
          <p:cNvSpPr/>
          <p:nvPr/>
        </p:nvSpPr>
        <p:spPr>
          <a:xfrm flipH="1">
            <a:off x="10652400" y="1754280"/>
            <a:ext cx="698760" cy="115776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C00000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15"/>
          <p:cNvSpPr/>
          <p:nvPr/>
        </p:nvSpPr>
        <p:spPr>
          <a:xfrm>
            <a:off x="9766440" y="1447200"/>
            <a:ext cx="779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C00000"/>
                </a:solidFill>
                <a:latin typeface="Calibri"/>
                <a:ea typeface="DejaVu Sans"/>
              </a:rPr>
              <a:t>bonds</a:t>
            </a:r>
            <a:endParaRPr/>
          </a:p>
        </p:txBody>
      </p:sp>
      <p:sp>
        <p:nvSpPr>
          <p:cNvPr id="246" name="CustomShape 16"/>
          <p:cNvSpPr/>
          <p:nvPr/>
        </p:nvSpPr>
        <p:spPr>
          <a:xfrm>
            <a:off x="11013840" y="1482840"/>
            <a:ext cx="779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C00000"/>
                </a:solidFill>
                <a:latin typeface="Calibri"/>
                <a:ea typeface="DejaVu Sans"/>
              </a:rPr>
              <a:t>ASIC</a:t>
            </a:r>
            <a:endParaRPr/>
          </a:p>
        </p:txBody>
      </p:sp>
      <p:sp>
        <p:nvSpPr>
          <p:cNvPr id="247" name="CustomShape 17"/>
          <p:cNvSpPr/>
          <p:nvPr/>
        </p:nvSpPr>
        <p:spPr>
          <a:xfrm>
            <a:off x="10212840" y="1703880"/>
            <a:ext cx="327960" cy="123336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C00000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2" y="1118808"/>
            <a:ext cx="4827193" cy="30267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94098" y="1834594"/>
            <a:ext cx="44179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4098" y="2189129"/>
            <a:ext cx="44179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53991" y="1476853"/>
            <a:ext cx="44179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994847" y="1997021"/>
            <a:ext cx="279936" cy="300133"/>
            <a:chOff x="6319947" y="2021305"/>
            <a:chExt cx="1245509" cy="1478441"/>
          </a:xfrm>
        </p:grpSpPr>
        <p:sp>
          <p:nvSpPr>
            <p:cNvPr id="10" name="Isosceles Triangle 9"/>
            <p:cNvSpPr/>
            <p:nvPr/>
          </p:nvSpPr>
          <p:spPr>
            <a:xfrm rot="5400000">
              <a:off x="6203481" y="2137771"/>
              <a:ext cx="1478441" cy="1245509"/>
            </a:xfrm>
            <a:prstGeom prst="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Elbow Connector 19"/>
            <p:cNvCxnSpPr/>
            <p:nvPr/>
          </p:nvCxnSpPr>
          <p:spPr>
            <a:xfrm flipV="1">
              <a:off x="6458551" y="2349045"/>
              <a:ext cx="182880" cy="822960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998657" y="1635071"/>
            <a:ext cx="279936" cy="300133"/>
            <a:chOff x="6319947" y="2021305"/>
            <a:chExt cx="1245509" cy="1478441"/>
          </a:xfrm>
        </p:grpSpPr>
        <p:sp>
          <p:nvSpPr>
            <p:cNvPr id="23" name="Isosceles Triangle 22"/>
            <p:cNvSpPr/>
            <p:nvPr/>
          </p:nvSpPr>
          <p:spPr>
            <a:xfrm rot="5400000">
              <a:off x="6203481" y="2137771"/>
              <a:ext cx="1478441" cy="1245509"/>
            </a:xfrm>
            <a:prstGeom prst="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Elbow Connector 23"/>
            <p:cNvCxnSpPr/>
            <p:nvPr/>
          </p:nvCxnSpPr>
          <p:spPr>
            <a:xfrm flipV="1">
              <a:off x="6458551" y="2349045"/>
              <a:ext cx="182880" cy="822960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987227" y="1257881"/>
            <a:ext cx="279936" cy="300133"/>
            <a:chOff x="6319947" y="2021305"/>
            <a:chExt cx="1245509" cy="1478441"/>
          </a:xfrm>
        </p:grpSpPr>
        <p:sp>
          <p:nvSpPr>
            <p:cNvPr id="26" name="Isosceles Triangle 25"/>
            <p:cNvSpPr/>
            <p:nvPr/>
          </p:nvSpPr>
          <p:spPr>
            <a:xfrm rot="5400000">
              <a:off x="6203481" y="2137771"/>
              <a:ext cx="1478441" cy="1245509"/>
            </a:xfrm>
            <a:prstGeom prst="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flipV="1">
              <a:off x="6458551" y="2349045"/>
              <a:ext cx="182880" cy="822960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Elbow Connector 28"/>
          <p:cNvCxnSpPr/>
          <p:nvPr/>
        </p:nvCxnSpPr>
        <p:spPr>
          <a:xfrm flipV="1">
            <a:off x="5355449" y="1344722"/>
            <a:ext cx="640080" cy="2468880"/>
          </a:xfrm>
          <a:prstGeom prst="bentConnector3">
            <a:avLst>
              <a:gd name="adj1" fmla="val 50000"/>
            </a:avLst>
          </a:prstGeom>
          <a:ln w="25400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75489" y="1711564"/>
            <a:ext cx="329323" cy="887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687213" y="2051532"/>
            <a:ext cx="329323" cy="887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87213" y="2248805"/>
            <a:ext cx="96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0153" y="1236390"/>
            <a:ext cx="504093" cy="32162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50152" y="1635071"/>
            <a:ext cx="504093" cy="32162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61877" y="2045280"/>
            <a:ext cx="504093" cy="32162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>
            <a:stCxn id="26" idx="0"/>
            <a:endCxn id="45" idx="1"/>
          </p:cNvCxnSpPr>
          <p:nvPr/>
        </p:nvCxnSpPr>
        <p:spPr>
          <a:xfrm flipV="1">
            <a:off x="6267164" y="1397203"/>
            <a:ext cx="482989" cy="1074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251642" y="1787951"/>
            <a:ext cx="482989" cy="1074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267164" y="2137708"/>
            <a:ext cx="482989" cy="1074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22604" y="2262855"/>
            <a:ext cx="113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35421" y="2137518"/>
            <a:ext cx="42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24946" y="1711564"/>
            <a:ext cx="4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66098" y="1336426"/>
            <a:ext cx="47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594072" y="1137009"/>
            <a:ext cx="0" cy="2965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64054" y="82852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amplitude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9340" y="2366905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 rot="10800000" flipV="1">
            <a:off x="5184338" y="3750808"/>
            <a:ext cx="77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61706" y="5000202"/>
            <a:ext cx="1089259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ront end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432186" y="5335090"/>
            <a:ext cx="1225414" cy="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Data 70"/>
          <p:cNvSpPr/>
          <p:nvPr/>
        </p:nvSpPr>
        <p:spPr>
          <a:xfrm>
            <a:off x="515816" y="5099537"/>
            <a:ext cx="1801427" cy="609600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742851" y="5322276"/>
            <a:ext cx="1441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5"/>
            <a:endCxn id="71" idx="5"/>
          </p:cNvCxnSpPr>
          <p:nvPr/>
        </p:nvCxnSpPr>
        <p:spPr>
          <a:xfrm>
            <a:off x="2137100" y="54043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183992" y="5322276"/>
            <a:ext cx="248194" cy="128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67" idx="1"/>
          </p:cNvCxnSpPr>
          <p:nvPr/>
        </p:nvCxnSpPr>
        <p:spPr>
          <a:xfrm flipV="1">
            <a:off x="3625133" y="5323368"/>
            <a:ext cx="636573" cy="1172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901559" y="5738751"/>
            <a:ext cx="308217" cy="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2901560" y="5820813"/>
            <a:ext cx="308217" cy="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049049" y="5333992"/>
            <a:ext cx="1" cy="41030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060773" y="5802913"/>
            <a:ext cx="1" cy="41030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901561" y="6219396"/>
            <a:ext cx="308217" cy="0"/>
          </a:xfrm>
          <a:prstGeom prst="line">
            <a:avLst/>
          </a:prstGeom>
          <a:ln w="444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044893" y="5773916"/>
            <a:ext cx="67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2045773" y="5727029"/>
            <a:ext cx="308217" cy="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045774" y="5809091"/>
            <a:ext cx="308217" cy="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193263" y="5322270"/>
            <a:ext cx="1" cy="41030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204987" y="5791191"/>
            <a:ext cx="1" cy="41030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045775" y="6207674"/>
            <a:ext cx="308217" cy="0"/>
          </a:xfrm>
          <a:prstGeom prst="line">
            <a:avLst/>
          </a:prstGeom>
          <a:ln w="444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676403" y="5706178"/>
            <a:ext cx="67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8" name="Elbow Connector 107"/>
          <p:cNvCxnSpPr/>
          <p:nvPr/>
        </p:nvCxnSpPr>
        <p:spPr>
          <a:xfrm rot="10800000">
            <a:off x="3669324" y="4935414"/>
            <a:ext cx="14424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>
            <a:off x="3255627" y="4889263"/>
            <a:ext cx="691919" cy="445824"/>
          </a:xfrm>
          <a:prstGeom prst="bentConnector3">
            <a:avLst>
              <a:gd name="adj1" fmla="val 100829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flipV="1">
            <a:off x="3309838" y="4562153"/>
            <a:ext cx="335276" cy="2900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10800000">
            <a:off x="3528652" y="4554786"/>
            <a:ext cx="402509" cy="29743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2974555" y="4852215"/>
            <a:ext cx="33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2985329" y="4562153"/>
            <a:ext cx="466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 flipV="1">
            <a:off x="3116414" y="4278295"/>
            <a:ext cx="9374" cy="294958"/>
          </a:xfrm>
          <a:prstGeom prst="straightConnector1">
            <a:avLst/>
          </a:prstGeom>
          <a:ln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 flipV="1">
            <a:off x="3115992" y="4852211"/>
            <a:ext cx="9374" cy="294958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2963753" y="4549223"/>
            <a:ext cx="28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195909" y="4233662"/>
            <a:ext cx="110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pulse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5834531" y="5245784"/>
            <a:ext cx="279936" cy="300133"/>
            <a:chOff x="6319947" y="2021305"/>
            <a:chExt cx="1245509" cy="1478441"/>
          </a:xfrm>
        </p:grpSpPr>
        <p:sp>
          <p:nvSpPr>
            <p:cNvPr id="141" name="Isosceles Triangle 140"/>
            <p:cNvSpPr/>
            <p:nvPr/>
          </p:nvSpPr>
          <p:spPr>
            <a:xfrm rot="5400000">
              <a:off x="6203481" y="2137771"/>
              <a:ext cx="1478441" cy="1245509"/>
            </a:xfrm>
            <a:prstGeom prst="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2" name="Elbow Connector 141"/>
            <p:cNvCxnSpPr/>
            <p:nvPr/>
          </p:nvCxnSpPr>
          <p:spPr>
            <a:xfrm flipV="1">
              <a:off x="6458551" y="2349045"/>
              <a:ext cx="182880" cy="822960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Rectangle 142"/>
          <p:cNvSpPr/>
          <p:nvPr/>
        </p:nvSpPr>
        <p:spPr>
          <a:xfrm>
            <a:off x="6586026" y="5222338"/>
            <a:ext cx="504093" cy="32162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6087516" y="5375218"/>
            <a:ext cx="482989" cy="1074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5366486" y="5328673"/>
            <a:ext cx="482989" cy="10746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10800000" flipV="1">
            <a:off x="5350965" y="5483443"/>
            <a:ext cx="483568" cy="43706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67202" y="5791193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556741" y="5513108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240365" y="4917323"/>
            <a:ext cx="98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403491" y="5222940"/>
            <a:ext cx="1089259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Read-out</a:t>
            </a:r>
          </a:p>
        </p:txBody>
      </p:sp>
      <p:cxnSp>
        <p:nvCxnSpPr>
          <p:cNvPr id="156" name="Straight Arrow Connector 155"/>
          <p:cNvCxnSpPr>
            <a:endCxn id="155" idx="1"/>
          </p:cNvCxnSpPr>
          <p:nvPr/>
        </p:nvCxnSpPr>
        <p:spPr>
          <a:xfrm>
            <a:off x="7095695" y="5397688"/>
            <a:ext cx="307796" cy="991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9115056" y="5093988"/>
            <a:ext cx="720605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FMC-AFCK</a:t>
            </a:r>
          </a:p>
        </p:txBody>
      </p:sp>
      <p:sp>
        <p:nvSpPr>
          <p:cNvPr id="160" name="Right Arrow 159"/>
          <p:cNvSpPr/>
          <p:nvPr/>
        </p:nvSpPr>
        <p:spPr>
          <a:xfrm>
            <a:off x="8492750" y="5291549"/>
            <a:ext cx="622306" cy="230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0627338" y="5105711"/>
            <a:ext cx="779217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</a:t>
            </a:r>
          </a:p>
        </p:txBody>
      </p:sp>
      <p:cxnSp>
        <p:nvCxnSpPr>
          <p:cNvPr id="163" name="Straight Arrow Connector 162"/>
          <p:cNvCxnSpPr>
            <a:stCxn id="159" idx="3"/>
            <a:endCxn id="161" idx="1"/>
          </p:cNvCxnSpPr>
          <p:nvPr/>
        </p:nvCxnSpPr>
        <p:spPr>
          <a:xfrm>
            <a:off x="9835661" y="5417154"/>
            <a:ext cx="791677" cy="11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9847387" y="5059544"/>
            <a:ext cx="708879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IPbus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9800496" y="5446404"/>
            <a:ext cx="855783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UDP/IP</a:t>
            </a:r>
          </a:p>
        </p:txBody>
      </p:sp>
      <p:sp>
        <p:nvSpPr>
          <p:cNvPr id="167" name="Flowchart: Magnetic Disk 166"/>
          <p:cNvSpPr/>
          <p:nvPr/>
        </p:nvSpPr>
        <p:spPr>
          <a:xfrm>
            <a:off x="10800069" y="6143248"/>
            <a:ext cx="433754" cy="363425"/>
          </a:xfrm>
          <a:prstGeom prst="flowChartMagneticDisk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Down Arrow 167"/>
          <p:cNvSpPr/>
          <p:nvPr/>
        </p:nvSpPr>
        <p:spPr>
          <a:xfrm>
            <a:off x="10867050" y="5750475"/>
            <a:ext cx="265953" cy="474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175631" y="6173235"/>
            <a:ext cx="708879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HDD</a:t>
            </a:r>
          </a:p>
        </p:txBody>
      </p:sp>
      <p:sp>
        <p:nvSpPr>
          <p:cNvPr id="176" name="Freeform 175"/>
          <p:cNvSpPr/>
          <p:nvPr/>
        </p:nvSpPr>
        <p:spPr>
          <a:xfrm>
            <a:off x="117231" y="828524"/>
            <a:ext cx="8054465" cy="5408153"/>
          </a:xfrm>
          <a:custGeom>
            <a:avLst/>
            <a:gdLst>
              <a:gd name="connsiteX0" fmla="*/ 6822831 w 7936523"/>
              <a:gd name="connsiteY0" fmla="*/ 4196862 h 5732585"/>
              <a:gd name="connsiteX1" fmla="*/ 7807570 w 7936523"/>
              <a:gd name="connsiteY1" fmla="*/ 2098431 h 5732585"/>
              <a:gd name="connsiteX2" fmla="*/ 7936523 w 7936523"/>
              <a:gd name="connsiteY2" fmla="*/ 855785 h 5732585"/>
              <a:gd name="connsiteX3" fmla="*/ 7057293 w 7936523"/>
              <a:gd name="connsiteY3" fmla="*/ 46893 h 5732585"/>
              <a:gd name="connsiteX4" fmla="*/ 480647 w 7936523"/>
              <a:gd name="connsiteY4" fmla="*/ 0 h 5732585"/>
              <a:gd name="connsiteX5" fmla="*/ 0 w 7936523"/>
              <a:gd name="connsiteY5" fmla="*/ 339970 h 5732585"/>
              <a:gd name="connsiteX6" fmla="*/ 164123 w 7936523"/>
              <a:gd name="connsiteY6" fmla="*/ 3751385 h 5732585"/>
              <a:gd name="connsiteX7" fmla="*/ 3774831 w 7936523"/>
              <a:gd name="connsiteY7" fmla="*/ 3634154 h 5732585"/>
              <a:gd name="connsiteX8" fmla="*/ 5322277 w 7936523"/>
              <a:gd name="connsiteY8" fmla="*/ 4067908 h 5732585"/>
              <a:gd name="connsiteX9" fmla="*/ 5310554 w 7936523"/>
              <a:gd name="connsiteY9" fmla="*/ 5732585 h 5732585"/>
              <a:gd name="connsiteX10" fmla="*/ 7115908 w 7936523"/>
              <a:gd name="connsiteY10" fmla="*/ 5662246 h 5732585"/>
              <a:gd name="connsiteX11" fmla="*/ 6822831 w 7936523"/>
              <a:gd name="connsiteY11" fmla="*/ 4196862 h 573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6523" h="5732585">
                <a:moveTo>
                  <a:pt x="6822831" y="4196862"/>
                </a:moveTo>
                <a:lnTo>
                  <a:pt x="7807570" y="2098431"/>
                </a:lnTo>
                <a:lnTo>
                  <a:pt x="7936523" y="855785"/>
                </a:lnTo>
                <a:lnTo>
                  <a:pt x="7057293" y="46893"/>
                </a:lnTo>
                <a:lnTo>
                  <a:pt x="480647" y="0"/>
                </a:lnTo>
                <a:lnTo>
                  <a:pt x="0" y="339970"/>
                </a:lnTo>
                <a:lnTo>
                  <a:pt x="164123" y="3751385"/>
                </a:lnTo>
                <a:lnTo>
                  <a:pt x="3774831" y="3634154"/>
                </a:lnTo>
                <a:lnTo>
                  <a:pt x="5322277" y="4067908"/>
                </a:lnTo>
                <a:cubicBezTo>
                  <a:pt x="5318369" y="4622800"/>
                  <a:pt x="5314462" y="5177693"/>
                  <a:pt x="5310554" y="5732585"/>
                </a:cubicBezTo>
                <a:lnTo>
                  <a:pt x="7115908" y="5662246"/>
                </a:lnTo>
                <a:lnTo>
                  <a:pt x="6822831" y="4196862"/>
                </a:lnTo>
                <a:close/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88" y="797164"/>
            <a:ext cx="3337468" cy="313948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cxnSp>
        <p:nvCxnSpPr>
          <p:cNvPr id="179" name="Curved Connector 178"/>
          <p:cNvCxnSpPr>
            <a:stCxn id="161" idx="0"/>
          </p:cNvCxnSpPr>
          <p:nvPr/>
        </p:nvCxnSpPr>
        <p:spPr>
          <a:xfrm rot="16200000" flipV="1">
            <a:off x="10152339" y="4241103"/>
            <a:ext cx="1170237" cy="558980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2266270" y="83237"/>
            <a:ext cx="765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Pogo-pin  Noise  Measurement  Diagram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48353" y="5674329"/>
            <a:ext cx="102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3" name="Straight Arrow Connector 182"/>
          <p:cNvCxnSpPr/>
          <p:nvPr/>
        </p:nvCxnSpPr>
        <p:spPr>
          <a:xfrm flipV="1">
            <a:off x="7259824" y="1787952"/>
            <a:ext cx="482989" cy="1074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2388867" y="4982666"/>
            <a:ext cx="132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microcable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2BF28-4F21-42C8-BE64-8DF5FD00BAF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905040" y="1476360"/>
            <a:ext cx="10393560" cy="50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The “</a:t>
            </a:r>
            <a:r>
              <a:rPr lang="en-US" strike="noStrike" dirty="0" err="1">
                <a:solidFill>
                  <a:srgbClr val="000000"/>
                </a:solidFill>
                <a:latin typeface="Calibri"/>
                <a:ea typeface="DejaVu Sans"/>
              </a:rPr>
              <a:t>BondingTest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” program detects contacts between a </a:t>
            </a:r>
            <a:r>
              <a:rPr lang="en-US" strike="noStrike" dirty="0" err="1">
                <a:solidFill>
                  <a:srgbClr val="000000"/>
                </a:solidFill>
                <a:latin typeface="Calibri"/>
                <a:ea typeface="DejaVu Sans"/>
              </a:rPr>
              <a:t>microcable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 signal line, an ASIC’s frontend </a:t>
            </a:r>
            <a:r>
              <a:rPr lang="en-US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input, and a 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sensor’s </a:t>
            </a:r>
            <a:r>
              <a:rPr lang="en-US" strike="noStrike" dirty="0" err="1">
                <a:solidFill>
                  <a:srgbClr val="000000"/>
                </a:solidFill>
                <a:latin typeface="Calibri"/>
                <a:ea typeface="DejaVu Sans"/>
              </a:rPr>
              <a:t>microstrip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 for each channel</a:t>
            </a:r>
            <a:r>
              <a:rPr lang="en-US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lang="en-US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It 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measures noise levels at input of a channel at different steps of the assembly process and compares  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      the 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results. It uses several functionalities implemented in the ASIC.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The noise level increases with the capacitance  at the input. Therefore, after bonding of ASIC to a cable, </a:t>
            </a:r>
            <a:r>
              <a:rPr lang="en-US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and 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then a cable to a </a:t>
            </a:r>
            <a:r>
              <a:rPr lang="en-US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sensor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, the </a:t>
            </a:r>
            <a:r>
              <a:rPr lang="en-US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capacitance, 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and the noise level, change in steps.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The noise level is determined from a fit of the error function to the data in measurement of the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      S-curve.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The program stores the measured data on a disk. It may be used for the quality control.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The program runs under Linux OS. It is written in C++ and uses CERN Root, </a:t>
            </a:r>
            <a:r>
              <a:rPr lang="en-US" strike="noStrike" dirty="0" err="1">
                <a:solidFill>
                  <a:srgbClr val="000000"/>
                </a:solidFill>
                <a:latin typeface="Calibri"/>
                <a:ea typeface="DejaVu Sans"/>
              </a:rPr>
              <a:t>uHAL</a:t>
            </a: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 and Boost libraries and firmware configuration XML-files developed in WUT.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It uses AFCK with FMC board and pogo-pin hardware.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49" name="CustomShape 2"/>
          <p:cNvSpPr/>
          <p:nvPr/>
        </p:nvSpPr>
        <p:spPr>
          <a:xfrm flipH="1">
            <a:off x="891720" y="208440"/>
            <a:ext cx="104061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DejaVu Sans"/>
              </a:rPr>
              <a:t>Tests  of  bondings  with  measurements  of  noise  level  at  inputs  of  the  ASIC’s  channels [2].</a:t>
            </a:r>
            <a:endParaRPr/>
          </a:p>
        </p:txBody>
      </p:sp>
      <p:sp>
        <p:nvSpPr>
          <p:cNvPr id="250" name="CustomShape 3"/>
          <p:cNvSpPr/>
          <p:nvPr/>
        </p:nvSpPr>
        <p:spPr>
          <a:xfrm>
            <a:off x="9448920" y="648936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8BA6E15-CC3F-4B5A-B4FE-C935FC995242}" type="slidenum">
              <a:rPr lang="en-US" sz="2400" strike="noStrike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2656440" y="492840"/>
            <a:ext cx="6878160" cy="7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 Light"/>
                <a:ea typeface="DejaVu Sans"/>
              </a:rPr>
              <a:t>The Pogo-Pin Device</a:t>
            </a:r>
            <a:endParaRPr/>
          </a:p>
        </p:txBody>
      </p:sp>
      <p:pic>
        <p:nvPicPr>
          <p:cNvPr id="336" name="Picture 335"/>
          <p:cNvPicPr/>
          <p:nvPr/>
        </p:nvPicPr>
        <p:blipFill>
          <a:blip r:embed="rId2"/>
          <a:stretch/>
        </p:blipFill>
        <p:spPr>
          <a:xfrm>
            <a:off x="942120" y="1911240"/>
            <a:ext cx="4571280" cy="3428280"/>
          </a:xfrm>
          <a:prstGeom prst="rect">
            <a:avLst/>
          </a:prstGeom>
          <a:ln>
            <a:noFill/>
          </a:ln>
        </p:spPr>
      </p:pic>
      <p:pic>
        <p:nvPicPr>
          <p:cNvPr id="337" name="Picture 336"/>
          <p:cNvPicPr/>
          <p:nvPr/>
        </p:nvPicPr>
        <p:blipFill>
          <a:blip r:embed="rId3"/>
          <a:stretch/>
        </p:blipFill>
        <p:spPr>
          <a:xfrm>
            <a:off x="6677640" y="1911240"/>
            <a:ext cx="4571280" cy="342828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60FB5AE-5B6D-442B-AA66-B0AC91A69F15}" type="slidenum">
              <a:rPr lang="en-US" sz="2000" smtClean="0">
                <a:latin typeface="Times New Roman"/>
              </a:r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" b="12610"/>
          <a:stretch/>
        </p:blipFill>
        <p:spPr>
          <a:xfrm>
            <a:off x="3176788" y="1784528"/>
            <a:ext cx="2105324" cy="4195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" b="13092"/>
          <a:stretch/>
        </p:blipFill>
        <p:spPr>
          <a:xfrm>
            <a:off x="5340291" y="1796096"/>
            <a:ext cx="2090161" cy="417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2" b="13333"/>
          <a:stretch/>
        </p:blipFill>
        <p:spPr>
          <a:xfrm>
            <a:off x="7488632" y="1784528"/>
            <a:ext cx="2082188" cy="416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2" b="13333"/>
          <a:stretch/>
        </p:blipFill>
        <p:spPr>
          <a:xfrm>
            <a:off x="9629000" y="1796096"/>
            <a:ext cx="2082188" cy="4160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2148" y="5927437"/>
            <a:ext cx="63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2234" y="5927435"/>
            <a:ext cx="640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518" y="4172719"/>
            <a:ext cx="652938" cy="601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50041" y="5927435"/>
            <a:ext cx="69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00069" y="5927436"/>
            <a:ext cx="68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6650" y="353384"/>
            <a:ext cx="800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Measurements  at  the  module  assembly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79" y="1379441"/>
            <a:ext cx="27996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“bare” ASIC – reference noise measurement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ASIC  bonded to two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microcables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technological pads on the loose ends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ASIC bonded to two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mcrocables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the technological pads cut off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microcable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bonded to the ASIC and to the sensor. The second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microcable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bonded to the ASIC and its loose end is placed on a special pad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0D84F-B4B1-4A70-A978-E7A2B15E0AEE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03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A4FE300-97EE-4CD3-9920-9E4075754DA5}" type="slidenum">
              <a:rPr lang="en-US" sz="2000" strike="noStrike">
                <a:solidFill>
                  <a:srgbClr val="8B8B8B"/>
                </a:solidFill>
                <a:latin typeface="Calibri"/>
                <a:ea typeface="DejaVu Sans"/>
              </a:rPr>
              <a:t>8</a:t>
            </a:fld>
            <a:endParaRPr/>
          </a:p>
        </p:txBody>
      </p:sp>
      <p:pic>
        <p:nvPicPr>
          <p:cNvPr id="351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7210" y="742950"/>
            <a:ext cx="8427212" cy="6006389"/>
          </a:xfrm>
          <a:prstGeom prst="rect">
            <a:avLst/>
          </a:prstGeom>
          <a:ln>
            <a:noFill/>
          </a:ln>
        </p:spPr>
      </p:pic>
      <p:sp>
        <p:nvSpPr>
          <p:cNvPr id="353" name="TextShape 3"/>
          <p:cNvSpPr txBox="1"/>
          <p:nvPr/>
        </p:nvSpPr>
        <p:spPr>
          <a:xfrm>
            <a:off x="2377440" y="125730"/>
            <a:ext cx="3531870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latin typeface="Arial"/>
              </a:rPr>
              <a:t>The operator's GUI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9018270" y="2283480"/>
            <a:ext cx="3166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: good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Black: dead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Blue: noise is too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Red: no contact ASIC –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Orange: no contact cable –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White: no information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61120" y="1748790"/>
            <a:ext cx="240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QA colors: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353"/>
          <p:cNvPicPr/>
          <p:nvPr/>
        </p:nvPicPr>
        <p:blipFill>
          <a:blip r:embed="rId2"/>
          <a:stretch/>
        </p:blipFill>
        <p:spPr>
          <a:xfrm>
            <a:off x="640080" y="678240"/>
            <a:ext cx="10515600" cy="5641920"/>
          </a:xfrm>
          <a:prstGeom prst="rect">
            <a:avLst/>
          </a:prstGeom>
          <a:ln>
            <a:noFill/>
          </a:ln>
        </p:spPr>
      </p:pic>
      <p:sp>
        <p:nvSpPr>
          <p:cNvPr id="355" name="TextShape 1"/>
          <p:cNvSpPr txBox="1"/>
          <p:nvPr/>
        </p:nvSpPr>
        <p:spPr>
          <a:xfrm>
            <a:off x="11953440" y="6453360"/>
            <a:ext cx="18072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TextShape 2"/>
          <p:cNvSpPr txBox="1"/>
          <p:nvPr/>
        </p:nvSpPr>
        <p:spPr>
          <a:xfrm>
            <a:off x="1203840" y="130320"/>
            <a:ext cx="978408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600">
                <a:latin typeface="Arial"/>
              </a:rPr>
              <a:t>Evolution  of  the  channels  states  at  the  assembly  operations</a:t>
            </a:r>
            <a:endParaRPr/>
          </a:p>
        </p:txBody>
      </p:sp>
      <p:sp>
        <p:nvSpPr>
          <p:cNvPr id="357" name="TextShape 3"/>
          <p:cNvSpPr txBox="1"/>
          <p:nvPr/>
        </p:nvSpPr>
        <p:spPr>
          <a:xfrm>
            <a:off x="3322080" y="6384240"/>
            <a:ext cx="884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N-side</a:t>
            </a:r>
            <a:endParaRPr/>
          </a:p>
        </p:txBody>
      </p:sp>
      <p:sp>
        <p:nvSpPr>
          <p:cNvPr id="358" name="TextShape 4"/>
          <p:cNvSpPr txBox="1"/>
          <p:nvPr/>
        </p:nvSpPr>
        <p:spPr>
          <a:xfrm>
            <a:off x="3322080" y="6384240"/>
            <a:ext cx="884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N-side</a:t>
            </a:r>
            <a:endParaRPr/>
          </a:p>
        </p:txBody>
      </p:sp>
      <p:sp>
        <p:nvSpPr>
          <p:cNvPr id="359" name="TextShape 5"/>
          <p:cNvSpPr txBox="1"/>
          <p:nvPr/>
        </p:nvSpPr>
        <p:spPr>
          <a:xfrm>
            <a:off x="8579160" y="6383880"/>
            <a:ext cx="83916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P-side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60FB5AE-5B6D-442B-AA66-B0AC91A69F15}" type="slidenum">
              <a:rPr lang="en-US" sz="2000" smtClean="0">
                <a:latin typeface="Times New Roman"/>
              </a:r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713</Words>
  <Application>Microsoft Office PowerPoint</Application>
  <PresentationFormat>Widescreen</PresentationFormat>
  <Paragraphs>131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Liberation Serif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Custom Design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Anatoli Kolozhvari</dc:creator>
  <cp:lastModifiedBy>Anatoli Kolozhvari</cp:lastModifiedBy>
  <cp:revision>43</cp:revision>
  <dcterms:modified xsi:type="dcterms:W3CDTF">2020-10-23T08:37:03Z</dcterms:modified>
</cp:coreProperties>
</file>