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502" r:id="rId4"/>
    <p:sldId id="446" r:id="rId5"/>
    <p:sldId id="467" r:id="rId6"/>
    <p:sldId id="503" r:id="rId7"/>
    <p:sldId id="379" r:id="rId8"/>
    <p:sldId id="472" r:id="rId9"/>
    <p:sldId id="478" r:id="rId10"/>
    <p:sldId id="504" r:id="rId11"/>
    <p:sldId id="451" r:id="rId12"/>
    <p:sldId id="500" r:id="rId13"/>
    <p:sldId id="505" r:id="rId14"/>
    <p:sldId id="508" r:id="rId15"/>
    <p:sldId id="483" r:id="rId16"/>
    <p:sldId id="506" r:id="rId17"/>
    <p:sldId id="507" r:id="rId18"/>
    <p:sldId id="509" r:id="rId19"/>
    <p:sldId id="495" r:id="rId20"/>
    <p:sldId id="501" r:id="rId21"/>
    <p:sldId id="327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Segoe UI Light" panose="020B0502040204020203" pitchFamily="34" charset="0"/>
      <p:regular r:id="rId32"/>
    </p:embeddedFont>
    <p:embeddedFont>
      <p:font typeface="Bernard MT Condensed" panose="02050806060905020404" pitchFamily="18" charset="0"/>
      <p:regular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  <p:embeddedFont>
      <p:font typeface="Comfortaa" panose="020B0604020202020204" charset="0"/>
      <p:regular r:id="rId38"/>
    </p:embeddedFont>
    <p:embeddedFont>
      <p:font typeface="Constantia" panose="02030602050306030303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104282"/>
    <a:srgbClr val="0055A0"/>
    <a:srgbClr val="FF3300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6374" autoAdjust="0"/>
  </p:normalViewPr>
  <p:slideViewPr>
    <p:cSldViewPr snapToGrid="0" snapToObjects="1">
      <p:cViewPr varScale="1">
        <p:scale>
          <a:sx n="115" d="100"/>
          <a:sy n="115" d="100"/>
        </p:scale>
        <p:origin x="165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0" y="6150798"/>
            <a:ext cx="1028958" cy="707202"/>
            <a:chOff x="-752605" y="5762625"/>
            <a:chExt cx="1028958" cy="707202"/>
          </a:xfrm>
        </p:grpSpPr>
        <p:pic>
          <p:nvPicPr>
            <p:cNvPr id="10" name="Image 4" descr="bande-01.eps"/>
            <p:cNvPicPr>
              <a:picLocks noChangeAspect="1"/>
            </p:cNvPicPr>
            <p:nvPr userDrawn="1"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6"/>
            <a:stretch/>
          </p:blipFill>
          <p:spPr>
            <a:xfrm>
              <a:off x="-752605" y="5762625"/>
              <a:ext cx="695325" cy="70720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9" t="3936" r="3868" b="2941"/>
            <a:stretch/>
          </p:blipFill>
          <p:spPr>
            <a:xfrm>
              <a:off x="-600205" y="5762625"/>
              <a:ext cx="876558" cy="70720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 smtClean="0">
                <a:latin typeface="Segoe UI Light" panose="020B0502040204020203" pitchFamily="34" charset="0"/>
              </a:rPr>
              <a:t>DIRAC</a:t>
            </a:r>
            <a:r>
              <a:rPr lang="en-US" sz="5400" dirty="0">
                <a:latin typeface="Segoe UI Light" panose="020B0502040204020203" pitchFamily="34" charset="0"/>
              </a:rPr>
              <a:t> </a:t>
            </a:r>
            <a:r>
              <a:rPr lang="en-US" sz="5400" dirty="0" smtClean="0">
                <a:latin typeface="Segoe UI Light" panose="020B0502040204020203" pitchFamily="34" charset="0"/>
              </a:rPr>
              <a:t>provides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481239" y="1257346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User Interface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81239" y="1992104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06488" y="2864623"/>
            <a:ext cx="4347557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Workload management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644439" y="2864622"/>
            <a:ext cx="4347557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Data management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6488" y="3604201"/>
            <a:ext cx="4347557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Integration tools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44441" y="3603085"/>
            <a:ext cx="4347557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File Catalog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4438" y="4341548"/>
            <a:ext cx="4347557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Meta-data management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81240" y="546128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Accounting</a:t>
            </a:r>
          </a:p>
        </p:txBody>
      </p:sp>
    </p:spTree>
    <p:extLst>
      <p:ext uri="{BB962C8B-B14F-4D97-AF65-F5344CB8AC3E}">
        <p14:creationId xmlns:p14="http://schemas.microsoft.com/office/powerpoint/2010/main" val="24250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DIRAC standard job workflow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7845" y="1673861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Initial configuration</a:t>
            </a:r>
            <a:endParaRPr lang="ru-RU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47845" y="2287926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Input data download</a:t>
            </a:r>
            <a:endParaRPr lang="ru-RU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47845" y="2901991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Processing</a:t>
            </a:r>
            <a:endParaRPr lang="ru-RU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47845" y="3516056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Output data upload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47845" y="4130121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5.Finalization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9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 smtClean="0">
                <a:latin typeface="Segoe UI Light" panose="020B0502040204020203" pitchFamily="34" charset="0"/>
              </a:rPr>
              <a:t>Data Management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91441" y="982800"/>
            <a:ext cx="9052560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Segoe UI Light" panose="020B0502040204020203" pitchFamily="34" charset="0"/>
              </a:rPr>
              <a:t>DIRAC </a:t>
            </a:r>
            <a:r>
              <a:rPr lang="en-US" sz="1800" dirty="0">
                <a:latin typeface="Segoe UI Light" panose="020B0502040204020203" pitchFamily="34" charset="0"/>
              </a:rPr>
              <a:t>File </a:t>
            </a:r>
            <a:r>
              <a:rPr lang="en-US" sz="1800" dirty="0" smtClean="0">
                <a:latin typeface="Segoe UI Light" panose="020B0502040204020203" pitchFamily="34" charset="0"/>
              </a:rPr>
              <a:t>Catalog(DFC) is maintaining </a:t>
            </a:r>
            <a:br>
              <a:rPr lang="en-US" sz="1800" dirty="0" smtClean="0">
                <a:latin typeface="Segoe UI Light" panose="020B0502040204020203" pitchFamily="34" charset="0"/>
              </a:rPr>
            </a:br>
            <a:r>
              <a:rPr lang="en-US" sz="1800" dirty="0" smtClean="0">
                <a:latin typeface="Segoe UI Light" panose="020B0502040204020203" pitchFamily="34" charset="0"/>
              </a:rPr>
              <a:t>a </a:t>
            </a:r>
            <a:r>
              <a:rPr lang="en-US" sz="1800" dirty="0">
                <a:latin typeface="Segoe UI Light" panose="020B0502040204020203" pitchFamily="34" charset="0"/>
              </a:rPr>
              <a:t>single global logical </a:t>
            </a:r>
            <a:r>
              <a:rPr lang="en-US" sz="1800" dirty="0" smtClean="0">
                <a:latin typeface="Segoe UI Light" panose="020B0502040204020203" pitchFamily="34" charset="0"/>
              </a:rPr>
              <a:t>name space</a:t>
            </a:r>
            <a:endParaRPr lang="en-US" sz="1800" dirty="0">
              <a:latin typeface="Segoe UI Light" panose="020B0502040204020203" pitchFamily="34" charset="0"/>
            </a:endParaRPr>
          </a:p>
          <a:p>
            <a:endParaRPr lang="en-US" sz="1800" dirty="0">
              <a:latin typeface="Segoe UI Light" panose="020B0502040204020203" pitchFamily="34" charset="0"/>
            </a:endParaRPr>
          </a:p>
          <a:p>
            <a:r>
              <a:rPr lang="en-US" sz="1800" dirty="0" smtClean="0">
                <a:latin typeface="Segoe UI Light" panose="020B0502040204020203" pitchFamily="34" charset="0"/>
              </a:rPr>
              <a:t>A </a:t>
            </a:r>
            <a:r>
              <a:rPr lang="en-US" sz="1800" dirty="0">
                <a:latin typeface="Segoe UI Light" panose="020B0502040204020203" pitchFamily="34" charset="0"/>
              </a:rPr>
              <a:t>user sees it as a single catalog</a:t>
            </a:r>
            <a:br>
              <a:rPr lang="en-US" sz="1800" dirty="0">
                <a:latin typeface="Segoe UI Light" panose="020B0502040204020203" pitchFamily="34" charset="0"/>
              </a:rPr>
            </a:br>
            <a:r>
              <a:rPr lang="en-US" sz="1800" dirty="0">
                <a:latin typeface="Segoe UI Light" panose="020B0502040204020203" pitchFamily="34" charset="0"/>
              </a:rPr>
              <a:t>with additional features</a:t>
            </a:r>
          </a:p>
          <a:p>
            <a:endParaRPr lang="en-US" sz="1800" dirty="0">
              <a:latin typeface="Segoe UI Light" panose="020B0502040204020203" pitchFamily="34" charset="0"/>
            </a:endParaRPr>
          </a:p>
          <a:p>
            <a:r>
              <a:rPr lang="en-US" sz="1800" dirty="0" err="1">
                <a:latin typeface="Segoe UI Light" panose="020B0502040204020203" pitchFamily="34" charset="0"/>
              </a:rPr>
              <a:t>DataManager</a:t>
            </a:r>
            <a:r>
              <a:rPr lang="en-US" sz="1800" dirty="0">
                <a:latin typeface="Segoe UI Light" panose="020B0502040204020203" pitchFamily="34" charset="0"/>
              </a:rPr>
              <a:t> is a </a:t>
            </a:r>
            <a:r>
              <a:rPr lang="en-US" sz="1800" dirty="0" smtClean="0">
                <a:latin typeface="Segoe UI Light" panose="020B0502040204020203" pitchFamily="34" charset="0"/>
              </a:rPr>
              <a:t>single client </a:t>
            </a:r>
            <a:br>
              <a:rPr lang="en-US" sz="1800" dirty="0" smtClean="0">
                <a:latin typeface="Segoe UI Light" panose="020B0502040204020203" pitchFamily="34" charset="0"/>
              </a:rPr>
            </a:br>
            <a:r>
              <a:rPr lang="en-US" sz="1800" dirty="0" smtClean="0">
                <a:latin typeface="Segoe UI Light" panose="020B0502040204020203" pitchFamily="34" charset="0"/>
              </a:rPr>
              <a:t>interface </a:t>
            </a:r>
            <a:r>
              <a:rPr lang="en-US" sz="1800" dirty="0">
                <a:latin typeface="Segoe UI Light" panose="020B0502040204020203" pitchFamily="34" charset="0"/>
              </a:rPr>
              <a:t>for </a:t>
            </a:r>
            <a:r>
              <a:rPr lang="en-US" sz="1800" dirty="0" smtClean="0">
                <a:latin typeface="Segoe UI Light" panose="020B0502040204020203" pitchFamily="34" charset="0"/>
              </a:rPr>
              <a:t>logical data operations</a:t>
            </a:r>
          </a:p>
          <a:p>
            <a:endParaRPr lang="en-US" sz="1800" dirty="0" smtClean="0">
              <a:latin typeface="Segoe UI Light" panose="020B0502040204020203" pitchFamily="34" charset="0"/>
            </a:endParaRPr>
          </a:p>
          <a:p>
            <a:endParaRPr lang="en-US" sz="1800" dirty="0" smtClean="0">
              <a:latin typeface="Segoe UI Light" panose="020B0502040204020203" pitchFamily="34" charset="0"/>
            </a:endParaRPr>
          </a:p>
          <a:p>
            <a:endParaRPr lang="en-US" sz="1800" dirty="0" smtClean="0">
              <a:latin typeface="Segoe UI Light" panose="020B0502040204020203" pitchFamily="34" charset="0"/>
            </a:endParaRPr>
          </a:p>
          <a:p>
            <a:r>
              <a:rPr lang="en-US" sz="1800" dirty="0" smtClean="0">
                <a:latin typeface="Segoe UI Light" panose="020B0502040204020203" pitchFamily="34" charset="0"/>
              </a:rPr>
              <a:t>Upload file(example):</a:t>
            </a:r>
          </a:p>
          <a:p>
            <a:pPr marL="36576" indent="0">
              <a:buNone/>
            </a:pP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dirac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dms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-add-file /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mpd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vo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/model/DQGSM/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data.root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./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data.roor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EOS-MPD</a:t>
            </a:r>
          </a:p>
          <a:p>
            <a:r>
              <a:rPr lang="en-US" sz="1600" dirty="0" smtClean="0">
                <a:latin typeface="Segoe UI Light" panose="020B0502040204020203" pitchFamily="34" charset="0"/>
              </a:rPr>
              <a:t>Download </a:t>
            </a:r>
            <a:r>
              <a:rPr lang="en-US" sz="1600" dirty="0">
                <a:latin typeface="Segoe UI Light" panose="020B0502040204020203" pitchFamily="34" charset="0"/>
              </a:rPr>
              <a:t>file(example):</a:t>
            </a:r>
          </a:p>
          <a:p>
            <a:pPr marL="36576" indent="0">
              <a:buNone/>
            </a:pP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dirac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dms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-get-file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/model/DQGSM/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data.root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823" y="1144992"/>
            <a:ext cx="4971049" cy="30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5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 smtClean="0">
                <a:latin typeface="Segoe UI Light" panose="020B0502040204020203" pitchFamily="34" charset="0"/>
              </a:rPr>
              <a:t>Meta Data 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Segoe UI Light" panose="020B0502040204020203" pitchFamily="34" charset="0"/>
              </a:rPr>
              <a:t>DFC also may host Metadata </a:t>
            </a:r>
            <a:endParaRPr lang="en-US" sz="2400" dirty="0">
              <a:latin typeface="Segoe UI Light" panose="020B0502040204020203" pitchFamily="34" charset="0"/>
            </a:endParaRPr>
          </a:p>
          <a:p>
            <a:pPr lvl="1"/>
            <a:r>
              <a:rPr lang="en-US" sz="2000" dirty="0">
                <a:latin typeface="Segoe UI Light" panose="020B0502040204020203" pitchFamily="34" charset="0"/>
              </a:rPr>
              <a:t>User defined metadata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</a:rPr>
              <a:t>The same hierarchy for</a:t>
            </a:r>
            <a:br>
              <a:rPr lang="en-US" sz="2000" dirty="0">
                <a:latin typeface="Segoe UI Light" panose="020B0502040204020203" pitchFamily="34" charset="0"/>
              </a:rPr>
            </a:br>
            <a:r>
              <a:rPr lang="en-US" sz="2000" dirty="0">
                <a:latin typeface="Segoe UI Light" panose="020B0502040204020203" pitchFamily="34" charset="0"/>
              </a:rPr>
              <a:t>metadata as for the </a:t>
            </a:r>
            <a:br>
              <a:rPr lang="en-US" sz="2000" dirty="0">
                <a:latin typeface="Segoe UI Light" panose="020B0502040204020203" pitchFamily="34" charset="0"/>
              </a:rPr>
            </a:br>
            <a:r>
              <a:rPr lang="en-US" sz="2000" dirty="0">
                <a:latin typeface="Segoe UI Light" panose="020B0502040204020203" pitchFamily="34" charset="0"/>
              </a:rPr>
              <a:t>logical name space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</a:rPr>
              <a:t>Metadata associated</a:t>
            </a:r>
            <a:br>
              <a:rPr lang="en-US" sz="2000" dirty="0">
                <a:latin typeface="Segoe UI Light" panose="020B0502040204020203" pitchFamily="34" charset="0"/>
              </a:rPr>
            </a:br>
            <a:r>
              <a:rPr lang="en-US" sz="2000" dirty="0">
                <a:latin typeface="Segoe UI Light" panose="020B0502040204020203" pitchFamily="34" charset="0"/>
              </a:rPr>
              <a:t>with files and directories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</a:rPr>
              <a:t>Allow for efficient </a:t>
            </a:r>
            <a:r>
              <a:rPr lang="en-US" sz="2000" dirty="0" smtClean="0">
                <a:latin typeface="Segoe UI Light" panose="020B0502040204020203" pitchFamily="34" charset="0"/>
              </a:rPr>
              <a:t>searches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</a:rPr>
              <a:t>Efficient Storage Usage</a:t>
            </a:r>
            <a:br>
              <a:rPr lang="en-US" sz="2000" dirty="0">
                <a:latin typeface="Segoe UI Light" panose="020B0502040204020203" pitchFamily="34" charset="0"/>
              </a:rPr>
            </a:br>
            <a:r>
              <a:rPr lang="en-US" sz="2000" dirty="0">
                <a:latin typeface="Segoe UI Light" panose="020B0502040204020203" pitchFamily="34" charset="0"/>
              </a:rPr>
              <a:t>reports</a:t>
            </a:r>
          </a:p>
          <a:p>
            <a:pPr lvl="1"/>
            <a:endParaRPr lang="en-US" sz="2000" dirty="0" smtClean="0">
              <a:latin typeface="Segoe UI Light" panose="020B0502040204020203" pitchFamily="34" charset="0"/>
            </a:endParaRPr>
          </a:p>
          <a:p>
            <a:pPr marL="448056" lvl="1" indent="0">
              <a:buNone/>
            </a:pP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48056" lvl="1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48056" lvl="1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find /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mpd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/model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LastAccess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01-10-2020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GaussVersion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=v1,v2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SE=EOS-MPD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Name=*.raw </a:t>
            </a:r>
          </a:p>
          <a:p>
            <a:pPr lvl="1"/>
            <a:endParaRPr lang="en-US" sz="1600" dirty="0" smtClean="0">
              <a:latin typeface="Segoe UI Light" panose="020B0502040204020203" pitchFamily="34" charset="0"/>
            </a:endParaRPr>
          </a:p>
          <a:p>
            <a:pPr lvl="1"/>
            <a:endParaRPr lang="en-US" sz="1600" dirty="0">
              <a:latin typeface="Segoe UI Light" panose="020B0502040204020203" pitchFamily="34" charset="0"/>
            </a:endParaRPr>
          </a:p>
        </p:txBody>
      </p:sp>
      <p:pic>
        <p:nvPicPr>
          <p:cNvPr id="7" name="Picture 4" descr="FC_Meta_direc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80" y="982799"/>
            <a:ext cx="4214966" cy="30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8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 smtClean="0">
                <a:latin typeface="Segoe UI Light" panose="020B0502040204020203" pitchFamily="34" charset="0"/>
              </a:rPr>
              <a:t>Disclaimer for further slides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>
              <a:latin typeface="Segoe UI Light" panose="020B0502040204020203" pitchFamily="34" charset="0"/>
            </a:endParaRPr>
          </a:p>
          <a:p>
            <a:r>
              <a:rPr lang="en-US" sz="2400" dirty="0" smtClean="0">
                <a:latin typeface="Segoe UI Light" panose="020B0502040204020203" pitchFamily="34" charset="0"/>
              </a:rPr>
              <a:t>Further statistics applied only for MPD </a:t>
            </a:r>
            <a:r>
              <a:rPr lang="en-US" sz="2400" b="1" dirty="0" smtClean="0">
                <a:latin typeface="Segoe UI Light" panose="020B0502040204020203" pitchFamily="34" charset="0"/>
              </a:rPr>
              <a:t>centralized mass-production</a:t>
            </a:r>
            <a:r>
              <a:rPr lang="en-US" sz="2400" dirty="0" smtClean="0">
                <a:latin typeface="Segoe UI Light" panose="020B0502040204020203" pitchFamily="34" charset="0"/>
              </a:rPr>
              <a:t> submitted only </a:t>
            </a:r>
            <a:r>
              <a:rPr lang="en-US" sz="2400" b="1" dirty="0" smtClean="0">
                <a:latin typeface="Segoe UI Light" panose="020B0502040204020203" pitchFamily="34" charset="0"/>
              </a:rPr>
              <a:t>via DIRA</a:t>
            </a:r>
            <a:r>
              <a:rPr lang="en-US" sz="2400" dirty="0" smtClean="0">
                <a:latin typeface="Segoe UI Light" panose="020B0502040204020203" pitchFamily="34" charset="0"/>
              </a:rPr>
              <a:t>C in JINR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 smtClean="0">
                <a:latin typeface="Segoe UI Light" panose="020B0502040204020203" pitchFamily="34" charset="0"/>
              </a:rPr>
              <a:t>Difference between resources mostly due to the fact that some resources integrated by DIRAC for longer time.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 smtClean="0">
                <a:latin typeface="Segoe UI Light" panose="020B0502040204020203" pitchFamily="34" charset="0"/>
              </a:rPr>
              <a:t>Computing power of different components mostly determined by quotas on the resources.</a:t>
            </a:r>
          </a:p>
        </p:txBody>
      </p:sp>
    </p:spTree>
    <p:extLst>
      <p:ext uri="{BB962C8B-B14F-4D97-AF65-F5344CB8AC3E}">
        <p14:creationId xmlns:p14="http://schemas.microsoft.com/office/powerpoint/2010/main" val="24356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</a:t>
            </a:r>
            <a:r>
              <a:rPr lang="en-US" sz="5400" dirty="0" smtClean="0">
                <a:latin typeface="Segoe UI Light" panose="020B0502040204020203" pitchFamily="34" charset="0"/>
              </a:rPr>
              <a:t>Jobs Total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" y="952748"/>
            <a:ext cx="7772400" cy="58293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801389" y="1751410"/>
            <a:ext cx="2888672" cy="84789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Bernard MT Condensed" panose="02050806060905020404" pitchFamily="18" charset="0"/>
              </a:rPr>
              <a:t>Half million jobs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9" name="Прямая со стрелкой 8"/>
          <p:cNvCxnSpPr>
            <a:stCxn id="7" idx="3"/>
          </p:cNvCxnSpPr>
          <p:nvPr/>
        </p:nvCxnSpPr>
        <p:spPr>
          <a:xfrm flipV="1">
            <a:off x="5690061" y="1876101"/>
            <a:ext cx="2456412" cy="2992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6475614" y="2647197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Govorun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66740" y="4004584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Tier2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66739" y="4925342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Tier1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63919" y="3527196"/>
            <a:ext cx="1926142" cy="843147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LHEP</a:t>
            </a:r>
          </a:p>
          <a:p>
            <a:pPr algn="ctr"/>
            <a:r>
              <a:rPr lang="en-US" dirty="0" smtClean="0"/>
              <a:t>(recently added)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5054138" y="4370344"/>
            <a:ext cx="2452255" cy="12158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36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</a:t>
            </a:r>
            <a:r>
              <a:rPr lang="en-US" sz="5400" dirty="0" smtClean="0">
                <a:latin typeface="Segoe UI Light" panose="020B0502040204020203" pitchFamily="34" charset="0"/>
              </a:rPr>
              <a:t>Wall time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" y="929946"/>
            <a:ext cx="7904073" cy="592805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340138" y="5172761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Govorun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241903" y="4044141"/>
            <a:ext cx="3447370" cy="15752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7540309" y="2695689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Tier2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40309" y="4198048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Tier1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78832" y="3665913"/>
            <a:ext cx="1926142" cy="378228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LHEP cluster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80022" y="2180900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Bernard MT Condensed" panose="02050806060905020404" pitchFamily="18" charset="0"/>
              </a:rPr>
              <a:t>0.5M jobs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  <a:latin typeface="Bernard MT Condensed" panose="02050806060905020404" pitchFamily="18" charset="0"/>
              </a:rPr>
              <a:t>Each lasts 5,5 hours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1546167" y="1853738"/>
            <a:ext cx="1033856" cy="5331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97187" y="1853738"/>
            <a:ext cx="8405497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0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" y="911241"/>
            <a:ext cx="7929012" cy="5946759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</a:t>
            </a:r>
            <a:r>
              <a:rPr lang="en-US" sz="5400" dirty="0" smtClean="0">
                <a:latin typeface="Segoe UI Light" panose="020B0502040204020203" pitchFamily="34" charset="0"/>
              </a:rPr>
              <a:t>Normalized time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40138" y="2265218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Govorun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64582" y="3870194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Tier2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81540" y="4976267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Tier1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4241903" y="4044141"/>
            <a:ext cx="3447370" cy="15752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3278832" y="3665913"/>
            <a:ext cx="1926142" cy="378228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LHEP cluster</a:t>
            </a:r>
          </a:p>
        </p:txBody>
      </p:sp>
    </p:spTree>
    <p:extLst>
      <p:ext uri="{BB962C8B-B14F-4D97-AF65-F5344CB8AC3E}">
        <p14:creationId xmlns:p14="http://schemas.microsoft.com/office/powerpoint/2010/main" val="152317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" y="1010995"/>
            <a:ext cx="7796008" cy="5847006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 smtClean="0">
                <a:latin typeface="Segoe UI Light" panose="020B0502040204020203" pitchFamily="34" charset="0"/>
              </a:rPr>
              <a:t>Computing power in DIRAC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78746" y="2448098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Govorun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78832" y="3554691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Tier2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08304" y="5159147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Tier1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78832" y="4380807"/>
            <a:ext cx="1926142" cy="378228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LHEP cluster</a:t>
            </a:r>
          </a:p>
        </p:txBody>
      </p:sp>
    </p:spTree>
    <p:extLst>
      <p:ext uri="{BB962C8B-B14F-4D97-AF65-F5344CB8AC3E}">
        <p14:creationId xmlns:p14="http://schemas.microsoft.com/office/powerpoint/2010/main" val="28222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" y="872836"/>
            <a:ext cx="8682037" cy="5985164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 smtClean="0">
                <a:latin typeface="Segoe UI Light" panose="020B0502040204020203" pitchFamily="34" charset="0"/>
              </a:rPr>
              <a:t>MPD plot - July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75293" y="5494713"/>
            <a:ext cx="1388794" cy="365760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Govorun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62793" y="4976267"/>
            <a:ext cx="963611" cy="365760"/>
          </a:xfrm>
          <a:prstGeom prst="roundRect">
            <a:avLst/>
          </a:prstGeom>
          <a:solidFill>
            <a:srgbClr val="C000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Tier2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24434" y="1468581"/>
            <a:ext cx="963611" cy="365760"/>
          </a:xfrm>
          <a:prstGeom prst="roundRect">
            <a:avLst/>
          </a:prstGeom>
          <a:solidFill>
            <a:srgbClr val="00B05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Tier1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82941" y="5033359"/>
            <a:ext cx="1926142" cy="378228"/>
          </a:xfrm>
          <a:prstGeom prst="roundRect">
            <a:avLst/>
          </a:prstGeom>
          <a:solidFill>
            <a:srgbClr val="FF8001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LHEP cluster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2136371" y="3582785"/>
            <a:ext cx="166254" cy="13934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302625" y="3940233"/>
            <a:ext cx="223779" cy="10360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302625" y="4092633"/>
            <a:ext cx="573911" cy="8836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302625" y="4513811"/>
            <a:ext cx="1637608" cy="4624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2302625" y="4580313"/>
            <a:ext cx="2535382" cy="3959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8" idx="2"/>
          </p:cNvCxnSpPr>
          <p:nvPr/>
        </p:nvCxnSpPr>
        <p:spPr>
          <a:xfrm flipH="1">
            <a:off x="3591548" y="1834341"/>
            <a:ext cx="614692" cy="18332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0" idx="0"/>
          </p:cNvCxnSpPr>
          <p:nvPr/>
        </p:nvCxnSpPr>
        <p:spPr>
          <a:xfrm flipH="1" flipV="1">
            <a:off x="5877098" y="4763193"/>
            <a:ext cx="68914" cy="2701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5" idx="0"/>
          </p:cNvCxnSpPr>
          <p:nvPr/>
        </p:nvCxnSpPr>
        <p:spPr>
          <a:xfrm flipV="1">
            <a:off x="7069690" y="4976267"/>
            <a:ext cx="70374" cy="5184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6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9083" y="1011046"/>
            <a:ext cx="5811877" cy="4151158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Integration </a:t>
            </a:r>
            <a:r>
              <a:rPr lang="en-US" sz="4000" dirty="0" smtClean="0">
                <a:latin typeface="Segoe UI Light" panose="020B0502040204020203" pitchFamily="34" charset="0"/>
              </a:rPr>
              <a:t/>
            </a:r>
            <a:br>
              <a:rPr lang="en-US" sz="4000" dirty="0" smtClean="0">
                <a:latin typeface="Segoe UI Light" panose="020B0502040204020203" pitchFamily="34" charset="0"/>
              </a:rPr>
            </a:br>
            <a:r>
              <a:rPr lang="en-US" sz="2400" dirty="0" smtClean="0">
                <a:latin typeface="Segoe UI Light" panose="020B0502040204020203" pitchFamily="34" charset="0"/>
              </a:rPr>
              <a:t>of </a:t>
            </a:r>
            <a:r>
              <a:rPr lang="en-US" sz="4000" dirty="0" smtClean="0">
                <a:latin typeface="Segoe UI Light" panose="020B0502040204020203" pitchFamily="34" charset="0"/>
              </a:rPr>
              <a:t/>
            </a:r>
            <a:br>
              <a:rPr lang="en-US" sz="4000" dirty="0" smtClean="0">
                <a:latin typeface="Segoe UI Light" panose="020B0502040204020203" pitchFamily="34" charset="0"/>
              </a:rPr>
            </a:br>
            <a:r>
              <a:rPr lang="en-US" sz="4000" dirty="0" smtClean="0">
                <a:latin typeface="Segoe UI Light" panose="020B0502040204020203" pitchFamily="34" charset="0"/>
              </a:rPr>
              <a:t>geographically </a:t>
            </a:r>
            <a:r>
              <a:rPr lang="en-US" sz="4000" dirty="0">
                <a:latin typeface="Segoe UI Light" panose="020B0502040204020203" pitchFamily="34" charset="0"/>
              </a:rPr>
              <a:t>distributed heterogeneous resources </a:t>
            </a:r>
            <a:r>
              <a:rPr lang="en-US" sz="4000" dirty="0" smtClean="0">
                <a:latin typeface="Segoe UI Light" panose="020B0502040204020203" pitchFamily="34" charset="0"/>
              </a:rPr>
              <a:t/>
            </a:r>
            <a:br>
              <a:rPr lang="en-US" sz="4000" dirty="0" smtClean="0">
                <a:latin typeface="Segoe UI Light" panose="020B0502040204020203" pitchFamily="34" charset="0"/>
              </a:rPr>
            </a:br>
            <a:r>
              <a:rPr lang="en-US" sz="2400" dirty="0" smtClean="0">
                <a:latin typeface="Segoe UI Light" panose="020B0502040204020203" pitchFamily="34" charset="0"/>
              </a:rPr>
              <a:t>for the</a:t>
            </a:r>
            <a:r>
              <a:rPr lang="en-US" sz="4000" dirty="0" smtClean="0">
                <a:latin typeface="Segoe UI Light" panose="020B0502040204020203" pitchFamily="34" charset="0"/>
              </a:rPr>
              <a:t/>
            </a:r>
            <a:br>
              <a:rPr lang="en-US" sz="4000" dirty="0" smtClean="0">
                <a:latin typeface="Segoe UI Light" panose="020B0502040204020203" pitchFamily="34" charset="0"/>
              </a:rPr>
            </a:br>
            <a:r>
              <a:rPr lang="en-US" sz="4000" dirty="0" smtClean="0">
                <a:latin typeface="Segoe UI Light" panose="020B0502040204020203" pitchFamily="34" charset="0"/>
              </a:rPr>
              <a:t>MPD experiment </a:t>
            </a:r>
            <a:br>
              <a:rPr lang="en-US" sz="4000" dirty="0" smtClean="0">
                <a:latin typeface="Segoe UI Light" panose="020B0502040204020203" pitchFamily="34" charset="0"/>
              </a:rPr>
            </a:br>
            <a:r>
              <a:rPr lang="en-US" sz="2400" dirty="0" smtClean="0">
                <a:latin typeface="Segoe UI Light" panose="020B0502040204020203" pitchFamily="34" charset="0"/>
              </a:rPr>
              <a:t>with </a:t>
            </a:r>
            <a:r>
              <a:rPr lang="en-US" sz="4000" dirty="0" smtClean="0">
                <a:latin typeface="Segoe UI Light" panose="020B0502040204020203" pitchFamily="34" charset="0"/>
              </a:rPr>
              <a:t>the </a:t>
            </a:r>
            <a:r>
              <a:rPr lang="en-US" sz="4000" dirty="0">
                <a:latin typeface="Segoe UI Light" panose="020B0502040204020203" pitchFamily="34" charset="0"/>
              </a:rPr>
              <a:t>DIRAC </a:t>
            </a:r>
            <a:r>
              <a:rPr lang="en-US" sz="4000" dirty="0" err="1">
                <a:latin typeface="Segoe UI Light" panose="020B0502040204020203" pitchFamily="34" charset="0"/>
              </a:rPr>
              <a:t>Interware</a:t>
            </a:r>
            <a:endParaRPr lang="en-US" sz="4000" dirty="0">
              <a:latin typeface="Segoe UI Light" panose="020B05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605656" y="5637219"/>
            <a:ext cx="3538344" cy="419653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Speaker: Igor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385930" y="6217032"/>
            <a:ext cx="4424892" cy="41965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22 October 2020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04057" y="273806"/>
            <a:ext cx="7988638" cy="4196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45720" tIns="0" rIns="45720" bIns="0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Supported 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 the RFBR special grant (“</a:t>
            </a: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Megascience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NICA”), №18-02-40101</a:t>
            </a:r>
            <a:endParaRPr lang="ru-RU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Conclusion </a:t>
            </a:r>
            <a:r>
              <a:rPr lang="en-US" sz="5400" dirty="0" smtClean="0">
                <a:latin typeface="Segoe UI Light" panose="020B0502040204020203" pitchFamily="34" charset="0"/>
              </a:rPr>
              <a:t>on MPD+DIRAC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230283"/>
            <a:ext cx="7762875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Cooperation is </a:t>
            </a: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key</a:t>
            </a: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640M events generated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130M events reconstructed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130TB data written to EOS disks(all registered in DIRAC </a:t>
            </a:r>
            <a:r>
              <a:rPr lang="en-US" sz="2400" dirty="0" err="1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FileCatalog</a:t>
            </a: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Some resources are not presented in accounting: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JINR Cloud: strongly requires MPD code in CVMFS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UNAM Cluster: 1000 jobs completed as experiment. Network is week point.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Tapes over </a:t>
            </a:r>
            <a:r>
              <a:rPr lang="en-US" sz="2400" dirty="0" err="1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dCache</a:t>
            </a: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tested. Mostly needed for RAW data from detector.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accounting </a:t>
            </a:r>
            <a:r>
              <a:rPr lang="en-US" sz="240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provide normalized </a:t>
            </a:r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accounting across all resources.</a:t>
            </a:r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94455" y="993370"/>
            <a:ext cx="8226854" cy="5507183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Constantia" panose="02030602050306030303" pitchFamily="18" charset="0"/>
              </a:rPr>
              <a:t>DIRAC: </a:t>
            </a:r>
            <a:br>
              <a:rPr lang="en-US" sz="2400" b="1" dirty="0">
                <a:latin typeface="Constantia" panose="02030602050306030303" pitchFamily="18" charset="0"/>
              </a:rPr>
            </a:br>
            <a:r>
              <a:rPr lang="en-US" sz="2400" dirty="0">
                <a:latin typeface="Constantia" panose="02030602050306030303" pitchFamily="18" charset="0"/>
              </a:rPr>
              <a:t>Igor </a:t>
            </a:r>
            <a:r>
              <a:rPr lang="en-US" sz="2400" dirty="0" err="1">
                <a:latin typeface="Constantia" panose="02030602050306030303" pitchFamily="18" charset="0"/>
              </a:rPr>
              <a:t>Pelevanyk</a:t>
            </a:r>
            <a:r>
              <a:rPr lang="en-US" sz="2400" dirty="0">
                <a:latin typeface="Constantia" panose="02030602050306030303" pitchFamily="18" charset="0"/>
              </a:rPr>
              <a:t>, Andrey </a:t>
            </a:r>
            <a:r>
              <a:rPr lang="en-US" sz="2400" dirty="0" err="1">
                <a:latin typeface="Constantia" panose="02030602050306030303" pitchFamily="18" charset="0"/>
              </a:rPr>
              <a:t>Tsaregorodtzev</a:t>
            </a:r>
            <a:r>
              <a:rPr lang="en-US" sz="2400" b="1" dirty="0">
                <a:latin typeface="Constantia" panose="02030602050306030303" pitchFamily="18" charset="0"/>
              </a:rPr>
              <a:t/>
            </a:r>
            <a:br>
              <a:rPr lang="en-US" sz="2400" b="1" dirty="0">
                <a:latin typeface="Constantia" panose="02030602050306030303" pitchFamily="18" charset="0"/>
              </a:rPr>
            </a:br>
            <a:r>
              <a:rPr lang="en-US" sz="2400" b="1" dirty="0" smtClean="0">
                <a:latin typeface="Constantia" panose="02030602050306030303" pitchFamily="18" charset="0"/>
              </a:rPr>
              <a:t>MPD:</a:t>
            </a:r>
            <a:r>
              <a:rPr lang="en-US" sz="2400" dirty="0">
                <a:latin typeface="Constantia" panose="02030602050306030303" pitchFamily="18" charset="0"/>
              </a:rPr>
              <a:t/>
            </a:r>
            <a:br>
              <a:rPr lang="en-US" sz="2400" dirty="0">
                <a:latin typeface="Constantia" panose="02030602050306030303" pitchFamily="18" charset="0"/>
              </a:rPr>
            </a:br>
            <a:r>
              <a:rPr lang="en-US" sz="2400" dirty="0">
                <a:latin typeface="Constantia" panose="02030602050306030303" pitchFamily="18" charset="0"/>
              </a:rPr>
              <a:t>Andrey </a:t>
            </a:r>
            <a:r>
              <a:rPr lang="en-US" sz="2400" dirty="0" err="1" smtClean="0">
                <a:latin typeface="Constantia" panose="02030602050306030303" pitchFamily="18" charset="0"/>
              </a:rPr>
              <a:t>Moshkin</a:t>
            </a:r>
            <a:r>
              <a:rPr lang="en-US" sz="2400" dirty="0" smtClean="0">
                <a:latin typeface="Constantia" panose="02030602050306030303" pitchFamily="18" charset="0"/>
              </a:rPr>
              <a:t>, Oleg </a:t>
            </a:r>
            <a:r>
              <a:rPr lang="en-US" sz="2400" dirty="0" err="1" smtClean="0">
                <a:latin typeface="Constantia" panose="02030602050306030303" pitchFamily="18" charset="0"/>
              </a:rPr>
              <a:t>Rogachevskiy</a:t>
            </a:r>
            <a:r>
              <a:rPr lang="en-US" sz="2400" dirty="0">
                <a:latin typeface="Constantia" panose="02030602050306030303" pitchFamily="18" charset="0"/>
              </a:rPr>
              <a:t/>
            </a:r>
            <a:br>
              <a:rPr lang="en-US" sz="2400" dirty="0">
                <a:latin typeface="Constantia" panose="02030602050306030303" pitchFamily="18" charset="0"/>
              </a:rPr>
            </a:br>
            <a:r>
              <a:rPr lang="en-US" sz="2400" b="1" dirty="0" err="1" smtClean="0">
                <a:latin typeface="Constantia" panose="02030602050306030303" pitchFamily="18" charset="0"/>
              </a:rPr>
              <a:t>Responsibles</a:t>
            </a:r>
            <a:r>
              <a:rPr lang="en-US" sz="2400" b="1" dirty="0" smtClean="0">
                <a:latin typeface="Constantia" panose="02030602050306030303" pitchFamily="18" charset="0"/>
              </a:rPr>
              <a:t> </a:t>
            </a:r>
            <a:r>
              <a:rPr lang="en-US" sz="2400" b="1" dirty="0">
                <a:latin typeface="Constantia" panose="02030602050306030303" pitchFamily="18" charset="0"/>
              </a:rPr>
              <a:t>for resources:</a:t>
            </a:r>
            <a:r>
              <a:rPr lang="en-US" sz="2400" dirty="0">
                <a:latin typeface="Constantia" panose="02030602050306030303" pitchFamily="18" charset="0"/>
              </a:rPr>
              <a:t/>
            </a:r>
            <a:br>
              <a:rPr lang="en-US" sz="2400" dirty="0">
                <a:latin typeface="Constantia" panose="02030602050306030303" pitchFamily="18" charset="0"/>
              </a:rPr>
            </a:br>
            <a:r>
              <a:rPr lang="en-US" sz="2400" dirty="0">
                <a:latin typeface="Constantia" panose="02030602050306030303" pitchFamily="18" charset="0"/>
              </a:rPr>
              <a:t>Cloud:   Nikolay </a:t>
            </a:r>
            <a:r>
              <a:rPr lang="en-US" sz="2400" dirty="0" err="1">
                <a:latin typeface="Constantia" panose="02030602050306030303" pitchFamily="18" charset="0"/>
              </a:rPr>
              <a:t>Kutovskiy</a:t>
            </a:r>
            <a:r>
              <a:rPr lang="en-US" sz="2400" dirty="0">
                <a:latin typeface="Constantia" panose="02030602050306030303" pitchFamily="18" charset="0"/>
              </a:rPr>
              <a:t/>
            </a:r>
            <a:br>
              <a:rPr lang="en-US" sz="2400" dirty="0">
                <a:latin typeface="Constantia" panose="02030602050306030303" pitchFamily="18" charset="0"/>
              </a:rPr>
            </a:br>
            <a:r>
              <a:rPr lang="en-US" sz="2400" dirty="0">
                <a:latin typeface="Constantia" panose="02030602050306030303" pitchFamily="18" charset="0"/>
              </a:rPr>
              <a:t>Tier-1,Tier-2, EOS:   Valery </a:t>
            </a:r>
            <a:r>
              <a:rPr lang="en-US" sz="2400" dirty="0" err="1" smtClean="0">
                <a:latin typeface="Constantia" panose="02030602050306030303" pitchFamily="18" charset="0"/>
              </a:rPr>
              <a:t>Mitsyn</a:t>
            </a:r>
            <a:r>
              <a:rPr lang="en-US" sz="2400" dirty="0">
                <a:latin typeface="Constantia" panose="02030602050306030303" pitchFamily="18" charset="0"/>
              </a:rPr>
              <a:t/>
            </a:r>
            <a:br>
              <a:rPr lang="en-US" sz="2400" dirty="0">
                <a:latin typeface="Constantia" panose="02030602050306030303" pitchFamily="18" charset="0"/>
              </a:rPr>
            </a:br>
            <a:r>
              <a:rPr lang="en-US" sz="2400" dirty="0" err="1" smtClean="0">
                <a:latin typeface="Constantia" panose="02030602050306030303" pitchFamily="18" charset="0"/>
              </a:rPr>
              <a:t>Govorun</a:t>
            </a:r>
            <a:r>
              <a:rPr lang="en-US" sz="2400" dirty="0">
                <a:latin typeface="Constantia" panose="02030602050306030303" pitchFamily="18" charset="0"/>
              </a:rPr>
              <a:t>:   Dmitry </a:t>
            </a:r>
            <a:r>
              <a:rPr lang="en-US" sz="2400" dirty="0" err="1" smtClean="0">
                <a:latin typeface="Constantia" panose="02030602050306030303" pitchFamily="18" charset="0"/>
              </a:rPr>
              <a:t>Podgainy</a:t>
            </a:r>
            <a:r>
              <a:rPr lang="en-US" sz="2400" dirty="0" smtClean="0">
                <a:latin typeface="Constantia" panose="02030602050306030303" pitchFamily="18" charset="0"/>
              </a:rPr>
              <a:t/>
            </a:r>
            <a:br>
              <a:rPr lang="en-US" sz="2400" dirty="0" smtClean="0">
                <a:latin typeface="Constantia" panose="02030602050306030303" pitchFamily="18" charset="0"/>
              </a:rPr>
            </a:br>
            <a:r>
              <a:rPr lang="en-US" sz="2400" dirty="0" smtClean="0">
                <a:latin typeface="Constantia" panose="02030602050306030303" pitchFamily="18" charset="0"/>
              </a:rPr>
              <a:t>LHEP cluster: Boris </a:t>
            </a:r>
            <a:r>
              <a:rPr lang="en-US" sz="2400" dirty="0" err="1" smtClean="0">
                <a:latin typeface="Constantia" panose="02030602050306030303" pitchFamily="18" charset="0"/>
              </a:rPr>
              <a:t>Schinov</a:t>
            </a:r>
            <a:r>
              <a:rPr lang="en-US" sz="2400" dirty="0" smtClean="0">
                <a:latin typeface="Constantia" panose="02030602050306030303" pitchFamily="18" charset="0"/>
              </a:rPr>
              <a:t/>
            </a:r>
            <a:br>
              <a:rPr lang="en-US" sz="2400" dirty="0" smtClean="0">
                <a:latin typeface="Constantia" panose="02030602050306030303" pitchFamily="18" charset="0"/>
              </a:rPr>
            </a:br>
            <a:r>
              <a:rPr lang="en-US" sz="2400" dirty="0" err="1">
                <a:latin typeface="Constantia" panose="02030602050306030303" pitchFamily="18" charset="0"/>
              </a:rPr>
              <a:t>dCache</a:t>
            </a:r>
            <a:r>
              <a:rPr lang="en-US" sz="2400" dirty="0">
                <a:latin typeface="Constantia" panose="02030602050306030303" pitchFamily="18" charset="0"/>
              </a:rPr>
              <a:t>:   Vladimir </a:t>
            </a:r>
            <a:r>
              <a:rPr lang="en-US" sz="2400" dirty="0" err="1">
                <a:latin typeface="Constantia" panose="02030602050306030303" pitchFamily="18" charset="0"/>
              </a:rPr>
              <a:t>Trofimov</a:t>
            </a:r>
            <a:r>
              <a:rPr lang="en-US" sz="2400" dirty="0">
                <a:latin typeface="Constantia" panose="02030602050306030303" pitchFamily="18" charset="0"/>
              </a:rPr>
              <a:t/>
            </a:r>
            <a:br>
              <a:rPr lang="en-US" sz="2400" dirty="0">
                <a:latin typeface="Constantia" panose="02030602050306030303" pitchFamily="18" charset="0"/>
              </a:rPr>
            </a:br>
            <a:endParaRPr lang="en-US" sz="2400" dirty="0">
              <a:latin typeface="Constantia" panose="02030602050306030303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 smtClean="0">
                <a:latin typeface="Segoe UI Light" panose="020B0502040204020203" pitchFamily="34" charset="0"/>
              </a:rPr>
              <a:t>Authors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 smtClean="0">
                <a:latin typeface="Segoe UI Light" panose="020B0502040204020203" pitchFamily="34" charset="0"/>
              </a:rPr>
              <a:t>NICA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object 3"/>
          <p:cNvSpPr/>
          <p:nvPr/>
        </p:nvSpPr>
        <p:spPr>
          <a:xfrm>
            <a:off x="806634" y="976490"/>
            <a:ext cx="7909847" cy="4404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grpSp>
        <p:nvGrpSpPr>
          <p:cNvPr id="9" name="object 4"/>
          <p:cNvGrpSpPr/>
          <p:nvPr/>
        </p:nvGrpSpPr>
        <p:grpSpPr>
          <a:xfrm>
            <a:off x="2444447" y="5844356"/>
            <a:ext cx="4689467" cy="741654"/>
            <a:chOff x="1607400" y="6503410"/>
            <a:chExt cx="5171440" cy="817880"/>
          </a:xfrm>
        </p:grpSpPr>
        <p:sp>
          <p:nvSpPr>
            <p:cNvPr id="10" name="object 5"/>
            <p:cNvSpPr/>
            <p:nvPr/>
          </p:nvSpPr>
          <p:spPr>
            <a:xfrm>
              <a:off x="1607400" y="6936849"/>
              <a:ext cx="5171376" cy="3841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" name="object 6"/>
            <p:cNvSpPr/>
            <p:nvPr/>
          </p:nvSpPr>
          <p:spPr>
            <a:xfrm>
              <a:off x="1688045" y="6503410"/>
              <a:ext cx="4351655" cy="4039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2" name="object 7"/>
          <p:cNvSpPr/>
          <p:nvPr/>
        </p:nvSpPr>
        <p:spPr>
          <a:xfrm>
            <a:off x="2879927" y="5402012"/>
            <a:ext cx="2154552" cy="3342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426597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MC generation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2712" y="1134495"/>
            <a:ext cx="72985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82827"/>
                </a:solidFill>
                <a:latin typeface="Segoe UI Light" panose="020B0502040204020203" pitchFamily="34" charset="0"/>
              </a:rPr>
              <a:t>The </a:t>
            </a:r>
            <a:r>
              <a:rPr lang="en-US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MPD(Multi Purpose Detector) </a:t>
            </a:r>
            <a:r>
              <a:rPr lang="en-US" dirty="0">
                <a:solidFill>
                  <a:srgbClr val="282827"/>
                </a:solidFill>
                <a:latin typeface="Segoe UI Light" panose="020B0502040204020203" pitchFamily="34" charset="0"/>
              </a:rPr>
              <a:t>apparatus has been designed as a 4π spectrometer capable of detecting of charged hadrons, electrons and photons in heavy-ion collisions at high luminosity in the energy range of the NICA collider. To reach this goal, the detector will comprise a precise 3-D tracking system and a high-performance particle identification (PID) system based on the time-of-flight measurements and calorimetry.</a:t>
            </a:r>
            <a:endParaRPr lang="ru-RU" dirty="0">
              <a:latin typeface="Segoe UI Light" panose="020B0502040204020203" pitchFamily="34" charset="0"/>
            </a:endParaRPr>
          </a:p>
        </p:txBody>
      </p:sp>
      <p:pic>
        <p:nvPicPr>
          <p:cNvPr id="1026" name="Picture 2" descr="NICA - Nuclotron-based Ion Collider fAci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4" y="3345381"/>
            <a:ext cx="4455952" cy="250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24429" y="2890563"/>
            <a:ext cx="4381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Reconstructed Monte-Carlo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events</a:t>
            </a:r>
            <a:endParaRPr lang="ru-RU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8272" y="5854083"/>
            <a:ext cx="31324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detector</a:t>
            </a:r>
            <a:endParaRPr lang="ru-RU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88" y="3306061"/>
            <a:ext cx="3908586" cy="33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1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</a:t>
            </a:r>
            <a:r>
              <a:rPr lang="en-US" sz="5400" dirty="0" smtClean="0">
                <a:latin typeface="Segoe UI Light" panose="020B0502040204020203" pitchFamily="34" charset="0"/>
              </a:rPr>
              <a:t>C generation math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2712" y="1230283"/>
            <a:ext cx="72985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In practice, </a:t>
            </a:r>
            <a:r>
              <a:rPr lang="en-US" sz="2400" dirty="0">
                <a:solidFill>
                  <a:srgbClr val="282827"/>
                </a:solidFill>
                <a:latin typeface="Segoe UI Light" panose="020B0502040204020203" pitchFamily="34" charset="0"/>
              </a:rPr>
              <a:t>t</a:t>
            </a:r>
            <a:r>
              <a:rPr lang="en-US" sz="24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o</a:t>
            </a:r>
          </a:p>
          <a:p>
            <a:pPr algn="just"/>
            <a:r>
              <a:rPr lang="en-US" sz="32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generate 600M events </a:t>
            </a:r>
          </a:p>
          <a:p>
            <a:pPr algn="just"/>
            <a:r>
              <a:rPr lang="en-US" sz="32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reconstruct 100M events</a:t>
            </a:r>
          </a:p>
          <a:p>
            <a:pPr algn="just"/>
            <a:r>
              <a:rPr lang="en-US" sz="2400" dirty="0">
                <a:solidFill>
                  <a:srgbClr val="282827"/>
                </a:solidFill>
                <a:latin typeface="Segoe UI Light" panose="020B0502040204020203" pitchFamily="34" charset="0"/>
              </a:rPr>
              <a:t>(</a:t>
            </a:r>
            <a:r>
              <a:rPr lang="en-US" sz="24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size of reconstructed is around 1 MB)</a:t>
            </a:r>
            <a:endParaRPr lang="ru-RU" sz="2400" dirty="0">
              <a:latin typeface="Segoe UI Light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2713" y="3130877"/>
            <a:ext cx="72985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You need to </a:t>
            </a:r>
            <a:r>
              <a:rPr lang="en-US" sz="36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execute 500k jobs</a:t>
            </a:r>
            <a:r>
              <a:rPr lang="en-US" sz="24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,</a:t>
            </a:r>
          </a:p>
          <a:p>
            <a:pPr algn="just"/>
            <a:r>
              <a:rPr lang="en-US" sz="24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Each </a:t>
            </a:r>
            <a:r>
              <a:rPr lang="en-US" sz="36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lasts for average 5.5 hours </a:t>
            </a:r>
            <a:r>
              <a:rPr lang="en-US" sz="2400" dirty="0">
                <a:solidFill>
                  <a:srgbClr val="282827"/>
                </a:solidFill>
                <a:latin typeface="Segoe UI Light" panose="020B0502040204020203" pitchFamily="34" charset="0"/>
              </a:rPr>
              <a:t>on one CPU core</a:t>
            </a:r>
            <a:endParaRPr lang="ru-RU" sz="2400" dirty="0">
              <a:latin typeface="Segoe UI Light" panose="020B0502040204020203" pitchFamily="34" charset="0"/>
            </a:endParaRPr>
          </a:p>
          <a:p>
            <a:pPr algn="just"/>
            <a:r>
              <a:rPr lang="en-US" sz="36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 </a:t>
            </a:r>
            <a:r>
              <a:rPr lang="en-US" sz="24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(4-9 hours depending on the resource)</a:t>
            </a:r>
            <a:endParaRPr lang="ru-RU" sz="2400" dirty="0">
              <a:latin typeface="Segoe UI Light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2713" y="5339248"/>
            <a:ext cx="3067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Notebook: ~80 years</a:t>
            </a:r>
            <a:endParaRPr lang="ru-RU" sz="2400" dirty="0">
              <a:latin typeface="Segoe UI Light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87389" y="5339249"/>
            <a:ext cx="3593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Server(24cores): ~13 years</a:t>
            </a:r>
            <a:endParaRPr lang="ru-RU" sz="2400" dirty="0">
              <a:latin typeface="Segoe UI Light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56411" y="5920585"/>
            <a:ext cx="4702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82827"/>
                </a:solidFill>
                <a:latin typeface="Segoe UI Light" panose="020B0502040204020203" pitchFamily="34" charset="0"/>
              </a:rPr>
              <a:t>Cluster(10000 cores): ~ 11 days</a:t>
            </a:r>
            <a:endParaRPr lang="ru-RU" sz="2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2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5" b="64169"/>
          <a:stretch/>
        </p:blipFill>
        <p:spPr bwMode="auto">
          <a:xfrm>
            <a:off x="3366687" y="4041514"/>
            <a:ext cx="122451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0" r="50615" b="64169"/>
          <a:stretch/>
        </p:blipFill>
        <p:spPr bwMode="auto">
          <a:xfrm>
            <a:off x="1356481" y="4026125"/>
            <a:ext cx="1233488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r="25784" b="64169"/>
          <a:stretch/>
        </p:blipFill>
        <p:spPr bwMode="auto">
          <a:xfrm>
            <a:off x="5268804" y="4026127"/>
            <a:ext cx="1233487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8" b="64169"/>
          <a:stretch/>
        </p:blipFill>
        <p:spPr bwMode="auto">
          <a:xfrm>
            <a:off x="7385148" y="4026127"/>
            <a:ext cx="130016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1361262" y="1359811"/>
            <a:ext cx="1743848" cy="689553"/>
            <a:chOff x="768134" y="934196"/>
            <a:chExt cx="1743848" cy="689553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120791" y="1359811"/>
            <a:ext cx="1778314" cy="689553"/>
            <a:chOff x="2527663" y="934196"/>
            <a:chExt cx="1778314" cy="689553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527663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30694" y="934852"/>
              <a:ext cx="11752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dCache</a:t>
              </a:r>
              <a:endParaRPr lang="ru-RU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36" name="Picture 12" descr="ÐÐ°ÑÑÐ¸Ð½ÐºÐ¸ Ð¿Ð¾ Ð·Ð°Ð¿ÑÐ¾ÑÑ dCach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749" y="1033499"/>
              <a:ext cx="490945" cy="49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Скругленный прямоугольник 29"/>
          <p:cNvSpPr/>
          <p:nvPr/>
        </p:nvSpPr>
        <p:spPr>
          <a:xfrm>
            <a:off x="5074447" y="1359811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8" name="Picture 14" descr="ÐÐ°ÑÑÐ¸Ð½ÐºÐ¸ Ð¿Ð¾ Ð·Ð°Ð¿ÑÐ¾ÑÑ cep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320" y="1352100"/>
            <a:ext cx="555476" cy="6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7174766" y="1352100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40" name="Picture 16" descr="Lustre_file_system_log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929" y="1567463"/>
            <a:ext cx="1270711" cy="2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209793" y="528728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Tier-2/CICC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24602" y="53026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Tier-1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2114" y="529758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Cloud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70297" y="5297583"/>
            <a:ext cx="25004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</a:rPr>
              <a:t>Govorun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</a:rPr>
              <a:t>HybriLIT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MICC Resources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06101" y="20978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43494" y="2066959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GridFTP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25349" y="2061136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74766" y="2066961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68140" y="6212074"/>
            <a:ext cx="47929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* 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This is a simplified slide to demonstrate complexity and variability of protocols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and accesses approaches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93148" y="1230283"/>
            <a:ext cx="355493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998434" y="1230283"/>
            <a:ext cx="1781890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932724" y="1230283"/>
            <a:ext cx="212745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-142155" y="4561807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133406" y="1535309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142155" y="2082348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Protocol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00861" y="356793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Torque  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24602" y="358852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121626" y="3567285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OpenNebula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71797" y="35782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Slurm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-133406" y="359871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Job Submit.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81797" y="32171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  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36536" y="322608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-130221" y="322608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Jobs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24811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SSO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07696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106189" y="3049901"/>
            <a:ext cx="0" cy="921631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29339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, 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3287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118621" y="2424533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136411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ceph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key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19296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F79CDB-A737-4395-891B-C21CCD7319A1}"/>
              </a:ext>
            </a:extLst>
          </p:cNvPr>
          <p:cNvSpPr txBox="1"/>
          <p:nvPr/>
        </p:nvSpPr>
        <p:spPr>
          <a:xfrm>
            <a:off x="3632727" y="1681145"/>
            <a:ext cx="11752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Disk, Tape</a:t>
            </a:r>
            <a:endParaRPr lang="ru-RU" sz="1400" b="1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1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</a:t>
            </a:r>
            <a:r>
              <a:rPr lang="en-US" sz="5400" dirty="0" smtClean="0">
                <a:latin typeface="Segoe UI Light" panose="020B0502040204020203" pitchFamily="34" charset="0"/>
              </a:rPr>
              <a:t>was done in JINR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269" y="4983585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64">
            <a:extLst>
              <a:ext uri="{FF2B5EF4-FFF2-40B4-BE49-F238E27FC236}">
                <a16:creationId xmlns:a16="http://schemas.microsoft.com/office/drawing/2014/main" id="{409A29C3-F4C4-4ECE-8F28-48AB931A3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980" y="4985262"/>
            <a:ext cx="1150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089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5687604-D745-4074-AA5A-3EBCBFCD8BB3}"/>
              </a:ext>
            </a:extLst>
          </p:cNvPr>
          <p:cNvSpPr/>
          <p:nvPr/>
        </p:nvSpPr>
        <p:spPr>
          <a:xfrm>
            <a:off x="1219064" y="5457269"/>
            <a:ext cx="652856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computing resources of the JINR Multifunctional Information and Computing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Complex, clouds in JINR Member-States, cluster from Mexico University were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using the DIRAC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Interware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1781DB1-D35F-494B-BACC-2C3D90D848B5}"/>
              </a:ext>
            </a:extLst>
          </p:cNvPr>
          <p:cNvCxnSpPr/>
          <p:nvPr/>
        </p:nvCxnSpPr>
        <p:spPr bwMode="auto">
          <a:xfrm>
            <a:off x="2196592" y="2552395"/>
            <a:ext cx="3587801" cy="1002518"/>
          </a:xfrm>
          <a:prstGeom prst="straightConnector1">
            <a:avLst/>
          </a:prstGeom>
          <a:ln w="38100">
            <a:solidFill>
              <a:srgbClr val="00206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3EB7A5A-41EE-4ABE-9CF1-5B7D0213BD89}"/>
              </a:ext>
            </a:extLst>
          </p:cNvPr>
          <p:cNvCxnSpPr/>
          <p:nvPr/>
        </p:nvCxnSpPr>
        <p:spPr bwMode="auto">
          <a:xfrm flipH="1">
            <a:off x="1717167" y="2906407"/>
            <a:ext cx="20638" cy="577850"/>
          </a:xfrm>
          <a:prstGeom prst="straightConnector1">
            <a:avLst/>
          </a:prstGeom>
          <a:ln w="38100">
            <a:solidFill>
              <a:schemeClr val="accent1">
                <a:shade val="95000"/>
                <a:satMod val="105000"/>
                <a:alpha val="3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486D7C6-84C4-4454-B6F1-81F228987630}"/>
              </a:ext>
            </a:extLst>
          </p:cNvPr>
          <p:cNvCxnSpPr/>
          <p:nvPr/>
        </p:nvCxnSpPr>
        <p:spPr bwMode="auto">
          <a:xfrm>
            <a:off x="1979105" y="2925457"/>
            <a:ext cx="950912" cy="558799"/>
          </a:xfrm>
          <a:prstGeom prst="straightConnector1">
            <a:avLst/>
          </a:prstGeom>
          <a:ln w="38100">
            <a:solidFill>
              <a:srgbClr val="7030A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E743093-0B36-4A21-AD66-9EA418048C5E}"/>
              </a:ext>
            </a:extLst>
          </p:cNvPr>
          <p:cNvCxnSpPr/>
          <p:nvPr/>
        </p:nvCxnSpPr>
        <p:spPr bwMode="auto">
          <a:xfrm>
            <a:off x="2056892" y="2809570"/>
            <a:ext cx="1955799" cy="674687"/>
          </a:xfrm>
          <a:prstGeom prst="straightConnector1">
            <a:avLst/>
          </a:prstGeom>
          <a:ln w="38100">
            <a:solidFill>
              <a:schemeClr val="accent6">
                <a:lumMod val="75000"/>
                <a:alpha val="3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FCCB7BB-6433-40E0-B546-1EDE11ED19FB}"/>
              </a:ext>
            </a:extLst>
          </p:cNvPr>
          <p:cNvCxnSpPr/>
          <p:nvPr/>
        </p:nvCxnSpPr>
        <p:spPr bwMode="auto">
          <a:xfrm>
            <a:off x="2137855" y="2688920"/>
            <a:ext cx="2663852" cy="847725"/>
          </a:xfrm>
          <a:prstGeom prst="straightConnector1">
            <a:avLst/>
          </a:prstGeom>
          <a:ln w="38100">
            <a:solidFill>
              <a:srgbClr val="FF000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33F049D-02A7-4479-9E62-94F4264F8DFB}"/>
              </a:ext>
            </a:extLst>
          </p:cNvPr>
          <p:cNvCxnSpPr>
            <a:stCxn id="37" idx="3"/>
          </p:cNvCxnSpPr>
          <p:nvPr/>
        </p:nvCxnSpPr>
        <p:spPr bwMode="auto">
          <a:xfrm>
            <a:off x="2212467" y="2439681"/>
            <a:ext cx="4360863" cy="269876"/>
          </a:xfrm>
          <a:prstGeom prst="straightConnector1">
            <a:avLst/>
          </a:prstGeom>
          <a:ln w="38100">
            <a:solidFill>
              <a:srgbClr val="FFC00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CDE769E-EAB5-4197-8176-9269917EB8AD}"/>
              </a:ext>
            </a:extLst>
          </p:cNvPr>
          <p:cNvCxnSpPr/>
          <p:nvPr/>
        </p:nvCxnSpPr>
        <p:spPr bwMode="auto">
          <a:xfrm flipV="1">
            <a:off x="2269617" y="1971370"/>
            <a:ext cx="4281488" cy="296862"/>
          </a:xfrm>
          <a:prstGeom prst="straightConnector1">
            <a:avLst/>
          </a:prstGeom>
          <a:ln w="38100">
            <a:solidFill>
              <a:srgbClr val="FF9933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5ECDF4A1-F4D3-46BB-B87F-1CFFB7656FC3}"/>
              </a:ext>
            </a:extLst>
          </p:cNvPr>
          <p:cNvSpPr/>
          <p:nvPr/>
        </p:nvSpPr>
        <p:spPr bwMode="auto">
          <a:xfrm>
            <a:off x="3177667" y="1022045"/>
            <a:ext cx="2303464" cy="719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44" y="1060038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8AABD37-B2E7-4151-A3BF-7610F843F463}"/>
              </a:ext>
            </a:extLst>
          </p:cNvPr>
          <p:cNvCxnSpPr>
            <a:stCxn id="38" idx="3"/>
            <a:endCxn id="30" idx="1"/>
          </p:cNvCxnSpPr>
          <p:nvPr/>
        </p:nvCxnSpPr>
        <p:spPr bwMode="auto">
          <a:xfrm flipV="1">
            <a:off x="2376412" y="1381614"/>
            <a:ext cx="801255" cy="22130"/>
          </a:xfrm>
          <a:prstGeom prst="straightConnector1">
            <a:avLst/>
          </a:prstGeom>
          <a:ln w="1016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73A71CF-0B89-440B-B520-D2DE0A1BE71E}"/>
              </a:ext>
            </a:extLst>
          </p:cNvPr>
          <p:cNvCxnSpPr/>
          <p:nvPr/>
        </p:nvCxnSpPr>
        <p:spPr bwMode="auto">
          <a:xfrm flipH="1">
            <a:off x="2323592" y="1741182"/>
            <a:ext cx="1023938" cy="1743075"/>
          </a:xfrm>
          <a:prstGeom prst="straightConnector1">
            <a:avLst/>
          </a:prstGeom>
          <a:ln w="50800"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9A0F6154-6C25-4F79-95B9-6C35FA6B3FF7}"/>
              </a:ext>
            </a:extLst>
          </p:cNvPr>
          <p:cNvCxnSpPr>
            <a:stCxn id="31" idx="2"/>
          </p:cNvCxnSpPr>
          <p:nvPr/>
        </p:nvCxnSpPr>
        <p:spPr bwMode="auto">
          <a:xfrm flipH="1">
            <a:off x="4046030" y="1728482"/>
            <a:ext cx="277812" cy="1755775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20E28B3-E8EB-4414-9E96-73A1E3D90863}"/>
              </a:ext>
            </a:extLst>
          </p:cNvPr>
          <p:cNvCxnSpPr/>
          <p:nvPr/>
        </p:nvCxnSpPr>
        <p:spPr bwMode="auto">
          <a:xfrm flipH="1">
            <a:off x="3069717" y="1755470"/>
            <a:ext cx="700088" cy="1766887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D3071BF-0059-4677-BB22-04094847DCAE}"/>
              </a:ext>
            </a:extLst>
          </p:cNvPr>
          <p:cNvCxnSpPr/>
          <p:nvPr/>
        </p:nvCxnSpPr>
        <p:spPr bwMode="auto">
          <a:xfrm>
            <a:off x="4633052" y="1740838"/>
            <a:ext cx="266576" cy="1823981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54208-AA8C-4ACF-A016-1F2B2B58D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80" y="1985368"/>
            <a:ext cx="839840" cy="9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D021403-2245-4DDF-8B13-C9D5395150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3" y="882662"/>
            <a:ext cx="951329" cy="104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425083" y="3597375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A81EFA9-A6D4-4393-A4FB-678BDF655B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30" y="2275144"/>
            <a:ext cx="611249" cy="71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4222380-10D7-4EC0-BED3-2DF6549F9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78" y="2600343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6FDB8A9-E5B0-4B3B-85F9-FB510CDFB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0090" y="1121707"/>
            <a:ext cx="471777" cy="4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6D871F7-F689-4648-8FE3-1D5A1802387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24" y="1263844"/>
            <a:ext cx="789520" cy="7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DF5FA94-AEA1-4120-A5BE-C341383C7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31" y="1578585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56">
            <a:extLst>
              <a:ext uri="{FF2B5EF4-FFF2-40B4-BE49-F238E27FC236}">
                <a16:creationId xmlns:a16="http://schemas.microsoft.com/office/drawing/2014/main" id="{8C70A49F-0293-487F-A5CC-8F8632936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656" y="2982747"/>
            <a:ext cx="750404" cy="41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 Narrow" panose="020B0606020202030204" pitchFamily="34" charset="0"/>
              </a:rPr>
              <a:t>EOS</a:t>
            </a:r>
            <a:endParaRPr lang="ru-RU" altLang="ru-RU" sz="1800">
              <a:latin typeface="Arial Narrow" panose="020B0606020202030204" pitchFamily="34" charset="0"/>
            </a:endParaRP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>
            <a:endCxn id="47" idx="0"/>
          </p:cNvCxnSpPr>
          <p:nvPr/>
        </p:nvCxnSpPr>
        <p:spPr bwMode="auto">
          <a:xfrm>
            <a:off x="5036630" y="1740838"/>
            <a:ext cx="848791" cy="1856537"/>
          </a:xfrm>
          <a:prstGeom prst="straightConnector1">
            <a:avLst/>
          </a:prstGeom>
          <a:ln w="50800">
            <a:solidFill>
              <a:srgbClr val="00206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389742" y="3597375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413350" y="3618013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FCF6E693-5965-436E-B8C1-3F8B6B98C895}"/>
              </a:ext>
            </a:extLst>
          </p:cNvPr>
          <p:cNvCxnSpPr>
            <a:stCxn id="30" idx="3"/>
          </p:cNvCxnSpPr>
          <p:nvPr/>
        </p:nvCxnSpPr>
        <p:spPr bwMode="auto">
          <a:xfrm>
            <a:off x="5481130" y="1380821"/>
            <a:ext cx="1069975" cy="50800"/>
          </a:xfrm>
          <a:prstGeom prst="straightConnector1">
            <a:avLst/>
          </a:prstGeom>
          <a:ln w="50800">
            <a:solidFill>
              <a:srgbClr val="FF9933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E101F9C6-6782-47A8-BC34-DDB959E267A5}"/>
              </a:ext>
            </a:extLst>
          </p:cNvPr>
          <p:cNvCxnSpPr/>
          <p:nvPr/>
        </p:nvCxnSpPr>
        <p:spPr bwMode="auto">
          <a:xfrm>
            <a:off x="5438267" y="1709432"/>
            <a:ext cx="1165225" cy="754063"/>
          </a:xfrm>
          <a:prstGeom prst="straightConnector1">
            <a:avLst/>
          </a:prstGeom>
          <a:ln w="50800">
            <a:solidFill>
              <a:srgbClr val="FFC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182" y="468340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79" y="470651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53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366" y="47092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492" y="470920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712" y="473241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398850" y="3593237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514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413" y="47365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1"/>
          <a:srcRect l="19961" r="14364" b="6633"/>
          <a:stretch/>
        </p:blipFill>
        <p:spPr>
          <a:xfrm>
            <a:off x="6444742" y="3625787"/>
            <a:ext cx="898899" cy="916539"/>
          </a:xfrm>
          <a:prstGeom prst="ellipse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110" y="4331739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/>
          <p:nvPr/>
        </p:nvCxnSpPr>
        <p:spPr bwMode="auto">
          <a:xfrm>
            <a:off x="5310307" y="1741629"/>
            <a:ext cx="1583885" cy="1835390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8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97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4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</a:t>
            </a:r>
            <a:r>
              <a:rPr lang="en-US" sz="5400" dirty="0" smtClean="0">
                <a:latin typeface="Segoe UI Light" panose="020B0502040204020203" pitchFamily="34" charset="0"/>
              </a:rPr>
              <a:t>hat </a:t>
            </a:r>
            <a:r>
              <a:rPr lang="en-US" sz="5400" dirty="0">
                <a:latin typeface="Segoe UI Light" panose="020B0502040204020203" pitchFamily="34" charset="0"/>
              </a:rPr>
              <a:t>is </a:t>
            </a:r>
            <a:r>
              <a:rPr lang="en-US" sz="5400" dirty="0" smtClean="0">
                <a:latin typeface="Segoe UI Light" panose="020B0502040204020203" pitchFamily="34" charset="0"/>
              </a:rPr>
              <a:t>DIRAC?</a:t>
            </a:r>
            <a:endParaRPr lang="en-US" sz="54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dirty="0" smtClean="0">
                <a:latin typeface="Segoe UI Light" panose="020B0502040204020203" pitchFamily="34" charset="0"/>
              </a:rPr>
              <a:t>DIRAC provides all the necessary components to build ad-hoc grid infrastructures </a:t>
            </a:r>
            <a:r>
              <a:rPr lang="en-US" b="1" dirty="0" smtClean="0">
                <a:latin typeface="Segoe UI Light" panose="020B0502040204020203" pitchFamily="34" charset="0"/>
              </a:rPr>
              <a:t>interconnecting</a:t>
            </a:r>
            <a:r>
              <a:rPr lang="en-US" dirty="0" smtClean="0">
                <a:latin typeface="Segoe UI Light" panose="020B0502040204020203" pitchFamily="34" charset="0"/>
              </a:rPr>
              <a:t> computing resources of different types, allowing </a:t>
            </a:r>
            <a:r>
              <a:rPr lang="en-US" b="1" dirty="0" smtClean="0">
                <a:latin typeface="Segoe UI Light" panose="020B0502040204020203" pitchFamily="34" charset="0"/>
              </a:rPr>
              <a:t>interoperability</a:t>
            </a:r>
            <a:r>
              <a:rPr lang="en-US" dirty="0" smtClean="0">
                <a:latin typeface="Segoe UI Light" panose="020B0502040204020203" pitchFamily="34" charset="0"/>
              </a:rPr>
              <a:t> and simplifying </a:t>
            </a:r>
            <a:r>
              <a:rPr lang="en-US" b="1" dirty="0" smtClean="0">
                <a:latin typeface="Segoe UI Light" panose="020B0502040204020203" pitchFamily="34" charset="0"/>
              </a:rPr>
              <a:t>interfaces</a:t>
            </a:r>
            <a:r>
              <a:rPr lang="en-US" dirty="0" smtClean="0">
                <a:latin typeface="Segoe UI Light" panose="020B0502040204020203" pitchFamily="34" charset="0"/>
              </a:rPr>
              <a:t>.  This allows to speak about the DIRAC </a:t>
            </a:r>
            <a:r>
              <a:rPr lang="en-US" b="1" i="1" dirty="0" err="1" smtClean="0">
                <a:solidFill>
                  <a:srgbClr val="FF0000"/>
                </a:solidFill>
                <a:latin typeface="Segoe UI Light" panose="020B0502040204020203" pitchFamily="34" charset="0"/>
              </a:rPr>
              <a:t>interware</a:t>
            </a:r>
            <a:r>
              <a:rPr lang="en-US" dirty="0" smtClean="0">
                <a:latin typeface="Segoe UI Light" panose="020B0502040204020203" pitchFamily="34" charset="0"/>
              </a:rPr>
              <a:t>.  </a:t>
            </a:r>
          </a:p>
          <a:p>
            <a:pPr marL="0" indent="0">
              <a:buFont typeface="Arial"/>
              <a:buNone/>
            </a:pPr>
            <a:endParaRPr lang="en-US" dirty="0" smtClean="0">
              <a:latin typeface="Segoe UI Light" panose="020B0502040204020203" pitchFamily="34" charset="0"/>
            </a:endParaRPr>
          </a:p>
          <a:p>
            <a:pPr marL="0" indent="0">
              <a:buFont typeface="Arial"/>
              <a:buNone/>
            </a:pPr>
            <a:endParaRPr lang="en-US" dirty="0" smtClean="0">
              <a:latin typeface="Segoe UI Light" panose="020B0502040204020203" pitchFamily="34" charset="0"/>
            </a:endParaRPr>
          </a:p>
        </p:txBody>
      </p:sp>
      <p:pic>
        <p:nvPicPr>
          <p:cNvPr id="47" name="Picture 36" descr="DIRAC_Overlay_System_D_larg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88" y="3577656"/>
            <a:ext cx="6265711" cy="3073640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6360398" y="376855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Web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360398" y="4457684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CLI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360398" y="515444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360398" y="5851388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Segoe UI Light" panose="020B0502040204020203" pitchFamily="34" charset="0"/>
              </a:rPr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31428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18177</TotalTime>
  <Words>579</Words>
  <Application>Microsoft Office PowerPoint</Application>
  <PresentationFormat>Экран (4:3)</PresentationFormat>
  <Paragraphs>179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Calibri</vt:lpstr>
      <vt:lpstr>Optima</vt:lpstr>
      <vt:lpstr>Arial Narrow</vt:lpstr>
      <vt:lpstr>Segoe UI Light</vt:lpstr>
      <vt:lpstr>Bernard MT Condensed</vt:lpstr>
      <vt:lpstr>Segoe UI</vt:lpstr>
      <vt:lpstr>Courier New</vt:lpstr>
      <vt:lpstr>Comfortaa</vt:lpstr>
      <vt:lpstr>Arial</vt:lpstr>
      <vt:lpstr>Times New Roman</vt:lpstr>
      <vt:lpstr>Constantia</vt:lpstr>
      <vt:lpstr>CERNCorporate4-3</vt:lpstr>
      <vt:lpstr>Презентация PowerPoint</vt:lpstr>
      <vt:lpstr>Integration  of  geographically distributed heterogeneous resources  for the MPD experiment  with the DIRAC Interware</vt:lpstr>
      <vt:lpstr>DIRAC:  Igor Pelevanyk, Andrey Tsaregorodtzev MPD: Andrey Moshkin, Oleg Rogachevskiy Responsibles for resources: Cloud:   Nikolay Kutovskiy Tier-1,Tier-2, EOS:   Valery Mitsyn Govorun:   Dmitry Podgainy LHEP cluster: Boris Schinov dCache:   Vladimir Trofimov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local</cp:lastModifiedBy>
  <cp:revision>442</cp:revision>
  <dcterms:created xsi:type="dcterms:W3CDTF">2012-11-30T11:04:26Z</dcterms:created>
  <dcterms:modified xsi:type="dcterms:W3CDTF">2021-02-10T11:48:55Z</dcterms:modified>
</cp:coreProperties>
</file>