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97" r:id="rId3"/>
    <p:sldId id="333" r:id="rId4"/>
    <p:sldId id="336" r:id="rId5"/>
    <p:sldId id="335" r:id="rId6"/>
    <p:sldId id="337" r:id="rId7"/>
    <p:sldId id="327" r:id="rId8"/>
    <p:sldId id="328" r:id="rId9"/>
    <p:sldId id="339" r:id="rId10"/>
    <p:sldId id="305" r:id="rId11"/>
    <p:sldId id="329" r:id="rId12"/>
    <p:sldId id="264" r:id="rId13"/>
    <p:sldId id="338" r:id="rId14"/>
    <p:sldId id="285" r:id="rId15"/>
    <p:sldId id="266" r:id="rId16"/>
    <p:sldId id="271" r:id="rId17"/>
    <p:sldId id="286" r:id="rId18"/>
    <p:sldId id="284" r:id="rId19"/>
    <p:sldId id="270" r:id="rId20"/>
    <p:sldId id="288" r:id="rId21"/>
    <p:sldId id="34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5AB4"/>
    <a:srgbClr val="006600"/>
    <a:srgbClr val="0000CC"/>
    <a:srgbClr val="003399"/>
    <a:srgbClr val="0000FF"/>
    <a:srgbClr val="0066CC"/>
    <a:srgbClr val="305FBE"/>
    <a:srgbClr val="33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9" autoAdjust="0"/>
    <p:restoredTop sz="82500" autoAdjust="0"/>
  </p:normalViewPr>
  <p:slideViewPr>
    <p:cSldViewPr snapToGrid="0">
      <p:cViewPr varScale="1">
        <p:scale>
          <a:sx n="62" d="100"/>
          <a:sy n="62" d="100"/>
        </p:scale>
        <p:origin x="1290" y="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947BB-1E74-4E52-A6CD-DC15AE515F4E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0E784-8C1D-41BE-A475-1E152440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1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6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1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1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6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69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l"/>
            <a:r>
              <a:rPr lang="ru-RU" dirty="0" smtClean="0"/>
              <a:t> </a:t>
            </a:r>
          </a:p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77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4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1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11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0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study direct and indirect radiation damage to brain neurons, we have calculated microscopic 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deposition and free radicals in single neuron and small neural network and synaptic receptor under irradiation with different particles and energies.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CNS is so complex system. So some of obtained data, for example </a:t>
            </a:r>
            <a:r>
              <a:rPr lang="en-U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physical and chemical interaction in neuron and neuronal system are can not be measured experimentally in real neurons. Therefore all obtained </a:t>
            </a:r>
            <a:r>
              <a:rPr lang="en-U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particular importance for understanding the earliest </a:t>
            </a:r>
            <a:r>
              <a:rPr lang="en-U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physico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-chemical-biological events leading to further functional changes in CNS.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developed new example on this computation  to be officially included to Geant4-DNA.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///Only: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estimation of the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radiolytic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yields in neuronal cells suggests that the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enhancement in the levels of reactive oxygen species may potentially lead to oxidative damage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neuronal components disrupting the normal communication between cells of the neural network.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9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87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0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 algn="l">
              <a:spcAft>
                <a:spcPts val="1200"/>
              </a:spcAft>
              <a:buFont typeface="Arial" pitchFamily="34" charset="0"/>
              <a:buNone/>
            </a:pPr>
            <a:endParaRPr lang="en-US" sz="1200" b="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457200" indent="-279400" algn="l">
              <a:spcAft>
                <a:spcPts val="1200"/>
              </a:spcAft>
              <a:buFont typeface="Arial" pitchFamily="34" charset="0"/>
              <a:buChar char="•"/>
            </a:pPr>
            <a:endParaRPr lang="en-US" sz="1200" b="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457200" indent="-279400" algn="l">
              <a:spcAft>
                <a:spcPts val="1200"/>
              </a:spcAft>
              <a:buFont typeface="Arial" pitchFamily="34" charset="0"/>
              <a:buChar char="•"/>
            </a:pPr>
            <a:endParaRPr lang="en-US" sz="1200" b="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Sylfaen" panose="010A0502050306030303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6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Sylfaen" panose="010A050205030603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8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8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1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3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E784-8C1D-41BE-A475-1E1524400A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0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056CB-A65B-4AE6-AC10-18D2675F909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2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963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032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33029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450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644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534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485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31755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7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65802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399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637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418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9311-AD3E-4C18-AD28-836C2BD69C1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A2AF-7082-4289-9705-D53118100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2245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 userDrawn="1"/>
        </p:nvSpPr>
        <p:spPr bwMode="black">
          <a:xfrm>
            <a:off x="0" y="6589713"/>
            <a:ext cx="68770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224568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 userDrawn="1"/>
        </p:nvSpPr>
        <p:spPr bwMode="black">
          <a:xfrm>
            <a:off x="0" y="6589713"/>
            <a:ext cx="64436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0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2857" y="1730825"/>
            <a:ext cx="8476343" cy="201386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4" name="Rectangle 3"/>
          <p:cNvSpPr/>
          <p:nvPr/>
        </p:nvSpPr>
        <p:spPr>
          <a:xfrm>
            <a:off x="282806" y="1860589"/>
            <a:ext cx="8654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Simulation of radiation </a:t>
            </a: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damage</a:t>
            </a:r>
            <a:b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to different </a:t>
            </a: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neuronal </a:t>
            </a: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structures</a:t>
            </a:r>
            <a:b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with Geant4-DNA toolkit</a:t>
            </a:r>
            <a:endParaRPr lang="en-A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912" y="4143103"/>
            <a:ext cx="735643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u="sng" dirty="0" err="1" smtClean="0">
                <a:solidFill>
                  <a:srgbClr val="003399"/>
                </a:solidFill>
                <a:cs typeface="Arial" panose="020B0604020202020204" pitchFamily="34" charset="0"/>
              </a:rPr>
              <a:t>Lkhagvaa</a:t>
            </a:r>
            <a:r>
              <a:rPr lang="en-US" sz="2200" b="1" u="sng" dirty="0" smtClean="0">
                <a:solidFill>
                  <a:srgbClr val="003399"/>
                </a:solidFill>
                <a:cs typeface="Arial" panose="020B0604020202020204" pitchFamily="34" charset="0"/>
              </a:rPr>
              <a:t> Bayarchimeg</a:t>
            </a:r>
            <a:r>
              <a:rPr lang="en-US" sz="2200" b="1" u="sng" baseline="30000" dirty="0" smtClean="0">
                <a:solidFill>
                  <a:srgbClr val="003399"/>
                </a:solidFill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Oleg Belov</a:t>
            </a:r>
            <a:r>
              <a:rPr lang="en-US" sz="2200" b="1" baseline="30000" dirty="0" smtClean="0">
                <a:solidFill>
                  <a:srgbClr val="003399"/>
                </a:solidFill>
                <a:cs typeface="Arial" panose="020B0604020202020204" pitchFamily="34" charset="0"/>
              </a:rPr>
              <a:t>1</a:t>
            </a:r>
            <a:r>
              <a:rPr lang="en-US" sz="22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3399"/>
                </a:solidFill>
                <a:cs typeface="Arial" panose="020B0604020202020204" pitchFamily="34" charset="0"/>
              </a:rPr>
              <a:t>Munk</a:t>
            </a:r>
            <a:r>
              <a:rPr lang="en-US" sz="2200" b="1" dirty="0" err="1">
                <a:solidFill>
                  <a:srgbClr val="003399"/>
                </a:solidFill>
                <a:cs typeface="Arial" panose="020B0604020202020204" pitchFamily="34" charset="0"/>
              </a:rPr>
              <a:t>h</a:t>
            </a:r>
            <a:r>
              <a:rPr lang="en-US" sz="2200" b="1" dirty="0" err="1" smtClean="0">
                <a:solidFill>
                  <a:srgbClr val="003399"/>
                </a:solidFill>
                <a:cs typeface="Arial" panose="020B0604020202020204" pitchFamily="34" charset="0"/>
              </a:rPr>
              <a:t>baatar</a:t>
            </a:r>
            <a:r>
              <a:rPr lang="en-US" sz="22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3399"/>
                </a:solidFill>
                <a:cs typeface="Arial" panose="020B0604020202020204" pitchFamily="34" charset="0"/>
              </a:rPr>
              <a:t>Batmunkh</a:t>
            </a:r>
            <a:r>
              <a:rPr lang="en-US" sz="2200" b="1" baseline="30000" dirty="0">
                <a:solidFill>
                  <a:srgbClr val="003399"/>
                </a:solidFill>
                <a:cs typeface="Arial" panose="020B0604020202020204" pitchFamily="34" charset="0"/>
              </a:rPr>
              <a:t>1,2</a:t>
            </a:r>
            <a:r>
              <a:rPr lang="en-US" sz="2200" b="1" dirty="0">
                <a:solidFill>
                  <a:srgbClr val="003399"/>
                </a:solidFill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3399"/>
                </a:solidFill>
                <a:cs typeface="Arial" panose="020B0604020202020204" pitchFamily="34" charset="0"/>
              </a:rPr>
              <a:t>Oidov</a:t>
            </a:r>
            <a:r>
              <a:rPr lang="en-US" sz="22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3399"/>
                </a:solidFill>
                <a:cs typeface="Arial" panose="020B0604020202020204" pitchFamily="34" charset="0"/>
              </a:rPr>
              <a:t>Lkhagva</a:t>
            </a:r>
            <a:r>
              <a:rPr lang="en-US" sz="2200" b="1" baseline="30000" dirty="0">
                <a:solidFill>
                  <a:srgbClr val="003399"/>
                </a:solidFill>
                <a:cs typeface="Arial" panose="020B0604020202020204" pitchFamily="34" charset="0"/>
              </a:rPr>
              <a:t>2</a:t>
            </a:r>
            <a:endParaRPr lang="ru-RU" sz="2200" b="1" baseline="30000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ctr"/>
            <a:endParaRPr lang="mn-MN" sz="2400" b="1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ctr"/>
            <a:r>
              <a:rPr lang="en-AU" baseline="30000" dirty="0" smtClean="0">
                <a:solidFill>
                  <a:srgbClr val="003399"/>
                </a:solidFill>
                <a:cs typeface="Arial" panose="020B0604020202020204" pitchFamily="34" charset="0"/>
              </a:rPr>
              <a:t>1</a:t>
            </a:r>
            <a:r>
              <a:rPr lang="en-AU" dirty="0" smtClean="0">
                <a:solidFill>
                  <a:srgbClr val="003399"/>
                </a:solidFill>
                <a:cs typeface="Arial" panose="020B0604020202020204" pitchFamily="34" charset="0"/>
              </a:rPr>
              <a:t>Laboratory </a:t>
            </a:r>
            <a:r>
              <a:rPr lang="en-AU" dirty="0">
                <a:solidFill>
                  <a:srgbClr val="003399"/>
                </a:solidFill>
                <a:cs typeface="Arial" panose="020B0604020202020204" pitchFamily="34" charset="0"/>
              </a:rPr>
              <a:t>of Radiation Biology, Joint Institute for Nuclear </a:t>
            </a:r>
            <a:r>
              <a:rPr lang="en-AU" dirty="0" smtClean="0">
                <a:solidFill>
                  <a:srgbClr val="003399"/>
                </a:solidFill>
                <a:cs typeface="Arial" panose="020B0604020202020204" pitchFamily="34" charset="0"/>
              </a:rPr>
              <a:t>Research</a:t>
            </a:r>
            <a:endParaRPr lang="en-AU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ctr"/>
            <a:r>
              <a:rPr lang="en-AU" baseline="30000" dirty="0" smtClean="0">
                <a:solidFill>
                  <a:srgbClr val="003399"/>
                </a:solidFill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3399"/>
                </a:solidFill>
                <a:cs typeface="Arial" panose="020B0604020202020204" pitchFamily="34" charset="0"/>
              </a:rPr>
              <a:t>Division </a:t>
            </a:r>
            <a:r>
              <a:rPr lang="en-US" dirty="0">
                <a:solidFill>
                  <a:srgbClr val="003399"/>
                </a:solidFill>
                <a:cs typeface="Arial" panose="020B0604020202020204" pitchFamily="34" charset="0"/>
              </a:rPr>
              <a:t>of Natural Sciences, National University of </a:t>
            </a:r>
            <a:r>
              <a:rPr lang="en-US" dirty="0" smtClean="0">
                <a:solidFill>
                  <a:srgbClr val="003399"/>
                </a:solidFill>
                <a:cs typeface="Arial" panose="020B0604020202020204" pitchFamily="34" charset="0"/>
              </a:rPr>
              <a:t>Mongolia </a:t>
            </a:r>
            <a:endParaRPr lang="en-AU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3401" y="6490418"/>
            <a:ext cx="648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99"/>
                </a:solidFill>
                <a:cs typeface="Arial" panose="020B0604020202020204" pitchFamily="34" charset="0"/>
              </a:rPr>
              <a:t>121st S</a:t>
            </a:r>
            <a:r>
              <a:rPr lang="en-US" sz="16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ession </a:t>
            </a:r>
            <a:r>
              <a:rPr lang="en-US" sz="1600" b="1" dirty="0">
                <a:solidFill>
                  <a:srgbClr val="003399"/>
                </a:solidFill>
                <a:cs typeface="Arial" panose="020B0604020202020204" pitchFamily="34" charset="0"/>
              </a:rPr>
              <a:t>of the </a:t>
            </a:r>
            <a:r>
              <a:rPr lang="en-US" sz="16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JINR Scientific </a:t>
            </a:r>
            <a:r>
              <a:rPr lang="en-US" sz="1600" b="1" dirty="0">
                <a:solidFill>
                  <a:srgbClr val="003399"/>
                </a:solidFill>
                <a:cs typeface="Arial" panose="020B0604020202020204" pitchFamily="34" charset="0"/>
              </a:rPr>
              <a:t>Council, </a:t>
            </a:r>
            <a:r>
              <a:rPr lang="en-US" sz="2000" b="1" dirty="0" err="1" smtClean="0">
                <a:solidFill>
                  <a:srgbClr val="003399"/>
                </a:solidFill>
                <a:cs typeface="Arial" panose="020B0604020202020204" pitchFamily="34" charset="0"/>
              </a:rPr>
              <a:t>Dubna</a:t>
            </a:r>
            <a:r>
              <a:rPr lang="en-US" sz="1600" b="1" dirty="0">
                <a:solidFill>
                  <a:srgbClr val="003399"/>
                </a:solidFill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23-</a:t>
            </a:r>
            <a:r>
              <a:rPr lang="en-US" sz="16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24 February 2017</a:t>
            </a:r>
            <a:endParaRPr lang="ru-RU" sz="16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27190"/>
            <a:ext cx="1382296" cy="138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old.jinr.ru/60anniversary/60anniv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" y="98161"/>
            <a:ext cx="1765454" cy="14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197100"/>
            <a:ext cx="9144000" cy="13461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338103"/>
            <a:ext cx="9144000" cy="93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dirty="0" smtClean="0">
                <a:solidFill>
                  <a:schemeClr val="bg1"/>
                </a:solidFill>
              </a:rPr>
              <a:t>Results</a:t>
            </a:r>
            <a:endParaRPr lang="ru-RU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6"/>
          <p:cNvSpPr/>
          <p:nvPr/>
        </p:nvSpPr>
        <p:spPr>
          <a:xfrm>
            <a:off x="909405" y="5763865"/>
            <a:ext cx="1639562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  <a:buSzPts val="1200"/>
            </a:pPr>
            <a:r>
              <a:rPr lang="en-US" sz="1125" dirty="0">
                <a:ea typeface="Times New Roman" panose="02020603050405020304" pitchFamily="18" charset="0"/>
                <a:cs typeface="Times New Roman" pitchFamily="18" charset="0"/>
              </a:rPr>
              <a:t>M. </a:t>
            </a:r>
            <a:r>
              <a:rPr lang="en-US" sz="1125" dirty="0" err="1">
                <a:ea typeface="Times New Roman" panose="02020603050405020304" pitchFamily="18" charset="0"/>
                <a:cs typeface="Times New Roman" pitchFamily="18" charset="0"/>
              </a:rPr>
              <a:t>Batmunkh</a:t>
            </a:r>
            <a:r>
              <a:rPr lang="en-US" sz="1125" dirty="0">
                <a:ea typeface="Times New Roman" panose="02020603050405020304" pitchFamily="18" charset="0"/>
                <a:cs typeface="Times New Roman" pitchFamily="18" charset="0"/>
              </a:rPr>
              <a:t>, O. </a:t>
            </a:r>
            <a:r>
              <a:rPr lang="en-US" sz="1125" dirty="0" err="1">
                <a:ea typeface="Times New Roman" panose="02020603050405020304" pitchFamily="18" charset="0"/>
                <a:cs typeface="Times New Roman" pitchFamily="18" charset="0"/>
              </a:rPr>
              <a:t>Belov</a:t>
            </a:r>
            <a:r>
              <a:rPr lang="en-US" sz="1125" dirty="0">
                <a:ea typeface="Times New Roman" panose="02020603050405020304" pitchFamily="18" charset="0"/>
                <a:cs typeface="Times New Roman" pitchFamily="18" charset="0"/>
              </a:rPr>
              <a:t>, L. </a:t>
            </a:r>
            <a:r>
              <a:rPr lang="en-US" sz="1125" dirty="0" err="1" smtClean="0">
                <a:ea typeface="Times New Roman" panose="02020603050405020304" pitchFamily="18" charset="0"/>
                <a:cs typeface="Times New Roman" pitchFamily="18" charset="0"/>
              </a:rPr>
              <a:t>Bayarchimeg</a:t>
            </a:r>
            <a:r>
              <a:rPr lang="en-US" sz="1125" dirty="0" smtClean="0">
                <a:ea typeface="Times New Roman" panose="02020603050405020304" pitchFamily="18" charset="0"/>
                <a:cs typeface="Times New Roman" pitchFamily="18" charset="0"/>
              </a:rPr>
              <a:t>, O</a:t>
            </a:r>
            <a:r>
              <a:rPr lang="en-US" sz="1125" dirty="0"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1125" dirty="0" err="1" smtClean="0">
                <a:ea typeface="Times New Roman" panose="02020603050405020304" pitchFamily="18" charset="0"/>
                <a:cs typeface="Times New Roman" pitchFamily="18" charset="0"/>
              </a:rPr>
              <a:t>Lhagva</a:t>
            </a:r>
            <a:r>
              <a:rPr lang="en-US" sz="1125" dirty="0" smtClean="0">
                <a:ea typeface="Times New Roman" panose="02020603050405020304" pitchFamily="18" charset="0"/>
                <a:cs typeface="Times New Roman" pitchFamily="18" charset="0"/>
              </a:rPr>
              <a:t>, N</a:t>
            </a:r>
            <a:r>
              <a:rPr lang="en-US" sz="1125" dirty="0"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1125" dirty="0" err="1" smtClean="0">
                <a:ea typeface="Times New Roman" panose="02020603050405020304" pitchFamily="18" charset="0"/>
                <a:cs typeface="Times New Roman" pitchFamily="18" charset="0"/>
              </a:rPr>
              <a:t>Sweilam</a:t>
            </a:r>
            <a:r>
              <a:rPr lang="en-US" sz="1125" dirty="0"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125" dirty="0" smtClean="0">
                <a:ea typeface="Times New Roman" panose="02020603050405020304" pitchFamily="18" charset="0"/>
                <a:cs typeface="Times New Roman" pitchFamily="18" charset="0"/>
              </a:rPr>
              <a:t>// J. Rad. Res. Appl. </a:t>
            </a:r>
            <a:r>
              <a:rPr lang="en-US" sz="1125" dirty="0" err="1" smtClean="0">
                <a:ea typeface="Times New Roman" panose="02020603050405020304" pitchFamily="18" charset="0"/>
                <a:cs typeface="Times New Roman" pitchFamily="18" charset="0"/>
              </a:rPr>
              <a:t>Sci</a:t>
            </a:r>
            <a:r>
              <a:rPr lang="en-US" sz="1125" dirty="0" smtClean="0">
                <a:ea typeface="Times New Roman" panose="02020603050405020304" pitchFamily="18" charset="0"/>
                <a:cs typeface="Times New Roman" pitchFamily="18" charset="0"/>
              </a:rPr>
              <a:t> . </a:t>
            </a:r>
            <a:r>
              <a:rPr lang="en-US" sz="1125" dirty="0">
                <a:ea typeface="Times New Roman" panose="02020603050405020304" pitchFamily="18" charset="0"/>
                <a:cs typeface="Times New Roman" pitchFamily="18" charset="0"/>
              </a:rPr>
              <a:t>2015. 8:498-507. </a:t>
            </a:r>
            <a:endParaRPr lang="ru-RU" sz="1125" dirty="0"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874" y="0"/>
            <a:ext cx="9144000" cy="587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76200"/>
            <a:ext cx="8788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</a:rPr>
              <a:t>Distribution of energy deposition </a:t>
            </a:r>
            <a:r>
              <a:rPr lang="en-US" sz="2500" b="1" dirty="0" smtClean="0">
                <a:solidFill>
                  <a:schemeClr val="bg1"/>
                </a:solidFill>
              </a:rPr>
              <a:t>in </a:t>
            </a:r>
            <a:r>
              <a:rPr lang="en-US" sz="2500" b="1" dirty="0">
                <a:solidFill>
                  <a:schemeClr val="bg1"/>
                </a:solidFill>
              </a:rPr>
              <a:t>a single pyramidal </a:t>
            </a:r>
            <a:r>
              <a:rPr lang="en-US" sz="2500" b="1" dirty="0" smtClean="0">
                <a:solidFill>
                  <a:schemeClr val="bg1"/>
                </a:solidFill>
              </a:rPr>
              <a:t>neuron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0" y="555729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pic>
        <p:nvPicPr>
          <p:cNvPr id="3074" name="Picture 2" descr="Картинки по запросу Journal of Radiation Research and Applied Sc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7687"/>
            <a:ext cx="922734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 r="66715" b="51552"/>
          <a:stretch/>
        </p:blipFill>
        <p:spPr bwMode="auto">
          <a:xfrm>
            <a:off x="2649460" y="1344367"/>
            <a:ext cx="3253350" cy="419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79275" y="5728934"/>
            <a:ext cx="5990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Distribution </a:t>
            </a:r>
            <a:r>
              <a:rPr lang="en-US" sz="2000" dirty="0"/>
              <a:t>of energy deposition within a single pyramidal </a:t>
            </a:r>
            <a:r>
              <a:rPr lang="en-US" sz="2000" dirty="0" smtClean="0"/>
              <a:t>neuron</a:t>
            </a:r>
            <a:r>
              <a:rPr lang="en-US" sz="2000" dirty="0"/>
              <a:t>. Energy deposition is indicated as a color-map and expressed in </a:t>
            </a:r>
            <a:r>
              <a:rPr lang="en-US" sz="2000" dirty="0" err="1"/>
              <a:t>eV</a:t>
            </a:r>
            <a:endParaRPr lang="en-US" sz="2000" dirty="0"/>
          </a:p>
          <a:p>
            <a:pPr algn="ctr"/>
            <a:endParaRPr lang="ru-RU" sz="2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55430" r="48749" b="825"/>
          <a:stretch/>
        </p:blipFill>
        <p:spPr bwMode="auto">
          <a:xfrm>
            <a:off x="5866604" y="1290909"/>
            <a:ext cx="3211375" cy="411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"/>
          <p:cNvSpPr/>
          <p:nvPr/>
        </p:nvSpPr>
        <p:spPr>
          <a:xfrm>
            <a:off x="3166965" y="921574"/>
            <a:ext cx="2699639" cy="3886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baseline="30000" dirty="0">
                <a:solidFill>
                  <a:srgbClr val="0033CC"/>
                </a:solidFill>
                <a:ea typeface="Calibri" panose="020F0502020204030204" pitchFamily="34" charset="0"/>
                <a:cs typeface="Times New Roman" pitchFamily="18" charset="0"/>
              </a:rPr>
              <a:t>12</a:t>
            </a:r>
            <a:r>
              <a:rPr lang="en-US" b="1" dirty="0">
                <a:solidFill>
                  <a:srgbClr val="0033CC"/>
                </a:solidFill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b="1" dirty="0"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itchFamily="18" charset="0"/>
              </a:rPr>
              <a:t>500 </a:t>
            </a: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itchFamily="18" charset="0"/>
              </a:rPr>
              <a:t>MeV/u</a:t>
            </a:r>
            <a:r>
              <a:rPr lang="en-US" b="1" dirty="0"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1Gy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23" y="1341479"/>
            <a:ext cx="1980746" cy="37873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145292" y="2847771"/>
            <a:ext cx="533983" cy="365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45580" y="1267005"/>
            <a:ext cx="2057400" cy="10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/>
          <p:nvPr/>
        </p:nvSpPr>
        <p:spPr>
          <a:xfrm>
            <a:off x="6028021" y="885949"/>
            <a:ext cx="2753424" cy="4216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b="1" baseline="30000" dirty="0" smtClean="0">
                <a:solidFill>
                  <a:srgbClr val="0033CC"/>
                </a:solidFill>
                <a:ea typeface="Calibri" panose="020F0502020204030204" pitchFamily="34" charset="0"/>
                <a:cs typeface="Times New Roman" pitchFamily="18" charset="0"/>
              </a:rPr>
              <a:t>56</a:t>
            </a:r>
            <a:r>
              <a:rPr lang="en-US" sz="2000" b="1" dirty="0" smtClean="0">
                <a:solidFill>
                  <a:srgbClr val="0033CC"/>
                </a:solidFill>
                <a:ea typeface="Calibri" panose="020F0502020204030204" pitchFamily="34" charset="0"/>
                <a:cs typeface="Times New Roman" pitchFamily="18" charset="0"/>
              </a:rPr>
              <a:t>Fe</a:t>
            </a:r>
            <a:r>
              <a:rPr lang="en-US" sz="2000" b="1" dirty="0" smtClean="0"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itchFamily="18" charset="0"/>
              </a:rPr>
              <a:t>1000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itchFamily="18" charset="0"/>
              </a:rPr>
              <a:t>MeV/u</a:t>
            </a:r>
            <a:r>
              <a:rPr lang="en-US" sz="2000" b="1" dirty="0" smtClean="0"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Gy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74" y="0"/>
            <a:ext cx="9144000" cy="587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76200"/>
            <a:ext cx="87884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Specific energy spectra in the single pyramidal neuron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n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91354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3"/>
          <a:srcRect l="50880" t="6368" r="15998" b="11490"/>
          <a:stretch/>
        </p:blipFill>
        <p:spPr>
          <a:xfrm>
            <a:off x="4862283" y="986483"/>
            <a:ext cx="3657601" cy="45718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54113" y="5800414"/>
            <a:ext cx="7554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/>
              <a:t>Specific </a:t>
            </a:r>
            <a:r>
              <a:rPr lang="en-US" sz="2300" dirty="0"/>
              <a:t>energy spectra in a</a:t>
            </a:r>
            <a:r>
              <a:rPr lang="en-US" sz="2300" dirty="0" smtClean="0"/>
              <a:t> </a:t>
            </a:r>
            <a:r>
              <a:rPr lang="en-US" sz="2300" dirty="0"/>
              <a:t>single </a:t>
            </a:r>
            <a:r>
              <a:rPr lang="en-US" sz="2300" dirty="0" smtClean="0"/>
              <a:t>rat pyramidal neuron under </a:t>
            </a:r>
            <a:r>
              <a:rPr lang="en-US" sz="2300" dirty="0"/>
              <a:t>exposure to </a:t>
            </a:r>
            <a:r>
              <a:rPr lang="en-US" sz="2300" baseline="30000" dirty="0"/>
              <a:t>12</a:t>
            </a:r>
            <a:r>
              <a:rPr lang="en-US" sz="2300" dirty="0"/>
              <a:t>C (a) and </a:t>
            </a:r>
            <a:r>
              <a:rPr lang="en-US" sz="2300" baseline="30000" dirty="0"/>
              <a:t>56</a:t>
            </a:r>
            <a:r>
              <a:rPr lang="en-US" sz="2300" dirty="0"/>
              <a:t>Fe (b) </a:t>
            </a:r>
            <a:r>
              <a:rPr lang="en-US" sz="2300" dirty="0" smtClean="0"/>
              <a:t>ions</a:t>
            </a:r>
            <a:endParaRPr lang="ru-RU" sz="23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166" t="6368" r="49252" b="11490"/>
          <a:stretch/>
        </p:blipFill>
        <p:spPr>
          <a:xfrm>
            <a:off x="448373" y="993740"/>
            <a:ext cx="3818823" cy="45718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6697" y="869434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9297" y="920234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92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"/>
          <a:stretch/>
        </p:blipFill>
        <p:spPr bwMode="auto">
          <a:xfrm>
            <a:off x="1467497" y="987095"/>
            <a:ext cx="7227068" cy="465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9888" y="1756727"/>
            <a:ext cx="1179721" cy="41078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30 MeV </a:t>
            </a:r>
            <a:endParaRPr lang="en-US" sz="1350" b="1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r>
              <a:rPr lang="en-US" sz="1350" b="1" baseline="30000" dirty="0" smtClean="0">
                <a:solidFill>
                  <a:srgbClr val="0033CC"/>
                </a:solidFill>
                <a:latin typeface="+mn-lt"/>
                <a:cs typeface="Arial" pitchFamily="34" charset="0"/>
              </a:rPr>
              <a:t>+</a:t>
            </a:r>
            <a:r>
              <a:rPr lang="en-US" sz="1350" b="1" dirty="0" smtClean="0">
                <a:solidFill>
                  <a:srgbClr val="0033CC"/>
                </a:solidFill>
                <a:latin typeface="+mn-lt"/>
                <a:cs typeface="Arial" pitchFamily="34" charset="0"/>
              </a:rPr>
              <a:t>p</a:t>
            </a:r>
            <a:r>
              <a:rPr lang="en-US" sz="135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particle track</a:t>
            </a:r>
            <a:endParaRPr lang="en-US" sz="135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86846" y="3756752"/>
            <a:ext cx="1312551" cy="82073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/>
            <a:r>
              <a:rPr lang="en-US" sz="135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1000 MeV/u </a:t>
            </a:r>
            <a:r>
              <a:rPr lang="en-US" sz="1350" b="1" baseline="30000" dirty="0">
                <a:solidFill>
                  <a:srgbClr val="0033CC"/>
                </a:solidFill>
                <a:latin typeface="+mn-lt"/>
                <a:cs typeface="Arial" pitchFamily="34" charset="0"/>
              </a:rPr>
              <a:t>56</a:t>
            </a:r>
            <a:r>
              <a:rPr lang="en-US" sz="1350" b="1" dirty="0">
                <a:solidFill>
                  <a:srgbClr val="0033CC"/>
                </a:solidFill>
                <a:latin typeface="+mn-lt"/>
                <a:cs typeface="Arial" pitchFamily="34" charset="0"/>
              </a:rPr>
              <a:t>Fe</a:t>
            </a:r>
            <a:r>
              <a:rPr lang="en-US" sz="135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en-US" sz="135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particle</a:t>
            </a:r>
          </a:p>
          <a:p>
            <a:pPr marL="176213"/>
            <a:r>
              <a:rPr lang="en-US" sz="135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track</a:t>
            </a:r>
            <a:endParaRPr lang="en-US" sz="135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0" name="Прямая со стрелкой 11"/>
          <p:cNvCxnSpPr/>
          <p:nvPr/>
        </p:nvCxnSpPr>
        <p:spPr>
          <a:xfrm>
            <a:off x="1141022" y="1783810"/>
            <a:ext cx="257175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005" y="5736849"/>
            <a:ext cx="910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Track structure </a:t>
            </a:r>
            <a:r>
              <a:rPr lang="ru-RU" dirty="0"/>
              <a:t>of a 30 MeV proton and 1000 MeV/u </a:t>
            </a:r>
            <a:r>
              <a:rPr lang="ru-RU" baseline="30000" dirty="0"/>
              <a:t>56</a:t>
            </a:r>
            <a:r>
              <a:rPr lang="ru-RU" dirty="0"/>
              <a:t>Fe ion in </a:t>
            </a:r>
            <a:r>
              <a:rPr lang="ru-RU" dirty="0" err="1"/>
              <a:t>dendritic</a:t>
            </a:r>
            <a:r>
              <a:rPr lang="ru-RU" dirty="0"/>
              <a:t> </a:t>
            </a:r>
            <a:r>
              <a:rPr lang="ru-RU" dirty="0" err="1" smtClean="0"/>
              <a:t>branches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of</a:t>
            </a:r>
            <a:r>
              <a:rPr lang="ru-RU" dirty="0" smtClean="0"/>
              <a:t> pyramidal </a:t>
            </a:r>
            <a:r>
              <a:rPr lang="ru-RU" dirty="0"/>
              <a:t>neuron, as viewed at picosecond, </a:t>
            </a:r>
            <a:r>
              <a:rPr lang="ru-RU" dirty="0" smtClean="0"/>
              <a:t>n</a:t>
            </a:r>
            <a:r>
              <a:rPr lang="en-US" dirty="0" err="1" smtClean="0"/>
              <a:t>ano</a:t>
            </a:r>
            <a:r>
              <a:rPr lang="ru-RU" dirty="0" smtClean="0"/>
              <a:t>s</a:t>
            </a:r>
            <a:r>
              <a:rPr lang="en-US" dirty="0" err="1" smtClean="0"/>
              <a:t>econd</a:t>
            </a:r>
            <a:r>
              <a:rPr lang="ru-RU" dirty="0" smtClean="0"/>
              <a:t>, </a:t>
            </a:r>
            <a:r>
              <a:rPr lang="ru-RU" dirty="0"/>
              <a:t>and</a:t>
            </a:r>
            <a:r>
              <a:rPr lang="en-US" dirty="0"/>
              <a:t> </a:t>
            </a:r>
            <a:r>
              <a:rPr lang="ru-RU" dirty="0"/>
              <a:t>microsecond after </a:t>
            </a:r>
            <a:r>
              <a:rPr lang="ru-RU" dirty="0" smtClean="0"/>
              <a:t>exposure</a:t>
            </a:r>
            <a:endParaRPr lang="ru-RU" dirty="0"/>
          </a:p>
        </p:txBody>
      </p:sp>
      <p:cxnSp>
        <p:nvCxnSpPr>
          <p:cNvPr id="11" name="Прямая со стрелкой 11"/>
          <p:cNvCxnSpPr/>
          <p:nvPr/>
        </p:nvCxnSpPr>
        <p:spPr>
          <a:xfrm>
            <a:off x="1210322" y="4202913"/>
            <a:ext cx="257175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-874" y="-11017"/>
            <a:ext cx="9144000" cy="7932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73467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66102"/>
            <a:ext cx="9144000" cy="6286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5418" tIns="49617" rIns="95418" bIns="49617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Distribution of free radicals </a:t>
            </a:r>
            <a:r>
              <a:rPr lang="en-US" sz="3000" dirty="0" smtClean="0">
                <a:solidFill>
                  <a:schemeClr val="bg1"/>
                </a:solidFill>
              </a:rPr>
              <a:t>in a single </a:t>
            </a:r>
            <a:r>
              <a:rPr lang="en-US" sz="3000" dirty="0">
                <a:solidFill>
                  <a:schemeClr val="bg1"/>
                </a:solidFill>
              </a:rPr>
              <a:t>pyramidal </a:t>
            </a:r>
            <a:r>
              <a:rPr lang="en-US" sz="3000" dirty="0" smtClean="0">
                <a:solidFill>
                  <a:schemeClr val="bg1"/>
                </a:solidFill>
              </a:rPr>
              <a:t>neuron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5"/>
          <p:cNvSpPr/>
          <p:nvPr/>
        </p:nvSpPr>
        <p:spPr>
          <a:xfrm>
            <a:off x="478255" y="4306049"/>
            <a:ext cx="649706" cy="4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5" name="Прямоугольник 3"/>
          <p:cNvSpPr/>
          <p:nvPr/>
        </p:nvSpPr>
        <p:spPr>
          <a:xfrm>
            <a:off x="1451369" y="714912"/>
            <a:ext cx="1371600" cy="51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6" name="Прямоугольник 4"/>
          <p:cNvSpPr/>
          <p:nvPr/>
        </p:nvSpPr>
        <p:spPr>
          <a:xfrm>
            <a:off x="6318640" y="682613"/>
            <a:ext cx="1266323" cy="4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1" y="1363213"/>
            <a:ext cx="4548297" cy="3547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877" y="1363213"/>
            <a:ext cx="4505339" cy="35282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428" y="5169631"/>
            <a:ext cx="8611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time-dependent</a:t>
            </a:r>
            <a:r>
              <a:rPr lang="ru-RU" dirty="0"/>
              <a:t> </a:t>
            </a:r>
            <a:r>
              <a:rPr lang="en-US" dirty="0"/>
              <a:t>n</a:t>
            </a:r>
            <a:r>
              <a:rPr lang="ru-RU" dirty="0"/>
              <a:t>umber of </a:t>
            </a:r>
            <a:r>
              <a:rPr lang="en-US" dirty="0"/>
              <a:t>free radicals </a:t>
            </a:r>
            <a:r>
              <a:rPr lang="ru-RU" dirty="0"/>
              <a:t>produced by  </a:t>
            </a:r>
            <a:r>
              <a:rPr lang="ru-RU" dirty="0">
                <a:solidFill>
                  <a:srgbClr val="FF0000"/>
                </a:solidFill>
              </a:rPr>
              <a:t>single track</a:t>
            </a:r>
            <a:r>
              <a:rPr lang="ru-RU" dirty="0"/>
              <a:t> of </a:t>
            </a:r>
            <a:endParaRPr lang="en-US" dirty="0"/>
          </a:p>
          <a:p>
            <a:pPr algn="ctr"/>
            <a:r>
              <a:rPr lang="ru-RU" dirty="0"/>
              <a:t> 30 MeV </a:t>
            </a:r>
            <a:r>
              <a:rPr lang="ru-RU" b="1" dirty="0"/>
              <a:t>proton </a:t>
            </a:r>
            <a:r>
              <a:rPr lang="ru-RU" dirty="0"/>
              <a:t>and 1000 MeV/u </a:t>
            </a:r>
            <a:r>
              <a:rPr lang="en-US" b="1" dirty="0"/>
              <a:t>iron</a:t>
            </a:r>
            <a:r>
              <a:rPr lang="ru-RU" b="1" dirty="0"/>
              <a:t> </a:t>
            </a:r>
            <a:r>
              <a:rPr lang="ru-RU" dirty="0"/>
              <a:t>particles calculated per one neuron. 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874" y="-11017"/>
            <a:ext cx="9144000" cy="7932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773467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0" y="66102"/>
            <a:ext cx="9144000" cy="6286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5418" tIns="49617" rIns="95418" bIns="49617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Number of free radicals in single pyramidal neuron</a:t>
            </a:r>
          </a:p>
        </p:txBody>
      </p:sp>
      <p:sp>
        <p:nvSpPr>
          <p:cNvPr id="13" name="Oval 12"/>
          <p:cNvSpPr/>
          <p:nvPr/>
        </p:nvSpPr>
        <p:spPr>
          <a:xfrm>
            <a:off x="891035" y="1702037"/>
            <a:ext cx="473851" cy="694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5"/>
          <p:cNvSpPr/>
          <p:nvPr/>
        </p:nvSpPr>
        <p:spPr>
          <a:xfrm>
            <a:off x="3970073" y="2596714"/>
            <a:ext cx="515134" cy="723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/>
          <p:cNvSpPr/>
          <p:nvPr/>
        </p:nvSpPr>
        <p:spPr>
          <a:xfrm>
            <a:off x="8462152" y="3421859"/>
            <a:ext cx="515134" cy="723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/>
          <p:cNvSpPr/>
          <p:nvPr/>
        </p:nvSpPr>
        <p:spPr>
          <a:xfrm>
            <a:off x="5472522" y="1702037"/>
            <a:ext cx="473851" cy="694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"/>
          <p:cNvSpPr/>
          <p:nvPr/>
        </p:nvSpPr>
        <p:spPr>
          <a:xfrm>
            <a:off x="4851401" y="6369926"/>
            <a:ext cx="346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cs typeface="Times New Roman" pitchFamily="18" charset="0"/>
              </a:rPr>
              <a:t>O. </a:t>
            </a:r>
            <a:r>
              <a:rPr lang="en-US" sz="1200" dirty="0" err="1">
                <a:cs typeface="Times New Roman" pitchFamily="18" charset="0"/>
              </a:rPr>
              <a:t>Belov</a:t>
            </a:r>
            <a:r>
              <a:rPr lang="en-US" sz="1200" dirty="0">
                <a:cs typeface="Times New Roman" pitchFamily="18" charset="0"/>
              </a:rPr>
              <a:t>, M. </a:t>
            </a:r>
            <a:r>
              <a:rPr lang="en-US" sz="1200" dirty="0" err="1">
                <a:cs typeface="Times New Roman" pitchFamily="18" charset="0"/>
              </a:rPr>
              <a:t>Batmunkh</a:t>
            </a:r>
            <a:r>
              <a:rPr lang="en-US" sz="1200" dirty="0">
                <a:cs typeface="Times New Roman" pitchFamily="18" charset="0"/>
              </a:rPr>
              <a:t>, S. </a:t>
            </a:r>
            <a:r>
              <a:rPr lang="en-US" sz="1200" dirty="0" err="1">
                <a:cs typeface="Times New Roman" pitchFamily="18" charset="0"/>
              </a:rPr>
              <a:t>Incerti</a:t>
            </a:r>
            <a:r>
              <a:rPr lang="en-US" sz="1200" dirty="0">
                <a:cs typeface="Times New Roman" pitchFamily="18" charset="0"/>
              </a:rPr>
              <a:t>, O. </a:t>
            </a:r>
            <a:r>
              <a:rPr lang="en-US" sz="1200" dirty="0" err="1" smtClean="0">
                <a:cs typeface="Times New Roman" pitchFamily="18" charset="0"/>
              </a:rPr>
              <a:t>Lkhagva</a:t>
            </a:r>
            <a:r>
              <a:rPr lang="en-US" sz="1200" dirty="0" smtClean="0">
                <a:cs typeface="Times New Roman" pitchFamily="18" charset="0"/>
              </a:rPr>
              <a:t> // </a:t>
            </a:r>
            <a:r>
              <a:rPr lang="en-US" sz="1200" i="1" dirty="0" err="1" smtClean="0">
                <a:cs typeface="Times New Roman" pitchFamily="18" charset="0"/>
              </a:rPr>
              <a:t>Physica</a:t>
            </a:r>
            <a:r>
              <a:rPr lang="en-US" sz="1200" i="1" dirty="0" smtClean="0">
                <a:cs typeface="Times New Roman" pitchFamily="18" charset="0"/>
              </a:rPr>
              <a:t> </a:t>
            </a:r>
            <a:r>
              <a:rPr lang="en-US" sz="1200" i="1" dirty="0" err="1" smtClean="0">
                <a:cs typeface="Times New Roman" pitchFamily="18" charset="0"/>
              </a:rPr>
              <a:t>Medica</a:t>
            </a:r>
            <a:r>
              <a:rPr lang="en-US" sz="1200" i="1" dirty="0">
                <a:cs typeface="Times New Roman" pitchFamily="18" charset="0"/>
              </a:rPr>
              <a:t>.</a:t>
            </a:r>
            <a:r>
              <a:rPr lang="en-US" sz="1200" i="1" dirty="0" smtClean="0">
                <a:cs typeface="Times New Roman" pitchFamily="18" charset="0"/>
              </a:rPr>
              <a:t> </a:t>
            </a:r>
            <a:r>
              <a:rPr lang="en-US" sz="1200" i="1" dirty="0">
                <a:cs typeface="Times New Roman" pitchFamily="18" charset="0"/>
              </a:rPr>
              <a:t>2016. </a:t>
            </a:r>
            <a:r>
              <a:rPr lang="en-US" sz="1200" i="1" dirty="0" smtClean="0">
                <a:cs typeface="Times New Roman" pitchFamily="18" charset="0"/>
              </a:rPr>
              <a:t>32:1510-1520</a:t>
            </a:r>
            <a:r>
              <a:rPr lang="en-US" sz="1200" i="1" dirty="0">
                <a:cs typeface="Times New Roman" pitchFamily="18" charset="0"/>
              </a:rPr>
              <a:t>. </a:t>
            </a:r>
            <a:endParaRPr lang="ru-RU" sz="1200" i="1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230" y="5250513"/>
            <a:ext cx="8183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ru-RU" dirty="0" smtClean="0"/>
              <a:t>hree-dimensional </a:t>
            </a:r>
            <a:r>
              <a:rPr lang="en-US" dirty="0" smtClean="0"/>
              <a:t>structure</a:t>
            </a:r>
            <a:r>
              <a:rPr lang="ru-RU" dirty="0" smtClean="0"/>
              <a:t> of the neural network</a:t>
            </a:r>
            <a:r>
              <a:rPr lang="en-US" dirty="0" smtClean="0"/>
              <a:t> </a:t>
            </a:r>
            <a:r>
              <a:rPr lang="ru-RU" dirty="0" smtClean="0"/>
              <a:t>composed of 10 cells which are traversed by</a:t>
            </a:r>
            <a:r>
              <a:rPr lang="en-US" dirty="0" smtClean="0"/>
              <a:t> several </a:t>
            </a:r>
            <a:r>
              <a:rPr lang="ru-RU" dirty="0" smtClean="0"/>
              <a:t>tracks of 1000 MeV/u </a:t>
            </a:r>
            <a:r>
              <a:rPr lang="ru-RU" baseline="30000" dirty="0" smtClean="0"/>
              <a:t>56</a:t>
            </a:r>
            <a:r>
              <a:rPr lang="ru-RU" dirty="0" smtClean="0"/>
              <a:t>Fe particles.</a:t>
            </a:r>
            <a:r>
              <a:rPr lang="en-US" dirty="0" smtClean="0"/>
              <a:t> </a:t>
            </a:r>
            <a:r>
              <a:rPr lang="ru-RU" dirty="0" smtClean="0"/>
              <a:t>The segments of </a:t>
            </a:r>
            <a:r>
              <a:rPr lang="ru-RU" baseline="30000" dirty="0" smtClean="0"/>
              <a:t>56</a:t>
            </a:r>
            <a:r>
              <a:rPr lang="ru-RU" dirty="0" smtClean="0"/>
              <a:t>Fe particle tracks are given in red</a:t>
            </a:r>
            <a:r>
              <a:rPr lang="en-US" dirty="0" smtClean="0"/>
              <a:t> </a:t>
            </a:r>
            <a:r>
              <a:rPr lang="en-US" dirty="0" err="1" smtClean="0"/>
              <a:t>colours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874" y="1682"/>
            <a:ext cx="9144000" cy="9705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931513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0" y="40702"/>
            <a:ext cx="9144000" cy="89345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5418" tIns="49617" rIns="95418" bIns="49617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Dose distribution in a small neural network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194" name="Picture 2" descr="&amp;Kcy;&amp;acy;&amp;rcy;&amp;tcy;&amp;icy;&amp;ncy;&amp;kcy;&amp;icy; &amp;pcy;&amp;ocy; &amp;zcy;&amp;acy;&amp;pcy;&amp;rcy;&amp;ocy;&amp;scy;&amp;ucy; physica med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71" y="5890161"/>
            <a:ext cx="706830" cy="94244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30" y="1173631"/>
            <a:ext cx="8292320" cy="40147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912" y="6185260"/>
            <a:ext cx="358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cs typeface="Times" pitchFamily="18" charset="0"/>
              </a:rPr>
              <a:t>96 spheres </a:t>
            </a:r>
            <a:r>
              <a:rPr lang="en-US" dirty="0" smtClean="0">
                <a:cs typeface="Times" pitchFamily="18" charset="0"/>
              </a:rPr>
              <a:t>and </a:t>
            </a:r>
            <a:r>
              <a:rPr lang="en-US" dirty="0" smtClean="0">
                <a:solidFill>
                  <a:srgbClr val="0000CC"/>
                </a:solidFill>
                <a:cs typeface="Times" pitchFamily="18" charset="0"/>
              </a:rPr>
              <a:t>18082 </a:t>
            </a:r>
            <a:r>
              <a:rPr lang="en-US" dirty="0">
                <a:solidFill>
                  <a:srgbClr val="0000CC"/>
                </a:solidFill>
                <a:cs typeface="Times" pitchFamily="18" charset="0"/>
              </a:rPr>
              <a:t>small cylindrical</a:t>
            </a:r>
            <a:r>
              <a:rPr lang="en-US" dirty="0">
                <a:cs typeface="Times" pitchFamily="18" charset="0"/>
              </a:rPr>
              <a:t> </a:t>
            </a:r>
            <a:r>
              <a:rPr lang="en-US" dirty="0" smtClean="0">
                <a:cs typeface="Times" pitchFamily="18" charset="0"/>
              </a:rPr>
              <a:t>compartments</a:t>
            </a:r>
            <a:endParaRPr lang="ru-RU" dirty="0"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/>
          <a:stretch/>
        </p:blipFill>
        <p:spPr bwMode="auto">
          <a:xfrm>
            <a:off x="1471519" y="1445609"/>
            <a:ext cx="6031288" cy="416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608" y="5699296"/>
            <a:ext cx="84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Total</a:t>
            </a:r>
            <a:r>
              <a:rPr lang="ru-RU" sz="2000" dirty="0" smtClean="0"/>
              <a:t> </a:t>
            </a:r>
            <a:r>
              <a:rPr lang="ru-RU" sz="2000" dirty="0"/>
              <a:t>dose deposition in the neural</a:t>
            </a:r>
            <a:r>
              <a:rPr lang="en-US" sz="2000" dirty="0"/>
              <a:t> </a:t>
            </a:r>
            <a:r>
              <a:rPr lang="ru-RU" sz="2000" dirty="0"/>
              <a:t>network with respect to the fluence dose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874" y="1682"/>
            <a:ext cx="9144000" cy="9705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931513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0" y="40702"/>
            <a:ext cx="9144000" cy="89345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5418" tIns="49617" rIns="95418" bIns="49617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Dose deposition in a small neural network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524119"/>
            <a:ext cx="1342076" cy="522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Rectangle 8"/>
          <p:cNvSpPr/>
          <p:nvPr/>
        </p:nvSpPr>
        <p:spPr>
          <a:xfrm>
            <a:off x="173297" y="5892772"/>
            <a:ext cx="8795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The targeting probability plots characterizing the frequency of particle</a:t>
            </a:r>
            <a:r>
              <a:rPr lang="en-US" dirty="0"/>
              <a:t> </a:t>
            </a:r>
            <a:r>
              <a:rPr lang="ru-RU" dirty="0"/>
              <a:t>coincidence with neuron components in the </a:t>
            </a:r>
            <a:r>
              <a:rPr lang="en-US" dirty="0"/>
              <a:t>neural</a:t>
            </a:r>
            <a:r>
              <a:rPr lang="ru-RU" dirty="0"/>
              <a:t> network. 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77" y="2222910"/>
            <a:ext cx="4326577" cy="33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" y="2184810"/>
            <a:ext cx="4549219" cy="34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874" y="1682"/>
            <a:ext cx="9144000" cy="1173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161923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0" y="127786"/>
            <a:ext cx="9144000" cy="89345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5418" tIns="49617" rIns="95418" bIns="49617" anchor="ctr"/>
          <a:lstStyle/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Probability </a:t>
            </a:r>
            <a:r>
              <a:rPr lang="en-US" sz="3400" dirty="0">
                <a:solidFill>
                  <a:schemeClr val="bg1"/>
                </a:solidFill>
              </a:rPr>
              <a:t>of particle track </a:t>
            </a:r>
            <a:r>
              <a:rPr lang="en-US" sz="3400" dirty="0" smtClean="0">
                <a:solidFill>
                  <a:schemeClr val="bg1"/>
                </a:solidFill>
              </a:rPr>
              <a:t>traversal</a:t>
            </a:r>
            <a:br>
              <a:rPr lang="en-US" sz="3400" dirty="0" smtClean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to the neural network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6139" y="1543389"/>
            <a:ext cx="4067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Total particle TP = primary particle TP + TP from secondary electron interactions</a:t>
            </a:r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5251139" y="1522998"/>
            <a:ext cx="4067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TP of only secondary</a:t>
            </a:r>
            <a:br>
              <a:rPr lang="en-GB" dirty="0" smtClean="0"/>
            </a:br>
            <a:r>
              <a:rPr lang="en-GB" dirty="0" smtClean="0"/>
              <a:t>electron interactions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7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5" y="1494821"/>
            <a:ext cx="5476186" cy="250245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0552" r="49962" b="14716"/>
          <a:stretch/>
        </p:blipFill>
        <p:spPr>
          <a:xfrm>
            <a:off x="5218565" y="4184106"/>
            <a:ext cx="3648844" cy="25670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350169"/>
            <a:ext cx="538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ea typeface="MS Mincho"/>
              </a:rPr>
              <a:t>L. </a:t>
            </a:r>
            <a:r>
              <a:rPr lang="mn-MN" sz="1350" dirty="0">
                <a:ea typeface="MS Mincho"/>
              </a:rPr>
              <a:t>Bayarchimeg, O.V. Belov</a:t>
            </a:r>
            <a:r>
              <a:rPr lang="en-US" sz="1350" dirty="0">
                <a:ea typeface="MS Mincho"/>
              </a:rPr>
              <a:t>, M. </a:t>
            </a:r>
            <a:r>
              <a:rPr lang="mn-MN" sz="1350" dirty="0">
                <a:ea typeface="MS Mincho"/>
              </a:rPr>
              <a:t>Batmunkh, </a:t>
            </a:r>
            <a:r>
              <a:rPr lang="en-US" sz="1350" dirty="0">
                <a:ea typeface="MS Mincho"/>
              </a:rPr>
              <a:t>O. </a:t>
            </a:r>
            <a:r>
              <a:rPr lang="mn-MN" sz="1350" dirty="0">
                <a:ea typeface="MS Mincho"/>
              </a:rPr>
              <a:t>L</a:t>
            </a:r>
            <a:r>
              <a:rPr lang="en-US" sz="1350" dirty="0">
                <a:ea typeface="MS Mincho"/>
              </a:rPr>
              <a:t>k</a:t>
            </a:r>
            <a:r>
              <a:rPr lang="mn-MN" sz="1350" dirty="0" smtClean="0">
                <a:ea typeface="MS Mincho"/>
              </a:rPr>
              <a:t>hagva</a:t>
            </a:r>
            <a:endParaRPr lang="en-US" sz="1350" dirty="0">
              <a:ea typeface="MS Mincho"/>
            </a:endParaRPr>
          </a:p>
          <a:p>
            <a:r>
              <a:rPr lang="mn-MN" sz="1350" dirty="0" smtClean="0">
                <a:ea typeface="MS Mincho"/>
              </a:rPr>
              <a:t>// </a:t>
            </a:r>
            <a:r>
              <a:rPr lang="en-US" sz="1350" dirty="0">
                <a:ea typeface="MS Mincho"/>
              </a:rPr>
              <a:t>Mongolian Journal of Physics. 2016. 2:470-474. </a:t>
            </a:r>
            <a:endParaRPr lang="ru-RU" sz="1350" dirty="0"/>
          </a:p>
        </p:txBody>
      </p:sp>
      <p:sp>
        <p:nvSpPr>
          <p:cNvPr id="3" name="Rectangle 2"/>
          <p:cNvSpPr/>
          <p:nvPr/>
        </p:nvSpPr>
        <p:spPr>
          <a:xfrm>
            <a:off x="5627559" y="2270852"/>
            <a:ext cx="3407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Calibri" panose="020F0502020204030204" pitchFamily="34" charset="0"/>
              </a:rPr>
              <a:t>Track structure </a:t>
            </a:r>
            <a:r>
              <a:rPr lang="en-US" dirty="0" smtClean="0">
                <a:ea typeface="Calibri" panose="020F0502020204030204" pitchFamily="34" charset="0"/>
              </a:rPr>
              <a:t>of </a:t>
            </a:r>
            <a:r>
              <a:rPr lang="en-US" dirty="0">
                <a:ea typeface="Calibri" panose="020F0502020204030204" pitchFamily="34" charset="0"/>
              </a:rPr>
              <a:t>100 MeV/u </a:t>
            </a:r>
            <a:r>
              <a:rPr lang="en-US" dirty="0" smtClean="0">
                <a:ea typeface="Calibri" panose="020F0502020204030204" pitchFamily="34" charset="0"/>
              </a:rPr>
              <a:t>iron </a:t>
            </a:r>
            <a:r>
              <a:rPr lang="en-US" dirty="0">
                <a:ea typeface="Calibri" panose="020F0502020204030204" pitchFamily="34" charset="0"/>
              </a:rPr>
              <a:t>particles </a:t>
            </a:r>
            <a:r>
              <a:rPr lang="en-US" dirty="0" smtClean="0">
                <a:ea typeface="Calibri" panose="020F0502020204030204" pitchFamily="34" charset="0"/>
              </a:rPr>
              <a:t>in synaptic receptors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0" y="4874338"/>
            <a:ext cx="474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average values of energy deposition to NMDA and AM</a:t>
            </a:r>
            <a:r>
              <a:rPr lang="en-US" dirty="0"/>
              <a:t>P</a:t>
            </a:r>
            <a:r>
              <a:rPr lang="en-GB" dirty="0"/>
              <a:t>A receptor exposed to 10000 tracks of </a:t>
            </a:r>
            <a:r>
              <a:rPr lang="en-GB" baseline="30000" dirty="0"/>
              <a:t>+</a:t>
            </a:r>
            <a:r>
              <a:rPr lang="en-GB" dirty="0"/>
              <a:t>p, </a:t>
            </a:r>
            <a:r>
              <a:rPr lang="en-GB" baseline="30000" dirty="0"/>
              <a:t>4</a:t>
            </a:r>
            <a:r>
              <a:rPr lang="en-GB" dirty="0"/>
              <a:t>He, </a:t>
            </a:r>
            <a:r>
              <a:rPr lang="en-GB" baseline="30000" dirty="0"/>
              <a:t>12</a:t>
            </a:r>
            <a:r>
              <a:rPr lang="en-GB" dirty="0"/>
              <a:t>C, </a:t>
            </a:r>
            <a:r>
              <a:rPr lang="en-GB" baseline="30000" dirty="0"/>
              <a:t>28</a:t>
            </a:r>
            <a:r>
              <a:rPr lang="en-GB" dirty="0"/>
              <a:t>Si, and </a:t>
            </a:r>
            <a:r>
              <a:rPr lang="en-GB" baseline="30000" dirty="0"/>
              <a:t>56</a:t>
            </a:r>
            <a:r>
              <a:rPr lang="en-GB" dirty="0"/>
              <a:t>Fe particles with same kinetic energy of 100 MeV/u. </a:t>
            </a:r>
            <a:endParaRPr lang="ru-RU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96668" y="2645979"/>
            <a:ext cx="4099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2000" y="5357970"/>
            <a:ext cx="518724" cy="1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9144000" cy="11540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162935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520700" y="127000"/>
            <a:ext cx="8026400" cy="89345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5418" tIns="49617" rIns="95418" bIns="49617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Simulation of radiation damage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to synapses </a:t>
            </a:r>
            <a:r>
              <a:rPr lang="en-US" sz="3200" dirty="0">
                <a:solidFill>
                  <a:schemeClr val="bg1"/>
                </a:solidFill>
              </a:rPr>
              <a:t>and receptors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2987" y="3430886"/>
            <a:ext cx="201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V</a:t>
            </a:r>
            <a:r>
              <a:rPr lang="en-GB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AMPA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=359.89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nm</a:t>
            </a:r>
            <a:r>
              <a:rPr lang="en-GB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3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en-GB" dirty="0" smtClean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V</a:t>
            </a:r>
            <a:r>
              <a:rPr lang="en-GB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NMDA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=429.85 nm</a:t>
            </a:r>
            <a:r>
              <a:rPr lang="en-GB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866" y="1476711"/>
            <a:ext cx="87542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We have calculated microscopic </a:t>
            </a:r>
            <a:r>
              <a:rPr lang="en-US" sz="2000" dirty="0">
                <a:solidFill>
                  <a:srgbClr val="003399"/>
                </a:solidFill>
              </a:rPr>
              <a:t>energy deposition and yields of water radiolysis products </a:t>
            </a:r>
            <a:r>
              <a:rPr lang="en-US" sz="2000" dirty="0" smtClean="0">
                <a:solidFill>
                  <a:srgbClr val="003399"/>
                </a:solidFill>
              </a:rPr>
              <a:t>in single neuron, a </a:t>
            </a:r>
            <a:r>
              <a:rPr lang="en-US" sz="2000" dirty="0">
                <a:solidFill>
                  <a:srgbClr val="003399"/>
                </a:solidFill>
              </a:rPr>
              <a:t>small neuronal </a:t>
            </a:r>
            <a:r>
              <a:rPr lang="en-US" sz="2000" dirty="0" smtClean="0">
                <a:solidFill>
                  <a:srgbClr val="003399"/>
                </a:solidFill>
              </a:rPr>
              <a:t>network and synapse </a:t>
            </a:r>
            <a:r>
              <a:rPr lang="en-US" sz="2000" dirty="0">
                <a:solidFill>
                  <a:srgbClr val="003399"/>
                </a:solidFill>
              </a:rPr>
              <a:t>exposed to different radiations</a:t>
            </a:r>
            <a:r>
              <a:rPr lang="en-US" sz="2000" dirty="0" smtClean="0">
                <a:solidFill>
                  <a:srgbClr val="003399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AU" altLang="ru-RU" sz="20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99"/>
                </a:solidFill>
              </a:rPr>
              <a:t>The </a:t>
            </a:r>
            <a:r>
              <a:rPr lang="en-US" sz="2000" dirty="0">
                <a:solidFill>
                  <a:srgbClr val="003399"/>
                </a:solidFill>
              </a:rPr>
              <a:t>present work demonstrates for the first time the possibilities of the general-purpose Geant4 toolkit for simulation of radiation effects in CNS</a:t>
            </a:r>
            <a:r>
              <a:rPr lang="en-US" sz="2000" dirty="0" smtClean="0">
                <a:solidFill>
                  <a:srgbClr val="003399"/>
                </a:solidFill>
              </a:rPr>
              <a:t>.</a:t>
            </a:r>
          </a:p>
          <a:p>
            <a:pPr algn="just"/>
            <a:endParaRPr lang="en-US" sz="2000" dirty="0" smtClean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399"/>
                </a:solidFill>
              </a:rPr>
              <a:t>It reports dependencies of the most important characteristics of radiation transport on particle LET and dose, it describes as well the time-evolution of particle tracks in the tested neural network with the special emphasis on modelling of water radiolysis chemistry. 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33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399"/>
                </a:solidFill>
              </a:rPr>
              <a:t>Some of the obtained quantities cannot be measured experimentally in real neurons and, therefore, the data produced is of particular importance for understanding the earliest </a:t>
            </a:r>
            <a:r>
              <a:rPr lang="en-US" sz="2000" dirty="0" err="1">
                <a:solidFill>
                  <a:srgbClr val="003399"/>
                </a:solidFill>
              </a:rPr>
              <a:t>physico</a:t>
            </a:r>
            <a:r>
              <a:rPr lang="en-US" sz="2000" dirty="0">
                <a:solidFill>
                  <a:srgbClr val="003399"/>
                </a:solidFill>
              </a:rPr>
              <a:t>-chemical events leading to further functional changes in CNS.</a:t>
            </a:r>
            <a:endParaRPr lang="ru-RU" sz="2000" dirty="0">
              <a:solidFill>
                <a:srgbClr val="003399"/>
              </a:solidFill>
            </a:endParaRPr>
          </a:p>
          <a:p>
            <a:pPr marL="428625" indent="-428625" algn="just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1540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150235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520700" y="114300"/>
            <a:ext cx="8026400" cy="89345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5418" tIns="49617" rIns="95418" bIns="49617"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Conclusions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36" y="5486345"/>
            <a:ext cx="2170112" cy="1187400"/>
          </a:xfrm>
          <a:prstGeom prst="rect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987" y="1268636"/>
            <a:ext cx="851337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C00000"/>
                </a:solidFill>
                <a:latin typeface="+mj-lt"/>
              </a:rPr>
              <a:t>Study of radiation damage to the central</a:t>
            </a:r>
            <a:br>
              <a:rPr lang="en-US" sz="3000" dirty="0" smtClean="0">
                <a:solidFill>
                  <a:srgbClr val="C00000"/>
                </a:solidFill>
                <a:latin typeface="+mj-lt"/>
              </a:rPr>
            </a:br>
            <a:r>
              <a:rPr lang="en-US" sz="3000" dirty="0" smtClean="0">
                <a:solidFill>
                  <a:srgbClr val="C00000"/>
                </a:solidFill>
                <a:latin typeface="+mj-lt"/>
              </a:rPr>
              <a:t>nervous system</a:t>
            </a:r>
          </a:p>
          <a:p>
            <a:pPr algn="ctr"/>
            <a:endParaRPr lang="ru-RU" sz="25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0624" y="2849053"/>
            <a:ext cx="4400806" cy="14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400" b="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Space</a:t>
            </a:r>
          </a:p>
          <a:p>
            <a:pPr algn="ctr"/>
            <a:r>
              <a:rPr lang="en-US" sz="3400" b="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radiobiology</a:t>
            </a:r>
            <a:endParaRPr lang="ru-RU" sz="3400" b="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069" y="2866126"/>
            <a:ext cx="4400806" cy="14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400" b="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Cranial </a:t>
            </a:r>
            <a:r>
              <a:rPr lang="en-US" sz="34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radiation therapy</a:t>
            </a:r>
            <a:endParaRPr lang="ru-RU" sz="3400" b="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/>
        </p:blipFill>
        <p:spPr bwMode="auto">
          <a:xfrm>
            <a:off x="4939671" y="4138680"/>
            <a:ext cx="1625052" cy="1627574"/>
          </a:xfrm>
          <a:prstGeom prst="rect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"/>
          <a:stretch/>
        </p:blipFill>
        <p:spPr bwMode="auto">
          <a:xfrm>
            <a:off x="7299755" y="4128133"/>
            <a:ext cx="1642136" cy="1643497"/>
          </a:xfrm>
          <a:prstGeom prst="rect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s://www.epworth.org.au/Our-Services/Cancer-Services/radiationoncology/PublishingImages/Image_Fusion%20(2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2194" r="17014" b="5505"/>
          <a:stretch/>
        </p:blipFill>
        <p:spPr bwMode="auto">
          <a:xfrm>
            <a:off x="1720847" y="4957605"/>
            <a:ext cx="2430203" cy="1710142"/>
          </a:xfrm>
          <a:prstGeom prst="rect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Картинки по запросу Cranial radiation thera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0" y="4154556"/>
            <a:ext cx="2187897" cy="1640922"/>
          </a:xfrm>
          <a:prstGeom prst="rect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641600" y="2400300"/>
            <a:ext cx="952500" cy="330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13828" y="2420258"/>
            <a:ext cx="952500" cy="330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980548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1"/>
            <a:ext cx="9144000" cy="9778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-111184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Introduction</a:t>
            </a:r>
            <a:endParaRPr lang="ru-RU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540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150235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20700" y="114300"/>
            <a:ext cx="8026400" cy="89345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5418" tIns="49617" rIns="95418" bIns="49617" anchor="ctr"/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Publications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2500" y="1487685"/>
            <a:ext cx="88352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SzPts val="12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33CC"/>
                </a:solidFill>
                <a:cs typeface="Times New Roman" pitchFamily="18" charset="0"/>
              </a:rPr>
              <a:t>O. </a:t>
            </a:r>
            <a:r>
              <a:rPr lang="en-US" sz="2000" dirty="0" err="1">
                <a:solidFill>
                  <a:srgbClr val="0033CC"/>
                </a:solidFill>
                <a:cs typeface="Times New Roman" pitchFamily="18" charset="0"/>
              </a:rPr>
              <a:t>Belov</a:t>
            </a:r>
            <a:r>
              <a:rPr lang="en-US" sz="2000" dirty="0">
                <a:solidFill>
                  <a:srgbClr val="0033CC"/>
                </a:solidFill>
                <a:cs typeface="Times New Roman" pitchFamily="18" charset="0"/>
              </a:rPr>
              <a:t>, M. </a:t>
            </a:r>
            <a:r>
              <a:rPr lang="en-US" sz="2000" dirty="0" err="1">
                <a:solidFill>
                  <a:srgbClr val="0033CC"/>
                </a:solidFill>
                <a:cs typeface="Times New Roman" pitchFamily="18" charset="0"/>
              </a:rPr>
              <a:t>Batmunkh</a:t>
            </a:r>
            <a:r>
              <a:rPr lang="en-US" sz="2000" dirty="0">
                <a:solidFill>
                  <a:srgbClr val="0033CC"/>
                </a:solidFill>
                <a:cs typeface="Times New Roman" pitchFamily="18" charset="0"/>
              </a:rPr>
              <a:t>, S. </a:t>
            </a:r>
            <a:r>
              <a:rPr lang="en-US" sz="2000" dirty="0" err="1">
                <a:solidFill>
                  <a:srgbClr val="0033CC"/>
                </a:solidFill>
                <a:cs typeface="Times New Roman" pitchFamily="18" charset="0"/>
              </a:rPr>
              <a:t>Incerti</a:t>
            </a:r>
            <a:r>
              <a:rPr lang="en-US" sz="2000" dirty="0">
                <a:solidFill>
                  <a:srgbClr val="0033CC"/>
                </a:solidFill>
                <a:cs typeface="Times New Roman" pitchFamily="18" charset="0"/>
              </a:rPr>
              <a:t>, O. </a:t>
            </a:r>
            <a:r>
              <a:rPr lang="en-US" sz="2000" dirty="0" err="1">
                <a:solidFill>
                  <a:srgbClr val="0033CC"/>
                </a:solidFill>
                <a:cs typeface="Times New Roman" pitchFamily="18" charset="0"/>
              </a:rPr>
              <a:t>Lkhagva</a:t>
            </a:r>
            <a:r>
              <a:rPr lang="en-US" sz="2000" dirty="0">
                <a:solidFill>
                  <a:srgbClr val="0033CC"/>
                </a:solidFill>
                <a:cs typeface="Times New Roman" pitchFamily="18" charset="0"/>
              </a:rPr>
              <a:t>. </a:t>
            </a:r>
            <a:r>
              <a:rPr lang="en-US" sz="2000" i="1" dirty="0">
                <a:solidFill>
                  <a:srgbClr val="0033CC"/>
                </a:solidFill>
                <a:cs typeface="Times New Roman" pitchFamily="18" charset="0"/>
              </a:rPr>
              <a:t>Radiation damage to neuronal cells: Simulating the energy deposition and water radiolysis in a small neural network</a:t>
            </a:r>
            <a:r>
              <a:rPr lang="en-US" sz="2000" dirty="0">
                <a:solidFill>
                  <a:srgbClr val="0033CC"/>
                </a:solidFill>
                <a:cs typeface="Times New Roman" pitchFamily="18" charset="0"/>
              </a:rPr>
              <a:t> // </a:t>
            </a:r>
            <a:r>
              <a:rPr lang="en-US" sz="2000" dirty="0" err="1">
                <a:solidFill>
                  <a:srgbClr val="0033CC"/>
                </a:solidFill>
                <a:cs typeface="Times New Roman" pitchFamily="18" charset="0"/>
              </a:rPr>
              <a:t>Physica</a:t>
            </a:r>
            <a:r>
              <a:rPr lang="en-US" sz="20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cs typeface="Times New Roman" pitchFamily="18" charset="0"/>
              </a:rPr>
              <a:t>Medica</a:t>
            </a:r>
            <a:r>
              <a:rPr lang="en-US" sz="2000" dirty="0">
                <a:solidFill>
                  <a:srgbClr val="0033CC"/>
                </a:solidFill>
                <a:cs typeface="Times New Roman" pitchFamily="18" charset="0"/>
              </a:rPr>
              <a:t>. 2016. 32:1510-1520</a:t>
            </a:r>
            <a:r>
              <a:rPr lang="en-US" sz="2000" dirty="0" smtClean="0">
                <a:solidFill>
                  <a:srgbClr val="0033CC"/>
                </a:solidFill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SzPts val="1200"/>
              <a:buNone/>
            </a:pPr>
            <a:endParaRPr lang="en-US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ts val="12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CC"/>
                </a:solidFill>
                <a:ea typeface="MS Mincho"/>
              </a:rPr>
              <a:t>L</a:t>
            </a:r>
            <a:r>
              <a:rPr lang="en-US" sz="2000" dirty="0">
                <a:solidFill>
                  <a:srgbClr val="0033CC"/>
                </a:solidFill>
                <a:ea typeface="MS Mincho"/>
              </a:rPr>
              <a:t>. </a:t>
            </a:r>
            <a:r>
              <a:rPr lang="mn-MN" sz="2000" dirty="0">
                <a:solidFill>
                  <a:srgbClr val="0033CC"/>
                </a:solidFill>
                <a:ea typeface="MS Mincho"/>
              </a:rPr>
              <a:t>Bayarchimeg, O.V. Belov</a:t>
            </a:r>
            <a:r>
              <a:rPr lang="en-US" sz="2000" dirty="0">
                <a:solidFill>
                  <a:srgbClr val="0033CC"/>
                </a:solidFill>
                <a:ea typeface="MS Mincho"/>
              </a:rPr>
              <a:t>, M. </a:t>
            </a:r>
            <a:r>
              <a:rPr lang="mn-MN" sz="2000" dirty="0">
                <a:solidFill>
                  <a:srgbClr val="0033CC"/>
                </a:solidFill>
                <a:ea typeface="MS Mincho"/>
              </a:rPr>
              <a:t>Batmunkh, </a:t>
            </a:r>
            <a:r>
              <a:rPr lang="en-US" sz="2000" dirty="0">
                <a:solidFill>
                  <a:srgbClr val="0033CC"/>
                </a:solidFill>
                <a:ea typeface="MS Mincho"/>
              </a:rPr>
              <a:t>O. </a:t>
            </a:r>
            <a:r>
              <a:rPr lang="mn-MN" sz="2000" dirty="0">
                <a:solidFill>
                  <a:srgbClr val="0033CC"/>
                </a:solidFill>
                <a:ea typeface="MS Mincho"/>
              </a:rPr>
              <a:t>L</a:t>
            </a:r>
            <a:r>
              <a:rPr lang="en-US" sz="2000" dirty="0">
                <a:solidFill>
                  <a:srgbClr val="0033CC"/>
                </a:solidFill>
                <a:ea typeface="MS Mincho"/>
              </a:rPr>
              <a:t>k</a:t>
            </a:r>
            <a:r>
              <a:rPr lang="mn-MN" sz="2000" dirty="0" smtClean="0">
                <a:solidFill>
                  <a:srgbClr val="0033CC"/>
                </a:solidFill>
                <a:ea typeface="MS Mincho"/>
              </a:rPr>
              <a:t>hagva</a:t>
            </a:r>
            <a:r>
              <a:rPr lang="en-US" sz="2000" dirty="0">
                <a:solidFill>
                  <a:srgbClr val="0033CC"/>
                </a:solidFill>
                <a:ea typeface="MS Mincho"/>
              </a:rPr>
              <a:t>.</a:t>
            </a:r>
            <a:r>
              <a:rPr lang="mn-MN" sz="2000" dirty="0" smtClean="0">
                <a:solidFill>
                  <a:srgbClr val="0033CC"/>
                </a:solidFill>
                <a:ea typeface="MS Mincho"/>
              </a:rPr>
              <a:t> </a:t>
            </a:r>
            <a:r>
              <a:rPr lang="mn-MN" sz="2000" i="1" dirty="0">
                <a:solidFill>
                  <a:srgbClr val="0033CC"/>
                </a:solidFill>
                <a:ea typeface="MS Mincho"/>
              </a:rPr>
              <a:t>Modeling of </a:t>
            </a:r>
            <a:r>
              <a:rPr lang="en-US" sz="2000" i="1" dirty="0">
                <a:solidFill>
                  <a:srgbClr val="0033CC"/>
                </a:solidFill>
                <a:ea typeface="MS Mincho"/>
              </a:rPr>
              <a:t>synaptic </a:t>
            </a:r>
            <a:r>
              <a:rPr lang="mn-MN" sz="2000" i="1" dirty="0">
                <a:solidFill>
                  <a:srgbClr val="0033CC"/>
                </a:solidFill>
                <a:ea typeface="MS Mincho"/>
              </a:rPr>
              <a:t>receptors under </a:t>
            </a:r>
            <a:r>
              <a:rPr lang="en-US" sz="2000" i="1" dirty="0">
                <a:solidFill>
                  <a:srgbClr val="0033CC"/>
                </a:solidFill>
                <a:ea typeface="MS Mincho"/>
              </a:rPr>
              <a:t>irradiation </a:t>
            </a:r>
            <a:r>
              <a:rPr lang="mn-MN" sz="2000" i="1" dirty="0">
                <a:solidFill>
                  <a:srgbClr val="0033CC"/>
                </a:solidFill>
                <a:ea typeface="MS Mincho"/>
              </a:rPr>
              <a:t>with charged particles </a:t>
            </a:r>
            <a:r>
              <a:rPr lang="mn-MN" sz="2000" dirty="0">
                <a:solidFill>
                  <a:srgbClr val="0033CC"/>
                </a:solidFill>
                <a:ea typeface="MS Mincho"/>
              </a:rPr>
              <a:t>//</a:t>
            </a:r>
            <a:r>
              <a:rPr lang="en-US" sz="2000" dirty="0">
                <a:solidFill>
                  <a:srgbClr val="0033CC"/>
                </a:solidFill>
                <a:ea typeface="MS Mincho"/>
              </a:rPr>
              <a:t>Mongolian Journal of Physics. 2016. 2:470-474. </a:t>
            </a:r>
            <a:endParaRPr lang="en-US" sz="2000" dirty="0" smtClean="0">
              <a:solidFill>
                <a:srgbClr val="0033CC"/>
              </a:solidFill>
              <a:ea typeface="MS Mincho"/>
            </a:endParaRPr>
          </a:p>
          <a:p>
            <a:pPr marL="0" indent="0" algn="just">
              <a:spcBef>
                <a:spcPts val="0"/>
              </a:spcBef>
              <a:buSzPts val="1200"/>
              <a:buNone/>
            </a:pPr>
            <a:endParaRPr lang="en-US" sz="2000" dirty="0" smtClean="0">
              <a:solidFill>
                <a:srgbClr val="0033CC"/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ts val="12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33CC"/>
                </a:solidFill>
              </a:rPr>
              <a:t>М</a:t>
            </a:r>
            <a:r>
              <a:rPr lang="ru-RU" sz="2000" dirty="0">
                <a:solidFill>
                  <a:srgbClr val="0033CC"/>
                </a:solidFill>
              </a:rPr>
              <a:t>. </a:t>
            </a:r>
            <a:r>
              <a:rPr lang="en-US" sz="2000" dirty="0" err="1">
                <a:solidFill>
                  <a:srgbClr val="0033CC"/>
                </a:solidFill>
              </a:rPr>
              <a:t>Batmunkh</a:t>
            </a:r>
            <a:r>
              <a:rPr lang="en-US" sz="2000" dirty="0">
                <a:solidFill>
                  <a:srgbClr val="0033CC"/>
                </a:solidFill>
              </a:rPr>
              <a:t>, O.V. </a:t>
            </a:r>
            <a:r>
              <a:rPr lang="en-US" sz="2000" dirty="0" err="1">
                <a:solidFill>
                  <a:srgbClr val="0033CC"/>
                </a:solidFill>
              </a:rPr>
              <a:t>Belov</a:t>
            </a:r>
            <a:r>
              <a:rPr lang="en-US" sz="2000" dirty="0">
                <a:solidFill>
                  <a:srgbClr val="0033CC"/>
                </a:solidFill>
              </a:rPr>
              <a:t>, L. </a:t>
            </a:r>
            <a:r>
              <a:rPr lang="en-US" sz="2000" dirty="0" err="1">
                <a:solidFill>
                  <a:srgbClr val="0033CC"/>
                </a:solidFill>
              </a:rPr>
              <a:t>Bayarchimeg</a:t>
            </a:r>
            <a:r>
              <a:rPr lang="en-US" sz="2000" dirty="0">
                <a:solidFill>
                  <a:srgbClr val="0033CC"/>
                </a:solidFill>
              </a:rPr>
              <a:t>, O. </a:t>
            </a:r>
            <a:r>
              <a:rPr lang="en-US" sz="2000" dirty="0" err="1" smtClean="0">
                <a:solidFill>
                  <a:srgbClr val="0033CC"/>
                </a:solidFill>
              </a:rPr>
              <a:t>Lkhagva</a:t>
            </a:r>
            <a:r>
              <a:rPr lang="en-US" sz="2000" dirty="0">
                <a:solidFill>
                  <a:srgbClr val="0033CC"/>
                </a:solidFill>
              </a:rPr>
              <a:t>.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i="1" dirty="0">
                <a:solidFill>
                  <a:srgbClr val="0033CC"/>
                </a:solidFill>
              </a:rPr>
              <a:t>Radiation effects in the central nervous system: Simulation technique and practical applications </a:t>
            </a:r>
            <a:r>
              <a:rPr lang="en-US" sz="2000" dirty="0">
                <a:solidFill>
                  <a:srgbClr val="0033CC"/>
                </a:solidFill>
              </a:rPr>
              <a:t>// Mongolian Journal of Physics. 2016. 2:317-323. </a:t>
            </a:r>
            <a:endParaRPr lang="en-US" sz="2000" dirty="0" smtClean="0">
              <a:solidFill>
                <a:srgbClr val="0033CC"/>
              </a:solidFill>
            </a:endParaRPr>
          </a:p>
          <a:p>
            <a:pPr algn="just">
              <a:spcBef>
                <a:spcPts val="0"/>
              </a:spcBef>
              <a:buSzPts val="1200"/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33CC"/>
              </a:solidFill>
            </a:endParaRPr>
          </a:p>
          <a:p>
            <a:pPr algn="just">
              <a:spcBef>
                <a:spcPts val="0"/>
              </a:spcBef>
              <a:buSzPts val="12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M</a:t>
            </a:r>
            <a:r>
              <a:rPr lang="en-US" sz="2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Batmunkh</a:t>
            </a:r>
            <a:r>
              <a:rPr lang="en-US" sz="2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, O. </a:t>
            </a:r>
            <a:r>
              <a:rPr lang="en-US" sz="2000" dirty="0" err="1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Belov</a:t>
            </a:r>
            <a:r>
              <a:rPr lang="en-US" sz="2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, L. </a:t>
            </a:r>
            <a:r>
              <a:rPr lang="en-US" sz="2000" dirty="0" err="1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Bayarchimeg</a:t>
            </a:r>
            <a:r>
              <a:rPr lang="en-US" sz="2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, O. </a:t>
            </a:r>
            <a:r>
              <a:rPr lang="en-US" sz="2000" dirty="0" err="1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Lhagva</a:t>
            </a:r>
            <a:r>
              <a:rPr lang="en-US" sz="2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, N. </a:t>
            </a:r>
            <a:r>
              <a:rPr lang="en-US" sz="2000" dirty="0" err="1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Sweilam</a:t>
            </a:r>
            <a:r>
              <a:rPr lang="en-US" sz="2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000" i="1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Estimation of the spatial energy deposition in CA1 pyramidal neurons under exposure to </a:t>
            </a:r>
            <a:r>
              <a:rPr lang="en-US" sz="2000" i="1" baseline="30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12</a:t>
            </a:r>
            <a:r>
              <a:rPr lang="en-US" sz="2000" i="1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C and </a:t>
            </a:r>
            <a:r>
              <a:rPr lang="en-US" sz="2000" i="1" baseline="30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56</a:t>
            </a:r>
            <a:r>
              <a:rPr lang="en-US" sz="2000" i="1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Fe ion beams </a:t>
            </a:r>
            <a:r>
              <a:rPr lang="en-US" sz="2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// </a:t>
            </a:r>
            <a:r>
              <a:rPr lang="en-US" sz="2000" dirty="0" err="1" smtClean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J.Rad.Res.App.Sci</a:t>
            </a:r>
            <a:r>
              <a:rPr lang="en-US" sz="2000" dirty="0" smtClean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rgbClr val="0033CC"/>
                </a:solidFill>
                <a:ea typeface="Times New Roman" panose="02020603050405020304" pitchFamily="18" charset="0"/>
                <a:cs typeface="Times New Roman" pitchFamily="18" charset="0"/>
              </a:rPr>
              <a:t>2015. 8:498-507. </a:t>
            </a:r>
            <a:endParaRPr lang="ru-RU" sz="1600" i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94400"/>
            <a:ext cx="9144000" cy="863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957604"/>
            <a:ext cx="9144000" cy="93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 smtClean="0">
                <a:solidFill>
                  <a:schemeClr val="bg1"/>
                </a:solidFill>
              </a:rPr>
              <a:t>Thank </a:t>
            </a:r>
            <a:r>
              <a:rPr lang="en-US" sz="3700" dirty="0">
                <a:solidFill>
                  <a:schemeClr val="bg1"/>
                </a:solidFill>
              </a:rPr>
              <a:t>you for your attention</a:t>
            </a:r>
            <a:r>
              <a:rPr lang="en-US" sz="3700" dirty="0" smtClean="0">
                <a:solidFill>
                  <a:schemeClr val="bg1"/>
                </a:solidFill>
              </a:rPr>
              <a:t>!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5938135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</p:spTree>
    <p:extLst>
      <p:ext uri="{BB962C8B-B14F-4D97-AF65-F5344CB8AC3E}">
        <p14:creationId xmlns:p14="http://schemas.microsoft.com/office/powerpoint/2010/main" val="25645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980548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600" b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9778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11184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Introduction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6598" y="1868262"/>
            <a:ext cx="8480313" cy="30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2794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Prolonged deficit in hippocampal-dependent learning</a:t>
            </a:r>
            <a:br>
              <a:rPr lang="en-US" sz="24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r>
              <a:rPr lang="en-US" sz="24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and memory</a:t>
            </a:r>
            <a:r>
              <a:rPr lang="en-US" sz="240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;</a:t>
            </a:r>
            <a:endParaRPr lang="en-US" sz="240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457200" indent="-2794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Neurochemical alterations in brain structures;</a:t>
            </a:r>
            <a:endParaRPr lang="en-US" sz="2400" b="0" dirty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457200" indent="-2794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Impairment in </a:t>
            </a:r>
            <a:r>
              <a:rPr lang="en-US" sz="2400" b="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the striatum-dependent operant </a:t>
            </a:r>
            <a:r>
              <a:rPr lang="en-US" sz="24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response;</a:t>
            </a:r>
          </a:p>
          <a:p>
            <a:pPr marL="457200" indent="-2794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Electrophysiological alterations in the hippocampus…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9792" y="1290868"/>
            <a:ext cx="8950666" cy="7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Experiments with exposure of rodents </a:t>
            </a:r>
            <a:r>
              <a:rPr lang="en-US" sz="2400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to 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heavy ion </a:t>
            </a:r>
            <a:r>
              <a:rPr lang="en-US" sz="2400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beams revealed</a:t>
            </a:r>
            <a:endParaRPr lang="en-US" sz="2400" b="1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464300"/>
            <a:ext cx="9144001" cy="3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9" b="3343"/>
          <a:stretch/>
        </p:blipFill>
        <p:spPr bwMode="auto">
          <a:xfrm>
            <a:off x="88899" y="5067794"/>
            <a:ext cx="1898787" cy="180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COSPAR 2014 2-10 August\К докладу\рисунок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"/>
          <a:stretch/>
        </p:blipFill>
        <p:spPr bwMode="auto">
          <a:xfrm>
            <a:off x="2072534" y="5060939"/>
            <a:ext cx="2836747" cy="1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43" y="5053790"/>
            <a:ext cx="2501747" cy="180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Равнобедренный треугольник 12"/>
          <p:cNvSpPr/>
          <p:nvPr/>
        </p:nvSpPr>
        <p:spPr>
          <a:xfrm rot="16708355">
            <a:off x="6698827" y="5294809"/>
            <a:ext cx="867027" cy="1460500"/>
          </a:xfrm>
          <a:prstGeom prst="triangle">
            <a:avLst/>
          </a:prstGeom>
          <a:solidFill>
            <a:srgbClr val="FF9933">
              <a:alpha val="34902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778747" y="5618479"/>
            <a:ext cx="449581" cy="1087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8" descr="http://www.behavioralandbrainfunctions.com/content/figures/1744-9081-4-36-9-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3067" r="2077" b="3949"/>
          <a:stretch/>
        </p:blipFill>
        <p:spPr bwMode="auto">
          <a:xfrm>
            <a:off x="7776439" y="5719190"/>
            <a:ext cx="1290887" cy="84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460421" y="5363500"/>
            <a:ext cx="165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algn="ctr">
              <a:spcAft>
                <a:spcPts val="1200"/>
              </a:spcAft>
            </a:pPr>
            <a:r>
              <a:rPr lang="en-US" b="0" dirty="0" smtClean="0">
                <a:solidFill>
                  <a:srgbClr val="003399"/>
                </a:solidFill>
                <a:cs typeface="Times New Roman" pitchFamily="18" charset="0"/>
              </a:rPr>
              <a:t>Hippocampus</a:t>
            </a:r>
            <a:endParaRPr lang="en-US" b="0" dirty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81430" y="4473664"/>
            <a:ext cx="9231085" cy="7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77800" algn="l">
              <a:spcAft>
                <a:spcPts val="1200"/>
              </a:spcAft>
            </a:pPr>
            <a:r>
              <a:rPr lang="en-US" sz="2100" b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Acute and late effects after exposures to heavy charged particles (</a:t>
            </a:r>
            <a:r>
              <a:rPr lang="en-US" sz="2100" b="0" baseline="30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56</a:t>
            </a:r>
            <a:r>
              <a:rPr lang="en-US" sz="2100" b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Fe, </a:t>
            </a:r>
            <a:r>
              <a:rPr lang="en-US" sz="2100" b="0" baseline="30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16</a:t>
            </a:r>
            <a:r>
              <a:rPr lang="en-US" sz="2100" b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O, …)</a:t>
            </a:r>
          </a:p>
        </p:txBody>
      </p:sp>
    </p:spTree>
    <p:extLst>
      <p:ext uri="{BB962C8B-B14F-4D97-AF65-F5344CB8AC3E}">
        <p14:creationId xmlns:p14="http://schemas.microsoft.com/office/powerpoint/2010/main" val="11178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1196448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"/>
            <a:ext cx="9144000" cy="11937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-9584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Simulation </a:t>
            </a:r>
            <a:r>
              <a:rPr lang="en-US" sz="3800" dirty="0">
                <a:solidFill>
                  <a:schemeClr val="bg1"/>
                </a:solidFill>
              </a:rPr>
              <a:t>of radiation </a:t>
            </a:r>
            <a:r>
              <a:rPr lang="en-US" sz="3800" dirty="0" smtClean="0">
                <a:solidFill>
                  <a:schemeClr val="bg1"/>
                </a:solidFill>
              </a:rPr>
              <a:t>damage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to </a:t>
            </a:r>
            <a:r>
              <a:rPr lang="en-US" sz="3800" dirty="0">
                <a:solidFill>
                  <a:schemeClr val="bg1"/>
                </a:solidFill>
              </a:rPr>
              <a:t>neural </a:t>
            </a:r>
            <a:r>
              <a:rPr lang="en-US" sz="3800" dirty="0" smtClean="0">
                <a:solidFill>
                  <a:schemeClr val="bg1"/>
                </a:solidFill>
              </a:rPr>
              <a:t>cells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400" y="1346200"/>
            <a:ext cx="5109028" cy="3722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5558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99"/>
                </a:solidFill>
                <a:cs typeface="Times New Roman" pitchFamily="18" charset="0"/>
              </a:rPr>
              <a:t>Radiation damage to the central nervous system (CNS) is a </a:t>
            </a:r>
            <a:r>
              <a:rPr lang="en-US" sz="1800" dirty="0" smtClean="0">
                <a:solidFill>
                  <a:srgbClr val="C00000"/>
                </a:solidFill>
                <a:cs typeface="Times New Roman" pitchFamily="18" charset="0"/>
              </a:rPr>
              <a:t>challenge.</a:t>
            </a:r>
          </a:p>
          <a:p>
            <a:pPr marL="342900" indent="-255588" algn="l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25558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99"/>
                </a:solidFill>
                <a:cs typeface="Times New Roman" pitchFamily="18" charset="0"/>
              </a:rPr>
              <a:t>Particle </a:t>
            </a:r>
            <a:r>
              <a:rPr lang="en-US" sz="1800" dirty="0">
                <a:solidFill>
                  <a:srgbClr val="003399"/>
                </a:solidFill>
                <a:cs typeface="Times New Roman" pitchFamily="18" charset="0"/>
              </a:rPr>
              <a:t>traversals to neurons are the initial events </a:t>
            </a:r>
            <a:r>
              <a:rPr lang="en-US" sz="1800" dirty="0" smtClean="0">
                <a:solidFill>
                  <a:srgbClr val="003399"/>
                </a:solidFill>
                <a:cs typeface="Times New Roman" pitchFamily="18" charset="0"/>
              </a:rPr>
              <a:t>of radiation </a:t>
            </a:r>
            <a:r>
              <a:rPr lang="en-US" sz="1800" dirty="0">
                <a:solidFill>
                  <a:srgbClr val="003399"/>
                </a:solidFill>
                <a:cs typeface="Times New Roman" pitchFamily="18" charset="0"/>
              </a:rPr>
              <a:t>damage to </a:t>
            </a:r>
            <a:r>
              <a:rPr lang="en-US" sz="1800" dirty="0" smtClean="0">
                <a:solidFill>
                  <a:srgbClr val="003399"/>
                </a:solidFill>
                <a:cs typeface="Times New Roman" pitchFamily="18" charset="0"/>
              </a:rPr>
              <a:t>CNS, leading further to a variety of cognitive impairments.</a:t>
            </a:r>
          </a:p>
          <a:p>
            <a:pPr marL="342900" indent="-255588" algn="l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25558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99"/>
                </a:solidFill>
                <a:cs typeface="Times New Roman" pitchFamily="18" charset="0"/>
              </a:rPr>
              <a:t>A neural cell is </a:t>
            </a:r>
            <a:r>
              <a:rPr lang="en-US" sz="1800" dirty="0">
                <a:solidFill>
                  <a:srgbClr val="003399"/>
                </a:solidFill>
                <a:cs typeface="Times New Roman" pitchFamily="18" charset="0"/>
              </a:rPr>
              <a:t>a </a:t>
            </a:r>
            <a:r>
              <a:rPr lang="en-US" sz="1800" dirty="0" smtClean="0">
                <a:solidFill>
                  <a:srgbClr val="003399"/>
                </a:solidFill>
                <a:cs typeface="Times New Roman" pitchFamily="18" charset="0"/>
              </a:rPr>
              <a:t>complicate structure because </a:t>
            </a:r>
            <a:r>
              <a:rPr lang="en-US" sz="1800" dirty="0">
                <a:solidFill>
                  <a:srgbClr val="003399"/>
                </a:solidFill>
                <a:cs typeface="Times New Roman" pitchFamily="18" charset="0"/>
              </a:rPr>
              <a:t>of  </a:t>
            </a:r>
            <a:r>
              <a:rPr lang="en-US" sz="1800" dirty="0" smtClean="0">
                <a:solidFill>
                  <a:srgbClr val="003399"/>
                </a:solidFill>
                <a:cs typeface="Times New Roman" pitchFamily="18" charset="0"/>
              </a:rPr>
              <a:t>its intricate morphology.</a:t>
            </a:r>
          </a:p>
          <a:p>
            <a:pPr marL="342900" indent="-255588" algn="l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25558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99"/>
                </a:solidFill>
                <a:cs typeface="Times New Roman" pitchFamily="18" charset="0"/>
              </a:rPr>
              <a:t>Simulation of radiation transport in neural cells is of great interest.</a:t>
            </a:r>
            <a:endParaRPr lang="en-US" sz="1800" dirty="0">
              <a:solidFill>
                <a:srgbClr val="003399"/>
              </a:solidFill>
              <a:cs typeface="Times New Roman" pitchFamily="18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322" y="1395845"/>
            <a:ext cx="3339974" cy="3337392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5152571"/>
            <a:ext cx="3679602" cy="17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5453130" y="2246997"/>
            <a:ext cx="3369736" cy="1938504"/>
          </a:xfrm>
          <a:prstGeom prst="straightConnector1">
            <a:avLst/>
          </a:prstGeom>
          <a:ln w="95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54735" y="1514031"/>
            <a:ext cx="3249983" cy="1869614"/>
          </a:xfrm>
          <a:prstGeom prst="straightConnector1">
            <a:avLst/>
          </a:prstGeom>
          <a:ln w="95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368458" y="2999924"/>
            <a:ext cx="3366687" cy="1936749"/>
          </a:xfrm>
          <a:prstGeom prst="straightConnector1">
            <a:avLst/>
          </a:prstGeom>
          <a:ln w="95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208815" y="1380672"/>
            <a:ext cx="3831773" cy="3686628"/>
          </a:xfrm>
          <a:prstGeom prst="rect">
            <a:avLst/>
          </a:prstGeom>
          <a:noFill/>
          <a:ln w="63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26" name="Picture 8" descr="&amp;Kcy;&amp;acy;&amp;rcy;&amp;tcy;&amp;icy;&amp;ncy;&amp;kcy;&amp;icy; &amp;pcy;&amp;ocy; &amp;zcy;&amp;acy;&amp;pcy;&amp;rcy;&amp;ocy;&amp;scy;&amp;ucy; radiothera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45" y="5241835"/>
            <a:ext cx="2463953" cy="16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&amp;Kcy;&amp;acy;&amp;rcy;&amp;tcy;&amp;icy;&amp;ncy;&amp;kcy;&amp;icy; &amp;pcy;&amp;ocy; &amp;zcy;&amp;acy;&amp;pcy;&amp;rcy;&amp;ocy;&amp;scy;&amp;ucy; space explo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791"/>
            <a:ext cx="2685143" cy="16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327"/>
          <a:stretch/>
        </p:blipFill>
        <p:spPr bwMode="auto">
          <a:xfrm>
            <a:off x="0" y="1068457"/>
            <a:ext cx="9144000" cy="578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993248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9144000" cy="10032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66617"/>
            <a:ext cx="9144000" cy="936684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Simulation tools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18638" y="1437311"/>
            <a:ext cx="2795894" cy="4948399"/>
            <a:chOff x="9003845" y="893363"/>
            <a:chExt cx="3103909" cy="5738894"/>
          </a:xfrm>
        </p:grpSpPr>
        <p:grpSp>
          <p:nvGrpSpPr>
            <p:cNvPr id="16" name="Group 22"/>
            <p:cNvGrpSpPr/>
            <p:nvPr/>
          </p:nvGrpSpPr>
          <p:grpSpPr>
            <a:xfrm>
              <a:off x="9061887" y="1405664"/>
              <a:ext cx="2869350" cy="5226593"/>
              <a:chOff x="225094" y="2170325"/>
              <a:chExt cx="2100357" cy="4228139"/>
            </a:xfrm>
          </p:grpSpPr>
          <p:sp>
            <p:nvSpPr>
              <p:cNvPr id="18" name="Down Arrow 17"/>
              <p:cNvSpPr/>
              <p:nvPr/>
            </p:nvSpPr>
            <p:spPr bwMode="auto">
              <a:xfrm>
                <a:off x="225094" y="2232866"/>
                <a:ext cx="368300" cy="4165598"/>
              </a:xfrm>
              <a:prstGeom prst="down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5000">
                    <a:srgbClr val="7030A0"/>
                  </a:gs>
                  <a:gs pos="0">
                    <a:srgbClr val="7030A0"/>
                  </a:gs>
                  <a:gs pos="57000">
                    <a:srgbClr val="00B050"/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i="1"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42594" y="2182066"/>
                <a:ext cx="569524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mn-MN" sz="1600" b="1" baseline="30000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1600" b="1" baseline="30000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18</a:t>
                </a:r>
                <a:r>
                  <a:rPr lang="mn-MN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lang="ru-RU" sz="1600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7194" y="2881957"/>
                <a:ext cx="594275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mn-MN" sz="1600" b="1" baseline="30000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:r>
                  <a:rPr lang="en-US" sz="1600" b="1" baseline="30000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r>
                  <a:rPr lang="mn-MN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lang="ru-RU" sz="1600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8029" y="3516763"/>
                <a:ext cx="594275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mn-MN" sz="1600" b="1" baseline="30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:r>
                  <a:rPr lang="en-US" sz="1600" b="1" baseline="30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r>
                  <a:rPr lang="mn-MN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lang="ru-RU" sz="1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1101" y="4106730"/>
                <a:ext cx="538261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mn-MN" sz="1600" b="1" baseline="30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:r>
                  <a:rPr lang="en-US" sz="1600" b="1" baseline="30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mn-MN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lang="ru-RU" sz="1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6608" y="5281531"/>
                <a:ext cx="359796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600" dirty="0">
                    <a:solidFill>
                      <a:srgbClr val="00B05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1600" dirty="0">
                    <a:solidFill>
                      <a:srgbClr val="00B05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endParaRPr lang="ru-RU" sz="1600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39629" y="5732916"/>
                <a:ext cx="1190686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Biological stage</a:t>
                </a:r>
                <a:endParaRPr lang="ru-RU" sz="1600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93394" y="4764248"/>
                <a:ext cx="1402441" cy="32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Bio-chemical stage</a:t>
                </a:r>
                <a:endParaRPr lang="ru-RU" sz="1600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4298" y="3182263"/>
                <a:ext cx="1771153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Physico-chemical stage </a:t>
                </a:r>
                <a:endParaRPr lang="ru-RU" sz="1600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6995" y="2549298"/>
                <a:ext cx="1103720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Physical stage</a:t>
                </a:r>
                <a:endParaRPr lang="ru-RU" sz="1600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3394" y="3793763"/>
                <a:ext cx="1180734" cy="31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Chemical stage</a:t>
                </a:r>
                <a:endParaRPr lang="ru-RU" sz="1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485321" y="2170325"/>
                <a:ext cx="1796291" cy="2254226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i="1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9003845" y="893363"/>
              <a:ext cx="3103909" cy="39263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  <a:cs typeface="Times" pitchFamily="18" charset="0"/>
                </a:rPr>
                <a:t>Time stages of radiation action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28759" y="1399255"/>
            <a:ext cx="5456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GEANT4-DNA extension </a:t>
            </a:r>
            <a:r>
              <a:rPr lang="en-US" b="1" dirty="0"/>
              <a:t>of the GEANT4 Monte Carlo code for modelling of </a:t>
            </a:r>
            <a:r>
              <a:rPr lang="en-US" b="1" dirty="0">
                <a:solidFill>
                  <a:srgbClr val="7030A0"/>
                </a:solidFill>
              </a:rPr>
              <a:t>radiation physical and chemical processes on the nanoscale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8664" y="4837534"/>
            <a:ext cx="5905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ru-RU" dirty="0"/>
              <a:t>GEANT4 (code in C++) is user-friendly, </a:t>
            </a:r>
            <a:r>
              <a:rPr lang="en-US" altLang="ru-RU" dirty="0" smtClean="0">
                <a:solidFill>
                  <a:srgbClr val="C00000"/>
                </a:solidFill>
              </a:rPr>
              <a:t>possible </a:t>
            </a:r>
            <a:r>
              <a:rPr lang="en-US" altLang="ru-RU" dirty="0">
                <a:solidFill>
                  <a:srgbClr val="C00000"/>
                </a:solidFill>
              </a:rPr>
              <a:t>to develop new applications</a:t>
            </a:r>
            <a:r>
              <a:rPr lang="en-US" altLang="ru-RU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ru-RU" dirty="0"/>
              <a:t>Models of </a:t>
            </a:r>
            <a:r>
              <a:rPr lang="en-US" altLang="ru-RU" dirty="0">
                <a:solidFill>
                  <a:srgbClr val="C00000"/>
                </a:solidFill>
              </a:rPr>
              <a:t>GEANT4-DNA processes </a:t>
            </a:r>
            <a:r>
              <a:rPr lang="en-US" altLang="ru-RU" dirty="0"/>
              <a:t>based on numerous </a:t>
            </a:r>
            <a:r>
              <a:rPr lang="en-US" altLang="ru-RU" dirty="0">
                <a:solidFill>
                  <a:srgbClr val="C00000"/>
                </a:solidFill>
              </a:rPr>
              <a:t>experimental data</a:t>
            </a:r>
            <a:r>
              <a:rPr lang="en-US" altLang="ru-RU" dirty="0"/>
              <a:t>.  </a:t>
            </a:r>
            <a:endParaRPr lang="ru-RU" altLang="ru-RU" dirty="0">
              <a:cs typeface="Arial" panose="020B0604020202020204" pitchFamily="34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 t="5600" r="21251" b="4801"/>
          <a:stretch>
            <a:fillRect/>
          </a:stretch>
        </p:blipFill>
        <p:spPr bwMode="auto">
          <a:xfrm>
            <a:off x="3502986" y="2636831"/>
            <a:ext cx="2596660" cy="1661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0" y="993248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1"/>
            <a:ext cx="9144000" cy="10032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66617"/>
            <a:ext cx="9144000" cy="936684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chemeClr val="bg1"/>
                </a:solidFill>
              </a:rPr>
              <a:t>Track </a:t>
            </a:r>
            <a:r>
              <a:rPr lang="en-US" sz="3700" dirty="0">
                <a:solidFill>
                  <a:schemeClr val="bg1"/>
                </a:solidFill>
              </a:rPr>
              <a:t>structure simulation </a:t>
            </a:r>
            <a:r>
              <a:rPr lang="en-US" sz="3700" dirty="0" smtClean="0">
                <a:solidFill>
                  <a:schemeClr val="bg1"/>
                </a:solidFill>
              </a:rPr>
              <a:t>with Geant4-DNA </a:t>
            </a:r>
            <a:endParaRPr lang="ru-RU" sz="3700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5" t="30563" r="19544" b="15804"/>
          <a:stretch/>
        </p:blipFill>
        <p:spPr>
          <a:xfrm>
            <a:off x="322497" y="2637556"/>
            <a:ext cx="3005140" cy="18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908664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"/>
            <a:ext cx="9144000" cy="8998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52103"/>
            <a:ext cx="9144000" cy="936684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Geometrical </a:t>
            </a:r>
            <a:r>
              <a:rPr lang="en-US" sz="3100" dirty="0">
                <a:solidFill>
                  <a:schemeClr val="bg1"/>
                </a:solidFill>
              </a:rPr>
              <a:t>model of a single neuron in </a:t>
            </a:r>
            <a:r>
              <a:rPr lang="en-US" sz="3100" dirty="0" smtClean="0">
                <a:solidFill>
                  <a:schemeClr val="bg1"/>
                </a:solidFill>
              </a:rPr>
              <a:t>Geant4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30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10583" r="9269"/>
          <a:stretch/>
        </p:blipFill>
        <p:spPr bwMode="auto">
          <a:xfrm>
            <a:off x="248001" y="4023759"/>
            <a:ext cx="1394863" cy="14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0"/>
          <a:stretch/>
        </p:blipFill>
        <p:spPr>
          <a:xfrm>
            <a:off x="240330" y="1496499"/>
            <a:ext cx="1840844" cy="139745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78115" y="5822107"/>
            <a:ext cx="8445766" cy="6694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75" dirty="0">
                <a:cs typeface="Times New Roman" pitchFamily="18" charset="0"/>
              </a:rPr>
              <a:t>The </a:t>
            </a:r>
            <a:r>
              <a:rPr lang="en-US" sz="1875" b="1" dirty="0">
                <a:solidFill>
                  <a:srgbClr val="C00000"/>
                </a:solidFill>
                <a:cs typeface="Times New Roman" pitchFamily="18" charset="0"/>
              </a:rPr>
              <a:t>geometrical model of neuronal cells </a:t>
            </a:r>
            <a:r>
              <a:rPr lang="en-US" sz="1875" dirty="0">
                <a:cs typeface="Times New Roman" pitchFamily="18" charset="0"/>
              </a:rPr>
              <a:t>and receptor structure were </a:t>
            </a:r>
            <a:r>
              <a:rPr lang="en-US" sz="1875" b="1" dirty="0">
                <a:solidFill>
                  <a:srgbClr val="C00000"/>
                </a:solidFill>
                <a:cs typeface="Times New Roman" pitchFamily="18" charset="0"/>
              </a:rPr>
              <a:t>constructed using experimental data</a:t>
            </a:r>
            <a:r>
              <a:rPr lang="en-US" sz="1875" b="1" dirty="0">
                <a:cs typeface="Times New Roman" pitchFamily="18" charset="0"/>
              </a:rPr>
              <a:t> </a:t>
            </a:r>
            <a:r>
              <a:rPr lang="en-US" sz="1875" dirty="0">
                <a:cs typeface="Times New Roman" pitchFamily="18" charset="0"/>
              </a:rPr>
              <a:t>on their molecule and cell morphologies.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8115" y="4051310"/>
            <a:ext cx="140743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  <a:cs typeface="Times" panose="02020603050405020304" pitchFamily="18" charset="0"/>
              </a:rPr>
              <a:t>Available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  <a:cs typeface="Times" panose="02020603050405020304" pitchFamily="18" charset="0"/>
              </a:rPr>
              <a:t>Microscopy Images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28395" y="1051840"/>
            <a:ext cx="3802836" cy="43858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250" b="1" dirty="0" smtClean="0">
                <a:solidFill>
                  <a:srgbClr val="C00000"/>
                </a:solidFill>
                <a:cs typeface="Times" panose="02020603050405020304" pitchFamily="18" charset="0"/>
              </a:rPr>
              <a:t>GEANT4: </a:t>
            </a:r>
            <a:r>
              <a:rPr lang="en-US" b="1" dirty="0" smtClean="0">
                <a:solidFill>
                  <a:srgbClr val="0000CC"/>
                </a:solidFill>
                <a:cs typeface="Times" panose="02020603050405020304" pitchFamily="18" charset="0"/>
              </a:rPr>
              <a:t>A </a:t>
            </a:r>
            <a:r>
              <a:rPr lang="en-US" b="1" dirty="0">
                <a:solidFill>
                  <a:srgbClr val="0000CC"/>
                </a:solidFill>
                <a:cs typeface="Times" panose="02020603050405020304" pitchFamily="18" charset="0"/>
              </a:rPr>
              <a:t>single pyramidal neuron</a:t>
            </a:r>
            <a:endParaRPr lang="ru-RU" b="1" dirty="0">
              <a:solidFill>
                <a:srgbClr val="0000CC"/>
              </a:solidFill>
              <a:cs typeface="Times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3683" y="5479617"/>
            <a:ext cx="1119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cs typeface="Times" pitchFamily="18" charset="0"/>
              </a:rPr>
              <a:t>Martone</a:t>
            </a:r>
            <a:r>
              <a:rPr lang="en-US" sz="1200" dirty="0">
                <a:cs typeface="Times" pitchFamily="18" charset="0"/>
              </a:rPr>
              <a:t>, </a:t>
            </a:r>
            <a:r>
              <a:rPr lang="en-US" sz="1200" dirty="0" smtClean="0">
                <a:cs typeface="Times" pitchFamily="18" charset="0"/>
              </a:rPr>
              <a:t>2003</a:t>
            </a:r>
            <a:endParaRPr lang="en-US" sz="1200" b="1" dirty="0">
              <a:solidFill>
                <a:srgbClr val="CC00CC"/>
              </a:solidFill>
              <a:cs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3778" y="2893958"/>
            <a:ext cx="1879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cs typeface="Times" pitchFamily="18" charset="0"/>
              </a:rPr>
              <a:t>Neurolucida</a:t>
            </a:r>
            <a:r>
              <a:rPr lang="en-US" sz="1200" dirty="0" smtClean="0">
                <a:cs typeface="Times" pitchFamily="18" charset="0"/>
              </a:rPr>
              <a:t> </a:t>
            </a:r>
            <a:r>
              <a:rPr lang="en-US" sz="1200" dirty="0">
                <a:cs typeface="Times" pitchFamily="18" charset="0"/>
              </a:rPr>
              <a:t>(Glaser, 1990)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/>
          <a:srcRect l="6523" r="8996"/>
          <a:stretch/>
        </p:blipFill>
        <p:spPr>
          <a:xfrm>
            <a:off x="5684660" y="2109849"/>
            <a:ext cx="3018385" cy="3570126"/>
          </a:xfrm>
          <a:prstGeom prst="rect">
            <a:avLst/>
          </a:prstGeom>
          <a:noFill/>
          <a:ln w="3175" cmpd="sng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3" name="Up Arrow 42"/>
          <p:cNvSpPr/>
          <p:nvPr/>
        </p:nvSpPr>
        <p:spPr>
          <a:xfrm>
            <a:off x="770709" y="3170957"/>
            <a:ext cx="283055" cy="6413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Up Arrow 43"/>
          <p:cNvSpPr/>
          <p:nvPr/>
        </p:nvSpPr>
        <p:spPr>
          <a:xfrm rot="5400000">
            <a:off x="2332968" y="1753920"/>
            <a:ext cx="300714" cy="6399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Up Arrow 44"/>
          <p:cNvSpPr/>
          <p:nvPr/>
        </p:nvSpPr>
        <p:spPr>
          <a:xfrm rot="5400000">
            <a:off x="5044646" y="1891263"/>
            <a:ext cx="298225" cy="3677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4" descr="http://www.immunohistochemistry.us/uploads/CrystalX1024_Turq/confocal%20microsco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17" y="4233654"/>
            <a:ext cx="2323971" cy="11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Left Arrow 46"/>
          <p:cNvSpPr/>
          <p:nvPr/>
        </p:nvSpPr>
        <p:spPr>
          <a:xfrm>
            <a:off x="1667438" y="4740052"/>
            <a:ext cx="582694" cy="2920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47"/>
          <p:cNvSpPr/>
          <p:nvPr/>
        </p:nvSpPr>
        <p:spPr>
          <a:xfrm>
            <a:off x="1930331" y="43425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" pitchFamily="18" charset="0"/>
              </a:rPr>
              <a:t>1</a:t>
            </a:r>
            <a:endParaRPr lang="ru-RU" dirty="0"/>
          </a:p>
        </p:txBody>
      </p:sp>
      <p:sp>
        <p:nvSpPr>
          <p:cNvPr id="49" name="Rectangle 48"/>
          <p:cNvSpPr/>
          <p:nvPr/>
        </p:nvSpPr>
        <p:spPr>
          <a:xfrm>
            <a:off x="4963229" y="2160555"/>
            <a:ext cx="884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" pitchFamily="18" charset="0"/>
              </a:rPr>
              <a:t>4</a:t>
            </a:r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2328461" y="16662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" pitchFamily="18" charset="0"/>
              </a:rPr>
              <a:t>3</a:t>
            </a:r>
            <a:endParaRPr lang="ru-RU" dirty="0"/>
          </a:p>
        </p:txBody>
      </p:sp>
      <p:sp>
        <p:nvSpPr>
          <p:cNvPr id="51" name="Rectangle 50"/>
          <p:cNvSpPr/>
          <p:nvPr/>
        </p:nvSpPr>
        <p:spPr>
          <a:xfrm>
            <a:off x="567130" y="335881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" pitchFamily="18" charset="0"/>
              </a:rPr>
              <a:t>2</a:t>
            </a:r>
            <a:endParaRPr lang="ru-RU" dirty="0"/>
          </a:p>
        </p:txBody>
      </p:sp>
      <p:sp>
        <p:nvSpPr>
          <p:cNvPr id="52" name="Rectangle 51"/>
          <p:cNvSpPr/>
          <p:nvPr/>
        </p:nvSpPr>
        <p:spPr>
          <a:xfrm>
            <a:off x="2891435" y="1380041"/>
            <a:ext cx="2030311" cy="150810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US" sz="1000" b="1" dirty="0">
                <a:ea typeface="Times New Roman" panose="02020603050405020304" pitchFamily="18" charset="0"/>
                <a:cs typeface="Times" panose="02020603050405020304" pitchFamily="18" charset="0"/>
              </a:rPr>
              <a:t>SWC File </a:t>
            </a:r>
            <a:r>
              <a:rPr lang="en-US" sz="1000" dirty="0">
                <a:ea typeface="Times New Roman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en-US" sz="1000" dirty="0">
                <a:solidFill>
                  <a:srgbClr val="C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standardized </a:t>
            </a: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US" sz="1000" dirty="0" err="1">
                <a:solidFill>
                  <a:srgbClr val="C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neuromorphometric</a:t>
            </a:r>
            <a:r>
              <a:rPr lang="en-US" sz="1000" dirty="0">
                <a:solidFill>
                  <a:srgbClr val="C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 format:</a:t>
            </a:r>
            <a:endParaRPr lang="en-US" sz="1000" b="1" dirty="0">
              <a:solidFill>
                <a:srgbClr val="C00000"/>
              </a:solidFill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US" sz="1000" b="1" dirty="0">
                <a:ea typeface="Times New Roman" panose="02020603050405020304" pitchFamily="18" charset="0"/>
                <a:cs typeface="Times" panose="02020603050405020304" pitchFamily="18" charset="0"/>
              </a:rPr>
              <a:t>n    </a:t>
            </a:r>
            <a:r>
              <a:rPr lang="en-US" sz="1000" b="1" dirty="0">
                <a:solidFill>
                  <a:srgbClr val="C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T       x         y         z        R      </a:t>
            </a:r>
            <a:r>
              <a:rPr lang="en-US" sz="1000" b="1" dirty="0">
                <a:ea typeface="Times New Roman" panose="02020603050405020304" pitchFamily="18" charset="0"/>
                <a:cs typeface="Times" panose="02020603050405020304" pitchFamily="18" charset="0"/>
              </a:rPr>
              <a:t>P</a:t>
            </a: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GB" sz="1000" dirty="0">
                <a:cs typeface="Times" panose="02020603050405020304" pitchFamily="18" charset="0"/>
              </a:rPr>
              <a:t>…………………..,</a:t>
            </a: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GB" sz="1000" dirty="0">
                <a:cs typeface="Times" panose="02020603050405020304" pitchFamily="18" charset="0"/>
              </a:rPr>
              <a:t>51   </a:t>
            </a:r>
            <a:r>
              <a:rPr lang="en-GB" sz="1000" dirty="0">
                <a:solidFill>
                  <a:srgbClr val="C00000"/>
                </a:solidFill>
                <a:cs typeface="Times" panose="02020603050405020304" pitchFamily="18" charset="0"/>
              </a:rPr>
              <a:t>3   -91.73   3.64   -2.25   0.24   </a:t>
            </a:r>
            <a:r>
              <a:rPr lang="en-GB" sz="1000" dirty="0">
                <a:cs typeface="Times" panose="02020603050405020304" pitchFamily="18" charset="0"/>
              </a:rPr>
              <a:t>50</a:t>
            </a: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GB" sz="1000" dirty="0">
                <a:cs typeface="Times" panose="02020603050405020304" pitchFamily="18" charset="0"/>
              </a:rPr>
              <a:t>52   </a:t>
            </a:r>
            <a:r>
              <a:rPr lang="en-GB" sz="1000" dirty="0">
                <a:solidFill>
                  <a:srgbClr val="C00000"/>
                </a:solidFill>
                <a:cs typeface="Times" panose="02020603050405020304" pitchFamily="18" charset="0"/>
              </a:rPr>
              <a:t>3   -92.12   3.98   -1.91   0.29   </a:t>
            </a:r>
            <a:r>
              <a:rPr lang="en-GB" sz="1000" dirty="0">
                <a:cs typeface="Times" panose="02020603050405020304" pitchFamily="18" charset="0"/>
              </a:rPr>
              <a:t>51</a:t>
            </a:r>
          </a:p>
          <a:p>
            <a:pPr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US" sz="1200" dirty="0">
                <a:ea typeface="Times New Roman" panose="02020603050405020304" pitchFamily="18" charset="0"/>
                <a:cs typeface="Times" panose="02020603050405020304" pitchFamily="18" charset="0"/>
              </a:rPr>
              <a:t>…………………..,</a:t>
            </a:r>
            <a:endParaRPr lang="ru-RU" sz="1200" dirty="0"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09894" y="1380041"/>
            <a:ext cx="426252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cs typeface="Times" panose="02020603050405020304" pitchFamily="18" charset="0"/>
              </a:rPr>
              <a:t>Dentrictic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Times" panose="02020603050405020304" pitchFamily="18" charset="0"/>
              </a:rPr>
              <a:t> trees: 2563 cylindrical compartment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12260" y="1710311"/>
            <a:ext cx="3697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cs typeface="Times" panose="02020603050405020304" pitchFamily="18" charset="0"/>
              </a:rPr>
              <a:t>Soma: 11 spherical compartment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8374" y="1037828"/>
            <a:ext cx="166475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cs typeface="Times" panose="02020603050405020304" pitchFamily="18" charset="0"/>
              </a:rPr>
              <a:t>Reconstruction:</a:t>
            </a:r>
          </a:p>
          <a:p>
            <a:pPr algn="ctr">
              <a:defRPr/>
            </a:pPr>
            <a:r>
              <a:rPr lang="en-US" sz="12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Tracing points (voxels) </a:t>
            </a:r>
          </a:p>
        </p:txBody>
      </p:sp>
    </p:spTree>
    <p:extLst>
      <p:ext uri="{BB962C8B-B14F-4D97-AF65-F5344CB8AC3E}">
        <p14:creationId xmlns:p14="http://schemas.microsoft.com/office/powerpoint/2010/main" val="35728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448482" y="6325394"/>
            <a:ext cx="624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3366"/>
                </a:solidFill>
                <a:cs typeface="Arial" pitchFamily="34" charset="0"/>
              </a:rPr>
              <a:t>A single pyramidal neuron in the Geant4-DNA+GUI environment</a:t>
            </a:r>
            <a:endParaRPr lang="ru-RU" b="1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234706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2587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82728"/>
            <a:ext cx="9144000" cy="936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Simulation of </a:t>
            </a:r>
            <a:r>
              <a:rPr lang="en-US" sz="3500" dirty="0">
                <a:solidFill>
                  <a:schemeClr val="bg1"/>
                </a:solidFill>
              </a:rPr>
              <a:t>particle track </a:t>
            </a:r>
            <a:r>
              <a:rPr lang="en-US" sz="3500" dirty="0" smtClean="0">
                <a:solidFill>
                  <a:schemeClr val="bg1"/>
                </a:solidFill>
              </a:rPr>
              <a:t>interaction</a:t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500" dirty="0" smtClean="0">
                <a:solidFill>
                  <a:schemeClr val="bg1"/>
                </a:solidFill>
              </a:rPr>
              <a:t>with a single </a:t>
            </a:r>
            <a:r>
              <a:rPr lang="en-US" sz="3500" dirty="0">
                <a:solidFill>
                  <a:schemeClr val="bg1"/>
                </a:solidFill>
              </a:rPr>
              <a:t>pyramidal neuron</a:t>
            </a:r>
            <a:endParaRPr lang="ru-RU" sz="35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7" y="1587525"/>
            <a:ext cx="8522043" cy="4660492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3210551" y="3086774"/>
            <a:ext cx="2204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290 MeV/u </a:t>
            </a:r>
            <a:endParaRPr lang="en-US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arbon particle track </a:t>
            </a:r>
            <a:endParaRPr lang="en-US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6976971" y="2182068"/>
            <a:ext cx="156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3366"/>
                </a:solidFill>
                <a:cs typeface="Times New Roman" pitchFamily="18" charset="0"/>
              </a:rPr>
              <a:t>Neuron model</a:t>
            </a:r>
            <a:endParaRPr lang="en-US" b="1" dirty="0">
              <a:solidFill>
                <a:srgbClr val="0033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4445000" y="1214526"/>
            <a:ext cx="4666593" cy="444195"/>
          </a:xfrm>
          <a:ln w="12700">
            <a:noFill/>
            <a:prstDash val="sysDot"/>
          </a:ln>
        </p:spPr>
        <p:txBody>
          <a:bodyPr>
            <a:normAutofit/>
          </a:bodyPr>
          <a:lstStyle/>
          <a:p>
            <a:pPr algn="ctr"/>
            <a:r>
              <a:rPr lang="fr-FR" sz="2200" b="1" dirty="0" smtClean="0">
                <a:solidFill>
                  <a:srgbClr val="000099"/>
                </a:solidFill>
                <a:latin typeface="+mn-lt"/>
                <a:cs typeface="Times" panose="02020603050405020304" pitchFamily="18" charset="0"/>
              </a:rPr>
              <a:t>High-performance computations</a:t>
            </a:r>
            <a:endParaRPr lang="en-US" sz="2200" b="1" dirty="0">
              <a:solidFill>
                <a:srgbClr val="000099"/>
              </a:solidFill>
              <a:latin typeface="+mn-lt"/>
              <a:cs typeface="Times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38205" y="4141575"/>
            <a:ext cx="4073567" cy="338554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HYBRILIT: </a:t>
            </a:r>
            <a:r>
              <a:rPr lang="en-US" sz="1600" b="1" dirty="0">
                <a:cs typeface="Times" panose="02020603050405020304" pitchFamily="18" charset="0"/>
              </a:rPr>
              <a:t>heterogeneous </a:t>
            </a:r>
            <a:r>
              <a:rPr lang="en-US" sz="1600" b="1" dirty="0" smtClean="0">
                <a:cs typeface="Times" panose="02020603050405020304" pitchFamily="18" charset="0"/>
              </a:rPr>
              <a:t>cluster (LIT, JINR)</a:t>
            </a:r>
            <a:endParaRPr lang="ru-RU" sz="1600" b="1" dirty="0">
              <a:cs typeface="Times" pitchFamily="18" charset="0"/>
            </a:endParaRPr>
          </a:p>
        </p:txBody>
      </p:sp>
      <p:pic>
        <p:nvPicPr>
          <p:cNvPr id="35" name="Picture 6" descr="P6200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72" y="1833314"/>
            <a:ext cx="2683973" cy="20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89641" y="4785397"/>
            <a:ext cx="4430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cs typeface="Times" panose="02020603050405020304" pitchFamily="18" charset="0"/>
              </a:rPr>
              <a:t>To build 3D neuron geometry (~ </a:t>
            </a:r>
            <a:r>
              <a:rPr lang="en-US" sz="1600" dirty="0" smtClean="0">
                <a:solidFill>
                  <a:srgbClr val="CC00CC"/>
                </a:solidFill>
                <a:cs typeface="Times" panose="02020603050405020304" pitchFamily="18" charset="0"/>
              </a:rPr>
              <a:t>10</a:t>
            </a:r>
            <a:r>
              <a:rPr lang="ru-RU" sz="1600" baseline="30000" dirty="0">
                <a:solidFill>
                  <a:srgbClr val="CC00CC"/>
                </a:solidFill>
                <a:cs typeface="Times" panose="02020603050405020304" pitchFamily="18" charset="0"/>
              </a:rPr>
              <a:t>6</a:t>
            </a:r>
            <a:r>
              <a:rPr lang="en-US" sz="1600" dirty="0" smtClean="0">
                <a:solidFill>
                  <a:srgbClr val="CC00CC"/>
                </a:solidFill>
                <a:cs typeface="Times" panose="02020603050405020304" pitchFamily="18" charset="0"/>
              </a:rPr>
              <a:t> </a:t>
            </a:r>
            <a:r>
              <a:rPr lang="en-US" sz="1600" dirty="0">
                <a:solidFill>
                  <a:srgbClr val="CC00CC"/>
                </a:solidFill>
                <a:cs typeface="Times" panose="02020603050405020304" pitchFamily="18" charset="0"/>
              </a:rPr>
              <a:t>segments</a:t>
            </a:r>
            <a:r>
              <a:rPr lang="en-US" sz="1600" dirty="0">
                <a:cs typeface="Times" panose="02020603050405020304" pitchFamily="18" charset="0"/>
              </a:rPr>
              <a:t>) </a:t>
            </a:r>
            <a:r>
              <a:rPr lang="en-US" sz="1600" dirty="0" smtClean="0">
                <a:cs typeface="Times" panose="02020603050405020304" pitchFamily="18" charset="0"/>
              </a:rPr>
              <a:t>as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Geant4 </a:t>
            </a:r>
            <a:r>
              <a:rPr lang="en-US" sz="1600" b="1" dirty="0" err="1" smtClean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parameterised</a:t>
            </a:r>
            <a:r>
              <a:rPr lang="en-US" sz="1600" b="1" dirty="0" smtClean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volumes </a:t>
            </a:r>
            <a:endParaRPr lang="ru-RU" sz="1600" b="1" dirty="0" smtClean="0">
              <a:solidFill>
                <a:srgbClr val="FF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>
              <a:solidFill>
                <a:srgbClr val="FF00FF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cs typeface="Times" panose="02020603050405020304" pitchFamily="18" charset="0"/>
              </a:rPr>
              <a:t>Track </a:t>
            </a:r>
            <a:r>
              <a:rPr lang="en-US" sz="1600" dirty="0">
                <a:cs typeface="Times" panose="02020603050405020304" pitchFamily="18" charset="0"/>
              </a:rPr>
              <a:t>structure simulation in </a:t>
            </a:r>
            <a:r>
              <a:rPr lang="en-US" sz="1600" dirty="0" smtClean="0">
                <a:cs typeface="Times" panose="02020603050405020304" pitchFamily="18" charset="0"/>
              </a:rPr>
              <a:t>large </a:t>
            </a:r>
            <a:r>
              <a:rPr lang="en-US" sz="1600" dirty="0">
                <a:cs typeface="Times" panose="02020603050405020304" pitchFamily="18" charset="0"/>
              </a:rPr>
              <a:t>volume at nm scale; ~ </a:t>
            </a:r>
            <a:r>
              <a:rPr lang="en-US" sz="1600" dirty="0">
                <a:solidFill>
                  <a:srgbClr val="CC00CC"/>
                </a:solidFill>
                <a:cs typeface="Times" panose="02020603050405020304" pitchFamily="18" charset="0"/>
              </a:rPr>
              <a:t>10</a:t>
            </a:r>
            <a:r>
              <a:rPr lang="en-US" sz="1600" baseline="30000" dirty="0">
                <a:solidFill>
                  <a:srgbClr val="CC00CC"/>
                </a:solidFill>
                <a:cs typeface="Times" panose="02020603050405020304" pitchFamily="18" charset="0"/>
              </a:rPr>
              <a:t>7</a:t>
            </a:r>
            <a:r>
              <a:rPr lang="en-US" sz="1600" dirty="0">
                <a:solidFill>
                  <a:srgbClr val="CC00CC"/>
                </a:solidFill>
                <a:cs typeface="Times" panose="02020603050405020304" pitchFamily="18" charset="0"/>
              </a:rPr>
              <a:t> particles </a:t>
            </a:r>
            <a:r>
              <a:rPr lang="en-US" sz="1600" dirty="0">
                <a:cs typeface="Times" panose="02020603050405020304" pitchFamily="18" charset="0"/>
              </a:rPr>
              <a:t>as Multi-Threading mode </a:t>
            </a:r>
            <a:r>
              <a:rPr lang="en-US" sz="1600" dirty="0" smtClean="0">
                <a:solidFill>
                  <a:srgbClr val="CC00CC"/>
                </a:solidFill>
                <a:cs typeface="Times" panose="02020603050405020304" pitchFamily="18" charset="0"/>
              </a:rPr>
              <a:t>multi-CPUs</a:t>
            </a:r>
            <a:endParaRPr lang="ru-RU" sz="1600" dirty="0">
              <a:solidFill>
                <a:srgbClr val="CC00CC"/>
              </a:solidFill>
              <a:cs typeface="Times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2184" r="6459" b="2948"/>
          <a:stretch/>
        </p:blipFill>
        <p:spPr>
          <a:xfrm>
            <a:off x="631981" y="1689100"/>
            <a:ext cx="3240837" cy="506797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444" y="1191278"/>
            <a:ext cx="451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Scheme of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simulation approach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949706"/>
            <a:ext cx="9144000" cy="7315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"/>
            <a:ext cx="9144000" cy="957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2103"/>
            <a:ext cx="9144000" cy="93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Computation procedure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20327</TotalTime>
  <Words>1291</Words>
  <Application>Microsoft Office PowerPoint</Application>
  <PresentationFormat>On-screen Show (4:3)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MS Mincho</vt:lpstr>
      <vt:lpstr>Sylfaen</vt:lpstr>
      <vt:lpstr>Times</vt:lpstr>
      <vt:lpstr>Times New Roman</vt:lpstr>
      <vt:lpstr>Wingdings</vt:lpstr>
      <vt:lpstr>Office Theme</vt:lpstr>
      <vt:lpstr>6_Оформление по умолчанию</vt:lpstr>
      <vt:lpstr>PowerPoint Presentation</vt:lpstr>
      <vt:lpstr>Introduction</vt:lpstr>
      <vt:lpstr>Introduction</vt:lpstr>
      <vt:lpstr>Simulation of radiation damage to neural cells</vt:lpstr>
      <vt:lpstr>Simulation tools</vt:lpstr>
      <vt:lpstr>Track structure simulation with Geant4-DNA </vt:lpstr>
      <vt:lpstr>Geometrical model of a single neuron in Geant4</vt:lpstr>
      <vt:lpstr>PowerPoint Presentation</vt:lpstr>
      <vt:lpstr>High-performance computations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batmunkh munkhbaatar</dc:creator>
  <cp:lastModifiedBy>batmunkh munkhbaatar</cp:lastModifiedBy>
  <cp:revision>905</cp:revision>
  <dcterms:created xsi:type="dcterms:W3CDTF">2017-01-22T12:31:54Z</dcterms:created>
  <dcterms:modified xsi:type="dcterms:W3CDTF">2017-02-23T17:52:50Z</dcterms:modified>
</cp:coreProperties>
</file>