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65"/>
  </p:notesMasterIdLst>
  <p:handoutMasterIdLst>
    <p:handoutMasterId r:id="rId66"/>
  </p:handoutMasterIdLst>
  <p:sldIdLst>
    <p:sldId id="487" r:id="rId5"/>
    <p:sldId id="796" r:id="rId6"/>
    <p:sldId id="812" r:id="rId7"/>
    <p:sldId id="839" r:id="rId8"/>
    <p:sldId id="814" r:id="rId9"/>
    <p:sldId id="815" r:id="rId10"/>
    <p:sldId id="816" r:id="rId11"/>
    <p:sldId id="818" r:id="rId12"/>
    <p:sldId id="819" r:id="rId13"/>
    <p:sldId id="823" r:id="rId14"/>
    <p:sldId id="820" r:id="rId15"/>
    <p:sldId id="824" r:id="rId16"/>
    <p:sldId id="821" r:id="rId17"/>
    <p:sldId id="764" r:id="rId18"/>
    <p:sldId id="684" r:id="rId19"/>
    <p:sldId id="498" r:id="rId20"/>
    <p:sldId id="753" r:id="rId21"/>
    <p:sldId id="737" r:id="rId22"/>
    <p:sldId id="799" r:id="rId23"/>
    <p:sldId id="801" r:id="rId24"/>
    <p:sldId id="787" r:id="rId25"/>
    <p:sldId id="713" r:id="rId26"/>
    <p:sldId id="798" r:id="rId27"/>
    <p:sldId id="825" r:id="rId28"/>
    <p:sldId id="822" r:id="rId29"/>
    <p:sldId id="805" r:id="rId30"/>
    <p:sldId id="826" r:id="rId31"/>
    <p:sldId id="840" r:id="rId32"/>
    <p:sldId id="784" r:id="rId33"/>
    <p:sldId id="827" r:id="rId34"/>
    <p:sldId id="831" r:id="rId35"/>
    <p:sldId id="837" r:id="rId36"/>
    <p:sldId id="859" r:id="rId37"/>
    <p:sldId id="841" r:id="rId38"/>
    <p:sldId id="842" r:id="rId39"/>
    <p:sldId id="847" r:id="rId40"/>
    <p:sldId id="834" r:id="rId41"/>
    <p:sldId id="832" r:id="rId42"/>
    <p:sldId id="845" r:id="rId43"/>
    <p:sldId id="851" r:id="rId44"/>
    <p:sldId id="850" r:id="rId45"/>
    <p:sldId id="857" r:id="rId46"/>
    <p:sldId id="852" r:id="rId47"/>
    <p:sldId id="848" r:id="rId48"/>
    <p:sldId id="855" r:id="rId49"/>
    <p:sldId id="856" r:id="rId50"/>
    <p:sldId id="849" r:id="rId51"/>
    <p:sldId id="863" r:id="rId52"/>
    <p:sldId id="866" r:id="rId53"/>
    <p:sldId id="854" r:id="rId54"/>
    <p:sldId id="865" r:id="rId55"/>
    <p:sldId id="828" r:id="rId56"/>
    <p:sldId id="862" r:id="rId57"/>
    <p:sldId id="864" r:id="rId58"/>
    <p:sldId id="830" r:id="rId59"/>
    <p:sldId id="861" r:id="rId60"/>
    <p:sldId id="867" r:id="rId61"/>
    <p:sldId id="868" r:id="rId62"/>
    <p:sldId id="829" r:id="rId63"/>
    <p:sldId id="833" r:id="rId64"/>
  </p:sldIdLst>
  <p:sldSz cx="9144000" cy="6858000" type="screen4x3"/>
  <p:notesSz cx="9926638" cy="67818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SimSun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SimSun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SimSun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SimSun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SimSun" charset="0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SimSun" charset="0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SimSun" charset="0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SimSun" charset="0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SimSun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36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DDDDDD"/>
    <a:srgbClr val="FF99FF"/>
    <a:srgbClr val="FF00FF"/>
    <a:srgbClr val="D60093"/>
    <a:srgbClr val="FF66FF"/>
    <a:srgbClr val="008000"/>
    <a:srgbClr val="00FF00"/>
    <a:srgbClr val="3333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95904" autoAdjust="0"/>
  </p:normalViewPr>
  <p:slideViewPr>
    <p:cSldViewPr>
      <p:cViewPr varScale="1">
        <p:scale>
          <a:sx n="85" d="100"/>
          <a:sy n="85" d="100"/>
        </p:scale>
        <p:origin x="137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2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36"/>
    </p:cViewPr>
  </p:sorterViewPr>
  <p:notesViewPr>
    <p:cSldViewPr>
      <p:cViewPr>
        <p:scale>
          <a:sx n="100" d="100"/>
          <a:sy n="100" d="100"/>
        </p:scale>
        <p:origin x="1866" y="372"/>
      </p:cViewPr>
      <p:guideLst>
        <p:guide orient="horz" pos="2136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02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402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6F1DD-C034-489C-A9EC-6B01C9835FF7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41534"/>
            <a:ext cx="4301543" cy="3402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41534"/>
            <a:ext cx="4301543" cy="3402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D1F4F-EC67-4A03-9034-81FD46824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9368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798" y="0"/>
            <a:ext cx="4301543" cy="33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08000"/>
            <a:ext cx="3392488" cy="2544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1355"/>
            <a:ext cx="7941310" cy="305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1533"/>
            <a:ext cx="4301543" cy="33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798" y="6441533"/>
            <a:ext cx="4301543" cy="33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4D85F47-0299-364F-8E07-01BA39EB6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Arial" charset="0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Arial" charset="0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Arial" charset="0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Arial" charset="0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Arial" charset="0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31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631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89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036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 altLang="ru-RU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kumimoji="0" 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732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36938" y="847725"/>
            <a:ext cx="3052762" cy="2289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kumimoji="0"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58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36938" y="847725"/>
            <a:ext cx="3052762" cy="2289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kumimoji="0"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1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36938" y="847725"/>
            <a:ext cx="3052762" cy="2289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kumimoji="0"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02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90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36938" y="847725"/>
            <a:ext cx="3052762" cy="2289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kumimoji="0"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69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309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35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36938" y="847725"/>
            <a:ext cx="3052762" cy="2289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kumimoji="0"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59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3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527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73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42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32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9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276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287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88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xfrm>
            <a:off x="795050" y="3221355"/>
            <a:ext cx="8442238" cy="3051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ru-RU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92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2438" y="57150"/>
            <a:ext cx="2266950" cy="55229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57150"/>
            <a:ext cx="6650038" cy="55229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SimSun" charset="0"/>
                <a:cs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78CF215-0D1A-AE42-BEDD-C78DE5C27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5084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3944938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54538" y="1604963"/>
            <a:ext cx="3946525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56478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2438" y="57150"/>
            <a:ext cx="2266950" cy="55229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57150"/>
            <a:ext cx="6650038" cy="55229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377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743A3-3008-2345-804D-610724B1C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3050"/>
            <a:ext cx="8643998" cy="85725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4963"/>
            <a:ext cx="8186766" cy="4383087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DED86-86EF-F146-A828-941384EF8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1BC9-5475-3A4C-ADD5-A378C0BFC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3946525" cy="4383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56125" y="1604963"/>
            <a:ext cx="3946525" cy="4383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68B73-7468-DF44-8FE9-1818C00C8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FA784-5F3F-044E-A9A9-C3E87ED61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645D0-4D0D-504C-837D-CCE35CA0C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FE2ED-2034-AB43-BAF1-419682D29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6DEBF-99CA-4644-95FD-E16AC5D4E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ACFDD-833A-F941-B9B8-C871F29DF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FEFE5-9632-C241-B6D8-DDF929AEE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91288" y="273050"/>
            <a:ext cx="2011362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5881688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20F9B-043D-5049-8ECB-F23903E7C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825" y="273050"/>
            <a:ext cx="483235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94D1C-4577-4249-8EE5-AF8E2874B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825" y="273050"/>
            <a:ext cx="483235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4963"/>
            <a:ext cx="3946525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871913"/>
            <a:ext cx="3946525" cy="21161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56125" y="1604963"/>
            <a:ext cx="3946525" cy="43830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5B7F0-CCB5-394B-8F47-5CA1733BD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AD0F7-9AE8-274E-A4A1-92B4302AD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E35CF-7EAA-6246-ADF1-49860B0F4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0736-B7AC-8443-8638-23C9897C9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3946525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56125" y="1604963"/>
            <a:ext cx="3946525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7013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935163"/>
            <a:ext cx="4038600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4C7E6-F902-F744-9BC1-2F622282E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37EB7-3496-7F42-A5A7-43C9B2E57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3BDA-531F-C049-A65F-4E87A5B45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BAC67-D524-164A-9A5B-37D99F0DF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EBA17-8101-B147-8D73-B49726E75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2D85A-F044-564C-8C03-24EE5B17E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36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3A37E-FE2D-A142-8F8E-892FDF9EA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60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704850"/>
            <a:ext cx="2055813" cy="5618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19800" cy="5618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FC9B5-ABB4-AE41-BC30-BB60F7AF9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2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spect="1" noChangeArrowheads="1"/>
          </p:cNvSpPr>
          <p:nvPr/>
        </p:nvSpPr>
        <p:spPr bwMode="auto">
          <a:xfrm>
            <a:off x="0" y="-17463"/>
            <a:ext cx="9144000" cy="69262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7150"/>
            <a:ext cx="906938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04545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65" r:id="rId1"/>
    <p:sldLayoutId id="2147487266" r:id="rId2"/>
    <p:sldLayoutId id="2147487267" r:id="rId3"/>
    <p:sldLayoutId id="2147487268" r:id="rId4"/>
    <p:sldLayoutId id="2147487269" r:id="rId5"/>
    <p:sldLayoutId id="2147487270" r:id="rId6"/>
    <p:sldLayoutId id="2147487271" r:id="rId7"/>
    <p:sldLayoutId id="2147487272" r:id="rId8"/>
    <p:sldLayoutId id="2147487273" r:id="rId9"/>
    <p:sldLayoutId id="2147487274" r:id="rId10"/>
    <p:sldLayoutId id="2147487275" r:id="rId11"/>
    <p:sldLayoutId id="2147487311" r:id="rId12"/>
  </p:sldLayoutIdLst>
  <p:hf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000000"/>
          </a:solidFill>
          <a:latin typeface="+mj-lt"/>
          <a:ea typeface="Arial" charset="0"/>
          <a:cs typeface="SimSun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000000"/>
          </a:solidFill>
          <a:latin typeface="Arial" charset="0"/>
          <a:ea typeface="Arial" charset="0"/>
          <a:cs typeface="SimSun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000000"/>
          </a:solidFill>
          <a:latin typeface="Arial" charset="0"/>
          <a:ea typeface="Arial" charset="0"/>
          <a:cs typeface="SimSun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000000"/>
          </a:solidFill>
          <a:latin typeface="Arial" charset="0"/>
          <a:ea typeface="Arial" charset="0"/>
          <a:cs typeface="SimSun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000000"/>
          </a:solidFill>
          <a:latin typeface="Arial" charset="0"/>
          <a:ea typeface="Arial" charset="0"/>
          <a:cs typeface="SimSun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buChar char="•"/>
        <a:defRPr kumimoji="1" sz="3200">
          <a:solidFill>
            <a:srgbClr val="000000"/>
          </a:solidFill>
          <a:latin typeface="+mn-lt"/>
          <a:ea typeface="Arial" charset="0"/>
          <a:cs typeface="SimSun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buChar char="–"/>
        <a:defRPr kumimoji="1" sz="2800">
          <a:solidFill>
            <a:srgbClr val="000000"/>
          </a:solidFill>
          <a:latin typeface="+mn-lt"/>
          <a:ea typeface="+mn-ea"/>
          <a:cs typeface="SimSun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buChar char="•"/>
        <a:defRPr kumimoji="1" sz="2400">
          <a:solidFill>
            <a:srgbClr val="000000"/>
          </a:solidFill>
          <a:latin typeface="+mn-lt"/>
          <a:ea typeface="+mn-ea"/>
          <a:cs typeface="SimSun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buChar char="–"/>
        <a:defRPr kumimoji="1" sz="2000">
          <a:solidFill>
            <a:srgbClr val="000000"/>
          </a:solidFill>
          <a:latin typeface="+mn-lt"/>
          <a:ea typeface="+mn-ea"/>
          <a:cs typeface="SimSun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buChar char="»"/>
        <a:defRPr kumimoji="1" sz="2000">
          <a:solidFill>
            <a:srgbClr val="000000"/>
          </a:solidFill>
          <a:latin typeface="+mn-lt"/>
          <a:ea typeface="+mn-ea"/>
          <a:cs typeface="SimSun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spect="1" noChangeArrowheads="1"/>
          </p:cNvSpPr>
          <p:nvPr/>
        </p:nvSpPr>
        <p:spPr bwMode="auto">
          <a:xfrm>
            <a:off x="0" y="-17463"/>
            <a:ext cx="9144000" cy="69262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7150"/>
            <a:ext cx="906938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043863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76" r:id="rId1"/>
    <p:sldLayoutId id="2147487277" r:id="rId2"/>
    <p:sldLayoutId id="2147487278" r:id="rId3"/>
    <p:sldLayoutId id="2147487279" r:id="rId4"/>
    <p:sldLayoutId id="2147487280" r:id="rId5"/>
    <p:sldLayoutId id="2147487281" r:id="rId6"/>
    <p:sldLayoutId id="2147487282" r:id="rId7"/>
    <p:sldLayoutId id="2147487283" r:id="rId8"/>
    <p:sldLayoutId id="2147487284" r:id="rId9"/>
    <p:sldLayoutId id="2147487285" r:id="rId10"/>
    <p:sldLayoutId id="2147487286" r:id="rId11"/>
  </p:sldLayoutIdLst>
  <p:hf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000000"/>
          </a:solidFill>
          <a:latin typeface="+mj-lt"/>
          <a:ea typeface="Arial" charset="0"/>
          <a:cs typeface="SimSun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000000"/>
          </a:solidFill>
          <a:latin typeface="Arial" charset="0"/>
          <a:ea typeface="Arial" charset="0"/>
          <a:cs typeface="SimSun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000000"/>
          </a:solidFill>
          <a:latin typeface="Arial" charset="0"/>
          <a:ea typeface="Arial" charset="0"/>
          <a:cs typeface="SimSun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000000"/>
          </a:solidFill>
          <a:latin typeface="Arial" charset="0"/>
          <a:ea typeface="Arial" charset="0"/>
          <a:cs typeface="SimSun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000000"/>
          </a:solidFill>
          <a:latin typeface="Arial" charset="0"/>
          <a:ea typeface="Arial" charset="0"/>
          <a:cs typeface="SimSun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buChar char="•"/>
        <a:defRPr kumimoji="1" sz="3200">
          <a:solidFill>
            <a:srgbClr val="000000"/>
          </a:solidFill>
          <a:latin typeface="+mn-lt"/>
          <a:ea typeface="Arial" charset="0"/>
          <a:cs typeface="SimSun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buChar char="–"/>
        <a:defRPr kumimoji="1" sz="2800">
          <a:solidFill>
            <a:srgbClr val="000000"/>
          </a:solidFill>
          <a:latin typeface="+mn-lt"/>
          <a:ea typeface="+mn-ea"/>
          <a:cs typeface="SimSun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buChar char="•"/>
        <a:defRPr kumimoji="1" sz="2400">
          <a:solidFill>
            <a:srgbClr val="000000"/>
          </a:solidFill>
          <a:latin typeface="+mn-lt"/>
          <a:ea typeface="+mn-ea"/>
          <a:cs typeface="SimSun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buChar char="–"/>
        <a:defRPr kumimoji="1" sz="2000">
          <a:solidFill>
            <a:srgbClr val="000000"/>
          </a:solidFill>
          <a:latin typeface="+mn-lt"/>
          <a:ea typeface="+mn-ea"/>
          <a:cs typeface="SimSun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buChar char="»"/>
        <a:defRPr kumimoji="1" sz="2000">
          <a:solidFill>
            <a:srgbClr val="000000"/>
          </a:solidFill>
          <a:latin typeface="+mn-lt"/>
          <a:ea typeface="+mn-ea"/>
          <a:cs typeface="SimSun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5825" y="273050"/>
            <a:ext cx="48323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045450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557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883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883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Times New Roman" panose="02020603050405020304" pitchFamily="18" charset="0"/>
              <a:buNone/>
              <a:defRPr sz="1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1A900CB-5D37-4D4A-B403-9AF0B53D1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87" r:id="rId1"/>
    <p:sldLayoutId id="2147487288" r:id="rId2"/>
    <p:sldLayoutId id="2147487289" r:id="rId3"/>
    <p:sldLayoutId id="2147487290" r:id="rId4"/>
    <p:sldLayoutId id="2147487291" r:id="rId5"/>
    <p:sldLayoutId id="2147487292" r:id="rId6"/>
    <p:sldLayoutId id="2147487293" r:id="rId7"/>
    <p:sldLayoutId id="2147487294" r:id="rId8"/>
    <p:sldLayoutId id="2147487295" r:id="rId9"/>
    <p:sldLayoutId id="2147487296" r:id="rId10"/>
    <p:sldLayoutId id="2147487297" r:id="rId11"/>
    <p:sldLayoutId id="2147487298" r:id="rId12"/>
    <p:sldLayoutId id="2147487299" r:id="rId13"/>
  </p:sldLayoutIdLst>
  <p:hf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000">
          <a:solidFill>
            <a:srgbClr val="FFFFFF"/>
          </a:solidFill>
          <a:latin typeface="+mj-lt"/>
          <a:ea typeface="Arial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000">
          <a:solidFill>
            <a:srgbClr val="FFFFFF"/>
          </a:solidFill>
          <a:latin typeface="Arial" charset="0"/>
          <a:ea typeface="Arial" charset="0"/>
          <a:cs typeface="Droid Sans Fallback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000">
          <a:solidFill>
            <a:srgbClr val="FFFFFF"/>
          </a:solidFill>
          <a:latin typeface="Arial" charset="0"/>
          <a:ea typeface="Arial" charset="0"/>
          <a:cs typeface="Droid Sans Fallback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000">
          <a:solidFill>
            <a:srgbClr val="FFFFFF"/>
          </a:solidFill>
          <a:latin typeface="Arial" charset="0"/>
          <a:ea typeface="Arial" charset="0"/>
          <a:cs typeface="Droid Sans Fallback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000">
          <a:solidFill>
            <a:srgbClr val="FFFFFF"/>
          </a:solidFill>
          <a:latin typeface="Arial" charset="0"/>
          <a:ea typeface="Arial" charset="0"/>
          <a:cs typeface="Droid Sans Fallback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charset="0"/>
        <a:buChar char="•"/>
        <a:defRPr kumimoji="1" sz="2900">
          <a:solidFill>
            <a:srgbClr val="FFFFFF"/>
          </a:solidFill>
          <a:latin typeface="+mn-lt"/>
          <a:ea typeface="Arial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charset="0"/>
        <a:buChar char="–"/>
        <a:defRPr kumimoji="1" sz="25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charset="0"/>
        <a:buChar char="•"/>
        <a:defRPr kumimoji="1" sz="2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buChar char="–"/>
        <a:defRPr kumimoji="1"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charset="0"/>
        <a:buChar char="»"/>
        <a:defRPr kumimoji="1"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-9525" y="-7938"/>
            <a:ext cx="9163050" cy="1041401"/>
          </a:xfrm>
          <a:custGeom>
            <a:avLst/>
            <a:gdLst>
              <a:gd name="T0" fmla="*/ 9163050 w 9163050"/>
              <a:gd name="T1" fmla="*/ 520701 h 1041401"/>
              <a:gd name="T2" fmla="*/ 4581525 w 9163050"/>
              <a:gd name="T3" fmla="*/ 1041401 h 1041401"/>
              <a:gd name="T4" fmla="*/ 0 w 9163050"/>
              <a:gd name="T5" fmla="*/ 520701 h 1041401"/>
              <a:gd name="T6" fmla="*/ 4581525 w 9163050"/>
              <a:gd name="T7" fmla="*/ 0 h 1041401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163050"/>
              <a:gd name="T13" fmla="*/ 0 h 1041401"/>
              <a:gd name="T14" fmla="*/ 9163050 w 9163050"/>
              <a:gd name="T15" fmla="*/ 1041401 h 10414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63050" h="1041401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4762500 w 4762500"/>
              <a:gd name="T1" fmla="*/ 319088 h 638176"/>
              <a:gd name="T2" fmla="*/ 2381250 w 4762500"/>
              <a:gd name="T3" fmla="*/ 638176 h 638176"/>
              <a:gd name="T4" fmla="*/ 0 w 4762500"/>
              <a:gd name="T5" fmla="*/ 319088 h 638176"/>
              <a:gd name="T6" fmla="*/ 2381250 w 4762500"/>
              <a:gd name="T7" fmla="*/ 0 h 63817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4762500"/>
              <a:gd name="T13" fmla="*/ 0 h 638176"/>
              <a:gd name="T14" fmla="*/ 4762500 w 4762500"/>
              <a:gd name="T15" fmla="*/ 638176 h 6381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62500" h="638176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/>
              </a:gs>
              <a:gs pos="100000">
                <a:srgbClr val="008A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-28575" y="-15875"/>
            <a:ext cx="9196388" cy="1084263"/>
            <a:chOff x="-18" y="-10"/>
            <a:chExt cx="5793" cy="683"/>
          </a:xfrm>
        </p:grpSpPr>
        <p:sp>
          <p:nvSpPr>
            <p:cNvPr id="2" name="AutoShape 4"/>
            <p:cNvSpPr>
              <a:spLocks noChangeArrowheads="1"/>
            </p:cNvSpPr>
            <p:nvPr/>
          </p:nvSpPr>
          <p:spPr bwMode="auto">
            <a:xfrm rot="-180000">
              <a:off x="-12" y="128"/>
              <a:ext cx="5771" cy="408"/>
            </a:xfrm>
            <a:custGeom>
              <a:avLst/>
              <a:gdLst>
                <a:gd name="T0" fmla="*/ 5771 w 5771"/>
                <a:gd name="T1" fmla="*/ 204 h 408"/>
                <a:gd name="T2" fmla="*/ 2886 w 5771"/>
                <a:gd name="T3" fmla="*/ 408 h 408"/>
                <a:gd name="T4" fmla="*/ 0 w 5771"/>
                <a:gd name="T5" fmla="*/ 204 h 408"/>
                <a:gd name="T6" fmla="*/ 2886 w 5771"/>
                <a:gd name="T7" fmla="*/ 0 h 40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5771"/>
                <a:gd name="T13" fmla="*/ 0 h 408"/>
                <a:gd name="T14" fmla="*/ 5771 w 5771"/>
                <a:gd name="T15" fmla="*/ 408 h 4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71" h="408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008A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7" name="AutoShape 5"/>
            <p:cNvSpPr>
              <a:spLocks noChangeArrowheads="1"/>
            </p:cNvSpPr>
            <p:nvPr/>
          </p:nvSpPr>
          <p:spPr bwMode="auto">
            <a:xfrm rot="-180000">
              <a:off x="-10" y="174"/>
              <a:ext cx="5779" cy="333"/>
            </a:xfrm>
            <a:custGeom>
              <a:avLst/>
              <a:gdLst>
                <a:gd name="T0" fmla="*/ 5779 w 5779"/>
                <a:gd name="T1" fmla="*/ 167 h 333"/>
                <a:gd name="T2" fmla="*/ 2890 w 5779"/>
                <a:gd name="T3" fmla="*/ 333 h 333"/>
                <a:gd name="T4" fmla="*/ 0 w 5779"/>
                <a:gd name="T5" fmla="*/ 167 h 333"/>
                <a:gd name="T6" fmla="*/ 2890 w 5779"/>
                <a:gd name="T7" fmla="*/ 0 h 33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5779"/>
                <a:gd name="T13" fmla="*/ 0 h 333"/>
                <a:gd name="T14" fmla="*/ 5779 w 5779"/>
                <a:gd name="T15" fmla="*/ 333 h 3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79" h="333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009D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04850"/>
            <a:ext cx="82280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0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formatОбразец заголовка</a:t>
            </a:r>
          </a:p>
        </p:txBody>
      </p:sp>
      <p:sp>
        <p:nvSpPr>
          <p:cNvPr id="410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35163"/>
            <a:ext cx="8228013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0"/>
            <a:r>
              <a:rPr lang="en-GB" altLang="ru-RU"/>
              <a:t>Seventh Outline LevelОбразец текста</a:t>
            </a:r>
          </a:p>
          <a:p>
            <a:pPr lvl="1"/>
            <a:r>
              <a:rPr lang="en-GB" altLang="ru-RU"/>
              <a:t>Второй уровень</a:t>
            </a:r>
          </a:p>
          <a:p>
            <a:pPr lvl="2"/>
            <a:r>
              <a:rPr lang="en-GB" altLang="ru-RU"/>
              <a:t>Третий уровень</a:t>
            </a:r>
          </a:p>
          <a:p>
            <a:pPr lvl="3"/>
            <a:r>
              <a:rPr lang="en-GB" altLang="ru-RU"/>
              <a:t>Четвертый уровень</a:t>
            </a:r>
          </a:p>
          <a:p>
            <a:pPr lvl="4"/>
            <a:r>
              <a:rPr lang="en-GB" altLang="ru-RU"/>
              <a:t>Пятый уровень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Times New Roman" panose="02020603050405020304" pitchFamily="18" charset="0"/>
              <a:buNone/>
              <a:defRPr>
                <a:solidFill>
                  <a:srgbClr val="FFFFFF"/>
                </a:solidFill>
                <a:latin typeface="Constantia" panose="02030602050306030303" pitchFamily="18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SimSun"/>
                <a:cs typeface="SimSun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Times New Roman" panose="02020603050405020304" pitchFamily="18" charset="0"/>
              <a:buNone/>
              <a:defRPr>
                <a:solidFill>
                  <a:srgbClr val="FFFFFF"/>
                </a:solidFill>
                <a:latin typeface="Constantia" panose="02030602050306030303" pitchFamily="18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C9DD9D4B-7C74-524F-B62D-3E6F42FFF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00" r:id="rId1"/>
    <p:sldLayoutId id="2147487301" r:id="rId2"/>
    <p:sldLayoutId id="2147487302" r:id="rId3"/>
    <p:sldLayoutId id="2147487303" r:id="rId4"/>
    <p:sldLayoutId id="2147487304" r:id="rId5"/>
    <p:sldLayoutId id="2147487305" r:id="rId6"/>
    <p:sldLayoutId id="2147487306" r:id="rId7"/>
    <p:sldLayoutId id="2147487307" r:id="rId8"/>
    <p:sldLayoutId id="2147487308" r:id="rId9"/>
    <p:sldLayoutId id="2147487309" r:id="rId10"/>
    <p:sldLayoutId id="2147487310" r:id="rId11"/>
  </p:sldLayoutIdLst>
  <p:hf hdr="0" dt="0"/>
  <p:txStyles>
    <p:titleStyle>
      <a:lvl1pPr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FFFFFF"/>
          </a:solidFill>
          <a:latin typeface="+mj-lt"/>
          <a:ea typeface="Arial" charset="0"/>
          <a:cs typeface="SimSun"/>
        </a:defRPr>
      </a:lvl1pPr>
      <a:lvl2pPr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FFFFFF"/>
          </a:solidFill>
          <a:latin typeface="Constantia" charset="0"/>
          <a:ea typeface="Arial" charset="0"/>
          <a:cs typeface="SimSun"/>
        </a:defRPr>
      </a:lvl2pPr>
      <a:lvl3pPr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FFFFFF"/>
          </a:solidFill>
          <a:latin typeface="Constantia" charset="0"/>
          <a:ea typeface="Arial" charset="0"/>
          <a:cs typeface="SimSun"/>
        </a:defRPr>
      </a:lvl3pPr>
      <a:lvl4pPr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FFFFFF"/>
          </a:solidFill>
          <a:latin typeface="Constantia" charset="0"/>
          <a:ea typeface="Arial" charset="0"/>
          <a:cs typeface="SimSun"/>
        </a:defRPr>
      </a:lvl4pPr>
      <a:lvl5pPr algn="l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umimoji="1" sz="4400">
          <a:solidFill>
            <a:srgbClr val="FFFFFF"/>
          </a:solidFill>
          <a:latin typeface="Constantia" charset="0"/>
          <a:ea typeface="Arial" charset="0"/>
          <a:cs typeface="SimSun"/>
        </a:defRPr>
      </a:lvl5pPr>
      <a:lvl6pPr marL="2514600" indent="-2286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Constantia" charset="0"/>
          <a:ea typeface="SimSun" charset="-122"/>
        </a:defRPr>
      </a:lvl6pPr>
      <a:lvl7pPr marL="2971800" indent="-2286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Constantia" charset="0"/>
          <a:ea typeface="SimSun" charset="-122"/>
        </a:defRPr>
      </a:lvl7pPr>
      <a:lvl8pPr marL="3429000" indent="-2286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Constantia" charset="0"/>
          <a:ea typeface="SimSun" charset="-122"/>
        </a:defRPr>
      </a:lvl8pPr>
      <a:lvl9pPr marL="3886200" indent="-2286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FFFFFF"/>
          </a:solidFill>
          <a:latin typeface="Constantia" charset="0"/>
          <a:ea typeface="SimSun" charset="-122"/>
        </a:defRPr>
      </a:lvl9pPr>
    </p:titleStyle>
    <p:bodyStyle>
      <a:lvl1pPr marL="342900" indent="-342900" algn="l" defTabSz="449263" rtl="0" eaLnBrk="0" fontAlgn="base" hangingPunct="0">
        <a:lnSpc>
          <a:spcPct val="97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charset="0"/>
        <a:buChar char="•"/>
        <a:defRPr kumimoji="1" sz="2600">
          <a:solidFill>
            <a:srgbClr val="FFFFFF"/>
          </a:solidFill>
          <a:latin typeface="+mn-lt"/>
          <a:ea typeface="Arial" charset="0"/>
          <a:cs typeface="SimSun"/>
        </a:defRPr>
      </a:lvl1pPr>
      <a:lvl2pPr marL="742950" indent="-285750" algn="l" defTabSz="449263" rtl="0" eaLnBrk="0" fontAlgn="base" hangingPunct="0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buChar char="–"/>
        <a:defRPr kumimoji="1" sz="2100">
          <a:solidFill>
            <a:srgbClr val="FFFFFF"/>
          </a:solidFill>
          <a:latin typeface="+mn-lt"/>
          <a:ea typeface="+mn-ea"/>
          <a:cs typeface="SimSun"/>
        </a:defRPr>
      </a:lvl2pPr>
      <a:lvl3pPr marL="11430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buChar char="•"/>
        <a:defRPr kumimoji="1" sz="2000">
          <a:solidFill>
            <a:srgbClr val="FFFFFF"/>
          </a:solidFill>
          <a:latin typeface="+mn-lt"/>
          <a:ea typeface="+mn-ea"/>
          <a:cs typeface="SimSun"/>
        </a:defRPr>
      </a:lvl3pPr>
      <a:lvl4pPr marL="16002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buChar char="–"/>
        <a:defRPr kumimoji="1" sz="2000">
          <a:solidFill>
            <a:srgbClr val="FFFFFF"/>
          </a:solidFill>
          <a:latin typeface="+mn-lt"/>
          <a:ea typeface="+mn-ea"/>
          <a:cs typeface="SimSun"/>
        </a:defRPr>
      </a:lvl4pPr>
      <a:lvl5pPr marL="20574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buChar char="»"/>
        <a:defRPr kumimoji="1" sz="2000">
          <a:solidFill>
            <a:srgbClr val="FFFFFF"/>
          </a:solidFill>
          <a:latin typeface="+mn-lt"/>
          <a:ea typeface="+mn-ea"/>
          <a:cs typeface="SimSun"/>
        </a:defRPr>
      </a:lvl5pPr>
      <a:lvl6pPr marL="2514600" indent="-228600" algn="l" defTabSz="449263" rtl="0" eaLnBrk="1" fontAlgn="base" hangingPunct="1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tif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22.pn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2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7.pn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2.png"/><Relationship Id="rId11" Type="http://schemas.openxmlformats.org/officeDocument/2006/relationships/image" Target="../media/image85.jpeg"/><Relationship Id="rId5" Type="http://schemas.openxmlformats.org/officeDocument/2006/relationships/image" Target="../media/image81.jpeg"/><Relationship Id="rId10" Type="http://schemas.openxmlformats.org/officeDocument/2006/relationships/image" Target="../media/image78.wmf"/><Relationship Id="rId4" Type="http://schemas.openxmlformats.org/officeDocument/2006/relationships/image" Target="../media/image80.jpeg"/><Relationship Id="rId9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image" Target="../media/image9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emf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0.jpeg"/><Relationship Id="rId5" Type="http://schemas.openxmlformats.org/officeDocument/2006/relationships/image" Target="../media/image96.png"/><Relationship Id="rId10" Type="http://schemas.microsoft.com/office/2007/relationships/hdphoto" Target="../media/hdphoto3.wdp"/><Relationship Id="rId4" Type="http://schemas.openxmlformats.org/officeDocument/2006/relationships/image" Target="../media/image95.jpeg"/><Relationship Id="rId9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7.png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7.png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3.jpeg"/><Relationship Id="rId5" Type="http://schemas.openxmlformats.org/officeDocument/2006/relationships/image" Target="../media/image77.png"/><Relationship Id="rId4" Type="http://schemas.openxmlformats.org/officeDocument/2006/relationships/oleObject" Target="../embeddings/oleObject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image" Target="../media/image111.png"/><Relationship Id="rId7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4.png"/><Relationship Id="rId4" Type="http://schemas.openxmlformats.org/officeDocument/2006/relationships/oleObject" Target="../embeddings/oleObject7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5.png"/><Relationship Id="rId10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3.jpeg"/><Relationship Id="rId7" Type="http://schemas.openxmlformats.org/officeDocument/2006/relationships/image" Target="../media/image12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microsoft.com/office/2007/relationships/hdphoto" Target="../media/hdphoto4.wdp"/><Relationship Id="rId4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g"/><Relationship Id="rId4" Type="http://schemas.openxmlformats.org/officeDocument/2006/relationships/image" Target="../media/image13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g"/><Relationship Id="rId13" Type="http://schemas.openxmlformats.org/officeDocument/2006/relationships/image" Target="../media/image144.jpg"/><Relationship Id="rId3" Type="http://schemas.openxmlformats.org/officeDocument/2006/relationships/image" Target="../media/image135.png"/><Relationship Id="rId7" Type="http://schemas.openxmlformats.org/officeDocument/2006/relationships/image" Target="../media/image139.jpeg"/><Relationship Id="rId12" Type="http://schemas.openxmlformats.org/officeDocument/2006/relationships/image" Target="../media/image1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11" Type="http://schemas.microsoft.com/office/2007/relationships/hdphoto" Target="../media/hdphoto5.wdp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jpeg"/><Relationship Id="rId9" Type="http://schemas.openxmlformats.org/officeDocument/2006/relationships/image" Target="../media/image141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5.gi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image" Target="../media/image154.jp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12" Type="http://schemas.openxmlformats.org/officeDocument/2006/relationships/image" Target="../media/image153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11" Type="http://schemas.openxmlformats.org/officeDocument/2006/relationships/image" Target="../media/image152.jpeg"/><Relationship Id="rId5" Type="http://schemas.openxmlformats.org/officeDocument/2006/relationships/image" Target="../media/image148.jpeg"/><Relationship Id="rId15" Type="http://schemas.openxmlformats.org/officeDocument/2006/relationships/image" Target="../media/image156.jpeg"/><Relationship Id="rId10" Type="http://schemas.openxmlformats.org/officeDocument/2006/relationships/image" Target="../media/image134.jpg"/><Relationship Id="rId4" Type="http://schemas.openxmlformats.org/officeDocument/2006/relationships/image" Target="../media/image147.jpeg"/><Relationship Id="rId9" Type="http://schemas.openxmlformats.org/officeDocument/2006/relationships/image" Target="../media/image131.jpeg"/><Relationship Id="rId14" Type="http://schemas.openxmlformats.org/officeDocument/2006/relationships/image" Target="../media/image1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88640"/>
            <a:ext cx="8950920" cy="6401804"/>
            <a:chOff x="0" y="188640"/>
            <a:chExt cx="8950920" cy="640180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79512" y="1196752"/>
              <a:ext cx="8771408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0000CC"/>
                  </a:solidFill>
                </a:rPr>
                <a:t>200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6</a:t>
              </a:r>
              <a:r>
                <a:rPr lang="en-US" sz="3200" b="1" i="1" dirty="0" smtClean="0">
                  <a:solidFill>
                    <a:srgbClr val="0000CC"/>
                  </a:solidFill>
                </a:rPr>
                <a:t> – 2016: 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Два Проекта – </a:t>
              </a:r>
              <a:r>
                <a:rPr lang="en-US" sz="3200" b="1" i="1" dirty="0" smtClean="0">
                  <a:solidFill>
                    <a:srgbClr val="0000CC"/>
                  </a:solidFill>
                </a:rPr>
                <a:t>NICA 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и </a:t>
              </a:r>
              <a:r>
                <a:rPr lang="en-US" sz="3200" b="1" i="1" dirty="0" smtClean="0">
                  <a:solidFill>
                    <a:srgbClr val="0000CC"/>
                  </a:solidFill>
                </a:rPr>
                <a:t>LEPTA</a:t>
              </a:r>
              <a:endParaRPr lang="ru-RU" sz="3200" b="1" dirty="0">
                <a:solidFill>
                  <a:srgbClr val="0000CC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ru-RU" sz="3200" b="1" i="1" dirty="0" smtClean="0">
                  <a:solidFill>
                    <a:srgbClr val="0000CC"/>
                  </a:solidFill>
                </a:rPr>
                <a:t>Результаты </a:t>
              </a:r>
              <a:r>
                <a:rPr lang="ru-RU" sz="3200" b="1" i="1" dirty="0">
                  <a:solidFill>
                    <a:srgbClr val="0000CC"/>
                  </a:solidFill>
                </a:rPr>
                <a:t>и 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планы</a:t>
              </a:r>
              <a:endParaRPr lang="ru-RU" sz="2400" b="1" i="1" dirty="0" smtClean="0">
                <a:solidFill>
                  <a:srgbClr val="0000CC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ru-RU" sz="2400" b="1" i="1" dirty="0" err="1" smtClean="0">
                  <a:solidFill>
                    <a:srgbClr val="0000CC"/>
                  </a:solidFill>
                </a:rPr>
                <a:t>И.Н.Мешков</a:t>
              </a:r>
              <a:endParaRPr lang="en-US" sz="2400" b="1" i="1" dirty="0" smtClean="0">
                <a:solidFill>
                  <a:srgbClr val="0000CC"/>
                </a:solidFill>
              </a:endParaRPr>
            </a:p>
          </p:txBody>
        </p:sp>
        <p:pic>
          <p:nvPicPr>
            <p:cNvPr id="5" name="Picture 6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0850" y="5584112"/>
              <a:ext cx="1498600" cy="738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86593"/>
              <a:ext cx="1403648" cy="1303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586596" y="188640"/>
              <a:ext cx="792088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CC"/>
                  </a:solidFill>
                </a:rPr>
                <a:t>20 December 2016 Seminar DLNP</a:t>
              </a:r>
              <a:endParaRPr lang="ru-RU" sz="2800" b="1" dirty="0">
                <a:solidFill>
                  <a:srgbClr val="0000CC"/>
                </a:solidFill>
              </a:endParaRPr>
            </a:p>
          </p:txBody>
        </p:sp>
        <p:pic>
          <p:nvPicPr>
            <p:cNvPr id="103426" name="Picture 2" descr="LEPTA_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506574"/>
              <a:ext cx="934334" cy="89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o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391406"/>
              <a:ext cx="937543" cy="930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57891" y="6184989"/>
            <a:ext cx="8969143" cy="573407"/>
            <a:chOff x="66845" y="6184989"/>
            <a:chExt cx="8969143" cy="573407"/>
          </a:xfrm>
        </p:grpSpPr>
        <p:sp>
          <p:nvSpPr>
            <p:cNvPr id="10" name="TextBox 9"/>
            <p:cNvSpPr txBox="1"/>
            <p:nvPr/>
          </p:nvSpPr>
          <p:spPr>
            <a:xfrm>
              <a:off x="611560" y="6470274"/>
              <a:ext cx="29523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333399"/>
                  </a:solidFill>
                </a:rPr>
                <a:t>20.12.2016 </a:t>
              </a:r>
              <a:r>
                <a:rPr lang="ru-RU" sz="1200" b="1" dirty="0" smtClean="0">
                  <a:solidFill>
                    <a:srgbClr val="333399"/>
                  </a:solidFill>
                </a:rPr>
                <a:t>Семинар ЛЯП </a:t>
              </a:r>
              <a:r>
                <a:rPr lang="ru-RU" sz="1200" b="1" dirty="0" err="1" smtClean="0">
                  <a:solidFill>
                    <a:srgbClr val="333399"/>
                  </a:solidFill>
                </a:rPr>
                <a:t>И.Мешков</a:t>
              </a:r>
              <a:endParaRPr lang="ru-RU" sz="1200" b="1" dirty="0">
                <a:solidFill>
                  <a:srgbClr val="333399"/>
                </a:solidFill>
              </a:endParaRPr>
            </a:p>
          </p:txBody>
        </p:sp>
        <p:pic>
          <p:nvPicPr>
            <p:cNvPr id="11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6398829"/>
              <a:ext cx="503548" cy="24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o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45" y="6184989"/>
              <a:ext cx="577503" cy="57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0" y="0"/>
            <a:ext cx="9144000" cy="5221750"/>
            <a:chOff x="0" y="0"/>
            <a:chExt cx="9144000" cy="5221750"/>
          </a:xfrm>
        </p:grpSpPr>
        <p:grpSp>
          <p:nvGrpSpPr>
            <p:cNvPr id="25" name="Group 19"/>
            <p:cNvGrpSpPr>
              <a:grpSpLocks/>
            </p:cNvGrpSpPr>
            <p:nvPr/>
          </p:nvGrpSpPr>
          <p:grpSpPr bwMode="auto">
            <a:xfrm>
              <a:off x="7320203" y="2852936"/>
              <a:ext cx="1706831" cy="2339272"/>
              <a:chOff x="960" y="528"/>
              <a:chExt cx="3783" cy="4468"/>
            </a:xfrm>
          </p:grpSpPr>
          <p:grpSp>
            <p:nvGrpSpPr>
              <p:cNvPr id="26" name="Group 20"/>
              <p:cNvGrpSpPr>
                <a:grpSpLocks/>
              </p:cNvGrpSpPr>
              <p:nvPr/>
            </p:nvGrpSpPr>
            <p:grpSpPr bwMode="auto">
              <a:xfrm>
                <a:off x="960" y="528"/>
                <a:ext cx="3783" cy="4468"/>
                <a:chOff x="960" y="528"/>
                <a:chExt cx="3783" cy="4468"/>
              </a:xfrm>
            </p:grpSpPr>
            <p:pic>
              <p:nvPicPr>
                <p:cNvPr id="33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04" t="6639" r="7197"/>
                <a:stretch/>
              </p:blipFill>
              <p:spPr bwMode="auto">
                <a:xfrm>
                  <a:off x="1072" y="1735"/>
                  <a:ext cx="3671" cy="32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4" name="Rectangle 22"/>
                <p:cNvSpPr>
                  <a:spLocks noChangeArrowheads="1"/>
                </p:cNvSpPr>
                <p:nvPr/>
              </p:nvSpPr>
              <p:spPr bwMode="auto">
                <a:xfrm>
                  <a:off x="960" y="528"/>
                  <a:ext cx="2928" cy="3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9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632" y="2880"/>
                  <a:ext cx="336" cy="672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7" name="Line 28"/>
              <p:cNvSpPr>
                <a:spLocks noChangeShapeType="1"/>
              </p:cNvSpPr>
              <p:nvPr/>
            </p:nvSpPr>
            <p:spPr bwMode="auto">
              <a:xfrm flipH="1" flipV="1">
                <a:off x="3240" y="681"/>
                <a:ext cx="528" cy="576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Line 29"/>
              <p:cNvSpPr>
                <a:spLocks noChangeShapeType="1"/>
              </p:cNvSpPr>
              <p:nvPr/>
            </p:nvSpPr>
            <p:spPr bwMode="auto">
              <a:xfrm flipV="1">
                <a:off x="3600" y="816"/>
                <a:ext cx="144" cy="192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Line 30"/>
              <p:cNvSpPr>
                <a:spLocks noChangeShapeType="1"/>
              </p:cNvSpPr>
              <p:nvPr/>
            </p:nvSpPr>
            <p:spPr bwMode="auto">
              <a:xfrm flipH="1">
                <a:off x="1440" y="2832"/>
                <a:ext cx="336" cy="57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Line 31"/>
              <p:cNvSpPr>
                <a:spLocks noChangeShapeType="1"/>
              </p:cNvSpPr>
              <p:nvPr/>
            </p:nvSpPr>
            <p:spPr bwMode="auto">
              <a:xfrm flipH="1" flipV="1">
                <a:off x="2064" y="816"/>
                <a:ext cx="240" cy="48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Line 33"/>
              <p:cNvSpPr>
                <a:spLocks noChangeShapeType="1"/>
              </p:cNvSpPr>
              <p:nvPr/>
            </p:nvSpPr>
            <p:spPr bwMode="auto">
              <a:xfrm flipV="1">
                <a:off x="2592" y="816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0" y="523220"/>
              <a:ext cx="9144000" cy="469853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ru-RU" sz="2000" dirty="0" smtClean="0">
                  <a:solidFill>
                    <a:srgbClr val="000066"/>
                  </a:solidFill>
                </a:rPr>
                <a:t> </a:t>
              </a:r>
              <a:r>
                <a:rPr lang="en-US" altLang="ru-RU" sz="3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2008 </a:t>
              </a:r>
              <a:r>
                <a:rPr lang="ru-RU" altLang="ru-RU" sz="3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г.</a:t>
              </a:r>
              <a:endParaRPr lang="en-US" altLang="ru-RU" sz="3200" b="1" dirty="0" smtClean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altLang="ru-RU" sz="3200" dirty="0" smtClean="0">
                  <a:solidFill>
                    <a:srgbClr val="000066"/>
                  </a:solidFill>
                </a:rPr>
                <a:t> </a:t>
              </a:r>
              <a:r>
                <a:rPr lang="ru-RU" altLang="ru-RU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Общемосковский семинар</a:t>
              </a:r>
              <a:endParaRPr lang="en-US" alt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ru-RU" altLang="ru-RU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ru-RU" altLang="ru-RU" sz="2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по релятивистской ядерной </a:t>
              </a:r>
              <a:r>
                <a:rPr lang="ru-RU" altLang="ru-RU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физике</a:t>
              </a:r>
              <a:r>
                <a:rPr lang="en-US" altLang="ru-RU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ru-RU" altLang="ru-RU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ИЯИ РАН</a:t>
              </a:r>
              <a:r>
                <a:rPr lang="ru-RU" altLang="ru-RU" sz="2400" b="1" dirty="0" smtClean="0"/>
                <a:t> </a:t>
              </a:r>
              <a:r>
                <a:rPr lang="ru-RU" altLang="ru-RU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27.03.2008 </a:t>
              </a:r>
              <a:endParaRPr lang="en-US" alt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>
                <a:lnSpc>
                  <a:spcPct val="150000"/>
                </a:lnSpc>
              </a:pPr>
              <a:r>
                <a:rPr lang="en-US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 1</a:t>
              </a:r>
              <a:r>
                <a:rPr lang="ru-RU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.</a:t>
              </a:r>
              <a:r>
                <a:rPr lang="en-US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 </a:t>
              </a:r>
              <a:r>
                <a:rPr lang="ru-RU" altLang="ru-RU" sz="20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А.С. </a:t>
              </a:r>
              <a:r>
                <a:rPr lang="ru-RU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Сорин</a:t>
              </a:r>
              <a:r>
                <a:rPr lang="ru-RU" altLang="ru-RU" sz="20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, Физическая программа ускорительного </a:t>
              </a:r>
              <a:r>
                <a:rPr lang="ru-RU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комплекса </a:t>
              </a:r>
              <a:r>
                <a:rPr lang="en-US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NICA</a:t>
              </a:r>
              <a:endParaRPr lang="ru-RU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altLang="ru-RU" sz="20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 </a:t>
              </a:r>
              <a:r>
                <a:rPr lang="ru-RU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2. </a:t>
              </a:r>
              <a:r>
                <a:rPr lang="ru-RU" altLang="ru-RU" sz="20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И.Н.Мешков</a:t>
              </a:r>
              <a:r>
                <a:rPr lang="ru-RU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,</a:t>
              </a:r>
              <a:r>
                <a:rPr lang="en-US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  </a:t>
              </a:r>
              <a:r>
                <a:rPr lang="ru-RU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Концептуальный Проект</a:t>
              </a:r>
              <a:r>
                <a:rPr lang="en-US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 </a:t>
              </a:r>
              <a:r>
                <a:rPr lang="ru-RU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Ускорительного </a:t>
              </a:r>
              <a:r>
                <a:rPr lang="ru-RU" altLang="ru-RU" sz="20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Комплекса </a:t>
              </a:r>
              <a:r>
                <a:rPr lang="en-US" altLang="ru-RU" sz="20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NICA</a:t>
              </a:r>
              <a:r>
                <a:rPr lang="ru-RU" altLang="ru-RU" sz="20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 </a:t>
              </a:r>
              <a:r>
                <a:rPr lang="ru-RU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ОИЯИ</a:t>
              </a:r>
            </a:p>
            <a:p>
              <a:pPr fontAlgn="t">
                <a:lnSpc>
                  <a:spcPct val="150000"/>
                </a:lnSpc>
              </a:pPr>
              <a:r>
                <a:rPr lang="ru-RU" altLang="ru-RU" sz="20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 </a:t>
              </a:r>
              <a:r>
                <a:rPr lang="en-US" altLang="ru-RU" sz="20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3</a:t>
              </a:r>
              <a:r>
                <a:rPr lang="ru-RU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. </a:t>
              </a:r>
              <a:r>
                <a:rPr lang="ru-RU" alt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В</a:t>
              </a:r>
              <a:r>
                <a:rPr lang="ru-RU" altLang="ru-RU" sz="20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. </a:t>
              </a:r>
              <a:r>
                <a:rPr lang="ru-RU" alt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Д. </a:t>
              </a:r>
              <a:r>
                <a:rPr lang="ru-RU" altLang="ru-RU" sz="20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Кекелидзе</a:t>
              </a:r>
              <a:r>
                <a:rPr lang="ru-RU" alt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, </a:t>
              </a:r>
              <a:r>
                <a:rPr lang="ru-RU" altLang="ru-RU" sz="20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Многоцелевой </a:t>
              </a:r>
              <a:r>
                <a:rPr lang="ru-RU" alt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детектор</a:t>
              </a:r>
              <a:r>
                <a:rPr lang="en-US" alt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-</a:t>
              </a:r>
              <a:r>
                <a:rPr lang="ru-RU" alt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ru-RU" sz="20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MultiPurpose</a:t>
              </a:r>
              <a:r>
                <a:rPr lang="en-US" alt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Detector</a:t>
              </a:r>
            </a:p>
            <a:p>
              <a:pPr fontAlgn="t">
                <a:lnSpc>
                  <a:spcPct val="150000"/>
                </a:lnSpc>
              </a:pPr>
              <a:r>
                <a:rPr lang="en-US" altLang="ru-RU" sz="20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 </a:t>
              </a:r>
              <a:r>
                <a:rPr lang="en-US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4. </a:t>
              </a:r>
              <a:r>
                <a:rPr lang="ru-RU" altLang="ru-RU" sz="20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А.Н.Сисакян</a:t>
              </a:r>
              <a:r>
                <a:rPr lang="ru-RU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, Статус проекта </a:t>
              </a:r>
              <a:r>
                <a:rPr lang="en-US" altLang="ru-RU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rPr>
                <a:t>NICA</a:t>
              </a:r>
              <a:endParaRPr lang="en-US" alt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endParaRPr>
            </a:p>
            <a:p>
              <a:pPr marL="180000">
                <a:lnSpc>
                  <a:spcPct val="114000"/>
                </a:lnSpc>
              </a:pPr>
              <a:endParaRPr lang="en-US" altLang="ru-RU" sz="20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180000">
                <a:lnSpc>
                  <a:spcPct val="114000"/>
                </a:lnSpc>
              </a:pPr>
              <a:endParaRPr lang="ru-RU" altLang="ru-RU" sz="18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9144000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Становление проекта</a:t>
              </a:r>
              <a:r>
                <a:rPr lang="en-US" altLang="ru-RU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ru-RU" altLang="ru-RU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2006 - 2008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1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18032" y="-58066"/>
            <a:ext cx="9288463" cy="6858000"/>
            <a:chOff x="-393" y="0"/>
            <a:chExt cx="5851" cy="4320"/>
          </a:xfrm>
        </p:grpSpPr>
        <p:pic>
          <p:nvPicPr>
            <p:cNvPr id="19" name="Picture 10" descr="09_NICA_4T_3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2" y="0"/>
              <a:ext cx="5760" cy="3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-385" y="3464"/>
              <a:ext cx="5760" cy="8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 rot="-1387251">
              <a:off x="3398" y="1745"/>
              <a:ext cx="2060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sz="2000" b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Colider 4T 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b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(C</a:t>
              </a:r>
              <a:r>
                <a:rPr lang="en-US" altLang="ru-RU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Ring </a:t>
              </a:r>
              <a:r>
                <a:rPr lang="en-US" altLang="ru-RU" b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= 251.5 m)</a:t>
              </a:r>
              <a:endParaRPr lang="ru-RU" altLang="ru-RU" b="1" baseline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b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September</a:t>
              </a:r>
              <a:r>
                <a:rPr lang="ru-RU" altLang="ru-RU" b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 2009</a:t>
              </a:r>
              <a:endParaRPr lang="ru-RU" altLang="ru-RU" sz="2000" b="1" baseline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-393" y="3464"/>
              <a:ext cx="5760" cy="8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-2754" y="53059"/>
            <a:ext cx="9144000" cy="6086475"/>
            <a:chOff x="-1608" y="756"/>
            <a:chExt cx="5760" cy="3834"/>
          </a:xfrm>
        </p:grpSpPr>
        <p:pic>
          <p:nvPicPr>
            <p:cNvPr id="24" name="Picture 16" descr="09Dec_3D_NICA_Schem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8" y="756"/>
              <a:ext cx="5760" cy="3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 rot="-1563057">
              <a:off x="2615" y="2770"/>
              <a:ext cx="1437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sz="2000" b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Collider 2T - 350 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b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(C</a:t>
              </a:r>
              <a:r>
                <a:rPr lang="en-US" altLang="ru-RU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Ring </a:t>
              </a:r>
              <a:r>
                <a:rPr lang="en-US" altLang="ru-RU" b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= 350 m)</a:t>
              </a:r>
              <a:endParaRPr lang="ru-RU" altLang="ru-RU" b="1" baseline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b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February</a:t>
              </a:r>
              <a:r>
                <a:rPr lang="ru-RU" altLang="ru-RU" b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 20</a:t>
              </a:r>
              <a:r>
                <a:rPr lang="en-US" altLang="ru-RU" b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ru-RU" altLang="ru-RU" b="1" baseline="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  <a:endParaRPr lang="ru-RU" altLang="ru-RU" sz="2000" b="1" baseline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23264" y="-51426"/>
            <a:ext cx="9091963" cy="6018988"/>
            <a:chOff x="4319902" y="-674334"/>
            <a:chExt cx="9091963" cy="6018988"/>
          </a:xfrm>
        </p:grpSpPr>
        <p:pic>
          <p:nvPicPr>
            <p:cNvPr id="34" name="Picture 40" descr="10July09_Facility_3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902" y="-674334"/>
              <a:ext cx="9091963" cy="6018988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6" name="Text Box 45"/>
            <p:cNvSpPr txBox="1">
              <a:spLocks noChangeArrowheads="1"/>
            </p:cNvSpPr>
            <p:nvPr/>
          </p:nvSpPr>
          <p:spPr bwMode="auto">
            <a:xfrm rot="1116273">
              <a:off x="8617994" y="2942782"/>
              <a:ext cx="2668798" cy="108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sz="2400" b="1" baseline="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Colider</a:t>
              </a:r>
              <a:r>
                <a:rPr lang="en-US" altLang="ru-RU" sz="2400" b="1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2T- 534 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sz="2000" b="1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(C</a:t>
              </a:r>
              <a:r>
                <a:rPr lang="en-US" altLang="ru-RU" sz="2000" b="1" baseline="-25000" dirty="0">
                  <a:solidFill>
                    <a:srgbClr val="FF0000"/>
                  </a:solidFill>
                  <a:latin typeface="Arial" panose="020B0604020202020204" pitchFamily="34" charset="0"/>
                </a:rPr>
                <a:t>Ring </a:t>
              </a:r>
              <a:r>
                <a:rPr lang="en-US" altLang="ru-RU" sz="2000" b="1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= 534 m)</a:t>
              </a:r>
              <a:endParaRPr lang="ru-RU" altLang="ru-RU" sz="2000" b="1" baseline="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sz="2000" b="1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July</a:t>
              </a:r>
              <a:r>
                <a:rPr lang="ru-RU" altLang="ru-RU" sz="2000" b="1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 20</a:t>
              </a:r>
              <a:r>
                <a:rPr lang="en-US" altLang="ru-RU" sz="2000" b="1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ru-RU" altLang="ru-RU" sz="2000" b="1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-4342" y="6001984"/>
            <a:ext cx="9119569" cy="851166"/>
            <a:chOff x="-4342" y="6040576"/>
            <a:chExt cx="9119569" cy="812572"/>
          </a:xfrm>
        </p:grpSpPr>
        <p:sp>
          <p:nvSpPr>
            <p:cNvPr id="2" name="Прямоугольник 1"/>
            <p:cNvSpPr/>
            <p:nvPr/>
          </p:nvSpPr>
          <p:spPr bwMode="auto">
            <a:xfrm>
              <a:off x="-4342" y="6040576"/>
              <a:ext cx="9119569" cy="8125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174857" y="6107462"/>
              <a:ext cx="8769488" cy="573407"/>
              <a:chOff x="66845" y="6184989"/>
              <a:chExt cx="8769488" cy="573407"/>
            </a:xfrm>
            <a:noFill/>
          </p:grpSpPr>
          <p:sp>
            <p:nvSpPr>
              <p:cNvPr id="10" name="TextBox 9"/>
              <p:cNvSpPr txBox="1"/>
              <p:nvPr/>
            </p:nvSpPr>
            <p:spPr>
              <a:xfrm>
                <a:off x="611560" y="6470274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1" name="Picture 7" descr="NICA-Logo_4c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2785" y="6356778"/>
                <a:ext cx="503548" cy="24912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8" descr="ok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45" y="6184989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</p:grp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180617" y="900824"/>
            <a:ext cx="2672234" cy="52322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Годы и задачи</a:t>
            </a: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485125" y="229832"/>
            <a:ext cx="7766050" cy="40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aseline="300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altLang="ru-RU" sz="2800" b="1" baseline="0" dirty="0" smtClean="0">
                <a:solidFill>
                  <a:srgbClr val="FF0000"/>
                </a:solidFill>
                <a:latin typeface="Arial" panose="020B0604020202020204" pitchFamily="34" charset="0"/>
              </a:rPr>
              <a:t>Три варианта Коллайдера </a:t>
            </a:r>
            <a:r>
              <a:rPr lang="en-US" altLang="ru-RU" sz="2800" b="1" baseline="0" dirty="0" smtClean="0">
                <a:solidFill>
                  <a:srgbClr val="FF0000"/>
                </a:solidFill>
                <a:latin typeface="Arial" panose="020B0604020202020204" pitchFamily="34" charset="0"/>
              </a:rPr>
              <a:t>NICA</a:t>
            </a:r>
            <a:endParaRPr lang="ru-RU" altLang="ru-RU" sz="2800" b="1" baseline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2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4342" y="6001984"/>
            <a:ext cx="9119569" cy="851166"/>
            <a:chOff x="-4342" y="6040576"/>
            <a:chExt cx="9119569" cy="812572"/>
          </a:xfrm>
        </p:grpSpPr>
        <p:sp>
          <p:nvSpPr>
            <p:cNvPr id="2" name="Прямоугольник 1"/>
            <p:cNvSpPr/>
            <p:nvPr/>
          </p:nvSpPr>
          <p:spPr bwMode="auto">
            <a:xfrm>
              <a:off x="-4342" y="6040576"/>
              <a:ext cx="9119569" cy="8125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174857" y="6107462"/>
              <a:ext cx="8769488" cy="573407"/>
              <a:chOff x="66845" y="6184989"/>
              <a:chExt cx="8769488" cy="573407"/>
            </a:xfrm>
            <a:noFill/>
          </p:grpSpPr>
          <p:sp>
            <p:nvSpPr>
              <p:cNvPr id="10" name="TextBox 9"/>
              <p:cNvSpPr txBox="1"/>
              <p:nvPr/>
            </p:nvSpPr>
            <p:spPr>
              <a:xfrm>
                <a:off x="611560" y="6470274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1" name="Picture 7" descr="NICA-Logo_4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2785" y="6356778"/>
                <a:ext cx="503548" cy="24912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8" descr="ok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45" y="6184989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</p:grpSp>
      <p:grpSp>
        <p:nvGrpSpPr>
          <p:cNvPr id="5" name="Группа 4"/>
          <p:cNvGrpSpPr/>
          <p:nvPr/>
        </p:nvGrpSpPr>
        <p:grpSpPr>
          <a:xfrm>
            <a:off x="-4342" y="0"/>
            <a:ext cx="6655341" cy="531034"/>
            <a:chOff x="-4342" y="0"/>
            <a:chExt cx="6655341" cy="531034"/>
          </a:xfrm>
        </p:grpSpPr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-4342" y="0"/>
              <a:ext cx="2672234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Годы и задачи</a:t>
              </a:r>
            </a:p>
          </p:txBody>
        </p:sp>
        <p:sp>
          <p:nvSpPr>
            <p:cNvPr id="41" name="Text Box 8"/>
            <p:cNvSpPr txBox="1">
              <a:spLocks noChangeArrowheads="1"/>
            </p:cNvSpPr>
            <p:nvPr/>
          </p:nvSpPr>
          <p:spPr bwMode="auto">
            <a:xfrm>
              <a:off x="2802675" y="130732"/>
              <a:ext cx="3848324" cy="400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anose="02050604050505020204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ru-RU" altLang="ru-RU" sz="2800" b="1" baseline="0" dirty="0">
                  <a:solidFill>
                    <a:srgbClr val="FF0000"/>
                  </a:solidFill>
                  <a:latin typeface="Arial" panose="020B0604020202020204" pitchFamily="34" charset="0"/>
                </a:rPr>
                <a:t>Как мы работали...</a:t>
              </a:r>
              <a:endParaRPr lang="ru-RU" altLang="ru-RU" sz="2800" b="1" baseline="0" dirty="0" smtClean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404509" y="2885293"/>
            <a:ext cx="1656184" cy="1656184"/>
            <a:chOff x="3419872" y="2024774"/>
            <a:chExt cx="1584176" cy="1656184"/>
          </a:xfrm>
        </p:grpSpPr>
        <p:sp>
          <p:nvSpPr>
            <p:cNvPr id="8" name="Пятно 1 7"/>
            <p:cNvSpPr/>
            <p:nvPr/>
          </p:nvSpPr>
          <p:spPr bwMode="auto">
            <a:xfrm>
              <a:off x="3419872" y="2024774"/>
              <a:ext cx="1584176" cy="1656184"/>
            </a:xfrm>
            <a:prstGeom prst="irregularSeal1">
              <a:avLst/>
            </a:prstGeom>
            <a:solidFill>
              <a:srgbClr val="0000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9212" y="2591256"/>
              <a:ext cx="945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И.М.</a:t>
              </a:r>
              <a:endParaRPr lang="ru-RU" sz="28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343985" y="1152723"/>
            <a:ext cx="3133534" cy="1953562"/>
            <a:chOff x="1013499" y="3309963"/>
            <a:chExt cx="3133534" cy="1953562"/>
          </a:xfrm>
        </p:grpSpPr>
        <p:sp>
          <p:nvSpPr>
            <p:cNvPr id="37" name="TextBox 36"/>
            <p:cNvSpPr txBox="1"/>
            <p:nvPr/>
          </p:nvSpPr>
          <p:spPr>
            <a:xfrm>
              <a:off x="1013499" y="3439171"/>
              <a:ext cx="2898881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О.Козлов</a:t>
              </a:r>
              <a:endParaRPr lang="ru-RU" sz="2400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endParaRPr lang="ru-RU" sz="8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Структуры Бустера и Коллайдера, </a:t>
              </a:r>
              <a:r>
                <a:rPr lang="en-US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DA</a:t>
              </a:r>
              <a:endParaRPr lang="ru-RU" sz="1800" b="1" dirty="0" smtClean="0">
                <a:solidFill>
                  <a:srgbClr val="0066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9" name="Прямая со стрелкой 38"/>
            <p:cNvCxnSpPr/>
            <p:nvPr/>
          </p:nvCxnSpPr>
          <p:spPr bwMode="auto">
            <a:xfrm>
              <a:off x="3402690" y="3842036"/>
              <a:ext cx="744343" cy="1421489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45" name="24-конечная звезда 44"/>
            <p:cNvSpPr/>
            <p:nvPr/>
          </p:nvSpPr>
          <p:spPr bwMode="auto">
            <a:xfrm>
              <a:off x="1508396" y="3309963"/>
              <a:ext cx="2016224" cy="720080"/>
            </a:xfrm>
            <a:prstGeom prst="star24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246215" y="2822567"/>
            <a:ext cx="3158294" cy="1254967"/>
            <a:chOff x="989154" y="3309963"/>
            <a:chExt cx="3158294" cy="1254967"/>
          </a:xfrm>
        </p:grpSpPr>
        <p:sp>
          <p:nvSpPr>
            <p:cNvPr id="53" name="TextBox 52"/>
            <p:cNvSpPr txBox="1"/>
            <p:nvPr/>
          </p:nvSpPr>
          <p:spPr>
            <a:xfrm>
              <a:off x="989154" y="3426157"/>
              <a:ext cx="305346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А.Филиппов</a:t>
              </a:r>
              <a:endParaRPr lang="en-US" sz="2400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endParaRPr lang="en-US" sz="8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Проблемы</a:t>
              </a:r>
              <a:r>
                <a:rPr lang="en-US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 </a:t>
              </a:r>
              <a:r>
                <a:rPr lang="ru-RU" sz="1800" b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остаточного газа 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и электронных облаков</a:t>
              </a:r>
            </a:p>
          </p:txBody>
        </p:sp>
        <p:cxnSp>
          <p:nvCxnSpPr>
            <p:cNvPr id="54" name="Прямая со стрелкой 53"/>
            <p:cNvCxnSpPr>
              <a:endCxn id="8" idx="1"/>
            </p:cNvCxnSpPr>
            <p:nvPr/>
          </p:nvCxnSpPr>
          <p:spPr bwMode="auto">
            <a:xfrm>
              <a:off x="3781512" y="3663386"/>
              <a:ext cx="365936" cy="369860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55" name="24-конечная звезда 54"/>
            <p:cNvSpPr/>
            <p:nvPr/>
          </p:nvSpPr>
          <p:spPr bwMode="auto">
            <a:xfrm>
              <a:off x="1294183" y="3309963"/>
              <a:ext cx="2458092" cy="720080"/>
            </a:xfrm>
            <a:prstGeom prst="star24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452181" y="3974995"/>
            <a:ext cx="3013508" cy="1544501"/>
            <a:chOff x="1167423" y="3144138"/>
            <a:chExt cx="3013508" cy="1544501"/>
          </a:xfrm>
        </p:grpSpPr>
        <p:sp>
          <p:nvSpPr>
            <p:cNvPr id="58" name="TextBox 57"/>
            <p:cNvSpPr txBox="1"/>
            <p:nvPr/>
          </p:nvSpPr>
          <p:spPr>
            <a:xfrm>
              <a:off x="1524247" y="3426755"/>
              <a:ext cx="222463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С.Костромин</a:t>
              </a:r>
              <a:endParaRPr lang="ru-RU" sz="2400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endParaRPr lang="ru-RU" sz="8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endParaRPr lang="ru-RU" sz="800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Структура и  </a:t>
              </a:r>
              <a:r>
                <a:rPr lang="en-US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DA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 Коллайдера</a:t>
              </a:r>
              <a:endParaRPr lang="ru-RU" sz="1800" b="1" dirty="0">
                <a:solidFill>
                  <a:srgbClr val="0066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59" name="Прямая со стрелкой 58"/>
            <p:cNvCxnSpPr/>
            <p:nvPr/>
          </p:nvCxnSpPr>
          <p:spPr bwMode="auto">
            <a:xfrm flipV="1">
              <a:off x="3770858" y="3144138"/>
              <a:ext cx="410073" cy="514978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60" name="24-конечная звезда 59"/>
            <p:cNvSpPr/>
            <p:nvPr/>
          </p:nvSpPr>
          <p:spPr bwMode="auto">
            <a:xfrm>
              <a:off x="1167423" y="3309963"/>
              <a:ext cx="2584852" cy="720080"/>
            </a:xfrm>
            <a:prstGeom prst="star24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628406" y="2061546"/>
            <a:ext cx="25603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«Игра в четыре руки»… </a:t>
            </a:r>
          </a:p>
        </p:txBody>
      </p:sp>
      <p:grpSp>
        <p:nvGrpSpPr>
          <p:cNvPr id="89" name="Группа 88"/>
          <p:cNvGrpSpPr/>
          <p:nvPr/>
        </p:nvGrpSpPr>
        <p:grpSpPr>
          <a:xfrm>
            <a:off x="5044497" y="2933353"/>
            <a:ext cx="3433967" cy="720080"/>
            <a:chOff x="568345" y="3309963"/>
            <a:chExt cx="3433967" cy="720080"/>
          </a:xfrm>
        </p:grpSpPr>
        <p:sp>
          <p:nvSpPr>
            <p:cNvPr id="90" name="TextBox 89"/>
            <p:cNvSpPr txBox="1"/>
            <p:nvPr/>
          </p:nvSpPr>
          <p:spPr>
            <a:xfrm>
              <a:off x="1757160" y="3439171"/>
              <a:ext cx="1797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А.Смирнов</a:t>
              </a:r>
              <a:endParaRPr lang="ru-RU" sz="2400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91" name="Прямая со стрелкой 90"/>
            <p:cNvCxnSpPr>
              <a:endCxn id="92" idx="1"/>
            </p:cNvCxnSpPr>
            <p:nvPr/>
          </p:nvCxnSpPr>
          <p:spPr bwMode="auto">
            <a:xfrm flipV="1">
              <a:off x="568345" y="3670003"/>
              <a:ext cx="742721" cy="207067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92" name="24-конечная звезда 91"/>
            <p:cNvSpPr/>
            <p:nvPr/>
          </p:nvSpPr>
          <p:spPr bwMode="auto">
            <a:xfrm>
              <a:off x="1311066" y="3309963"/>
              <a:ext cx="2691246" cy="720080"/>
            </a:xfrm>
            <a:prstGeom prst="star24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4829744" y="1006613"/>
            <a:ext cx="3524296" cy="2216458"/>
            <a:chOff x="941454" y="3309962"/>
            <a:chExt cx="2583166" cy="2216458"/>
          </a:xfrm>
        </p:grpSpPr>
        <p:sp>
          <p:nvSpPr>
            <p:cNvPr id="96" name="TextBox 95"/>
            <p:cNvSpPr txBox="1"/>
            <p:nvPr/>
          </p:nvSpPr>
          <p:spPr>
            <a:xfrm>
              <a:off x="1905134" y="3430668"/>
              <a:ext cx="13091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А.Сидорин</a:t>
              </a:r>
              <a:endParaRPr lang="ru-RU" sz="2400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Г.Трубников</a:t>
              </a:r>
              <a:endParaRPr lang="ru-RU" sz="2400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97" name="Прямая со стрелкой 96"/>
            <p:cNvCxnSpPr/>
            <p:nvPr/>
          </p:nvCxnSpPr>
          <p:spPr bwMode="auto">
            <a:xfrm flipV="1">
              <a:off x="941454" y="4177374"/>
              <a:ext cx="689397" cy="1349046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98" name="24-конечная звезда 97"/>
            <p:cNvSpPr/>
            <p:nvPr/>
          </p:nvSpPr>
          <p:spPr bwMode="auto">
            <a:xfrm>
              <a:off x="1508396" y="3309962"/>
              <a:ext cx="2016224" cy="1148162"/>
            </a:xfrm>
            <a:prstGeom prst="star24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5322992" y="2405201"/>
            <a:ext cx="326627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…точнее – в три пары рук.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55590" y="3594732"/>
            <a:ext cx="31208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BETACOOL in cooling methods</a:t>
            </a:r>
            <a:endParaRPr lang="ru-RU" sz="1800" b="1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grpSp>
        <p:nvGrpSpPr>
          <p:cNvPr id="103" name="Группа 102"/>
          <p:cNvGrpSpPr/>
          <p:nvPr/>
        </p:nvGrpSpPr>
        <p:grpSpPr>
          <a:xfrm>
            <a:off x="5060693" y="3904306"/>
            <a:ext cx="3785679" cy="1399775"/>
            <a:chOff x="511467" y="3167281"/>
            <a:chExt cx="3785679" cy="1399775"/>
          </a:xfrm>
        </p:grpSpPr>
        <p:sp>
          <p:nvSpPr>
            <p:cNvPr id="104" name="TextBox 103"/>
            <p:cNvSpPr txBox="1"/>
            <p:nvPr/>
          </p:nvSpPr>
          <p:spPr>
            <a:xfrm>
              <a:off x="830371" y="3428283"/>
              <a:ext cx="346677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Е.Сыресин</a:t>
              </a:r>
              <a:endParaRPr lang="en-US" sz="2400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algn="ctr"/>
              <a:endParaRPr lang="en-US" sz="8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Режимы инжекции в Бустер с электронным охлаждением</a:t>
              </a:r>
            </a:p>
          </p:txBody>
        </p:sp>
        <p:cxnSp>
          <p:nvCxnSpPr>
            <p:cNvPr id="105" name="Прямая со стрелкой 104"/>
            <p:cNvCxnSpPr>
              <a:endCxn id="8" idx="3"/>
            </p:cNvCxnSpPr>
            <p:nvPr/>
          </p:nvCxnSpPr>
          <p:spPr bwMode="auto">
            <a:xfrm flipH="1" flipV="1">
              <a:off x="511467" y="3167281"/>
              <a:ext cx="672595" cy="411662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06" name="24-конечная звезда 105"/>
            <p:cNvSpPr/>
            <p:nvPr/>
          </p:nvSpPr>
          <p:spPr bwMode="auto">
            <a:xfrm>
              <a:off x="1167423" y="3309963"/>
              <a:ext cx="2584852" cy="720080"/>
            </a:xfrm>
            <a:prstGeom prst="star24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2733176" y="4519498"/>
            <a:ext cx="2646421" cy="1567945"/>
            <a:chOff x="1105854" y="2999111"/>
            <a:chExt cx="2646421" cy="1567945"/>
          </a:xfrm>
        </p:grpSpPr>
        <p:sp>
          <p:nvSpPr>
            <p:cNvPr id="110" name="TextBox 109"/>
            <p:cNvSpPr txBox="1"/>
            <p:nvPr/>
          </p:nvSpPr>
          <p:spPr>
            <a:xfrm>
              <a:off x="1105854" y="3428283"/>
              <a:ext cx="264302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А.Елисеев</a:t>
              </a:r>
              <a:endParaRPr lang="ru-RU" sz="2400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algn="ctr"/>
              <a:endParaRPr lang="ru-RU" sz="8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ВЧ системы и режимы</a:t>
              </a:r>
            </a:p>
            <a:p>
              <a:pPr algn="ctr"/>
              <a:r>
                <a:rPr lang="ru-RU" sz="1800" b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н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акопления</a:t>
              </a:r>
              <a:r>
                <a:rPr lang="en-US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/</a:t>
              </a:r>
              <a:r>
                <a:rPr lang="ru-RU" sz="18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ускорения</a:t>
              </a:r>
            </a:p>
          </p:txBody>
        </p:sp>
        <p:cxnSp>
          <p:nvCxnSpPr>
            <p:cNvPr id="111" name="Прямая со стрелкой 110"/>
            <p:cNvCxnSpPr>
              <a:stCxn id="112" idx="0"/>
            </p:cNvCxnSpPr>
            <p:nvPr/>
          </p:nvCxnSpPr>
          <p:spPr bwMode="auto">
            <a:xfrm flipH="1" flipV="1">
              <a:off x="2426157" y="2999111"/>
              <a:ext cx="33692" cy="310852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12" name="24-конечная звезда 111"/>
            <p:cNvSpPr/>
            <p:nvPr/>
          </p:nvSpPr>
          <p:spPr bwMode="auto">
            <a:xfrm>
              <a:off x="1167423" y="3309963"/>
              <a:ext cx="2584852" cy="720080"/>
            </a:xfrm>
            <a:prstGeom prst="star24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1853147" y="519331"/>
            <a:ext cx="50740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Три канала и три системы инжекции</a:t>
            </a:r>
            <a:r>
              <a:rPr lang="en-US" sz="18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/</a:t>
            </a:r>
            <a:r>
              <a:rPr lang="ru-RU" sz="18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выпуска</a:t>
            </a:r>
          </a:p>
        </p:txBody>
      </p:sp>
      <p:grpSp>
        <p:nvGrpSpPr>
          <p:cNvPr id="121" name="Группа 120"/>
          <p:cNvGrpSpPr/>
          <p:nvPr/>
        </p:nvGrpSpPr>
        <p:grpSpPr>
          <a:xfrm>
            <a:off x="3047205" y="911254"/>
            <a:ext cx="2584852" cy="2151307"/>
            <a:chOff x="1167423" y="3309963"/>
            <a:chExt cx="2584852" cy="2151307"/>
          </a:xfrm>
        </p:grpSpPr>
        <p:sp>
          <p:nvSpPr>
            <p:cNvPr id="122" name="TextBox 121"/>
            <p:cNvSpPr txBox="1"/>
            <p:nvPr/>
          </p:nvSpPr>
          <p:spPr>
            <a:xfrm>
              <a:off x="1702788" y="3428283"/>
              <a:ext cx="1514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А.Тузиков</a:t>
              </a:r>
              <a:endParaRPr lang="ru-RU" sz="2400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23" name="Прямая со стрелкой 122"/>
            <p:cNvCxnSpPr>
              <a:stCxn id="124" idx="2"/>
            </p:cNvCxnSpPr>
            <p:nvPr/>
          </p:nvCxnSpPr>
          <p:spPr bwMode="auto">
            <a:xfrm flipH="1">
              <a:off x="2173697" y="4030043"/>
              <a:ext cx="286152" cy="1431227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24" name="24-конечная звезда 123"/>
            <p:cNvSpPr/>
            <p:nvPr/>
          </p:nvSpPr>
          <p:spPr bwMode="auto">
            <a:xfrm>
              <a:off x="1167423" y="3309963"/>
              <a:ext cx="2584852" cy="720080"/>
            </a:xfrm>
            <a:prstGeom prst="star24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826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01" grpId="0"/>
      <p:bldP spid="102" grpId="0"/>
      <p:bldP spid="1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9035988" cy="6758396"/>
            <a:chOff x="0" y="0"/>
            <a:chExt cx="9035988" cy="6758396"/>
          </a:xfrm>
        </p:grpSpPr>
        <p:sp>
          <p:nvSpPr>
            <p:cNvPr id="24" name="TextBox 23"/>
            <p:cNvSpPr txBox="1"/>
            <p:nvPr/>
          </p:nvSpPr>
          <p:spPr>
            <a:xfrm>
              <a:off x="0" y="552916"/>
              <a:ext cx="8892480" cy="5324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Расчётно-аналитические </a:t>
              </a:r>
              <a:r>
                <a:rPr lang="ru-RU" sz="2000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задачи </a:t>
              </a:r>
              <a:endParaRPr lang="ru-RU" sz="2000" b="1" dirty="0" smtClean="0">
                <a:solidFill>
                  <a:srgbClr val="000066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ru-RU" sz="20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динамики частиц в </a:t>
              </a:r>
              <a:r>
                <a:rPr lang="ru-RU" sz="2000" b="1" dirty="0" err="1">
                  <a:solidFill>
                    <a:srgbClr val="000066"/>
                  </a:solidFill>
                  <a:latin typeface="Calibri" panose="020F0502020204030204" pitchFamily="34" charset="0"/>
                </a:rPr>
                <a:t>Коллайдере</a:t>
              </a:r>
              <a:r>
                <a:rPr lang="ru-RU" sz="2000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0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NICA</a:t>
              </a:r>
              <a:r>
                <a:rPr lang="ru-RU" sz="20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,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выполненные к концу 2016 г.</a:t>
              </a:r>
              <a:endParaRPr lang="en-US" sz="2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 marL="180000" algn="just"/>
              <a:r>
                <a:rPr lang="en-US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1</a:t>
              </a:r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. Схема ускорительного комплекса </a:t>
              </a:r>
              <a:r>
                <a:rPr lang="en-US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NICA;</a:t>
              </a:r>
            </a:p>
            <a:p>
              <a:pPr marL="180000" algn="just"/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2. Параметры комплекса, обеспечивающие проектную светимость</a:t>
              </a:r>
              <a:r>
                <a:rPr lang="en-US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; </a:t>
              </a:r>
              <a:endParaRPr lang="ru-RU" sz="2000" b="1" dirty="0" smtClean="0">
                <a:solidFill>
                  <a:srgbClr val="006600"/>
                </a:solidFill>
                <a:latin typeface="Calibri" panose="020F0502020204030204" pitchFamily="34" charset="0"/>
              </a:endParaRPr>
            </a:p>
            <a:p>
              <a:pPr marL="180000" algn="just"/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3. Стратегия достижения проектной светимости, режимы  </a:t>
              </a:r>
            </a:p>
            <a:p>
              <a:pPr marL="180000" algn="just"/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доминирования пространственного заряда и </a:t>
              </a:r>
              <a:r>
                <a:rPr lang="ru-RU" sz="2000" b="1" dirty="0" err="1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внутрипучкового</a:t>
              </a:r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 рассеяния</a:t>
              </a:r>
              <a:r>
                <a:rPr lang="en-US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;</a:t>
              </a:r>
              <a:endParaRPr lang="ru-RU" sz="2000" b="1" dirty="0" smtClean="0">
                <a:solidFill>
                  <a:srgbClr val="006600"/>
                </a:solidFill>
                <a:latin typeface="Calibri" panose="020F0502020204030204" pitchFamily="34" charset="0"/>
              </a:endParaRPr>
            </a:p>
            <a:p>
              <a:pPr marL="180000" algn="just"/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3. Проблемы пространственного заряда пучков в ускорителях комплекса,</a:t>
              </a:r>
            </a:p>
            <a:p>
              <a:pPr marL="180000" algn="just"/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эффекты встречи пучков в </a:t>
              </a:r>
              <a:r>
                <a:rPr lang="ru-RU" sz="2000" b="1" dirty="0" err="1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Коллайдере</a:t>
              </a:r>
              <a:r>
                <a:rPr lang="en-US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;</a:t>
              </a:r>
              <a:endParaRPr lang="ru-RU" sz="2000" b="1" dirty="0" smtClean="0">
                <a:solidFill>
                  <a:srgbClr val="006600"/>
                </a:solidFill>
                <a:latin typeface="Calibri" panose="020F0502020204030204" pitchFamily="34" charset="0"/>
              </a:endParaRPr>
            </a:p>
            <a:p>
              <a:pPr marL="180000" algn="just"/>
              <a:r>
                <a: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4. Фокусирующая структура Коллайдера, проблемы выбора рабочей точки и динамической апертуры, коррекция </a:t>
              </a:r>
              <a:r>
                <a:rPr lang="ru-RU" sz="20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хроматичности</a:t>
              </a:r>
              <a:r>
                <a:rPr lang="en-US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;</a:t>
              </a:r>
              <a:endParaRPr lang="ru-RU" sz="20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180000" algn="just"/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5. Распределение </a:t>
              </a:r>
              <a:r>
                <a:rPr lang="ru-RU" sz="2000" b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светимости Коллайдера по участку </a:t>
              </a:r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встречи, влияние </a:t>
              </a:r>
              <a:r>
                <a:rPr lang="ru-RU" sz="2000" b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на работу </a:t>
              </a:r>
              <a:r>
                <a:rPr lang="en-US" sz="2000" b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MPD</a:t>
              </a:r>
              <a:r>
                <a:rPr lang="ru-RU" sz="2000" b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 перехода с β</a:t>
              </a:r>
              <a:r>
                <a:rPr lang="ru-RU" sz="2000" b="1" baseline="30000" dirty="0">
                  <a:solidFill>
                    <a:srgbClr val="006600"/>
                  </a:solidFill>
                  <a:latin typeface="Calibri" panose="020F0502020204030204" pitchFamily="34" charset="0"/>
                </a:rPr>
                <a:t>*</a:t>
              </a:r>
              <a:r>
                <a:rPr lang="ru-RU" sz="2000" b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 = 0.35 м (исходный проект) на β</a:t>
              </a:r>
              <a:r>
                <a:rPr lang="ru-RU" sz="2000" b="1" baseline="30000" dirty="0">
                  <a:solidFill>
                    <a:srgbClr val="006600"/>
                  </a:solidFill>
                  <a:latin typeface="Calibri" panose="020F0502020204030204" pitchFamily="34" charset="0"/>
                </a:rPr>
                <a:t>*</a:t>
              </a:r>
              <a:r>
                <a:rPr lang="ru-RU" sz="2000" b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 = 2.0 </a:t>
              </a:r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м</a:t>
              </a:r>
              <a:r>
                <a:rPr lang="en-US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;</a:t>
              </a:r>
              <a:endParaRPr lang="ru-RU" sz="2000" b="1" dirty="0" smtClean="0">
                <a:solidFill>
                  <a:srgbClr val="006600"/>
                </a:solidFill>
                <a:latin typeface="Calibri" panose="020F0502020204030204" pitchFamily="34" charset="0"/>
              </a:endParaRPr>
            </a:p>
            <a:p>
              <a:pPr marL="180000" algn="just"/>
              <a:r>
                <a: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6. Динамика </a:t>
              </a:r>
              <a:r>
                <a:rPr lang="ru-RU" sz="20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частиц в </a:t>
              </a:r>
              <a:r>
                <a:rPr lang="ru-RU" sz="2000" b="1" dirty="0" err="1">
                  <a:solidFill>
                    <a:srgbClr val="0000CC"/>
                  </a:solidFill>
                  <a:latin typeface="Calibri" panose="020F0502020204030204" pitchFamily="34" charset="0"/>
                </a:rPr>
                <a:t>Коллайдере</a:t>
              </a:r>
              <a:r>
                <a:rPr lang="ru-RU" sz="20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в </a:t>
              </a:r>
              <a:r>
                <a: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режимах накопления и ускорения с использованием ВЧ-систем</a:t>
              </a:r>
              <a:r>
                <a:rPr lang="en-US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;</a:t>
              </a:r>
              <a:endParaRPr lang="ru-RU" sz="2000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180000" lvl="0" algn="just"/>
              <a:r>
                <a:rPr lang="ru-RU" sz="20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7</a:t>
              </a:r>
              <a:r>
                <a:rPr lang="en-US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. </a:t>
              </a:r>
              <a:r>
                <a: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Локализация </a:t>
              </a:r>
              <a:r>
                <a:rPr lang="ru-RU" sz="20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потерь перезаряженных и рассеянных </a:t>
              </a:r>
              <a:r>
                <a: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частиц</a:t>
              </a:r>
              <a:r>
                <a:rPr lang="en-US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;</a:t>
              </a:r>
              <a:r>
                <a: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</a:p>
            <a:p>
              <a:pPr marL="180000" lvl="0" algn="just"/>
              <a:r>
                <a: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8. Специфика </a:t>
              </a:r>
              <a:r>
                <a:rPr lang="ru-RU" sz="20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динамики частиц при использовании систем </a:t>
              </a:r>
              <a:r>
                <a: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охлаждения</a:t>
              </a:r>
              <a:r>
                <a:rPr lang="en-US" sz="20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;</a:t>
              </a:r>
              <a:endParaRPr lang="ru-RU" sz="20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180000" lvl="0" algn="just"/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9</a:t>
              </a:r>
              <a:r>
                <a:rPr lang="en-US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. </a:t>
              </a:r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Вакуум </a:t>
              </a:r>
              <a:r>
                <a:rPr lang="ru-RU" sz="2000" b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в </a:t>
              </a:r>
              <a:r>
                <a:rPr lang="ru-RU" sz="2000" b="1" dirty="0" err="1">
                  <a:solidFill>
                    <a:srgbClr val="006600"/>
                  </a:solidFill>
                  <a:latin typeface="Calibri" panose="020F0502020204030204" pitchFamily="34" charset="0"/>
                </a:rPr>
                <a:t>Коллайдере</a:t>
              </a:r>
              <a:r>
                <a:rPr lang="ru-RU" sz="2000" b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 и проблема электронных </a:t>
              </a:r>
              <a:r>
                <a:rPr lang="ru-RU" sz="2000" b="1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облаков</a:t>
              </a:r>
              <a:r>
                <a:rPr lang="en-US" sz="2000" b="1" dirty="0">
                  <a:solidFill>
                    <a:srgbClr val="006600"/>
                  </a:solidFill>
                  <a:latin typeface="Calibri" panose="020F0502020204030204" pitchFamily="34" charset="0"/>
                </a:rPr>
                <a:t>.</a:t>
              </a:r>
              <a:r>
                <a:rPr lang="ru-RU" sz="2000" b="1" baseline="30000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  <a:endParaRPr lang="ru-RU" sz="20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1912148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Годы и задачи</a:t>
              </a:r>
              <a:endParaRPr lang="en-US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66845" y="6184989"/>
              <a:ext cx="8969143" cy="573407"/>
              <a:chOff x="66845" y="6184989"/>
              <a:chExt cx="8969143" cy="573407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611560" y="6470274"/>
                <a:ext cx="29523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42" name="Picture 7" descr="NICA-Logo_4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2440" y="6398829"/>
                <a:ext cx="503548" cy="2491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8" descr="ok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45" y="6184989"/>
                <a:ext cx="577503" cy="573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/>
          <p:cNvSpPr txBox="1"/>
          <p:nvPr/>
        </p:nvSpPr>
        <p:spPr>
          <a:xfrm>
            <a:off x="3347864" y="5819801"/>
            <a:ext cx="4968552" cy="338554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0000CC"/>
                </a:solidFill>
                <a:latin typeface="Calibri" panose="020F0502020204030204" pitchFamily="34" charset="0"/>
              </a:rPr>
              <a:t>Примечание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: </a:t>
            </a:r>
            <a:r>
              <a:rPr lang="ru-RU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зелёный шрифт</a:t>
            </a:r>
            <a:r>
              <a:rPr lang="en-US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– </a:t>
            </a:r>
            <a:r>
              <a:rPr lang="ru-RU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включая мои расчёты</a:t>
            </a:r>
          </a:p>
        </p:txBody>
      </p:sp>
    </p:spTree>
    <p:extLst>
      <p:ext uri="{BB962C8B-B14F-4D97-AF65-F5344CB8AC3E}">
        <p14:creationId xmlns:p14="http://schemas.microsoft.com/office/powerpoint/2010/main" val="234950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3" descr="NICA_header_blue.tif"/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3" name="Изображение 4" descr="Nuclotron-r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6" y="4155593"/>
            <a:ext cx="28162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" name="Group 10"/>
          <p:cNvGrpSpPr>
            <a:grpSpLocks/>
          </p:cNvGrpSpPr>
          <p:nvPr/>
        </p:nvGrpSpPr>
        <p:grpSpPr bwMode="auto">
          <a:xfrm>
            <a:off x="2995861" y="2139418"/>
            <a:ext cx="4824413" cy="3076574"/>
            <a:chOff x="2118" y="1052"/>
            <a:chExt cx="3039" cy="1938"/>
          </a:xfrm>
          <a:solidFill>
            <a:schemeClr val="bg1"/>
          </a:solidFill>
        </p:grpSpPr>
        <p:sp>
          <p:nvSpPr>
            <p:cNvPr id="95" name="Arc 94"/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grpFill/>
            <a:ln w="38100">
              <a:solidFill>
                <a:srgbClr val="CC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6" name="Line 95"/>
            <p:cNvSpPr>
              <a:spLocks noChangeShapeType="1"/>
            </p:cNvSpPr>
            <p:nvPr/>
          </p:nvSpPr>
          <p:spPr bwMode="auto">
            <a:xfrm flipH="1">
              <a:off x="2696" y="1762"/>
              <a:ext cx="643" cy="291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8" name="Line 95"/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9" name="Line 95"/>
            <p:cNvSpPr>
              <a:spLocks noChangeShapeType="1"/>
            </p:cNvSpPr>
            <p:nvPr/>
          </p:nvSpPr>
          <p:spPr bwMode="auto">
            <a:xfrm flipH="1">
              <a:off x="3354" y="1356"/>
              <a:ext cx="1603" cy="387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0" name="Line 95"/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1" name="Text Box 64"/>
            <p:cNvSpPr txBox="1">
              <a:spLocks noChangeArrowheads="1"/>
            </p:cNvSpPr>
            <p:nvPr/>
          </p:nvSpPr>
          <p:spPr bwMode="auto">
            <a:xfrm>
              <a:off x="3207" y="1052"/>
              <a:ext cx="1950" cy="1179"/>
            </a:xfrm>
            <a:prstGeom prst="rect">
              <a:avLst/>
            </a:prstGeom>
            <a:grpFill/>
            <a:ln w="38100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b="1" u="sng" smtClean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b="1" u="sng" smtClean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Fixed Target Area</a:t>
              </a:r>
              <a:endParaRPr lang="ru-RU" b="1" smtClean="0">
                <a:solidFill>
                  <a:srgbClr val="000066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4995" name="Group 63"/>
          <p:cNvGrpSpPr>
            <a:grpSpLocks/>
          </p:cNvGrpSpPr>
          <p:nvPr/>
        </p:nvGrpSpPr>
        <p:grpSpPr bwMode="auto">
          <a:xfrm>
            <a:off x="8516938" y="-333375"/>
            <a:ext cx="123825" cy="1487488"/>
            <a:chOff x="3189" y="1642"/>
            <a:chExt cx="78" cy="937"/>
          </a:xfrm>
        </p:grpSpPr>
        <p:sp>
          <p:nvSpPr>
            <p:cNvPr id="85034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35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4996" name="Group 63"/>
          <p:cNvGrpSpPr>
            <a:grpSpLocks/>
          </p:cNvGrpSpPr>
          <p:nvPr/>
        </p:nvGrpSpPr>
        <p:grpSpPr bwMode="auto">
          <a:xfrm>
            <a:off x="2581275" y="-203200"/>
            <a:ext cx="123825" cy="1487488"/>
            <a:chOff x="3189" y="1642"/>
            <a:chExt cx="78" cy="937"/>
          </a:xfrm>
        </p:grpSpPr>
        <p:sp>
          <p:nvSpPr>
            <p:cNvPr id="85032" name="Freeform 64"/>
            <p:cNvSpPr>
              <a:spLocks/>
            </p:cNvSpPr>
            <p:nvPr/>
          </p:nvSpPr>
          <p:spPr bwMode="auto">
            <a:xfrm>
              <a:off x="3241" y="1642"/>
              <a:ext cx="26" cy="585"/>
            </a:xfrm>
            <a:custGeom>
              <a:avLst/>
              <a:gdLst>
                <a:gd name="T0" fmla="*/ 26 w 26"/>
                <a:gd name="T1" fmla="*/ 0 h 585"/>
                <a:gd name="T2" fmla="*/ 0 w 26"/>
                <a:gd name="T3" fmla="*/ 292 h 585"/>
                <a:gd name="T4" fmla="*/ 9 w 26"/>
                <a:gd name="T5" fmla="*/ 430 h 585"/>
                <a:gd name="T6" fmla="*/ 0 w 26"/>
                <a:gd name="T7" fmla="*/ 473 h 585"/>
                <a:gd name="T8" fmla="*/ 9 w 26"/>
                <a:gd name="T9" fmla="*/ 585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585">
                  <a:moveTo>
                    <a:pt x="26" y="0"/>
                  </a:moveTo>
                  <a:cubicBezTo>
                    <a:pt x="21" y="96"/>
                    <a:pt x="25" y="198"/>
                    <a:pt x="0" y="292"/>
                  </a:cubicBezTo>
                  <a:cubicBezTo>
                    <a:pt x="3" y="338"/>
                    <a:pt x="9" y="384"/>
                    <a:pt x="9" y="430"/>
                  </a:cubicBezTo>
                  <a:cubicBezTo>
                    <a:pt x="9" y="445"/>
                    <a:pt x="0" y="458"/>
                    <a:pt x="0" y="473"/>
                  </a:cubicBezTo>
                  <a:cubicBezTo>
                    <a:pt x="0" y="510"/>
                    <a:pt x="9" y="548"/>
                    <a:pt x="9" y="5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cap="flat" cmpd="sng">
                  <a:solidFill>
                    <a:srgbClr val="000066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33" name="Freeform 65"/>
            <p:cNvSpPr>
              <a:spLocks/>
            </p:cNvSpPr>
            <p:nvPr/>
          </p:nvSpPr>
          <p:spPr bwMode="auto">
            <a:xfrm>
              <a:off x="3189" y="2416"/>
              <a:ext cx="69" cy="163"/>
            </a:xfrm>
            <a:custGeom>
              <a:avLst/>
              <a:gdLst>
                <a:gd name="T0" fmla="*/ 69 w 69"/>
                <a:gd name="T1" fmla="*/ 0 h 163"/>
                <a:gd name="T2" fmla="*/ 0 w 69"/>
                <a:gd name="T3" fmla="*/ 163 h 1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63">
                  <a:moveTo>
                    <a:pt x="69" y="0"/>
                  </a:moveTo>
                  <a:cubicBezTo>
                    <a:pt x="58" y="59"/>
                    <a:pt x="48" y="121"/>
                    <a:pt x="0" y="1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cap="flat" cmpd="sng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4997" name="Text Box 63"/>
          <p:cNvSpPr txBox="1">
            <a:spLocks noChangeArrowheads="1"/>
          </p:cNvSpPr>
          <p:nvPr/>
        </p:nvSpPr>
        <p:spPr bwMode="auto">
          <a:xfrm>
            <a:off x="692126" y="4658831"/>
            <a:ext cx="20875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/>
            <a:r>
              <a:rPr kumimoji="0" lang="en-US" b="1" u="sng">
                <a:solidFill>
                  <a:srgbClr val="FF0000"/>
                </a:solidFill>
                <a:cs typeface="Arial" charset="0"/>
              </a:rPr>
              <a:t>Nuclotron (45 Tm)</a:t>
            </a:r>
          </a:p>
          <a:p>
            <a:pPr algn="ctr"/>
            <a:r>
              <a:rPr kumimoji="0" lang="en-US" b="1">
                <a:solidFill>
                  <a:srgbClr val="000066"/>
                </a:solidFill>
                <a:cs typeface="Arial" charset="0"/>
              </a:rPr>
              <a:t>injection of one bunch </a:t>
            </a:r>
          </a:p>
          <a:p>
            <a:pPr algn="ctr"/>
            <a:r>
              <a:rPr kumimoji="0" lang="en-US" b="1">
                <a:solidFill>
                  <a:srgbClr val="000066"/>
                </a:solidFill>
                <a:cs typeface="Arial" charset="0"/>
              </a:rPr>
              <a:t>of </a:t>
            </a:r>
            <a:r>
              <a:rPr kumimoji="0" lang="en-US" b="1">
                <a:solidFill>
                  <a:srgbClr val="000066"/>
                </a:solidFill>
                <a:cs typeface="Arial" charset="0"/>
                <a:sym typeface="Symbol" charset="0"/>
              </a:rPr>
              <a:t> </a:t>
            </a:r>
            <a:r>
              <a:rPr kumimoji="0" lang="en-US" b="1">
                <a:solidFill>
                  <a:srgbClr val="000066"/>
                </a:solidFill>
                <a:cs typeface="Arial" charset="0"/>
                <a:sym typeface="Apple Chancery" charset="0"/>
              </a:rPr>
              <a:t>2</a:t>
            </a:r>
            <a:r>
              <a:rPr kumimoji="0" lang="en-US" b="1">
                <a:solidFill>
                  <a:srgbClr val="000066"/>
                </a:solidFill>
                <a:cs typeface="Arial" charset="0"/>
              </a:rPr>
              <a:t>×10</a:t>
            </a:r>
            <a:r>
              <a:rPr kumimoji="0" lang="en-US" b="1" baseline="30000">
                <a:solidFill>
                  <a:srgbClr val="000066"/>
                </a:solidFill>
                <a:cs typeface="Arial" charset="0"/>
              </a:rPr>
              <a:t>9</a:t>
            </a:r>
            <a:r>
              <a:rPr kumimoji="0" lang="en-US" b="1">
                <a:solidFill>
                  <a:srgbClr val="000066"/>
                </a:solidFill>
                <a:cs typeface="Arial" charset="0"/>
              </a:rPr>
              <a:t> ions,</a:t>
            </a:r>
          </a:p>
          <a:p>
            <a:pPr algn="ctr"/>
            <a:r>
              <a:rPr kumimoji="0" lang="en-US" b="1">
                <a:solidFill>
                  <a:srgbClr val="000066"/>
                </a:solidFill>
                <a:cs typeface="Arial" charset="0"/>
              </a:rPr>
              <a:t>acceleration up to </a:t>
            </a:r>
          </a:p>
          <a:p>
            <a:pPr algn="ctr"/>
            <a:r>
              <a:rPr kumimoji="0" lang="en-US" b="1">
                <a:solidFill>
                  <a:srgbClr val="000066"/>
                </a:solidFill>
                <a:cs typeface="Arial" charset="0"/>
              </a:rPr>
              <a:t>1 - 4.5 GeV/u max.</a:t>
            </a:r>
            <a:endParaRPr kumimoji="0" lang="ru-RU" b="1">
              <a:solidFill>
                <a:srgbClr val="008000"/>
              </a:solidFill>
              <a:cs typeface="Arial" charset="0"/>
            </a:endParaRPr>
          </a:p>
        </p:txBody>
      </p:sp>
      <p:grpSp>
        <p:nvGrpSpPr>
          <p:cNvPr id="84998" name="Group 5"/>
          <p:cNvGrpSpPr>
            <a:grpSpLocks/>
          </p:cNvGrpSpPr>
          <p:nvPr/>
        </p:nvGrpSpPr>
        <p:grpSpPr bwMode="auto">
          <a:xfrm>
            <a:off x="4152876" y="1347306"/>
            <a:ext cx="4783137" cy="420687"/>
            <a:chOff x="2624" y="747"/>
            <a:chExt cx="2997" cy="265"/>
          </a:xfrm>
        </p:grpSpPr>
        <p:sp>
          <p:nvSpPr>
            <p:cNvPr id="70705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24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 dirty="0" err="1" smtClean="0">
                  <a:solidFill>
                    <a:srgbClr val="FF0000"/>
                  </a:solidFill>
                  <a:latin typeface="+mj-lt"/>
                </a:rPr>
                <a:t>Linac</a:t>
              </a:r>
              <a:r>
                <a:rPr kumimoji="0" lang="en-US" b="1" dirty="0" smtClean="0">
                  <a:solidFill>
                    <a:srgbClr val="FF0000"/>
                  </a:solidFill>
                  <a:latin typeface="+mj-lt"/>
                </a:rPr>
                <a:t> LU</a:t>
              </a:r>
              <a:r>
                <a:rPr kumimoji="0" lang="ru-RU" b="1" dirty="0" smtClean="0">
                  <a:solidFill>
                    <a:srgbClr val="FF0000"/>
                  </a:solidFill>
                  <a:latin typeface="+mj-lt"/>
                </a:rPr>
                <a:t>-20</a:t>
              </a:r>
              <a:r>
                <a:rPr kumimoji="0" lang="en-US" b="1" dirty="0" smtClean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kumimoji="0" lang="en-US" b="1" dirty="0" smtClean="0">
                  <a:solidFill>
                    <a:srgbClr val="000090"/>
                  </a:solidFill>
                  <a:latin typeface="+mj-lt"/>
                </a:rPr>
                <a:t>(5MeV/u)</a:t>
              </a:r>
              <a:endParaRPr kumimoji="0" lang="ru-RU" b="1" dirty="0" smtClean="0">
                <a:solidFill>
                  <a:srgbClr val="000090"/>
                </a:solidFill>
                <a:latin typeface="+mj-lt"/>
              </a:endParaRPr>
            </a:p>
          </p:txBody>
        </p:sp>
        <p:sp>
          <p:nvSpPr>
            <p:cNvPr id="70706" name="Text Box 65"/>
            <p:cNvSpPr txBox="1">
              <a:spLocks noChangeArrowheads="1"/>
            </p:cNvSpPr>
            <p:nvPr/>
          </p:nvSpPr>
          <p:spPr bwMode="auto">
            <a:xfrm>
              <a:off x="4742" y="747"/>
              <a:ext cx="879" cy="22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 dirty="0" smtClean="0">
                  <a:solidFill>
                    <a:srgbClr val="FF0000"/>
                  </a:solidFill>
                  <a:latin typeface="+mj-lt"/>
                </a:rPr>
                <a:t>Ion sources</a:t>
              </a:r>
              <a:endParaRPr kumimoji="0" lang="ru-RU" b="1" dirty="0" smtClean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0707" name="Line 95"/>
            <p:cNvSpPr>
              <a:spLocks noChangeShapeType="1"/>
            </p:cNvSpPr>
            <p:nvPr/>
          </p:nvSpPr>
          <p:spPr bwMode="auto">
            <a:xfrm flipH="1" flipV="1">
              <a:off x="4571" y="872"/>
              <a:ext cx="171" cy="7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Arial" charset="0"/>
                <a:cs typeface="Arial" charset="0"/>
              </a:endParaRPr>
            </a:p>
          </p:txBody>
        </p:sp>
        <p:sp>
          <p:nvSpPr>
            <p:cNvPr id="32821" name="Line 9"/>
            <p:cNvSpPr>
              <a:spLocks noChangeShapeType="1"/>
            </p:cNvSpPr>
            <p:nvPr/>
          </p:nvSpPr>
          <p:spPr bwMode="auto">
            <a:xfrm flipH="1">
              <a:off x="2624" y="883"/>
              <a:ext cx="416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+mn-ea"/>
              </a:endParaRPr>
            </a:p>
          </p:txBody>
        </p:sp>
      </p:grp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173013" y="878993"/>
            <a:ext cx="3586163" cy="2484438"/>
            <a:chOff x="381000" y="1089545"/>
            <a:chExt cx="3586163" cy="2483471"/>
          </a:xfrm>
        </p:grpSpPr>
        <p:pic>
          <p:nvPicPr>
            <p:cNvPr id="85026" name="Изображение 2" descr="Booster-ring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089545"/>
              <a:ext cx="3154374" cy="248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27" name="Text Box 80"/>
            <p:cNvSpPr txBox="1">
              <a:spLocks noChangeArrowheads="1"/>
            </p:cNvSpPr>
            <p:nvPr/>
          </p:nvSpPr>
          <p:spPr bwMode="auto">
            <a:xfrm>
              <a:off x="381000" y="1579892"/>
              <a:ext cx="3586163" cy="157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/>
              <a:r>
                <a:rPr kumimoji="0" lang="en-US" b="1" u="sng">
                  <a:solidFill>
                    <a:srgbClr val="FF0000"/>
                  </a:solidFill>
                  <a:cs typeface="Arial" charset="0"/>
                </a:rPr>
                <a:t>Booster (25 Tm)</a:t>
              </a:r>
            </a:p>
            <a:p>
              <a:pPr algn="ctr"/>
              <a:r>
                <a:rPr kumimoji="0" lang="en-US" b="1">
                  <a:solidFill>
                    <a:srgbClr val="000066"/>
                  </a:solidFill>
                  <a:cs typeface="Arial" charset="0"/>
                </a:rPr>
                <a:t>1</a:t>
              </a:r>
              <a:r>
                <a:rPr kumimoji="0" lang="ru-RU" b="1">
                  <a:solidFill>
                    <a:srgbClr val="000066"/>
                  </a:solidFill>
                  <a:cs typeface="Arial" charset="0"/>
                </a:rPr>
                <a:t>(</a:t>
              </a:r>
              <a:r>
                <a:rPr kumimoji="0" lang="en-US" b="1">
                  <a:solidFill>
                    <a:srgbClr val="000066"/>
                  </a:solidFill>
                  <a:cs typeface="Arial" charset="0"/>
                </a:rPr>
                <a:t>2-</a:t>
              </a:r>
              <a:r>
                <a:rPr kumimoji="0" lang="ru-RU" b="1">
                  <a:solidFill>
                    <a:srgbClr val="000066"/>
                  </a:solidFill>
                  <a:cs typeface="Arial" charset="0"/>
                </a:rPr>
                <a:t>3)</a:t>
              </a:r>
              <a:r>
                <a:rPr kumimoji="0" lang="en-US" b="1">
                  <a:solidFill>
                    <a:srgbClr val="000066"/>
                  </a:solidFill>
                  <a:cs typeface="Arial" charset="0"/>
                </a:rPr>
                <a:t> single-turn injection, </a:t>
              </a:r>
            </a:p>
            <a:p>
              <a:pPr algn="ctr"/>
              <a:r>
                <a:rPr kumimoji="0" lang="en-US" b="1">
                  <a:solidFill>
                    <a:srgbClr val="000066"/>
                  </a:solidFill>
                  <a:cs typeface="Arial" charset="0"/>
                </a:rPr>
                <a:t>storage of (</a:t>
              </a:r>
              <a:r>
                <a:rPr kumimoji="0" lang="ru-RU" b="1">
                  <a:solidFill>
                    <a:srgbClr val="000066"/>
                  </a:solidFill>
                  <a:cs typeface="Arial" charset="0"/>
                </a:rPr>
                <a:t>2</a:t>
              </a:r>
              <a:r>
                <a:rPr kumimoji="0" lang="en-US" b="1">
                  <a:solidFill>
                    <a:srgbClr val="000066"/>
                  </a:solidFill>
                  <a:cs typeface="Arial" charset="0"/>
                </a:rPr>
                <a:t> </a:t>
              </a:r>
              <a:r>
                <a:rPr kumimoji="0" lang="en-US" b="1">
                  <a:solidFill>
                    <a:srgbClr val="000066"/>
                  </a:solidFill>
                  <a:cs typeface="Arial" charset="0"/>
                  <a:sym typeface="Symbol" charset="0"/>
                </a:rPr>
                <a:t></a:t>
              </a:r>
              <a:r>
                <a:rPr kumimoji="0" lang="en-US" b="1">
                  <a:solidFill>
                    <a:srgbClr val="000066"/>
                  </a:solidFill>
                  <a:cs typeface="Arial" charset="0"/>
                </a:rPr>
                <a:t> 4)×10</a:t>
              </a:r>
              <a:r>
                <a:rPr kumimoji="0" lang="en-US" b="1" baseline="30000">
                  <a:solidFill>
                    <a:srgbClr val="000066"/>
                  </a:solidFill>
                  <a:cs typeface="Arial" charset="0"/>
                </a:rPr>
                <a:t>9</a:t>
              </a:r>
              <a:r>
                <a:rPr kumimoji="0" lang="en-US" b="1">
                  <a:solidFill>
                    <a:srgbClr val="000066"/>
                  </a:solidFill>
                  <a:cs typeface="Arial" charset="0"/>
                </a:rPr>
                <a:t> ions,</a:t>
              </a:r>
            </a:p>
            <a:p>
              <a:pPr algn="ctr"/>
              <a:r>
                <a:rPr kumimoji="0" lang="en-US" b="1">
                  <a:solidFill>
                    <a:srgbClr val="000066"/>
                  </a:solidFill>
                  <a:cs typeface="Arial" charset="0"/>
                </a:rPr>
                <a:t>acceleration up to 100 MeV/u,</a:t>
              </a:r>
            </a:p>
            <a:p>
              <a:pPr algn="ctr"/>
              <a:r>
                <a:rPr kumimoji="0" lang="en-US" b="1">
                  <a:solidFill>
                    <a:srgbClr val="000066"/>
                  </a:solidFill>
                  <a:cs typeface="Arial" charset="0"/>
                </a:rPr>
                <a:t>electron cooling, acceleration </a:t>
              </a:r>
            </a:p>
            <a:p>
              <a:pPr algn="ctr"/>
              <a:r>
                <a:rPr kumimoji="0" lang="en-US" b="1">
                  <a:solidFill>
                    <a:srgbClr val="000066"/>
                  </a:solidFill>
                  <a:cs typeface="Arial" charset="0"/>
                </a:rPr>
                <a:t>up to 600 MeV/u</a:t>
              </a:r>
              <a:endParaRPr kumimoji="0" lang="ru-RU" b="1">
                <a:solidFill>
                  <a:srgbClr val="000066"/>
                </a:solidFill>
                <a:cs typeface="Arial" charset="0"/>
              </a:endParaRPr>
            </a:p>
          </p:txBody>
        </p:sp>
      </p:grpSp>
      <p:sp>
        <p:nvSpPr>
          <p:cNvPr id="106" name="Line 89"/>
          <p:cNvSpPr>
            <a:spLocks noChangeShapeType="1"/>
          </p:cNvSpPr>
          <p:nvPr/>
        </p:nvSpPr>
        <p:spPr bwMode="auto">
          <a:xfrm flipH="1">
            <a:off x="403201" y="2220431"/>
            <a:ext cx="52387" cy="157480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7" name="Line 89"/>
          <p:cNvSpPr>
            <a:spLocks noChangeShapeType="1"/>
          </p:cNvSpPr>
          <p:nvPr/>
        </p:nvSpPr>
        <p:spPr bwMode="auto">
          <a:xfrm flipH="1">
            <a:off x="331763" y="3866668"/>
            <a:ext cx="71438" cy="13684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23" name="Group 36"/>
          <p:cNvGrpSpPr>
            <a:grpSpLocks/>
          </p:cNvGrpSpPr>
          <p:nvPr/>
        </p:nvGrpSpPr>
        <p:grpSpPr bwMode="auto">
          <a:xfrm>
            <a:off x="1763688" y="855180"/>
            <a:ext cx="7137401" cy="380999"/>
            <a:chOff x="1129" y="402"/>
            <a:chExt cx="4496" cy="240"/>
          </a:xfrm>
        </p:grpSpPr>
        <p:sp>
          <p:nvSpPr>
            <p:cNvPr id="70687" name="Text Box 65"/>
            <p:cNvSpPr txBox="1">
              <a:spLocks noChangeArrowheads="1"/>
            </p:cNvSpPr>
            <p:nvPr/>
          </p:nvSpPr>
          <p:spPr bwMode="auto">
            <a:xfrm>
              <a:off x="2915" y="402"/>
              <a:ext cx="1553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 dirty="0" err="1" smtClean="0">
                  <a:solidFill>
                    <a:srgbClr val="FF0000"/>
                  </a:solidFill>
                  <a:latin typeface="+mj-lt"/>
                </a:rPr>
                <a:t>Linac</a:t>
              </a:r>
              <a:r>
                <a:rPr kumimoji="0" lang="en-US" b="1" dirty="0" smtClean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kumimoji="0" lang="en-US" b="1" dirty="0" err="1" smtClean="0">
                  <a:solidFill>
                    <a:srgbClr val="FF0000"/>
                  </a:solidFill>
                  <a:latin typeface="+mj-lt"/>
                </a:rPr>
                <a:t>HILac</a:t>
              </a:r>
              <a:r>
                <a:rPr kumimoji="0" lang="en-US" b="1" dirty="0" smtClean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kumimoji="0" lang="en-US" b="1" dirty="0" smtClean="0">
                  <a:solidFill>
                    <a:srgbClr val="000090"/>
                  </a:solidFill>
                  <a:latin typeface="+mj-lt"/>
                </a:rPr>
                <a:t>(3.2MeV/u)</a:t>
              </a:r>
              <a:endParaRPr kumimoji="0" lang="ru-RU" b="1" dirty="0" smtClean="0">
                <a:solidFill>
                  <a:srgbClr val="000090"/>
                </a:solidFill>
                <a:latin typeface="+mj-lt"/>
              </a:endParaRPr>
            </a:p>
          </p:txBody>
        </p:sp>
        <p:sp>
          <p:nvSpPr>
            <p:cNvPr id="70688" name="Text Box 65"/>
            <p:cNvSpPr txBox="1">
              <a:spLocks noChangeArrowheads="1"/>
            </p:cNvSpPr>
            <p:nvPr/>
          </p:nvSpPr>
          <p:spPr bwMode="auto">
            <a:xfrm>
              <a:off x="4728" y="421"/>
              <a:ext cx="897" cy="20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 dirty="0" smtClean="0">
                  <a:solidFill>
                    <a:srgbClr val="FF0000"/>
                  </a:solidFill>
                  <a:latin typeface="+mj-lt"/>
                </a:rPr>
                <a:t>ESIS KRION</a:t>
              </a:r>
              <a:endParaRPr kumimoji="0" lang="ru-RU" b="1" dirty="0" smtClean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2802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774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+mn-ea"/>
              </a:endParaRPr>
            </a:p>
          </p:txBody>
        </p:sp>
        <p:sp>
          <p:nvSpPr>
            <p:cNvPr id="70690" name="Line 95"/>
            <p:cNvSpPr>
              <a:spLocks noChangeShapeType="1"/>
            </p:cNvSpPr>
            <p:nvPr/>
          </p:nvSpPr>
          <p:spPr bwMode="auto">
            <a:xfrm flipH="1" flipV="1">
              <a:off x="4468" y="538"/>
              <a:ext cx="249" cy="2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Arial" charset="0"/>
                <a:cs typeface="Arial" charset="0"/>
              </a:endParaRPr>
            </a:p>
          </p:txBody>
        </p:sp>
      </p:grpSp>
      <p:sp>
        <p:nvSpPr>
          <p:cNvPr id="85021" name="Rectangle 7"/>
          <p:cNvSpPr>
            <a:spLocks noChangeArrowheads="1"/>
          </p:cNvSpPr>
          <p:nvPr/>
        </p:nvSpPr>
        <p:spPr bwMode="auto">
          <a:xfrm>
            <a:off x="0" y="1222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ctr"/>
            <a:r>
              <a:rPr kumimoji="1" lang="en-US" sz="2400" b="1" dirty="0" smtClean="0">
                <a:solidFill>
                  <a:srgbClr val="0000CC"/>
                </a:solidFill>
                <a:cs typeface="Arial" charset="0"/>
                <a:sym typeface="Apple Chancery" charset="0"/>
              </a:rPr>
              <a:t>NICA @ Heavy </a:t>
            </a:r>
            <a:r>
              <a:rPr kumimoji="1" lang="en-US" sz="2400" b="1" dirty="0">
                <a:solidFill>
                  <a:srgbClr val="0000CC"/>
                </a:solidFill>
                <a:cs typeface="Arial" charset="0"/>
                <a:sym typeface="Apple Chancery" charset="0"/>
              </a:rPr>
              <a:t>Ion </a:t>
            </a:r>
            <a:r>
              <a:rPr kumimoji="1" lang="en-US" sz="2400" b="1" dirty="0" smtClean="0">
                <a:solidFill>
                  <a:srgbClr val="0000CC"/>
                </a:solidFill>
                <a:cs typeface="Arial" charset="0"/>
                <a:sym typeface="Apple Chancery" charset="0"/>
              </a:rPr>
              <a:t>mode</a:t>
            </a:r>
          </a:p>
          <a:p>
            <a:pPr marL="342900" indent="-342900" algn="ctr"/>
            <a:r>
              <a:rPr kumimoji="1" lang="en-US" sz="2400" b="1" dirty="0" smtClean="0">
                <a:solidFill>
                  <a:srgbClr val="0000CC"/>
                </a:solidFill>
                <a:cs typeface="Arial" charset="0"/>
                <a:sym typeface="Apple Chancery" charset="0"/>
              </a:rPr>
              <a:t>1</a:t>
            </a:r>
            <a:r>
              <a:rPr kumimoji="1" lang="en-US" sz="2400" b="1" baseline="30000" dirty="0" smtClean="0">
                <a:solidFill>
                  <a:srgbClr val="0000CC"/>
                </a:solidFill>
                <a:cs typeface="Arial" charset="0"/>
                <a:sym typeface="Apple Chancery" charset="0"/>
              </a:rPr>
              <a:t>st</a:t>
            </a:r>
            <a:r>
              <a:rPr kumimoji="1" lang="en-US" sz="2400" b="1" dirty="0" smtClean="0">
                <a:solidFill>
                  <a:srgbClr val="0000CC"/>
                </a:solidFill>
                <a:cs typeface="Arial" charset="0"/>
                <a:sym typeface="Apple Chancery" charset="0"/>
              </a:rPr>
              <a:t> &amp; 2</a:t>
            </a:r>
            <a:r>
              <a:rPr kumimoji="1" lang="en-US" sz="2400" b="1" baseline="30000" dirty="0" smtClean="0">
                <a:solidFill>
                  <a:srgbClr val="0000CC"/>
                </a:solidFill>
                <a:cs typeface="Arial" charset="0"/>
                <a:sym typeface="Apple Chancery" charset="0"/>
              </a:rPr>
              <a:t>nd</a:t>
            </a:r>
            <a:r>
              <a:rPr kumimoji="1" lang="en-US" sz="2400" b="1" dirty="0" smtClean="0">
                <a:solidFill>
                  <a:srgbClr val="0000CC"/>
                </a:solidFill>
                <a:cs typeface="Arial" charset="0"/>
                <a:sym typeface="Apple Chancery" charset="0"/>
              </a:rPr>
              <a:t> Stages </a:t>
            </a:r>
            <a:r>
              <a:rPr kumimoji="1" lang="en-US" sz="2400" b="1" dirty="0">
                <a:solidFill>
                  <a:srgbClr val="0000CC"/>
                </a:solidFill>
                <a:cs typeface="Arial" charset="0"/>
                <a:sym typeface="Apple Chancery" charset="0"/>
              </a:rPr>
              <a:t>of </a:t>
            </a:r>
            <a:r>
              <a:rPr kumimoji="1" lang="en-US" sz="2400" b="1" dirty="0" smtClean="0">
                <a:solidFill>
                  <a:srgbClr val="0000CC"/>
                </a:solidFill>
                <a:cs typeface="Arial" charset="0"/>
                <a:sym typeface="Apple Chancery" charset="0"/>
              </a:rPr>
              <a:t>The Project</a:t>
            </a:r>
            <a:endParaRPr kumimoji="1" lang="en-US" sz="2400" b="1" dirty="0">
              <a:solidFill>
                <a:srgbClr val="0000CC"/>
              </a:solidFill>
              <a:cs typeface="Arial" charset="0"/>
              <a:sym typeface="Apple Chancery" charset="0"/>
            </a:endParaRPr>
          </a:p>
        </p:txBody>
      </p:sp>
      <p:grpSp>
        <p:nvGrpSpPr>
          <p:cNvPr id="85004" name="Group 55"/>
          <p:cNvGrpSpPr>
            <a:grpSpLocks/>
          </p:cNvGrpSpPr>
          <p:nvPr/>
        </p:nvGrpSpPr>
        <p:grpSpPr bwMode="auto">
          <a:xfrm>
            <a:off x="1889101" y="1563206"/>
            <a:ext cx="2330450" cy="2814637"/>
            <a:chOff x="1739" y="1128"/>
            <a:chExt cx="1007" cy="1557"/>
          </a:xfrm>
        </p:grpSpPr>
        <p:sp>
          <p:nvSpPr>
            <p:cNvPr id="85017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18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019" name="Arc 58"/>
            <p:cNvSpPr>
              <a:spLocks/>
            </p:cNvSpPr>
            <p:nvPr/>
          </p:nvSpPr>
          <p:spPr bwMode="auto">
            <a:xfrm rot="-3792276" flipH="1" flipV="1">
              <a:off x="1616" y="2246"/>
              <a:ext cx="562" cy="315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5013" name="Group 59"/>
          <p:cNvGrpSpPr>
            <a:grpSpLocks/>
          </p:cNvGrpSpPr>
          <p:nvPr/>
        </p:nvGrpSpPr>
        <p:grpSpPr bwMode="auto">
          <a:xfrm>
            <a:off x="113946" y="3638297"/>
            <a:ext cx="4394885" cy="409343"/>
            <a:chOff x="175" y="2035"/>
            <a:chExt cx="2293" cy="258"/>
          </a:xfrm>
        </p:grpSpPr>
        <p:sp>
          <p:nvSpPr>
            <p:cNvPr id="70680" name="Rectangle 81" descr="Темный диагональный 2"/>
            <p:cNvSpPr>
              <a:spLocks noChangeArrowheads="1"/>
            </p:cNvSpPr>
            <p:nvPr/>
          </p:nvSpPr>
          <p:spPr bwMode="auto">
            <a:xfrm rot="-5400000">
              <a:off x="295" y="2022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pPr>
                <a:defRPr/>
              </a:pPr>
              <a:endParaRPr lang="ru-RU" baseline="30000">
                <a:latin typeface="+mj-lt"/>
                <a:ea typeface="Arial" charset="0"/>
                <a:cs typeface="Arial" charset="0"/>
              </a:endParaRPr>
            </a:p>
          </p:txBody>
        </p:sp>
        <p:sp>
          <p:nvSpPr>
            <p:cNvPr id="70681" name="Text Box 97"/>
            <p:cNvSpPr txBox="1">
              <a:spLocks noChangeArrowheads="1"/>
            </p:cNvSpPr>
            <p:nvPr/>
          </p:nvSpPr>
          <p:spPr bwMode="auto">
            <a:xfrm>
              <a:off x="552" y="2035"/>
              <a:ext cx="1916" cy="25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 dirty="0" smtClean="0">
                  <a:solidFill>
                    <a:srgbClr val="000066"/>
                  </a:solidFill>
                  <a:latin typeface="+mj-lt"/>
                </a:rPr>
                <a:t>Stripping (</a:t>
              </a:r>
              <a:r>
                <a:rPr kumimoji="0" lang="en-US" b="1" dirty="0" smtClean="0">
                  <a:solidFill>
                    <a:srgbClr val="FF0000"/>
                  </a:solidFill>
                  <a:latin typeface="+mj-lt"/>
                </a:rPr>
                <a:t>80%</a:t>
              </a:r>
              <a:r>
                <a:rPr kumimoji="0" lang="en-US" b="1" dirty="0" smtClean="0">
                  <a:solidFill>
                    <a:srgbClr val="000066"/>
                  </a:solidFill>
                  <a:latin typeface="+mj-lt"/>
                </a:rPr>
                <a:t>) </a:t>
              </a:r>
              <a:r>
                <a:rPr kumimoji="0" lang="en-US" b="1" baseline="30000" dirty="0" smtClean="0">
                  <a:solidFill>
                    <a:srgbClr val="000066"/>
                  </a:solidFill>
                  <a:latin typeface="+mj-lt"/>
                </a:rPr>
                <a:t>197</a:t>
              </a:r>
              <a:r>
                <a:rPr kumimoji="0" lang="en-US" b="1" dirty="0" smtClean="0">
                  <a:solidFill>
                    <a:srgbClr val="000066"/>
                  </a:solidFill>
                  <a:latin typeface="+mj-lt"/>
                </a:rPr>
                <a:t>Au</a:t>
              </a:r>
              <a:r>
                <a:rPr kumimoji="0" lang="en-US" b="1" baseline="30000" dirty="0" smtClean="0">
                  <a:solidFill>
                    <a:srgbClr val="000066"/>
                  </a:solidFill>
                  <a:latin typeface="+mj-lt"/>
                </a:rPr>
                <a:t>31+ </a:t>
              </a:r>
              <a:r>
                <a:rPr kumimoji="0" lang="en-US" b="1" dirty="0" smtClean="0">
                  <a:solidFill>
                    <a:srgbClr val="000066"/>
                  </a:solidFill>
                  <a:latin typeface="+mj-lt"/>
                  <a:sym typeface="MS PGothic" charset="0"/>
                </a:rPr>
                <a:t>=&gt; </a:t>
              </a:r>
              <a:r>
                <a:rPr kumimoji="0" lang="en-US" b="1" baseline="30000" dirty="0" smtClean="0">
                  <a:solidFill>
                    <a:srgbClr val="FF0000"/>
                  </a:solidFill>
                  <a:latin typeface="+mj-lt"/>
                </a:rPr>
                <a:t>197</a:t>
              </a:r>
              <a:r>
                <a:rPr kumimoji="0" lang="en-US" b="1" dirty="0" smtClean="0">
                  <a:solidFill>
                    <a:srgbClr val="FF0000"/>
                  </a:solidFill>
                  <a:latin typeface="+mj-lt"/>
                </a:rPr>
                <a:t>Au</a:t>
              </a:r>
              <a:r>
                <a:rPr kumimoji="0" lang="en-US" b="1" baseline="30000" dirty="0" smtClean="0">
                  <a:solidFill>
                    <a:srgbClr val="FF0000"/>
                  </a:solidFill>
                  <a:latin typeface="+mj-lt"/>
                </a:rPr>
                <a:t>79+</a:t>
              </a:r>
              <a:endParaRPr kumimoji="0" lang="ru-RU" b="1" dirty="0" smtClean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6" name="Группа 15"/>
          <p:cNvGrpSpPr>
            <a:grpSpLocks/>
          </p:cNvGrpSpPr>
          <p:nvPr/>
        </p:nvGrpSpPr>
        <p:grpSpPr bwMode="auto">
          <a:xfrm>
            <a:off x="2563788" y="4254018"/>
            <a:ext cx="6337300" cy="2420938"/>
            <a:chOff x="2771800" y="4464496"/>
            <a:chExt cx="6337720" cy="2420888"/>
          </a:xfrm>
        </p:grpSpPr>
        <p:pic>
          <p:nvPicPr>
            <p:cNvPr id="85007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431" y="4464496"/>
              <a:ext cx="5374089" cy="242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92" name="Text Box 77"/>
            <p:cNvSpPr txBox="1">
              <a:spLocks noChangeArrowheads="1"/>
            </p:cNvSpPr>
            <p:nvPr/>
          </p:nvSpPr>
          <p:spPr bwMode="auto">
            <a:xfrm>
              <a:off x="4642577" y="4678904"/>
              <a:ext cx="3960702" cy="6492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Two SC rings of the collider</a:t>
              </a:r>
            </a:p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NICA – Stage </a:t>
              </a:r>
              <a:r>
                <a:rPr lang="en-US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II</a:t>
              </a:r>
              <a:endParaRPr lang="ru-RU" sz="24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 algn="ctr">
                <a:defRPr/>
              </a:pPr>
              <a:endParaRPr kumimoji="0" lang="en-US" sz="1800" b="1" dirty="0" smtClean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5009" name="Text Box 66"/>
            <p:cNvSpPr txBox="1">
              <a:spLocks noChangeArrowheads="1"/>
            </p:cNvSpPr>
            <p:nvPr/>
          </p:nvSpPr>
          <p:spPr bwMode="auto">
            <a:xfrm>
              <a:off x="5364285" y="5985998"/>
              <a:ext cx="2955925" cy="53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r>
                <a:rPr kumimoji="0" lang="en-US" sz="1800" b="1" dirty="0">
                  <a:solidFill>
                    <a:srgbClr val="000066"/>
                  </a:solidFill>
                  <a:latin typeface="+mn-lt"/>
                  <a:cs typeface="Arial" charset="0"/>
                </a:rPr>
                <a:t>~ 2 x 22 injection cycles</a:t>
              </a:r>
            </a:p>
            <a:p>
              <a:r>
                <a:rPr kumimoji="0" lang="en-US" sz="1800" b="1" dirty="0">
                  <a:solidFill>
                    <a:srgbClr val="000066"/>
                  </a:solidFill>
                  <a:latin typeface="+mn-lt"/>
                  <a:cs typeface="Arial" charset="0"/>
                </a:rPr>
                <a:t>    22 bunches per ring</a:t>
              </a:r>
              <a:endParaRPr kumimoji="0" lang="ru-RU" sz="1800" b="1" dirty="0">
                <a:solidFill>
                  <a:srgbClr val="000066"/>
                </a:solidFill>
                <a:latin typeface="+mn-lt"/>
                <a:cs typeface="Arial" charset="0"/>
              </a:endParaRPr>
            </a:p>
          </p:txBody>
        </p:sp>
        <p:cxnSp>
          <p:nvCxnSpPr>
            <p:cNvPr id="85010" name="Прямая соединительная линия 6"/>
            <p:cNvCxnSpPr>
              <a:cxnSpLocks noChangeShapeType="1"/>
            </p:cNvCxnSpPr>
            <p:nvPr/>
          </p:nvCxnSpPr>
          <p:spPr bwMode="auto">
            <a:xfrm flipH="1">
              <a:off x="2771800" y="6237312"/>
              <a:ext cx="648072" cy="288032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5011" name="Прямая со стрелкой 12"/>
            <p:cNvCxnSpPr>
              <a:cxnSpLocks noChangeShapeType="1"/>
            </p:cNvCxnSpPr>
            <p:nvPr/>
          </p:nvCxnSpPr>
          <p:spPr bwMode="auto">
            <a:xfrm flipV="1">
              <a:off x="3419872" y="4941168"/>
              <a:ext cx="936104" cy="1296144"/>
            </a:xfrm>
            <a:prstGeom prst="straightConnector1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5012" name="Прямая со стрелкой 77"/>
            <p:cNvCxnSpPr>
              <a:cxnSpLocks noChangeShapeType="1"/>
            </p:cNvCxnSpPr>
            <p:nvPr/>
          </p:nvCxnSpPr>
          <p:spPr bwMode="auto">
            <a:xfrm>
              <a:off x="3419872" y="6237312"/>
              <a:ext cx="1368152" cy="432048"/>
            </a:xfrm>
            <a:prstGeom prst="straightConnector1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53" name="Пятно 1 52"/>
          <p:cNvSpPr/>
          <p:nvPr/>
        </p:nvSpPr>
        <p:spPr bwMode="auto">
          <a:xfrm>
            <a:off x="4958011" y="5091176"/>
            <a:ext cx="3006401" cy="792088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L</a:t>
            </a:r>
            <a:r>
              <a:rPr kumimoji="0" lang="en-US" b="1" i="0" u="none" strike="noStrike" cap="none" normalizeH="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 ≥ 10</a:t>
            </a:r>
            <a:r>
              <a:rPr kumimoji="0" lang="en-US" b="1" i="0" u="none" strike="noStrike" cap="none" normalizeH="0" baseline="3000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27</a:t>
            </a:r>
            <a:r>
              <a:rPr kumimoji="0" lang="en-US" b="1" i="0" u="none" strike="noStrike" cap="none" normalizeH="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 </a:t>
            </a:r>
            <a:r>
              <a:rPr lang="ru-RU" b="1" dirty="0" smtClean="0">
                <a:ea typeface="SimSun" charset="-122"/>
              </a:rPr>
              <a:t>см</a:t>
            </a:r>
            <a:r>
              <a:rPr kumimoji="0" lang="en-US" b="1" i="0" u="none" strike="noStrike" cap="none" normalizeH="0" baseline="3000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-2</a:t>
            </a:r>
            <a:r>
              <a:rPr lang="ru-RU" b="1" dirty="0">
                <a:ea typeface="SimSun" charset="-122"/>
              </a:rPr>
              <a:t>с</a:t>
            </a:r>
            <a:r>
              <a:rPr kumimoji="0" lang="en-US" b="1" i="0" u="none" strike="noStrike" cap="none" normalizeH="0" baseline="3000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-1</a:t>
            </a:r>
            <a:endParaRPr kumimoji="0" lang="ru-RU" b="1" i="0" u="none" strike="noStrike" cap="none" normalizeH="0" baseline="30000" dirty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722482" y="1827387"/>
            <a:ext cx="3097155" cy="2467434"/>
            <a:chOff x="7650691" y="1893888"/>
            <a:chExt cx="3097155" cy="2467434"/>
          </a:xfrm>
        </p:grpSpPr>
        <p:sp>
          <p:nvSpPr>
            <p:cNvPr id="4" name="Прямоугольник 3"/>
            <p:cNvSpPr/>
            <p:nvPr/>
          </p:nvSpPr>
          <p:spPr bwMode="auto">
            <a:xfrm>
              <a:off x="7660258" y="1895474"/>
              <a:ext cx="3087588" cy="239758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pic>
          <p:nvPicPr>
            <p:cNvPr id="51" name="Picture 5" descr="bmn_view_2015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7971" y="2440638"/>
              <a:ext cx="2763262" cy="1674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659620" y="1893888"/>
              <a:ext cx="3041325" cy="70788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Baryonic Matter </a:t>
              </a:r>
              <a:r>
                <a:rPr lang="en-US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@ </a:t>
              </a:r>
              <a:r>
                <a:rPr lang="en-US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Nuclotron</a:t>
              </a:r>
            </a:p>
            <a:p>
              <a:pPr algn="ctr"/>
              <a:r>
                <a:rPr lang="en-US" sz="2400" b="1" dirty="0" smtClean="0">
                  <a:solidFill>
                    <a:srgbClr val="FFCC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BM@N: NICA – Stage I</a:t>
              </a:r>
              <a:endParaRPr lang="ru-RU" sz="2400" b="1" dirty="0">
                <a:solidFill>
                  <a:srgbClr val="FFCC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650691" y="4053545"/>
              <a:ext cx="30886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  <a:sym typeface="Symbol" panose="05050102010706020507" pitchFamily="18" charset="2"/>
                </a:rPr>
                <a:t>s = 2.3 – 3.6 GeV/u (Au  Au)</a:t>
              </a:r>
              <a:endParaRPr lang="ru-RU" sz="1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55" name="Text Box 65"/>
          <p:cNvSpPr txBox="1">
            <a:spLocks noChangeArrowheads="1"/>
          </p:cNvSpPr>
          <p:nvPr/>
        </p:nvSpPr>
        <p:spPr bwMode="auto">
          <a:xfrm>
            <a:off x="5688899" y="6571381"/>
            <a:ext cx="672494" cy="38100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defRPr/>
            </a:pPr>
            <a:r>
              <a:rPr kumimoji="0" lang="en-US" b="1" dirty="0" smtClean="0">
                <a:solidFill>
                  <a:srgbClr val="FF0000"/>
                </a:solidFill>
                <a:latin typeface="+mj-lt"/>
              </a:rPr>
              <a:t>MPD</a:t>
            </a:r>
            <a:endParaRPr kumimoji="0" lang="ru-RU" b="1" dirty="0" smtClean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56" name="Rectangle 22"/>
          <p:cNvSpPr>
            <a:spLocks noChangeArrowheads="1"/>
          </p:cNvSpPr>
          <p:nvPr/>
        </p:nvSpPr>
        <p:spPr bwMode="auto">
          <a:xfrm>
            <a:off x="0" y="0"/>
            <a:ext cx="1912148" cy="40011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NICA</a:t>
            </a:r>
            <a:r>
              <a:rPr lang="ru-RU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сегодня</a:t>
            </a:r>
            <a:endParaRPr lang="en-US" alt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658928" y="47819"/>
            <a:ext cx="3449576" cy="883834"/>
            <a:chOff x="5658928" y="47819"/>
            <a:chExt cx="3449576" cy="883834"/>
          </a:xfrm>
        </p:grpSpPr>
        <p:sp>
          <p:nvSpPr>
            <p:cNvPr id="3" name="TextBox 2"/>
            <p:cNvSpPr txBox="1"/>
            <p:nvPr/>
          </p:nvSpPr>
          <p:spPr>
            <a:xfrm>
              <a:off x="6987658" y="47819"/>
              <a:ext cx="2120846" cy="584775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Введён в действие в октябре 2016 г.</a:t>
              </a:r>
            </a:p>
          </p:txBody>
        </p:sp>
        <p:cxnSp>
          <p:nvCxnSpPr>
            <p:cNvPr id="8" name="Прямая со стрелкой 7"/>
            <p:cNvCxnSpPr/>
            <p:nvPr/>
          </p:nvCxnSpPr>
          <p:spPr bwMode="auto">
            <a:xfrm flipH="1">
              <a:off x="5658928" y="400110"/>
              <a:ext cx="1314936" cy="531543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87807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53" grpId="0" animBg="1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6692" y="-27384"/>
            <a:ext cx="9160692" cy="6885384"/>
            <a:chOff x="-16692" y="-27384"/>
            <a:chExt cx="9160692" cy="6885384"/>
          </a:xfrm>
        </p:grpSpPr>
        <p:pic>
          <p:nvPicPr>
            <p:cNvPr id="2" name="Изображение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692" y="1825660"/>
              <a:ext cx="9160692" cy="5032340"/>
            </a:xfrm>
            <a:prstGeom prst="rect">
              <a:avLst/>
            </a:prstGeom>
          </p:spPr>
        </p:pic>
        <p:pic>
          <p:nvPicPr>
            <p:cNvPr id="42" name="Picture 3" descr="NICA_header_blue.tif"/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915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5" name="TextBox 14"/>
            <p:cNvSpPr txBox="1">
              <a:spLocks noChangeArrowheads="1"/>
            </p:cNvSpPr>
            <p:nvPr/>
          </p:nvSpPr>
          <p:spPr bwMode="auto">
            <a:xfrm>
              <a:off x="-16692" y="-5250"/>
              <a:ext cx="9138360" cy="43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charset="0"/>
                <a:buChar char="•"/>
                <a:defRPr kumimoji="1" sz="3200">
                  <a:solidFill>
                    <a:srgbClr val="000000"/>
                  </a:solidFill>
                  <a:latin typeface="Arial" charset="0"/>
                  <a:ea typeface="Arial" charset="0"/>
                  <a:cs typeface="SimSun" charset="0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buChar char="–"/>
                <a:defRPr kumimoji="1" sz="28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buChar char="•"/>
                <a:defRPr kumimoji="1" sz="24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buChar char="–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>
                <a:buNone/>
              </a:pPr>
              <a:r>
                <a:rPr kumimoji="0" lang="en-US" altLang="ru-RU" sz="2400" b="1" dirty="0" smtClean="0">
                  <a:solidFill>
                    <a:srgbClr val="000090"/>
                  </a:solidFill>
                  <a:ea typeface="SimSun" charset="0"/>
                </a:rPr>
                <a:t>NICA </a:t>
              </a:r>
              <a:r>
                <a:rPr lang="en-US" sz="2400" b="1" dirty="0">
                  <a:solidFill>
                    <a:srgbClr val="0000CC"/>
                  </a:solidFill>
                  <a:cs typeface="Arial" charset="0"/>
                  <a:sym typeface="Apple Chancery" charset="0"/>
                </a:rPr>
                <a:t>@ Heavy Ion </a:t>
              </a:r>
              <a:r>
                <a:rPr lang="en-US" sz="2400" b="1" dirty="0" smtClean="0">
                  <a:solidFill>
                    <a:srgbClr val="0000CC"/>
                  </a:solidFill>
                  <a:cs typeface="Arial" charset="0"/>
                  <a:sym typeface="Apple Chancery" charset="0"/>
                </a:rPr>
                <a:t>mode: 1</a:t>
              </a:r>
              <a:r>
                <a:rPr lang="en-US" sz="2400" b="1" baseline="30000" dirty="0" smtClean="0">
                  <a:solidFill>
                    <a:srgbClr val="0000CC"/>
                  </a:solidFill>
                  <a:cs typeface="Arial" charset="0"/>
                  <a:sym typeface="Apple Chancery" charset="0"/>
                </a:rPr>
                <a:t>st</a:t>
              </a:r>
              <a:r>
                <a:rPr lang="en-US" sz="2400" b="1" dirty="0" smtClean="0">
                  <a:solidFill>
                    <a:srgbClr val="0000CC"/>
                  </a:solidFill>
                  <a:cs typeface="Arial" charset="0"/>
                  <a:sym typeface="Apple Chancery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cs typeface="Arial" charset="0"/>
                  <a:sym typeface="Apple Chancery" charset="0"/>
                </a:rPr>
                <a:t>&amp; 2</a:t>
              </a:r>
              <a:r>
                <a:rPr lang="en-US" sz="2400" b="1" baseline="30000" dirty="0">
                  <a:solidFill>
                    <a:srgbClr val="0000CC"/>
                  </a:solidFill>
                  <a:cs typeface="Arial" charset="0"/>
                  <a:sym typeface="Apple Chancery" charset="0"/>
                </a:rPr>
                <a:t>nd</a:t>
              </a:r>
              <a:r>
                <a:rPr lang="en-US" sz="2400" b="1" dirty="0">
                  <a:solidFill>
                    <a:srgbClr val="0000CC"/>
                  </a:solidFill>
                  <a:cs typeface="Arial" charset="0"/>
                  <a:sym typeface="Apple Chancery" charset="0"/>
                </a:rPr>
                <a:t> Stages of The Project</a:t>
              </a:r>
            </a:p>
          </p:txBody>
        </p:sp>
        <p:sp>
          <p:nvSpPr>
            <p:cNvPr id="18446" name="TextBox 15"/>
            <p:cNvSpPr txBox="1">
              <a:spLocks noChangeArrowheads="1"/>
            </p:cNvSpPr>
            <p:nvPr/>
          </p:nvSpPr>
          <p:spPr bwMode="auto">
            <a:xfrm>
              <a:off x="1331640" y="673532"/>
              <a:ext cx="238527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charset="0"/>
                <a:buChar char="•"/>
                <a:defRPr kumimoji="1" sz="3200">
                  <a:solidFill>
                    <a:srgbClr val="000000"/>
                  </a:solidFill>
                  <a:latin typeface="Arial" charset="0"/>
                  <a:ea typeface="Arial" charset="0"/>
                  <a:cs typeface="SimSun" charset="0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buChar char="–"/>
                <a:defRPr kumimoji="1" sz="28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buChar char="•"/>
                <a:defRPr kumimoji="1" sz="24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buChar char="–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ru-RU" sz="2800" b="1" i="1" dirty="0" smtClean="0">
                  <a:solidFill>
                    <a:srgbClr val="000090"/>
                  </a:solidFill>
                  <a:ea typeface="SimSun" charset="0"/>
                </a:rPr>
                <a:t>In operation</a:t>
              </a:r>
              <a:endParaRPr kumimoji="0" lang="en-US" altLang="ru-RU" sz="2800" b="1" i="1" dirty="0">
                <a:solidFill>
                  <a:srgbClr val="FF0000"/>
                </a:solidFill>
                <a:ea typeface="SimSun" charset="0"/>
              </a:endParaRPr>
            </a:p>
          </p:txBody>
        </p:sp>
        <p:sp>
          <p:nvSpPr>
            <p:cNvPr id="103" name="TextBox 15"/>
            <p:cNvSpPr txBox="1">
              <a:spLocks noChangeArrowheads="1"/>
            </p:cNvSpPr>
            <p:nvPr/>
          </p:nvSpPr>
          <p:spPr bwMode="auto">
            <a:xfrm>
              <a:off x="5019820" y="673532"/>
              <a:ext cx="36566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charset="0"/>
                <a:buChar char="•"/>
                <a:defRPr kumimoji="1" sz="3200">
                  <a:solidFill>
                    <a:srgbClr val="000000"/>
                  </a:solidFill>
                  <a:latin typeface="Arial" charset="0"/>
                  <a:ea typeface="Arial" charset="0"/>
                  <a:cs typeface="SimSun" charset="0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buChar char="–"/>
                <a:defRPr kumimoji="1" sz="28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buChar char="•"/>
                <a:defRPr kumimoji="1" sz="24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buChar char="–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ru-RU" sz="2800" b="1" i="1" dirty="0" smtClean="0">
                  <a:solidFill>
                    <a:srgbClr val="FF0000"/>
                  </a:solidFill>
                  <a:ea typeface="SimSun" charset="0"/>
                </a:rPr>
                <a:t>Under construction</a:t>
              </a:r>
              <a:endParaRPr kumimoji="0" lang="en-US" altLang="ru-RU" sz="2800" b="1" i="1" dirty="0">
                <a:solidFill>
                  <a:srgbClr val="FF0000"/>
                </a:solidFill>
                <a:ea typeface="SimSun" charset="0"/>
              </a:endParaRPr>
            </a:p>
          </p:txBody>
        </p:sp>
        <p:sp>
          <p:nvSpPr>
            <p:cNvPr id="61" name="Rectangle 22"/>
            <p:cNvSpPr>
              <a:spLocks noChangeArrowheads="1"/>
            </p:cNvSpPr>
            <p:nvPr/>
          </p:nvSpPr>
          <p:spPr bwMode="auto">
            <a:xfrm>
              <a:off x="-16692" y="372317"/>
              <a:ext cx="1912148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NICA</a:t>
              </a:r>
              <a:r>
                <a:rPr lang="ru-RU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 сегодня</a:t>
              </a:r>
              <a:endParaRPr lang="en-US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pic>
        <p:nvPicPr>
          <p:cNvPr id="71" name="Изображение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1478"/>
            <a:ext cx="9144000" cy="5448101"/>
          </a:xfrm>
          <a:prstGeom prst="rect">
            <a:avLst/>
          </a:prstGeom>
        </p:spPr>
      </p:pic>
      <p:grpSp>
        <p:nvGrpSpPr>
          <p:cNvPr id="104" name="Группа 103"/>
          <p:cNvGrpSpPr/>
          <p:nvPr/>
        </p:nvGrpSpPr>
        <p:grpSpPr>
          <a:xfrm>
            <a:off x="2435267" y="2991949"/>
            <a:ext cx="3644614" cy="1093039"/>
            <a:chOff x="2435267" y="2991949"/>
            <a:chExt cx="3644614" cy="1093039"/>
          </a:xfrm>
        </p:grpSpPr>
        <p:sp>
          <p:nvSpPr>
            <p:cNvPr id="108" name="Text Box 26"/>
            <p:cNvSpPr txBox="1">
              <a:spLocks noChangeArrowheads="1"/>
            </p:cNvSpPr>
            <p:nvPr/>
          </p:nvSpPr>
          <p:spPr bwMode="auto">
            <a:xfrm>
              <a:off x="2435267" y="2991949"/>
              <a:ext cx="1796044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 smtClean="0">
                  <a:solidFill>
                    <a:srgbClr val="C5EAFF"/>
                  </a:solidFill>
                  <a:cs typeface="Arial" pitchFamily="34" charset="0"/>
                </a:rPr>
                <a:t>Nucloron</a:t>
              </a:r>
              <a:r>
                <a:rPr lang="en-US" b="1" dirty="0">
                  <a:solidFill>
                    <a:srgbClr val="C5EAFF"/>
                  </a:solidFill>
                  <a:cs typeface="Arial" pitchFamily="34" charset="0"/>
                </a:rPr>
                <a:t> </a:t>
              </a:r>
              <a:r>
                <a:rPr lang="en-US" b="1" dirty="0" smtClean="0">
                  <a:solidFill>
                    <a:srgbClr val="C5EAFF"/>
                  </a:solidFill>
                  <a:cs typeface="Arial" pitchFamily="34" charset="0"/>
                </a:rPr>
                <a:t> 0</a:t>
              </a:r>
              <a:r>
                <a:rPr lang="ru-RU" b="1" dirty="0" smtClean="0">
                  <a:solidFill>
                    <a:srgbClr val="C5EAFF"/>
                  </a:solidFill>
                  <a:cs typeface="Arial" pitchFamily="34" charset="0"/>
                </a:rPr>
                <a:t>.</a:t>
              </a:r>
              <a:r>
                <a:rPr lang="en-US" b="1" dirty="0" smtClean="0">
                  <a:solidFill>
                    <a:srgbClr val="C5EAFF"/>
                  </a:solidFill>
                  <a:cs typeface="Arial" pitchFamily="34" charset="0"/>
                </a:rPr>
                <a:t>6</a:t>
              </a:r>
              <a:r>
                <a:rPr lang="en-US" b="1" dirty="0">
                  <a:solidFill>
                    <a:srgbClr val="C5EAFF"/>
                  </a:solidFill>
                  <a:cs typeface="Arial" pitchFamily="34" charset="0"/>
                </a:rPr>
                <a:t>-4</a:t>
              </a:r>
              <a:r>
                <a:rPr lang="ru-RU" b="1" dirty="0">
                  <a:solidFill>
                    <a:srgbClr val="C5EAFF"/>
                  </a:solidFill>
                  <a:cs typeface="Arial" pitchFamily="34" charset="0"/>
                </a:rPr>
                <a:t>.</a:t>
              </a:r>
              <a:r>
                <a:rPr lang="en-US" b="1" dirty="0">
                  <a:solidFill>
                    <a:srgbClr val="C5EAFF"/>
                  </a:solidFill>
                  <a:cs typeface="Arial" pitchFamily="34" charset="0"/>
                </a:rPr>
                <a:t>5 </a:t>
              </a:r>
              <a:r>
                <a:rPr lang="en-US" b="1" dirty="0" err="1" smtClean="0">
                  <a:solidFill>
                    <a:srgbClr val="C5EAFF"/>
                  </a:solidFill>
                  <a:cs typeface="Arial" pitchFamily="34" charset="0"/>
                </a:rPr>
                <a:t>GeV</a:t>
              </a:r>
              <a:r>
                <a:rPr lang="en-US" b="1" dirty="0" smtClean="0">
                  <a:solidFill>
                    <a:srgbClr val="C5EAFF"/>
                  </a:solidFill>
                  <a:cs typeface="Arial" pitchFamily="34" charset="0"/>
                </a:rPr>
                <a:t>/u</a:t>
              </a:r>
              <a:endParaRPr lang="ru-RU" b="1" dirty="0">
                <a:solidFill>
                  <a:srgbClr val="C5EAFF"/>
                </a:solidFill>
                <a:cs typeface="Arial" pitchFamily="34" charset="0"/>
              </a:endParaRPr>
            </a:p>
          </p:txBody>
        </p:sp>
        <p:cxnSp>
          <p:nvCxnSpPr>
            <p:cNvPr id="109" name="Straight Arrow Connector 5"/>
            <p:cNvCxnSpPr>
              <a:cxnSpLocks noChangeShapeType="1"/>
            </p:cNvCxnSpPr>
            <p:nvPr/>
          </p:nvCxnSpPr>
          <p:spPr bwMode="auto">
            <a:xfrm>
              <a:off x="3863459" y="3464573"/>
              <a:ext cx="528728" cy="297119"/>
            </a:xfrm>
            <a:prstGeom prst="straightConnector1">
              <a:avLst/>
            </a:prstGeom>
            <a:noFill/>
            <a:ln w="25400">
              <a:solidFill>
                <a:srgbClr val="66CC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0" name="Oval 27"/>
            <p:cNvSpPr>
              <a:spLocks noChangeArrowheads="1"/>
            </p:cNvSpPr>
            <p:nvPr/>
          </p:nvSpPr>
          <p:spPr bwMode="auto">
            <a:xfrm rot="21237547">
              <a:off x="4366389" y="3665724"/>
              <a:ext cx="1713492" cy="419264"/>
            </a:xfrm>
            <a:prstGeom prst="ellipse">
              <a:avLst/>
            </a:prstGeom>
            <a:noFill/>
            <a:ln w="38100">
              <a:solidFill>
                <a:srgbClr val="0000FF">
                  <a:alpha val="62000"/>
                </a:srgbClr>
              </a:solidFill>
              <a:round/>
              <a:headEnd/>
              <a:tailEnd/>
            </a:ln>
            <a:scene3d>
              <a:camera prst="orthographicFront">
                <a:rot lat="0" lon="0" rev="21180000"/>
              </a:camera>
              <a:lightRig rig="threePt" dir="t"/>
            </a:scene3d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SimSun" charset="0"/>
              </a:endParaRPr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478507" y="3508164"/>
            <a:ext cx="2381272" cy="1269253"/>
            <a:chOff x="478507" y="3508164"/>
            <a:chExt cx="2381272" cy="1269253"/>
          </a:xfrm>
        </p:grpSpPr>
        <p:grpSp>
          <p:nvGrpSpPr>
            <p:cNvPr id="112" name="Group 39"/>
            <p:cNvGrpSpPr>
              <a:grpSpLocks/>
            </p:cNvGrpSpPr>
            <p:nvPr/>
          </p:nvGrpSpPr>
          <p:grpSpPr bwMode="auto">
            <a:xfrm>
              <a:off x="478507" y="3508164"/>
              <a:ext cx="1315065" cy="936800"/>
              <a:chOff x="2401751" y="4349960"/>
              <a:chExt cx="1315125" cy="936803"/>
            </a:xfrm>
          </p:grpSpPr>
          <p:pic>
            <p:nvPicPr>
              <p:cNvPr id="114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1751" y="4419278"/>
                <a:ext cx="1234933" cy="867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6" name="TextBox 41"/>
              <p:cNvSpPr txBox="1">
                <a:spLocks noChangeArrowheads="1"/>
              </p:cNvSpPr>
              <p:nvPr/>
            </p:nvSpPr>
            <p:spPr bwMode="auto">
              <a:xfrm>
                <a:off x="3019217" y="4349960"/>
                <a:ext cx="697659" cy="369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3000"/>
                  </a:lnSpc>
                  <a:spcAft>
                    <a:spcPts val="1425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•"/>
                  <a:defRPr kumimoji="1" sz="3200">
                    <a:solidFill>
                      <a:srgbClr val="000000"/>
                    </a:solidFill>
                    <a:latin typeface="Arial" charset="0"/>
                    <a:ea typeface="Arial" charset="0"/>
                    <a:cs typeface="SimSun" charset="0"/>
                  </a:defRPr>
                </a:lvl1pPr>
                <a:lvl2pPr marL="742950" indent="-285750">
                  <a:lnSpc>
                    <a:spcPct val="93000"/>
                  </a:lnSpc>
                  <a:spcAft>
                    <a:spcPts val="113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–"/>
                  <a:defRPr kumimoji="1" sz="28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2pPr>
                <a:lvl3pPr marL="1143000" indent="-228600">
                  <a:lnSpc>
                    <a:spcPct val="93000"/>
                  </a:lnSpc>
                  <a:spcAft>
                    <a:spcPts val="850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•"/>
                  <a:defRPr kumimoji="1" sz="24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3pPr>
                <a:lvl4pPr marL="1600200" indent="-228600"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–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4pPr>
                <a:lvl5pPr marL="2057400" indent="-228600">
                  <a:lnSpc>
                    <a:spcPct val="93000"/>
                  </a:lnSpc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5pPr>
                <a:lvl6pPr marL="25146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6pPr>
                <a:lvl7pPr marL="29718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7pPr>
                <a:lvl8pPr marL="34290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8pPr>
                <a:lvl9pPr marL="38862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ru-RU" sz="1800" b="1" dirty="0">
                    <a:solidFill>
                      <a:srgbClr val="FF0000"/>
                    </a:solidFill>
                    <a:ea typeface="SimSun" charset="0"/>
                  </a:rPr>
                  <a:t>MPD</a:t>
                </a:r>
              </a:p>
            </p:txBody>
          </p:sp>
        </p:grpSp>
        <p:cxnSp>
          <p:nvCxnSpPr>
            <p:cNvPr id="113" name="Straight Arrow Connector 37"/>
            <p:cNvCxnSpPr>
              <a:cxnSpLocks noChangeShapeType="1"/>
              <a:stCxn id="114" idx="3"/>
            </p:cNvCxnSpPr>
            <p:nvPr/>
          </p:nvCxnSpPr>
          <p:spPr bwMode="auto">
            <a:xfrm>
              <a:off x="1713384" y="4011223"/>
              <a:ext cx="1146395" cy="766194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125" name="Прямая со стрелкой 124"/>
          <p:cNvCxnSpPr/>
          <p:nvPr/>
        </p:nvCxnSpPr>
        <p:spPr bwMode="auto">
          <a:xfrm>
            <a:off x="5580112" y="4077072"/>
            <a:ext cx="1247639" cy="96914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6" name="Oval 27"/>
          <p:cNvSpPr>
            <a:spLocks noChangeArrowheads="1"/>
          </p:cNvSpPr>
          <p:nvPr/>
        </p:nvSpPr>
        <p:spPr bwMode="auto">
          <a:xfrm rot="21237547">
            <a:off x="4480391" y="3722812"/>
            <a:ext cx="1464863" cy="288395"/>
          </a:xfrm>
          <a:prstGeom prst="ellipse">
            <a:avLst/>
          </a:prstGeom>
          <a:noFill/>
          <a:ln w="38100">
            <a:solidFill>
              <a:srgbClr val="FF3300">
                <a:alpha val="84000"/>
              </a:srgbClr>
            </a:solidFill>
            <a:round/>
            <a:headEnd/>
            <a:tailEnd/>
          </a:ln>
          <a:scene3d>
            <a:camera prst="orthographicFront">
              <a:rot lat="0" lon="0" rev="21180000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en-US">
              <a:cs typeface="SimSun" charset="0"/>
            </a:endParaRPr>
          </a:p>
        </p:txBody>
      </p:sp>
      <p:grpSp>
        <p:nvGrpSpPr>
          <p:cNvPr id="129" name="Группа 128"/>
          <p:cNvGrpSpPr/>
          <p:nvPr/>
        </p:nvGrpSpPr>
        <p:grpSpPr>
          <a:xfrm>
            <a:off x="4039856" y="4261371"/>
            <a:ext cx="979964" cy="433911"/>
            <a:chOff x="5975148" y="5641482"/>
            <a:chExt cx="979964" cy="433911"/>
          </a:xfrm>
        </p:grpSpPr>
        <p:cxnSp>
          <p:nvCxnSpPr>
            <p:cNvPr id="130" name="Прямая со стрелкой 129"/>
            <p:cNvCxnSpPr/>
            <p:nvPr/>
          </p:nvCxnSpPr>
          <p:spPr bwMode="auto">
            <a:xfrm>
              <a:off x="6610433" y="5646569"/>
              <a:ext cx="344679" cy="428824"/>
            </a:xfrm>
            <a:prstGeom prst="straightConnector1">
              <a:avLst/>
            </a:prstGeom>
            <a:solidFill>
              <a:srgbClr val="00B8FF"/>
            </a:solidFill>
            <a:ln w="41275" cap="flat" cmpd="sng" algn="ctr">
              <a:solidFill>
                <a:srgbClr val="FF0000">
                  <a:alpha val="70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1" name="Прямая со стрелкой 130"/>
            <p:cNvCxnSpPr/>
            <p:nvPr/>
          </p:nvCxnSpPr>
          <p:spPr bwMode="auto">
            <a:xfrm flipH="1">
              <a:off x="5975148" y="5641482"/>
              <a:ext cx="618457" cy="305308"/>
            </a:xfrm>
            <a:prstGeom prst="straightConnector1">
              <a:avLst/>
            </a:prstGeom>
            <a:solidFill>
              <a:srgbClr val="00B8FF"/>
            </a:solidFill>
            <a:ln w="41275" cap="flat" cmpd="sng" algn="ctr">
              <a:solidFill>
                <a:srgbClr val="FF0000">
                  <a:alpha val="70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32" name="Группа 131"/>
          <p:cNvGrpSpPr/>
          <p:nvPr/>
        </p:nvGrpSpPr>
        <p:grpSpPr>
          <a:xfrm>
            <a:off x="5977668" y="3546249"/>
            <a:ext cx="1441076" cy="430887"/>
            <a:chOff x="5977668" y="3546249"/>
            <a:chExt cx="1441076" cy="430887"/>
          </a:xfrm>
        </p:grpSpPr>
        <p:sp>
          <p:nvSpPr>
            <p:cNvPr id="133" name="Text Box 23"/>
            <p:cNvSpPr txBox="1">
              <a:spLocks noChangeArrowheads="1"/>
            </p:cNvSpPr>
            <p:nvPr/>
          </p:nvSpPr>
          <p:spPr bwMode="auto">
            <a:xfrm>
              <a:off x="6261244" y="3546249"/>
              <a:ext cx="1157500" cy="4308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err="1" smtClean="0">
                  <a:solidFill>
                    <a:srgbClr val="000090"/>
                  </a:solidFill>
                  <a:latin typeface="Arial"/>
                  <a:cs typeface="Arial"/>
                </a:rPr>
                <a:t>Linac</a:t>
              </a:r>
              <a:r>
                <a:rPr lang="en-US" sz="1400" b="1" dirty="0" smtClean="0">
                  <a:solidFill>
                    <a:srgbClr val="000090"/>
                  </a:solidFill>
                  <a:latin typeface="Arial"/>
                  <a:cs typeface="Arial"/>
                </a:rPr>
                <a:t> LU-20 (</a:t>
              </a:r>
              <a:r>
                <a:rPr lang="en-US" sz="1400" b="1" dirty="0">
                  <a:solidFill>
                    <a:srgbClr val="000090"/>
                  </a:solidFill>
                  <a:latin typeface="Arial"/>
                  <a:cs typeface="Arial"/>
                </a:rPr>
                <a:t>5</a:t>
              </a:r>
              <a:r>
                <a:rPr lang="ru-RU" sz="1400" b="1" dirty="0">
                  <a:solidFill>
                    <a:srgbClr val="000090"/>
                  </a:solidFill>
                  <a:latin typeface="Arial"/>
                  <a:cs typeface="Arial"/>
                </a:rPr>
                <a:t> </a:t>
              </a:r>
              <a:r>
                <a:rPr lang="en-US" sz="1400" b="1" dirty="0" smtClean="0">
                  <a:solidFill>
                    <a:srgbClr val="000090"/>
                  </a:solidFill>
                  <a:latin typeface="Arial"/>
                  <a:cs typeface="Arial"/>
                </a:rPr>
                <a:t>MeV/u)</a:t>
              </a:r>
              <a:endParaRPr lang="ru-RU" sz="1400" b="1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  <p:cxnSp>
          <p:nvCxnSpPr>
            <p:cNvPr id="134" name="Прямая со стрелкой 133"/>
            <p:cNvCxnSpPr/>
            <p:nvPr/>
          </p:nvCxnSpPr>
          <p:spPr bwMode="auto">
            <a:xfrm flipH="1">
              <a:off x="5977668" y="3769743"/>
              <a:ext cx="267857" cy="19297"/>
            </a:xfrm>
            <a:prstGeom prst="straightConnector1">
              <a:avLst/>
            </a:prstGeom>
            <a:solidFill>
              <a:srgbClr val="00B8FF"/>
            </a:solidFill>
            <a:ln w="41275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35" name="Группа 134"/>
          <p:cNvGrpSpPr/>
          <p:nvPr/>
        </p:nvGrpSpPr>
        <p:grpSpPr>
          <a:xfrm>
            <a:off x="4091756" y="2817768"/>
            <a:ext cx="1910100" cy="943924"/>
            <a:chOff x="4091756" y="2817768"/>
            <a:chExt cx="1910100" cy="943924"/>
          </a:xfrm>
        </p:grpSpPr>
        <p:cxnSp>
          <p:nvCxnSpPr>
            <p:cNvPr id="136" name="Прямая со стрелкой 135"/>
            <p:cNvCxnSpPr/>
            <p:nvPr/>
          </p:nvCxnSpPr>
          <p:spPr bwMode="auto">
            <a:xfrm flipH="1">
              <a:off x="5019820" y="3254637"/>
              <a:ext cx="69502" cy="507055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>
                  <a:alpha val="70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7" name="Text Box 23"/>
            <p:cNvSpPr txBox="1">
              <a:spLocks noChangeArrowheads="1"/>
            </p:cNvSpPr>
            <p:nvPr/>
          </p:nvSpPr>
          <p:spPr bwMode="auto">
            <a:xfrm>
              <a:off x="4091756" y="2817768"/>
              <a:ext cx="1910100" cy="4308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Booster synchrotron </a:t>
              </a:r>
            </a:p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(600</a:t>
              </a:r>
              <a:r>
                <a:rPr lang="ru-RU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MeV/u)</a:t>
              </a:r>
              <a:endParaRPr lang="ru-RU" sz="1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5631065" y="3112943"/>
            <a:ext cx="1778212" cy="648749"/>
            <a:chOff x="5631065" y="3112943"/>
            <a:chExt cx="1778212" cy="648749"/>
          </a:xfrm>
        </p:grpSpPr>
        <p:cxnSp>
          <p:nvCxnSpPr>
            <p:cNvPr id="139" name="Прямая со стрелкой 138"/>
            <p:cNvCxnSpPr/>
            <p:nvPr/>
          </p:nvCxnSpPr>
          <p:spPr bwMode="auto">
            <a:xfrm flipH="1">
              <a:off x="5631065" y="3464573"/>
              <a:ext cx="630179" cy="297119"/>
            </a:xfrm>
            <a:prstGeom prst="straightConnector1">
              <a:avLst/>
            </a:prstGeom>
            <a:solidFill>
              <a:srgbClr val="00B8FF"/>
            </a:solidFill>
            <a:ln w="41275" cap="flat" cmpd="sng" algn="ctr">
              <a:solidFill>
                <a:srgbClr val="0000CC">
                  <a:alpha val="70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0" name="Text Box 23"/>
            <p:cNvSpPr txBox="1">
              <a:spLocks noChangeArrowheads="1"/>
            </p:cNvSpPr>
            <p:nvPr/>
          </p:nvSpPr>
          <p:spPr bwMode="auto">
            <a:xfrm>
              <a:off x="6251777" y="3112943"/>
              <a:ext cx="1157500" cy="4308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err="1" smtClean="0">
                  <a:solidFill>
                    <a:srgbClr val="0000CC"/>
                  </a:solidFill>
                  <a:latin typeface="Arial"/>
                  <a:cs typeface="Arial"/>
                </a:rPr>
                <a:t>HILAc</a:t>
              </a:r>
              <a:r>
                <a:rPr lang="en-US" sz="1400" b="1" dirty="0" smtClean="0">
                  <a:solidFill>
                    <a:srgbClr val="0000CC"/>
                  </a:solidFill>
                  <a:latin typeface="Arial"/>
                  <a:cs typeface="Arial"/>
                </a:rPr>
                <a:t> </a:t>
              </a:r>
            </a:p>
            <a:p>
              <a:pPr algn="ctr">
                <a:defRPr/>
              </a:pPr>
              <a:r>
                <a:rPr lang="en-US" sz="1400" b="1" dirty="0" smtClean="0">
                  <a:solidFill>
                    <a:srgbClr val="0000CC"/>
                  </a:solidFill>
                  <a:latin typeface="Arial"/>
                  <a:cs typeface="Arial"/>
                </a:rPr>
                <a:t>(3</a:t>
              </a:r>
              <a:r>
                <a:rPr lang="ru-RU" sz="1400" b="1" dirty="0" smtClean="0">
                  <a:solidFill>
                    <a:srgbClr val="0000CC"/>
                  </a:solidFill>
                  <a:latin typeface="Arial"/>
                  <a:cs typeface="Arial"/>
                </a:rPr>
                <a:t> </a:t>
              </a:r>
              <a:r>
                <a:rPr lang="en-US" sz="1400" b="1" dirty="0" smtClean="0">
                  <a:solidFill>
                    <a:srgbClr val="0000CC"/>
                  </a:solidFill>
                  <a:latin typeface="Arial"/>
                  <a:cs typeface="Arial"/>
                </a:rPr>
                <a:t>MeV/u)</a:t>
              </a:r>
              <a:endParaRPr lang="ru-RU" sz="1400" b="1" dirty="0">
                <a:solidFill>
                  <a:srgbClr val="0000CC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41" name="Группа 140"/>
          <p:cNvGrpSpPr/>
          <p:nvPr/>
        </p:nvGrpSpPr>
        <p:grpSpPr>
          <a:xfrm>
            <a:off x="539551" y="5334877"/>
            <a:ext cx="2232249" cy="430887"/>
            <a:chOff x="6261244" y="3546249"/>
            <a:chExt cx="1676749" cy="430887"/>
          </a:xfrm>
        </p:grpSpPr>
        <p:sp>
          <p:nvSpPr>
            <p:cNvPr id="142" name="Text Box 23"/>
            <p:cNvSpPr txBox="1">
              <a:spLocks noChangeArrowheads="1"/>
            </p:cNvSpPr>
            <p:nvPr/>
          </p:nvSpPr>
          <p:spPr bwMode="auto">
            <a:xfrm>
              <a:off x="6261244" y="3546249"/>
              <a:ext cx="1157500" cy="4308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Electron cooler </a:t>
              </a:r>
            </a:p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(2.5</a:t>
              </a:r>
              <a:r>
                <a:rPr lang="ru-RU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MeV)</a:t>
              </a:r>
            </a:p>
          </p:txBody>
        </p:sp>
        <p:cxnSp>
          <p:nvCxnSpPr>
            <p:cNvPr id="143" name="Прямая со стрелкой 142"/>
            <p:cNvCxnSpPr/>
            <p:nvPr/>
          </p:nvCxnSpPr>
          <p:spPr bwMode="auto">
            <a:xfrm flipH="1">
              <a:off x="7418744" y="3546249"/>
              <a:ext cx="519249" cy="243347"/>
            </a:xfrm>
            <a:prstGeom prst="straightConnector1">
              <a:avLst/>
            </a:prstGeom>
            <a:solidFill>
              <a:srgbClr val="00B8FF"/>
            </a:solidFill>
            <a:ln w="412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grpSp>
        <p:nvGrpSpPr>
          <p:cNvPr id="144" name="Группа 143"/>
          <p:cNvGrpSpPr/>
          <p:nvPr/>
        </p:nvGrpSpPr>
        <p:grpSpPr>
          <a:xfrm>
            <a:off x="5212822" y="5238602"/>
            <a:ext cx="2457047" cy="1217488"/>
            <a:chOff x="5212822" y="5238602"/>
            <a:chExt cx="2457047" cy="1217488"/>
          </a:xfrm>
        </p:grpSpPr>
        <p:grpSp>
          <p:nvGrpSpPr>
            <p:cNvPr id="145" name="Группа 144"/>
            <p:cNvGrpSpPr/>
            <p:nvPr/>
          </p:nvGrpSpPr>
          <p:grpSpPr>
            <a:xfrm>
              <a:off x="6369008" y="5551395"/>
              <a:ext cx="1300861" cy="904695"/>
              <a:chOff x="5732557" y="4985026"/>
              <a:chExt cx="1300861" cy="904695"/>
            </a:xfrm>
          </p:grpSpPr>
          <p:pic>
            <p:nvPicPr>
              <p:cNvPr id="147" name="Picture 14" descr="spd0_0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2557" y="5055330"/>
                <a:ext cx="1300861" cy="834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8" name="TextBox 41"/>
              <p:cNvSpPr txBox="1">
                <a:spLocks noChangeArrowheads="1"/>
              </p:cNvSpPr>
              <p:nvPr/>
            </p:nvSpPr>
            <p:spPr bwMode="auto">
              <a:xfrm>
                <a:off x="6412825" y="4985026"/>
                <a:ext cx="60465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3000"/>
                  </a:lnSpc>
                  <a:spcAft>
                    <a:spcPts val="1425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•"/>
                  <a:defRPr kumimoji="1" sz="3200">
                    <a:solidFill>
                      <a:srgbClr val="000000"/>
                    </a:solidFill>
                    <a:latin typeface="Arial" charset="0"/>
                    <a:ea typeface="Arial" charset="0"/>
                    <a:cs typeface="SimSun" charset="0"/>
                  </a:defRPr>
                </a:lvl1pPr>
                <a:lvl2pPr marL="742950" indent="-285750">
                  <a:lnSpc>
                    <a:spcPct val="93000"/>
                  </a:lnSpc>
                  <a:spcAft>
                    <a:spcPts val="113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–"/>
                  <a:defRPr kumimoji="1" sz="28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2pPr>
                <a:lvl3pPr marL="1143000" indent="-228600">
                  <a:lnSpc>
                    <a:spcPct val="93000"/>
                  </a:lnSpc>
                  <a:spcAft>
                    <a:spcPts val="850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•"/>
                  <a:defRPr kumimoji="1" sz="24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3pPr>
                <a:lvl4pPr marL="1600200" indent="-228600"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–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4pPr>
                <a:lvl5pPr marL="2057400" indent="-228600">
                  <a:lnSpc>
                    <a:spcPct val="93000"/>
                  </a:lnSpc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5pPr>
                <a:lvl6pPr marL="25146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6pPr>
                <a:lvl7pPr marL="29718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7pPr>
                <a:lvl8pPr marL="34290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8pPr>
                <a:lvl9pPr marL="38862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ru-RU" sz="1600" b="1" dirty="0">
                    <a:solidFill>
                      <a:srgbClr val="FF0000"/>
                    </a:solidFill>
                    <a:ea typeface="SimSun" charset="0"/>
                  </a:rPr>
                  <a:t>S</a:t>
                </a:r>
                <a:r>
                  <a:rPr kumimoji="0" lang="en-US" altLang="ru-RU" sz="1600" b="1" dirty="0" smtClean="0">
                    <a:solidFill>
                      <a:srgbClr val="FF0000"/>
                    </a:solidFill>
                    <a:ea typeface="SimSun" charset="0"/>
                  </a:rPr>
                  <a:t>PD</a:t>
                </a:r>
                <a:endParaRPr kumimoji="0" lang="en-US" altLang="ru-RU" sz="1600" b="1" dirty="0">
                  <a:solidFill>
                    <a:srgbClr val="FF0000"/>
                  </a:solidFill>
                  <a:ea typeface="SimSun" charset="0"/>
                </a:endParaRPr>
              </a:p>
            </p:txBody>
          </p:sp>
        </p:grpSp>
        <p:cxnSp>
          <p:nvCxnSpPr>
            <p:cNvPr id="146" name="Straight Arrow Connector 37"/>
            <p:cNvCxnSpPr>
              <a:cxnSpLocks noChangeShapeType="1"/>
            </p:cNvCxnSpPr>
            <p:nvPr/>
          </p:nvCxnSpPr>
          <p:spPr bwMode="auto">
            <a:xfrm>
              <a:off x="5212822" y="5238602"/>
              <a:ext cx="1146395" cy="766194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49" name="Группа 148"/>
          <p:cNvGrpSpPr/>
          <p:nvPr/>
        </p:nvGrpSpPr>
        <p:grpSpPr>
          <a:xfrm rot="21075604">
            <a:off x="2578967" y="5540833"/>
            <a:ext cx="1645761" cy="594375"/>
            <a:chOff x="2390539" y="5535025"/>
            <a:chExt cx="1645761" cy="594375"/>
          </a:xfrm>
        </p:grpSpPr>
        <p:sp>
          <p:nvSpPr>
            <p:cNvPr id="150" name="Text Box 23"/>
            <p:cNvSpPr txBox="1">
              <a:spLocks noChangeArrowheads="1"/>
            </p:cNvSpPr>
            <p:nvPr/>
          </p:nvSpPr>
          <p:spPr bwMode="auto">
            <a:xfrm>
              <a:off x="2390539" y="5535025"/>
              <a:ext cx="46774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51" name="Text Box 23"/>
            <p:cNvSpPr txBox="1">
              <a:spLocks noChangeArrowheads="1"/>
            </p:cNvSpPr>
            <p:nvPr/>
          </p:nvSpPr>
          <p:spPr bwMode="auto">
            <a:xfrm>
              <a:off x="2529062" y="5695763"/>
              <a:ext cx="41266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o</a:t>
              </a:r>
            </a:p>
          </p:txBody>
        </p:sp>
        <p:sp>
          <p:nvSpPr>
            <p:cNvPr id="152" name="Text Box 23"/>
            <p:cNvSpPr txBox="1">
              <a:spLocks noChangeArrowheads="1"/>
            </p:cNvSpPr>
            <p:nvPr/>
          </p:nvSpPr>
          <p:spPr bwMode="auto">
            <a:xfrm>
              <a:off x="2696253" y="5806488"/>
              <a:ext cx="41266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l</a:t>
              </a:r>
            </a:p>
          </p:txBody>
        </p:sp>
        <p:sp>
          <p:nvSpPr>
            <p:cNvPr id="153" name="Text Box 23"/>
            <p:cNvSpPr txBox="1">
              <a:spLocks noChangeArrowheads="1"/>
            </p:cNvSpPr>
            <p:nvPr/>
          </p:nvSpPr>
          <p:spPr bwMode="auto">
            <a:xfrm>
              <a:off x="2859779" y="5845665"/>
              <a:ext cx="41266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l</a:t>
              </a:r>
            </a:p>
          </p:txBody>
        </p:sp>
        <p:sp>
          <p:nvSpPr>
            <p:cNvPr id="154" name="Text Box 23"/>
            <p:cNvSpPr txBox="1">
              <a:spLocks noChangeArrowheads="1"/>
            </p:cNvSpPr>
            <p:nvPr/>
          </p:nvSpPr>
          <p:spPr bwMode="auto">
            <a:xfrm>
              <a:off x="3028676" y="5897074"/>
              <a:ext cx="41266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i</a:t>
              </a:r>
              <a:endParaRPr lang="en-US" sz="1400" b="1" dirty="0" smtClean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55" name="Text Box 23"/>
            <p:cNvSpPr txBox="1">
              <a:spLocks noChangeArrowheads="1"/>
            </p:cNvSpPr>
            <p:nvPr/>
          </p:nvSpPr>
          <p:spPr bwMode="auto">
            <a:xfrm>
              <a:off x="3235009" y="5908758"/>
              <a:ext cx="41266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d</a:t>
              </a:r>
            </a:p>
          </p:txBody>
        </p:sp>
        <p:sp>
          <p:nvSpPr>
            <p:cNvPr id="156" name="Text Box 23"/>
            <p:cNvSpPr txBox="1">
              <a:spLocks noChangeArrowheads="1"/>
            </p:cNvSpPr>
            <p:nvPr/>
          </p:nvSpPr>
          <p:spPr bwMode="auto">
            <a:xfrm>
              <a:off x="3441342" y="5913956"/>
              <a:ext cx="41266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157" name="Text Box 23"/>
            <p:cNvSpPr txBox="1">
              <a:spLocks noChangeArrowheads="1"/>
            </p:cNvSpPr>
            <p:nvPr/>
          </p:nvSpPr>
          <p:spPr bwMode="auto">
            <a:xfrm>
              <a:off x="3623634" y="5895337"/>
              <a:ext cx="41266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r</a:t>
              </a:r>
            </a:p>
          </p:txBody>
        </p:sp>
      </p:grpSp>
      <p:cxnSp>
        <p:nvCxnSpPr>
          <p:cNvPr id="158" name="Прямая со стрелкой 157"/>
          <p:cNvCxnSpPr/>
          <p:nvPr/>
        </p:nvCxnSpPr>
        <p:spPr bwMode="auto">
          <a:xfrm>
            <a:off x="5564997" y="4061872"/>
            <a:ext cx="1299924" cy="98512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59" name="Группа 158"/>
          <p:cNvGrpSpPr/>
          <p:nvPr/>
        </p:nvGrpSpPr>
        <p:grpSpPr>
          <a:xfrm>
            <a:off x="6938978" y="2110878"/>
            <a:ext cx="2194609" cy="2109171"/>
            <a:chOff x="6938978" y="2110878"/>
            <a:chExt cx="2194609" cy="2109171"/>
          </a:xfrm>
        </p:grpSpPr>
        <p:sp>
          <p:nvSpPr>
            <p:cNvPr id="160" name="TextBox 1"/>
            <p:cNvSpPr txBox="1">
              <a:spLocks noChangeArrowheads="1"/>
            </p:cNvSpPr>
            <p:nvPr/>
          </p:nvSpPr>
          <p:spPr bwMode="auto">
            <a:xfrm>
              <a:off x="7414049" y="2110878"/>
              <a:ext cx="1719538" cy="584776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charset="0"/>
                <a:buChar char="•"/>
                <a:defRPr kumimoji="1" sz="3200">
                  <a:solidFill>
                    <a:srgbClr val="000000"/>
                  </a:solidFill>
                  <a:latin typeface="Arial" charset="0"/>
                  <a:ea typeface="Arial" charset="0"/>
                  <a:cs typeface="SimSun" charset="0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buChar char="–"/>
                <a:defRPr kumimoji="1" sz="28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buChar char="•"/>
                <a:defRPr kumimoji="1" sz="24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buChar char="–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ru-RU" sz="1600" b="1" dirty="0" smtClean="0">
                  <a:solidFill>
                    <a:srgbClr val="FFFF00"/>
                  </a:solidFill>
                  <a:ea typeface="SimSun" charset="0"/>
                  <a:cs typeface="Arial" charset="0"/>
                </a:rPr>
                <a:t>Fixed target experiments</a:t>
              </a:r>
              <a:endParaRPr kumimoji="0" lang="en-US" altLang="ru-RU" sz="1600" b="1" dirty="0">
                <a:solidFill>
                  <a:srgbClr val="FFFF00"/>
                </a:solidFill>
                <a:ea typeface="SimSun" charset="0"/>
                <a:cs typeface="Arial" charset="0"/>
              </a:endParaRPr>
            </a:p>
          </p:txBody>
        </p:sp>
        <p:grpSp>
          <p:nvGrpSpPr>
            <p:cNvPr id="161" name="Group 33"/>
            <p:cNvGrpSpPr>
              <a:grpSpLocks/>
            </p:cNvGrpSpPr>
            <p:nvPr/>
          </p:nvGrpSpPr>
          <p:grpSpPr bwMode="auto">
            <a:xfrm>
              <a:off x="6938978" y="2685065"/>
              <a:ext cx="2182692" cy="1534984"/>
              <a:chOff x="4759866" y="852956"/>
              <a:chExt cx="2182445" cy="1536181"/>
            </a:xfrm>
          </p:grpSpPr>
          <p:grpSp>
            <p:nvGrpSpPr>
              <p:cNvPr id="162" name="Group 34"/>
              <p:cNvGrpSpPr>
                <a:grpSpLocks/>
              </p:cNvGrpSpPr>
              <p:nvPr/>
            </p:nvGrpSpPr>
            <p:grpSpPr bwMode="auto">
              <a:xfrm>
                <a:off x="4759866" y="852956"/>
                <a:ext cx="2182445" cy="1536181"/>
                <a:chOff x="4759866" y="852956"/>
                <a:chExt cx="2182445" cy="1536181"/>
              </a:xfrm>
            </p:grpSpPr>
            <p:pic>
              <p:nvPicPr>
                <p:cNvPr id="164" name="Picture 12" descr="C:\Users\Yury\Documents\Suzdal\BMN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0113" y="852956"/>
                  <a:ext cx="1712198" cy="10648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65" name="Straight Arrow Connector 37"/>
                <p:cNvCxnSpPr>
                  <a:cxnSpLocks noChangeShapeType="1"/>
                </p:cNvCxnSpPr>
                <p:nvPr/>
              </p:nvCxnSpPr>
              <p:spPr bwMode="auto">
                <a:xfrm flipH="1">
                  <a:off x="4759866" y="1874107"/>
                  <a:ext cx="507288" cy="51503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med" len="med"/>
                  <a:tailEnd type="triangle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sp>
            <p:nvSpPr>
              <p:cNvPr id="163" name="TextBox 35"/>
              <p:cNvSpPr txBox="1">
                <a:spLocks noChangeArrowheads="1"/>
              </p:cNvSpPr>
              <p:nvPr/>
            </p:nvSpPr>
            <p:spPr bwMode="auto">
              <a:xfrm>
                <a:off x="5213424" y="1585873"/>
                <a:ext cx="934766" cy="36962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3000"/>
                  </a:lnSpc>
                  <a:spcAft>
                    <a:spcPts val="1425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•"/>
                  <a:defRPr kumimoji="1" sz="3200">
                    <a:solidFill>
                      <a:srgbClr val="000000"/>
                    </a:solidFill>
                    <a:latin typeface="Arial" charset="0"/>
                    <a:ea typeface="Arial" charset="0"/>
                    <a:cs typeface="SimSun" charset="0"/>
                  </a:defRPr>
                </a:lvl1pPr>
                <a:lvl2pPr marL="742950" indent="-285750">
                  <a:lnSpc>
                    <a:spcPct val="93000"/>
                  </a:lnSpc>
                  <a:spcAft>
                    <a:spcPts val="113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–"/>
                  <a:defRPr kumimoji="1" sz="28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2pPr>
                <a:lvl3pPr marL="1143000" indent="-228600">
                  <a:lnSpc>
                    <a:spcPct val="93000"/>
                  </a:lnSpc>
                  <a:spcAft>
                    <a:spcPts val="850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•"/>
                  <a:defRPr kumimoji="1" sz="24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3pPr>
                <a:lvl4pPr marL="1600200" indent="-228600"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–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4pPr>
                <a:lvl5pPr marL="2057400" indent="-228600">
                  <a:lnSpc>
                    <a:spcPct val="93000"/>
                  </a:lnSpc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5pPr>
                <a:lvl6pPr marL="25146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6pPr>
                <a:lvl7pPr marL="29718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7pPr>
                <a:lvl8pPr marL="34290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8pPr>
                <a:lvl9pPr marL="38862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charset="0"/>
                  <a:buChar char="»"/>
                  <a:defRPr kumimoji="1" sz="2000">
                    <a:solidFill>
                      <a:srgbClr val="000000"/>
                    </a:solidFill>
                    <a:latin typeface="Arial" charset="0"/>
                    <a:ea typeface="SimSun" charset="0"/>
                    <a:cs typeface="SimSun" charset="0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ru-RU" sz="1800" b="1" dirty="0">
                    <a:solidFill>
                      <a:srgbClr val="FF0000"/>
                    </a:solidFill>
                    <a:ea typeface="SimSun" charset="0"/>
                  </a:rPr>
                  <a:t>BM@N</a:t>
                </a:r>
              </a:p>
            </p:txBody>
          </p:sp>
        </p:grpSp>
      </p:grpSp>
      <p:grpSp>
        <p:nvGrpSpPr>
          <p:cNvPr id="166" name="Группа 165"/>
          <p:cNvGrpSpPr/>
          <p:nvPr/>
        </p:nvGrpSpPr>
        <p:grpSpPr>
          <a:xfrm>
            <a:off x="1938232" y="3788117"/>
            <a:ext cx="2453955" cy="553713"/>
            <a:chOff x="6261244" y="3546249"/>
            <a:chExt cx="1843283" cy="553713"/>
          </a:xfrm>
        </p:grpSpPr>
        <p:sp>
          <p:nvSpPr>
            <p:cNvPr id="167" name="Text Box 23"/>
            <p:cNvSpPr txBox="1">
              <a:spLocks noChangeArrowheads="1"/>
            </p:cNvSpPr>
            <p:nvPr/>
          </p:nvSpPr>
          <p:spPr bwMode="auto">
            <a:xfrm>
              <a:off x="6261244" y="3546249"/>
              <a:ext cx="1157500" cy="21544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Arial"/>
                  <a:cs typeface="Arial"/>
                </a:rPr>
                <a:t>Transfer</a:t>
              </a:r>
              <a:r>
                <a:rPr lang="ru-RU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 с</a:t>
              </a:r>
              <a:r>
                <a:rPr lang="en-US" sz="14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hannels</a:t>
              </a:r>
              <a:endParaRPr lang="en-US" sz="1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 bwMode="auto">
            <a:xfrm flipH="1" flipV="1">
              <a:off x="7418744" y="3711981"/>
              <a:ext cx="685783" cy="387981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142338" y="4045175"/>
            <a:ext cx="6660953" cy="2812825"/>
            <a:chOff x="2142338" y="4045175"/>
            <a:chExt cx="6660953" cy="2812825"/>
          </a:xfrm>
        </p:grpSpPr>
        <p:sp>
          <p:nvSpPr>
            <p:cNvPr id="26636" name="TextBox 6"/>
            <p:cNvSpPr txBox="1">
              <a:spLocks noChangeArrowheads="1"/>
            </p:cNvSpPr>
            <p:nvPr/>
          </p:nvSpPr>
          <p:spPr bwMode="auto">
            <a:xfrm>
              <a:off x="6721499" y="4045175"/>
              <a:ext cx="2081792" cy="280076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charset="0"/>
                <a:buChar char="•"/>
                <a:defRPr kumimoji="1" sz="3200">
                  <a:solidFill>
                    <a:srgbClr val="000000"/>
                  </a:solidFill>
                  <a:latin typeface="Arial" charset="0"/>
                  <a:ea typeface="Arial" charset="0"/>
                  <a:cs typeface="SimSun" charset="0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buChar char="–"/>
                <a:defRPr kumimoji="1" sz="28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buChar char="•"/>
                <a:defRPr kumimoji="1" sz="24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buChar char="–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buChar char="»"/>
                <a:defRPr kumimoji="1" sz="2000"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ru-RU" sz="2000" b="1" dirty="0" smtClean="0">
                <a:solidFill>
                  <a:srgbClr val="0000CC"/>
                </a:solidFill>
                <a:ea typeface="MS PGothic" charset="-128"/>
                <a:cs typeface="Arial" charset="0"/>
              </a:endParaRP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ru-RU" sz="2000" b="1" dirty="0" smtClean="0">
                  <a:solidFill>
                    <a:srgbClr val="0000CC"/>
                  </a:solidFill>
                  <a:ea typeface="MS PGothic" charset="-128"/>
                  <a:cs typeface="Arial" charset="0"/>
                </a:rPr>
                <a:t>Heavy </a:t>
              </a:r>
              <a:r>
                <a:rPr kumimoji="0" lang="en-US" altLang="ru-RU" sz="2000" b="1" dirty="0">
                  <a:solidFill>
                    <a:srgbClr val="0000CC"/>
                  </a:solidFill>
                  <a:ea typeface="MS PGothic" charset="-128"/>
                  <a:cs typeface="Arial" charset="0"/>
                </a:rPr>
                <a:t>Ion </a:t>
              </a:r>
              <a:r>
                <a:rPr kumimoji="0" lang="en-US" altLang="ru-RU" sz="2000" b="1" dirty="0" smtClean="0">
                  <a:solidFill>
                    <a:srgbClr val="0000CC"/>
                  </a:solidFill>
                  <a:ea typeface="MS PGothic" charset="-128"/>
                  <a:cs typeface="Arial" charset="0"/>
                </a:rPr>
                <a:t>Linear Accelerator commissioned at VBLHEP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ru-RU" sz="800" b="1" dirty="0" smtClean="0">
                <a:solidFill>
                  <a:srgbClr val="0000CC"/>
                </a:solidFill>
                <a:ea typeface="MS PGothic" charset="-128"/>
                <a:cs typeface="Arial" charset="0"/>
              </a:endParaRP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ru-RU" sz="2000" b="1" dirty="0" smtClean="0">
                  <a:solidFill>
                    <a:srgbClr val="0000CC"/>
                  </a:solidFill>
                  <a:ea typeface="MS PGothic" charset="-128"/>
                  <a:cs typeface="Arial" charset="0"/>
                </a:rPr>
                <a:t>3.2 MeV/u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000" b="1" dirty="0">
                  <a:solidFill>
                    <a:srgbClr val="0000CC"/>
                  </a:solidFill>
                  <a:cs typeface="Arial" panose="020B0604020202020204" pitchFamily="34" charset="0"/>
                </a:rPr>
                <a:t>Au</a:t>
              </a:r>
              <a:r>
                <a:rPr kumimoji="0" lang="en-US" sz="2000" b="1" baseline="30000" dirty="0">
                  <a:solidFill>
                    <a:srgbClr val="0000CC"/>
                  </a:solidFill>
                  <a:cs typeface="Arial" panose="020B0604020202020204" pitchFamily="34" charset="0"/>
                </a:rPr>
                <a:t>31+</a:t>
              </a:r>
              <a:r>
                <a:rPr kumimoji="0" lang="en-US" altLang="ru-RU" sz="2000" b="1" dirty="0" smtClean="0">
                  <a:solidFill>
                    <a:srgbClr val="0000CC"/>
                  </a:solidFill>
                  <a:ea typeface="MS PGothic" charset="-128"/>
                  <a:cs typeface="Arial" charset="0"/>
                </a:rPr>
                <a:t> 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ru-RU" altLang="ru-RU" sz="800" b="1" dirty="0">
                <a:solidFill>
                  <a:srgbClr val="0000CC"/>
                </a:solidFill>
                <a:ea typeface="MS PGothic" charset="-128"/>
                <a:cs typeface="Arial" charset="0"/>
              </a:endParaRPr>
            </a:p>
          </p:txBody>
        </p:sp>
        <p:pic>
          <p:nvPicPr>
            <p:cNvPr id="18" name="Рисунок 4" descr="20160909_08501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2338" y="4272557"/>
              <a:ext cx="4596342" cy="2585443"/>
            </a:xfrm>
            <a:prstGeom prst="rect">
              <a:avLst/>
            </a:prstGeom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73851" y="4279020"/>
              <a:ext cx="964829" cy="565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>
          <a:xfrm>
            <a:off x="7899525" y="6356347"/>
            <a:ext cx="2057400" cy="365125"/>
          </a:xfrm>
        </p:spPr>
        <p:txBody>
          <a:bodyPr/>
          <a:lstStyle/>
          <a:p>
            <a:pPr algn="r">
              <a:defRPr/>
            </a:pPr>
            <a:fld id="{378CF215-0D1A-AE42-BEDD-C78DE5C279FB}" type="slidenum">
              <a:rPr lang="en-US" smtClean="0"/>
              <a:pPr algn="r">
                <a:defRPr/>
              </a:pPr>
              <a:t>16</a:t>
            </a:fld>
            <a:endParaRPr lang="en-US" dirty="0"/>
          </a:p>
        </p:txBody>
      </p:sp>
      <p:pic>
        <p:nvPicPr>
          <p:cNvPr id="13" name="Picture 3" descr="NICA_header_blue.tif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016"/>
          <a:stretch/>
        </p:blipFill>
        <p:spPr>
          <a:xfrm>
            <a:off x="4355976" y="818063"/>
            <a:ext cx="4765408" cy="2826961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7" y="813253"/>
            <a:ext cx="4418158" cy="2945438"/>
          </a:xfrm>
          <a:prstGeom prst="rect">
            <a:avLst/>
          </a:prstGeom>
        </p:spPr>
      </p:pic>
      <p:sp>
        <p:nvSpPr>
          <p:cNvPr id="56326" name="TextBox 6"/>
          <p:cNvSpPr txBox="1">
            <a:spLocks noChangeArrowheads="1"/>
          </p:cNvSpPr>
          <p:nvPr/>
        </p:nvSpPr>
        <p:spPr bwMode="auto">
          <a:xfrm>
            <a:off x="4404420" y="3179181"/>
            <a:ext cx="4712366" cy="1077913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kumimoji="0" lang="en-GB" b="1" dirty="0" smtClean="0">
                <a:solidFill>
                  <a:srgbClr val="FF0000"/>
                </a:solidFill>
                <a:cs typeface="Arial" panose="020B0604020202020204" pitchFamily="34" charset="0"/>
              </a:rPr>
              <a:t>B= 5.4T reached. </a:t>
            </a:r>
            <a:r>
              <a:rPr kumimoji="0" lang="en-US" b="1" dirty="0" smtClean="0">
                <a:solidFill>
                  <a:srgbClr val="0000CC"/>
                </a:solidFill>
                <a:cs typeface="Arial" panose="020B0604020202020204" pitchFamily="34" charset="0"/>
              </a:rPr>
              <a:t>Test Au beams produced: </a:t>
            </a:r>
          </a:p>
          <a:p>
            <a:pPr eaLnBrk="1" hangingPunct="1">
              <a:defRPr/>
            </a:pP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kumimoji="0" lang="en-US" b="1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Au</a:t>
            </a:r>
            <a:r>
              <a:rPr kumimoji="0" lang="en-US" b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30+</a:t>
            </a: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÷ Au32</a:t>
            </a:r>
            <a:r>
              <a:rPr kumimoji="0" lang="en-US" b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32+</a:t>
            </a: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, 6*10</a:t>
            </a:r>
            <a:r>
              <a:rPr kumimoji="0" lang="ru-RU" b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kumimoji="0"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</a:t>
            </a:r>
            <a:r>
              <a:rPr kumimoji="0" lang="en-US" b="1" baseline="-25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ionization</a:t>
            </a: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= 20 </a:t>
            </a:r>
            <a:r>
              <a:rPr kumimoji="0"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ms</a:t>
            </a: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for </a:t>
            </a:r>
          </a:p>
          <a:p>
            <a:pPr eaLnBrk="1" hangingPunct="1">
              <a:defRPr/>
            </a:pP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kumimoji="0" lang="en-US" b="1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Au</a:t>
            </a:r>
            <a:r>
              <a:rPr kumimoji="0" lang="en-US" b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31+</a:t>
            </a: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-&gt; repetition rate 50 Hz.</a:t>
            </a:r>
          </a:p>
          <a:p>
            <a:pPr eaLnBrk="1" hangingPunct="1">
              <a:defRPr/>
            </a:pP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kumimoji="0" lang="en-US" b="1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ion beams Au</a:t>
            </a:r>
            <a:r>
              <a:rPr kumimoji="0" lang="en-US" b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51+</a:t>
            </a: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÷ Au</a:t>
            </a:r>
            <a:r>
              <a:rPr kumimoji="0" lang="en-US" b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54+ </a:t>
            </a:r>
            <a:r>
              <a:rPr kumimoji="0"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are produced.</a:t>
            </a:r>
            <a:endParaRPr kumimoji="0" lang="en-US" b="1" u="sng" dirty="0" smtClean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56329" name="TextBox 6"/>
          <p:cNvSpPr txBox="1">
            <a:spLocks noChangeArrowheads="1"/>
          </p:cNvSpPr>
          <p:nvPr/>
        </p:nvSpPr>
        <p:spPr bwMode="auto">
          <a:xfrm>
            <a:off x="-19051" y="3173413"/>
            <a:ext cx="4423471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800" b="1" dirty="0" smtClean="0">
              <a:solidFill>
                <a:srgbClr val="FF0000"/>
              </a:solidFill>
              <a:latin typeface="Arial" pitchFamily="-72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b="1" dirty="0" smtClean="0">
                <a:solidFill>
                  <a:srgbClr val="FF0000"/>
                </a:solidFill>
                <a:latin typeface="Arial" pitchFamily="-72" charset="0"/>
                <a:ea typeface="MS PGothic" charset="0"/>
                <a:cs typeface="MS PGothic" charset="0"/>
              </a:rPr>
              <a:t>Source had been</a:t>
            </a:r>
            <a:r>
              <a:rPr lang="en-US" b="1" dirty="0">
                <a:solidFill>
                  <a:srgbClr val="FF0000"/>
                </a:solidFill>
                <a:latin typeface="Arial" pitchFamily="-72" charset="0"/>
                <a:ea typeface="MS PGothic" charset="0"/>
                <a:cs typeface="MS PGothic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-72" charset="0"/>
                <a:ea typeface="MS PGothic" charset="0"/>
                <a:cs typeface="MS PGothic" charset="0"/>
              </a:rPr>
              <a:t>commissioned, 10</a:t>
            </a:r>
            <a:r>
              <a:rPr lang="en-US" b="1" baseline="30000" dirty="0" smtClean="0">
                <a:solidFill>
                  <a:srgbClr val="FF0000"/>
                </a:solidFill>
                <a:latin typeface="Arial" pitchFamily="-72" charset="0"/>
                <a:ea typeface="MS PGothic" charset="0"/>
                <a:cs typeface="MS PGothic" charset="0"/>
              </a:rPr>
              <a:t>10 </a:t>
            </a:r>
            <a:r>
              <a:rPr lang="en-US" b="1" dirty="0" smtClean="0">
                <a:solidFill>
                  <a:srgbClr val="FF0000"/>
                </a:solidFill>
                <a:latin typeface="Arial" pitchFamily="-72" charset="0"/>
                <a:ea typeface="MS PGothic" charset="0"/>
                <a:cs typeface="MS PGothic" charset="0"/>
              </a:rPr>
              <a:t>d</a:t>
            </a:r>
            <a:r>
              <a:rPr lang="en-US" b="1" dirty="0" smtClean="0">
                <a:solidFill>
                  <a:srgbClr val="FF0000"/>
                </a:solidFill>
                <a:latin typeface="Arial" pitchFamily="-72" charset="0"/>
                <a:ea typeface="MS PGothic" charset="0"/>
                <a:cs typeface="MS PGothic" charset="0"/>
                <a:sym typeface="Symbol" panose="05050102010706020507" pitchFamily="18" charset="2"/>
              </a:rPr>
              <a:t></a:t>
            </a:r>
            <a:endParaRPr lang="en-US" b="1" dirty="0">
              <a:solidFill>
                <a:srgbClr val="FF0000"/>
              </a:solidFill>
              <a:latin typeface="Arial" pitchFamily="-72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latin typeface="Arial" pitchFamily="-72" charset="0"/>
                <a:ea typeface="MS PGothic" charset="0"/>
                <a:cs typeface="MS PGothic" charset="0"/>
              </a:rPr>
              <a:t>First beam run in </a:t>
            </a:r>
            <a:r>
              <a:rPr lang="en-US" b="1" dirty="0" smtClean="0">
                <a:solidFill>
                  <a:srgbClr val="FF0000"/>
                </a:solidFill>
                <a:latin typeface="Arial" pitchFamily="-72" charset="0"/>
                <a:ea typeface="MS PGothic" charset="0"/>
                <a:cs typeface="MS PGothic" charset="0"/>
              </a:rPr>
              <a:t>June 2016</a:t>
            </a:r>
          </a:p>
          <a:p>
            <a:pPr algn="ctr" eaLnBrk="1" hangingPunct="1">
              <a:defRPr/>
            </a:pPr>
            <a:r>
              <a:rPr lang="en-US" b="1" dirty="0" smtClean="0">
                <a:solidFill>
                  <a:srgbClr val="FF0000"/>
                </a:solidFill>
                <a:latin typeface="Arial" pitchFamily="-72" charset="0"/>
                <a:ea typeface="MS PGothic" charset="0"/>
                <a:cs typeface="MS PGothic" charset="0"/>
              </a:rPr>
              <a:t>Very successful second run </a:t>
            </a:r>
          </a:p>
          <a:p>
            <a:pPr algn="ctr" eaLnBrk="1" hangingPunct="1">
              <a:defRPr/>
            </a:pPr>
            <a:r>
              <a:rPr lang="en-US" b="1" dirty="0" smtClean="0">
                <a:solidFill>
                  <a:srgbClr val="FF0000"/>
                </a:solidFill>
                <a:latin typeface="Arial" pitchFamily="-72" charset="0"/>
                <a:ea typeface="MS PGothic" charset="0"/>
                <a:cs typeface="MS PGothic" charset="0"/>
              </a:rPr>
              <a:t>November-December 2016</a:t>
            </a:r>
          </a:p>
          <a:p>
            <a:pPr algn="ctr" eaLnBrk="1" hangingPunct="1">
              <a:defRPr/>
            </a:pPr>
            <a:endParaRPr lang="ru-RU" sz="800" b="1" dirty="0">
              <a:solidFill>
                <a:srgbClr val="FF0000"/>
              </a:solidFill>
              <a:latin typeface="Arial" pitchFamily="-72" charset="0"/>
              <a:ea typeface="MS PGothic" charset="0"/>
              <a:cs typeface="MS PGothic" charset="0"/>
            </a:endParaRPr>
          </a:p>
        </p:txBody>
      </p:sp>
      <p:sp>
        <p:nvSpPr>
          <p:cNvPr id="768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24706"/>
            <a:ext cx="4355976" cy="372046"/>
          </a:xfrm>
          <a:solidFill>
            <a:schemeClr val="accent1">
              <a:lumMod val="20000"/>
              <a:lumOff val="80000"/>
            </a:schemeClr>
          </a:solidFill>
        </p:spPr>
        <p:txBody>
          <a:bodyPr lIns="90000" tIns="46800" rIns="90000" bIns="46800"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rgbClr val="EE0627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1600" b="1" dirty="0">
                <a:solidFill>
                  <a:srgbClr val="0000CC"/>
                </a:solidFill>
                <a:ea typeface="+mj-ea"/>
                <a:cs typeface="+mj-cs"/>
              </a:rPr>
              <a:t>Source for polarized particles (SPP)</a:t>
            </a:r>
          </a:p>
        </p:txBody>
      </p:sp>
      <p:sp>
        <p:nvSpPr>
          <p:cNvPr id="76802" name="Rectangle 5"/>
          <p:cNvSpPr>
            <a:spLocks noGrp="1"/>
          </p:cNvSpPr>
          <p:nvPr>
            <p:ph type="title"/>
          </p:nvPr>
        </p:nvSpPr>
        <p:spPr>
          <a:xfrm>
            <a:off x="179512" y="116633"/>
            <a:ext cx="8784976" cy="94545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sz="2400" b="1" dirty="0" smtClean="0">
                <a:solidFill>
                  <a:srgbClr val="0B07A7"/>
                </a:solidFill>
                <a:ea typeface="+mj-ea"/>
                <a:cs typeface="+mj-cs"/>
              </a:rPr>
              <a:t>New injection complex of the</a:t>
            </a:r>
            <a:r>
              <a:rPr kumimoji="0" lang="ru-RU" sz="2400" b="1" dirty="0" smtClean="0">
                <a:solidFill>
                  <a:srgbClr val="0B07A7"/>
                </a:solidFill>
                <a:ea typeface="+mj-ea"/>
                <a:cs typeface="+mj-cs"/>
              </a:rPr>
              <a:t> </a:t>
            </a:r>
            <a:r>
              <a:rPr kumimoji="0" lang="en-US" sz="2400" b="1" dirty="0" smtClean="0">
                <a:solidFill>
                  <a:srgbClr val="0B07A7"/>
                </a:solidFill>
                <a:ea typeface="+mj-ea"/>
                <a:cs typeface="+mj-cs"/>
              </a:rPr>
              <a:t>NICA</a:t>
            </a:r>
            <a:r>
              <a:rPr kumimoji="0" lang="ru-RU" sz="2400" b="1" dirty="0" smtClean="0">
                <a:solidFill>
                  <a:srgbClr val="0B07A7"/>
                </a:solidFill>
                <a:ea typeface="+mj-ea"/>
                <a:cs typeface="+mj-cs"/>
              </a:rPr>
              <a:t> </a:t>
            </a:r>
            <a:r>
              <a:rPr kumimoji="0" lang="en-US" sz="2400" b="1" dirty="0" smtClean="0">
                <a:solidFill>
                  <a:srgbClr val="0B07A7"/>
                </a:solidFill>
                <a:ea typeface="+mj-ea"/>
                <a:cs typeface="+mj-cs"/>
              </a:rPr>
              <a:t>(Ion sources</a:t>
            </a:r>
            <a:r>
              <a:rPr kumimoji="0" lang="ru-RU" sz="2400" b="1" dirty="0" smtClean="0">
                <a:solidFill>
                  <a:srgbClr val="0B07A7"/>
                </a:solidFill>
                <a:ea typeface="+mj-ea"/>
                <a:cs typeface="+mj-cs"/>
              </a:rPr>
              <a:t> + </a:t>
            </a:r>
            <a:r>
              <a:rPr kumimoji="0" lang="en-US" sz="2400" b="1" dirty="0" err="1" smtClean="0">
                <a:solidFill>
                  <a:srgbClr val="0B07A7"/>
                </a:solidFill>
                <a:ea typeface="+mj-ea"/>
                <a:cs typeface="+mj-cs"/>
              </a:rPr>
              <a:t>HILAc</a:t>
            </a:r>
            <a:r>
              <a:rPr kumimoji="0" lang="en-US" sz="2400" b="1" dirty="0" smtClean="0">
                <a:solidFill>
                  <a:srgbClr val="0B07A7"/>
                </a:solidFill>
                <a:ea typeface="+mj-ea"/>
                <a:cs typeface="+mj-cs"/>
              </a:rPr>
              <a:t>)</a:t>
            </a:r>
            <a:endParaRPr kumimoji="0" lang="ru-RU" sz="2400" b="1" dirty="0">
              <a:solidFill>
                <a:srgbClr val="0B07A7"/>
              </a:solidFill>
              <a:ea typeface="+mj-ea"/>
              <a:cs typeface="+mj-cs"/>
            </a:endParaRPr>
          </a:p>
        </p:txBody>
      </p:sp>
      <p:sp>
        <p:nvSpPr>
          <p:cNvPr id="19" name="Прямоугольник 4"/>
          <p:cNvSpPr>
            <a:spLocks noChangeArrowheads="1"/>
          </p:cNvSpPr>
          <p:nvPr/>
        </p:nvSpPr>
        <p:spPr bwMode="auto">
          <a:xfrm>
            <a:off x="179512" y="32672"/>
            <a:ext cx="8748713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110000"/>
              </a:lnSpc>
              <a:defRPr/>
            </a:pPr>
            <a:r>
              <a:rPr lang="en-US" altLang="ru-RU" sz="1800" b="1" dirty="0" smtClean="0">
                <a:solidFill>
                  <a:srgbClr val="0000CC"/>
                </a:solidFill>
              </a:rPr>
              <a:t>NICA </a:t>
            </a:r>
            <a:r>
              <a:rPr lang="en-US" altLang="ru-RU" sz="1800" b="1" dirty="0">
                <a:solidFill>
                  <a:srgbClr val="0000CC"/>
                </a:solidFill>
              </a:rPr>
              <a:t>construction</a:t>
            </a: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47675" y="815181"/>
            <a:ext cx="4793456" cy="38157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90000" tIns="46800" rIns="90000" bIns="46800"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rgbClr val="EE0627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1800" b="1" dirty="0">
                <a:solidFill>
                  <a:srgbClr val="0000CC"/>
                </a:solidFill>
                <a:ea typeface="+mj-ea"/>
                <a:cs typeface="+mj-cs"/>
              </a:rPr>
              <a:t>Heavy ion source: Krion-6T ESIS </a:t>
            </a: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0" y="0"/>
            <a:ext cx="1912148" cy="40011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NICA</a:t>
            </a:r>
            <a:r>
              <a:rPr lang="ru-RU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сегодня</a:t>
            </a:r>
            <a:endParaRPr lang="en-US" alt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10" y="797962"/>
            <a:ext cx="2585670" cy="258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0"/>
            <a:ext cx="9156526" cy="6831444"/>
            <a:chOff x="0" y="0"/>
            <a:chExt cx="9156526" cy="6831444"/>
          </a:xfrm>
        </p:grpSpPr>
        <p:pic>
          <p:nvPicPr>
            <p:cNvPr id="15" name="Picture 2" descr="UFN_fig5_новая_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87"/>
            <a:stretch>
              <a:fillRect/>
            </a:stretch>
          </p:blipFill>
          <p:spPr bwMode="auto">
            <a:xfrm>
              <a:off x="5037056" y="512504"/>
              <a:ext cx="1259632" cy="287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37" y="845547"/>
              <a:ext cx="2078549" cy="1727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3"/>
            <p:cNvSpPr txBox="1">
              <a:spLocks/>
            </p:cNvSpPr>
            <p:nvPr/>
          </p:nvSpPr>
          <p:spPr bwMode="auto">
            <a:xfrm>
              <a:off x="1519583" y="1866462"/>
              <a:ext cx="3536594" cy="1057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Georgia" charset="0"/>
                  <a:ea typeface="MS PGothic" charset="0"/>
                  <a:cs typeface="Georgia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Georgia" charset="0"/>
                  <a:ea typeface="MS PGothic" charset="0"/>
                  <a:cs typeface="Georgia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Georgia" charset="0"/>
                  <a:ea typeface="MS PGothic" charset="0"/>
                  <a:cs typeface="Georgia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Georgia" charset="0"/>
                  <a:ea typeface="MS PGothic" charset="0"/>
                  <a:cs typeface="Georgia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Georgia" charset="0"/>
                  <a:ea typeface="MS PGothic" charset="0"/>
                  <a:cs typeface="Georgia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eorgia" charset="0"/>
                  <a:ea typeface="MS PGothic" charset="0"/>
                  <a:cs typeface="Georgia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eorgia" charset="0"/>
                  <a:ea typeface="MS PGothic" charset="0"/>
                  <a:cs typeface="Georgia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eorgia" charset="0"/>
                  <a:ea typeface="MS PGothic" charset="0"/>
                  <a:cs typeface="Georgia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eorgia" charset="0"/>
                  <a:ea typeface="MS PGothic" charset="0"/>
                  <a:cs typeface="Georgia" charset="0"/>
                </a:defRPr>
              </a:lvl9pPr>
            </a:lstStyle>
            <a:p>
              <a:pPr eaLnBrk="0" hangingPunct="0">
                <a:spcBef>
                  <a:spcPct val="20000"/>
                </a:spcBef>
              </a:pPr>
              <a:r>
                <a:rPr lang="en-US" sz="1800" b="1" dirty="0" smtClean="0">
                  <a:solidFill>
                    <a:srgbClr val="000099"/>
                  </a:solidFill>
                  <a:latin typeface="+mn-lt"/>
                </a:rPr>
                <a:t>Max. B field = 2T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1800" b="1" dirty="0" smtClean="0">
                  <a:solidFill>
                    <a:srgbClr val="000099"/>
                  </a:solidFill>
                  <a:latin typeface="+mn-lt"/>
                </a:rPr>
                <a:t>Ramp rate – up to 4 T/s @ 1 Hz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1800" b="1" dirty="0" smtClean="0">
                  <a:solidFill>
                    <a:srgbClr val="000099"/>
                  </a:solidFill>
                  <a:latin typeface="+mn-lt"/>
                </a:rPr>
                <a:t>two-phase </a:t>
              </a:r>
              <a:r>
                <a:rPr lang="en-US" sz="1800" b="1" dirty="0" err="1" smtClean="0">
                  <a:solidFill>
                    <a:srgbClr val="000099"/>
                  </a:solidFill>
                  <a:latin typeface="+mn-lt"/>
                </a:rPr>
                <a:t>LHe</a:t>
              </a:r>
              <a:r>
                <a:rPr lang="en-US" sz="1800" b="1" dirty="0" smtClean="0">
                  <a:solidFill>
                    <a:srgbClr val="000099"/>
                  </a:solidFill>
                  <a:latin typeface="+mn-lt"/>
                </a:rPr>
                <a:t> @ 4.5K</a:t>
              </a:r>
              <a:endParaRPr lang="en-GB" sz="1800" b="1" dirty="0">
                <a:solidFill>
                  <a:srgbClr val="000099"/>
                </a:solidFill>
                <a:latin typeface="+mn-lt"/>
              </a:endParaRPr>
            </a:p>
          </p:txBody>
        </p:sp>
        <p:pic>
          <p:nvPicPr>
            <p:cNvPr id="23" name="Picture 2" descr="E:\Мои документы\NICA\foto\Коллайдер\модуль с диполем\DSC01395a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6" y="3329588"/>
              <a:ext cx="2383053" cy="348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3" name="Прямоугольник 1"/>
            <p:cNvSpPr>
              <a:spLocks noChangeArrowheads="1"/>
            </p:cNvSpPr>
            <p:nvPr/>
          </p:nvSpPr>
          <p:spPr bwMode="auto">
            <a:xfrm>
              <a:off x="2080128" y="992192"/>
              <a:ext cx="22275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/>
                <a:t>“</a:t>
              </a:r>
              <a:r>
                <a:rPr lang="en-US" sz="1800" b="1" dirty="0" smtClean="0"/>
                <a:t>Nuclotron-type”</a:t>
              </a:r>
            </a:p>
            <a:p>
              <a:pPr algn="ctr"/>
              <a:r>
                <a:rPr lang="en-US" sz="1800" b="1" dirty="0" smtClean="0"/>
                <a:t> SC hollow cable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pic>
          <p:nvPicPr>
            <p:cNvPr id="29" name="Picture 3" descr="NICA_header_blue.tif"/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915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"/>
            <p:cNvSpPr txBox="1">
              <a:spLocks noChangeArrowheads="1"/>
            </p:cNvSpPr>
            <p:nvPr/>
          </p:nvSpPr>
          <p:spPr bwMode="auto">
            <a:xfrm>
              <a:off x="12526" y="274742"/>
              <a:ext cx="9144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90"/>
                  </a:solidFill>
                </a:rPr>
                <a:t>S</a:t>
              </a:r>
              <a:r>
                <a:rPr lang="en-US" sz="2400" b="1" dirty="0" smtClean="0">
                  <a:solidFill>
                    <a:srgbClr val="000090"/>
                  </a:solidFill>
                </a:rPr>
                <a:t>uperconducting </a:t>
              </a:r>
              <a:r>
                <a:rPr lang="en-US" sz="2400" b="1" dirty="0" err="1" smtClean="0">
                  <a:solidFill>
                    <a:srgbClr val="000090"/>
                  </a:solidFill>
                </a:rPr>
                <a:t>superferric</a:t>
              </a:r>
              <a:r>
                <a:rPr lang="en-US" sz="2400" b="1" dirty="0">
                  <a:solidFill>
                    <a:srgbClr val="000090"/>
                  </a:solidFill>
                </a:rPr>
                <a:t> </a:t>
              </a:r>
              <a:r>
                <a:rPr lang="en-US" sz="2400" b="1" dirty="0" smtClean="0">
                  <a:solidFill>
                    <a:srgbClr val="000090"/>
                  </a:solidFill>
                  <a:latin typeface="+mn-lt"/>
                </a:rPr>
                <a:t>“</a:t>
              </a:r>
              <a:r>
                <a:rPr lang="en-US" sz="2400" b="1" dirty="0" err="1" smtClean="0">
                  <a:solidFill>
                    <a:srgbClr val="000090"/>
                  </a:solidFill>
                  <a:latin typeface="+mn-lt"/>
                </a:rPr>
                <a:t>Dubna</a:t>
              </a:r>
              <a:r>
                <a:rPr lang="en-US" sz="2400" b="1" dirty="0" smtClean="0">
                  <a:solidFill>
                    <a:srgbClr val="000090"/>
                  </a:solidFill>
                  <a:latin typeface="+mn-lt"/>
                </a:rPr>
                <a:t> </a:t>
              </a:r>
              <a:r>
                <a:rPr lang="en-US" sz="2400" b="1" dirty="0" smtClean="0">
                  <a:solidFill>
                    <a:srgbClr val="000090"/>
                  </a:solidFill>
                </a:rPr>
                <a:t>magnets</a:t>
              </a:r>
              <a:r>
                <a:rPr lang="en-US" sz="2800" b="1" dirty="0" smtClean="0">
                  <a:solidFill>
                    <a:srgbClr val="000090"/>
                  </a:solidFill>
                </a:rPr>
                <a:t>”</a:t>
              </a:r>
              <a:endParaRPr lang="en-US" sz="2800" b="1" dirty="0">
                <a:solidFill>
                  <a:srgbClr val="000090"/>
                </a:solidFill>
                <a:latin typeface="+mn-lt"/>
              </a:endParaRPr>
            </a:p>
          </p:txBody>
        </p:sp>
        <p:sp>
          <p:nvSpPr>
            <p:cNvPr id="13" name="Прямоугольник 4"/>
            <p:cNvSpPr>
              <a:spLocks noChangeArrowheads="1"/>
            </p:cNvSpPr>
            <p:nvPr/>
          </p:nvSpPr>
          <p:spPr bwMode="auto">
            <a:xfrm>
              <a:off x="179512" y="32672"/>
              <a:ext cx="8748713" cy="397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110000"/>
                </a:lnSpc>
                <a:defRPr/>
              </a:pPr>
              <a:r>
                <a:rPr lang="en-US" altLang="ru-RU" sz="1800" b="1" dirty="0" smtClean="0">
                  <a:solidFill>
                    <a:srgbClr val="0000CC"/>
                  </a:solidFill>
                </a:rPr>
                <a:t>NICA </a:t>
              </a:r>
              <a:r>
                <a:rPr lang="en-US" altLang="ru-RU" sz="1800" b="1" dirty="0">
                  <a:solidFill>
                    <a:srgbClr val="0000CC"/>
                  </a:solidFill>
                </a:rPr>
                <a:t>construction</a:t>
              </a: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2340283" y="3326161"/>
              <a:ext cx="6763699" cy="3505283"/>
              <a:chOff x="2340283" y="3326161"/>
              <a:chExt cx="6763699" cy="3505283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0283" y="3326161"/>
                <a:ext cx="6763699" cy="3491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1"/>
              <p:cNvSpPr txBox="1">
                <a:spLocks noChangeArrowheads="1"/>
              </p:cNvSpPr>
              <p:nvPr/>
            </p:nvSpPr>
            <p:spPr bwMode="auto">
              <a:xfrm>
                <a:off x="6012160" y="6431334"/>
                <a:ext cx="230425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r>
                  <a:rPr lang="en-US" altLang="ru-RU" sz="2000" b="1" dirty="0" smtClean="0">
                    <a:solidFill>
                      <a:schemeClr val="bg1"/>
                    </a:solidFill>
                    <a:latin typeface="Century Gothic" pitchFamily="34" charset="0"/>
                    <a:ea typeface="MS PGothic" pitchFamily="34" charset="-128"/>
                  </a:rPr>
                  <a:t>The Magnet Plant</a:t>
                </a:r>
                <a:endParaRPr lang="ru-RU" altLang="ru-RU" sz="2000" b="1" dirty="0">
                  <a:solidFill>
                    <a:schemeClr val="bg1"/>
                  </a:solidFill>
                  <a:latin typeface="Century Gothic" pitchFamily="34" charset="0"/>
                  <a:ea typeface="MS PGothic" pitchFamily="34" charset="-128"/>
                </a:endParaRPr>
              </a:p>
            </p:txBody>
          </p:sp>
        </p:grpSp>
      </p:grpSp>
      <p:pic>
        <p:nvPicPr>
          <p:cNvPr id="32" name="Picture 18" descr="quad_GSI_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73" y="3356767"/>
            <a:ext cx="2112258" cy="158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6648332" y="787560"/>
            <a:ext cx="2189744" cy="28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ru-RU" b="1" dirty="0" smtClean="0">
                <a:solidFill>
                  <a:srgbClr val="FF0000"/>
                </a:solidFill>
                <a:latin typeface="+mn-lt"/>
              </a:rPr>
              <a:t>Booster dipole</a:t>
            </a:r>
            <a:endParaRPr lang="en-US" alt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2387482" y="3309639"/>
            <a:ext cx="1854214" cy="157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ru-RU" b="1" dirty="0" smtClean="0">
                <a:solidFill>
                  <a:schemeClr val="bg1"/>
                </a:solidFill>
                <a:latin typeface="+mn-lt"/>
              </a:rPr>
              <a:t>Booster</a:t>
            </a:r>
          </a:p>
          <a:p>
            <a:pPr algn="ctr"/>
            <a:endParaRPr lang="en-US" altLang="ru-RU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altLang="ru-RU" b="1" dirty="0" smtClean="0">
              <a:solidFill>
                <a:schemeClr val="bg1"/>
              </a:solidFill>
              <a:latin typeface="+mn-lt"/>
            </a:endParaRPr>
          </a:p>
          <a:p>
            <a:pPr algn="ctr"/>
            <a:endParaRPr lang="en-US" altLang="ru-RU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altLang="ru-RU" b="1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altLang="ru-RU" b="1" dirty="0" smtClean="0">
                <a:solidFill>
                  <a:schemeClr val="bg1"/>
                </a:solidFill>
                <a:latin typeface="+mn-lt"/>
              </a:rPr>
              <a:t> quadrupole lens</a:t>
            </a:r>
            <a:endParaRPr lang="en-US" alt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-12017" y="3420502"/>
            <a:ext cx="2471242" cy="62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ru-RU" b="1" dirty="0" smtClean="0">
                <a:solidFill>
                  <a:schemeClr val="bg1"/>
                </a:solidFill>
                <a:latin typeface="+mn-lt"/>
              </a:rPr>
              <a:t>Collider  “twin” dipoles</a:t>
            </a:r>
            <a:endParaRPr lang="en-US" alt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0" y="0"/>
            <a:ext cx="1912148" cy="40011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NICA</a:t>
            </a:r>
            <a:r>
              <a:rPr lang="ru-RU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сегодня</a:t>
            </a:r>
            <a:endParaRPr lang="en-US" alt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8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3" name="Группа 10"/>
          <p:cNvGrpSpPr>
            <a:grpSpLocks/>
          </p:cNvGrpSpPr>
          <p:nvPr/>
        </p:nvGrpSpPr>
        <p:grpSpPr bwMode="auto">
          <a:xfrm>
            <a:off x="1042988" y="1033465"/>
            <a:ext cx="6970712" cy="5132387"/>
            <a:chOff x="842963" y="790575"/>
            <a:chExt cx="7510462" cy="5610225"/>
          </a:xfrm>
        </p:grpSpPr>
        <p:grpSp>
          <p:nvGrpSpPr>
            <p:cNvPr id="95251" name="Группа 28"/>
            <p:cNvGrpSpPr>
              <a:grpSpLocks/>
            </p:cNvGrpSpPr>
            <p:nvPr/>
          </p:nvGrpSpPr>
          <p:grpSpPr bwMode="auto">
            <a:xfrm>
              <a:off x="842963" y="790575"/>
              <a:ext cx="7510462" cy="5610225"/>
              <a:chOff x="842963" y="790575"/>
              <a:chExt cx="7510462" cy="5610225"/>
            </a:xfrm>
          </p:grpSpPr>
          <p:sp>
            <p:nvSpPr>
              <p:cNvPr id="95253" name="Text Box 20"/>
              <p:cNvSpPr txBox="1">
                <a:spLocks noChangeArrowheads="1"/>
              </p:cNvSpPr>
              <p:nvPr/>
            </p:nvSpPr>
            <p:spPr bwMode="auto">
              <a:xfrm>
                <a:off x="5622925" y="3316288"/>
                <a:ext cx="1028700" cy="403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Comic Sans MS" pitchFamily="66" charset="0"/>
                  </a:rPr>
                  <a:t>2.3 m</a:t>
                </a:r>
                <a:endParaRPr lang="ru-RU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5254" name="Line 19"/>
              <p:cNvSpPr>
                <a:spLocks noChangeShapeType="1"/>
              </p:cNvSpPr>
              <p:nvPr/>
            </p:nvSpPr>
            <p:spPr bwMode="auto">
              <a:xfrm>
                <a:off x="6315075" y="2719388"/>
                <a:ext cx="57150" cy="189230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255" name="Text Box 21"/>
              <p:cNvSpPr txBox="1">
                <a:spLocks noChangeArrowheads="1"/>
              </p:cNvSpPr>
              <p:nvPr/>
            </p:nvSpPr>
            <p:spPr bwMode="auto">
              <a:xfrm>
                <a:off x="3603625" y="4122738"/>
                <a:ext cx="863600" cy="706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Comic Sans MS" pitchFamily="66" charset="0"/>
                  </a:rPr>
                  <a:t>4.0 m</a:t>
                </a:r>
                <a:endParaRPr lang="ru-RU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5256" name="Line 22"/>
              <p:cNvSpPr>
                <a:spLocks noChangeShapeType="1"/>
              </p:cNvSpPr>
              <p:nvPr/>
            </p:nvSpPr>
            <p:spPr bwMode="auto">
              <a:xfrm flipV="1">
                <a:off x="2981325" y="4465638"/>
                <a:ext cx="3765550" cy="1270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257" name="Text Box 37"/>
              <p:cNvSpPr txBox="1">
                <a:spLocks noChangeArrowheads="1"/>
              </p:cNvSpPr>
              <p:nvPr/>
            </p:nvSpPr>
            <p:spPr bwMode="auto">
              <a:xfrm>
                <a:off x="2887663" y="2600325"/>
                <a:ext cx="1676400" cy="13120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en-US" b="1">
                    <a:solidFill>
                      <a:srgbClr val="FFCC00"/>
                    </a:solidFill>
                    <a:latin typeface="Comic Sans MS" pitchFamily="66" charset="0"/>
                  </a:rPr>
                  <a:t>Prototype of the Booster dipole</a:t>
                </a:r>
                <a:endParaRPr lang="ru-RU" b="1">
                  <a:solidFill>
                    <a:srgbClr val="FFCC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5258" name="Line 38"/>
              <p:cNvSpPr>
                <a:spLocks noChangeShapeType="1"/>
              </p:cNvSpPr>
              <p:nvPr/>
            </p:nvSpPr>
            <p:spPr bwMode="auto">
              <a:xfrm>
                <a:off x="3886200" y="3486150"/>
                <a:ext cx="838200" cy="0"/>
              </a:xfrm>
              <a:prstGeom prst="line">
                <a:avLst/>
              </a:prstGeom>
              <a:noFill/>
              <a:ln w="38100">
                <a:solidFill>
                  <a:srgbClr val="FFCC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pic>
            <p:nvPicPr>
              <p:cNvPr id="95259" name="Picture 35" descr="IMG_0228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842963" y="790575"/>
                <a:ext cx="7510462" cy="5610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5252" name="Text Box 35"/>
            <p:cNvSpPr txBox="1">
              <a:spLocks noChangeArrowheads="1"/>
            </p:cNvSpPr>
            <p:nvPr/>
          </p:nvSpPr>
          <p:spPr bwMode="auto">
            <a:xfrm>
              <a:off x="1457325" y="1173163"/>
              <a:ext cx="6230938" cy="403745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00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>
                  <a:latin typeface="Comic Sans MS" pitchFamily="66" charset="0"/>
                </a:rPr>
                <a:t>The best method to </a:t>
              </a:r>
              <a:r>
                <a:rPr lang="en-US" sz="1600" b="1">
                  <a:latin typeface="Comic Sans MS" pitchFamily="66" charset="0"/>
                </a:rPr>
                <a:t>measure</a:t>
              </a:r>
              <a:r>
                <a:rPr lang="en-US" b="1">
                  <a:latin typeface="Comic Sans MS" pitchFamily="66" charset="0"/>
                </a:rPr>
                <a:t> phase space size</a:t>
              </a:r>
              <a:endParaRPr lang="ru-RU" b="1">
                <a:latin typeface="Comic Sans MS" pitchFamily="66" charset="0"/>
              </a:endParaRPr>
            </a:p>
          </p:txBody>
        </p:sp>
      </p:grpSp>
      <p:grpSp>
        <p:nvGrpSpPr>
          <p:cNvPr id="95235" name="Group 40"/>
          <p:cNvGrpSpPr>
            <a:grpSpLocks/>
          </p:cNvGrpSpPr>
          <p:nvPr/>
        </p:nvGrpSpPr>
        <p:grpSpPr bwMode="auto">
          <a:xfrm>
            <a:off x="415264" y="1023908"/>
            <a:ext cx="8313738" cy="5127625"/>
            <a:chOff x="273" y="636"/>
            <a:chExt cx="5237" cy="3230"/>
          </a:xfrm>
        </p:grpSpPr>
        <p:pic>
          <p:nvPicPr>
            <p:cNvPr id="95245" name="Picture 31" descr="Synchrophstrn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73" y="654"/>
              <a:ext cx="5237" cy="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5246" name="Group 32"/>
            <p:cNvGrpSpPr>
              <a:grpSpLocks/>
            </p:cNvGrpSpPr>
            <p:nvPr/>
          </p:nvGrpSpPr>
          <p:grpSpPr bwMode="auto">
            <a:xfrm>
              <a:off x="284" y="636"/>
              <a:ext cx="897" cy="1379"/>
              <a:chOff x="388" y="656"/>
              <a:chExt cx="897" cy="1379"/>
            </a:xfrm>
          </p:grpSpPr>
          <p:pic>
            <p:nvPicPr>
              <p:cNvPr id="95247" name="Picture 33" descr="Veksler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388" y="656"/>
                <a:ext cx="897" cy="1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5248" name="Text Box 34"/>
              <p:cNvSpPr txBox="1">
                <a:spLocks noChangeArrowheads="1"/>
              </p:cNvSpPr>
              <p:nvPr/>
            </p:nvSpPr>
            <p:spPr bwMode="auto">
              <a:xfrm>
                <a:off x="392" y="1822"/>
                <a:ext cx="893" cy="213"/>
              </a:xfrm>
              <a:prstGeom prst="rect">
                <a:avLst/>
              </a:prstGeom>
              <a:solidFill>
                <a:srgbClr val="4D4D4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V. </a:t>
                </a:r>
                <a:r>
                  <a:rPr lang="en-US" sz="1600" dirty="0" err="1" smtClean="0">
                    <a:solidFill>
                      <a:schemeClr val="bg1"/>
                    </a:solidFill>
                  </a:rPr>
                  <a:t>Veksler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95536" y="713904"/>
            <a:ext cx="8390857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P1020084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99592" y="908720"/>
            <a:ext cx="7019925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5"/>
          <p:cNvGrpSpPr/>
          <p:nvPr/>
        </p:nvGrpSpPr>
        <p:grpSpPr>
          <a:xfrm>
            <a:off x="755575" y="836712"/>
            <a:ext cx="7616185" cy="5688632"/>
            <a:chOff x="755575" y="836712"/>
            <a:chExt cx="7616185" cy="5688632"/>
          </a:xfrm>
        </p:grpSpPr>
        <p:pic>
          <p:nvPicPr>
            <p:cNvPr id="4" name="Изображение 3" descr="IMG_0227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5" y="836712"/>
              <a:ext cx="7616185" cy="5688632"/>
            </a:xfrm>
            <a:prstGeom prst="rect">
              <a:avLst/>
            </a:prstGeom>
          </p:spPr>
        </p:pic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4860032" y="3409255"/>
              <a:ext cx="68983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kumimoji="0" lang="en-US" sz="1400" b="1" dirty="0" smtClean="0">
                  <a:solidFill>
                    <a:schemeClr val="bg1"/>
                  </a:solidFill>
                  <a:latin typeface="+mn-lt"/>
                </a:rPr>
                <a:t>2.4 </a:t>
              </a:r>
              <a:r>
                <a:rPr kumimoji="0" lang="en-US" sz="1400" b="1" dirty="0">
                  <a:solidFill>
                    <a:schemeClr val="bg1"/>
                  </a:solidFill>
                  <a:latin typeface="+mn-lt"/>
                </a:rPr>
                <a:t>m</a:t>
              </a:r>
              <a:endParaRPr kumimoji="0" lang="ru-RU" sz="14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5496822" y="2818945"/>
              <a:ext cx="11282" cy="197820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72554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sz="1400" b="1" dirty="0">
                  <a:solidFill>
                    <a:schemeClr val="bg1"/>
                  </a:solidFill>
                  <a:latin typeface="+mn-lt"/>
                </a:rPr>
                <a:t>4.0 m</a:t>
              </a:r>
              <a:endParaRPr kumimoji="0" lang="ru-RU" sz="14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 flipV="1">
              <a:off x="2555776" y="4365103"/>
              <a:ext cx="3600400" cy="853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78CF215-0D1A-AE42-BEDD-C78DE5C279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7" name="Группа 6"/>
          <p:cNvGrpSpPr/>
          <p:nvPr/>
        </p:nvGrpSpPr>
        <p:grpSpPr>
          <a:xfrm>
            <a:off x="0" y="0"/>
            <a:ext cx="9144000" cy="915988"/>
            <a:chOff x="0" y="0"/>
            <a:chExt cx="9144000" cy="91598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44000" cy="915988"/>
              <a:chOff x="0" y="0"/>
              <a:chExt cx="9144000" cy="915988"/>
            </a:xfrm>
          </p:grpSpPr>
          <p:pic>
            <p:nvPicPr>
              <p:cNvPr id="33" name="Picture 3" descr="NICA_header_blue.tif"/>
              <p:cNvPicPr>
                <a:picLocks noChangeAspect="1"/>
              </p:cNvPicPr>
              <p:nvPr/>
            </p:nvPicPr>
            <p:blipFill>
              <a:blip r:embed="rId9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915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2"/>
              <p:cNvSpPr txBox="1">
                <a:spLocks noChangeArrowheads="1"/>
              </p:cNvSpPr>
              <p:nvPr/>
            </p:nvSpPr>
            <p:spPr bwMode="auto">
              <a:xfrm>
                <a:off x="179512" y="305790"/>
                <a:ext cx="89208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000090"/>
                    </a:solidFill>
                    <a:latin typeface="+mn-lt"/>
                  </a:rPr>
                  <a:t>NICA Booster synchrotron</a:t>
                </a:r>
                <a:endParaRPr lang="en-US" sz="2400" b="1" dirty="0">
                  <a:solidFill>
                    <a:srgbClr val="000090"/>
                  </a:solidFill>
                  <a:latin typeface="+mn-lt"/>
                </a:endParaRPr>
              </a:p>
            </p:txBody>
          </p:sp>
          <p:sp>
            <p:nvSpPr>
              <p:cNvPr id="28" name="Прямоугольник 4"/>
              <p:cNvSpPr>
                <a:spLocks noChangeArrowheads="1"/>
              </p:cNvSpPr>
              <p:nvPr/>
            </p:nvSpPr>
            <p:spPr bwMode="auto">
              <a:xfrm>
                <a:off x="179512" y="32672"/>
                <a:ext cx="8748713" cy="397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algn="ctr">
                  <a:lnSpc>
                    <a:spcPct val="110000"/>
                  </a:lnSpc>
                  <a:defRPr/>
                </a:pPr>
                <a:r>
                  <a:rPr lang="en-US" altLang="ru-RU" sz="1800" b="1" dirty="0" smtClean="0">
                    <a:solidFill>
                      <a:srgbClr val="0000CC"/>
                    </a:solidFill>
                  </a:rPr>
                  <a:t>NICA </a:t>
                </a:r>
                <a:r>
                  <a:rPr lang="en-US" altLang="ru-RU" sz="1800" b="1" dirty="0">
                    <a:solidFill>
                      <a:srgbClr val="0000CC"/>
                    </a:solidFill>
                  </a:rPr>
                  <a:t>construction</a:t>
                </a:r>
              </a:p>
            </p:txBody>
          </p:sp>
        </p:grp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1912148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NICA</a:t>
              </a:r>
              <a:r>
                <a:rPr lang="ru-RU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 сегодня</a:t>
              </a:r>
              <a:endParaRPr lang="en-US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785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6286500" y="6276487"/>
            <a:ext cx="2057400" cy="365125"/>
          </a:xfrm>
        </p:spPr>
        <p:txBody>
          <a:bodyPr/>
          <a:lstStyle/>
          <a:p>
            <a:pPr algn="r">
              <a:defRPr/>
            </a:pPr>
            <a:fld id="{378CF215-0D1A-AE42-BEDD-C78DE5C279FB}" type="slidenum">
              <a:rPr lang="en-US" smtClean="0"/>
              <a:pPr algn="r">
                <a:defRPr/>
              </a:pPr>
              <a:t>19</a:t>
            </a:fld>
            <a:endParaRPr lang="en-US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79510" y="3507282"/>
            <a:ext cx="8384968" cy="3066876"/>
            <a:chOff x="179510" y="3507282"/>
            <a:chExt cx="8384968" cy="306687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0" y="3507282"/>
              <a:ext cx="4392488" cy="30668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2"/>
            <p:cNvSpPr txBox="1">
              <a:spLocks noChangeArrowheads="1"/>
            </p:cNvSpPr>
            <p:nvPr/>
          </p:nvSpPr>
          <p:spPr bwMode="auto">
            <a:xfrm>
              <a:off x="4572000" y="3851642"/>
              <a:ext cx="3992478" cy="70788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  <a:latin typeface="+mn-lt"/>
                </a:rPr>
                <a:t>M</a:t>
              </a:r>
              <a:r>
                <a:rPr lang="en-US" sz="2000" b="1" dirty="0" err="1" smtClean="0">
                  <a:solidFill>
                    <a:srgbClr val="000090"/>
                  </a:solidFill>
                  <a:latin typeface="+mn-lt"/>
                </a:rPr>
                <a:t>ulti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+mn-lt"/>
                </a:rPr>
                <a:t>P</a:t>
              </a:r>
              <a:r>
                <a:rPr lang="en-US" sz="2000" b="1" dirty="0" err="1" smtClean="0">
                  <a:solidFill>
                    <a:srgbClr val="000090"/>
                  </a:solidFill>
                  <a:latin typeface="+mn-lt"/>
                </a:rPr>
                <a:t>urpose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 </a:t>
              </a:r>
              <a:r>
                <a:rPr lang="en-US" sz="2000" b="1" dirty="0" smtClean="0">
                  <a:solidFill>
                    <a:srgbClr val="FF0000"/>
                  </a:solidFill>
                  <a:latin typeface="+mn-lt"/>
                </a:rPr>
                <a:t>D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etector </a:t>
              </a:r>
            </a:p>
            <a:p>
              <a:pPr algn="ctr"/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(</a:t>
              </a:r>
              <a:r>
                <a:rPr lang="en-US" sz="2000" b="1" dirty="0" smtClean="0">
                  <a:solidFill>
                    <a:srgbClr val="FF0000"/>
                  </a:solidFill>
                  <a:latin typeface="+mn-lt"/>
                </a:rPr>
                <a:t>MPD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) </a:t>
              </a:r>
              <a:endParaRPr lang="en-US" sz="2000" b="1" dirty="0">
                <a:solidFill>
                  <a:srgbClr val="000090"/>
                </a:solidFill>
                <a:latin typeface="+mn-lt"/>
              </a:endParaRPr>
            </a:p>
          </p:txBody>
        </p:sp>
        <p:sp>
          <p:nvSpPr>
            <p:cNvPr id="44" name="TextBox 8"/>
            <p:cNvSpPr txBox="1">
              <a:spLocks noChangeArrowheads="1"/>
            </p:cNvSpPr>
            <p:nvPr/>
          </p:nvSpPr>
          <p:spPr bwMode="auto">
            <a:xfrm>
              <a:off x="4571999" y="4556233"/>
              <a:ext cx="3992479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000090"/>
                  </a:solidFill>
                </a:rPr>
                <a:t>The collider experiment</a:t>
              </a:r>
            </a:p>
            <a:p>
              <a:pPr algn="ctr" eaLnBrk="1" hangingPunct="1"/>
              <a:r>
                <a:rPr lang="en-US" sz="2000" b="1" dirty="0" smtClean="0">
                  <a:solidFill>
                    <a:srgbClr val="000090"/>
                  </a:solidFill>
                </a:rPr>
                <a:t>   at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NICA Stage II</a:t>
              </a:r>
            </a:p>
            <a:p>
              <a:pPr algn="ctr" eaLnBrk="1" hangingPunct="1"/>
              <a:r>
                <a:rPr lang="en-US" sz="2000" b="1" dirty="0">
                  <a:solidFill>
                    <a:srgbClr val="000090"/>
                  </a:solidFill>
                </a:rPr>
                <a:t> </a:t>
              </a:r>
              <a:r>
                <a:rPr lang="en-US" sz="2000" b="1" dirty="0" smtClean="0">
                  <a:solidFill>
                    <a:srgbClr val="000090"/>
                  </a:solidFill>
                </a:rPr>
                <a:t>  2020 - start up mode</a:t>
              </a:r>
              <a:endParaRPr lang="en-US" sz="2000" b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7" name="Группа 6"/>
          <p:cNvGrpSpPr/>
          <p:nvPr/>
        </p:nvGrpSpPr>
        <p:grpSpPr>
          <a:xfrm>
            <a:off x="0" y="0"/>
            <a:ext cx="9144000" cy="3507282"/>
            <a:chOff x="0" y="0"/>
            <a:chExt cx="9144000" cy="3507282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44000" cy="915988"/>
              <a:chOff x="0" y="0"/>
              <a:chExt cx="9144000" cy="915988"/>
            </a:xfrm>
          </p:grpSpPr>
          <p:pic>
            <p:nvPicPr>
              <p:cNvPr id="33" name="Picture 3" descr="NICA_header_blue.tif"/>
              <p:cNvPicPr>
                <a:picLocks noChangeAspect="1"/>
              </p:cNvPicPr>
              <p:nvPr/>
            </p:nvPicPr>
            <p:blipFill>
              <a:blip r:embed="rId4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915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2"/>
              <p:cNvSpPr txBox="1">
                <a:spLocks noChangeArrowheads="1"/>
              </p:cNvSpPr>
              <p:nvPr/>
            </p:nvSpPr>
            <p:spPr bwMode="auto">
              <a:xfrm>
                <a:off x="179512" y="305790"/>
                <a:ext cx="89208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FF0000"/>
                    </a:solidFill>
                  </a:rPr>
                  <a:t>BM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@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N and 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+mn-lt"/>
                  </a:rPr>
                  <a:t>MPD</a:t>
                </a:r>
                <a:endParaRPr lang="en-US" sz="2400" b="1" dirty="0">
                  <a:solidFill>
                    <a:srgbClr val="000090"/>
                  </a:solidFill>
                  <a:latin typeface="+mn-lt"/>
                </a:endParaRPr>
              </a:p>
            </p:txBody>
          </p:sp>
          <p:sp>
            <p:nvSpPr>
              <p:cNvPr id="28" name="Прямоугольник 4"/>
              <p:cNvSpPr>
                <a:spLocks noChangeArrowheads="1"/>
              </p:cNvSpPr>
              <p:nvPr/>
            </p:nvSpPr>
            <p:spPr bwMode="auto">
              <a:xfrm>
                <a:off x="179512" y="32672"/>
                <a:ext cx="8748713" cy="397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algn="ctr">
                  <a:lnSpc>
                    <a:spcPct val="110000"/>
                  </a:lnSpc>
                  <a:defRPr/>
                </a:pPr>
                <a:r>
                  <a:rPr lang="en-US" altLang="ru-RU" sz="1800" b="1" dirty="0" smtClean="0">
                    <a:solidFill>
                      <a:srgbClr val="0000CC"/>
                    </a:solidFill>
                  </a:rPr>
                  <a:t>NICA </a:t>
                </a:r>
                <a:r>
                  <a:rPr lang="en-US" altLang="ru-RU" sz="1800" b="1" dirty="0">
                    <a:solidFill>
                      <a:srgbClr val="0000CC"/>
                    </a:solidFill>
                  </a:rPr>
                  <a:t>construction</a:t>
                </a:r>
              </a:p>
            </p:txBody>
          </p:sp>
        </p:grpSp>
        <p:pic>
          <p:nvPicPr>
            <p:cNvPr id="36" name="Picture 12" descr="C:\Users\Yury\Documents\Suzdal\BM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767455"/>
              <a:ext cx="4392489" cy="2739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2"/>
            <p:cNvSpPr txBox="1">
              <a:spLocks noChangeArrowheads="1"/>
            </p:cNvSpPr>
            <p:nvPr/>
          </p:nvSpPr>
          <p:spPr bwMode="auto">
            <a:xfrm>
              <a:off x="4572000" y="1017653"/>
              <a:ext cx="3965798" cy="70788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aryonic </a:t>
              </a:r>
              <a:r>
                <a:rPr lang="en-US" sz="2000" b="1" dirty="0" smtClean="0">
                  <a:solidFill>
                    <a:srgbClr val="FF0000"/>
                  </a:solidFill>
                  <a:latin typeface="+mn-lt"/>
                </a:rPr>
                <a:t>M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atter </a:t>
              </a:r>
              <a:r>
                <a:rPr lang="en-US" sz="2000" b="1" dirty="0" smtClean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@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 </a:t>
              </a:r>
              <a:r>
                <a:rPr lang="en-US" sz="2000" b="1" dirty="0" smtClean="0">
                  <a:solidFill>
                    <a:srgbClr val="FF0000"/>
                  </a:solidFill>
                  <a:latin typeface="+mn-lt"/>
                </a:rPr>
                <a:t>N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uclotron </a:t>
              </a:r>
            </a:p>
            <a:p>
              <a:pPr algn="ctr"/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(</a:t>
              </a:r>
              <a:r>
                <a:rPr lang="en-US" sz="2000" b="1" dirty="0" smtClean="0">
                  <a:solidFill>
                    <a:srgbClr val="FF0000"/>
                  </a:solidFill>
                  <a:latin typeface="+mn-lt"/>
                </a:rPr>
                <a:t>BM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@</a:t>
              </a:r>
              <a:r>
                <a:rPr lang="en-US" sz="2000" b="1" dirty="0" smtClean="0">
                  <a:solidFill>
                    <a:srgbClr val="FF0000"/>
                  </a:solidFill>
                  <a:latin typeface="+mn-lt"/>
                </a:rPr>
                <a:t>N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)</a:t>
              </a:r>
              <a:endParaRPr lang="en-US" sz="2000" b="1" dirty="0">
                <a:solidFill>
                  <a:srgbClr val="000090"/>
                </a:solidFill>
                <a:latin typeface="+mn-lt"/>
              </a:endParaRPr>
            </a:p>
          </p:txBody>
        </p:sp>
        <p:sp>
          <p:nvSpPr>
            <p:cNvPr id="40" name="TextBox 8"/>
            <p:cNvSpPr txBox="1">
              <a:spLocks noChangeArrowheads="1"/>
            </p:cNvSpPr>
            <p:nvPr/>
          </p:nvSpPr>
          <p:spPr bwMode="auto">
            <a:xfrm>
              <a:off x="4572000" y="1730746"/>
              <a:ext cx="4104456" cy="16312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rgbClr val="000090"/>
                  </a:solidFill>
                </a:rPr>
                <a:t>  The </a:t>
              </a:r>
              <a:r>
                <a:rPr lang="en-US" sz="2000" b="1" dirty="0">
                  <a:solidFill>
                    <a:srgbClr val="000090"/>
                  </a:solidFill>
                </a:rPr>
                <a:t>fixed target </a:t>
              </a:r>
              <a:r>
                <a:rPr lang="en-US" sz="2000" b="1" dirty="0" smtClean="0">
                  <a:solidFill>
                    <a:srgbClr val="000090"/>
                  </a:solidFill>
                </a:rPr>
                <a:t>experiment </a:t>
              </a:r>
            </a:p>
            <a:p>
              <a:pPr eaLnBrk="1" hangingPunct="1"/>
              <a:r>
                <a:rPr lang="en-US" sz="2000" b="1" dirty="0" smtClean="0">
                  <a:solidFill>
                    <a:srgbClr val="000090"/>
                  </a:solidFill>
                </a:rPr>
                <a:t>  at </a:t>
              </a:r>
              <a:r>
                <a:rPr lang="en-US" sz="2000" b="1" dirty="0">
                  <a:solidFill>
                    <a:srgbClr val="000090"/>
                  </a:solidFill>
                </a:rPr>
                <a:t>the </a:t>
              </a:r>
              <a:r>
                <a:rPr lang="en-US" sz="2000" b="1" dirty="0" smtClean="0">
                  <a:solidFill>
                    <a:srgbClr val="000090"/>
                  </a:solidFill>
                </a:rPr>
                <a:t>Nuclotron -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NICA Stage I </a:t>
              </a:r>
            </a:p>
            <a:p>
              <a:pPr algn="ctr" eaLnBrk="1" hangingPunct="1"/>
              <a:r>
                <a:rPr lang="en-US" sz="2000" b="1" dirty="0">
                  <a:solidFill>
                    <a:srgbClr val="000090"/>
                  </a:solidFill>
                </a:rPr>
                <a:t> </a:t>
              </a:r>
              <a:r>
                <a:rPr lang="en-US" sz="2000" b="1" dirty="0" smtClean="0">
                  <a:solidFill>
                    <a:srgbClr val="000090"/>
                  </a:solidFill>
                </a:rPr>
                <a:t> 2017 – start </a:t>
              </a:r>
            </a:p>
            <a:p>
              <a:pPr algn="ctr" eaLnBrk="1" hangingPunct="1"/>
              <a:r>
                <a:rPr lang="en-US" sz="2000" b="1" dirty="0" smtClean="0">
                  <a:solidFill>
                    <a:srgbClr val="0000CC"/>
                  </a:solidFill>
                </a:rPr>
                <a:t>  </a:t>
              </a:r>
              <a:r>
                <a:rPr lang="en-US" sz="2000" b="1" dirty="0">
                  <a:solidFill>
                    <a:srgbClr val="333399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Au  Au</a:t>
              </a:r>
              <a:endParaRPr lang="en-US" sz="2000" b="1" dirty="0" smtClean="0">
                <a:solidFill>
                  <a:srgbClr val="333399"/>
                </a:solidFill>
              </a:endParaRPr>
            </a:p>
            <a:p>
              <a:pPr algn="ctr" eaLnBrk="1" hangingPunct="1"/>
              <a:r>
                <a:rPr lang="en-US" sz="2000" b="1" dirty="0">
                  <a:solidFill>
                    <a:srgbClr val="333399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b="1" dirty="0" smtClean="0">
                  <a:solidFill>
                    <a:srgbClr val="333399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</a:t>
              </a:r>
              <a:r>
                <a:rPr lang="en-US" sz="2000" b="1" dirty="0" err="1" smtClean="0">
                  <a:solidFill>
                    <a:srgbClr val="333399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000" b="1" baseline="-25000" dirty="0" err="1" smtClean="0">
                  <a:solidFill>
                    <a:srgbClr val="333399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NN</a:t>
              </a:r>
              <a:r>
                <a:rPr lang="en-US" sz="2000" b="1" dirty="0" smtClean="0">
                  <a:solidFill>
                    <a:srgbClr val="333399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b="1" dirty="0">
                  <a:solidFill>
                    <a:srgbClr val="333399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= 2.3 – 3.6 GeV/u </a:t>
              </a:r>
              <a:endParaRPr lang="en-US" sz="2000" b="1" dirty="0">
                <a:solidFill>
                  <a:srgbClr val="333399"/>
                </a:solidFill>
              </a:endParaRPr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1912148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NICA</a:t>
              </a:r>
              <a:r>
                <a:rPr lang="ru-RU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 сегодня</a:t>
              </a:r>
              <a:endParaRPr lang="en-US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463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47664" y="1556792"/>
            <a:ext cx="5543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342900" indent="-342900" algn="ctr"/>
            <a:r>
              <a:rPr lang="ru-RU" altLang="ru-RU" sz="2800" b="1" dirty="0" smtClean="0">
                <a:solidFill>
                  <a:srgbClr val="CC0000"/>
                </a:solidFill>
              </a:rPr>
              <a:t>Содержание</a:t>
            </a:r>
            <a:endParaRPr lang="en-US" altLang="ru-RU" sz="2800" b="1" dirty="0">
              <a:solidFill>
                <a:srgbClr val="CC0000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94414" y="2175398"/>
            <a:ext cx="79208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1" lang="ru-RU" sz="2000" b="1" dirty="0" smtClean="0">
                <a:solidFill>
                  <a:srgbClr val="0000CC"/>
                </a:solidFill>
                <a:cs typeface="Arial" pitchFamily="34" charset="0"/>
              </a:rPr>
              <a:t>Введение</a:t>
            </a:r>
            <a:endParaRPr kumimoji="1" lang="en-US" sz="2000" b="1" dirty="0" smtClean="0">
              <a:solidFill>
                <a:srgbClr val="0000CC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1" lang="en-US" sz="2000" b="1" dirty="0" smtClean="0">
                <a:solidFill>
                  <a:srgbClr val="0000CC"/>
                </a:solidFill>
                <a:cs typeface="Arial" pitchFamily="34" charset="0"/>
              </a:rPr>
              <a:t>1. </a:t>
            </a:r>
            <a:r>
              <a:rPr kumimoji="1" lang="ru-RU" sz="2000" b="1" dirty="0" smtClean="0">
                <a:solidFill>
                  <a:srgbClr val="0000CC"/>
                </a:solidFill>
                <a:cs typeface="Arial" pitchFamily="34" charset="0"/>
              </a:rPr>
              <a:t>Проект </a:t>
            </a:r>
            <a:r>
              <a:rPr kumimoji="1" lang="en-US" sz="2000" b="1" dirty="0" smtClean="0">
                <a:solidFill>
                  <a:srgbClr val="0000CC"/>
                </a:solidFill>
                <a:cs typeface="Arial" charset="0"/>
                <a:sym typeface="Apple Chancery" charset="0"/>
              </a:rPr>
              <a:t>NICA</a:t>
            </a:r>
            <a:endParaRPr kumimoji="1" lang="en-US" sz="2000" b="1" dirty="0">
              <a:solidFill>
                <a:srgbClr val="0000CC"/>
              </a:solidFill>
              <a:cs typeface="Arial" charset="0"/>
              <a:sym typeface="Apple Chancery" charset="0"/>
            </a:endParaRPr>
          </a:p>
          <a:p>
            <a:pPr marL="342900" indent="-342900">
              <a:lnSpc>
                <a:spcPct val="150000"/>
              </a:lnSpc>
              <a:defRPr/>
            </a:pPr>
            <a:r>
              <a:rPr lang="en-US" altLang="ru-RU" sz="2000" b="1" dirty="0" smtClean="0">
                <a:solidFill>
                  <a:srgbClr val="0000CC"/>
                </a:solidFill>
              </a:rPr>
              <a:t>2. </a:t>
            </a:r>
            <a:r>
              <a:rPr lang="ru-RU" altLang="ru-RU" sz="2000" b="1" dirty="0" smtClean="0">
                <a:solidFill>
                  <a:srgbClr val="0000CC"/>
                </a:solidFill>
              </a:rPr>
              <a:t>Проект </a:t>
            </a:r>
            <a:r>
              <a:rPr lang="en-US" altLang="ru-RU" sz="2000" b="1" dirty="0" smtClean="0">
                <a:solidFill>
                  <a:srgbClr val="0000CC"/>
                </a:solidFill>
              </a:rPr>
              <a:t>LEPTA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en-US" sz="2000" b="1" dirty="0" smtClean="0">
                <a:solidFill>
                  <a:srgbClr val="0000CC"/>
                </a:solidFill>
              </a:rPr>
              <a:t>3. </a:t>
            </a:r>
            <a:r>
              <a:rPr lang="ru-RU" sz="2000" b="1" dirty="0" smtClean="0">
                <a:solidFill>
                  <a:srgbClr val="0000CC"/>
                </a:solidFill>
              </a:rPr>
              <a:t>Итого…</a:t>
            </a:r>
            <a:endParaRPr kumimoji="1" lang="en-US" sz="2000" b="1" dirty="0" smtClean="0">
              <a:solidFill>
                <a:srgbClr val="0000CC"/>
              </a:solidFill>
              <a:sym typeface="Apple Chancery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61207" y="6137367"/>
            <a:ext cx="8558801" cy="629688"/>
            <a:chOff x="261671" y="6239973"/>
            <a:chExt cx="8558801" cy="629688"/>
          </a:xfrm>
        </p:grpSpPr>
        <p:pic>
          <p:nvPicPr>
            <p:cNvPr id="9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6453684"/>
              <a:ext cx="503548" cy="24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71" y="6286835"/>
              <a:ext cx="627435" cy="58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LEPTA_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6411724"/>
              <a:ext cx="420123" cy="40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o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969" y="6239973"/>
              <a:ext cx="577503" cy="57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81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7596336" y="6292109"/>
            <a:ext cx="2057400" cy="365125"/>
          </a:xfrm>
        </p:spPr>
        <p:txBody>
          <a:bodyPr/>
          <a:lstStyle/>
          <a:p>
            <a:pPr algn="r">
              <a:defRPr/>
            </a:pPr>
            <a:fld id="{378CF215-0D1A-AE42-BEDD-C78DE5C279FB}" type="slidenum">
              <a:rPr lang="en-US" smtClean="0"/>
              <a:pPr algn="r">
                <a:defRPr/>
              </a:pPr>
              <a:t>20</a:t>
            </a:fld>
            <a:endParaRPr lang="en-US" dirty="0"/>
          </a:p>
        </p:txBody>
      </p:sp>
      <p:grpSp>
        <p:nvGrpSpPr>
          <p:cNvPr id="83" name="Группа 82"/>
          <p:cNvGrpSpPr/>
          <p:nvPr/>
        </p:nvGrpSpPr>
        <p:grpSpPr>
          <a:xfrm>
            <a:off x="-1" y="2996202"/>
            <a:ext cx="9144001" cy="3861798"/>
            <a:chOff x="-1" y="2996202"/>
            <a:chExt cx="9144001" cy="3861798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0" y="3004581"/>
              <a:ext cx="9144000" cy="3853419"/>
            </a:xfrm>
            <a:prstGeom prst="rect">
              <a:avLst/>
            </a:prstGeom>
            <a:solidFill>
              <a:srgbClr val="C5EA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60" name="TextBox 10"/>
            <p:cNvSpPr txBox="1">
              <a:spLocks noChangeArrowheads="1"/>
            </p:cNvSpPr>
            <p:nvPr/>
          </p:nvSpPr>
          <p:spPr bwMode="auto">
            <a:xfrm>
              <a:off x="67928" y="3095580"/>
              <a:ext cx="8968568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400" b="1" dirty="0" smtClean="0">
                <a:solidFill>
                  <a:srgbClr val="000090"/>
                </a:solidFill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n-US" sz="2000" b="1" dirty="0" smtClean="0">
                  <a:solidFill>
                    <a:srgbClr val="000090"/>
                  </a:solidFill>
                  <a:cs typeface="Arial" charset="0"/>
                </a:rPr>
                <a:t>MPD superconducting Solenoid:</a:t>
              </a:r>
            </a:p>
          </p:txBody>
        </p:sp>
        <p:sp>
          <p:nvSpPr>
            <p:cNvPr id="61" name="TextBox 11"/>
            <p:cNvSpPr txBox="1">
              <a:spLocks noChangeArrowheads="1"/>
            </p:cNvSpPr>
            <p:nvPr/>
          </p:nvSpPr>
          <p:spPr bwMode="auto">
            <a:xfrm>
              <a:off x="4139950" y="3709799"/>
              <a:ext cx="4364407" cy="14465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FF0000"/>
                  </a:solidFill>
                  <a:cs typeface="Arial" charset="0"/>
                </a:rPr>
                <a:t>ASG </a:t>
              </a:r>
              <a:r>
                <a:rPr lang="en-US" sz="1600" b="1" dirty="0" smtClean="0">
                  <a:solidFill>
                    <a:srgbClr val="FF0000"/>
                  </a:solidFill>
                  <a:cs typeface="Arial" charset="0"/>
                </a:rPr>
                <a:t>superconducting (</a:t>
              </a:r>
              <a:r>
                <a:rPr lang="en-US" sz="1600" b="1" dirty="0">
                  <a:solidFill>
                    <a:srgbClr val="FF0000"/>
                  </a:solidFill>
                  <a:cs typeface="Arial" charset="0"/>
                </a:rPr>
                <a:t>Genova, Italy):</a:t>
              </a:r>
            </a:p>
            <a:p>
              <a:pPr marL="0" indent="0" eaLnBrk="1" hangingPunct="1">
                <a:lnSpc>
                  <a:spcPct val="150000"/>
                </a:lnSpc>
                <a:buFont typeface="Arial" charset="0"/>
                <a:buChar char="•"/>
              </a:pPr>
              <a:r>
                <a:rPr lang="en-US" sz="1600" b="1" i="1" dirty="0" smtClean="0">
                  <a:solidFill>
                    <a:srgbClr val="000090"/>
                  </a:solidFill>
                  <a:cs typeface="Arial" charset="0"/>
                </a:rPr>
                <a:t> Cold </a:t>
              </a:r>
              <a:r>
                <a:rPr lang="en-US" sz="1600" b="1" i="1" dirty="0">
                  <a:solidFill>
                    <a:srgbClr val="000090"/>
                  </a:solidFill>
                  <a:cs typeface="Arial" charset="0"/>
                </a:rPr>
                <a:t>Mass + </a:t>
              </a:r>
              <a:r>
                <a:rPr lang="en-US" sz="1600" b="1" i="1" dirty="0" smtClean="0">
                  <a:solidFill>
                    <a:srgbClr val="000090"/>
                  </a:solidFill>
                  <a:cs typeface="Arial" charset="0"/>
                </a:rPr>
                <a:t>Cryostat, Vacuum </a:t>
              </a:r>
              <a:r>
                <a:rPr lang="en-US" sz="1600" b="1" i="1" dirty="0">
                  <a:solidFill>
                    <a:srgbClr val="000090"/>
                  </a:solidFill>
                  <a:cs typeface="Arial" charset="0"/>
                </a:rPr>
                <a:t>System</a:t>
              </a:r>
            </a:p>
            <a:p>
              <a:pPr marL="0" indent="0" eaLnBrk="1" hangingPunct="1">
                <a:buFont typeface="Arial" charset="0"/>
                <a:buChar char="•"/>
              </a:pPr>
              <a:r>
                <a:rPr lang="en-US" sz="1600" b="1" i="1" dirty="0" smtClean="0">
                  <a:solidFill>
                    <a:srgbClr val="000090"/>
                  </a:solidFill>
                  <a:cs typeface="Arial" charset="0"/>
                </a:rPr>
                <a:t> Trim </a:t>
              </a:r>
              <a:r>
                <a:rPr lang="en-US" sz="1600" b="1" i="1" dirty="0">
                  <a:solidFill>
                    <a:srgbClr val="000090"/>
                  </a:solidFill>
                  <a:cs typeface="Arial" charset="0"/>
                </a:rPr>
                <a:t>Coils</a:t>
              </a:r>
            </a:p>
            <a:p>
              <a:pPr marL="0" indent="0" eaLnBrk="1" hangingPunct="1">
                <a:buFont typeface="Arial" charset="0"/>
                <a:buChar char="•"/>
              </a:pPr>
              <a:r>
                <a:rPr lang="en-US" sz="1600" b="1" i="1" dirty="0" smtClean="0">
                  <a:solidFill>
                    <a:srgbClr val="000090"/>
                  </a:solidFill>
                  <a:cs typeface="Arial" charset="0"/>
                </a:rPr>
                <a:t> Control System &amp; Power Supplies</a:t>
              </a:r>
              <a:endParaRPr lang="en-US" sz="1600" b="1" i="1" dirty="0">
                <a:solidFill>
                  <a:srgbClr val="000090"/>
                </a:solidFill>
                <a:cs typeface="Arial" charset="0"/>
              </a:endParaRPr>
            </a:p>
            <a:p>
              <a:pPr marL="0" indent="0" eaLnBrk="1" hangingPunct="1">
                <a:buFont typeface="Arial" charset="0"/>
                <a:buChar char="•"/>
              </a:pPr>
              <a:r>
                <a:rPr lang="en-US" sz="1600" b="1" i="1" dirty="0" smtClean="0">
                  <a:solidFill>
                    <a:srgbClr val="FF0006"/>
                  </a:solidFill>
                  <a:cs typeface="Arial" charset="0"/>
                </a:rPr>
                <a:t> General </a:t>
              </a:r>
              <a:r>
                <a:rPr lang="en-US" sz="1600" b="1" i="1" dirty="0">
                  <a:solidFill>
                    <a:srgbClr val="FF0006"/>
                  </a:solidFill>
                  <a:cs typeface="Arial" charset="0"/>
                </a:rPr>
                <a:t>responsibility</a:t>
              </a:r>
            </a:p>
          </p:txBody>
        </p:sp>
        <p:sp>
          <p:nvSpPr>
            <p:cNvPr id="62" name="TextBox 27"/>
            <p:cNvSpPr txBox="1">
              <a:spLocks noChangeArrowheads="1"/>
            </p:cNvSpPr>
            <p:nvPr/>
          </p:nvSpPr>
          <p:spPr bwMode="auto">
            <a:xfrm>
              <a:off x="-1" y="3708927"/>
              <a:ext cx="419743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000090"/>
                  </a:solidFill>
                  <a:cs typeface="Arial" charset="0"/>
                </a:rPr>
                <a:t>B</a:t>
              </a:r>
              <a:r>
                <a:rPr lang="en-US" sz="1800" b="1" baseline="-25000" dirty="0">
                  <a:solidFill>
                    <a:srgbClr val="000090"/>
                  </a:solidFill>
                  <a:cs typeface="Arial" charset="0"/>
                </a:rPr>
                <a:t>0</a:t>
              </a:r>
              <a:r>
                <a:rPr lang="en-US" sz="1800" b="1" dirty="0">
                  <a:solidFill>
                    <a:srgbClr val="000090"/>
                  </a:solidFill>
                  <a:cs typeface="Arial" charset="0"/>
                </a:rPr>
                <a:t> = 0.66 </a:t>
              </a:r>
              <a:r>
                <a:rPr lang="en-US" sz="1800" b="1" dirty="0" smtClean="0">
                  <a:solidFill>
                    <a:srgbClr val="000090"/>
                  </a:solidFill>
                  <a:cs typeface="Arial" charset="0"/>
                </a:rPr>
                <a:t>T ,  </a:t>
              </a:r>
              <a:r>
                <a:rPr lang="en-US" sz="1800" b="1" dirty="0" smtClean="0">
                  <a:solidFill>
                    <a:srgbClr val="000090"/>
                  </a:solidFill>
                  <a:cs typeface="Arial" charset="0"/>
                  <a:sym typeface="Symbol" panose="05050102010706020507" pitchFamily="18" charset="2"/>
                </a:rPr>
                <a:t>B/B ≤ 1e-4 in TPC area</a:t>
              </a:r>
              <a:endParaRPr lang="en-US" sz="1800" b="1" dirty="0">
                <a:solidFill>
                  <a:srgbClr val="000090"/>
                </a:solidFill>
                <a:cs typeface="Arial" charset="0"/>
              </a:endParaRPr>
            </a:p>
            <a:p>
              <a:pPr eaLnBrk="1" hangingPunct="1"/>
              <a:r>
                <a:rPr lang="en-US" sz="1800" b="1" dirty="0" smtClean="0">
                  <a:solidFill>
                    <a:srgbClr val="000090"/>
                  </a:solidFill>
                </a:rPr>
                <a:t>Weight </a:t>
              </a:r>
              <a:r>
                <a:rPr lang="en-US" sz="1800" b="1" dirty="0">
                  <a:solidFill>
                    <a:srgbClr val="000090"/>
                  </a:solidFill>
                </a:rPr>
                <a:t>~</a:t>
              </a:r>
              <a:r>
                <a:rPr lang="ru-RU" sz="1800" b="1" dirty="0">
                  <a:solidFill>
                    <a:srgbClr val="000090"/>
                  </a:solidFill>
                </a:rPr>
                <a:t> </a:t>
              </a:r>
              <a:r>
                <a:rPr lang="en-US" sz="1800" b="1" dirty="0">
                  <a:solidFill>
                    <a:srgbClr val="000090"/>
                  </a:solidFill>
                </a:rPr>
                <a:t>9</a:t>
              </a:r>
              <a:r>
                <a:rPr lang="ru-RU" sz="1800" b="1" dirty="0">
                  <a:solidFill>
                    <a:srgbClr val="000090"/>
                  </a:solidFill>
                </a:rPr>
                <a:t>00 </a:t>
              </a:r>
              <a:r>
                <a:rPr lang="en-US" sz="1800" b="1" dirty="0">
                  <a:solidFill>
                    <a:srgbClr val="000090"/>
                  </a:solidFill>
                </a:rPr>
                <a:t>t</a:t>
              </a:r>
            </a:p>
          </p:txBody>
        </p:sp>
        <p:grpSp>
          <p:nvGrpSpPr>
            <p:cNvPr id="63" name="Группа 62"/>
            <p:cNvGrpSpPr/>
            <p:nvPr/>
          </p:nvGrpSpPr>
          <p:grpSpPr>
            <a:xfrm>
              <a:off x="4139952" y="5117604"/>
              <a:ext cx="4364407" cy="1736551"/>
              <a:chOff x="4206035" y="4977722"/>
              <a:chExt cx="4364407" cy="1736551"/>
            </a:xfrm>
          </p:grpSpPr>
          <p:sp>
            <p:nvSpPr>
              <p:cNvPr id="64" name="Прямоугольник 63"/>
              <p:cNvSpPr/>
              <p:nvPr/>
            </p:nvSpPr>
            <p:spPr bwMode="auto">
              <a:xfrm>
                <a:off x="4206035" y="4977722"/>
                <a:ext cx="4364405" cy="1697094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SimSun" charset="-122"/>
                </a:endParaRPr>
              </a:p>
            </p:txBody>
          </p:sp>
          <p:grpSp>
            <p:nvGrpSpPr>
              <p:cNvPr id="65" name="Группа 64"/>
              <p:cNvGrpSpPr/>
              <p:nvPr/>
            </p:nvGrpSpPr>
            <p:grpSpPr>
              <a:xfrm>
                <a:off x="4211960" y="4977722"/>
                <a:ext cx="4358482" cy="1736551"/>
                <a:chOff x="4211959" y="5152226"/>
                <a:chExt cx="4358482" cy="1736551"/>
              </a:xfrm>
            </p:grpSpPr>
            <p:pic>
              <p:nvPicPr>
                <p:cNvPr id="66" name="Picture 7" descr="L100075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63" t="30502" r="4909" b="17781"/>
                <a:stretch>
                  <a:fillRect/>
                </a:stretch>
              </p:blipFill>
              <p:spPr bwMode="auto">
                <a:xfrm>
                  <a:off x="4211959" y="5152226"/>
                  <a:ext cx="4358481" cy="168635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7" name="Rectangle 11"/>
                <p:cNvSpPr/>
                <p:nvPr/>
              </p:nvSpPr>
              <p:spPr>
                <a:xfrm>
                  <a:off x="4211959" y="6550223"/>
                  <a:ext cx="4358482" cy="338554"/>
                </a:xfrm>
                <a:prstGeom prst="rect">
                  <a:avLst/>
                </a:prstGeom>
                <a:solidFill>
                  <a:srgbClr val="C5EAFF"/>
                </a:solidFill>
                <a:ln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b="1" dirty="0" err="1" smtClean="0">
                      <a:solidFill>
                        <a:srgbClr val="000090"/>
                      </a:solidFill>
                      <a:cs typeface="Arial" charset="0"/>
                    </a:rPr>
                    <a:t>Vitkovice</a:t>
                  </a:r>
                  <a:r>
                    <a:rPr lang="en-US" b="1" dirty="0" smtClean="0">
                      <a:solidFill>
                        <a:srgbClr val="000090"/>
                      </a:solidFill>
                      <a:cs typeface="Arial" charset="0"/>
                    </a:rPr>
                    <a:t> Heavy Machinery,  </a:t>
                  </a:r>
                  <a:r>
                    <a:rPr lang="en-US" b="1" dirty="0" smtClean="0">
                      <a:solidFill>
                        <a:srgbClr val="FF0000"/>
                      </a:solidFill>
                      <a:cs typeface="Arial" charset="0"/>
                    </a:rPr>
                    <a:t>Sept. 5, 2016 </a:t>
                  </a:r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68" name="Группа 67"/>
            <p:cNvGrpSpPr/>
            <p:nvPr/>
          </p:nvGrpSpPr>
          <p:grpSpPr>
            <a:xfrm>
              <a:off x="230552" y="4482861"/>
              <a:ext cx="3909398" cy="2348611"/>
              <a:chOff x="-31334" y="3737517"/>
              <a:chExt cx="3909398" cy="2348611"/>
            </a:xfrm>
          </p:grpSpPr>
          <p:pic>
            <p:nvPicPr>
              <p:cNvPr id="69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4149080"/>
                <a:ext cx="2356862" cy="1937048"/>
              </a:xfrm>
              <a:prstGeom prst="rect">
                <a:avLst/>
              </a:prstGeom>
            </p:spPr>
          </p:pic>
          <p:sp>
            <p:nvSpPr>
              <p:cNvPr id="70" name="TextBox 4"/>
              <p:cNvSpPr txBox="1">
                <a:spLocks noChangeArrowheads="1"/>
              </p:cNvSpPr>
              <p:nvPr/>
            </p:nvSpPr>
            <p:spPr bwMode="auto">
              <a:xfrm>
                <a:off x="-31334" y="3737517"/>
                <a:ext cx="280965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 dirty="0">
                    <a:solidFill>
                      <a:srgbClr val="000090"/>
                    </a:solidFill>
                  </a:rPr>
                  <a:t>Control </a:t>
                </a:r>
                <a:r>
                  <a:rPr lang="en-US" sz="1600" b="1" dirty="0" smtClean="0">
                    <a:solidFill>
                      <a:srgbClr val="000090"/>
                    </a:solidFill>
                  </a:rPr>
                  <a:t>Dewar &amp; pipe </a:t>
                </a:r>
                <a:r>
                  <a:rPr lang="en-US" sz="1600" b="1" dirty="0">
                    <a:solidFill>
                      <a:srgbClr val="000090"/>
                    </a:solidFill>
                  </a:rPr>
                  <a:t>lines</a:t>
                </a:r>
              </a:p>
            </p:txBody>
          </p:sp>
          <p:sp>
            <p:nvSpPr>
              <p:cNvPr id="71" name="Rectangle 5"/>
              <p:cNvSpPr/>
              <p:nvPr/>
            </p:nvSpPr>
            <p:spPr>
              <a:xfrm rot="19614392">
                <a:off x="490643" y="4807860"/>
                <a:ext cx="1077912" cy="3397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b="1" dirty="0">
                    <a:solidFill>
                      <a:srgbClr val="0000CC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Cryostat</a:t>
                </a:r>
              </a:p>
            </p:txBody>
          </p:sp>
          <p:grpSp>
            <p:nvGrpSpPr>
              <p:cNvPr id="72" name="Группа 71"/>
              <p:cNvGrpSpPr/>
              <p:nvPr/>
            </p:nvGrpSpPr>
            <p:grpSpPr>
              <a:xfrm>
                <a:off x="1288207" y="4369752"/>
                <a:ext cx="1981401" cy="339725"/>
                <a:chOff x="3832176" y="1734502"/>
                <a:chExt cx="1981401" cy="339725"/>
              </a:xfrm>
            </p:grpSpPr>
            <p:sp>
              <p:nvSpPr>
                <p:cNvPr id="78" name="Rectangle 6"/>
                <p:cNvSpPr/>
                <p:nvPr/>
              </p:nvSpPr>
              <p:spPr>
                <a:xfrm>
                  <a:off x="4876952" y="1734502"/>
                  <a:ext cx="936625" cy="33972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b="1" dirty="0">
                      <a:solidFill>
                        <a:srgbClr val="3366FF"/>
                      </a:solidFill>
                      <a:latin typeface="Arial" charset="0"/>
                      <a:ea typeface="ＭＳ Ｐゴシック" charset="0"/>
                      <a:cs typeface="ＭＳ Ｐゴシック" charset="0"/>
                    </a:rPr>
                    <a:t>SC coil</a:t>
                  </a:r>
                </a:p>
              </p:txBody>
            </p:sp>
            <p:cxnSp>
              <p:nvCxnSpPr>
                <p:cNvPr id="79" name="Straight Arrow Connector 9"/>
                <p:cNvCxnSpPr/>
                <p:nvPr/>
              </p:nvCxnSpPr>
              <p:spPr>
                <a:xfrm flipH="1">
                  <a:off x="3832176" y="1905891"/>
                  <a:ext cx="1116505" cy="1083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TextBox 7"/>
              <p:cNvSpPr txBox="1">
                <a:spLocks noChangeArrowheads="1"/>
              </p:cNvSpPr>
              <p:nvPr/>
            </p:nvSpPr>
            <p:spPr bwMode="auto">
              <a:xfrm>
                <a:off x="2250231" y="4754370"/>
                <a:ext cx="109696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 dirty="0">
                    <a:solidFill>
                      <a:srgbClr val="FF0000"/>
                    </a:solidFill>
                  </a:rPr>
                  <a:t>Trim Coil</a:t>
                </a:r>
              </a:p>
            </p:txBody>
          </p:sp>
          <p:cxnSp>
            <p:nvCxnSpPr>
              <p:cNvPr id="74" name="Straight Arrow Connector 12"/>
              <p:cNvCxnSpPr/>
              <p:nvPr/>
            </p:nvCxnSpPr>
            <p:spPr>
              <a:xfrm flipH="1" flipV="1">
                <a:off x="1475658" y="4789609"/>
                <a:ext cx="892909" cy="13403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16"/>
              <p:cNvCxnSpPr/>
              <p:nvPr/>
            </p:nvCxnSpPr>
            <p:spPr>
              <a:xfrm>
                <a:off x="805854" y="4006809"/>
                <a:ext cx="67268" cy="416450"/>
              </a:xfrm>
              <a:prstGeom prst="straightConnector1">
                <a:avLst/>
              </a:prstGeom>
              <a:ln>
                <a:solidFill>
                  <a:srgbClr val="00009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4"/>
              <p:cNvSpPr txBox="1">
                <a:spLocks noChangeArrowheads="1"/>
              </p:cNvSpPr>
              <p:nvPr/>
            </p:nvSpPr>
            <p:spPr bwMode="auto">
              <a:xfrm>
                <a:off x="2356862" y="5203485"/>
                <a:ext cx="152120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 dirty="0" smtClean="0">
                    <a:solidFill>
                      <a:srgbClr val="000090"/>
                    </a:solidFill>
                  </a:rPr>
                  <a:t>Solenoid yoke</a:t>
                </a:r>
                <a:endParaRPr lang="en-US" sz="1600" b="1" dirty="0">
                  <a:solidFill>
                    <a:srgbClr val="000090"/>
                  </a:solidFill>
                </a:endParaRPr>
              </a:p>
            </p:txBody>
          </p:sp>
          <p:cxnSp>
            <p:nvCxnSpPr>
              <p:cNvPr id="77" name="Straight Arrow Connector 16"/>
              <p:cNvCxnSpPr/>
              <p:nvPr/>
            </p:nvCxnSpPr>
            <p:spPr>
              <a:xfrm flipH="1" flipV="1">
                <a:off x="1484690" y="5252428"/>
                <a:ext cx="1025224" cy="243444"/>
              </a:xfrm>
              <a:prstGeom prst="straightConnector1">
                <a:avLst/>
              </a:prstGeom>
              <a:ln>
                <a:solidFill>
                  <a:srgbClr val="3366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2"/>
            <p:cNvSpPr txBox="1">
              <a:spLocks noChangeArrowheads="1"/>
            </p:cNvSpPr>
            <p:nvPr/>
          </p:nvSpPr>
          <p:spPr bwMode="auto">
            <a:xfrm>
              <a:off x="2411760" y="2996202"/>
              <a:ext cx="43204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rgbClr val="FF0000"/>
                  </a:solidFill>
                  <a:latin typeface="+mn-lt"/>
                </a:rPr>
                <a:t>M</a:t>
              </a:r>
              <a:r>
                <a:rPr lang="en-US" sz="1800" b="1" dirty="0" err="1" smtClean="0">
                  <a:solidFill>
                    <a:srgbClr val="000090"/>
                  </a:solidFill>
                  <a:latin typeface="+mn-lt"/>
                </a:rPr>
                <a:t>ulti</a:t>
              </a:r>
              <a:r>
                <a:rPr lang="en-US" sz="1800" b="1" dirty="0" err="1" smtClean="0">
                  <a:solidFill>
                    <a:srgbClr val="FF0000"/>
                  </a:solidFill>
                  <a:latin typeface="+mn-lt"/>
                </a:rPr>
                <a:t>P</a:t>
              </a:r>
              <a:r>
                <a:rPr lang="en-US" sz="1800" b="1" dirty="0" err="1" smtClean="0">
                  <a:solidFill>
                    <a:srgbClr val="000090"/>
                  </a:solidFill>
                  <a:latin typeface="+mn-lt"/>
                </a:rPr>
                <a:t>urpose</a:t>
              </a:r>
              <a:r>
                <a:rPr lang="en-US" sz="1800" b="1" dirty="0" smtClean="0">
                  <a:solidFill>
                    <a:srgbClr val="000090"/>
                  </a:solidFill>
                  <a:latin typeface="+mn-lt"/>
                </a:rPr>
                <a:t> </a:t>
              </a:r>
              <a:r>
                <a:rPr lang="en-US" sz="1800" b="1" dirty="0" smtClean="0">
                  <a:solidFill>
                    <a:srgbClr val="FF0000"/>
                  </a:solidFill>
                  <a:latin typeface="+mn-lt"/>
                </a:rPr>
                <a:t>D</a:t>
              </a:r>
              <a:r>
                <a:rPr lang="en-US" sz="1800" b="1" dirty="0" smtClean="0">
                  <a:solidFill>
                    <a:srgbClr val="000090"/>
                  </a:solidFill>
                  <a:latin typeface="+mn-lt"/>
                </a:rPr>
                <a:t>etector (</a:t>
              </a:r>
              <a:r>
                <a:rPr lang="en-US" sz="1800" b="1" dirty="0" smtClean="0">
                  <a:solidFill>
                    <a:srgbClr val="FF0000"/>
                  </a:solidFill>
                  <a:latin typeface="+mn-lt"/>
                </a:rPr>
                <a:t>MPD</a:t>
              </a:r>
              <a:r>
                <a:rPr lang="en-US" sz="1800" b="1" dirty="0" smtClean="0">
                  <a:solidFill>
                    <a:srgbClr val="000090"/>
                  </a:solidFill>
                  <a:latin typeface="+mn-lt"/>
                </a:rPr>
                <a:t>) </a:t>
              </a:r>
              <a:endParaRPr lang="en-US" sz="1800" b="1" dirty="0">
                <a:solidFill>
                  <a:srgbClr val="000090"/>
                </a:solidFill>
                <a:latin typeface="+mn-lt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0" y="0"/>
            <a:ext cx="9144000" cy="2906553"/>
            <a:chOff x="0" y="0"/>
            <a:chExt cx="9144000" cy="290655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44000" cy="915988"/>
              <a:chOff x="0" y="0"/>
              <a:chExt cx="9144000" cy="915988"/>
            </a:xfrm>
          </p:grpSpPr>
          <p:pic>
            <p:nvPicPr>
              <p:cNvPr id="33" name="Picture 3" descr="NICA_header_blue.tif"/>
              <p:cNvPicPr>
                <a:picLocks noChangeAspect="1"/>
              </p:cNvPicPr>
              <p:nvPr/>
            </p:nvPicPr>
            <p:blipFill>
              <a:blip r:embed="rId5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915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2"/>
              <p:cNvSpPr txBox="1">
                <a:spLocks noChangeArrowheads="1"/>
              </p:cNvSpPr>
              <p:nvPr/>
            </p:nvSpPr>
            <p:spPr bwMode="auto">
              <a:xfrm>
                <a:off x="179512" y="305790"/>
                <a:ext cx="89208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FF0000"/>
                    </a:solidFill>
                  </a:rPr>
                  <a:t>BM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@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N and 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+mn-lt"/>
                  </a:rPr>
                  <a:t>MPD</a:t>
                </a:r>
                <a:endParaRPr lang="en-US" sz="2400" b="1" dirty="0">
                  <a:solidFill>
                    <a:srgbClr val="000090"/>
                  </a:solidFill>
                  <a:latin typeface="+mn-lt"/>
                </a:endParaRPr>
              </a:p>
            </p:txBody>
          </p:sp>
          <p:sp>
            <p:nvSpPr>
              <p:cNvPr id="28" name="Прямоугольник 4"/>
              <p:cNvSpPr>
                <a:spLocks noChangeArrowheads="1"/>
              </p:cNvSpPr>
              <p:nvPr/>
            </p:nvSpPr>
            <p:spPr bwMode="auto">
              <a:xfrm>
                <a:off x="179512" y="32672"/>
                <a:ext cx="8748713" cy="397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algn="ctr">
                  <a:lnSpc>
                    <a:spcPct val="110000"/>
                  </a:lnSpc>
                  <a:defRPr/>
                </a:pPr>
                <a:r>
                  <a:rPr lang="en-US" altLang="ru-RU" sz="1800" b="1" dirty="0" smtClean="0">
                    <a:solidFill>
                      <a:srgbClr val="0000CC"/>
                    </a:solidFill>
                  </a:rPr>
                  <a:t>NICA </a:t>
                </a:r>
                <a:r>
                  <a:rPr lang="en-US" altLang="ru-RU" sz="1800" b="1" dirty="0">
                    <a:solidFill>
                      <a:srgbClr val="0000CC"/>
                    </a:solidFill>
                  </a:rPr>
                  <a:t>construction</a:t>
                </a:r>
              </a:p>
            </p:txBody>
          </p:sp>
        </p:grpSp>
        <p:sp>
          <p:nvSpPr>
            <p:cNvPr id="38" name="TextBox 2"/>
            <p:cNvSpPr txBox="1">
              <a:spLocks noChangeArrowheads="1"/>
            </p:cNvSpPr>
            <p:nvPr/>
          </p:nvSpPr>
          <p:spPr bwMode="auto">
            <a:xfrm>
              <a:off x="4343411" y="961866"/>
              <a:ext cx="4114869" cy="70788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aryonic </a:t>
              </a:r>
              <a:r>
                <a:rPr lang="en-US" sz="2000" b="1" dirty="0" smtClean="0">
                  <a:solidFill>
                    <a:srgbClr val="FF0000"/>
                  </a:solidFill>
                  <a:latin typeface="+mn-lt"/>
                </a:rPr>
                <a:t>M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atter </a:t>
              </a:r>
              <a:r>
                <a:rPr lang="en-US" sz="2000" b="1" dirty="0" smtClean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@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 </a:t>
              </a:r>
              <a:r>
                <a:rPr lang="en-US" sz="2000" b="1" dirty="0" smtClean="0">
                  <a:solidFill>
                    <a:srgbClr val="FF0000"/>
                  </a:solidFill>
                  <a:latin typeface="+mn-lt"/>
                </a:rPr>
                <a:t>N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uclotron </a:t>
              </a:r>
            </a:p>
            <a:p>
              <a:pPr algn="ctr"/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(</a:t>
              </a:r>
              <a:r>
                <a:rPr lang="en-US" sz="2000" b="1" dirty="0" smtClean="0">
                  <a:solidFill>
                    <a:srgbClr val="FF0000"/>
                  </a:solidFill>
                  <a:latin typeface="+mn-lt"/>
                </a:rPr>
                <a:t>BM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@</a:t>
              </a:r>
              <a:r>
                <a:rPr lang="en-US" sz="2000" b="1" dirty="0" smtClean="0">
                  <a:solidFill>
                    <a:srgbClr val="FF0000"/>
                  </a:solidFill>
                  <a:latin typeface="+mn-lt"/>
                </a:rPr>
                <a:t>N</a:t>
              </a:r>
              <a:r>
                <a:rPr lang="en-US" sz="2000" b="1" dirty="0" smtClean="0">
                  <a:solidFill>
                    <a:srgbClr val="000090"/>
                  </a:solidFill>
                  <a:latin typeface="+mn-lt"/>
                </a:rPr>
                <a:t>)</a:t>
              </a:r>
              <a:endParaRPr lang="en-US" sz="2000" b="1" dirty="0">
                <a:solidFill>
                  <a:srgbClr val="000090"/>
                </a:solidFill>
                <a:latin typeface="+mn-lt"/>
              </a:endParaRPr>
            </a:p>
          </p:txBody>
        </p:sp>
        <p:pic>
          <p:nvPicPr>
            <p:cNvPr id="23" name="Picture 9" descr="PHOTO_20160628_16123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60" y="939800"/>
              <a:ext cx="3249572" cy="195021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4343411" y="1675447"/>
              <a:ext cx="4114870" cy="12311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 smtClean="0">
                  <a:solidFill>
                    <a:srgbClr val="FF0000"/>
                  </a:solidFill>
                </a:rPr>
                <a:t>June 2016</a:t>
              </a:r>
              <a:r>
                <a:rPr lang="en-US" sz="2000" b="1" dirty="0" smtClean="0">
                  <a:solidFill>
                    <a:srgbClr val="000090"/>
                  </a:solidFill>
                </a:rPr>
                <a:t>:  </a:t>
              </a:r>
            </a:p>
            <a:p>
              <a:pPr lvl="0"/>
              <a:r>
                <a:rPr lang="en-US" sz="1800" b="1" dirty="0">
                  <a:solidFill>
                    <a:srgbClr val="000090"/>
                  </a:solidFill>
                </a:rPr>
                <a:t>T</a:t>
              </a:r>
              <a:r>
                <a:rPr lang="en-US" sz="1800" b="1" dirty="0" smtClean="0">
                  <a:solidFill>
                    <a:srgbClr val="000090"/>
                  </a:solidFill>
                </a:rPr>
                <a:t>ests </a:t>
              </a:r>
              <a:r>
                <a:rPr lang="en-US" sz="1800" b="1" dirty="0">
                  <a:solidFill>
                    <a:srgbClr val="000090"/>
                  </a:solidFill>
                </a:rPr>
                <a:t>&amp;</a:t>
              </a:r>
              <a:r>
                <a:rPr lang="en-US" sz="1800" b="1" dirty="0" smtClean="0">
                  <a:solidFill>
                    <a:srgbClr val="000090"/>
                  </a:solidFill>
                </a:rPr>
                <a:t> commissioning at the Nuclotron beam subdetector located inside analyzing magnet </a:t>
              </a:r>
            </a:p>
          </p:txBody>
        </p:sp>
        <p:sp>
          <p:nvSpPr>
            <p:cNvPr id="35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1912148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NICA</a:t>
              </a:r>
              <a:r>
                <a:rPr lang="ru-RU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 сегодня</a:t>
              </a:r>
              <a:endParaRPr lang="en-US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601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4763" y="-7938"/>
            <a:ext cx="9148763" cy="6865938"/>
            <a:chOff x="-4763" y="-7938"/>
            <a:chExt cx="9148763" cy="6865938"/>
          </a:xfrm>
        </p:grpSpPr>
        <p:pic>
          <p:nvPicPr>
            <p:cNvPr id="60418" name="Picture 3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8625"/>
              <a:ext cx="3011488" cy="200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19" name="TextBox 2"/>
            <p:cNvSpPr txBox="1">
              <a:spLocks noChangeArrowheads="1"/>
            </p:cNvSpPr>
            <p:nvPr/>
          </p:nvSpPr>
          <p:spPr bwMode="auto">
            <a:xfrm>
              <a:off x="3011488" y="2095500"/>
              <a:ext cx="2946400" cy="461963"/>
            </a:xfrm>
            <a:prstGeom prst="rect">
              <a:avLst/>
            </a:prstGeom>
            <a:solidFill>
              <a:srgbClr val="FFF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</a:pPr>
              <a:r>
                <a:rPr lang="en-US" sz="1200" b="1" dirty="0">
                  <a:solidFill>
                    <a:srgbClr val="0C1167"/>
                  </a:solidFill>
                </a:rPr>
                <a:t>Preproduction ECAL prototypes: co-operation with </a:t>
              </a:r>
              <a:r>
                <a:rPr lang="en-US" sz="1200" b="1" i="1" dirty="0" smtClean="0">
                  <a:solidFill>
                    <a:srgbClr val="FF0000"/>
                  </a:solidFill>
                </a:rPr>
                <a:t>Ukraine and China</a:t>
              </a:r>
              <a:endParaRPr lang="en-US" sz="1200" b="1" dirty="0">
                <a:solidFill>
                  <a:srgbClr val="0C1167"/>
                </a:solidFill>
              </a:endParaRPr>
            </a:p>
          </p:txBody>
        </p:sp>
        <p:sp>
          <p:nvSpPr>
            <p:cNvPr id="60420" name="Text Box 5"/>
            <p:cNvSpPr txBox="1">
              <a:spLocks noChangeArrowheads="1"/>
            </p:cNvSpPr>
            <p:nvPr/>
          </p:nvSpPr>
          <p:spPr bwMode="auto">
            <a:xfrm>
              <a:off x="44001" y="-7938"/>
              <a:ext cx="3011488" cy="428625"/>
            </a:xfrm>
            <a:prstGeom prst="rect">
              <a:avLst/>
            </a:prstGeom>
            <a:solidFill>
              <a:srgbClr val="FFF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0C1167"/>
                  </a:solidFill>
                </a:rPr>
                <a:t>RPC </a:t>
              </a:r>
              <a:r>
                <a:rPr lang="en-US" sz="1200" b="1" dirty="0" err="1">
                  <a:solidFill>
                    <a:srgbClr val="0C1167"/>
                  </a:solidFill>
                </a:rPr>
                <a:t>deam</a:t>
              </a:r>
              <a:r>
                <a:rPr lang="en-US" sz="1200" b="1" dirty="0">
                  <a:solidFill>
                    <a:srgbClr val="0C1167"/>
                  </a:solidFill>
                </a:rPr>
                <a:t> test at NUCLOTRON: cooperation with </a:t>
              </a:r>
              <a:r>
                <a:rPr lang="en-US" sz="1200" b="1" dirty="0" err="1">
                  <a:solidFill>
                    <a:srgbClr val="FF0000"/>
                  </a:solidFill>
                </a:rPr>
                <a:t>SPb</a:t>
              </a:r>
              <a:r>
                <a:rPr lang="en-US" sz="1200" b="1" dirty="0">
                  <a:solidFill>
                    <a:srgbClr val="FF0000"/>
                  </a:solidFill>
                </a:rPr>
                <a:t>, China</a:t>
              </a:r>
              <a:endParaRPr lang="ru-RU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60421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57463"/>
              <a:ext cx="3081338" cy="238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2" name="TextBox 12"/>
            <p:cNvSpPr txBox="1">
              <a:spLocks noChangeArrowheads="1"/>
            </p:cNvSpPr>
            <p:nvPr/>
          </p:nvSpPr>
          <p:spPr bwMode="auto">
            <a:xfrm>
              <a:off x="-4763" y="4679950"/>
              <a:ext cx="3086101" cy="2571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200" b="1" dirty="0" smtClean="0">
                  <a:solidFill>
                    <a:srgbClr val="19194D"/>
                  </a:solidFill>
                </a:rPr>
                <a:t>TPC </a:t>
              </a:r>
              <a:r>
                <a:rPr lang="en-US" sz="1200" b="1" dirty="0">
                  <a:solidFill>
                    <a:srgbClr val="19194D"/>
                  </a:solidFill>
                </a:rPr>
                <a:t>Cylinder C3 manufactured in </a:t>
              </a:r>
              <a:r>
                <a:rPr lang="en-US" sz="1200" b="1" dirty="0" smtClean="0">
                  <a:solidFill>
                    <a:srgbClr val="19194D"/>
                  </a:solidFill>
                </a:rPr>
                <a:t>Dec’</a:t>
              </a:r>
              <a:r>
                <a:rPr lang="en-US" altLang="ja-JP" sz="1200" b="1" dirty="0" smtClean="0">
                  <a:solidFill>
                    <a:srgbClr val="19194D"/>
                  </a:solidFill>
                </a:rPr>
                <a:t>13</a:t>
              </a:r>
              <a:endParaRPr lang="ru-RU" sz="1200" b="1" dirty="0">
                <a:solidFill>
                  <a:srgbClr val="19194D"/>
                </a:solidFill>
              </a:endParaRPr>
            </a:p>
          </p:txBody>
        </p:sp>
        <p:pic>
          <p:nvPicPr>
            <p:cNvPr id="60423" name="Picture 7" descr="D:\babkin\conference\BM@N\TDC_VL3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56250"/>
              <a:ext cx="1733550" cy="130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5" descr="D:\babkin\NIKA-MPD\ToF_RPC\documents_13\otchet_rpc_2st_2.jpg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613" y="5556250"/>
              <a:ext cx="2389187" cy="130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5" name="Rectangle 20"/>
            <p:cNvSpPr>
              <a:spLocks noChangeArrowheads="1"/>
            </p:cNvSpPr>
            <p:nvPr/>
          </p:nvSpPr>
          <p:spPr bwMode="auto">
            <a:xfrm>
              <a:off x="-4763" y="5094288"/>
              <a:ext cx="4114801" cy="461962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200" b="1" dirty="0">
                  <a:solidFill>
                    <a:srgbClr val="0000FF"/>
                  </a:solidFill>
                </a:rPr>
                <a:t>RPC performance </a:t>
              </a:r>
              <a:r>
                <a:rPr lang="en-US" sz="1200" b="1" dirty="0">
                  <a:solidFill>
                    <a:srgbClr val="0C1C1D"/>
                  </a:solidFill>
                </a:rPr>
                <a:t>: </a:t>
              </a:r>
              <a:r>
                <a:rPr lang="en-US" sz="1200" b="1" i="1" dirty="0">
                  <a:solidFill>
                    <a:srgbClr val="0C1C1D"/>
                  </a:solidFill>
                </a:rPr>
                <a:t>required efficiency, rate capability &amp; time resolution (63 </a:t>
              </a:r>
              <a:r>
                <a:rPr lang="en-US" sz="1200" b="1" i="1" dirty="0" err="1">
                  <a:solidFill>
                    <a:srgbClr val="0C1C1D"/>
                  </a:solidFill>
                </a:rPr>
                <a:t>ps</a:t>
              </a:r>
              <a:r>
                <a:rPr lang="en-US" sz="1200" b="1" i="1" dirty="0" smtClean="0">
                  <a:solidFill>
                    <a:srgbClr val="0C1C1D"/>
                  </a:solidFill>
                </a:rPr>
                <a:t>) had been</a:t>
              </a:r>
              <a:r>
                <a:rPr lang="en-US" sz="1200" b="1" i="1" dirty="0" smtClean="0">
                  <a:solidFill>
                    <a:srgbClr val="FF0000"/>
                  </a:solidFill>
                </a:rPr>
                <a:t> </a:t>
              </a:r>
              <a:r>
                <a:rPr lang="en-US" sz="1200" b="1" i="1" dirty="0">
                  <a:solidFill>
                    <a:srgbClr val="FF0000"/>
                  </a:solidFill>
                </a:rPr>
                <a:t>reached </a:t>
              </a:r>
              <a:endParaRPr lang="ru-RU" sz="1200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60426" name="Изображение 4" descr="IMG_5039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8" y="77788"/>
              <a:ext cx="2868612" cy="2017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7" name="Picture 2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013" y="2576513"/>
              <a:ext cx="2898775" cy="236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8" name="TextBox 2"/>
            <p:cNvSpPr txBox="1">
              <a:spLocks noChangeArrowheads="1"/>
            </p:cNvSpPr>
            <p:nvPr/>
          </p:nvSpPr>
          <p:spPr bwMode="auto">
            <a:xfrm>
              <a:off x="3122613" y="4654550"/>
              <a:ext cx="2924175" cy="2762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US" sz="1200" b="1">
                  <a:cs typeface="Arial" charset="0"/>
                </a:rPr>
                <a:t>ZDC coverage confirmed: 2.2&lt;|</a:t>
              </a:r>
              <a:r>
                <a:rPr lang="en-US" sz="1200" b="1">
                  <a:latin typeface="Symbol" charset="0"/>
                  <a:cs typeface="Arial" charset="0"/>
                </a:rPr>
                <a:t>h</a:t>
              </a:r>
              <a:r>
                <a:rPr lang="en-US" sz="1200" b="1">
                  <a:cs typeface="Arial" charset="0"/>
                </a:rPr>
                <a:t>|&lt; 4.8</a:t>
              </a:r>
            </a:p>
          </p:txBody>
        </p:sp>
        <p:pic>
          <p:nvPicPr>
            <p:cNvPr id="60429" name="Picture 2" descr="beam-line dec-2012 1"/>
            <p:cNvPicPr>
              <a:picLocks noChangeAspect="1" noChangeArrowheads="1"/>
            </p:cNvPicPr>
            <p:nvPr/>
          </p:nvPicPr>
          <p:blipFill>
            <a:blip r:embed="rId8" cstate="print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850" y="266700"/>
              <a:ext cx="3022600" cy="227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0" name="TextBox 15"/>
            <p:cNvSpPr txBox="1">
              <a:spLocks noChangeArrowheads="1"/>
            </p:cNvSpPr>
            <p:nvPr/>
          </p:nvSpPr>
          <p:spPr bwMode="auto">
            <a:xfrm>
              <a:off x="6040438" y="19050"/>
              <a:ext cx="3016250" cy="46196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90"/>
                  </a:solidFill>
                </a:rPr>
                <a:t>FFD tested with beam: achieved time resolution (38 ps) </a:t>
              </a:r>
              <a:r>
                <a:rPr lang="en-US" sz="1200">
                  <a:solidFill>
                    <a:srgbClr val="FF0000"/>
                  </a:solidFill>
                </a:rPr>
                <a:t>is better </a:t>
              </a:r>
              <a:r>
                <a:rPr lang="en-US" sz="1200">
                  <a:solidFill>
                    <a:srgbClr val="000090"/>
                  </a:solidFill>
                </a:rPr>
                <a:t>than required</a:t>
              </a:r>
            </a:p>
          </p:txBody>
        </p:sp>
        <p:pic>
          <p:nvPicPr>
            <p:cNvPr id="60431" name="Рисунок 4" descr="D:\babkin\grant_stependya\grant-2013\amp_small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463" y="2579688"/>
              <a:ext cx="2957512" cy="234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2" name="Прямоугольник 16"/>
            <p:cNvSpPr>
              <a:spLocks noChangeArrowheads="1"/>
            </p:cNvSpPr>
            <p:nvPr/>
          </p:nvSpPr>
          <p:spPr bwMode="auto">
            <a:xfrm>
              <a:off x="6088063" y="4495800"/>
              <a:ext cx="3055937" cy="441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36000" rIns="36000" bIns="36000">
              <a:spAutoFit/>
            </a:bodyPr>
            <a:lstStyle/>
            <a:p>
              <a:pPr eaLnBrk="1" hangingPunct="1"/>
              <a:r>
                <a:rPr lang="en-US" sz="1200" b="1"/>
                <a:t>Readout Electronics developed for </a:t>
              </a:r>
              <a:r>
                <a:rPr lang="en-US" sz="1200" b="1" i="1"/>
                <a:t>TPC, TOF, and ECAL (</a:t>
              </a:r>
              <a:r>
                <a:rPr lang="en-US" sz="1200" i="1">
                  <a:cs typeface="Arial" charset="0"/>
                </a:rPr>
                <a:t>64 ch,13-bit,65 MSPS</a:t>
              </a:r>
              <a:r>
                <a:rPr lang="en-US" sz="1200" b="1" i="1"/>
                <a:t>)</a:t>
              </a:r>
              <a:endParaRPr lang="ru-RU" sz="1200" b="1" i="1"/>
            </a:p>
          </p:txBody>
        </p:sp>
        <p:pic>
          <p:nvPicPr>
            <p:cNvPr id="60433" name="Рисунок 15" descr="Новый рисунок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325" y="5324475"/>
              <a:ext cx="4576763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4" name="Прямоугольник 18"/>
            <p:cNvSpPr>
              <a:spLocks noChangeArrowheads="1"/>
            </p:cNvSpPr>
            <p:nvPr/>
          </p:nvSpPr>
          <p:spPr bwMode="auto">
            <a:xfrm>
              <a:off x="4256088" y="5094288"/>
              <a:ext cx="4572000" cy="461962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200" b="1">
                  <a:solidFill>
                    <a:srgbClr val="19194D"/>
                  </a:solidFill>
                </a:rPr>
                <a:t>The CBM - MPD consortium: </a:t>
              </a:r>
              <a:r>
                <a:rPr lang="en-US" sz="1200" i="1">
                  <a:solidFill>
                    <a:srgbClr val="19194D"/>
                  </a:solidFill>
                </a:rPr>
                <a:t>development &amp; production of  STS for </a:t>
              </a:r>
              <a:r>
                <a:rPr lang="en-US" sz="1200" b="1" i="1">
                  <a:solidFill>
                    <a:srgbClr val="0000FF"/>
                  </a:solidFill>
                </a:rPr>
                <a:t>CBM</a:t>
              </a:r>
              <a:r>
                <a:rPr lang="en-US" sz="1200" i="1">
                  <a:solidFill>
                    <a:srgbClr val="19194D"/>
                  </a:solidFill>
                </a:rPr>
                <a:t> (FAIR)</a:t>
              </a:r>
              <a:r>
                <a:rPr lang="en-US" sz="1200" b="1" i="1">
                  <a:solidFill>
                    <a:srgbClr val="19194D"/>
                  </a:solidFill>
                </a:rPr>
                <a:t>, </a:t>
              </a:r>
              <a:r>
                <a:rPr lang="en-US" sz="1200" b="1" i="1">
                  <a:solidFill>
                    <a:srgbClr val="0000FF"/>
                  </a:solidFill>
                </a:rPr>
                <a:t>MPD</a:t>
              </a:r>
              <a:r>
                <a:rPr lang="en-US" sz="1200" b="1" i="1">
                  <a:solidFill>
                    <a:srgbClr val="19194D"/>
                  </a:solidFill>
                </a:rPr>
                <a:t> </a:t>
              </a:r>
              <a:r>
                <a:rPr lang="en-US" sz="1200" i="1">
                  <a:solidFill>
                    <a:srgbClr val="19194D"/>
                  </a:solidFill>
                </a:rPr>
                <a:t>&amp; </a:t>
              </a:r>
              <a:r>
                <a:rPr lang="en-US" sz="1200" b="1" i="1">
                  <a:solidFill>
                    <a:srgbClr val="0000FF"/>
                  </a:solidFill>
                </a:rPr>
                <a:t>BM@N</a:t>
              </a:r>
              <a:endParaRPr lang="ru-RU" sz="1200"/>
            </a:p>
          </p:txBody>
        </p:sp>
        <p:sp>
          <p:nvSpPr>
            <p:cNvPr id="60435" name="Прямоугольник 19"/>
            <p:cNvSpPr>
              <a:spLocks noChangeArrowheads="1"/>
            </p:cNvSpPr>
            <p:nvPr/>
          </p:nvSpPr>
          <p:spPr bwMode="auto">
            <a:xfrm>
              <a:off x="4395788" y="6403975"/>
              <a:ext cx="28892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200" i="1">
                  <a:solidFill>
                    <a:srgbClr val="161645"/>
                  </a:solidFill>
                </a:rPr>
                <a:t>mock-up carbon-fiber ladder (</a:t>
              </a:r>
              <a:r>
                <a:rPr lang="ru-RU" sz="1200" i="1">
                  <a:solidFill>
                    <a:srgbClr val="161645"/>
                  </a:solidFill>
                </a:rPr>
                <a:t>15</a:t>
              </a:r>
              <a:r>
                <a:rPr lang="en-US" sz="1200" i="1">
                  <a:solidFill>
                    <a:srgbClr val="161645"/>
                  </a:solidFill>
                </a:rPr>
                <a:t> g / 1m</a:t>
              </a:r>
              <a:r>
                <a:rPr lang="ru-RU" sz="1200" i="1">
                  <a:solidFill>
                    <a:srgbClr val="161645"/>
                  </a:solidFill>
                </a:rPr>
                <a:t>)</a:t>
              </a:r>
              <a:endParaRPr lang="en-US" sz="1200" i="1">
                <a:solidFill>
                  <a:srgbClr val="161645"/>
                </a:solidFill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3073400" y="-2696"/>
              <a:ext cx="2876550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NICA</a:t>
              </a:r>
              <a:r>
                <a:rPr lang="ru-RU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 сегодня</a:t>
              </a:r>
              <a:endParaRPr lang="en-US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377064" y="2560577"/>
            <a:ext cx="4320480" cy="400110"/>
          </a:xfrm>
          <a:prstGeom prst="rect">
            <a:avLst/>
          </a:prstGeom>
          <a:solidFill>
            <a:srgbClr val="C5EA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Fabrication of MPD Subdetectors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2802" y="10758"/>
            <a:ext cx="9144000" cy="6669360"/>
            <a:chOff x="0" y="0"/>
            <a:chExt cx="9144000" cy="6669360"/>
          </a:xfrm>
        </p:grpSpPr>
        <p:pic>
          <p:nvPicPr>
            <p:cNvPr id="6" name="Picture 3" descr="NICA_header_blue.tif"/>
            <p:cNvPicPr>
              <a:picLocks noChangeAspect="1"/>
            </p:cNvPicPr>
            <p:nvPr/>
          </p:nvPicPr>
          <p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915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51520" y="1703712"/>
              <a:ext cx="8640960" cy="646331"/>
            </a:xfrm>
            <a:prstGeom prst="rect">
              <a:avLst/>
            </a:prstGeom>
            <a:noFill/>
            <a:ln w="19050">
              <a:solidFill>
                <a:srgbClr val="006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rgbClr val="006600"/>
                  </a:solidFill>
                </a:rPr>
                <a:t>2016 г. </a:t>
              </a:r>
              <a:r>
                <a:rPr lang="en-US" sz="3600" b="1" dirty="0" smtClean="0">
                  <a:solidFill>
                    <a:srgbClr val="006600"/>
                  </a:solidFill>
                </a:rPr>
                <a:t>–</a:t>
              </a:r>
              <a:r>
                <a:rPr lang="ru-RU" sz="3600" b="1" dirty="0" smtClean="0">
                  <a:solidFill>
                    <a:srgbClr val="006600"/>
                  </a:solidFill>
                </a:rPr>
                <a:t> </a:t>
              </a:r>
              <a:r>
                <a:rPr lang="ru-RU" sz="3600" b="1" dirty="0" err="1" smtClean="0">
                  <a:solidFill>
                    <a:srgbClr val="006600"/>
                  </a:solidFill>
                </a:rPr>
                <a:t>мегапроект</a:t>
              </a:r>
              <a:r>
                <a:rPr lang="ru-RU" sz="3600" b="1" dirty="0" smtClean="0">
                  <a:solidFill>
                    <a:srgbClr val="006600"/>
                  </a:solidFill>
                </a:rPr>
                <a:t> </a:t>
              </a:r>
              <a:r>
                <a:rPr lang="en-US" sz="3600" b="1" dirty="0" smtClean="0">
                  <a:solidFill>
                    <a:srgbClr val="006600"/>
                  </a:solidFill>
                </a:rPr>
                <a:t>NICA</a:t>
              </a:r>
              <a:endParaRPr lang="ru-RU" sz="3600" b="1" dirty="0" smtClean="0">
                <a:solidFill>
                  <a:srgbClr val="006600"/>
                </a:solidFill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7" t="3540" r="8046" b="4404"/>
            <a:stretch/>
          </p:blipFill>
          <p:spPr>
            <a:xfrm>
              <a:off x="3419872" y="2924943"/>
              <a:ext cx="2520280" cy="3744417"/>
            </a:xfrm>
            <a:prstGeom prst="rect">
              <a:avLst/>
            </a:prstGeom>
          </p:spPr>
        </p:pic>
        <p:sp>
          <p:nvSpPr>
            <p:cNvPr id="24" name="Овал 23"/>
            <p:cNvSpPr/>
            <p:nvPr/>
          </p:nvSpPr>
          <p:spPr bwMode="auto">
            <a:xfrm>
              <a:off x="4226303" y="5453850"/>
              <a:ext cx="792088" cy="72008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sp>
        <p:nvSpPr>
          <p:cNvPr id="26" name="Овал 25"/>
          <p:cNvSpPr/>
          <p:nvPr/>
        </p:nvSpPr>
        <p:spPr bwMode="auto">
          <a:xfrm>
            <a:off x="4208049" y="3501008"/>
            <a:ext cx="792088" cy="7200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27" name="Овал 26"/>
          <p:cNvSpPr/>
          <p:nvPr/>
        </p:nvSpPr>
        <p:spPr bwMode="auto">
          <a:xfrm>
            <a:off x="4216676" y="4490126"/>
            <a:ext cx="792088" cy="7200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28" name="Овал 27"/>
          <p:cNvSpPr/>
          <p:nvPr/>
        </p:nvSpPr>
        <p:spPr bwMode="auto">
          <a:xfrm>
            <a:off x="4226943" y="5471104"/>
            <a:ext cx="792088" cy="720080"/>
          </a:xfrm>
          <a:prstGeom prst="ellipse">
            <a:avLst/>
          </a:prstGeom>
          <a:solidFill>
            <a:srgbClr val="00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4199599"/>
            <a:ext cx="3227558" cy="120032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</a:rPr>
              <a:t>27 </a:t>
            </a:r>
            <a:r>
              <a:rPr lang="ru-RU" sz="2400" b="1" dirty="0" smtClean="0">
                <a:solidFill>
                  <a:srgbClr val="006600"/>
                </a:solidFill>
              </a:rPr>
              <a:t>апреля 2016 г.</a:t>
            </a:r>
          </a:p>
          <a:p>
            <a:r>
              <a:rPr lang="ru-RU" sz="2400" b="1" dirty="0" smtClean="0">
                <a:solidFill>
                  <a:srgbClr val="006600"/>
                </a:solidFill>
              </a:rPr>
              <a:t>Распоряжение Правительства РФ</a:t>
            </a:r>
            <a:endParaRPr lang="ru-RU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6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7" grpId="1" animBg="1"/>
      <p:bldP spid="28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585"/>
            <a:ext cx="8473700" cy="6675462"/>
            <a:chOff x="0" y="-1585"/>
            <a:chExt cx="8473700" cy="667546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/>
            <a:srcRect l="23864" t="25203" r="24973" b="7123"/>
            <a:stretch/>
          </p:blipFill>
          <p:spPr>
            <a:xfrm>
              <a:off x="676958" y="915988"/>
              <a:ext cx="7790083" cy="5757889"/>
            </a:xfrm>
            <a:prstGeom prst="rect">
              <a:avLst/>
            </a:prstGeom>
          </p:spPr>
        </p:pic>
        <p:sp>
          <p:nvSpPr>
            <p:cNvPr id="25" name="TextBox 2"/>
            <p:cNvSpPr txBox="1">
              <a:spLocks noChangeArrowheads="1"/>
            </p:cNvSpPr>
            <p:nvPr/>
          </p:nvSpPr>
          <p:spPr bwMode="auto">
            <a:xfrm>
              <a:off x="971600" y="305790"/>
              <a:ext cx="7200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CC"/>
                  </a:solidFill>
                  <a:latin typeface="+mn-lt"/>
                </a:rPr>
                <a:t>Construction of The Collider Building</a:t>
              </a:r>
              <a:endParaRPr lang="en-US" sz="2400" b="1" dirty="0">
                <a:solidFill>
                  <a:srgbClr val="0000CC"/>
                </a:solidFill>
                <a:latin typeface="+mn-lt"/>
              </a:endParaRPr>
            </a:p>
          </p:txBody>
        </p:sp>
        <p:sp>
          <p:nvSpPr>
            <p:cNvPr id="28" name="Прямоугольник 4"/>
            <p:cNvSpPr>
              <a:spLocks noChangeArrowheads="1"/>
            </p:cNvSpPr>
            <p:nvPr/>
          </p:nvSpPr>
          <p:spPr bwMode="auto">
            <a:xfrm>
              <a:off x="1691679" y="32672"/>
              <a:ext cx="5760641" cy="397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 algn="ctr">
                <a:lnSpc>
                  <a:spcPct val="110000"/>
                </a:lnSpc>
                <a:defRPr/>
              </a:pPr>
              <a:r>
                <a:rPr lang="en-US" altLang="ru-RU" sz="1800" b="1" dirty="0" smtClean="0">
                  <a:solidFill>
                    <a:srgbClr val="0000CC"/>
                  </a:solidFill>
                </a:rPr>
                <a:t>NICA </a:t>
              </a:r>
              <a:r>
                <a:rPr lang="en-US" altLang="ru-RU" sz="1800" b="1" dirty="0">
                  <a:solidFill>
                    <a:srgbClr val="0000CC"/>
                  </a:solidFill>
                </a:rPr>
                <a:t>construction</a:t>
              </a:r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0" y="-1585"/>
              <a:ext cx="1691679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NICA</a:t>
              </a:r>
              <a:r>
                <a:rPr lang="ru-RU" alt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 сегодня</a:t>
              </a:r>
              <a:endParaRPr lang="en-US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0297" y="899124"/>
              <a:ext cx="7803403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b="1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  28.10.2016</a:t>
              </a:r>
              <a:endParaRPr lang="ru-RU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6876256" y="6308752"/>
            <a:ext cx="2057400" cy="365125"/>
          </a:xfrm>
        </p:spPr>
        <p:txBody>
          <a:bodyPr/>
          <a:lstStyle/>
          <a:p>
            <a:pPr algn="r">
              <a:defRPr/>
            </a:pPr>
            <a:fld id="{378CF215-0D1A-AE42-BEDD-C78DE5C279FB}" type="slidenum">
              <a:rPr lang="en-US" smtClean="0"/>
              <a:pPr algn="r">
                <a:defRPr/>
              </a:pPr>
              <a:t>23</a:t>
            </a:fld>
            <a:endParaRPr lang="en-US" dirty="0"/>
          </a:p>
        </p:txBody>
      </p:sp>
      <p:pic>
        <p:nvPicPr>
          <p:cNvPr id="33" name="Picture 3" descr="NICA_header_blue.tif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698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63637" y="1021900"/>
            <a:ext cx="7803404" cy="5025136"/>
            <a:chOff x="674016" y="915420"/>
            <a:chExt cx="7803404" cy="502513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3" r="11413" b="12201"/>
            <a:stretch/>
          </p:blipFill>
          <p:spPr>
            <a:xfrm>
              <a:off x="690278" y="957200"/>
              <a:ext cx="7787142" cy="498335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74016" y="915420"/>
              <a:ext cx="78034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10.01.2017</a:t>
              </a:r>
              <a:endParaRPr lang="ru-RU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871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6845" y="14035"/>
            <a:ext cx="8969143" cy="6744361"/>
            <a:chOff x="66845" y="14035"/>
            <a:chExt cx="8969143" cy="6744361"/>
          </a:xfrm>
        </p:grpSpPr>
        <p:sp>
          <p:nvSpPr>
            <p:cNvPr id="24" name="TextBox 23"/>
            <p:cNvSpPr txBox="1"/>
            <p:nvPr/>
          </p:nvSpPr>
          <p:spPr>
            <a:xfrm>
              <a:off x="355596" y="14035"/>
              <a:ext cx="8676456" cy="63401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u="sng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23</a:t>
              </a:r>
              <a:r>
                <a:rPr lang="ru-RU" sz="1400" b="1" u="sng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.12. </a:t>
              </a:r>
              <a:r>
                <a:rPr lang="en-US" sz="1400" b="1" u="sng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RuPAC’2016 (</a:t>
              </a:r>
              <a:r>
                <a:rPr lang="ru-RU" sz="1400" b="1" u="sng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Совещание </a:t>
              </a:r>
              <a:r>
                <a:rPr lang="ru-RU" sz="1400" b="1" u="sng" dirty="0" err="1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Коллаборации</a:t>
              </a:r>
              <a:r>
                <a:rPr lang="ru-RU" sz="1400" b="1" u="sng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400" b="1" u="sng" dirty="0" smtClean="0">
                  <a:solidFill>
                    <a:srgbClr val="006600"/>
                  </a:solidFill>
                  <a:latin typeface="Calibri" panose="020F0502020204030204" pitchFamily="34" charset="0"/>
                </a:rPr>
                <a:t>NICA)</a:t>
              </a:r>
              <a:endParaRPr lang="ru-RU" sz="1400" dirty="0">
                <a:solidFill>
                  <a:srgbClr val="006600"/>
                </a:solidFill>
                <a:latin typeface="Calibri" panose="020F0502020204030204" pitchFamily="34" charset="0"/>
              </a:endParaRPr>
            </a:p>
            <a:p>
              <a:r>
                <a:rPr lang="ru-RU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Ближайшие задачи исследовательских и проектных работ по ускорительному комплексу </a:t>
              </a:r>
              <a:r>
                <a:rPr lang="en-US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NICA</a:t>
              </a:r>
              <a:endParaRPr lang="ru-RU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I</a:t>
              </a:r>
              <a:r>
                <a:rPr lang="ru-RU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. </a:t>
              </a:r>
              <a:r>
                <a:rPr lang="ru-RU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Расчётно-аналитические задачи динамики пучков ионов в </a:t>
              </a:r>
              <a:r>
                <a:rPr lang="ru-RU" b="1" dirty="0" err="1">
                  <a:solidFill>
                    <a:srgbClr val="000066"/>
                  </a:solidFill>
                  <a:latin typeface="Calibri" panose="020F0502020204030204" pitchFamily="34" charset="0"/>
                </a:rPr>
                <a:t>Коллайдере</a:t>
              </a:r>
              <a:r>
                <a:rPr lang="ru-RU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NICA</a:t>
              </a:r>
              <a:endParaRPr lang="ru-RU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  <a:p>
              <a:pPr marL="360000" lvl="0"/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</a:t>
              </a:r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.1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.Закончить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формирование оптики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ФОДО-503м </a:t>
              </a:r>
              <a:endParaRPr lang="ru-RU" sz="12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360000" lvl="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1.2.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Выбор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рабочей точки (см. п. 5.2 также). </a:t>
              </a:r>
              <a:endParaRPr lang="en-US" sz="1200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360000" lvl="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1.3.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Схема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коррекции </a:t>
              </a:r>
              <a:r>
                <a:rPr lang="ru-RU" sz="12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хроматичности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.</a:t>
              </a:r>
              <a:endParaRPr lang="ru-RU" sz="12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360000" lvl="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1.4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Расчет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ДА с учетом </a:t>
              </a:r>
            </a:p>
            <a:p>
              <a:pPr marL="72000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4.</a:t>
              </a:r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.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работы системы коррекции </a:t>
              </a:r>
              <a:r>
                <a:rPr lang="ru-RU" sz="12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хроматичности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  <a:endParaRPr lang="ru-RU" sz="12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72000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4.2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. 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ошибок параметров элементов </a:t>
              </a:r>
              <a:endParaRPr lang="en-US" sz="1200" b="1" dirty="0" smtClean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 marL="72000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4.3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. нелинейностей краевых полей квадрупольных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линз</a:t>
              </a:r>
              <a:endParaRPr lang="ru-RU" sz="12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72000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4.4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. 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эффектов встречи пучков. </a:t>
              </a:r>
              <a:endParaRPr lang="en-US" sz="1200" b="1" dirty="0" smtClean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 marL="72000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1.5.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Компенсация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влияния на ДА нелинейностей краевых полей с помощью</a:t>
              </a:r>
            </a:p>
            <a:p>
              <a:pPr marL="72000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5.1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. </a:t>
              </a:r>
              <a:r>
                <a:rPr lang="ru-RU" sz="1200" b="1" dirty="0" err="1">
                  <a:solidFill>
                    <a:srgbClr val="0000CC"/>
                  </a:solidFill>
                  <a:latin typeface="Calibri" panose="020F0502020204030204" pitchFamily="34" charset="0"/>
                </a:rPr>
                <a:t>октупольных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корректоров</a:t>
              </a:r>
              <a:r>
                <a:rPr lang="ru-RU" sz="1200" b="1" baseline="30000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  <a:endParaRPr lang="ru-RU" sz="12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72000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5.2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. выбора рабочей точки </a:t>
              </a:r>
            </a:p>
            <a:p>
              <a:pPr marL="360000" lvl="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1.6.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Влияние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работы ВЧ-системы на динамику частиц в </a:t>
              </a:r>
              <a:r>
                <a:rPr lang="ru-RU" sz="1200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Коллайдере</a:t>
              </a:r>
              <a:endParaRPr lang="ru-RU" sz="12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360000" lvl="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1.7.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Светимость Коллайдера </a:t>
              </a:r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NICA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, влияние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на работу </a:t>
              </a:r>
              <a:r>
                <a:rPr lang="en-US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MPD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перехода с β</a:t>
              </a:r>
              <a:r>
                <a:rPr lang="ru-RU" sz="1200" b="1" baseline="30000" dirty="0">
                  <a:solidFill>
                    <a:srgbClr val="0000CC"/>
                  </a:solidFill>
                  <a:latin typeface="Calibri" panose="020F0502020204030204" pitchFamily="34" charset="0"/>
                </a:rPr>
                <a:t>*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= 0.35 м (исходный проект) на β</a:t>
              </a:r>
              <a:r>
                <a:rPr lang="ru-RU" sz="1200" b="1" baseline="30000" dirty="0">
                  <a:solidFill>
                    <a:srgbClr val="0000CC"/>
                  </a:solidFill>
                  <a:latin typeface="Calibri" panose="020F0502020204030204" pitchFamily="34" charset="0"/>
                </a:rPr>
                <a:t>*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= 2.0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м</a:t>
              </a:r>
              <a:endParaRPr lang="ru-RU" sz="12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360000" lvl="0"/>
              <a:r>
                <a:rPr lang="en-US" sz="1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1.8. </a:t>
              </a:r>
              <a:r>
                <a:rPr lang="ru-RU" sz="1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Перенастройка 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β</a:t>
              </a:r>
              <a:r>
                <a:rPr lang="ru-RU" sz="1200" b="1" baseline="30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*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с 2.0 м в режиме накопления на 0.35м в режиме встречных пучков; </a:t>
              </a:r>
              <a:endParaRPr lang="en-US" sz="1200" b="1" dirty="0" smtClean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 marL="360000" lvl="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1.9.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Коррекция </a:t>
              </a:r>
              <a:r>
                <a:rPr lang="en-US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x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-</a:t>
              </a:r>
              <a:r>
                <a:rPr lang="en-US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y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связи при помощи </a:t>
              </a:r>
              <a:r>
                <a:rPr lang="en-US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skew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-квадруполей в прямолинейных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секциях</a:t>
              </a:r>
              <a:endParaRPr lang="ru-RU" sz="12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360000" lvl="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1.10.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Локализация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потерь перезаряженных и рассеянных частиц </a:t>
              </a:r>
            </a:p>
            <a:p>
              <a:pPr marL="360000" lvl="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1.1</a:t>
              </a:r>
              <a:r>
                <a:rPr lang="en-US" sz="1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1</a:t>
              </a:r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.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Устойчивость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интенсивных ионных пучков в </a:t>
              </a:r>
              <a:r>
                <a:rPr lang="ru-RU" sz="1200" b="1" dirty="0" err="1">
                  <a:solidFill>
                    <a:srgbClr val="0000CC"/>
                  </a:solidFill>
                  <a:latin typeface="Calibri" panose="020F0502020204030204" pitchFamily="34" charset="0"/>
                </a:rPr>
                <a:t>Коллайдере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и импеданс </a:t>
              </a:r>
              <a:r>
                <a:rPr lang="ru-RU" sz="12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вакумной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камеры Коллайдера </a:t>
              </a:r>
            </a:p>
            <a:p>
              <a:pPr marL="360000" lvl="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1.12.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Специфика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динамики частиц при использовании систем охлаждения </a:t>
              </a:r>
            </a:p>
            <a:p>
              <a:pPr marL="360000" lvl="0"/>
              <a:r>
                <a:rPr lang="en-US" sz="1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1.13. </a:t>
              </a:r>
              <a:r>
                <a:rPr lang="ru-RU" sz="1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Долговременная 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стабильность динамики частиц и светимости в </a:t>
              </a:r>
              <a:r>
                <a:rPr lang="ru-RU" sz="12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Коллайдере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ru-RU" sz="1200" b="1" baseline="300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endParaRPr lang="ru-RU" sz="12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 marL="360000" lvl="0"/>
              <a:r>
                <a:rPr lang="en-US" sz="1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1.14. </a:t>
              </a:r>
              <a:r>
                <a:rPr lang="ru-RU" sz="1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Когерентные 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неустойчивости и </a:t>
              </a:r>
              <a:r>
                <a:rPr lang="ru-RU" sz="12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feed-back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систем </a:t>
              </a:r>
            </a:p>
            <a:p>
              <a:pPr marL="360000" lvl="0"/>
              <a:r>
                <a:rPr lang="en-US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1.15. 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Вакуум 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в </a:t>
              </a:r>
              <a:r>
                <a:rPr lang="ru-RU" sz="1200" b="1" dirty="0" err="1">
                  <a:solidFill>
                    <a:srgbClr val="0000CC"/>
                  </a:solidFill>
                  <a:latin typeface="Calibri" panose="020F0502020204030204" pitchFamily="34" charset="0"/>
                </a:rPr>
                <a:t>Коллайдере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и проблема электронных облаков </a:t>
              </a:r>
              <a:r>
                <a:rPr lang="ru-RU" sz="1200" b="1" baseline="30000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  <a:endParaRPr lang="ru-RU" sz="12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pPr marL="360000" lvl="0"/>
              <a:r>
                <a:rPr lang="en-US" sz="1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1.16. </a:t>
              </a:r>
              <a:r>
                <a:rPr lang="ru-RU" sz="1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Поляризованные 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пучки протонов и дейтронов в </a:t>
              </a:r>
              <a:r>
                <a:rPr lang="ru-RU" sz="12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Коллайдере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endParaRPr lang="en-US" sz="1200" b="1" baseline="30000" dirty="0" smtClean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 lvl="0"/>
              <a:endParaRPr lang="ru-RU" sz="800" dirty="0"/>
            </a:p>
            <a:p>
              <a:r>
                <a:rPr lang="en-US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II</a:t>
              </a:r>
              <a:r>
                <a:rPr lang="ru-RU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. </a:t>
              </a:r>
              <a:r>
                <a:rPr lang="ru-RU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Инженерно-физические и технические задачи ускорительного комплекса </a:t>
              </a:r>
              <a:r>
                <a:rPr lang="en-US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NICA</a:t>
              </a:r>
              <a:endParaRPr lang="ru-RU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  <a:p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2.1 Оптимизация компоновки/конфигурации оборудования колец </a:t>
              </a:r>
              <a:r>
                <a:rPr lang="ru-RU" sz="1200" b="1" dirty="0" err="1">
                  <a:solidFill>
                    <a:srgbClr val="0000CC"/>
                  </a:solidFill>
                  <a:latin typeface="Calibri" panose="020F0502020204030204" pitchFamily="34" charset="0"/>
                </a:rPr>
                <a:t>коллайдера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, переходы «Тепло-Холод» на стыках СП и «тёплых» элементов, участки встречи/разведения пучков, инжекции и сброса пучков</a:t>
              </a:r>
            </a:p>
            <a:p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2.2. Система управления и синхронизации </a:t>
              </a:r>
            </a:p>
            <a:p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2.3. Режимы работы ускорительного комплекса </a:t>
              </a:r>
              <a:r>
                <a:rPr lang="en-US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NICA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, согласование с </a:t>
              </a:r>
              <a:r>
                <a:rPr lang="en-US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MPD</a:t>
              </a:r>
              <a:r>
                <a:rPr lang="ru-RU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и </a:t>
              </a:r>
              <a:r>
                <a:rPr lang="en-US" sz="1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SPD</a:t>
              </a:r>
              <a:endParaRPr lang="ru-RU" sz="12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2.4. Оптимизация семейств источников питания</a:t>
              </a:r>
            </a:p>
            <a:p>
              <a:pPr marL="720000"/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2.5</a:t>
              </a:r>
              <a:r>
                <a:rPr lang="ru-RU" sz="1200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. Инфраструктура комплекса (криогеника, электро- и водоснабжение</a:t>
              </a:r>
              <a:r>
                <a:rPr lang="ru-RU" sz="1200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)</a:t>
              </a:r>
              <a:endParaRPr lang="ru-RU" sz="1200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5220072" y="692696"/>
              <a:ext cx="2592288" cy="8925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Годы и задачи</a:t>
              </a:r>
              <a:endParaRPr lang="en-US" alt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/>
              <a:r>
                <a:rPr lang="en-US" altLang="ru-RU" sz="2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2016</a:t>
              </a:r>
              <a:endParaRPr lang="ru-RU" alt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66845" y="6184989"/>
              <a:ext cx="8969143" cy="573407"/>
              <a:chOff x="66845" y="6184989"/>
              <a:chExt cx="8969143" cy="573407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611560" y="6470274"/>
                <a:ext cx="29523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42" name="Picture 7" descr="NICA-Logo_4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2440" y="6398829"/>
                <a:ext cx="503548" cy="2491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8" descr="ok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45" y="6184989"/>
                <a:ext cx="577503" cy="573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6079724" y="1556792"/>
              <a:ext cx="2952328" cy="132343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b="1" u="sng" dirty="0">
                  <a:latin typeface="Calibri" panose="020F0502020204030204" pitchFamily="34" charset="0"/>
                </a:rPr>
                <a:t>Примечание</a:t>
              </a:r>
              <a:r>
                <a:rPr lang="ru-RU" b="1" dirty="0">
                  <a:latin typeface="Calibri" panose="020F0502020204030204" pitchFamily="34" charset="0"/>
                </a:rPr>
                <a:t>: </a:t>
              </a:r>
              <a:endParaRPr lang="en-US" b="1" dirty="0" smtClean="0">
                <a:latin typeface="Calibri" panose="020F0502020204030204" pitchFamily="34" charset="0"/>
              </a:endParaRPr>
            </a:p>
            <a:p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синий шрифт</a:t>
              </a:r>
              <a:r>
                <a:rPr lang="en-US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– 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работы</a:t>
              </a:r>
              <a:r>
                <a:rPr lang="en-US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ведутся</a:t>
              </a:r>
              <a:endParaRPr lang="en-US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красный </a:t>
              </a:r>
              <a:r>
                <a:rPr lang="ru-RU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– исполнители не определены или определены не полностью</a:t>
              </a:r>
              <a:r>
                <a:rPr lang="ru-RU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.</a:t>
              </a:r>
              <a:endParaRPr lang="ru-RU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860032" y="3048000"/>
            <a:ext cx="4185356" cy="1541929"/>
            <a:chOff x="4860032" y="3048000"/>
            <a:chExt cx="4185356" cy="1541929"/>
          </a:xfrm>
        </p:grpSpPr>
        <p:cxnSp>
          <p:nvCxnSpPr>
            <p:cNvPr id="4" name="Прямая со стрелкой 3"/>
            <p:cNvCxnSpPr/>
            <p:nvPr/>
          </p:nvCxnSpPr>
          <p:spPr bwMode="auto">
            <a:xfrm>
              <a:off x="8301318" y="3048000"/>
              <a:ext cx="722729" cy="3031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2" name="Прямая со стрелкой 11"/>
            <p:cNvCxnSpPr/>
            <p:nvPr/>
          </p:nvCxnSpPr>
          <p:spPr bwMode="auto">
            <a:xfrm flipV="1">
              <a:off x="4860032" y="3664414"/>
              <a:ext cx="4164015" cy="124626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6" name="Прямая со стрелкой 15"/>
            <p:cNvCxnSpPr/>
            <p:nvPr/>
          </p:nvCxnSpPr>
          <p:spPr bwMode="auto">
            <a:xfrm flipV="1">
              <a:off x="5814066" y="3962400"/>
              <a:ext cx="3231322" cy="15770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9" name="Прямая со стрелкой 18"/>
            <p:cNvCxnSpPr/>
            <p:nvPr/>
          </p:nvCxnSpPr>
          <p:spPr bwMode="auto">
            <a:xfrm>
              <a:off x="4903694" y="4536141"/>
              <a:ext cx="4123765" cy="53788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0674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845" y="-19215"/>
            <a:ext cx="8969143" cy="6777611"/>
            <a:chOff x="66845" y="-19215"/>
            <a:chExt cx="8969143" cy="6777611"/>
          </a:xfrm>
        </p:grpSpPr>
        <p:sp>
          <p:nvSpPr>
            <p:cNvPr id="10" name="TextBox 9"/>
            <p:cNvSpPr txBox="1"/>
            <p:nvPr/>
          </p:nvSpPr>
          <p:spPr>
            <a:xfrm>
              <a:off x="1189063" y="455541"/>
              <a:ext cx="7004386" cy="606319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u="sng" dirty="0" smtClean="0">
                  <a:solidFill>
                    <a:srgbClr val="333399"/>
                  </a:solidFill>
                  <a:latin typeface="Calibri" panose="020F0502020204030204" pitchFamily="34" charset="0"/>
                </a:rPr>
                <a:t>Команда </a:t>
              </a:r>
              <a:r>
                <a:rPr lang="en-US" sz="2000" b="1" u="sng" dirty="0" smtClean="0">
                  <a:solidFill>
                    <a:srgbClr val="333399"/>
                  </a:solidFill>
                  <a:latin typeface="Calibri" panose="020F0502020204030204" pitchFamily="34" charset="0"/>
                </a:rPr>
                <a:t>NICA</a:t>
              </a:r>
              <a:r>
                <a:rPr lang="ru-RU" sz="2000" b="1" u="sng" dirty="0" smtClean="0">
                  <a:solidFill>
                    <a:srgbClr val="333399"/>
                  </a:solidFill>
                  <a:latin typeface="Calibri" panose="020F0502020204030204" pitchFamily="34" charset="0"/>
                </a:rPr>
                <a:t> и её партнёры</a:t>
              </a:r>
              <a:endParaRPr lang="en-US" sz="2000" b="1" u="sng" dirty="0" smtClean="0">
                <a:solidFill>
                  <a:srgbClr val="333399"/>
                </a:solidFill>
                <a:latin typeface="Calibri" panose="020F0502020204030204" pitchFamily="34" charset="0"/>
              </a:endParaRPr>
            </a:p>
            <a:p>
              <a:r>
                <a:rPr lang="ru-RU" b="1" dirty="0" smtClean="0">
                  <a:solidFill>
                    <a:srgbClr val="333399"/>
                  </a:solidFill>
                  <a:latin typeface="Calibri" panose="020F0502020204030204" pitchFamily="34" charset="0"/>
                </a:rPr>
                <a:t>Руководители </a:t>
              </a:r>
              <a:r>
                <a:rPr lang="ru-RU" b="1" dirty="0">
                  <a:solidFill>
                    <a:srgbClr val="333399"/>
                  </a:solidFill>
                  <a:latin typeface="Calibri" panose="020F0502020204030204" pitchFamily="34" charset="0"/>
                </a:rPr>
                <a:t>и координаторы </a:t>
              </a:r>
              <a:r>
                <a:rPr lang="ru-RU" b="1" dirty="0" smtClean="0">
                  <a:solidFill>
                    <a:srgbClr val="333399"/>
                  </a:solidFill>
                  <a:latin typeface="Calibri" panose="020F0502020204030204" pitchFamily="34" charset="0"/>
                </a:rPr>
                <a:t>направлений</a:t>
              </a:r>
              <a:endParaRPr lang="ru-RU" b="1" dirty="0">
                <a:solidFill>
                  <a:srgbClr val="333399"/>
                </a:solidFill>
                <a:latin typeface="Calibri" panose="020F0502020204030204" pitchFamily="34" charset="0"/>
              </a:endParaRPr>
            </a:p>
            <a:p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  </a:t>
              </a:r>
              <a:r>
                <a:rPr lang="ru-RU" b="1" i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ОИЯИ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		</a:t>
              </a:r>
              <a:r>
                <a:rPr lang="ru-RU" b="1" i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ИЯФ СО РАН	ИТЭФ</a:t>
              </a:r>
              <a:r>
                <a:rPr lang="ru-RU" b="1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i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	ИФВЭ</a:t>
              </a: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Г.В.Трубников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П.В.Логачёв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Т.В.Кулевой</a:t>
              </a:r>
              <a:r>
                <a:rPr lang="ru-RU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С.В.Иванов</a:t>
              </a:r>
              <a:endParaRPr lang="en-US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И.Н.Мешков</a:t>
              </a:r>
              <a:r>
                <a:rPr lang="ru-RU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В.В.Пархомчук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П.Р.Зенкевич</a:t>
              </a:r>
              <a:endParaRPr lang="en-US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В.Д.Кекелидзе	</a:t>
              </a:r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Е.Б.Левичев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А.Е.Большаков</a:t>
              </a:r>
              <a:endParaRPr lang="en-US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Н.Н.Агапов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А.Журавлёв</a:t>
              </a:r>
              <a:endParaRPr lang="ru-RU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А.В.Бутенко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А.Г.Трибендис</a:t>
              </a:r>
              <a:endParaRPr lang="en-US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Н.Д.Топилин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Ю.М.Шатунов</a:t>
              </a:r>
              <a:endParaRPr lang="en-US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Е.Д.Донец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И.А.Кооп</a:t>
              </a:r>
              <a:endParaRPr lang="ru-RU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Е.Е.Донец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	</a:t>
              </a:r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С.А.Никитин</a:t>
              </a:r>
              <a:endParaRPr lang="ru-RU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О.И.Бровко</a:t>
              </a:r>
              <a:endParaRPr lang="ru-RU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>
                  <a:solidFill>
                    <a:srgbClr val="0000CC"/>
                  </a:solidFill>
                  <a:latin typeface="Calibri" panose="020F0502020204030204" pitchFamily="34" charset="0"/>
                </a:rPr>
                <a:t>В.И.Волков</a:t>
              </a:r>
              <a:endParaRPr lang="ru-RU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В.М.Головатюк</a:t>
              </a:r>
              <a:endParaRPr lang="ru-RU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А.О.Сидорин</a:t>
              </a:r>
              <a:endParaRPr lang="ru-RU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А.В.Смирнов</a:t>
              </a:r>
              <a:endParaRPr lang="en-US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Е.М.Сыресин</a:t>
              </a:r>
              <a:endParaRPr lang="en-US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Г.Г.Ходжибагиян</a:t>
              </a:r>
              <a:endParaRPr lang="en-US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О.С.Козлов</a:t>
              </a:r>
              <a:endParaRPr lang="ru-RU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С.А.Костромин</a:t>
              </a:r>
              <a:endParaRPr lang="ru-RU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А.В.Тузиков</a:t>
              </a:r>
              <a:r>
                <a:rPr lang="ru-RU" b="1" dirty="0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  <a:endParaRPr lang="en-US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В.Н.Карпинский</a:t>
              </a:r>
              <a:endParaRPr lang="ru-RU" b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>
                  <a:solidFill>
                    <a:srgbClr val="0000CC"/>
                  </a:solidFill>
                  <a:latin typeface="Calibri" panose="020F0502020204030204" pitchFamily="34" charset="0"/>
                </a:rPr>
                <a:t>Н.В.Сёмин</a:t>
              </a:r>
              <a:endParaRPr lang="ru-RU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  <a:p>
              <a:r>
                <a:rPr lang="ru-RU" b="1" dirty="0" err="1" smtClean="0">
                  <a:solidFill>
                    <a:srgbClr val="0000CC"/>
                  </a:solidFill>
                  <a:latin typeface="Calibri" panose="020F0502020204030204" pitchFamily="34" charset="0"/>
                </a:rPr>
                <a:t>Н.Н.Емельянов</a:t>
              </a:r>
              <a:endParaRPr lang="ru-RU" b="1" dirty="0" smtClean="0">
                <a:solidFill>
                  <a:srgbClr val="0000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1189063" y="-19215"/>
              <a:ext cx="7004386" cy="5232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28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Коллаборация</a:t>
              </a:r>
              <a:r>
                <a:rPr lang="ru-RU" altLang="ru-RU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altLang="ru-RU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NICA</a:t>
              </a:r>
              <a:r>
                <a:rPr lang="ru-RU" altLang="ru-RU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altLang="ru-RU" sz="2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2016</a:t>
              </a:r>
              <a:endParaRPr lang="ru-RU" alt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66845" y="6184989"/>
              <a:ext cx="8969143" cy="573407"/>
              <a:chOff x="66845" y="6184989"/>
              <a:chExt cx="8969143" cy="573407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611560" y="6470274"/>
                <a:ext cx="29523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42" name="Picture 7" descr="NICA-Logo_4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2440" y="6398829"/>
                <a:ext cx="503548" cy="2491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8" descr="ok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45" y="6184989"/>
                <a:ext cx="577503" cy="573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472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7086600" y="6421959"/>
            <a:ext cx="2057400" cy="365125"/>
          </a:xfrm>
        </p:spPr>
        <p:txBody>
          <a:bodyPr/>
          <a:lstStyle/>
          <a:p>
            <a:pPr algn="r">
              <a:defRPr/>
            </a:pPr>
            <a:fld id="{378CF215-0D1A-AE42-BEDD-C78DE5C279FB}" type="slidenum">
              <a:rPr lang="en-US" smtClean="0"/>
              <a:pPr algn="r">
                <a:defRPr/>
              </a:pPr>
              <a:t>26</a:t>
            </a:fld>
            <a:endParaRPr lang="en-US" dirty="0"/>
          </a:p>
        </p:txBody>
      </p:sp>
      <p:pic>
        <p:nvPicPr>
          <p:cNvPr id="33" name="Picture 3" descr="NICA_header_blue.tif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15837" y="228604"/>
            <a:ext cx="8955316" cy="6557912"/>
            <a:chOff x="-15837" y="228604"/>
            <a:chExt cx="8955316" cy="6557912"/>
          </a:xfrm>
        </p:grpSpPr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3092097" y="228604"/>
              <a:ext cx="2907366" cy="4616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marL="342900" indent="-342900" algn="ctr" eaLnBrk="0" hangingPunct="0">
                <a:lnSpc>
                  <a:spcPct val="120000"/>
                </a:lnSpc>
              </a:pPr>
              <a:r>
                <a:rPr kumimoji="1" lang="en-US" altLang="ru-RU" sz="2000" b="1" dirty="0" smtClean="0">
                  <a:solidFill>
                    <a:srgbClr val="0000CC"/>
                  </a:solidFill>
                  <a:sym typeface="Apple Chancery"/>
                </a:rPr>
                <a:t>NICA </a:t>
              </a:r>
              <a:r>
                <a:rPr kumimoji="1" lang="en-US" altLang="ru-RU" sz="2000" b="1" dirty="0">
                  <a:solidFill>
                    <a:srgbClr val="0000CC"/>
                  </a:solidFill>
                  <a:sym typeface="Apple Chancery"/>
                </a:rPr>
                <a:t>Collaboration</a:t>
              </a:r>
            </a:p>
          </p:txBody>
        </p:sp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1803" y="891701"/>
              <a:ext cx="4073238" cy="1477963"/>
              <a:chOff x="229" y="536"/>
              <a:chExt cx="2673" cy="931"/>
            </a:xfrm>
          </p:grpSpPr>
          <p:sp>
            <p:nvSpPr>
              <p:cNvPr id="44" name="Text Box 32"/>
              <p:cNvSpPr txBox="1">
                <a:spLocks noChangeArrowheads="1"/>
              </p:cNvSpPr>
              <p:nvPr/>
            </p:nvSpPr>
            <p:spPr bwMode="auto">
              <a:xfrm>
                <a:off x="229" y="536"/>
                <a:ext cx="2673" cy="931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  <a:buFont typeface="Wingdings" pitchFamily="2" charset="2"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	   </a:t>
                </a:r>
                <a:r>
                  <a:rPr lang="en-US" sz="20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Budker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 INP:</a:t>
                </a:r>
                <a:endParaRPr lang="en-US" sz="20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Char char="ü"/>
                </a:pP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 Booster RF system, e-cooler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 Collider </a:t>
                </a:r>
                <a:r>
                  <a:rPr lang="en-US" sz="1600" b="1" dirty="0" err="1">
                    <a:solidFill>
                      <a:srgbClr val="FF0000"/>
                    </a:solidFill>
                    <a:latin typeface="Arial" pitchFamily="34" charset="0"/>
                  </a:rPr>
                  <a:t>RF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systems</a:t>
                </a:r>
                <a:endParaRPr lang="en-US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Char char="ü"/>
                </a:pP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 HV e-cooler for collider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Channel Nuclotron-Collider (?)</a:t>
                </a:r>
                <a:endParaRPr lang="en-US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pic>
            <p:nvPicPr>
              <p:cNvPr id="45" name="Picture 33" descr="3-BINP-logotyp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" y="640"/>
                <a:ext cx="377" cy="4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Group 34"/>
            <p:cNvGrpSpPr>
              <a:grpSpLocks/>
            </p:cNvGrpSpPr>
            <p:nvPr/>
          </p:nvGrpSpPr>
          <p:grpSpPr bwMode="auto">
            <a:xfrm>
              <a:off x="-15837" y="5596124"/>
              <a:ext cx="3583310" cy="892174"/>
              <a:chOff x="2972" y="418"/>
              <a:chExt cx="2760" cy="562"/>
            </a:xfrm>
          </p:grpSpPr>
          <p:sp>
            <p:nvSpPr>
              <p:cNvPr id="42" name="Text Box 35"/>
              <p:cNvSpPr txBox="1">
                <a:spLocks noChangeArrowheads="1"/>
              </p:cNvSpPr>
              <p:nvPr/>
            </p:nvSpPr>
            <p:spPr bwMode="auto">
              <a:xfrm>
                <a:off x="2972" y="418"/>
                <a:ext cx="2760" cy="56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ru-RU" b="1" dirty="0" smtClean="0">
                    <a:solidFill>
                      <a:srgbClr val="FF0000"/>
                    </a:solidFill>
                    <a:latin typeface="Arial" pitchFamily="34" charset="0"/>
                  </a:rPr>
                  <a:t>	</a:t>
                </a:r>
                <a:r>
                  <a:rPr lang="en-US" b="1" dirty="0">
                    <a:solidFill>
                      <a:srgbClr val="FF0000"/>
                    </a:solidFill>
                    <a:latin typeface="Arial" pitchFamily="34" charset="0"/>
                  </a:rPr>
                  <a:t>	     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IHEP, </a:t>
                </a:r>
                <a:r>
                  <a:rPr lang="en-US" sz="20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Protvino</a:t>
                </a:r>
                <a:endParaRPr lang="en-US" sz="20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ru-RU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	     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Beam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dynamics, 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	      Feed-back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systems </a:t>
                </a:r>
              </a:p>
            </p:txBody>
          </p:sp>
          <p:pic>
            <p:nvPicPr>
              <p:cNvPr id="43" name="Picture 36" descr="ihep_skyphot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6" y="445"/>
                <a:ext cx="777" cy="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 Box 58"/>
            <p:cNvSpPr txBox="1">
              <a:spLocks noChangeArrowheads="1"/>
            </p:cNvSpPr>
            <p:nvPr/>
          </p:nvSpPr>
          <p:spPr bwMode="auto">
            <a:xfrm>
              <a:off x="-8395" y="4315393"/>
              <a:ext cx="4344578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 sz="20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000" b="1" dirty="0" smtClean="0">
                  <a:solidFill>
                    <a:srgbClr val="FF0000"/>
                  </a:solidFill>
                  <a:latin typeface="Arial" pitchFamily="34" charset="0"/>
                </a:rPr>
                <a:t>      </a:t>
              </a:r>
              <a:r>
                <a:rPr lang="ru-RU" sz="2000" b="1" dirty="0" smtClean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Arial" pitchFamily="34" charset="0"/>
                </a:rPr>
                <a:t>Alikhanov</a:t>
              </a:r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</a:rPr>
                <a:t> ITEP</a:t>
              </a:r>
              <a:endParaRPr lang="en-US" b="1" dirty="0">
                <a:solidFill>
                  <a:srgbClr val="FF0000"/>
                </a:solidFill>
                <a:latin typeface="Arial" pitchFamily="34" charset="0"/>
              </a:endParaRPr>
            </a:p>
            <a:p>
              <a:r>
                <a:rPr lang="ru-RU" sz="16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itchFamily="34" charset="0"/>
                </a:rPr>
                <a:t>         </a:t>
              </a:r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</a:rPr>
                <a:t>Beam dynamics,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Arial" pitchFamily="34" charset="0"/>
                </a:rPr>
                <a:t>RFQ</a:t>
              </a:r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Arial" pitchFamily="34" charset="0"/>
                </a:rPr>
                <a:t>linac</a:t>
              </a:r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</a:rPr>
                <a:t> for LU-20</a:t>
              </a:r>
              <a:endParaRPr lang="ru-RU" sz="1600" b="1" dirty="0" smtClean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41" y="4380818"/>
              <a:ext cx="5207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46"/>
            <p:cNvGrpSpPr>
              <a:grpSpLocks/>
            </p:cNvGrpSpPr>
            <p:nvPr/>
          </p:nvGrpSpPr>
          <p:grpSpPr bwMode="auto">
            <a:xfrm>
              <a:off x="-8395" y="2380514"/>
              <a:ext cx="3386391" cy="923330"/>
              <a:chOff x="0" y="3198725"/>
              <a:chExt cx="3157489" cy="923643"/>
            </a:xfrm>
          </p:grpSpPr>
          <p:pic>
            <p:nvPicPr>
              <p:cNvPr id="40" name="Picture 4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52800"/>
                <a:ext cx="685800" cy="612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 Box 49"/>
              <p:cNvSpPr txBox="1">
                <a:spLocks noChangeArrowheads="1"/>
              </p:cNvSpPr>
              <p:nvPr/>
            </p:nvSpPr>
            <p:spPr bwMode="auto">
              <a:xfrm>
                <a:off x="9129" y="3198725"/>
                <a:ext cx="3148360" cy="923643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ru-RU" b="1" dirty="0" smtClean="0">
                    <a:solidFill>
                      <a:srgbClr val="FF0000"/>
                    </a:solidFill>
                    <a:latin typeface="Arial" pitchFamily="34" charset="0"/>
                  </a:rPr>
                  <a:t>	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" pitchFamily="34" charset="0"/>
                  </a:rPr>
                  <a:t>  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INP</a:t>
                </a:r>
                <a:r>
                  <a:rPr lang="ru-RU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RAS, </a:t>
                </a:r>
                <a:r>
                  <a:rPr lang="en-US" sz="20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Troitsk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:</a:t>
                </a:r>
                <a:endParaRPr lang="ru-RU" sz="2000" b="1" dirty="0" smtClean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b="1" dirty="0" smtClean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ru-RU" b="1" dirty="0" smtClean="0">
                    <a:solidFill>
                      <a:srgbClr val="FF0000"/>
                    </a:solidFill>
                    <a:latin typeface="Arial" pitchFamily="34" charset="0"/>
                  </a:rPr>
                  <a:t>	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" pitchFamily="34" charset="0"/>
                  </a:rPr>
                  <a:t>   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Polarised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 ion source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,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   Beam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diagnostics</a:t>
                </a:r>
              </a:p>
            </p:txBody>
          </p:sp>
        </p:grpSp>
        <p:sp>
          <p:nvSpPr>
            <p:cNvPr id="19" name="Text Box 44"/>
            <p:cNvSpPr txBox="1">
              <a:spLocks noChangeArrowheads="1"/>
            </p:cNvSpPr>
            <p:nvPr/>
          </p:nvSpPr>
          <p:spPr bwMode="auto">
            <a:xfrm>
              <a:off x="4586037" y="5131690"/>
              <a:ext cx="4102434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>
                <a:buFont typeface="Wingdings" pitchFamily="2" charset="2"/>
                <a:buNone/>
              </a:pPr>
              <a:r>
                <a:rPr lang="en-US" sz="2000" b="1" dirty="0" err="1" smtClean="0">
                  <a:solidFill>
                    <a:srgbClr val="FF0000"/>
                  </a:solidFill>
                  <a:latin typeface="Arial" pitchFamily="34" charset="0"/>
                </a:rPr>
                <a:t>iThemba</a:t>
              </a:r>
              <a:r>
                <a:rPr lang="en-US" sz="2000" b="1" dirty="0" smtClean="0">
                  <a:solidFill>
                    <a:srgbClr val="FF0000"/>
                  </a:solidFill>
                  <a:latin typeface="Arial" pitchFamily="34" charset="0"/>
                </a:rPr>
                <a:t> Labs &amp; 6 others  (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Arial" pitchFamily="34" charset="0"/>
                </a:rPr>
                <a:t>RSA</a:t>
              </a:r>
              <a:r>
                <a:rPr lang="en-US" sz="2000" b="1" dirty="0" smtClean="0">
                  <a:solidFill>
                    <a:srgbClr val="FF0000"/>
                  </a:solidFill>
                  <a:latin typeface="Arial" pitchFamily="34" charset="0"/>
                </a:rPr>
                <a:t>) </a:t>
              </a:r>
              <a:endParaRPr lang="en-US" sz="2000" b="1" dirty="0">
                <a:solidFill>
                  <a:srgbClr val="FF0000"/>
                </a:solidFill>
                <a:latin typeface="Arial" pitchFamily="34" charset="0"/>
              </a:endParaRPr>
            </a:p>
            <a:p>
              <a:pPr>
                <a:buFont typeface="Wingdings" pitchFamily="2" charset="2"/>
                <a:buNone/>
              </a:pPr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</a:rPr>
                <a:t>Elements of the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Arial" pitchFamily="34" charset="0"/>
                </a:rPr>
                <a:t>NICA</a:t>
              </a:r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</a:rPr>
                <a:t> accelerators</a:t>
              </a:r>
              <a:endParaRPr lang="en-US" sz="1600" b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grpSp>
          <p:nvGrpSpPr>
            <p:cNvPr id="20" name="Group 40"/>
            <p:cNvGrpSpPr>
              <a:grpSpLocks/>
            </p:cNvGrpSpPr>
            <p:nvPr/>
          </p:nvGrpSpPr>
          <p:grpSpPr bwMode="auto">
            <a:xfrm>
              <a:off x="4585271" y="890588"/>
              <a:ext cx="4354208" cy="1200150"/>
              <a:chOff x="-58" y="2824"/>
              <a:chExt cx="2669" cy="756"/>
            </a:xfrm>
          </p:grpSpPr>
          <p:sp>
            <p:nvSpPr>
              <p:cNvPr id="38" name="Text Box 41"/>
              <p:cNvSpPr txBox="1">
                <a:spLocks noChangeArrowheads="1"/>
              </p:cNvSpPr>
              <p:nvPr/>
            </p:nvSpPr>
            <p:spPr bwMode="auto">
              <a:xfrm>
                <a:off x="-58" y="2824"/>
                <a:ext cx="2669" cy="756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b="1" dirty="0">
                    <a:solidFill>
                      <a:srgbClr val="FF0000"/>
                    </a:solidFill>
                    <a:latin typeface="Arial" pitchFamily="34" charset="0"/>
                  </a:rPr>
                  <a:t>                  </a:t>
                </a:r>
                <a:r>
                  <a:rPr lang="ru-RU" b="1" dirty="0" smtClean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en-US" sz="20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GSI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/FAIR</a:t>
                </a:r>
                <a:endParaRPr lang="en-US" sz="20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        </a:t>
                </a:r>
                <a:r>
                  <a:rPr lang="ru-RU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  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SC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magnets for </a:t>
                </a:r>
                <a:endParaRPr lang="ru-RU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ru-RU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               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Booster/Collider/SIS-100</a:t>
                </a:r>
                <a:r>
                  <a:rPr lang="ru-RU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,</a:t>
                </a:r>
                <a:endParaRPr lang="en-US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	   UHV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, beam cooling, diagnostics</a:t>
                </a:r>
              </a:p>
            </p:txBody>
          </p:sp>
          <p:pic>
            <p:nvPicPr>
              <p:cNvPr id="39" name="Picture 42" descr="topo-fair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" y="2931"/>
                <a:ext cx="582" cy="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Group 37"/>
            <p:cNvGrpSpPr>
              <a:grpSpLocks/>
            </p:cNvGrpSpPr>
            <p:nvPr/>
          </p:nvGrpSpPr>
          <p:grpSpPr bwMode="auto">
            <a:xfrm>
              <a:off x="4584642" y="2082510"/>
              <a:ext cx="3581400" cy="892541"/>
              <a:chOff x="2916" y="1384"/>
              <a:chExt cx="2256" cy="637"/>
            </a:xfrm>
          </p:grpSpPr>
          <p:sp>
            <p:nvSpPr>
              <p:cNvPr id="36" name="Text Box 38"/>
              <p:cNvSpPr txBox="1">
                <a:spLocks noChangeArrowheads="1"/>
              </p:cNvSpPr>
              <p:nvPr/>
            </p:nvSpPr>
            <p:spPr bwMode="auto">
              <a:xfrm>
                <a:off x="2916" y="1384"/>
                <a:ext cx="2256" cy="63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          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FZ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Juelich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(IKP)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          HV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Electron cooler</a:t>
                </a:r>
                <a:endParaRPr lang="ru-RU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ru-RU" sz="1600" b="1" dirty="0">
                    <a:solidFill>
                      <a:srgbClr val="FF0000"/>
                    </a:solidFill>
                    <a:latin typeface="Arial" pitchFamily="34" charset="0"/>
                  </a:rPr>
                  <a:t>		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 Stochastic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cooling </a:t>
                </a:r>
              </a:p>
            </p:txBody>
          </p:sp>
          <p:pic>
            <p:nvPicPr>
              <p:cNvPr id="37" name="Picture 39" descr="FZJ_Logo_Colour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8" y="1440"/>
                <a:ext cx="565" cy="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" name="Group 43"/>
            <p:cNvGrpSpPr>
              <a:grpSpLocks/>
            </p:cNvGrpSpPr>
            <p:nvPr/>
          </p:nvGrpSpPr>
          <p:grpSpPr bwMode="auto">
            <a:xfrm>
              <a:off x="4584462" y="5770167"/>
              <a:ext cx="3556000" cy="1016349"/>
              <a:chOff x="3021" y="2451"/>
              <a:chExt cx="2240" cy="647"/>
            </a:xfrm>
          </p:grpSpPr>
          <p:sp>
            <p:nvSpPr>
              <p:cNvPr id="34" name="Text Box 44"/>
              <p:cNvSpPr txBox="1">
                <a:spLocks noChangeArrowheads="1"/>
              </p:cNvSpPr>
              <p:nvPr/>
            </p:nvSpPr>
            <p:spPr bwMode="auto">
              <a:xfrm>
                <a:off x="3021" y="2451"/>
                <a:ext cx="2240" cy="64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sz="2800" b="1" dirty="0">
                    <a:solidFill>
                      <a:srgbClr val="FF0000"/>
                    </a:solidFill>
                    <a:latin typeface="Arial" pitchFamily="34" charset="0"/>
                  </a:rPr>
                  <a:t>   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Arial" pitchFamily="34" charset="0"/>
                  </a:rPr>
                  <a:t>		     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BNL 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(RHIC)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	           Beam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dynamics,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		           Stochastic cooling</a:t>
                </a:r>
                <a:endParaRPr lang="en-US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pic>
            <p:nvPicPr>
              <p:cNvPr id="35" name="Picture 45" descr="RHIC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7" y="2494"/>
                <a:ext cx="810" cy="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" name="Group 55"/>
            <p:cNvGrpSpPr>
              <a:grpSpLocks/>
            </p:cNvGrpSpPr>
            <p:nvPr/>
          </p:nvGrpSpPr>
          <p:grpSpPr bwMode="auto">
            <a:xfrm>
              <a:off x="4584462" y="2983007"/>
              <a:ext cx="4124488" cy="923330"/>
              <a:chOff x="5167401" y="2995812"/>
              <a:chExt cx="4124488" cy="922755"/>
            </a:xfrm>
          </p:grpSpPr>
          <p:sp>
            <p:nvSpPr>
              <p:cNvPr id="31" name="Text Box 47"/>
              <p:cNvSpPr txBox="1">
                <a:spLocks noChangeArrowheads="1"/>
              </p:cNvSpPr>
              <p:nvPr/>
            </p:nvSpPr>
            <p:spPr bwMode="auto">
              <a:xfrm>
                <a:off x="5167401" y="2995812"/>
                <a:ext cx="4124488" cy="92275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        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</a:t>
                </a:r>
                <a:r>
                  <a:rPr lang="en-US" sz="20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Fermilab</a:t>
                </a:r>
                <a:endParaRPr lang="en-US" sz="20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b="1" dirty="0">
                    <a:solidFill>
                      <a:srgbClr val="FF0000"/>
                    </a:solidFill>
                    <a:latin typeface="Arial" pitchFamily="34" charset="0"/>
                  </a:rPr>
                  <a:t> 	 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HV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Electron cooler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          Beam 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itchFamily="34" charset="0"/>
                  </a:rPr>
                  <a:t>dynamics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, </a:t>
                </a:r>
                <a:r>
                  <a:rPr lang="en-US" sz="1600" b="1" dirty="0" err="1">
                    <a:solidFill>
                      <a:srgbClr val="FF0000"/>
                    </a:solidFill>
                    <a:latin typeface="Arial" pitchFamily="34" charset="0"/>
                  </a:rPr>
                  <a:t>s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toch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Arial" pitchFamily="34" charset="0"/>
                  </a:rPr>
                  <a:t>. cooling</a:t>
                </a:r>
                <a:endParaRPr lang="en-US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pic>
            <p:nvPicPr>
              <p:cNvPr id="32" name="Picture 3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8524" y="3142315"/>
                <a:ext cx="685800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4" name="Group 42"/>
            <p:cNvGrpSpPr>
              <a:grpSpLocks/>
            </p:cNvGrpSpPr>
            <p:nvPr/>
          </p:nvGrpSpPr>
          <p:grpSpPr bwMode="auto">
            <a:xfrm>
              <a:off x="4584462" y="3906905"/>
              <a:ext cx="3577573" cy="1231106"/>
              <a:chOff x="4811704" y="2616620"/>
              <a:chExt cx="3581400" cy="1230698"/>
            </a:xfrm>
          </p:grpSpPr>
          <p:sp>
            <p:nvSpPr>
              <p:cNvPr id="29" name="Text Box 38"/>
              <p:cNvSpPr txBox="1">
                <a:spLocks noChangeArrowheads="1"/>
              </p:cNvSpPr>
              <p:nvPr/>
            </p:nvSpPr>
            <p:spPr bwMode="auto">
              <a:xfrm>
                <a:off x="4811704" y="2616620"/>
                <a:ext cx="3581400" cy="123069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marL="457200" indent="-4572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</a:rPr>
                  <a:t>	         </a:t>
                </a:r>
                <a:r>
                  <a:rPr lang="en-US" b="1" dirty="0">
                    <a:solidFill>
                      <a:srgbClr val="FF0000"/>
                    </a:solidFill>
                    <a:latin typeface="Arial" pitchFamily="34" charset="0"/>
                  </a:rPr>
                  <a:t>CERN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</a:rPr>
                  <a:t>	        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SC 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</a:rPr>
                  <a:t>and magnet technologies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, </a:t>
                </a:r>
                <a:endParaRPr lang="en-US" sz="1400" b="1" dirty="0" smtClean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	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    </a:t>
                </a:r>
                <a:r>
                  <a:rPr lang="en-US" sz="1400" b="1" dirty="0" err="1" smtClean="0">
                    <a:solidFill>
                      <a:srgbClr val="FF0000"/>
                    </a:solidFill>
                    <a:latin typeface="Arial" pitchFamily="34" charset="0"/>
                  </a:rPr>
                  <a:t>Rad.safety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, energetics, </a:t>
                </a:r>
                <a:endParaRPr lang="en-US" sz="1400" b="1" dirty="0" smtClean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	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</a:rPr>
                  <a:t>         Beam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cooling and dynamics, </a:t>
                </a:r>
                <a:endParaRPr lang="en-US" sz="1400" b="1" dirty="0" smtClean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en-US" sz="1400" b="1" dirty="0">
                    <a:solidFill>
                      <a:srgbClr val="FF0000"/>
                    </a:solidFill>
                    <a:latin typeface="Arial" pitchFamily="34" charset="0"/>
                  </a:rPr>
                  <a:t>	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</a:rPr>
                  <a:t>	Metrology</a:t>
                </a:r>
                <a:endParaRPr lang="en-US" sz="1400" b="1" dirty="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pic>
            <p:nvPicPr>
              <p:cNvPr id="30" name="Picture 4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6361" y="2898410"/>
                <a:ext cx="800100" cy="800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Text Box 58"/>
            <p:cNvSpPr txBox="1">
              <a:spLocks noChangeArrowheads="1"/>
            </p:cNvSpPr>
            <p:nvPr/>
          </p:nvSpPr>
          <p:spPr bwMode="auto">
            <a:xfrm>
              <a:off x="-15837" y="4949793"/>
              <a:ext cx="4352020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r>
                <a:rPr lang="en-US" sz="20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000" b="1" dirty="0" smtClean="0">
                  <a:solidFill>
                    <a:srgbClr val="FF0000"/>
                  </a:solidFill>
                  <a:latin typeface="Arial" pitchFamily="34" charset="0"/>
                </a:rPr>
                <a:t>  </a:t>
              </a:r>
              <a:r>
                <a:rPr lang="en-US" b="1" dirty="0" err="1" smtClean="0">
                  <a:solidFill>
                    <a:srgbClr val="FF0000"/>
                  </a:solidFill>
                  <a:latin typeface="Arial" pitchFamily="34" charset="0"/>
                </a:rPr>
                <a:t>MEPhI</a:t>
              </a:r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</a:rPr>
                <a:t>, ARITP (</a:t>
              </a:r>
              <a:r>
                <a:rPr lang="en-US" b="1" dirty="0" err="1" smtClean="0">
                  <a:solidFill>
                    <a:srgbClr val="FF0000"/>
                  </a:solidFill>
                  <a:latin typeface="Arial" pitchFamily="34" charset="0"/>
                </a:rPr>
                <a:t>Snezhinsk</a:t>
              </a:r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</a:rPr>
                <a:t>):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</a:rPr>
                <a:t>   RFQ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Arial" pitchFamily="34" charset="0"/>
                </a:rPr>
                <a:t>linac</a:t>
              </a:r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</a:rPr>
                <a:t> for LU-20</a:t>
              </a:r>
              <a:endParaRPr lang="ru-RU" sz="1600" b="1" dirty="0" smtClean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231" y="3307290"/>
              <a:ext cx="3488888" cy="1022991"/>
              <a:chOff x="98134" y="3043802"/>
              <a:chExt cx="3488888" cy="1022991"/>
            </a:xfrm>
          </p:grpSpPr>
          <p:pic>
            <p:nvPicPr>
              <p:cNvPr id="16" name="Picture 5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3054652"/>
                <a:ext cx="1371600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5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319" y="3059634"/>
                <a:ext cx="1940703" cy="68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Прямоугольник 17"/>
              <p:cNvSpPr/>
              <p:nvPr/>
            </p:nvSpPr>
            <p:spPr>
              <a:xfrm>
                <a:off x="98134" y="3043802"/>
                <a:ext cx="3488888" cy="1022991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99298" y="3662814"/>
                <a:ext cx="348772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r>
                  <a:rPr lang="en-US" sz="1400" b="1" dirty="0" err="1" smtClean="0"/>
                  <a:t>HeliumMash</a:t>
                </a:r>
                <a:r>
                  <a:rPr lang="en-US" sz="1400" b="1" dirty="0" smtClean="0"/>
                  <a:t>, </a:t>
                </a:r>
                <a:r>
                  <a:rPr lang="en-US" sz="1400" b="1" dirty="0" err="1" smtClean="0"/>
                  <a:t>CryogenMash</a:t>
                </a:r>
                <a:r>
                  <a:rPr lang="en-US" sz="1400" b="1" dirty="0"/>
                  <a:t> </a:t>
                </a:r>
                <a:r>
                  <a:rPr lang="en-US" sz="1400" b="1" dirty="0" smtClean="0"/>
                  <a:t>(Moscow)]</a:t>
                </a:r>
                <a:endParaRPr lang="ru-RU" sz="1400" b="1" dirty="0"/>
              </a:p>
            </p:txBody>
          </p:sp>
        </p:grpSp>
      </p:grp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55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NICA_header_blue.tif"/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7"/>
          <p:cNvSpPr txBox="1">
            <a:spLocks noChangeArrowheads="1"/>
          </p:cNvSpPr>
          <p:nvPr/>
        </p:nvSpPr>
        <p:spPr bwMode="auto">
          <a:xfrm>
            <a:off x="611560" y="46365"/>
            <a:ext cx="8424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kumimoji="1" sz="3200">
                <a:solidFill>
                  <a:srgbClr val="000000"/>
                </a:solidFill>
                <a:latin typeface="Arial" charset="0"/>
                <a:ea typeface="Arial" charset="0"/>
                <a:cs typeface="SimSun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kumimoji="1" sz="28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kumimoji="1"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kumimoji="1" sz="20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kumimoji="1" sz="20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kumimoji="1" sz="20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kumimoji="1" sz="20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kumimoji="1" sz="20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kumimoji="1" sz="20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3600" b="1" dirty="0" smtClean="0">
                <a:solidFill>
                  <a:srgbClr val="000090"/>
                </a:solidFill>
                <a:ea typeface="SimSun" charset="0"/>
                <a:cs typeface="Arial" charset="0"/>
              </a:rPr>
              <a:t>NICA time-line</a:t>
            </a:r>
            <a:endParaRPr kumimoji="0" lang="en-US" altLang="ru-RU" sz="3600" b="1" dirty="0">
              <a:solidFill>
                <a:srgbClr val="000090"/>
              </a:solidFill>
              <a:ea typeface="SimSun" charset="0"/>
              <a:cs typeface="Arial" charset="0"/>
            </a:endParaRPr>
          </a:p>
        </p:txBody>
      </p:sp>
      <p:graphicFrame>
        <p:nvGraphicFramePr>
          <p:cNvPr id="5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526887"/>
              </p:ext>
            </p:extLst>
          </p:nvPr>
        </p:nvGraphicFramePr>
        <p:xfrm>
          <a:off x="35496" y="692696"/>
          <a:ext cx="9036501" cy="6142078"/>
        </p:xfrm>
        <a:graphic>
          <a:graphicData uri="http://schemas.openxmlformats.org/drawingml/2006/table">
            <a:tbl>
              <a:tblPr/>
              <a:tblGrid>
                <a:gridCol w="2548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26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27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28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29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30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31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32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33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34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35"/>
                    </a:ext>
                  </a:extLst>
                </a:gridCol>
                <a:gridCol w="180216">
                  <a:extLst>
                    <a:ext uri="{9D8B030D-6E8A-4147-A177-3AD203B41FA5}">
                      <a16:colId xmlns:a16="http://schemas.microsoft.com/office/drawing/2014/main" xmlns="" val="20036"/>
                    </a:ext>
                  </a:extLst>
                </a:gridCol>
              </a:tblGrid>
              <a:tr h="242674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2016</a:t>
                      </a: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2018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2019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2020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2022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2023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Injection complex</a:t>
                      </a:r>
                      <a:endParaRPr lang="ru-RU" sz="14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Lu-20 upgrade</a:t>
                      </a:r>
                      <a:endParaRPr lang="en-US" sz="1400" i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HI Source</a:t>
                      </a:r>
                      <a:endParaRPr lang="ru-RU" sz="14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HI </a:t>
                      </a:r>
                      <a:r>
                        <a:rPr lang="en-US" sz="1400" i="1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Linac</a:t>
                      </a:r>
                      <a:endParaRPr lang="ru-RU" sz="14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b="1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Nuclotron</a:t>
                      </a:r>
                      <a:r>
                        <a:rPr lang="en-US" sz="14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general development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extracted channels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Booster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Collider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kern="120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  <a:cs typeface="Times New Roman"/>
                        </a:rPr>
                        <a:t>startup configuration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  <a:cs typeface="Times New Roman"/>
                        </a:rPr>
                        <a:t>design configuration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2A2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b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BM@N</a:t>
                      </a:r>
                      <a:r>
                        <a:rPr lang="ru-RU" sz="1400" b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 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I stage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II stage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b="1" dirty="0">
                          <a:solidFill>
                            <a:srgbClr val="B2232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MPD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ru-RU" sz="1400" i="1" kern="1200">
                          <a:solidFill>
                            <a:srgbClr val="B22320"/>
                          </a:solidFill>
                          <a:effectLst/>
                          <a:latin typeface="Arial"/>
                          <a:ea typeface="MS PGothic"/>
                        </a:rPr>
                        <a:t> </a:t>
                      </a:r>
                      <a:r>
                        <a:rPr lang="en-US" sz="1400" i="1" kern="1200">
                          <a:solidFill>
                            <a:srgbClr val="B22320"/>
                          </a:solidFill>
                          <a:effectLst/>
                          <a:latin typeface="Arial"/>
                          <a:ea typeface="MS PGothic"/>
                        </a:rPr>
                        <a:t>solenoid</a:t>
                      </a:r>
                      <a:endParaRPr lang="ru-RU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kern="1200">
                          <a:solidFill>
                            <a:srgbClr val="B22320"/>
                          </a:solidFill>
                          <a:effectLst/>
                          <a:latin typeface="Arial"/>
                          <a:ea typeface="MS PGothic"/>
                        </a:rPr>
                        <a:t>TPC, TOF, Ecal (barrel) </a:t>
                      </a:r>
                      <a:endParaRPr lang="ru-RU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>
                          <a:solidFill>
                            <a:srgbClr val="B22320"/>
                          </a:solidFill>
                          <a:effectLst/>
                          <a:latin typeface="Arial"/>
                          <a:ea typeface="Times New Roman"/>
                        </a:rPr>
                        <a:t>upgraded end-caps</a:t>
                      </a:r>
                      <a:endParaRPr lang="ru-RU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b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 Civil engineering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MPD Hall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SPD Hall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collider tunnel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HEBT </a:t>
                      </a:r>
                      <a:r>
                        <a:rPr lang="en-US" sz="1400" i="1" kern="1200" dirty="0" err="1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Nuclotron</a:t>
                      </a:r>
                      <a:r>
                        <a:rPr lang="en-US" sz="14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-collider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</a:rPr>
                        <a:t> Cryogenic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</a:rPr>
                        <a:t>for Booster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400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</a:rPr>
                        <a:t>for Collider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</a:tbl>
          </a:graphicData>
        </a:graphic>
      </p:graphicFrame>
      <p:sp>
        <p:nvSpPr>
          <p:cNvPr id="7" name="Rectangle 4"/>
          <p:cNvSpPr/>
          <p:nvPr/>
        </p:nvSpPr>
        <p:spPr>
          <a:xfrm>
            <a:off x="6948264" y="6597352"/>
            <a:ext cx="736600" cy="190500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76315" y="6515497"/>
            <a:ext cx="121616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chemeClr val="accent5">
                    <a:lumMod val="25000"/>
                  </a:schemeClr>
                </a:solidFill>
              </a:rPr>
              <a:t>running time</a:t>
            </a:r>
          </a:p>
        </p:txBody>
      </p:sp>
    </p:spTree>
    <p:extLst>
      <p:ext uri="{BB962C8B-B14F-4D97-AF65-F5344CB8AC3E}">
        <p14:creationId xmlns:p14="http://schemas.microsoft.com/office/powerpoint/2010/main" val="155657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NICA_header_blue.tif"/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7"/>
          <p:cNvSpPr txBox="1">
            <a:spLocks noChangeArrowheads="1"/>
          </p:cNvSpPr>
          <p:nvPr/>
        </p:nvSpPr>
        <p:spPr bwMode="auto">
          <a:xfrm>
            <a:off x="611560" y="46365"/>
            <a:ext cx="8424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kumimoji="1" sz="3200">
                <a:solidFill>
                  <a:srgbClr val="000000"/>
                </a:solidFill>
                <a:latin typeface="Arial" charset="0"/>
                <a:ea typeface="Arial" charset="0"/>
                <a:cs typeface="SimSun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kumimoji="1" sz="28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kumimoji="1"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kumimoji="1" sz="20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kumimoji="1" sz="20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kumimoji="1" sz="20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kumimoji="1" sz="20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kumimoji="1" sz="20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kumimoji="1" sz="20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3600" b="1" dirty="0" smtClean="0">
                <a:solidFill>
                  <a:srgbClr val="000090"/>
                </a:solidFill>
                <a:ea typeface="SimSun" charset="0"/>
                <a:cs typeface="Arial" charset="0"/>
              </a:rPr>
              <a:t>NICA Mile Stones</a:t>
            </a:r>
            <a:endParaRPr kumimoji="0" lang="en-US" altLang="ru-RU" sz="3600" b="1" dirty="0">
              <a:solidFill>
                <a:srgbClr val="000090"/>
              </a:solidFill>
              <a:ea typeface="SimSun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751" y="119769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  <a:latin typeface="Calibri" panose="020F0502020204030204" pitchFamily="34" charset="0"/>
              </a:rPr>
              <a:t>Booster </a:t>
            </a:r>
            <a:r>
              <a:rPr lang="en-US" sz="2400" b="1" dirty="0" smtClean="0">
                <a:solidFill>
                  <a:srgbClr val="333399"/>
                </a:solidFill>
                <a:latin typeface="Calibri" panose="020F0502020204030204" pitchFamily="34" charset="0"/>
              </a:rPr>
              <a:t>commissioning (injection from </a:t>
            </a:r>
            <a:r>
              <a:rPr lang="en-US" sz="2400" b="1" dirty="0" err="1" smtClean="0">
                <a:solidFill>
                  <a:srgbClr val="333399"/>
                </a:solidFill>
                <a:latin typeface="Calibri" panose="020F0502020204030204" pitchFamily="34" charset="0"/>
              </a:rPr>
              <a:t>HILAc</a:t>
            </a:r>
            <a:r>
              <a:rPr lang="en-US" sz="2400" b="1" dirty="0" smtClean="0">
                <a:solidFill>
                  <a:srgbClr val="333399"/>
                </a:solidFill>
                <a:latin typeface="Calibri" panose="020F0502020204030204" pitchFamily="34" charset="0"/>
              </a:rPr>
              <a:t>) =&gt;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3040" y="2042365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  <a:latin typeface="Calibri" panose="020F0502020204030204" pitchFamily="34" charset="0"/>
              </a:rPr>
              <a:t>Channel Booster – Nuclotron =&gt; 2019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751" y="830175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  <a:latin typeface="Calibri" panose="020F0502020204030204" pitchFamily="34" charset="0"/>
              </a:rPr>
              <a:t>BM@N 1-st stage =&gt;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040" y="1658863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  <a:latin typeface="Calibri" panose="020F0502020204030204" pitchFamily="34" charset="0"/>
              </a:rPr>
              <a:t>Upgrade of the Channel Nuclotron – Building 205 (BM@N) =&gt; 2018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751" y="243961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  <a:latin typeface="Calibri" panose="020F0502020204030204" pitchFamily="34" charset="0"/>
              </a:rPr>
              <a:t>Chain </a:t>
            </a:r>
            <a:r>
              <a:rPr lang="en-US" sz="2400" b="1" dirty="0" err="1" smtClean="0">
                <a:solidFill>
                  <a:srgbClr val="333399"/>
                </a:solidFill>
                <a:latin typeface="Calibri" panose="020F0502020204030204" pitchFamily="34" charset="0"/>
              </a:rPr>
              <a:t>HILAc</a:t>
            </a:r>
            <a:r>
              <a:rPr lang="en-US" sz="2400" b="1" dirty="0" smtClean="0">
                <a:solidFill>
                  <a:srgbClr val="333399"/>
                </a:solidFill>
                <a:latin typeface="Calibri" panose="020F0502020204030204" pitchFamily="34" charset="0"/>
              </a:rPr>
              <a:t> - Booster – Nuclotron for BM@N =&gt; February 2019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048" y="2841251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BM@N 2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stage =&gt; February 2019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621" y="330239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  <a:latin typeface="Calibri" panose="020F0502020204030204" pitchFamily="34" charset="0"/>
              </a:rPr>
              <a:t>Channel Nuclotron - Collider =&gt; December 2019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088" y="3764055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Collider start up mode =&gt; 2020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7419" y="4203699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MPD start up mode =&gt; 2020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717" y="464885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Collider project mode =&gt; 2023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5048" y="508849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MPD project mode =&gt; 2023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687" y="558164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Polirized</a:t>
            </a:r>
            <a:r>
              <a:rPr lang="en-US" sz="24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beams in the Collider =&gt; 2025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2018" y="6021288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SPD start up mode =&gt; 2025</a:t>
            </a:r>
          </a:p>
        </p:txBody>
      </p:sp>
    </p:spTree>
    <p:extLst>
      <p:ext uri="{BB962C8B-B14F-4D97-AF65-F5344CB8AC3E}">
        <p14:creationId xmlns:p14="http://schemas.microsoft.com/office/powerpoint/2010/main" val="19802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_DSC1389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2"/>
            <a:ext cx="9145098" cy="607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4"/>
          <p:cNvSpPr txBox="1">
            <a:spLocks noChangeArrowheads="1"/>
          </p:cNvSpPr>
          <p:nvPr/>
        </p:nvSpPr>
        <p:spPr bwMode="auto">
          <a:xfrm>
            <a:off x="-9782" y="-17512"/>
            <a:ext cx="9144000" cy="2431435"/>
          </a:xfrm>
          <a:prstGeom prst="rect">
            <a:avLst/>
          </a:prstGeom>
          <a:solidFill>
            <a:srgbClr val="DDDDDD">
              <a:alpha val="6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 smtClean="0">
                <a:solidFill>
                  <a:srgbClr val="0000CC"/>
                </a:solidFill>
              </a:rPr>
              <a:t>L</a:t>
            </a:r>
            <a:r>
              <a:rPr lang="en-US" altLang="ru-RU" sz="4400" b="1" dirty="0" smtClean="0">
                <a:solidFill>
                  <a:srgbClr val="0000CC"/>
                </a:solidFill>
              </a:rPr>
              <a:t>EPTA</a:t>
            </a:r>
          </a:p>
          <a:p>
            <a:pPr algn="ctr" eaLnBrk="1" hangingPunct="1"/>
            <a:r>
              <a:rPr lang="en-US" altLang="ru-RU" sz="2400" b="1" dirty="0" smtClean="0">
                <a:solidFill>
                  <a:srgbClr val="0000CC"/>
                </a:solidFill>
              </a:rPr>
              <a:t>Low Energy Particle Toroidal Accumulator</a:t>
            </a:r>
          </a:p>
          <a:p>
            <a:pPr algn="ctr" eaLnBrk="1" hangingPunct="1"/>
            <a:r>
              <a:rPr lang="ru-RU" altLang="ru-RU" sz="2800" b="1" dirty="0" err="1" smtClean="0">
                <a:solidFill>
                  <a:srgbClr val="0000CC"/>
                </a:solidFill>
              </a:rPr>
              <a:t>Facility</a:t>
            </a:r>
            <a:r>
              <a:rPr lang="ru-RU" altLang="ru-RU" sz="2800" b="1" dirty="0" smtClean="0">
                <a:solidFill>
                  <a:srgbClr val="0000CC"/>
                </a:solidFill>
              </a:rPr>
              <a:t> </a:t>
            </a:r>
            <a:r>
              <a:rPr lang="ru-RU" altLang="ru-RU" sz="2800" b="1" dirty="0" err="1">
                <a:solidFill>
                  <a:srgbClr val="0000CC"/>
                </a:solidFill>
              </a:rPr>
              <a:t>for</a:t>
            </a:r>
            <a:r>
              <a:rPr lang="ru-RU" altLang="ru-RU" sz="2800" b="1" dirty="0">
                <a:solidFill>
                  <a:srgbClr val="0000CC"/>
                </a:solidFill>
              </a:rPr>
              <a:t> </a:t>
            </a:r>
            <a:r>
              <a:rPr lang="ru-RU" altLang="ru-RU" sz="2800" b="1" dirty="0" err="1">
                <a:solidFill>
                  <a:srgbClr val="0000CC"/>
                </a:solidFill>
              </a:rPr>
              <a:t>Fundamental</a:t>
            </a:r>
            <a:r>
              <a:rPr lang="ru-RU" altLang="ru-RU" sz="2800" b="1" dirty="0">
                <a:solidFill>
                  <a:srgbClr val="0000CC"/>
                </a:solidFill>
              </a:rPr>
              <a:t> </a:t>
            </a:r>
            <a:endParaRPr lang="en-US" altLang="ru-RU" sz="2800" b="1" dirty="0" smtClean="0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2800" b="1" dirty="0" err="1" smtClean="0">
                <a:solidFill>
                  <a:srgbClr val="0000CC"/>
                </a:solidFill>
              </a:rPr>
              <a:t>and</a:t>
            </a:r>
            <a:r>
              <a:rPr lang="ru-RU" altLang="ru-RU" sz="2800" b="1" dirty="0" smtClean="0">
                <a:solidFill>
                  <a:srgbClr val="0000CC"/>
                </a:solidFill>
              </a:rPr>
              <a:t> </a:t>
            </a:r>
            <a:endParaRPr lang="en-US" altLang="ru-RU" sz="2800" b="1" dirty="0" smtClean="0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2800" b="1" dirty="0" err="1" smtClean="0">
                <a:solidFill>
                  <a:srgbClr val="0000CC"/>
                </a:solidFill>
              </a:rPr>
              <a:t>Applied</a:t>
            </a:r>
            <a:r>
              <a:rPr lang="ru-RU" altLang="ru-RU" sz="2800" b="1" dirty="0" smtClean="0">
                <a:solidFill>
                  <a:srgbClr val="0000CC"/>
                </a:solidFill>
              </a:rPr>
              <a:t> </a:t>
            </a:r>
            <a:r>
              <a:rPr lang="ru-RU" altLang="ru-RU" sz="2800" b="1" dirty="0" err="1">
                <a:solidFill>
                  <a:srgbClr val="0000CC"/>
                </a:solidFill>
              </a:rPr>
              <a:t>Research</a:t>
            </a:r>
            <a:r>
              <a:rPr lang="ru-RU" altLang="ru-RU" sz="2800" b="1" dirty="0">
                <a:solidFill>
                  <a:srgbClr val="0000CC"/>
                </a:solidFill>
              </a:rPr>
              <a:t> 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11" name="Прямоугольник 10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3" name="TextBox 12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5" name="Picture 8" descr="ok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19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20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21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2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3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25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6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7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4187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21088 L 0.00104 0.535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51520" y="692696"/>
            <a:ext cx="8712968" cy="5514623"/>
            <a:chOff x="107504" y="1340768"/>
            <a:chExt cx="8712968" cy="5514623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07504" y="6281984"/>
              <a:ext cx="4104456" cy="573407"/>
              <a:chOff x="107504" y="6281984"/>
              <a:chExt cx="4104456" cy="57340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755576" y="6414798"/>
                <a:ext cx="34563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4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4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4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3" name="Picture 8" descr="ok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6281984"/>
                <a:ext cx="577503" cy="573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51520" y="1340768"/>
              <a:ext cx="8568952" cy="4708981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3600" b="1" u="sng" dirty="0" smtClean="0"/>
                <a:t>Введение</a:t>
              </a:r>
              <a:r>
                <a:rPr lang="en-US" sz="3600" b="1" u="sng" dirty="0" smtClean="0"/>
                <a:t>:</a:t>
              </a:r>
              <a:endParaRPr lang="ru-RU" sz="3600" b="1" u="sng" dirty="0" smtClean="0"/>
            </a:p>
            <a:p>
              <a:endParaRPr lang="ru-RU" sz="1200" b="1" dirty="0" smtClean="0"/>
            </a:p>
            <a:p>
              <a:r>
                <a:rPr lang="ru-RU" sz="2800" b="1" dirty="0" smtClean="0"/>
                <a:t>Почему 2006 – 2016</a:t>
              </a:r>
              <a:r>
                <a:rPr lang="en-US" sz="2800" b="1" dirty="0" smtClean="0"/>
                <a:t>?</a:t>
              </a:r>
            </a:p>
            <a:p>
              <a:endParaRPr lang="en-US" sz="2800" b="1" dirty="0"/>
            </a:p>
            <a:p>
              <a:r>
                <a:rPr lang="en-US" sz="2800" b="1" dirty="0" smtClean="0"/>
                <a:t>NICA: 2006 </a:t>
              </a:r>
              <a:r>
                <a:rPr lang="ru-RU" sz="2800" b="1" dirty="0" smtClean="0"/>
                <a:t>г.</a:t>
              </a:r>
              <a:r>
                <a:rPr lang="en-US" sz="2800" b="1" dirty="0" smtClean="0"/>
                <a:t> – </a:t>
              </a:r>
              <a:r>
                <a:rPr lang="ru-RU" sz="2800" b="1" dirty="0" smtClean="0"/>
                <a:t>начало проекта</a:t>
              </a:r>
            </a:p>
            <a:p>
              <a:r>
                <a:rPr lang="ru-RU" sz="2800" b="1" dirty="0" smtClean="0"/>
                <a:t>	  2016 г. </a:t>
              </a:r>
              <a:r>
                <a:rPr lang="en-US" sz="2800" b="1" dirty="0" smtClean="0"/>
                <a:t>–</a:t>
              </a:r>
              <a:r>
                <a:rPr lang="ru-RU" sz="2800" b="1" dirty="0" smtClean="0"/>
                <a:t> </a:t>
              </a:r>
              <a:r>
                <a:rPr lang="ru-RU" sz="2800" b="1" dirty="0" err="1" smtClean="0"/>
                <a:t>мегапроект</a:t>
              </a:r>
              <a:r>
                <a:rPr lang="ru-RU" sz="2800" b="1" dirty="0" smtClean="0"/>
                <a:t> и критическая точка</a:t>
              </a:r>
            </a:p>
            <a:p>
              <a:r>
                <a:rPr lang="ru-RU" sz="2800" b="1" dirty="0" smtClean="0"/>
                <a:t>					  в развитии проекта </a:t>
              </a:r>
              <a:endParaRPr lang="ru-RU" sz="2800" b="1" dirty="0"/>
            </a:p>
            <a:p>
              <a:endParaRPr lang="ru-RU" sz="2800" b="1" dirty="0" smtClean="0"/>
            </a:p>
            <a:p>
              <a:r>
                <a:rPr lang="en-US" sz="2800" b="1" dirty="0" smtClean="0"/>
                <a:t>LEPTA: </a:t>
              </a:r>
              <a:r>
                <a:rPr lang="ru-RU" sz="2800" b="1" dirty="0" smtClean="0"/>
                <a:t>2006 г. </a:t>
              </a:r>
              <a:r>
                <a:rPr lang="en-US" sz="2800" b="1" dirty="0" smtClean="0"/>
                <a:t>–</a:t>
              </a:r>
              <a:r>
                <a:rPr lang="ru-RU" sz="2800" b="1" dirty="0" smtClean="0"/>
                <a:t> закончено сооружение кольца</a:t>
              </a:r>
            </a:p>
            <a:p>
              <a:r>
                <a:rPr lang="ru-RU" sz="2800" b="1" dirty="0"/>
                <a:t>	 </a:t>
              </a:r>
              <a:r>
                <a:rPr lang="ru-RU" sz="2800" b="1" dirty="0" smtClean="0"/>
                <a:t>    2016 г. </a:t>
              </a:r>
              <a:r>
                <a:rPr lang="en-US" sz="2800" b="1" dirty="0" smtClean="0"/>
                <a:t>–</a:t>
              </a:r>
              <a:r>
                <a:rPr lang="ru-RU" sz="2800" b="1" dirty="0" smtClean="0"/>
                <a:t> критическая точка в развитии</a:t>
              </a:r>
            </a:p>
            <a:p>
              <a:r>
                <a:rPr lang="ru-RU" sz="2800" b="1" dirty="0"/>
                <a:t>	</a:t>
              </a:r>
              <a:r>
                <a:rPr lang="ru-RU" sz="2800" b="1" dirty="0" smtClean="0"/>
                <a:t>						    </a:t>
              </a:r>
              <a:r>
                <a:rPr lang="ru-RU" sz="2800" b="1" dirty="0"/>
                <a:t>проекта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4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Группа 221"/>
          <p:cNvGrpSpPr/>
          <p:nvPr/>
        </p:nvGrpSpPr>
        <p:grpSpPr>
          <a:xfrm>
            <a:off x="-24410" y="6076897"/>
            <a:ext cx="9149440" cy="781103"/>
            <a:chOff x="-4342" y="6072046"/>
            <a:chExt cx="9149440" cy="781103"/>
          </a:xfrm>
        </p:grpSpPr>
        <p:sp>
          <p:nvSpPr>
            <p:cNvPr id="223" name="Прямоугольник 222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224" name="Группа 223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234" name="TextBox 233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235" name="Picture 8" descr="ok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225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226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227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28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29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30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231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32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33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aphicFrame>
        <p:nvGraphicFramePr>
          <p:cNvPr id="53" name="Object 51"/>
          <p:cNvGraphicFramePr>
            <a:graphicFrameLocks noChangeAspect="1"/>
          </p:cNvGraphicFramePr>
          <p:nvPr/>
        </p:nvGraphicFramePr>
        <p:xfrm>
          <a:off x="407988" y="304800"/>
          <a:ext cx="8367712" cy="597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8" name="Фотография Photo Editor" r:id="rId4" imgW="10971429" imgH="8573697" progId="">
                  <p:embed/>
                </p:oleObj>
              </mc:Choice>
              <mc:Fallback>
                <p:oleObj name="Фотография Photo Editor" r:id="rId4" imgW="10971429" imgH="8573697" progId="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8" y="304800"/>
                        <a:ext cx="8367712" cy="597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 Box 133"/>
          <p:cNvSpPr txBox="1">
            <a:spLocks noChangeArrowheads="1"/>
          </p:cNvSpPr>
          <p:nvPr/>
        </p:nvSpPr>
        <p:spPr bwMode="auto">
          <a:xfrm rot="2069516">
            <a:off x="1828800" y="2568575"/>
            <a:ext cx="20129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ru-RU" b="1">
                <a:solidFill>
                  <a:srgbClr val="CC0000"/>
                </a:solidFill>
              </a:rPr>
              <a:t>electron cooling </a:t>
            </a:r>
          </a:p>
          <a:p>
            <a:pPr algn="ctr">
              <a:lnSpc>
                <a:spcPct val="90000"/>
              </a:lnSpc>
            </a:pPr>
            <a:r>
              <a:rPr lang="en-US" altLang="ru-RU" b="1">
                <a:solidFill>
                  <a:srgbClr val="CC0000"/>
                </a:solidFill>
              </a:rPr>
              <a:t>section</a:t>
            </a:r>
            <a:endParaRPr lang="ru-RU" altLang="ru-RU" b="1">
              <a:solidFill>
                <a:srgbClr val="CC0000"/>
              </a:solidFill>
            </a:endParaRPr>
          </a:p>
        </p:txBody>
      </p:sp>
      <p:sp>
        <p:nvSpPr>
          <p:cNvPr id="55" name="Text Box 134"/>
          <p:cNvSpPr txBox="1">
            <a:spLocks noChangeArrowheads="1"/>
          </p:cNvSpPr>
          <p:nvPr/>
        </p:nvSpPr>
        <p:spPr bwMode="auto">
          <a:xfrm rot="2045127">
            <a:off x="6445250" y="3128963"/>
            <a:ext cx="17256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ru-RU" b="1">
                <a:solidFill>
                  <a:srgbClr val="CC0000"/>
                </a:solidFill>
              </a:rPr>
              <a:t>positron trap</a:t>
            </a:r>
            <a:endParaRPr lang="ru-RU" altLang="ru-RU" b="1">
              <a:solidFill>
                <a:srgbClr val="CC0000"/>
              </a:solidFill>
            </a:endParaRPr>
          </a:p>
        </p:txBody>
      </p:sp>
      <p:sp>
        <p:nvSpPr>
          <p:cNvPr id="56" name="Line 135"/>
          <p:cNvSpPr>
            <a:spLocks noChangeShapeType="1"/>
          </p:cNvSpPr>
          <p:nvPr/>
        </p:nvSpPr>
        <p:spPr bwMode="auto">
          <a:xfrm flipH="1" flipV="1">
            <a:off x="6629400" y="3365500"/>
            <a:ext cx="1085850" cy="7334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" name="Text Box 136"/>
          <p:cNvSpPr txBox="1">
            <a:spLocks noChangeArrowheads="1"/>
          </p:cNvSpPr>
          <p:nvPr/>
        </p:nvSpPr>
        <p:spPr bwMode="auto">
          <a:xfrm rot="2239696">
            <a:off x="4587875" y="1844675"/>
            <a:ext cx="13065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ru-RU" b="1">
                <a:solidFill>
                  <a:srgbClr val="CC0000"/>
                </a:solidFill>
              </a:rPr>
              <a:t>septum</a:t>
            </a:r>
            <a:endParaRPr lang="ru-RU" altLang="ru-RU" b="1">
              <a:solidFill>
                <a:srgbClr val="CC0000"/>
              </a:solidFill>
            </a:endParaRPr>
          </a:p>
        </p:txBody>
      </p:sp>
      <p:sp>
        <p:nvSpPr>
          <p:cNvPr id="58" name="Line 137"/>
          <p:cNvSpPr>
            <a:spLocks noChangeShapeType="1"/>
          </p:cNvSpPr>
          <p:nvPr/>
        </p:nvSpPr>
        <p:spPr bwMode="auto">
          <a:xfrm flipH="1" flipV="1">
            <a:off x="4076700" y="1866900"/>
            <a:ext cx="1333500" cy="6477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9" name="Group 138"/>
          <p:cNvGrpSpPr>
            <a:grpSpLocks/>
          </p:cNvGrpSpPr>
          <p:nvPr/>
        </p:nvGrpSpPr>
        <p:grpSpPr bwMode="auto">
          <a:xfrm>
            <a:off x="3670300" y="1266825"/>
            <a:ext cx="1420813" cy="600075"/>
            <a:chOff x="2448" y="843"/>
            <a:chExt cx="895" cy="378"/>
          </a:xfrm>
        </p:grpSpPr>
        <p:sp>
          <p:nvSpPr>
            <p:cNvPr id="60" name="Text Box 139"/>
            <p:cNvSpPr txBox="1">
              <a:spLocks noChangeArrowheads="1"/>
            </p:cNvSpPr>
            <p:nvPr/>
          </p:nvSpPr>
          <p:spPr bwMode="auto">
            <a:xfrm>
              <a:off x="2710" y="843"/>
              <a:ext cx="633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ru-RU" b="1" dirty="0">
                  <a:solidFill>
                    <a:srgbClr val="CC0000"/>
                  </a:solidFill>
                </a:rPr>
                <a:t>kicker</a:t>
              </a:r>
              <a:endParaRPr lang="ru-RU" altLang="ru-RU" b="1" dirty="0">
                <a:solidFill>
                  <a:srgbClr val="CC0000"/>
                </a:solidFill>
              </a:endParaRPr>
            </a:p>
          </p:txBody>
        </p:sp>
        <p:sp>
          <p:nvSpPr>
            <p:cNvPr id="61" name="Line 140"/>
            <p:cNvSpPr>
              <a:spLocks noChangeShapeType="1"/>
            </p:cNvSpPr>
            <p:nvPr/>
          </p:nvSpPr>
          <p:spPr bwMode="auto">
            <a:xfrm flipH="1" flipV="1">
              <a:off x="2448" y="1037"/>
              <a:ext cx="256" cy="184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" name="Line 141"/>
          <p:cNvSpPr>
            <a:spLocks noChangeShapeType="1"/>
          </p:cNvSpPr>
          <p:nvPr/>
        </p:nvSpPr>
        <p:spPr bwMode="auto">
          <a:xfrm>
            <a:off x="1476375" y="2420938"/>
            <a:ext cx="1828800" cy="122078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3" name="Arc 142"/>
          <p:cNvSpPr>
            <a:spLocks/>
          </p:cNvSpPr>
          <p:nvPr/>
        </p:nvSpPr>
        <p:spPr bwMode="auto">
          <a:xfrm rot="5883307">
            <a:off x="3822867" y="2051793"/>
            <a:ext cx="1258888" cy="2346325"/>
          </a:xfrm>
          <a:custGeom>
            <a:avLst/>
            <a:gdLst>
              <a:gd name="G0" fmla="+- 11922 0 0"/>
              <a:gd name="G1" fmla="+- 21600 0 0"/>
              <a:gd name="G2" fmla="+- 21600 0 0"/>
              <a:gd name="T0" fmla="*/ 0 w 33522"/>
              <a:gd name="T1" fmla="*/ 3588 h 31480"/>
              <a:gd name="T2" fmla="*/ 31130 w 33522"/>
              <a:gd name="T3" fmla="*/ 31480 h 31480"/>
              <a:gd name="T4" fmla="*/ 11922 w 33522"/>
              <a:gd name="T5" fmla="*/ 21600 h 31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522" h="31480" fill="none" extrusionOk="0">
                <a:moveTo>
                  <a:pt x="0" y="3588"/>
                </a:moveTo>
                <a:cubicBezTo>
                  <a:pt x="3535" y="1247"/>
                  <a:pt x="7681" y="0"/>
                  <a:pt x="11922" y="0"/>
                </a:cubicBezTo>
                <a:cubicBezTo>
                  <a:pt x="23851" y="0"/>
                  <a:pt x="33522" y="9670"/>
                  <a:pt x="33522" y="21600"/>
                </a:cubicBezTo>
                <a:cubicBezTo>
                  <a:pt x="33522" y="25036"/>
                  <a:pt x="32701" y="28423"/>
                  <a:pt x="31129" y="31479"/>
                </a:cubicBezTo>
              </a:path>
              <a:path w="33522" h="31480" stroke="0" extrusionOk="0">
                <a:moveTo>
                  <a:pt x="0" y="3588"/>
                </a:moveTo>
                <a:cubicBezTo>
                  <a:pt x="3535" y="1247"/>
                  <a:pt x="7681" y="0"/>
                  <a:pt x="11922" y="0"/>
                </a:cubicBezTo>
                <a:cubicBezTo>
                  <a:pt x="23851" y="0"/>
                  <a:pt x="33522" y="9670"/>
                  <a:pt x="33522" y="21600"/>
                </a:cubicBezTo>
                <a:cubicBezTo>
                  <a:pt x="33522" y="25036"/>
                  <a:pt x="32701" y="28423"/>
                  <a:pt x="31129" y="31479"/>
                </a:cubicBezTo>
                <a:lnTo>
                  <a:pt x="11922" y="21600"/>
                </a:lnTo>
                <a:close/>
              </a:path>
            </a:pathLst>
          </a:custGeom>
          <a:noFill/>
          <a:ln w="38100">
            <a:solidFill>
              <a:srgbClr val="8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4" name="Line 143"/>
          <p:cNvSpPr>
            <a:spLocks noChangeShapeType="1"/>
          </p:cNvSpPr>
          <p:nvPr/>
        </p:nvSpPr>
        <p:spPr bwMode="auto">
          <a:xfrm flipH="1" flipV="1">
            <a:off x="4089400" y="1866900"/>
            <a:ext cx="1401763" cy="9017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5" name="Line 144"/>
          <p:cNvSpPr>
            <a:spLocks noChangeShapeType="1"/>
          </p:cNvSpPr>
          <p:nvPr/>
        </p:nvSpPr>
        <p:spPr bwMode="auto">
          <a:xfrm flipH="1" flipV="1">
            <a:off x="3450303" y="1622943"/>
            <a:ext cx="1800225" cy="1368425"/>
          </a:xfrm>
          <a:prstGeom prst="line">
            <a:avLst/>
          </a:prstGeom>
          <a:noFill/>
          <a:ln w="57150">
            <a:solidFill>
              <a:srgbClr val="00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" name="Line 145"/>
          <p:cNvSpPr>
            <a:spLocks noChangeShapeType="1"/>
          </p:cNvSpPr>
          <p:nvPr/>
        </p:nvSpPr>
        <p:spPr bwMode="auto">
          <a:xfrm>
            <a:off x="1387475" y="2366963"/>
            <a:ext cx="1833563" cy="1236662"/>
          </a:xfrm>
          <a:prstGeom prst="line">
            <a:avLst/>
          </a:prstGeom>
          <a:noFill/>
          <a:ln w="57150">
            <a:solidFill>
              <a:srgbClr val="00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" name="Arc 146"/>
          <p:cNvSpPr>
            <a:spLocks/>
          </p:cNvSpPr>
          <p:nvPr/>
        </p:nvSpPr>
        <p:spPr bwMode="auto">
          <a:xfrm rot="6387154">
            <a:off x="3767138" y="2141538"/>
            <a:ext cx="1406525" cy="2263775"/>
          </a:xfrm>
          <a:custGeom>
            <a:avLst/>
            <a:gdLst>
              <a:gd name="G0" fmla="+- 10575 0 0"/>
              <a:gd name="G1" fmla="+- 21600 0 0"/>
              <a:gd name="G2" fmla="+- 21600 0 0"/>
              <a:gd name="T0" fmla="*/ 0 w 32175"/>
              <a:gd name="T1" fmla="*/ 2766 h 21600"/>
              <a:gd name="T2" fmla="*/ 32175 w 32175"/>
              <a:gd name="T3" fmla="*/ 21600 h 21600"/>
              <a:gd name="T4" fmla="*/ 10575 w 3217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175" h="21600" fill="none" extrusionOk="0">
                <a:moveTo>
                  <a:pt x="-1" y="2765"/>
                </a:moveTo>
                <a:cubicBezTo>
                  <a:pt x="3229" y="952"/>
                  <a:pt x="6871" y="0"/>
                  <a:pt x="10575" y="0"/>
                </a:cubicBezTo>
                <a:cubicBezTo>
                  <a:pt x="22504" y="0"/>
                  <a:pt x="32175" y="9670"/>
                  <a:pt x="32175" y="21600"/>
                </a:cubicBezTo>
              </a:path>
              <a:path w="32175" h="21600" stroke="0" extrusionOk="0">
                <a:moveTo>
                  <a:pt x="-1" y="2765"/>
                </a:moveTo>
                <a:cubicBezTo>
                  <a:pt x="3229" y="952"/>
                  <a:pt x="6871" y="0"/>
                  <a:pt x="10575" y="0"/>
                </a:cubicBezTo>
                <a:cubicBezTo>
                  <a:pt x="22504" y="0"/>
                  <a:pt x="32175" y="9670"/>
                  <a:pt x="32175" y="21600"/>
                </a:cubicBezTo>
                <a:lnTo>
                  <a:pt x="10575" y="21600"/>
                </a:lnTo>
                <a:close/>
              </a:path>
            </a:pathLst>
          </a:custGeom>
          <a:noFill/>
          <a:ln w="57150">
            <a:solidFill>
              <a:srgbClr val="0033CC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8" name="Line 147"/>
          <p:cNvSpPr>
            <a:spLocks noChangeShapeType="1"/>
          </p:cNvSpPr>
          <p:nvPr/>
        </p:nvSpPr>
        <p:spPr bwMode="auto">
          <a:xfrm flipH="1" flipV="1">
            <a:off x="3280893" y="1693702"/>
            <a:ext cx="2141732" cy="1152105"/>
          </a:xfrm>
          <a:prstGeom prst="line">
            <a:avLst/>
          </a:prstGeom>
          <a:noFill/>
          <a:ln w="57150">
            <a:solidFill>
              <a:srgbClr val="00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" name="Text Box 148"/>
          <p:cNvSpPr txBox="1">
            <a:spLocks noChangeArrowheads="1"/>
          </p:cNvSpPr>
          <p:nvPr/>
        </p:nvSpPr>
        <p:spPr bwMode="auto">
          <a:xfrm rot="2206450">
            <a:off x="6199802" y="2711242"/>
            <a:ext cx="23022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rgbClr val="CC0000"/>
                </a:solidFill>
              </a:rPr>
              <a:t>10e6</a:t>
            </a:r>
            <a:r>
              <a:rPr lang="en-US" altLang="ru-RU" b="1" dirty="0">
                <a:solidFill>
                  <a:srgbClr val="CC0000"/>
                </a:solidFill>
                <a:sym typeface="Symbol" panose="05050102010706020507" pitchFamily="18" charset="2"/>
              </a:rPr>
              <a:t></a:t>
            </a:r>
            <a:r>
              <a:rPr lang="en-US" altLang="ru-RU" b="1" dirty="0" smtClean="0">
                <a:solidFill>
                  <a:srgbClr val="CC0000"/>
                </a:solidFill>
                <a:sym typeface="Symbol" panose="05050102010706020507" pitchFamily="18" charset="2"/>
              </a:rPr>
              <a:t>100sec=10e8 </a:t>
            </a:r>
            <a:r>
              <a:rPr lang="en-US" altLang="ru-RU" b="1" dirty="0">
                <a:solidFill>
                  <a:srgbClr val="CC0000"/>
                </a:solidFill>
                <a:sym typeface="Symbol" panose="05050102010706020507" pitchFamily="18" charset="2"/>
              </a:rPr>
              <a:t>e+</a:t>
            </a:r>
            <a:endParaRPr lang="en-US" altLang="ru-RU" b="1" baseline="30000" dirty="0">
              <a:solidFill>
                <a:srgbClr val="CC0000"/>
              </a:solidFill>
              <a:sym typeface="Symbol" panose="05050102010706020507" pitchFamily="18" charset="2"/>
            </a:endParaRPr>
          </a:p>
        </p:txBody>
      </p:sp>
      <p:sp>
        <p:nvSpPr>
          <p:cNvPr id="70" name="Text Box 149"/>
          <p:cNvSpPr txBox="1">
            <a:spLocks noChangeArrowheads="1"/>
          </p:cNvSpPr>
          <p:nvPr/>
        </p:nvSpPr>
        <p:spPr bwMode="auto">
          <a:xfrm>
            <a:off x="4619625" y="2946400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>
                <a:solidFill>
                  <a:srgbClr val="000099"/>
                </a:solidFill>
              </a:rPr>
              <a:t>e-gun</a:t>
            </a:r>
            <a:endParaRPr lang="ru-RU" altLang="ru-RU" b="1">
              <a:solidFill>
                <a:srgbClr val="000099"/>
              </a:solidFill>
            </a:endParaRPr>
          </a:p>
        </p:txBody>
      </p:sp>
      <p:sp>
        <p:nvSpPr>
          <p:cNvPr id="71" name="Line 150"/>
          <p:cNvSpPr>
            <a:spLocks noChangeShapeType="1"/>
          </p:cNvSpPr>
          <p:nvPr/>
        </p:nvSpPr>
        <p:spPr bwMode="auto">
          <a:xfrm flipV="1">
            <a:off x="1430338" y="2752725"/>
            <a:ext cx="420687" cy="9429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" name="Text Box 151"/>
          <p:cNvSpPr txBox="1">
            <a:spLocks noChangeArrowheads="1"/>
          </p:cNvSpPr>
          <p:nvPr/>
        </p:nvSpPr>
        <p:spPr bwMode="auto">
          <a:xfrm>
            <a:off x="219075" y="3681413"/>
            <a:ext cx="2203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ru-RU" b="1">
                <a:solidFill>
                  <a:srgbClr val="CC0000"/>
                </a:solidFill>
              </a:rPr>
              <a:t>helical quadrupole</a:t>
            </a:r>
            <a:endParaRPr lang="ru-RU" altLang="ru-RU" b="1">
              <a:solidFill>
                <a:srgbClr val="CC0000"/>
              </a:solidFill>
            </a:endParaRPr>
          </a:p>
        </p:txBody>
      </p:sp>
      <p:grpSp>
        <p:nvGrpSpPr>
          <p:cNvPr id="73" name="Group 152"/>
          <p:cNvGrpSpPr>
            <a:grpSpLocks/>
          </p:cNvGrpSpPr>
          <p:nvPr/>
        </p:nvGrpSpPr>
        <p:grpSpPr bwMode="auto">
          <a:xfrm>
            <a:off x="1343025" y="1223963"/>
            <a:ext cx="2527300" cy="1484312"/>
            <a:chOff x="1022" y="880"/>
            <a:chExt cx="1536" cy="895"/>
          </a:xfrm>
        </p:grpSpPr>
        <p:sp>
          <p:nvSpPr>
            <p:cNvPr id="74" name="Arc 153"/>
            <p:cNvSpPr>
              <a:spLocks/>
            </p:cNvSpPr>
            <p:nvPr/>
          </p:nvSpPr>
          <p:spPr bwMode="auto">
            <a:xfrm rot="-3912660">
              <a:off x="1422" y="640"/>
              <a:ext cx="895" cy="1376"/>
            </a:xfrm>
            <a:custGeom>
              <a:avLst/>
              <a:gdLst>
                <a:gd name="G0" fmla="+- 0 0 0"/>
                <a:gd name="G1" fmla="+- 21559 0 0"/>
                <a:gd name="G2" fmla="+- 21600 0 0"/>
                <a:gd name="T0" fmla="*/ 1325 w 21168"/>
                <a:gd name="T1" fmla="*/ 0 h 21559"/>
                <a:gd name="T2" fmla="*/ 21168 w 21168"/>
                <a:gd name="T3" fmla="*/ 17261 h 21559"/>
                <a:gd name="T4" fmla="*/ 0 w 21168"/>
                <a:gd name="T5" fmla="*/ 21559 h 2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68" h="21559" fill="none" extrusionOk="0">
                  <a:moveTo>
                    <a:pt x="1325" y="-1"/>
                  </a:moveTo>
                  <a:cubicBezTo>
                    <a:pt x="11083" y="599"/>
                    <a:pt x="19222" y="7679"/>
                    <a:pt x="21168" y="17260"/>
                  </a:cubicBezTo>
                </a:path>
                <a:path w="21168" h="21559" stroke="0" extrusionOk="0">
                  <a:moveTo>
                    <a:pt x="1325" y="-1"/>
                  </a:moveTo>
                  <a:cubicBezTo>
                    <a:pt x="11083" y="599"/>
                    <a:pt x="19222" y="7679"/>
                    <a:pt x="21168" y="17260"/>
                  </a:cubicBezTo>
                  <a:lnTo>
                    <a:pt x="0" y="21559"/>
                  </a:lnTo>
                  <a:close/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" name="Arc 154"/>
            <p:cNvSpPr>
              <a:spLocks/>
            </p:cNvSpPr>
            <p:nvPr/>
          </p:nvSpPr>
          <p:spPr bwMode="auto">
            <a:xfrm rot="14283651">
              <a:off x="1013" y="1372"/>
              <a:ext cx="215" cy="198"/>
            </a:xfrm>
            <a:custGeom>
              <a:avLst/>
              <a:gdLst>
                <a:gd name="G0" fmla="+- 0 0 0"/>
                <a:gd name="G1" fmla="+- 21559 0 0"/>
                <a:gd name="G2" fmla="+- 21600 0 0"/>
                <a:gd name="T0" fmla="*/ 1325 w 21168"/>
                <a:gd name="T1" fmla="*/ 0 h 21559"/>
                <a:gd name="T2" fmla="*/ 21168 w 21168"/>
                <a:gd name="T3" fmla="*/ 17261 h 21559"/>
                <a:gd name="T4" fmla="*/ 0 w 21168"/>
                <a:gd name="T5" fmla="*/ 21559 h 2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68" h="21559" fill="none" extrusionOk="0">
                  <a:moveTo>
                    <a:pt x="1325" y="-1"/>
                  </a:moveTo>
                  <a:cubicBezTo>
                    <a:pt x="11083" y="599"/>
                    <a:pt x="19222" y="7679"/>
                    <a:pt x="21168" y="17260"/>
                  </a:cubicBezTo>
                </a:path>
                <a:path w="21168" h="21559" stroke="0" extrusionOk="0">
                  <a:moveTo>
                    <a:pt x="1325" y="-1"/>
                  </a:moveTo>
                  <a:cubicBezTo>
                    <a:pt x="11083" y="599"/>
                    <a:pt x="19222" y="7679"/>
                    <a:pt x="21168" y="17260"/>
                  </a:cubicBezTo>
                  <a:lnTo>
                    <a:pt x="0" y="21559"/>
                  </a:lnTo>
                  <a:close/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6" name="Line 155"/>
          <p:cNvSpPr>
            <a:spLocks noChangeShapeType="1"/>
          </p:cNvSpPr>
          <p:nvPr/>
        </p:nvSpPr>
        <p:spPr bwMode="auto">
          <a:xfrm flipH="1" flipV="1">
            <a:off x="3700463" y="1579563"/>
            <a:ext cx="406400" cy="2921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7" name="Arc 156"/>
          <p:cNvSpPr>
            <a:spLocks/>
          </p:cNvSpPr>
          <p:nvPr/>
        </p:nvSpPr>
        <p:spPr bwMode="auto">
          <a:xfrm rot="12058133">
            <a:off x="1616075" y="1325563"/>
            <a:ext cx="1804988" cy="1292225"/>
          </a:xfrm>
          <a:custGeom>
            <a:avLst/>
            <a:gdLst>
              <a:gd name="G0" fmla="+- 2726 0 0"/>
              <a:gd name="G1" fmla="+- 3511 0 0"/>
              <a:gd name="G2" fmla="+- 21600 0 0"/>
              <a:gd name="T0" fmla="*/ 24039 w 24326"/>
              <a:gd name="T1" fmla="*/ 0 h 25111"/>
              <a:gd name="T2" fmla="*/ 0 w 24326"/>
              <a:gd name="T3" fmla="*/ 24938 h 25111"/>
              <a:gd name="T4" fmla="*/ 2726 w 24326"/>
              <a:gd name="T5" fmla="*/ 3511 h 25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326" h="25111" fill="none" extrusionOk="0">
                <a:moveTo>
                  <a:pt x="24038" y="0"/>
                </a:moveTo>
                <a:cubicBezTo>
                  <a:pt x="24229" y="1160"/>
                  <a:pt x="24326" y="2334"/>
                  <a:pt x="24326" y="3511"/>
                </a:cubicBezTo>
                <a:cubicBezTo>
                  <a:pt x="24326" y="15440"/>
                  <a:pt x="14655" y="25111"/>
                  <a:pt x="2726" y="25111"/>
                </a:cubicBezTo>
                <a:cubicBezTo>
                  <a:pt x="1814" y="25111"/>
                  <a:pt x="904" y="25053"/>
                  <a:pt x="-1" y="24938"/>
                </a:cubicBezTo>
              </a:path>
              <a:path w="24326" h="25111" stroke="0" extrusionOk="0">
                <a:moveTo>
                  <a:pt x="24038" y="0"/>
                </a:moveTo>
                <a:cubicBezTo>
                  <a:pt x="24229" y="1160"/>
                  <a:pt x="24326" y="2334"/>
                  <a:pt x="24326" y="3511"/>
                </a:cubicBezTo>
                <a:cubicBezTo>
                  <a:pt x="24326" y="15440"/>
                  <a:pt x="14655" y="25111"/>
                  <a:pt x="2726" y="25111"/>
                </a:cubicBezTo>
                <a:cubicBezTo>
                  <a:pt x="1814" y="25111"/>
                  <a:pt x="904" y="25053"/>
                  <a:pt x="-1" y="24938"/>
                </a:cubicBezTo>
                <a:lnTo>
                  <a:pt x="2726" y="3511"/>
                </a:lnTo>
                <a:close/>
              </a:path>
            </a:pathLst>
          </a:custGeom>
          <a:noFill/>
          <a:ln w="57150">
            <a:solidFill>
              <a:srgbClr val="0033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78" name="Group 157"/>
          <p:cNvGrpSpPr>
            <a:grpSpLocks/>
          </p:cNvGrpSpPr>
          <p:nvPr/>
        </p:nvGrpSpPr>
        <p:grpSpPr bwMode="auto">
          <a:xfrm>
            <a:off x="1765300" y="2608263"/>
            <a:ext cx="4791075" cy="2970212"/>
            <a:chOff x="1248" y="1688"/>
            <a:chExt cx="3018" cy="1871"/>
          </a:xfrm>
        </p:grpSpPr>
        <p:sp>
          <p:nvSpPr>
            <p:cNvPr id="79" name="Text Box 158"/>
            <p:cNvSpPr txBox="1">
              <a:spLocks noChangeArrowheads="1"/>
            </p:cNvSpPr>
            <p:nvPr/>
          </p:nvSpPr>
          <p:spPr bwMode="auto">
            <a:xfrm>
              <a:off x="3519" y="3155"/>
              <a:ext cx="74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ru-RU" sz="2000" b="1">
                  <a:solidFill>
                    <a:srgbClr val="006600"/>
                  </a:solidFill>
                </a:rPr>
                <a:t>Ps </a:t>
              </a:r>
            </a:p>
            <a:p>
              <a:pPr>
                <a:lnSpc>
                  <a:spcPct val="90000"/>
                </a:lnSpc>
              </a:pPr>
              <a:r>
                <a:rPr lang="en-US" altLang="ru-RU" sz="2000" b="1">
                  <a:solidFill>
                    <a:srgbClr val="006600"/>
                  </a:solidFill>
                </a:rPr>
                <a:t>detector</a:t>
              </a:r>
              <a:endParaRPr lang="ru-RU" altLang="ru-RU" sz="2000" b="1">
                <a:solidFill>
                  <a:srgbClr val="006600"/>
                </a:solidFill>
              </a:endParaRPr>
            </a:p>
          </p:txBody>
        </p:sp>
        <p:sp>
          <p:nvSpPr>
            <p:cNvPr id="80" name="Text Box 159"/>
            <p:cNvSpPr txBox="1">
              <a:spLocks noChangeArrowheads="1"/>
            </p:cNvSpPr>
            <p:nvPr/>
          </p:nvSpPr>
          <p:spPr bwMode="auto">
            <a:xfrm rot="2117589">
              <a:off x="2102" y="2810"/>
              <a:ext cx="119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b="1" dirty="0" smtClean="0">
                  <a:solidFill>
                    <a:srgbClr val="006600"/>
                  </a:solidFill>
                </a:rPr>
                <a:t>10e4</a:t>
              </a:r>
              <a:r>
                <a:rPr lang="en-US" altLang="ru-RU" b="1" baseline="30000" dirty="0" smtClean="0">
                  <a:solidFill>
                    <a:srgbClr val="006600"/>
                  </a:solidFill>
                </a:rPr>
                <a:t> </a:t>
              </a:r>
              <a:r>
                <a:rPr lang="en-US" altLang="ru-RU" b="1" dirty="0">
                  <a:solidFill>
                    <a:srgbClr val="006600"/>
                  </a:solidFill>
                </a:rPr>
                <a:t>o-Ps per sec</a:t>
              </a:r>
              <a:endParaRPr lang="en-US" altLang="ru-RU" b="1" baseline="30000" dirty="0">
                <a:solidFill>
                  <a:srgbClr val="006600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81" name="Line 160"/>
            <p:cNvSpPr>
              <a:spLocks noChangeShapeType="1"/>
            </p:cNvSpPr>
            <p:nvPr/>
          </p:nvSpPr>
          <p:spPr bwMode="auto">
            <a:xfrm>
              <a:off x="1248" y="1688"/>
              <a:ext cx="2262" cy="1537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2" name="Group 161"/>
          <p:cNvGrpSpPr>
            <a:grpSpLocks/>
          </p:cNvGrpSpPr>
          <p:nvPr/>
        </p:nvGrpSpPr>
        <p:grpSpPr bwMode="auto">
          <a:xfrm>
            <a:off x="6954838" y="4424363"/>
            <a:ext cx="1109662" cy="1195387"/>
            <a:chOff x="4517" y="2832"/>
            <a:chExt cx="699" cy="753"/>
          </a:xfrm>
        </p:grpSpPr>
        <p:sp>
          <p:nvSpPr>
            <p:cNvPr id="83" name="Text Box 162"/>
            <p:cNvSpPr txBox="1">
              <a:spLocks noChangeArrowheads="1"/>
            </p:cNvSpPr>
            <p:nvPr/>
          </p:nvSpPr>
          <p:spPr bwMode="auto">
            <a:xfrm>
              <a:off x="4517" y="3062"/>
              <a:ext cx="699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 baseline="30000" dirty="0">
                  <a:solidFill>
                    <a:srgbClr val="CC0000"/>
                  </a:solidFill>
                </a:rPr>
                <a:t>22</a:t>
              </a:r>
              <a:r>
                <a:rPr lang="en-US" altLang="ru-RU" b="1" dirty="0">
                  <a:solidFill>
                    <a:srgbClr val="CC0000"/>
                  </a:solidFill>
                </a:rPr>
                <a:t>Na</a:t>
              </a:r>
              <a:endParaRPr lang="en-US" altLang="ru-RU" b="1" dirty="0">
                <a:solidFill>
                  <a:srgbClr val="CC0000"/>
                </a:solidFill>
                <a:sym typeface="Symbol" panose="05050102010706020507" pitchFamily="18" charset="2"/>
              </a:endParaRPr>
            </a:p>
            <a:p>
              <a:r>
                <a:rPr lang="en-US" altLang="ru-RU" b="1" dirty="0" smtClean="0">
                  <a:solidFill>
                    <a:srgbClr val="CC0000"/>
                  </a:solidFill>
                </a:rPr>
                <a:t>10e6</a:t>
              </a:r>
              <a:r>
                <a:rPr lang="en-US" altLang="ru-RU" b="1" baseline="30000" dirty="0" smtClean="0">
                  <a:solidFill>
                    <a:srgbClr val="CC0000"/>
                  </a:solidFill>
                </a:rPr>
                <a:t> </a:t>
              </a:r>
              <a:r>
                <a:rPr lang="en-US" altLang="ru-RU" b="1" dirty="0">
                  <a:solidFill>
                    <a:srgbClr val="CC0000"/>
                  </a:solidFill>
                </a:rPr>
                <a:t>e+ </a:t>
              </a:r>
            </a:p>
            <a:p>
              <a:r>
                <a:rPr lang="en-US" altLang="ru-RU" b="1" dirty="0">
                  <a:solidFill>
                    <a:srgbClr val="CC0000"/>
                  </a:solidFill>
                </a:rPr>
                <a:t>per sec</a:t>
              </a:r>
              <a:r>
                <a:rPr lang="en-US" altLang="ru-RU" b="1" dirty="0"/>
                <a:t> </a:t>
              </a:r>
              <a:endParaRPr lang="ru-RU" altLang="ru-RU" b="1" dirty="0"/>
            </a:p>
          </p:txBody>
        </p:sp>
        <p:sp>
          <p:nvSpPr>
            <p:cNvPr id="84" name="Line 163"/>
            <p:cNvSpPr>
              <a:spLocks noChangeShapeType="1"/>
            </p:cNvSpPr>
            <p:nvPr/>
          </p:nvSpPr>
          <p:spPr bwMode="auto">
            <a:xfrm flipV="1">
              <a:off x="4896" y="2832"/>
              <a:ext cx="176" cy="336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5" name="Line 164"/>
          <p:cNvSpPr>
            <a:spLocks noChangeShapeType="1"/>
          </p:cNvSpPr>
          <p:nvPr/>
        </p:nvSpPr>
        <p:spPr bwMode="auto">
          <a:xfrm flipH="1" flipV="1">
            <a:off x="5389563" y="2506663"/>
            <a:ext cx="1060450" cy="7080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6" name="Oval 165"/>
          <p:cNvSpPr>
            <a:spLocks noChangeArrowheads="1"/>
          </p:cNvSpPr>
          <p:nvPr/>
        </p:nvSpPr>
        <p:spPr bwMode="auto">
          <a:xfrm rot="18496024">
            <a:off x="6527800" y="3154363"/>
            <a:ext cx="88900" cy="3302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7" name="Text Box 184"/>
          <p:cNvSpPr txBox="1">
            <a:spLocks noChangeArrowheads="1"/>
          </p:cNvSpPr>
          <p:nvPr/>
        </p:nvSpPr>
        <p:spPr bwMode="auto">
          <a:xfrm>
            <a:off x="5612028" y="1147308"/>
            <a:ext cx="3295651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n-US" altLang="ru-RU" sz="2400" b="1" dirty="0">
                <a:solidFill>
                  <a:srgbClr val="000066"/>
                </a:solidFill>
                <a:sym typeface="Symbol" panose="05050102010706020507" pitchFamily="18" charset="2"/>
              </a:rPr>
              <a:t>How </a:t>
            </a:r>
            <a:r>
              <a:rPr lang="en-US" altLang="ru-RU" sz="2400" b="1" dirty="0" smtClean="0">
                <a:solidFill>
                  <a:srgbClr val="000066"/>
                </a:solidFill>
                <a:sym typeface="Symbol" panose="05050102010706020507" pitchFamily="18" charset="2"/>
              </a:rPr>
              <a:t>can </a:t>
            </a:r>
            <a:r>
              <a:rPr lang="en-US" altLang="ru-RU" sz="2400" b="1" dirty="0">
                <a:solidFill>
                  <a:srgbClr val="000066"/>
                </a:solidFill>
                <a:sym typeface="Symbol" panose="05050102010706020507" pitchFamily="18" charset="2"/>
              </a:rPr>
              <a:t>we generate </a:t>
            </a:r>
            <a:endParaRPr lang="en-US" altLang="ru-RU" sz="2400" b="1" dirty="0" smtClean="0">
              <a:solidFill>
                <a:srgbClr val="000066"/>
              </a:solidFill>
              <a:sym typeface="Symbol" panose="05050102010706020507" pitchFamily="18" charset="2"/>
            </a:endParaRPr>
          </a:p>
          <a:p>
            <a:pPr marL="0" indent="0" algn="ctr">
              <a:spcBef>
                <a:spcPts val="0"/>
              </a:spcBef>
            </a:pPr>
            <a:r>
              <a:rPr lang="en-US" altLang="ru-RU" sz="2400" b="1" dirty="0" smtClean="0">
                <a:solidFill>
                  <a:srgbClr val="000066"/>
                </a:solidFill>
                <a:sym typeface="Symbol" panose="05050102010706020507" pitchFamily="18" charset="2"/>
              </a:rPr>
              <a:t>Ps in-flight?</a:t>
            </a:r>
            <a:endParaRPr lang="en-US" altLang="ru-RU" sz="2400" b="1" dirty="0">
              <a:solidFill>
                <a:srgbClr val="000066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5600" y="0"/>
            <a:ext cx="8432800" cy="1049338"/>
            <a:chOff x="355600" y="0"/>
            <a:chExt cx="8432800" cy="1049338"/>
          </a:xfrm>
        </p:grpSpPr>
        <p:sp>
          <p:nvSpPr>
            <p:cNvPr id="88" name="Text Box 206"/>
            <p:cNvSpPr txBox="1">
              <a:spLocks noChangeArrowheads="1"/>
            </p:cNvSpPr>
            <p:nvPr/>
          </p:nvSpPr>
          <p:spPr bwMode="auto">
            <a:xfrm>
              <a:off x="3078163" y="0"/>
              <a:ext cx="3190875" cy="406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ru-RU" sz="2000" b="1" dirty="0" smtClean="0">
                  <a:solidFill>
                    <a:srgbClr val="000066"/>
                  </a:solidFill>
                  <a:sym typeface="Symbol" panose="05050102010706020507" pitchFamily="18" charset="2"/>
                </a:rPr>
                <a:t>LEPTA </a:t>
              </a:r>
              <a:r>
                <a:rPr lang="en-US" altLang="ru-RU" sz="2000" b="1" dirty="0">
                  <a:solidFill>
                    <a:srgbClr val="000066"/>
                  </a:solidFill>
                  <a:sym typeface="Symbol" panose="05050102010706020507" pitchFamily="18" charset="2"/>
                </a:rPr>
                <a:t>project at JINR</a:t>
              </a:r>
            </a:p>
          </p:txBody>
        </p:sp>
        <p:sp>
          <p:nvSpPr>
            <p:cNvPr id="98" name="Text Box 168"/>
            <p:cNvSpPr txBox="1">
              <a:spLocks noChangeArrowheads="1"/>
            </p:cNvSpPr>
            <p:nvPr/>
          </p:nvSpPr>
          <p:spPr bwMode="auto">
            <a:xfrm>
              <a:off x="355600" y="652463"/>
              <a:ext cx="8432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ru-RU" sz="2000" b="1" dirty="0">
                  <a:solidFill>
                    <a:srgbClr val="000066"/>
                  </a:solidFill>
                  <a:sym typeface="Symbol" panose="05050102010706020507" pitchFamily="18" charset="2"/>
                </a:rPr>
                <a:t>The LEPTA concept: Low Energy Particle Toroidal Accumulator</a:t>
              </a:r>
              <a:endParaRPr lang="en-US" altLang="ru-RU" sz="2000" b="1" dirty="0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53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/>
      <p:bldP spid="76" grpId="0" animBg="1"/>
      <p:bldP spid="77" grpId="0" animBg="1"/>
      <p:bldP spid="85" grpId="0" animBg="1"/>
      <p:bldP spid="85" grpId="1" animBg="1"/>
      <p:bldP spid="8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2" y="718683"/>
            <a:ext cx="3168087" cy="2112058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711358" y="764703"/>
            <a:ext cx="147063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1143" name="Rectangle 188"/>
          <p:cNvSpPr>
            <a:spLocks noChangeArrowheads="1"/>
          </p:cNvSpPr>
          <p:nvPr/>
        </p:nvSpPr>
        <p:spPr bwMode="auto">
          <a:xfrm>
            <a:off x="167245" y="1190911"/>
            <a:ext cx="147945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1144" name="Rectangle 190"/>
          <p:cNvSpPr>
            <a:spLocks noChangeArrowheads="1"/>
          </p:cNvSpPr>
          <p:nvPr/>
        </p:nvSpPr>
        <p:spPr bwMode="auto">
          <a:xfrm>
            <a:off x="4173928" y="455257"/>
            <a:ext cx="19987754" cy="88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31149" name="Группа 131148"/>
          <p:cNvGrpSpPr/>
          <p:nvPr/>
        </p:nvGrpSpPr>
        <p:grpSpPr>
          <a:xfrm>
            <a:off x="4347950" y="2756157"/>
            <a:ext cx="4820361" cy="1966979"/>
            <a:chOff x="85979" y="3035027"/>
            <a:chExt cx="4862765" cy="1966979"/>
          </a:xfrm>
        </p:grpSpPr>
        <p:sp>
          <p:nvSpPr>
            <p:cNvPr id="209" name="Text Box 38"/>
            <p:cNvSpPr txBox="1">
              <a:spLocks noChangeArrowheads="1"/>
            </p:cNvSpPr>
            <p:nvPr/>
          </p:nvSpPr>
          <p:spPr bwMode="auto">
            <a:xfrm>
              <a:off x="135922" y="3035027"/>
              <a:ext cx="470489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20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Изготовлена ловушка позитронов</a:t>
              </a:r>
              <a:endParaRPr lang="en-US" altLang="ru-RU" sz="2000" b="1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131147" name="Группа 131146"/>
            <p:cNvGrpSpPr/>
            <p:nvPr/>
          </p:nvGrpSpPr>
          <p:grpSpPr>
            <a:xfrm>
              <a:off x="85979" y="3276145"/>
              <a:ext cx="4862765" cy="1725861"/>
              <a:chOff x="85979" y="3276145"/>
              <a:chExt cx="4862765" cy="1725861"/>
            </a:xfrm>
          </p:grpSpPr>
          <p:pic>
            <p:nvPicPr>
              <p:cNvPr id="8383" name="Picture 191" descr="Trap_Assemblng_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" y="3366738"/>
                <a:ext cx="2432406" cy="16216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5" name="Picture 19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8488" y="3352494"/>
                <a:ext cx="2283416" cy="16495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646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5A58"/>
                      </a:outerShdw>
                    </a:effectLst>
                  </a14:hiddenEffects>
                </a:ext>
              </a:extLst>
            </p:spPr>
          </p:pic>
          <p:sp>
            <p:nvSpPr>
              <p:cNvPr id="214" name="TextBox 213"/>
              <p:cNvSpPr txBox="1">
                <a:spLocks noChangeArrowheads="1"/>
              </p:cNvSpPr>
              <p:nvPr/>
            </p:nvSpPr>
            <p:spPr bwMode="auto">
              <a:xfrm>
                <a:off x="157009" y="3389642"/>
                <a:ext cx="1334385" cy="36933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 eaLnBrk="1" hangingPunct="1"/>
                <a:r>
                  <a:rPr lang="ru-RU" sz="1800" b="1" dirty="0" smtClean="0">
                    <a:solidFill>
                      <a:srgbClr val="FFCCFF"/>
                    </a:solidFill>
                    <a:latin typeface="Calibri" panose="020F0502020204030204" pitchFamily="34" charset="0"/>
                  </a:rPr>
                  <a:t>Март 2004</a:t>
                </a:r>
                <a:endParaRPr lang="en-US" sz="1800" b="1" dirty="0">
                  <a:solidFill>
                    <a:srgbClr val="FFCC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TextBox 214"/>
              <p:cNvSpPr txBox="1">
                <a:spLocks noChangeArrowheads="1"/>
              </p:cNvSpPr>
              <p:nvPr/>
            </p:nvSpPr>
            <p:spPr bwMode="auto">
              <a:xfrm>
                <a:off x="3844595" y="3276145"/>
                <a:ext cx="1104149" cy="64633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1" hangingPunct="1"/>
                <a:r>
                  <a:rPr lang="ru-RU" sz="1800" b="1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Декабрь  2005</a:t>
                </a:r>
                <a:endParaRPr lang="en-US" sz="1800" b="1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0" y="0"/>
            <a:ext cx="9144000" cy="2834801"/>
            <a:chOff x="76632" y="-21194"/>
            <a:chExt cx="9144000" cy="2834801"/>
          </a:xfrm>
        </p:grpSpPr>
        <p:sp>
          <p:nvSpPr>
            <p:cNvPr id="201" name="Text Box 38"/>
            <p:cNvSpPr txBox="1">
              <a:spLocks noChangeArrowheads="1"/>
            </p:cNvSpPr>
            <p:nvPr/>
          </p:nvSpPr>
          <p:spPr bwMode="auto">
            <a:xfrm>
              <a:off x="694914" y="-20297"/>
              <a:ext cx="7988382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Начало проектирования накопителя </a:t>
              </a:r>
              <a:r>
                <a:rPr lang="en-US" alt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LEPTA – </a:t>
              </a:r>
              <a:r>
                <a:rPr lang="ru-RU" altLang="ru-RU" sz="24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декабрь</a:t>
              </a:r>
              <a:r>
                <a:rPr lang="en-US" alt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1998</a:t>
              </a:r>
              <a:endParaRPr lang="en-US" altLang="ru-RU" sz="24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8379" name="Picture 187" descr="lepta_www_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410" y="708223"/>
              <a:ext cx="3641299" cy="2104126"/>
            </a:xfrm>
            <a:prstGeom prst="rect">
              <a:avLst/>
            </a:prstGeom>
            <a:solidFill>
              <a:srgbClr val="A50021"/>
            </a:solidFill>
          </p:spPr>
        </p:pic>
        <p:pic>
          <p:nvPicPr>
            <p:cNvPr id="8381" name="Picture 189" descr="Ring_Assmbld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703" y="691190"/>
              <a:ext cx="3093378" cy="211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" name="TextBox 205"/>
            <p:cNvSpPr txBox="1">
              <a:spLocks noChangeArrowheads="1"/>
            </p:cNvSpPr>
            <p:nvPr/>
          </p:nvSpPr>
          <p:spPr bwMode="auto">
            <a:xfrm>
              <a:off x="2498536" y="672163"/>
              <a:ext cx="1568775" cy="38232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1" hangingPunct="1"/>
              <a:r>
                <a:rPr lang="ru-RU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Ноябрь2002</a:t>
              </a:r>
              <a:endParaRPr lang="en-US" sz="18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8" name="TextBox 207"/>
            <p:cNvSpPr txBox="1">
              <a:spLocks noChangeArrowheads="1"/>
            </p:cNvSpPr>
            <p:nvPr/>
          </p:nvSpPr>
          <p:spPr bwMode="auto">
            <a:xfrm>
              <a:off x="6185833" y="662120"/>
              <a:ext cx="1550295" cy="38232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ru-RU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Апрель 2004</a:t>
              </a:r>
              <a:endParaRPr lang="en-US" sz="18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Text Box 38"/>
            <p:cNvSpPr txBox="1">
              <a:spLocks noChangeArrowheads="1"/>
            </p:cNvSpPr>
            <p:nvPr/>
          </p:nvSpPr>
          <p:spPr bwMode="auto">
            <a:xfrm>
              <a:off x="1074415" y="237230"/>
              <a:ext cx="7061878" cy="5237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ru-RU" alt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К </a:t>
              </a:r>
              <a:r>
                <a:rPr lang="ru-RU" alt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2006</a:t>
              </a:r>
              <a:r>
                <a:rPr lang="ru-RU" alt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 г. было построено накопительное кольцо</a:t>
              </a:r>
              <a:endParaRPr lang="en-US" altLang="ru-RU" sz="2400" b="1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 bwMode="auto">
            <a:xfrm>
              <a:off x="76632" y="-21194"/>
              <a:ext cx="9144000" cy="2834801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-9782" y="2813607"/>
            <a:ext cx="4428143" cy="4057894"/>
            <a:chOff x="-9782" y="2813607"/>
            <a:chExt cx="4428143" cy="4057894"/>
          </a:xfrm>
        </p:grpSpPr>
        <p:sp>
          <p:nvSpPr>
            <p:cNvPr id="51" name="Text Box 38"/>
            <p:cNvSpPr txBox="1">
              <a:spLocks noChangeArrowheads="1"/>
            </p:cNvSpPr>
            <p:nvPr/>
          </p:nvSpPr>
          <p:spPr bwMode="auto">
            <a:xfrm>
              <a:off x="-9782" y="2813607"/>
              <a:ext cx="4428143" cy="10279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lnSpc>
                  <a:spcPct val="80000"/>
                </a:lnSpc>
                <a:spcBef>
                  <a:spcPts val="0"/>
                </a:spcBef>
              </a:pPr>
              <a:r>
                <a:rPr lang="ru-RU" alt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Июль 2004 </a:t>
              </a:r>
              <a:r>
                <a:rPr lang="ru-RU" altLang="ru-RU" sz="20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 Изготовлен </a:t>
              </a:r>
              <a:r>
                <a:rPr lang="ru-RU" alt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кр</a:t>
              </a:r>
              <a:r>
                <a:rPr lang="ru-RU" altLang="ru-RU" sz="20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иогенный </a:t>
              </a:r>
              <a:r>
                <a:rPr lang="ru-RU" altLang="ru-RU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и</a:t>
              </a:r>
              <a:r>
                <a:rPr lang="ru-RU" altLang="ru-RU" sz="18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сточник </a:t>
              </a:r>
              <a:r>
                <a:rPr lang="ru-RU" altLang="ru-RU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м</a:t>
              </a:r>
              <a:r>
                <a:rPr lang="ru-RU" altLang="ru-RU" sz="18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едленных </a:t>
              </a:r>
              <a:r>
                <a:rPr lang="ru-RU" altLang="ru-RU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м</a:t>
              </a:r>
              <a:r>
                <a:rPr lang="ru-RU" altLang="ru-RU" sz="18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онохроматических </a:t>
              </a:r>
              <a:r>
                <a:rPr lang="ru-RU" alt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п</a:t>
              </a:r>
              <a:r>
                <a:rPr lang="ru-RU" altLang="ru-RU" sz="20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озитронов </a:t>
              </a:r>
              <a:r>
                <a:rPr lang="ru-RU" alt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КРИММП (</a:t>
              </a:r>
              <a:r>
                <a:rPr lang="ru-RU" altLang="ru-RU" sz="2000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В.Н.Павлов</a:t>
              </a:r>
              <a:r>
                <a:rPr lang="ru-RU" alt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)</a:t>
              </a:r>
              <a:r>
                <a:rPr lang="ru-RU" altLang="ru-RU" sz="20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 </a:t>
              </a:r>
            </a:p>
            <a:p>
              <a:pPr marL="0" indent="0">
                <a:lnSpc>
                  <a:spcPct val="80000"/>
                </a:lnSpc>
                <a:spcBef>
                  <a:spcPts val="0"/>
                </a:spcBef>
              </a:pPr>
              <a:r>
                <a:rPr lang="ru-RU" altLang="ru-RU" sz="18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и испытан на стенде. </a:t>
              </a:r>
              <a:endParaRPr lang="en-US" altLang="ru-RU" sz="1800" b="1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810708"/>
              <a:ext cx="4357577" cy="2905052"/>
            </a:xfrm>
            <a:prstGeom prst="rect">
              <a:avLst/>
            </a:prstGeom>
          </p:spPr>
        </p:pic>
        <p:sp>
          <p:nvSpPr>
            <p:cNvPr id="52" name="Text Box 199"/>
            <p:cNvSpPr txBox="1">
              <a:spLocks noChangeArrowheads="1"/>
            </p:cNvSpPr>
            <p:nvPr/>
          </p:nvSpPr>
          <p:spPr bwMode="auto">
            <a:xfrm>
              <a:off x="0" y="6532947"/>
              <a:ext cx="4348480" cy="33855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Na</a:t>
              </a:r>
              <a:r>
                <a:rPr kumimoji="0" lang="ru-RU" altLang="ru-RU" b="1" i="0" u="none" strike="noStrike" cap="none" normalizeH="0" baseline="3000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22</a:t>
              </a: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ru-RU" altLang="ru-RU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source</a:t>
              </a: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ru-RU" altLang="ru-RU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of</a:t>
              </a: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 0.8 </a:t>
              </a:r>
              <a:r>
                <a:rPr kumimoji="0" lang="ru-RU" altLang="ru-RU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MBq</a:t>
              </a: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ru-RU" altLang="ru-RU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irradiated</a:t>
              </a: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ru-RU" altLang="ru-RU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in</a:t>
              </a: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ru-RU" altLang="ru-RU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Phasotron</a:t>
              </a:r>
              <a:endPara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 bwMode="auto">
            <a:xfrm>
              <a:off x="0" y="2855432"/>
              <a:ext cx="4350379" cy="4016069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357577" y="4874347"/>
            <a:ext cx="4803660" cy="1450206"/>
            <a:chOff x="4357577" y="4874347"/>
            <a:chExt cx="4803660" cy="1450206"/>
          </a:xfrm>
        </p:grpSpPr>
        <p:graphicFrame>
          <p:nvGraphicFramePr>
            <p:cNvPr id="131157" name="Объект 1311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0991135"/>
                </p:ext>
              </p:extLst>
            </p:nvPr>
          </p:nvGraphicFramePr>
          <p:xfrm>
            <a:off x="5808943" y="5062125"/>
            <a:ext cx="1758251" cy="1262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5" name="Mathcad" r:id="rId9" imgW="2714760" imgH="2048040" progId="Mathcad">
                    <p:embed/>
                  </p:oleObj>
                </mc:Choice>
                <mc:Fallback>
                  <p:oleObj name="Mathcad" r:id="rId9" imgW="2714760" imgH="2048040" progId="Mathcad">
                    <p:embed/>
                    <p:pic>
                      <p:nvPicPr>
                        <p:cNvPr id="0" name="Picture 2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08943" y="5062125"/>
                          <a:ext cx="1758251" cy="126242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392" name="Picture 200" descr="slow_mode3_c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58" y="4913113"/>
              <a:ext cx="1736053" cy="1352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3" name="Text Box 38"/>
            <p:cNvSpPr txBox="1">
              <a:spLocks noChangeArrowheads="1"/>
            </p:cNvSpPr>
            <p:nvPr/>
          </p:nvSpPr>
          <p:spPr bwMode="auto">
            <a:xfrm>
              <a:off x="7387293" y="5244625"/>
              <a:ext cx="1773944" cy="6832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lnSpc>
                  <a:spcPct val="80000"/>
                </a:lnSpc>
                <a:spcBef>
                  <a:spcPts val="0"/>
                </a:spcBef>
              </a:pPr>
              <a:r>
                <a:rPr lang="ru-RU" altLang="ru-RU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Циркулирующий пучок электронов в кольце</a:t>
              </a:r>
              <a:endParaRPr lang="en-US" altLang="ru-RU" b="1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TextBox 233"/>
            <p:cNvSpPr txBox="1">
              <a:spLocks noChangeArrowheads="1"/>
            </p:cNvSpPr>
            <p:nvPr/>
          </p:nvSpPr>
          <p:spPr bwMode="auto">
            <a:xfrm>
              <a:off x="4501661" y="4883102"/>
              <a:ext cx="1692465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ru-RU" sz="1800" b="1" dirty="0" smtClean="0">
                  <a:solidFill>
                    <a:srgbClr val="FF99FF"/>
                  </a:solidFill>
                  <a:latin typeface="Calibri" panose="020F0502020204030204" pitchFamily="34" charset="0"/>
                </a:rPr>
                <a:t>Сентябрь  2004</a:t>
              </a:r>
              <a:endParaRPr lang="en-US" sz="1800" b="1" dirty="0">
                <a:solidFill>
                  <a:srgbClr val="FF99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TextBox 234"/>
            <p:cNvSpPr txBox="1">
              <a:spLocks noChangeArrowheads="1"/>
            </p:cNvSpPr>
            <p:nvPr/>
          </p:nvSpPr>
          <p:spPr bwMode="auto">
            <a:xfrm>
              <a:off x="7469937" y="4918934"/>
              <a:ext cx="1674063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ru-RU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Сентябрь  2005</a:t>
              </a:r>
              <a:endParaRPr lang="en-US" sz="18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Text Box 199"/>
            <p:cNvSpPr txBox="1">
              <a:spLocks noChangeArrowheads="1"/>
            </p:cNvSpPr>
            <p:nvPr/>
          </p:nvSpPr>
          <p:spPr bwMode="auto">
            <a:xfrm>
              <a:off x="4486482" y="5714861"/>
              <a:ext cx="1115619" cy="584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Первые обороты</a:t>
              </a:r>
              <a:endPara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>
              <a:spLocks noChangeArrowheads="1"/>
            </p:cNvSpPr>
            <p:nvPr/>
          </p:nvSpPr>
          <p:spPr bwMode="auto">
            <a:xfrm>
              <a:off x="6126803" y="4874347"/>
              <a:ext cx="1268003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</a:t>
              </a:r>
              <a:r>
                <a:rPr lang="en-US" sz="2000" b="1" baseline="-25000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life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(</a:t>
              </a:r>
              <a:r>
                <a:rPr lang="en-US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E</a:t>
              </a:r>
              <a:r>
                <a:rPr lang="en-GB" sz="2000" b="1" baseline="-25000" dirty="0" err="1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keV</a:t>
              </a:r>
              <a:r>
                <a:rPr lang="en-US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)</a:t>
              </a:r>
              <a:endParaRPr lang="en-US" sz="18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159" name="Прямоугольник 131158"/>
            <p:cNvSpPr/>
            <p:nvPr/>
          </p:nvSpPr>
          <p:spPr bwMode="auto">
            <a:xfrm>
              <a:off x="4357577" y="4913113"/>
              <a:ext cx="4786424" cy="1361606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315707" y="5304468"/>
            <a:ext cx="2290957" cy="1533212"/>
            <a:chOff x="6315707" y="5304468"/>
            <a:chExt cx="2290957" cy="1533212"/>
          </a:xfrm>
        </p:grpSpPr>
        <p:sp>
          <p:nvSpPr>
            <p:cNvPr id="236" name="TextBox 235"/>
            <p:cNvSpPr txBox="1">
              <a:spLocks noChangeArrowheads="1"/>
            </p:cNvSpPr>
            <p:nvPr/>
          </p:nvSpPr>
          <p:spPr bwMode="auto">
            <a:xfrm>
              <a:off x="6315707" y="6437570"/>
              <a:ext cx="2290957" cy="40011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(</a:t>
              </a:r>
              <a:r>
                <a:rPr lang="en-US" sz="2000" b="1" baseline="-25000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life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)</a:t>
              </a:r>
              <a:r>
                <a:rPr lang="en-GB" sz="2000" b="1" baseline="-25000" dirty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 max</a:t>
              </a:r>
              <a:r>
                <a:rPr lang="en-US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 = 20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ms</a:t>
              </a:r>
              <a:endParaRPr lang="en-US" sz="20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7" name="Прямая со стрелкой 26"/>
            <p:cNvCxnSpPr/>
            <p:nvPr/>
          </p:nvCxnSpPr>
          <p:spPr bwMode="auto">
            <a:xfrm flipH="1" flipV="1">
              <a:off x="6729390" y="5304468"/>
              <a:ext cx="848370" cy="1160229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9" name="Группа 8"/>
          <p:cNvGrpSpPr/>
          <p:nvPr/>
        </p:nvGrpSpPr>
        <p:grpSpPr>
          <a:xfrm>
            <a:off x="1643075" y="712384"/>
            <a:ext cx="2491788" cy="2123128"/>
            <a:chOff x="8217928" y="683314"/>
            <a:chExt cx="2491788" cy="212312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1" t="1701" r="7475" b="13250"/>
            <a:stretch/>
          </p:blipFill>
          <p:spPr>
            <a:xfrm>
              <a:off x="8253587" y="687416"/>
              <a:ext cx="2354473" cy="21190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307698" y="683314"/>
              <a:ext cx="1295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b="1" dirty="0" smtClean="0">
                  <a:solidFill>
                    <a:schemeClr val="bg1"/>
                  </a:solidFill>
                </a:rPr>
                <a:t>Июль 2006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17928" y="2339698"/>
              <a:ext cx="14018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 smtClean="0">
                  <a:solidFill>
                    <a:srgbClr val="FF66FF"/>
                  </a:solidFill>
                </a:rPr>
                <a:t>В.И.Каплин</a:t>
              </a:r>
              <a:endParaRPr lang="ru-RU" sz="1400" b="1" dirty="0">
                <a:solidFill>
                  <a:srgbClr val="FF66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077564" y="1332563"/>
              <a:ext cx="1632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 smtClean="0">
                  <a:solidFill>
                    <a:srgbClr val="FF00FF"/>
                  </a:solidFill>
                </a:rPr>
                <a:t>В.Н.Карпинский</a:t>
              </a:r>
              <a:endParaRPr lang="ru-RU" sz="1400" b="1" dirty="0">
                <a:solidFill>
                  <a:srgbClr val="FF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8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9" name="TextBox 18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20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10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11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6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7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8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711358" y="764703"/>
            <a:ext cx="147063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5339" y="332364"/>
            <a:ext cx="8626556" cy="538609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2005 </a:t>
            </a:r>
            <a:r>
              <a:rPr lang="ru-RU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Создана теория накопителя заряженных частиц с продольн</a:t>
            </a:r>
            <a:r>
              <a:rPr lang="ru-RU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ы</a:t>
            </a:r>
            <a:r>
              <a:rPr lang="ru-RU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м магнитным полем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:</a:t>
            </a:r>
            <a:endParaRPr lang="ru-RU" sz="32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ru-RU" sz="8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И.Н. Мешков, А.О. Сидорин, И.А. Селезнев, А.В. Смирнов, Е.М. Сыресин, Г.В.</a:t>
            </a:r>
            <a:r>
              <a:rPr lang="en-US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Трубников, Модифицированный БЕТАТРОН, ЭЧАЯ, 36, 2005, 1071 - 1133</a:t>
            </a:r>
          </a:p>
          <a:p>
            <a:endParaRPr lang="ru-RU" sz="1200" b="1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r>
              <a:rPr 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2. </a:t>
            </a:r>
            <a:r>
              <a:rPr lang="ru-RU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ТРУБНИКОВ Григорий 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Владимирович</a:t>
            </a:r>
          </a:p>
          <a:p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ДИНАМИКА 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ЧАСТИЦ В ЦИКЛИЧЕСКИХ УСКОРИТЕЛЯХ С ФОКУСИРОВКОЙ ПРОДОЛЬНЫМ МАГНИТНЫМ ПОЛЕМ </a:t>
            </a:r>
          </a:p>
          <a:p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диссертации 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соискание ученой </a:t>
            </a:r>
            <a:r>
              <a:rPr lang="ru-RU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степени к.ф.-м.н.</a:t>
            </a:r>
            <a:endParaRPr lang="ru-RU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ru-RU" sz="1200" b="1" dirty="0" smtClean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СЕЛЕЗНЕВ Игорь Алексеевич</a:t>
            </a:r>
            <a:endParaRPr lang="ru-RU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НАКОПИТЕЛЬ С </a:t>
            </a:r>
            <a:r>
              <a:rPr lang="ru-RU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ПРОДОЛЬНЫМ МАГНИТНЫМ 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ПОЛЕМ «</a:t>
            </a:r>
            <a:r>
              <a:rPr 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LEPTA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Диссертация 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соискание ученой степени к.ф.-м.н</a:t>
            </a:r>
            <a:r>
              <a:rPr lang="ru-RU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454" y="-13887"/>
            <a:ext cx="9139204" cy="6085342"/>
          </a:xfrm>
          <a:prstGeom prst="rect">
            <a:avLst/>
          </a:prstGeom>
          <a:noFill/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131072" name="Rectangle 16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0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9" name="TextBox 18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20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10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11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6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7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8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711358" y="764703"/>
            <a:ext cx="147063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467290" y="9856"/>
            <a:ext cx="2208065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Настройка оптика </a:t>
            </a:r>
            <a:endParaRPr lang="en-US" sz="1800" b="1" dirty="0" smtClean="0">
              <a:solidFill>
                <a:srgbClr val="00009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электронной пушки </a:t>
            </a:r>
          </a:p>
          <a:p>
            <a:pPr algn="ctr" eaLnBrk="1" hangingPunct="1"/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СЭО</a:t>
            </a:r>
            <a:r>
              <a:rPr lang="en-US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LEPTA</a:t>
            </a:r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endParaRPr lang="en-US" sz="1800" b="1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5564620" y="-17846"/>
            <a:ext cx="3412325" cy="3446846"/>
            <a:chOff x="5696262" y="37025"/>
            <a:chExt cx="3412325" cy="3446846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262" y="760029"/>
              <a:ext cx="3412325" cy="2723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5714999" y="37025"/>
              <a:ext cx="3341725" cy="11572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/>
              <a:r>
                <a:rPr lang="ru-RU" altLang="ru-RU" sz="18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2007</a:t>
              </a:r>
              <a:r>
                <a:rPr lang="ru-RU" altLang="ru-RU" sz="1800" b="1" dirty="0" smtClean="0">
                  <a:solidFill>
                    <a:srgbClr val="000066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Инжекция в ловушку  </a:t>
              </a:r>
            </a:p>
            <a:p>
              <a:pPr lvl="0" algn="ctr">
                <a:lnSpc>
                  <a:spcPct val="80000"/>
                </a:lnSpc>
              </a:pPr>
              <a:endParaRPr lang="en-US" altLang="ru-RU" b="1" dirty="0" smtClean="0">
                <a:solidFill>
                  <a:srgbClr val="00006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 algn="ctr">
                <a:lnSpc>
                  <a:spcPct val="80000"/>
                </a:lnSpc>
              </a:pPr>
              <a:r>
                <a:rPr lang="ru-RU" altLang="ru-RU" b="1" dirty="0" smtClean="0">
                  <a:solidFill>
                    <a:srgbClr val="000066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Зависимость числа</a:t>
              </a:r>
            </a:p>
            <a:p>
              <a:pPr lvl="0" algn="ctr">
                <a:lnSpc>
                  <a:spcPct val="80000"/>
                </a:lnSpc>
              </a:pPr>
              <a:r>
                <a:rPr lang="ru-RU" altLang="ru-RU" b="1" dirty="0" smtClean="0">
                  <a:solidFill>
                    <a:srgbClr val="000066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накопленных электронов от времени накопления</a:t>
              </a:r>
              <a:endPara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 bwMode="auto">
            <a:xfrm>
              <a:off x="5711357" y="38807"/>
              <a:ext cx="3345367" cy="3392310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-35549" y="-13887"/>
            <a:ext cx="5625641" cy="3438902"/>
            <a:chOff x="-36003" y="4758"/>
            <a:chExt cx="5625641" cy="3438902"/>
          </a:xfrm>
        </p:grpSpPr>
        <p:pic>
          <p:nvPicPr>
            <p:cNvPr id="6147" name="Picture 3" descr="U_shunt=1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89" t="11070" r="16871" b="23056"/>
            <a:stretch/>
          </p:blipFill>
          <p:spPr bwMode="auto">
            <a:xfrm>
              <a:off x="3467290" y="1040765"/>
              <a:ext cx="2122348" cy="2358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Группа 1"/>
            <p:cNvGrpSpPr/>
            <p:nvPr/>
          </p:nvGrpSpPr>
          <p:grpSpPr>
            <a:xfrm>
              <a:off x="-36003" y="5098"/>
              <a:ext cx="3575302" cy="3438562"/>
              <a:chOff x="0" y="0"/>
              <a:chExt cx="3575302" cy="3438562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04719"/>
                <a:ext cx="3575302" cy="2833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Box 4"/>
              <p:cNvSpPr txBox="1">
                <a:spLocks noChangeArrowheads="1"/>
              </p:cNvSpPr>
              <p:nvPr/>
            </p:nvSpPr>
            <p:spPr bwMode="auto">
              <a:xfrm>
                <a:off x="36003" y="0"/>
                <a:ext cx="3481753" cy="646331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 eaLnBrk="1" hangingPunct="1"/>
                <a:r>
                  <a:rPr lang="ru-RU" sz="1800" b="1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2006</a:t>
                </a:r>
                <a:r>
                  <a:rPr lang="ru-RU" sz="1800" b="1" dirty="0" smtClean="0">
                    <a:solidFill>
                      <a:srgbClr val="000090"/>
                    </a:solidFill>
                    <a:latin typeface="Calibri" panose="020F0502020204030204" pitchFamily="34" charset="0"/>
                  </a:rPr>
                  <a:t> Борьба за однородность</a:t>
                </a:r>
              </a:p>
              <a:p>
                <a:pPr algn="ctr" eaLnBrk="1" hangingPunct="1"/>
                <a:r>
                  <a:rPr lang="ru-RU" sz="1800" b="1" dirty="0" smtClean="0">
                    <a:solidFill>
                      <a:srgbClr val="000090"/>
                    </a:solidFill>
                    <a:latin typeface="Calibri" panose="020F0502020204030204" pitchFamily="34" charset="0"/>
                  </a:rPr>
                  <a:t>магнитного поля кольца</a:t>
                </a:r>
                <a:endParaRPr lang="en-US" sz="1800" b="1" dirty="0">
                  <a:solidFill>
                    <a:srgbClr val="00009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 bwMode="auto">
            <a:xfrm>
              <a:off x="0" y="4758"/>
              <a:ext cx="5589435" cy="3389073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-9782" y="3374794"/>
            <a:ext cx="5235664" cy="2706842"/>
            <a:chOff x="272440" y="3370036"/>
            <a:chExt cx="5235664" cy="2706842"/>
          </a:xfrm>
        </p:grpSpPr>
        <p:sp>
          <p:nvSpPr>
            <p:cNvPr id="131073" name="TextBox 4"/>
            <p:cNvSpPr txBox="1">
              <a:spLocks noChangeArrowheads="1"/>
            </p:cNvSpPr>
            <p:nvPr/>
          </p:nvSpPr>
          <p:spPr bwMode="auto">
            <a:xfrm>
              <a:off x="272440" y="3483297"/>
              <a:ext cx="5235664" cy="64633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2008</a:t>
              </a:r>
              <a:r>
                <a:rPr lang="en-US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 </a:t>
              </a:r>
              <a:r>
                <a:rPr lang="ru-RU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Инжектор смонтирован  </a:t>
              </a:r>
              <a:r>
                <a:rPr lang="en-US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</a:t>
              </a:r>
              <a:r>
                <a:rPr lang="ru-RU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Получили источник</a:t>
              </a:r>
              <a:endParaRPr lang="en-US" sz="1800" b="1" dirty="0" smtClean="0">
                <a:solidFill>
                  <a:srgbClr val="000090"/>
                </a:solidFill>
                <a:latin typeface="Calibri" panose="020F0502020204030204" pitchFamily="34" charset="0"/>
              </a:endParaRPr>
            </a:p>
            <a:p>
              <a:pPr eaLnBrk="1" hangingPunct="1"/>
              <a:r>
                <a:rPr lang="en-US" sz="1800" b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	</a:t>
              </a:r>
              <a:r>
                <a:rPr lang="en-US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		     </a:t>
              </a:r>
              <a:r>
                <a:rPr lang="ru-RU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</a:t>
              </a:r>
              <a:r>
                <a:rPr lang="ru-RU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е+ из </a:t>
              </a:r>
              <a:r>
                <a:rPr lang="en-US" sz="1800" b="1" dirty="0" err="1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iThemba</a:t>
              </a:r>
              <a:r>
                <a:rPr lang="en-US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LABS</a:t>
              </a:r>
              <a:endParaRPr lang="en-US" sz="1800" b="1" dirty="0">
                <a:solidFill>
                  <a:srgbClr val="00009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8200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3" t="13356" r="22882" b="22709"/>
            <a:stretch/>
          </p:blipFill>
          <p:spPr bwMode="auto">
            <a:xfrm>
              <a:off x="3179831" y="4077357"/>
              <a:ext cx="2328273" cy="1995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Pos_Sourc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22" y="3906868"/>
              <a:ext cx="2897610" cy="2170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Прямоугольник 41"/>
            <p:cNvSpPr/>
            <p:nvPr/>
          </p:nvSpPr>
          <p:spPr bwMode="auto">
            <a:xfrm>
              <a:off x="282222" y="3370036"/>
              <a:ext cx="5225882" cy="2699756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sp>
        <p:nvSpPr>
          <p:cNvPr id="131072" name="Rectangle 16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31142" name="Группа 131141"/>
          <p:cNvGrpSpPr/>
          <p:nvPr/>
        </p:nvGrpSpPr>
        <p:grpSpPr>
          <a:xfrm>
            <a:off x="5229310" y="3375186"/>
            <a:ext cx="3793465" cy="2701318"/>
            <a:chOff x="5229310" y="3375186"/>
            <a:chExt cx="3793465" cy="2701318"/>
          </a:xfrm>
        </p:grpSpPr>
        <p:grpSp>
          <p:nvGrpSpPr>
            <p:cNvPr id="131074" name="Group 11"/>
            <p:cNvGrpSpPr>
              <a:grpSpLocks noChangeAspect="1"/>
            </p:cNvGrpSpPr>
            <p:nvPr/>
          </p:nvGrpSpPr>
          <p:grpSpPr bwMode="auto">
            <a:xfrm>
              <a:off x="5383889" y="3527382"/>
              <a:ext cx="3638886" cy="2548729"/>
              <a:chOff x="-188" y="-1364"/>
              <a:chExt cx="4775" cy="3345"/>
            </a:xfrm>
          </p:grpSpPr>
          <p:sp>
            <p:nvSpPr>
              <p:cNvPr id="131075" name="AutoShape 162"/>
              <p:cNvSpPr>
                <a:spLocks noChangeAspect="1" noChangeArrowheads="1" noTextEdit="1"/>
              </p:cNvSpPr>
              <p:nvPr/>
            </p:nvSpPr>
            <p:spPr bwMode="auto">
              <a:xfrm>
                <a:off x="-188" y="-1364"/>
                <a:ext cx="4775" cy="3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76" name="Rectangle 161"/>
              <p:cNvSpPr>
                <a:spLocks noChangeArrowheads="1"/>
              </p:cNvSpPr>
              <p:nvPr/>
            </p:nvSpPr>
            <p:spPr bwMode="auto">
              <a:xfrm>
                <a:off x="628" y="-470"/>
                <a:ext cx="3309" cy="1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77" name="Line 160"/>
              <p:cNvSpPr>
                <a:spLocks noChangeShapeType="1"/>
              </p:cNvSpPr>
              <p:nvPr/>
            </p:nvSpPr>
            <p:spPr bwMode="auto">
              <a:xfrm>
                <a:off x="628" y="1104"/>
                <a:ext cx="330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78" name="Line 159"/>
              <p:cNvSpPr>
                <a:spLocks noChangeShapeType="1"/>
              </p:cNvSpPr>
              <p:nvPr/>
            </p:nvSpPr>
            <p:spPr bwMode="auto">
              <a:xfrm>
                <a:off x="628" y="848"/>
                <a:ext cx="330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79" name="Line 158"/>
              <p:cNvSpPr>
                <a:spLocks noChangeShapeType="1"/>
              </p:cNvSpPr>
              <p:nvPr/>
            </p:nvSpPr>
            <p:spPr bwMode="auto">
              <a:xfrm>
                <a:off x="628" y="583"/>
                <a:ext cx="330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80" name="Line 157"/>
              <p:cNvSpPr>
                <a:spLocks noChangeShapeType="1"/>
              </p:cNvSpPr>
              <p:nvPr/>
            </p:nvSpPr>
            <p:spPr bwMode="auto">
              <a:xfrm>
                <a:off x="628" y="317"/>
                <a:ext cx="330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81" name="Line 156"/>
              <p:cNvSpPr>
                <a:spLocks noChangeShapeType="1"/>
              </p:cNvSpPr>
              <p:nvPr/>
            </p:nvSpPr>
            <p:spPr bwMode="auto">
              <a:xfrm>
                <a:off x="628" y="52"/>
                <a:ext cx="330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82" name="Line 155"/>
              <p:cNvSpPr>
                <a:spLocks noChangeShapeType="1"/>
              </p:cNvSpPr>
              <p:nvPr/>
            </p:nvSpPr>
            <p:spPr bwMode="auto">
              <a:xfrm>
                <a:off x="628" y="-204"/>
                <a:ext cx="330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83" name="Line 154"/>
              <p:cNvSpPr>
                <a:spLocks noChangeShapeType="1"/>
              </p:cNvSpPr>
              <p:nvPr/>
            </p:nvSpPr>
            <p:spPr bwMode="auto">
              <a:xfrm>
                <a:off x="628" y="-470"/>
                <a:ext cx="330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84" name="Line 153"/>
              <p:cNvSpPr>
                <a:spLocks noChangeShapeType="1"/>
              </p:cNvSpPr>
              <p:nvPr/>
            </p:nvSpPr>
            <p:spPr bwMode="auto">
              <a:xfrm>
                <a:off x="1292" y="-470"/>
                <a:ext cx="1" cy="184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85" name="Line 152"/>
              <p:cNvSpPr>
                <a:spLocks noChangeShapeType="1"/>
              </p:cNvSpPr>
              <p:nvPr/>
            </p:nvSpPr>
            <p:spPr bwMode="auto">
              <a:xfrm>
                <a:off x="1955" y="-470"/>
                <a:ext cx="1" cy="184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86" name="Line 151"/>
              <p:cNvSpPr>
                <a:spLocks noChangeShapeType="1"/>
              </p:cNvSpPr>
              <p:nvPr/>
            </p:nvSpPr>
            <p:spPr bwMode="auto">
              <a:xfrm>
                <a:off x="2610" y="-470"/>
                <a:ext cx="1" cy="184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87" name="Line 150"/>
              <p:cNvSpPr>
                <a:spLocks noChangeShapeType="1"/>
              </p:cNvSpPr>
              <p:nvPr/>
            </p:nvSpPr>
            <p:spPr bwMode="auto">
              <a:xfrm>
                <a:off x="3274" y="-470"/>
                <a:ext cx="1" cy="184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88" name="Line 149"/>
              <p:cNvSpPr>
                <a:spLocks noChangeShapeType="1"/>
              </p:cNvSpPr>
              <p:nvPr/>
            </p:nvSpPr>
            <p:spPr bwMode="auto">
              <a:xfrm>
                <a:off x="3937" y="-470"/>
                <a:ext cx="1" cy="184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89" name="Rectangle 148"/>
              <p:cNvSpPr>
                <a:spLocks noChangeArrowheads="1"/>
              </p:cNvSpPr>
              <p:nvPr/>
            </p:nvSpPr>
            <p:spPr bwMode="auto">
              <a:xfrm>
                <a:off x="628" y="-470"/>
                <a:ext cx="3309" cy="1840"/>
              </a:xfrm>
              <a:prstGeom prst="rect">
                <a:avLst/>
              </a:prstGeom>
              <a:noFill/>
              <a:ln w="5715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90" name="Line 147"/>
              <p:cNvSpPr>
                <a:spLocks noChangeShapeType="1"/>
              </p:cNvSpPr>
              <p:nvPr/>
            </p:nvSpPr>
            <p:spPr bwMode="auto">
              <a:xfrm>
                <a:off x="628" y="-470"/>
                <a:ext cx="1" cy="184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91" name="Line 146"/>
              <p:cNvSpPr>
                <a:spLocks noChangeShapeType="1"/>
              </p:cNvSpPr>
              <p:nvPr/>
            </p:nvSpPr>
            <p:spPr bwMode="auto">
              <a:xfrm>
                <a:off x="628" y="1370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92" name="Line 145"/>
              <p:cNvSpPr>
                <a:spLocks noChangeShapeType="1"/>
              </p:cNvSpPr>
              <p:nvPr/>
            </p:nvSpPr>
            <p:spPr bwMode="auto">
              <a:xfrm>
                <a:off x="628" y="1237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93" name="Line 144"/>
              <p:cNvSpPr>
                <a:spLocks noChangeShapeType="1"/>
              </p:cNvSpPr>
              <p:nvPr/>
            </p:nvSpPr>
            <p:spPr bwMode="auto">
              <a:xfrm>
                <a:off x="628" y="1104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94" name="Line 143"/>
              <p:cNvSpPr>
                <a:spLocks noChangeShapeType="1"/>
              </p:cNvSpPr>
              <p:nvPr/>
            </p:nvSpPr>
            <p:spPr bwMode="auto">
              <a:xfrm>
                <a:off x="628" y="972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95" name="Line 142"/>
              <p:cNvSpPr>
                <a:spLocks noChangeShapeType="1"/>
              </p:cNvSpPr>
              <p:nvPr/>
            </p:nvSpPr>
            <p:spPr bwMode="auto">
              <a:xfrm>
                <a:off x="628" y="848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96" name="Line 141"/>
              <p:cNvSpPr>
                <a:spLocks noChangeShapeType="1"/>
              </p:cNvSpPr>
              <p:nvPr/>
            </p:nvSpPr>
            <p:spPr bwMode="auto">
              <a:xfrm>
                <a:off x="628" y="715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97" name="Line 140"/>
              <p:cNvSpPr>
                <a:spLocks noChangeShapeType="1"/>
              </p:cNvSpPr>
              <p:nvPr/>
            </p:nvSpPr>
            <p:spPr bwMode="auto">
              <a:xfrm>
                <a:off x="628" y="583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98" name="Line 139"/>
              <p:cNvSpPr>
                <a:spLocks noChangeShapeType="1"/>
              </p:cNvSpPr>
              <p:nvPr/>
            </p:nvSpPr>
            <p:spPr bwMode="auto">
              <a:xfrm>
                <a:off x="628" y="450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99" name="Line 138"/>
              <p:cNvSpPr>
                <a:spLocks noChangeShapeType="1"/>
              </p:cNvSpPr>
              <p:nvPr/>
            </p:nvSpPr>
            <p:spPr bwMode="auto">
              <a:xfrm>
                <a:off x="628" y="317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00" name="Line 137"/>
              <p:cNvSpPr>
                <a:spLocks noChangeShapeType="1"/>
              </p:cNvSpPr>
              <p:nvPr/>
            </p:nvSpPr>
            <p:spPr bwMode="auto">
              <a:xfrm>
                <a:off x="628" y="185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01" name="Line 136"/>
              <p:cNvSpPr>
                <a:spLocks noChangeShapeType="1"/>
              </p:cNvSpPr>
              <p:nvPr/>
            </p:nvSpPr>
            <p:spPr bwMode="auto">
              <a:xfrm>
                <a:off x="628" y="52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02" name="Line 135"/>
              <p:cNvSpPr>
                <a:spLocks noChangeShapeType="1"/>
              </p:cNvSpPr>
              <p:nvPr/>
            </p:nvSpPr>
            <p:spPr bwMode="auto">
              <a:xfrm>
                <a:off x="628" y="-72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03" name="Line 134"/>
              <p:cNvSpPr>
                <a:spLocks noChangeShapeType="1"/>
              </p:cNvSpPr>
              <p:nvPr/>
            </p:nvSpPr>
            <p:spPr bwMode="auto">
              <a:xfrm>
                <a:off x="628" y="-204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Line 133"/>
              <p:cNvSpPr>
                <a:spLocks noChangeShapeType="1"/>
              </p:cNvSpPr>
              <p:nvPr/>
            </p:nvSpPr>
            <p:spPr bwMode="auto">
              <a:xfrm>
                <a:off x="628" y="-337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Line 132"/>
              <p:cNvSpPr>
                <a:spLocks noChangeShapeType="1"/>
              </p:cNvSpPr>
              <p:nvPr/>
            </p:nvSpPr>
            <p:spPr bwMode="auto">
              <a:xfrm>
                <a:off x="628" y="-470"/>
                <a:ext cx="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Line 131"/>
              <p:cNvSpPr>
                <a:spLocks noChangeShapeType="1"/>
              </p:cNvSpPr>
              <p:nvPr/>
            </p:nvSpPr>
            <p:spPr bwMode="auto">
              <a:xfrm>
                <a:off x="628" y="1370"/>
                <a:ext cx="3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Line 130"/>
              <p:cNvSpPr>
                <a:spLocks noChangeShapeType="1"/>
              </p:cNvSpPr>
              <p:nvPr/>
            </p:nvSpPr>
            <p:spPr bwMode="auto">
              <a:xfrm>
                <a:off x="628" y="1104"/>
                <a:ext cx="3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Line 129"/>
              <p:cNvSpPr>
                <a:spLocks noChangeShapeType="1"/>
              </p:cNvSpPr>
              <p:nvPr/>
            </p:nvSpPr>
            <p:spPr bwMode="auto">
              <a:xfrm>
                <a:off x="628" y="848"/>
                <a:ext cx="3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Line 128"/>
              <p:cNvSpPr>
                <a:spLocks noChangeShapeType="1"/>
              </p:cNvSpPr>
              <p:nvPr/>
            </p:nvSpPr>
            <p:spPr bwMode="auto">
              <a:xfrm>
                <a:off x="628" y="583"/>
                <a:ext cx="3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Line 127"/>
              <p:cNvSpPr>
                <a:spLocks noChangeShapeType="1"/>
              </p:cNvSpPr>
              <p:nvPr/>
            </p:nvSpPr>
            <p:spPr bwMode="auto">
              <a:xfrm>
                <a:off x="628" y="317"/>
                <a:ext cx="3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Line 126"/>
              <p:cNvSpPr>
                <a:spLocks noChangeShapeType="1"/>
              </p:cNvSpPr>
              <p:nvPr/>
            </p:nvSpPr>
            <p:spPr bwMode="auto">
              <a:xfrm>
                <a:off x="628" y="52"/>
                <a:ext cx="3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Line 125"/>
              <p:cNvSpPr>
                <a:spLocks noChangeShapeType="1"/>
              </p:cNvSpPr>
              <p:nvPr/>
            </p:nvSpPr>
            <p:spPr bwMode="auto">
              <a:xfrm>
                <a:off x="628" y="-204"/>
                <a:ext cx="3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Line 124"/>
              <p:cNvSpPr>
                <a:spLocks noChangeShapeType="1"/>
              </p:cNvSpPr>
              <p:nvPr/>
            </p:nvSpPr>
            <p:spPr bwMode="auto">
              <a:xfrm>
                <a:off x="628" y="-470"/>
                <a:ext cx="3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Line 123"/>
              <p:cNvSpPr>
                <a:spLocks noChangeShapeType="1"/>
              </p:cNvSpPr>
              <p:nvPr/>
            </p:nvSpPr>
            <p:spPr bwMode="auto">
              <a:xfrm>
                <a:off x="628" y="1370"/>
                <a:ext cx="330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Line 122"/>
              <p:cNvSpPr>
                <a:spLocks noChangeShapeType="1"/>
              </p:cNvSpPr>
              <p:nvPr/>
            </p:nvSpPr>
            <p:spPr bwMode="auto">
              <a:xfrm flipV="1">
                <a:off x="628" y="134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Line 121"/>
              <p:cNvSpPr>
                <a:spLocks noChangeShapeType="1"/>
              </p:cNvSpPr>
              <p:nvPr/>
            </p:nvSpPr>
            <p:spPr bwMode="auto">
              <a:xfrm flipV="1">
                <a:off x="955" y="134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Line 120"/>
              <p:cNvSpPr>
                <a:spLocks noChangeShapeType="1"/>
              </p:cNvSpPr>
              <p:nvPr/>
            </p:nvSpPr>
            <p:spPr bwMode="auto">
              <a:xfrm flipV="1">
                <a:off x="1292" y="134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Line 119"/>
              <p:cNvSpPr>
                <a:spLocks noChangeShapeType="1"/>
              </p:cNvSpPr>
              <p:nvPr/>
            </p:nvSpPr>
            <p:spPr bwMode="auto">
              <a:xfrm flipV="1">
                <a:off x="1619" y="134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Line 118"/>
              <p:cNvSpPr>
                <a:spLocks noChangeShapeType="1"/>
              </p:cNvSpPr>
              <p:nvPr/>
            </p:nvSpPr>
            <p:spPr bwMode="auto">
              <a:xfrm flipV="1">
                <a:off x="1955" y="134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Line 117"/>
              <p:cNvSpPr>
                <a:spLocks noChangeShapeType="1"/>
              </p:cNvSpPr>
              <p:nvPr/>
            </p:nvSpPr>
            <p:spPr bwMode="auto">
              <a:xfrm flipV="1">
                <a:off x="2283" y="134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Line 116"/>
              <p:cNvSpPr>
                <a:spLocks noChangeShapeType="1"/>
              </p:cNvSpPr>
              <p:nvPr/>
            </p:nvSpPr>
            <p:spPr bwMode="auto">
              <a:xfrm flipV="1">
                <a:off x="2610" y="134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Line 115"/>
              <p:cNvSpPr>
                <a:spLocks noChangeShapeType="1"/>
              </p:cNvSpPr>
              <p:nvPr/>
            </p:nvSpPr>
            <p:spPr bwMode="auto">
              <a:xfrm flipV="1">
                <a:off x="2946" y="134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Line 114"/>
              <p:cNvSpPr>
                <a:spLocks noChangeShapeType="1"/>
              </p:cNvSpPr>
              <p:nvPr/>
            </p:nvSpPr>
            <p:spPr bwMode="auto">
              <a:xfrm flipV="1">
                <a:off x="3274" y="134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Line 113"/>
              <p:cNvSpPr>
                <a:spLocks noChangeShapeType="1"/>
              </p:cNvSpPr>
              <p:nvPr/>
            </p:nvSpPr>
            <p:spPr bwMode="auto">
              <a:xfrm flipV="1">
                <a:off x="3610" y="134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Line 112"/>
              <p:cNvSpPr>
                <a:spLocks noChangeShapeType="1"/>
              </p:cNvSpPr>
              <p:nvPr/>
            </p:nvSpPr>
            <p:spPr bwMode="auto">
              <a:xfrm flipV="1">
                <a:off x="3937" y="134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Line 111"/>
              <p:cNvSpPr>
                <a:spLocks noChangeShapeType="1"/>
              </p:cNvSpPr>
              <p:nvPr/>
            </p:nvSpPr>
            <p:spPr bwMode="auto">
              <a:xfrm flipV="1">
                <a:off x="628" y="1334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Line 110"/>
              <p:cNvSpPr>
                <a:spLocks noChangeShapeType="1"/>
              </p:cNvSpPr>
              <p:nvPr/>
            </p:nvSpPr>
            <p:spPr bwMode="auto">
              <a:xfrm flipV="1">
                <a:off x="1292" y="1334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Line 109"/>
              <p:cNvSpPr>
                <a:spLocks noChangeShapeType="1"/>
              </p:cNvSpPr>
              <p:nvPr/>
            </p:nvSpPr>
            <p:spPr bwMode="auto">
              <a:xfrm flipV="1">
                <a:off x="1955" y="1334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44" name="Line 108"/>
              <p:cNvSpPr>
                <a:spLocks noChangeShapeType="1"/>
              </p:cNvSpPr>
              <p:nvPr/>
            </p:nvSpPr>
            <p:spPr bwMode="auto">
              <a:xfrm flipV="1">
                <a:off x="2610" y="1334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45" name="Line 107"/>
              <p:cNvSpPr>
                <a:spLocks noChangeShapeType="1"/>
              </p:cNvSpPr>
              <p:nvPr/>
            </p:nvSpPr>
            <p:spPr bwMode="auto">
              <a:xfrm flipV="1">
                <a:off x="3274" y="1334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48" name="Line 106"/>
              <p:cNvSpPr>
                <a:spLocks noChangeShapeType="1"/>
              </p:cNvSpPr>
              <p:nvPr/>
            </p:nvSpPr>
            <p:spPr bwMode="auto">
              <a:xfrm flipV="1">
                <a:off x="3937" y="1334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49" name="Freeform 105"/>
              <p:cNvSpPr>
                <a:spLocks/>
              </p:cNvSpPr>
              <p:nvPr/>
            </p:nvSpPr>
            <p:spPr bwMode="auto">
              <a:xfrm>
                <a:off x="955" y="123"/>
                <a:ext cx="337" cy="460"/>
              </a:xfrm>
              <a:custGeom>
                <a:avLst/>
                <a:gdLst>
                  <a:gd name="T0" fmla="*/ 0 w 337"/>
                  <a:gd name="T1" fmla="*/ 460 h 460"/>
                  <a:gd name="T2" fmla="*/ 169 w 337"/>
                  <a:gd name="T3" fmla="*/ 221 h 460"/>
                  <a:gd name="T4" fmla="*/ 257 w 337"/>
                  <a:gd name="T5" fmla="*/ 106 h 460"/>
                  <a:gd name="T6" fmla="*/ 337 w 337"/>
                  <a:gd name="T7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7" h="460">
                    <a:moveTo>
                      <a:pt x="0" y="460"/>
                    </a:moveTo>
                    <a:lnTo>
                      <a:pt x="169" y="221"/>
                    </a:lnTo>
                    <a:lnTo>
                      <a:pt x="257" y="106"/>
                    </a:lnTo>
                    <a:lnTo>
                      <a:pt x="337" y="0"/>
                    </a:lnTo>
                  </a:path>
                </a:pathLst>
              </a:custGeom>
              <a:noFill/>
              <a:ln w="1651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0" name="Freeform 104"/>
              <p:cNvSpPr>
                <a:spLocks/>
              </p:cNvSpPr>
              <p:nvPr/>
            </p:nvSpPr>
            <p:spPr bwMode="auto">
              <a:xfrm>
                <a:off x="1292" y="-249"/>
                <a:ext cx="327" cy="372"/>
              </a:xfrm>
              <a:custGeom>
                <a:avLst/>
                <a:gdLst>
                  <a:gd name="T0" fmla="*/ 0 w 327"/>
                  <a:gd name="T1" fmla="*/ 372 h 372"/>
                  <a:gd name="T2" fmla="*/ 79 w 327"/>
                  <a:gd name="T3" fmla="*/ 266 h 372"/>
                  <a:gd name="T4" fmla="*/ 159 w 327"/>
                  <a:gd name="T5" fmla="*/ 160 h 372"/>
                  <a:gd name="T6" fmla="*/ 247 w 327"/>
                  <a:gd name="T7" fmla="*/ 71 h 372"/>
                  <a:gd name="T8" fmla="*/ 283 w 327"/>
                  <a:gd name="T9" fmla="*/ 36 h 372"/>
                  <a:gd name="T10" fmla="*/ 327 w 327"/>
                  <a:gd name="T11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7" h="372">
                    <a:moveTo>
                      <a:pt x="0" y="372"/>
                    </a:moveTo>
                    <a:lnTo>
                      <a:pt x="79" y="266"/>
                    </a:lnTo>
                    <a:lnTo>
                      <a:pt x="159" y="160"/>
                    </a:lnTo>
                    <a:lnTo>
                      <a:pt x="247" y="71"/>
                    </a:lnTo>
                    <a:lnTo>
                      <a:pt x="283" y="36"/>
                    </a:lnTo>
                    <a:lnTo>
                      <a:pt x="327" y="0"/>
                    </a:lnTo>
                  </a:path>
                </a:pathLst>
              </a:custGeom>
              <a:noFill/>
              <a:ln w="1651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1" name="Freeform 103"/>
              <p:cNvSpPr>
                <a:spLocks/>
              </p:cNvSpPr>
              <p:nvPr/>
            </p:nvSpPr>
            <p:spPr bwMode="auto">
              <a:xfrm>
                <a:off x="1619" y="-337"/>
                <a:ext cx="336" cy="88"/>
              </a:xfrm>
              <a:custGeom>
                <a:avLst/>
                <a:gdLst>
                  <a:gd name="T0" fmla="*/ 0 w 336"/>
                  <a:gd name="T1" fmla="*/ 88 h 88"/>
                  <a:gd name="T2" fmla="*/ 80 w 336"/>
                  <a:gd name="T3" fmla="*/ 44 h 88"/>
                  <a:gd name="T4" fmla="*/ 168 w 336"/>
                  <a:gd name="T5" fmla="*/ 9 h 88"/>
                  <a:gd name="T6" fmla="*/ 257 w 336"/>
                  <a:gd name="T7" fmla="*/ 0 h 88"/>
                  <a:gd name="T8" fmla="*/ 336 w 336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88">
                    <a:moveTo>
                      <a:pt x="0" y="88"/>
                    </a:moveTo>
                    <a:lnTo>
                      <a:pt x="80" y="44"/>
                    </a:lnTo>
                    <a:lnTo>
                      <a:pt x="168" y="9"/>
                    </a:lnTo>
                    <a:lnTo>
                      <a:pt x="257" y="0"/>
                    </a:lnTo>
                    <a:lnTo>
                      <a:pt x="336" y="0"/>
                    </a:lnTo>
                  </a:path>
                </a:pathLst>
              </a:custGeom>
              <a:noFill/>
              <a:ln w="1651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2" name="Freeform 102"/>
              <p:cNvSpPr>
                <a:spLocks/>
              </p:cNvSpPr>
              <p:nvPr/>
            </p:nvSpPr>
            <p:spPr bwMode="auto">
              <a:xfrm>
                <a:off x="1955" y="-337"/>
                <a:ext cx="328" cy="142"/>
              </a:xfrm>
              <a:custGeom>
                <a:avLst/>
                <a:gdLst>
                  <a:gd name="T0" fmla="*/ 0 w 328"/>
                  <a:gd name="T1" fmla="*/ 0 h 142"/>
                  <a:gd name="T2" fmla="*/ 71 w 328"/>
                  <a:gd name="T3" fmla="*/ 9 h 142"/>
                  <a:gd name="T4" fmla="*/ 151 w 328"/>
                  <a:gd name="T5" fmla="*/ 27 h 142"/>
                  <a:gd name="T6" fmla="*/ 195 w 328"/>
                  <a:gd name="T7" fmla="*/ 35 h 142"/>
                  <a:gd name="T8" fmla="*/ 239 w 328"/>
                  <a:gd name="T9" fmla="*/ 62 h 142"/>
                  <a:gd name="T10" fmla="*/ 283 w 328"/>
                  <a:gd name="T11" fmla="*/ 97 h 142"/>
                  <a:gd name="T12" fmla="*/ 328 w 328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8" h="142">
                    <a:moveTo>
                      <a:pt x="0" y="0"/>
                    </a:moveTo>
                    <a:lnTo>
                      <a:pt x="71" y="9"/>
                    </a:lnTo>
                    <a:lnTo>
                      <a:pt x="151" y="27"/>
                    </a:lnTo>
                    <a:lnTo>
                      <a:pt x="195" y="35"/>
                    </a:lnTo>
                    <a:lnTo>
                      <a:pt x="239" y="62"/>
                    </a:lnTo>
                    <a:lnTo>
                      <a:pt x="283" y="97"/>
                    </a:lnTo>
                    <a:lnTo>
                      <a:pt x="328" y="142"/>
                    </a:lnTo>
                  </a:path>
                </a:pathLst>
              </a:custGeom>
              <a:noFill/>
              <a:ln w="1651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3" name="Freeform 101"/>
              <p:cNvSpPr>
                <a:spLocks/>
              </p:cNvSpPr>
              <p:nvPr/>
            </p:nvSpPr>
            <p:spPr bwMode="auto">
              <a:xfrm>
                <a:off x="2283" y="-195"/>
                <a:ext cx="663" cy="990"/>
              </a:xfrm>
              <a:custGeom>
                <a:avLst/>
                <a:gdLst>
                  <a:gd name="T0" fmla="*/ 0 w 663"/>
                  <a:gd name="T1" fmla="*/ 0 h 990"/>
                  <a:gd name="T2" fmla="*/ 35 w 663"/>
                  <a:gd name="T3" fmla="*/ 35 h 990"/>
                  <a:gd name="T4" fmla="*/ 70 w 663"/>
                  <a:gd name="T5" fmla="*/ 88 h 990"/>
                  <a:gd name="T6" fmla="*/ 106 w 663"/>
                  <a:gd name="T7" fmla="*/ 141 h 990"/>
                  <a:gd name="T8" fmla="*/ 141 w 663"/>
                  <a:gd name="T9" fmla="*/ 203 h 990"/>
                  <a:gd name="T10" fmla="*/ 221 w 663"/>
                  <a:gd name="T11" fmla="*/ 336 h 990"/>
                  <a:gd name="T12" fmla="*/ 309 w 663"/>
                  <a:gd name="T13" fmla="*/ 477 h 990"/>
                  <a:gd name="T14" fmla="*/ 398 w 663"/>
                  <a:gd name="T15" fmla="*/ 627 h 990"/>
                  <a:gd name="T16" fmla="*/ 486 w 663"/>
                  <a:gd name="T17" fmla="*/ 760 h 990"/>
                  <a:gd name="T18" fmla="*/ 575 w 663"/>
                  <a:gd name="T19" fmla="*/ 884 h 990"/>
                  <a:gd name="T20" fmla="*/ 619 w 663"/>
                  <a:gd name="T21" fmla="*/ 946 h 990"/>
                  <a:gd name="T22" fmla="*/ 663 w 663"/>
                  <a:gd name="T23" fmla="*/ 990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3" h="990">
                    <a:moveTo>
                      <a:pt x="0" y="0"/>
                    </a:moveTo>
                    <a:lnTo>
                      <a:pt x="35" y="35"/>
                    </a:lnTo>
                    <a:lnTo>
                      <a:pt x="70" y="88"/>
                    </a:lnTo>
                    <a:lnTo>
                      <a:pt x="106" y="141"/>
                    </a:lnTo>
                    <a:lnTo>
                      <a:pt x="141" y="203"/>
                    </a:lnTo>
                    <a:lnTo>
                      <a:pt x="221" y="336"/>
                    </a:lnTo>
                    <a:lnTo>
                      <a:pt x="309" y="477"/>
                    </a:lnTo>
                    <a:lnTo>
                      <a:pt x="398" y="627"/>
                    </a:lnTo>
                    <a:lnTo>
                      <a:pt x="486" y="760"/>
                    </a:lnTo>
                    <a:lnTo>
                      <a:pt x="575" y="884"/>
                    </a:lnTo>
                    <a:lnTo>
                      <a:pt x="619" y="946"/>
                    </a:lnTo>
                    <a:lnTo>
                      <a:pt x="663" y="990"/>
                    </a:lnTo>
                  </a:path>
                </a:pathLst>
              </a:custGeom>
              <a:noFill/>
              <a:ln w="1651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4" name="Freeform 100"/>
              <p:cNvSpPr>
                <a:spLocks/>
              </p:cNvSpPr>
              <p:nvPr/>
            </p:nvSpPr>
            <p:spPr bwMode="auto">
              <a:xfrm>
                <a:off x="2946" y="795"/>
                <a:ext cx="664" cy="416"/>
              </a:xfrm>
              <a:custGeom>
                <a:avLst/>
                <a:gdLst>
                  <a:gd name="T0" fmla="*/ 0 w 664"/>
                  <a:gd name="T1" fmla="*/ 0 h 416"/>
                  <a:gd name="T2" fmla="*/ 80 w 664"/>
                  <a:gd name="T3" fmla="*/ 80 h 416"/>
                  <a:gd name="T4" fmla="*/ 168 w 664"/>
                  <a:gd name="T5" fmla="*/ 141 h 416"/>
                  <a:gd name="T6" fmla="*/ 248 w 664"/>
                  <a:gd name="T7" fmla="*/ 195 h 416"/>
                  <a:gd name="T8" fmla="*/ 328 w 664"/>
                  <a:gd name="T9" fmla="*/ 248 h 416"/>
                  <a:gd name="T10" fmla="*/ 496 w 664"/>
                  <a:gd name="T11" fmla="*/ 327 h 416"/>
                  <a:gd name="T12" fmla="*/ 584 w 664"/>
                  <a:gd name="T13" fmla="*/ 371 h 416"/>
                  <a:gd name="T14" fmla="*/ 664 w 664"/>
                  <a:gd name="T15" fmla="*/ 41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4" h="416">
                    <a:moveTo>
                      <a:pt x="0" y="0"/>
                    </a:moveTo>
                    <a:lnTo>
                      <a:pt x="80" y="80"/>
                    </a:lnTo>
                    <a:lnTo>
                      <a:pt x="168" y="141"/>
                    </a:lnTo>
                    <a:lnTo>
                      <a:pt x="248" y="195"/>
                    </a:lnTo>
                    <a:lnTo>
                      <a:pt x="328" y="248"/>
                    </a:lnTo>
                    <a:lnTo>
                      <a:pt x="496" y="327"/>
                    </a:lnTo>
                    <a:lnTo>
                      <a:pt x="584" y="371"/>
                    </a:lnTo>
                    <a:lnTo>
                      <a:pt x="664" y="416"/>
                    </a:lnTo>
                  </a:path>
                </a:pathLst>
              </a:custGeom>
              <a:noFill/>
              <a:ln w="1651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5" name="Freeform 99"/>
              <p:cNvSpPr>
                <a:spLocks/>
              </p:cNvSpPr>
              <p:nvPr/>
            </p:nvSpPr>
            <p:spPr bwMode="auto">
              <a:xfrm>
                <a:off x="1044" y="344"/>
                <a:ext cx="575" cy="106"/>
              </a:xfrm>
              <a:custGeom>
                <a:avLst/>
                <a:gdLst>
                  <a:gd name="T0" fmla="*/ 0 w 575"/>
                  <a:gd name="T1" fmla="*/ 106 h 106"/>
                  <a:gd name="T2" fmla="*/ 141 w 575"/>
                  <a:gd name="T3" fmla="*/ 71 h 106"/>
                  <a:gd name="T4" fmla="*/ 283 w 575"/>
                  <a:gd name="T5" fmla="*/ 35 h 106"/>
                  <a:gd name="T6" fmla="*/ 354 w 575"/>
                  <a:gd name="T7" fmla="*/ 18 h 106"/>
                  <a:gd name="T8" fmla="*/ 425 w 575"/>
                  <a:gd name="T9" fmla="*/ 0 h 106"/>
                  <a:gd name="T10" fmla="*/ 495 w 575"/>
                  <a:gd name="T11" fmla="*/ 0 h 106"/>
                  <a:gd name="T12" fmla="*/ 575 w 575"/>
                  <a:gd name="T13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5" h="106">
                    <a:moveTo>
                      <a:pt x="0" y="106"/>
                    </a:moveTo>
                    <a:lnTo>
                      <a:pt x="141" y="71"/>
                    </a:lnTo>
                    <a:lnTo>
                      <a:pt x="283" y="35"/>
                    </a:lnTo>
                    <a:lnTo>
                      <a:pt x="354" y="18"/>
                    </a:lnTo>
                    <a:lnTo>
                      <a:pt x="425" y="0"/>
                    </a:lnTo>
                    <a:lnTo>
                      <a:pt x="495" y="0"/>
                    </a:lnTo>
                    <a:lnTo>
                      <a:pt x="575" y="0"/>
                    </a:lnTo>
                  </a:path>
                </a:pathLst>
              </a:custGeom>
              <a:noFill/>
              <a:ln w="1651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6" name="Freeform 98"/>
              <p:cNvSpPr>
                <a:spLocks/>
              </p:cNvSpPr>
              <p:nvPr/>
            </p:nvSpPr>
            <p:spPr bwMode="auto">
              <a:xfrm>
                <a:off x="1619" y="344"/>
                <a:ext cx="664" cy="239"/>
              </a:xfrm>
              <a:custGeom>
                <a:avLst/>
                <a:gdLst>
                  <a:gd name="T0" fmla="*/ 0 w 664"/>
                  <a:gd name="T1" fmla="*/ 0 h 239"/>
                  <a:gd name="T2" fmla="*/ 159 w 664"/>
                  <a:gd name="T3" fmla="*/ 26 h 239"/>
                  <a:gd name="T4" fmla="*/ 336 w 664"/>
                  <a:gd name="T5" fmla="*/ 71 h 239"/>
                  <a:gd name="T6" fmla="*/ 504 w 664"/>
                  <a:gd name="T7" fmla="*/ 141 h 239"/>
                  <a:gd name="T8" fmla="*/ 584 w 664"/>
                  <a:gd name="T9" fmla="*/ 186 h 239"/>
                  <a:gd name="T10" fmla="*/ 664 w 664"/>
                  <a:gd name="T11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4" h="239">
                    <a:moveTo>
                      <a:pt x="0" y="0"/>
                    </a:moveTo>
                    <a:lnTo>
                      <a:pt x="159" y="26"/>
                    </a:lnTo>
                    <a:lnTo>
                      <a:pt x="336" y="71"/>
                    </a:lnTo>
                    <a:lnTo>
                      <a:pt x="504" y="141"/>
                    </a:lnTo>
                    <a:lnTo>
                      <a:pt x="584" y="186"/>
                    </a:lnTo>
                    <a:lnTo>
                      <a:pt x="664" y="239"/>
                    </a:lnTo>
                  </a:path>
                </a:pathLst>
              </a:custGeom>
              <a:noFill/>
              <a:ln w="1651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7" name="Freeform 97"/>
              <p:cNvSpPr>
                <a:spLocks/>
              </p:cNvSpPr>
              <p:nvPr/>
            </p:nvSpPr>
            <p:spPr bwMode="auto">
              <a:xfrm>
                <a:off x="2283" y="583"/>
                <a:ext cx="566" cy="645"/>
              </a:xfrm>
              <a:custGeom>
                <a:avLst/>
                <a:gdLst>
                  <a:gd name="T0" fmla="*/ 0 w 566"/>
                  <a:gd name="T1" fmla="*/ 0 h 645"/>
                  <a:gd name="T2" fmla="*/ 79 w 566"/>
                  <a:gd name="T3" fmla="*/ 62 h 645"/>
                  <a:gd name="T4" fmla="*/ 150 w 566"/>
                  <a:gd name="T5" fmla="*/ 132 h 645"/>
                  <a:gd name="T6" fmla="*/ 221 w 566"/>
                  <a:gd name="T7" fmla="*/ 212 h 645"/>
                  <a:gd name="T8" fmla="*/ 292 w 566"/>
                  <a:gd name="T9" fmla="*/ 300 h 645"/>
                  <a:gd name="T10" fmla="*/ 424 w 566"/>
                  <a:gd name="T11" fmla="*/ 477 h 645"/>
                  <a:gd name="T12" fmla="*/ 566 w 566"/>
                  <a:gd name="T13" fmla="*/ 645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6" h="645">
                    <a:moveTo>
                      <a:pt x="0" y="0"/>
                    </a:moveTo>
                    <a:lnTo>
                      <a:pt x="79" y="62"/>
                    </a:lnTo>
                    <a:lnTo>
                      <a:pt x="150" y="132"/>
                    </a:lnTo>
                    <a:lnTo>
                      <a:pt x="221" y="212"/>
                    </a:lnTo>
                    <a:lnTo>
                      <a:pt x="292" y="300"/>
                    </a:lnTo>
                    <a:lnTo>
                      <a:pt x="424" y="477"/>
                    </a:lnTo>
                    <a:lnTo>
                      <a:pt x="566" y="645"/>
                    </a:lnTo>
                  </a:path>
                </a:pathLst>
              </a:custGeom>
              <a:noFill/>
              <a:ln w="1651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8" name="Freeform 96"/>
              <p:cNvSpPr>
                <a:spLocks/>
              </p:cNvSpPr>
              <p:nvPr/>
            </p:nvSpPr>
            <p:spPr bwMode="auto">
              <a:xfrm>
                <a:off x="1026" y="353"/>
                <a:ext cx="593" cy="124"/>
              </a:xfrm>
              <a:custGeom>
                <a:avLst/>
                <a:gdLst>
                  <a:gd name="T0" fmla="*/ 0 w 593"/>
                  <a:gd name="T1" fmla="*/ 124 h 124"/>
                  <a:gd name="T2" fmla="*/ 71 w 593"/>
                  <a:gd name="T3" fmla="*/ 106 h 124"/>
                  <a:gd name="T4" fmla="*/ 151 w 593"/>
                  <a:gd name="T5" fmla="*/ 79 h 124"/>
                  <a:gd name="T6" fmla="*/ 221 w 593"/>
                  <a:gd name="T7" fmla="*/ 53 h 124"/>
                  <a:gd name="T8" fmla="*/ 292 w 593"/>
                  <a:gd name="T9" fmla="*/ 26 h 124"/>
                  <a:gd name="T10" fmla="*/ 363 w 593"/>
                  <a:gd name="T11" fmla="*/ 9 h 124"/>
                  <a:gd name="T12" fmla="*/ 443 w 593"/>
                  <a:gd name="T13" fmla="*/ 0 h 124"/>
                  <a:gd name="T14" fmla="*/ 513 w 593"/>
                  <a:gd name="T15" fmla="*/ 9 h 124"/>
                  <a:gd name="T16" fmla="*/ 558 w 593"/>
                  <a:gd name="T17" fmla="*/ 26 h 124"/>
                  <a:gd name="T18" fmla="*/ 593 w 593"/>
                  <a:gd name="T19" fmla="*/ 4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3" h="124">
                    <a:moveTo>
                      <a:pt x="0" y="124"/>
                    </a:moveTo>
                    <a:lnTo>
                      <a:pt x="71" y="106"/>
                    </a:lnTo>
                    <a:lnTo>
                      <a:pt x="151" y="79"/>
                    </a:lnTo>
                    <a:lnTo>
                      <a:pt x="221" y="53"/>
                    </a:lnTo>
                    <a:lnTo>
                      <a:pt x="292" y="26"/>
                    </a:lnTo>
                    <a:lnTo>
                      <a:pt x="363" y="9"/>
                    </a:lnTo>
                    <a:lnTo>
                      <a:pt x="443" y="0"/>
                    </a:lnTo>
                    <a:lnTo>
                      <a:pt x="513" y="9"/>
                    </a:lnTo>
                    <a:lnTo>
                      <a:pt x="558" y="26"/>
                    </a:lnTo>
                    <a:lnTo>
                      <a:pt x="593" y="44"/>
                    </a:lnTo>
                  </a:path>
                </a:pathLst>
              </a:custGeom>
              <a:noFill/>
              <a:ln w="1651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59" name="Freeform 95"/>
              <p:cNvSpPr>
                <a:spLocks/>
              </p:cNvSpPr>
              <p:nvPr/>
            </p:nvSpPr>
            <p:spPr bwMode="auto">
              <a:xfrm>
                <a:off x="1619" y="397"/>
                <a:ext cx="664" cy="831"/>
              </a:xfrm>
              <a:custGeom>
                <a:avLst/>
                <a:gdLst>
                  <a:gd name="T0" fmla="*/ 0 w 664"/>
                  <a:gd name="T1" fmla="*/ 0 h 831"/>
                  <a:gd name="T2" fmla="*/ 35 w 664"/>
                  <a:gd name="T3" fmla="*/ 27 h 831"/>
                  <a:gd name="T4" fmla="*/ 80 w 664"/>
                  <a:gd name="T5" fmla="*/ 62 h 831"/>
                  <a:gd name="T6" fmla="*/ 124 w 664"/>
                  <a:gd name="T7" fmla="*/ 106 h 831"/>
                  <a:gd name="T8" fmla="*/ 159 w 664"/>
                  <a:gd name="T9" fmla="*/ 159 h 831"/>
                  <a:gd name="T10" fmla="*/ 248 w 664"/>
                  <a:gd name="T11" fmla="*/ 274 h 831"/>
                  <a:gd name="T12" fmla="*/ 327 w 664"/>
                  <a:gd name="T13" fmla="*/ 407 h 831"/>
                  <a:gd name="T14" fmla="*/ 416 w 664"/>
                  <a:gd name="T15" fmla="*/ 531 h 831"/>
                  <a:gd name="T16" fmla="*/ 495 w 664"/>
                  <a:gd name="T17" fmla="*/ 654 h 831"/>
                  <a:gd name="T18" fmla="*/ 540 w 664"/>
                  <a:gd name="T19" fmla="*/ 707 h 831"/>
                  <a:gd name="T20" fmla="*/ 584 w 664"/>
                  <a:gd name="T21" fmla="*/ 752 h 831"/>
                  <a:gd name="T22" fmla="*/ 619 w 664"/>
                  <a:gd name="T23" fmla="*/ 796 h 831"/>
                  <a:gd name="T24" fmla="*/ 664 w 664"/>
                  <a:gd name="T25" fmla="*/ 831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4" h="831">
                    <a:moveTo>
                      <a:pt x="0" y="0"/>
                    </a:moveTo>
                    <a:lnTo>
                      <a:pt x="35" y="27"/>
                    </a:lnTo>
                    <a:lnTo>
                      <a:pt x="80" y="62"/>
                    </a:lnTo>
                    <a:lnTo>
                      <a:pt x="124" y="106"/>
                    </a:lnTo>
                    <a:lnTo>
                      <a:pt x="159" y="159"/>
                    </a:lnTo>
                    <a:lnTo>
                      <a:pt x="248" y="274"/>
                    </a:lnTo>
                    <a:lnTo>
                      <a:pt x="327" y="407"/>
                    </a:lnTo>
                    <a:lnTo>
                      <a:pt x="416" y="531"/>
                    </a:lnTo>
                    <a:lnTo>
                      <a:pt x="495" y="654"/>
                    </a:lnTo>
                    <a:lnTo>
                      <a:pt x="540" y="707"/>
                    </a:lnTo>
                    <a:lnTo>
                      <a:pt x="584" y="752"/>
                    </a:lnTo>
                    <a:lnTo>
                      <a:pt x="619" y="796"/>
                    </a:lnTo>
                    <a:lnTo>
                      <a:pt x="664" y="831"/>
                    </a:lnTo>
                  </a:path>
                </a:pathLst>
              </a:custGeom>
              <a:noFill/>
              <a:ln w="1651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0" name="Freeform 94"/>
              <p:cNvSpPr>
                <a:spLocks/>
              </p:cNvSpPr>
              <p:nvPr/>
            </p:nvSpPr>
            <p:spPr bwMode="auto">
              <a:xfrm>
                <a:off x="2283" y="1228"/>
                <a:ext cx="663" cy="115"/>
              </a:xfrm>
              <a:custGeom>
                <a:avLst/>
                <a:gdLst>
                  <a:gd name="T0" fmla="*/ 0 w 663"/>
                  <a:gd name="T1" fmla="*/ 0 h 115"/>
                  <a:gd name="T2" fmla="*/ 79 w 663"/>
                  <a:gd name="T3" fmla="*/ 44 h 115"/>
                  <a:gd name="T4" fmla="*/ 168 w 663"/>
                  <a:gd name="T5" fmla="*/ 80 h 115"/>
                  <a:gd name="T6" fmla="*/ 247 w 663"/>
                  <a:gd name="T7" fmla="*/ 98 h 115"/>
                  <a:gd name="T8" fmla="*/ 327 w 663"/>
                  <a:gd name="T9" fmla="*/ 106 h 115"/>
                  <a:gd name="T10" fmla="*/ 495 w 663"/>
                  <a:gd name="T11" fmla="*/ 106 h 115"/>
                  <a:gd name="T12" fmla="*/ 584 w 663"/>
                  <a:gd name="T13" fmla="*/ 106 h 115"/>
                  <a:gd name="T14" fmla="*/ 663 w 663"/>
                  <a:gd name="T1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3" h="115">
                    <a:moveTo>
                      <a:pt x="0" y="0"/>
                    </a:moveTo>
                    <a:lnTo>
                      <a:pt x="79" y="44"/>
                    </a:lnTo>
                    <a:lnTo>
                      <a:pt x="168" y="80"/>
                    </a:lnTo>
                    <a:lnTo>
                      <a:pt x="247" y="98"/>
                    </a:lnTo>
                    <a:lnTo>
                      <a:pt x="327" y="106"/>
                    </a:lnTo>
                    <a:lnTo>
                      <a:pt x="495" y="106"/>
                    </a:lnTo>
                    <a:lnTo>
                      <a:pt x="584" y="106"/>
                    </a:lnTo>
                    <a:lnTo>
                      <a:pt x="663" y="115"/>
                    </a:lnTo>
                  </a:path>
                </a:pathLst>
              </a:custGeom>
              <a:noFill/>
              <a:ln w="1651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1" name="Freeform 93"/>
              <p:cNvSpPr>
                <a:spLocks/>
              </p:cNvSpPr>
              <p:nvPr/>
            </p:nvSpPr>
            <p:spPr bwMode="auto">
              <a:xfrm>
                <a:off x="628" y="1184"/>
                <a:ext cx="266" cy="106"/>
              </a:xfrm>
              <a:custGeom>
                <a:avLst/>
                <a:gdLst>
                  <a:gd name="T0" fmla="*/ 0 w 266"/>
                  <a:gd name="T1" fmla="*/ 106 h 106"/>
                  <a:gd name="T2" fmla="*/ 71 w 266"/>
                  <a:gd name="T3" fmla="*/ 80 h 106"/>
                  <a:gd name="T4" fmla="*/ 142 w 266"/>
                  <a:gd name="T5" fmla="*/ 44 h 106"/>
                  <a:gd name="T6" fmla="*/ 212 w 266"/>
                  <a:gd name="T7" fmla="*/ 18 h 106"/>
                  <a:gd name="T8" fmla="*/ 266 w 266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106">
                    <a:moveTo>
                      <a:pt x="0" y="106"/>
                    </a:moveTo>
                    <a:lnTo>
                      <a:pt x="71" y="80"/>
                    </a:lnTo>
                    <a:lnTo>
                      <a:pt x="142" y="44"/>
                    </a:lnTo>
                    <a:lnTo>
                      <a:pt x="212" y="18"/>
                    </a:lnTo>
                    <a:lnTo>
                      <a:pt x="266" y="0"/>
                    </a:lnTo>
                  </a:path>
                </a:pathLst>
              </a:custGeom>
              <a:noFill/>
              <a:ln w="1651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2" name="Freeform 92"/>
              <p:cNvSpPr>
                <a:spLocks/>
              </p:cNvSpPr>
              <p:nvPr/>
            </p:nvSpPr>
            <p:spPr bwMode="auto">
              <a:xfrm>
                <a:off x="894" y="1158"/>
                <a:ext cx="132" cy="26"/>
              </a:xfrm>
              <a:custGeom>
                <a:avLst/>
                <a:gdLst>
                  <a:gd name="T0" fmla="*/ 0 w 132"/>
                  <a:gd name="T1" fmla="*/ 26 h 26"/>
                  <a:gd name="T2" fmla="*/ 35 w 132"/>
                  <a:gd name="T3" fmla="*/ 8 h 26"/>
                  <a:gd name="T4" fmla="*/ 61 w 132"/>
                  <a:gd name="T5" fmla="*/ 0 h 26"/>
                  <a:gd name="T6" fmla="*/ 88 w 132"/>
                  <a:gd name="T7" fmla="*/ 0 h 26"/>
                  <a:gd name="T8" fmla="*/ 132 w 13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26">
                    <a:moveTo>
                      <a:pt x="0" y="26"/>
                    </a:moveTo>
                    <a:lnTo>
                      <a:pt x="35" y="8"/>
                    </a:lnTo>
                    <a:lnTo>
                      <a:pt x="61" y="0"/>
                    </a:lnTo>
                    <a:lnTo>
                      <a:pt x="88" y="0"/>
                    </a:lnTo>
                    <a:lnTo>
                      <a:pt x="132" y="0"/>
                    </a:lnTo>
                  </a:path>
                </a:pathLst>
              </a:custGeom>
              <a:noFill/>
              <a:ln w="1651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3" name="Freeform 91"/>
              <p:cNvSpPr>
                <a:spLocks/>
              </p:cNvSpPr>
              <p:nvPr/>
            </p:nvSpPr>
            <p:spPr bwMode="auto">
              <a:xfrm>
                <a:off x="1026" y="1158"/>
                <a:ext cx="363" cy="123"/>
              </a:xfrm>
              <a:custGeom>
                <a:avLst/>
                <a:gdLst>
                  <a:gd name="T0" fmla="*/ 0 w 363"/>
                  <a:gd name="T1" fmla="*/ 0 h 123"/>
                  <a:gd name="T2" fmla="*/ 36 w 363"/>
                  <a:gd name="T3" fmla="*/ 8 h 123"/>
                  <a:gd name="T4" fmla="*/ 80 w 363"/>
                  <a:gd name="T5" fmla="*/ 26 h 123"/>
                  <a:gd name="T6" fmla="*/ 168 w 363"/>
                  <a:gd name="T7" fmla="*/ 61 h 123"/>
                  <a:gd name="T8" fmla="*/ 266 w 363"/>
                  <a:gd name="T9" fmla="*/ 97 h 123"/>
                  <a:gd name="T10" fmla="*/ 363 w 363"/>
                  <a:gd name="T11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3" h="123">
                    <a:moveTo>
                      <a:pt x="0" y="0"/>
                    </a:moveTo>
                    <a:lnTo>
                      <a:pt x="36" y="8"/>
                    </a:lnTo>
                    <a:lnTo>
                      <a:pt x="80" y="26"/>
                    </a:lnTo>
                    <a:lnTo>
                      <a:pt x="168" y="61"/>
                    </a:lnTo>
                    <a:lnTo>
                      <a:pt x="266" y="97"/>
                    </a:lnTo>
                    <a:lnTo>
                      <a:pt x="363" y="123"/>
                    </a:lnTo>
                  </a:path>
                </a:pathLst>
              </a:custGeom>
              <a:noFill/>
              <a:ln w="1651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4" name="Freeform 90"/>
              <p:cNvSpPr>
                <a:spLocks/>
              </p:cNvSpPr>
              <p:nvPr/>
            </p:nvSpPr>
            <p:spPr bwMode="auto">
              <a:xfrm>
                <a:off x="1389" y="1281"/>
                <a:ext cx="327" cy="27"/>
              </a:xfrm>
              <a:custGeom>
                <a:avLst/>
                <a:gdLst>
                  <a:gd name="T0" fmla="*/ 0 w 327"/>
                  <a:gd name="T1" fmla="*/ 0 h 27"/>
                  <a:gd name="T2" fmla="*/ 88 w 327"/>
                  <a:gd name="T3" fmla="*/ 18 h 27"/>
                  <a:gd name="T4" fmla="*/ 168 w 327"/>
                  <a:gd name="T5" fmla="*/ 18 h 27"/>
                  <a:gd name="T6" fmla="*/ 257 w 327"/>
                  <a:gd name="T7" fmla="*/ 27 h 27"/>
                  <a:gd name="T8" fmla="*/ 327 w 3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27">
                    <a:moveTo>
                      <a:pt x="0" y="0"/>
                    </a:moveTo>
                    <a:lnTo>
                      <a:pt x="88" y="18"/>
                    </a:lnTo>
                    <a:lnTo>
                      <a:pt x="168" y="18"/>
                    </a:lnTo>
                    <a:lnTo>
                      <a:pt x="257" y="27"/>
                    </a:lnTo>
                    <a:lnTo>
                      <a:pt x="327" y="27"/>
                    </a:lnTo>
                  </a:path>
                </a:pathLst>
              </a:custGeom>
              <a:noFill/>
              <a:ln w="1651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5" name="Freeform 89"/>
              <p:cNvSpPr>
                <a:spLocks/>
              </p:cNvSpPr>
              <p:nvPr/>
            </p:nvSpPr>
            <p:spPr bwMode="auto">
              <a:xfrm>
                <a:off x="1716" y="1308"/>
                <a:ext cx="239" cy="18"/>
              </a:xfrm>
              <a:custGeom>
                <a:avLst/>
                <a:gdLst>
                  <a:gd name="T0" fmla="*/ 0 w 239"/>
                  <a:gd name="T1" fmla="*/ 0 h 18"/>
                  <a:gd name="T2" fmla="*/ 62 w 239"/>
                  <a:gd name="T3" fmla="*/ 9 h 18"/>
                  <a:gd name="T4" fmla="*/ 115 w 239"/>
                  <a:gd name="T5" fmla="*/ 9 h 18"/>
                  <a:gd name="T6" fmla="*/ 177 w 239"/>
                  <a:gd name="T7" fmla="*/ 9 h 18"/>
                  <a:gd name="T8" fmla="*/ 239 w 239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18">
                    <a:moveTo>
                      <a:pt x="0" y="0"/>
                    </a:moveTo>
                    <a:lnTo>
                      <a:pt x="62" y="9"/>
                    </a:lnTo>
                    <a:lnTo>
                      <a:pt x="115" y="9"/>
                    </a:lnTo>
                    <a:lnTo>
                      <a:pt x="177" y="9"/>
                    </a:lnTo>
                    <a:lnTo>
                      <a:pt x="239" y="18"/>
                    </a:lnTo>
                  </a:path>
                </a:pathLst>
              </a:custGeom>
              <a:noFill/>
              <a:ln w="1651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6" name="Freeform 88"/>
              <p:cNvSpPr>
                <a:spLocks/>
              </p:cNvSpPr>
              <p:nvPr/>
            </p:nvSpPr>
            <p:spPr bwMode="auto">
              <a:xfrm>
                <a:off x="1955" y="1326"/>
                <a:ext cx="328" cy="35"/>
              </a:xfrm>
              <a:custGeom>
                <a:avLst/>
                <a:gdLst>
                  <a:gd name="T0" fmla="*/ 0 w 328"/>
                  <a:gd name="T1" fmla="*/ 0 h 35"/>
                  <a:gd name="T2" fmla="*/ 80 w 328"/>
                  <a:gd name="T3" fmla="*/ 8 h 35"/>
                  <a:gd name="T4" fmla="*/ 168 w 328"/>
                  <a:gd name="T5" fmla="*/ 17 h 35"/>
                  <a:gd name="T6" fmla="*/ 257 w 328"/>
                  <a:gd name="T7" fmla="*/ 26 h 35"/>
                  <a:gd name="T8" fmla="*/ 328 w 328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8" h="35">
                    <a:moveTo>
                      <a:pt x="0" y="0"/>
                    </a:moveTo>
                    <a:lnTo>
                      <a:pt x="80" y="8"/>
                    </a:lnTo>
                    <a:lnTo>
                      <a:pt x="168" y="17"/>
                    </a:lnTo>
                    <a:lnTo>
                      <a:pt x="257" y="26"/>
                    </a:lnTo>
                    <a:lnTo>
                      <a:pt x="328" y="35"/>
                    </a:lnTo>
                  </a:path>
                </a:pathLst>
              </a:custGeom>
              <a:noFill/>
              <a:ln w="1651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7" name="Freeform 87"/>
              <p:cNvSpPr>
                <a:spLocks/>
              </p:cNvSpPr>
              <p:nvPr/>
            </p:nvSpPr>
            <p:spPr bwMode="auto">
              <a:xfrm>
                <a:off x="2283" y="1361"/>
                <a:ext cx="168" cy="1"/>
              </a:xfrm>
              <a:custGeom>
                <a:avLst/>
                <a:gdLst>
                  <a:gd name="T0" fmla="*/ 0 w 168"/>
                  <a:gd name="T1" fmla="*/ 35 w 168"/>
                  <a:gd name="T2" fmla="*/ 70 w 168"/>
                  <a:gd name="T3" fmla="*/ 115 w 168"/>
                  <a:gd name="T4" fmla="*/ 168 w 16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8">
                    <a:moveTo>
                      <a:pt x="0" y="0"/>
                    </a:moveTo>
                    <a:lnTo>
                      <a:pt x="35" y="0"/>
                    </a:lnTo>
                    <a:lnTo>
                      <a:pt x="70" y="0"/>
                    </a:lnTo>
                    <a:lnTo>
                      <a:pt x="115" y="0"/>
                    </a:lnTo>
                    <a:lnTo>
                      <a:pt x="168" y="0"/>
                    </a:lnTo>
                  </a:path>
                </a:pathLst>
              </a:custGeom>
              <a:noFill/>
              <a:ln w="1651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8" name="Freeform 86"/>
              <p:cNvSpPr>
                <a:spLocks/>
              </p:cNvSpPr>
              <p:nvPr/>
            </p:nvSpPr>
            <p:spPr bwMode="auto">
              <a:xfrm>
                <a:off x="2451" y="1361"/>
                <a:ext cx="531" cy="9"/>
              </a:xfrm>
              <a:custGeom>
                <a:avLst/>
                <a:gdLst>
                  <a:gd name="T0" fmla="*/ 0 w 531"/>
                  <a:gd name="T1" fmla="*/ 0 h 9"/>
                  <a:gd name="T2" fmla="*/ 53 w 531"/>
                  <a:gd name="T3" fmla="*/ 0 h 9"/>
                  <a:gd name="T4" fmla="*/ 115 w 531"/>
                  <a:gd name="T5" fmla="*/ 0 h 9"/>
                  <a:gd name="T6" fmla="*/ 185 w 531"/>
                  <a:gd name="T7" fmla="*/ 0 h 9"/>
                  <a:gd name="T8" fmla="*/ 265 w 531"/>
                  <a:gd name="T9" fmla="*/ 0 h 9"/>
                  <a:gd name="T10" fmla="*/ 345 w 531"/>
                  <a:gd name="T11" fmla="*/ 9 h 9"/>
                  <a:gd name="T12" fmla="*/ 416 w 531"/>
                  <a:gd name="T13" fmla="*/ 9 h 9"/>
                  <a:gd name="T14" fmla="*/ 477 w 531"/>
                  <a:gd name="T15" fmla="*/ 9 h 9"/>
                  <a:gd name="T16" fmla="*/ 531 w 531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1" h="9">
                    <a:moveTo>
                      <a:pt x="0" y="0"/>
                    </a:moveTo>
                    <a:lnTo>
                      <a:pt x="53" y="0"/>
                    </a:lnTo>
                    <a:lnTo>
                      <a:pt x="115" y="0"/>
                    </a:lnTo>
                    <a:lnTo>
                      <a:pt x="185" y="0"/>
                    </a:lnTo>
                    <a:lnTo>
                      <a:pt x="265" y="0"/>
                    </a:lnTo>
                    <a:lnTo>
                      <a:pt x="345" y="9"/>
                    </a:lnTo>
                    <a:lnTo>
                      <a:pt x="416" y="9"/>
                    </a:lnTo>
                    <a:lnTo>
                      <a:pt x="477" y="9"/>
                    </a:lnTo>
                    <a:lnTo>
                      <a:pt x="531" y="9"/>
                    </a:lnTo>
                  </a:path>
                </a:pathLst>
              </a:custGeom>
              <a:noFill/>
              <a:ln w="1651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69" name="Freeform 85"/>
              <p:cNvSpPr>
                <a:spLocks/>
              </p:cNvSpPr>
              <p:nvPr/>
            </p:nvSpPr>
            <p:spPr bwMode="auto">
              <a:xfrm>
                <a:off x="2982" y="1370"/>
                <a:ext cx="159" cy="1"/>
              </a:xfrm>
              <a:custGeom>
                <a:avLst/>
                <a:gdLst>
                  <a:gd name="T0" fmla="*/ 0 w 159"/>
                  <a:gd name="T1" fmla="*/ 53 w 159"/>
                  <a:gd name="T2" fmla="*/ 97 w 159"/>
                  <a:gd name="T3" fmla="*/ 132 w 159"/>
                  <a:gd name="T4" fmla="*/ 159 w 15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59">
                    <a:moveTo>
                      <a:pt x="0" y="0"/>
                    </a:moveTo>
                    <a:lnTo>
                      <a:pt x="53" y="0"/>
                    </a:lnTo>
                    <a:lnTo>
                      <a:pt x="97" y="0"/>
                    </a:lnTo>
                    <a:lnTo>
                      <a:pt x="132" y="0"/>
                    </a:lnTo>
                    <a:lnTo>
                      <a:pt x="159" y="0"/>
                    </a:lnTo>
                  </a:path>
                </a:pathLst>
              </a:custGeom>
              <a:noFill/>
              <a:ln w="1651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70" name="Freeform 84"/>
              <p:cNvSpPr>
                <a:spLocks/>
              </p:cNvSpPr>
              <p:nvPr/>
            </p:nvSpPr>
            <p:spPr bwMode="auto">
              <a:xfrm>
                <a:off x="1194" y="1140"/>
                <a:ext cx="160" cy="71"/>
              </a:xfrm>
              <a:custGeom>
                <a:avLst/>
                <a:gdLst>
                  <a:gd name="T0" fmla="*/ 0 w 160"/>
                  <a:gd name="T1" fmla="*/ 71 h 71"/>
                  <a:gd name="T2" fmla="*/ 36 w 160"/>
                  <a:gd name="T3" fmla="*/ 53 h 71"/>
                  <a:gd name="T4" fmla="*/ 71 w 160"/>
                  <a:gd name="T5" fmla="*/ 35 h 71"/>
                  <a:gd name="T6" fmla="*/ 107 w 160"/>
                  <a:gd name="T7" fmla="*/ 18 h 71"/>
                  <a:gd name="T8" fmla="*/ 160 w 160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71">
                    <a:moveTo>
                      <a:pt x="0" y="71"/>
                    </a:moveTo>
                    <a:lnTo>
                      <a:pt x="36" y="53"/>
                    </a:lnTo>
                    <a:lnTo>
                      <a:pt x="71" y="35"/>
                    </a:lnTo>
                    <a:lnTo>
                      <a:pt x="107" y="18"/>
                    </a:lnTo>
                    <a:lnTo>
                      <a:pt x="160" y="0"/>
                    </a:lnTo>
                  </a:path>
                </a:pathLst>
              </a:custGeom>
              <a:noFill/>
              <a:ln w="1651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71" name="Freeform 83"/>
              <p:cNvSpPr>
                <a:spLocks/>
              </p:cNvSpPr>
              <p:nvPr/>
            </p:nvSpPr>
            <p:spPr bwMode="auto">
              <a:xfrm>
                <a:off x="1354" y="1096"/>
                <a:ext cx="362" cy="44"/>
              </a:xfrm>
              <a:custGeom>
                <a:avLst/>
                <a:gdLst>
                  <a:gd name="T0" fmla="*/ 0 w 362"/>
                  <a:gd name="T1" fmla="*/ 44 h 44"/>
                  <a:gd name="T2" fmla="*/ 35 w 362"/>
                  <a:gd name="T3" fmla="*/ 35 h 44"/>
                  <a:gd name="T4" fmla="*/ 79 w 362"/>
                  <a:gd name="T5" fmla="*/ 26 h 44"/>
                  <a:gd name="T6" fmla="*/ 168 w 362"/>
                  <a:gd name="T7" fmla="*/ 17 h 44"/>
                  <a:gd name="T8" fmla="*/ 274 w 362"/>
                  <a:gd name="T9" fmla="*/ 0 h 44"/>
                  <a:gd name="T10" fmla="*/ 362 w 362"/>
                  <a:gd name="T1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2" h="44">
                    <a:moveTo>
                      <a:pt x="0" y="44"/>
                    </a:moveTo>
                    <a:lnTo>
                      <a:pt x="35" y="35"/>
                    </a:lnTo>
                    <a:lnTo>
                      <a:pt x="79" y="26"/>
                    </a:lnTo>
                    <a:lnTo>
                      <a:pt x="168" y="17"/>
                    </a:lnTo>
                    <a:lnTo>
                      <a:pt x="274" y="0"/>
                    </a:lnTo>
                    <a:lnTo>
                      <a:pt x="362" y="0"/>
                    </a:lnTo>
                  </a:path>
                </a:pathLst>
              </a:custGeom>
              <a:noFill/>
              <a:ln w="1651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72" name="Freeform 82"/>
              <p:cNvSpPr>
                <a:spLocks/>
              </p:cNvSpPr>
              <p:nvPr/>
            </p:nvSpPr>
            <p:spPr bwMode="auto">
              <a:xfrm>
                <a:off x="1716" y="1096"/>
                <a:ext cx="301" cy="62"/>
              </a:xfrm>
              <a:custGeom>
                <a:avLst/>
                <a:gdLst>
                  <a:gd name="T0" fmla="*/ 0 w 301"/>
                  <a:gd name="T1" fmla="*/ 0 h 62"/>
                  <a:gd name="T2" fmla="*/ 80 w 301"/>
                  <a:gd name="T3" fmla="*/ 8 h 62"/>
                  <a:gd name="T4" fmla="*/ 151 w 301"/>
                  <a:gd name="T5" fmla="*/ 17 h 62"/>
                  <a:gd name="T6" fmla="*/ 222 w 301"/>
                  <a:gd name="T7" fmla="*/ 44 h 62"/>
                  <a:gd name="T8" fmla="*/ 301 w 301"/>
                  <a:gd name="T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62">
                    <a:moveTo>
                      <a:pt x="0" y="0"/>
                    </a:moveTo>
                    <a:lnTo>
                      <a:pt x="80" y="8"/>
                    </a:lnTo>
                    <a:lnTo>
                      <a:pt x="151" y="17"/>
                    </a:lnTo>
                    <a:lnTo>
                      <a:pt x="222" y="44"/>
                    </a:lnTo>
                    <a:lnTo>
                      <a:pt x="301" y="62"/>
                    </a:lnTo>
                  </a:path>
                </a:pathLst>
              </a:custGeom>
              <a:noFill/>
              <a:ln w="1651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73" name="Freeform 81"/>
              <p:cNvSpPr>
                <a:spLocks/>
              </p:cNvSpPr>
              <p:nvPr/>
            </p:nvSpPr>
            <p:spPr bwMode="auto">
              <a:xfrm>
                <a:off x="2017" y="1158"/>
                <a:ext cx="363" cy="106"/>
              </a:xfrm>
              <a:custGeom>
                <a:avLst/>
                <a:gdLst>
                  <a:gd name="T0" fmla="*/ 0 w 363"/>
                  <a:gd name="T1" fmla="*/ 0 h 106"/>
                  <a:gd name="T2" fmla="*/ 80 w 363"/>
                  <a:gd name="T3" fmla="*/ 26 h 106"/>
                  <a:gd name="T4" fmla="*/ 151 w 363"/>
                  <a:gd name="T5" fmla="*/ 53 h 106"/>
                  <a:gd name="T6" fmla="*/ 195 w 363"/>
                  <a:gd name="T7" fmla="*/ 70 h 106"/>
                  <a:gd name="T8" fmla="*/ 248 w 363"/>
                  <a:gd name="T9" fmla="*/ 79 h 106"/>
                  <a:gd name="T10" fmla="*/ 301 w 363"/>
                  <a:gd name="T11" fmla="*/ 97 h 106"/>
                  <a:gd name="T12" fmla="*/ 363 w 363"/>
                  <a:gd name="T13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106">
                    <a:moveTo>
                      <a:pt x="0" y="0"/>
                    </a:moveTo>
                    <a:lnTo>
                      <a:pt x="80" y="26"/>
                    </a:lnTo>
                    <a:lnTo>
                      <a:pt x="151" y="53"/>
                    </a:lnTo>
                    <a:lnTo>
                      <a:pt x="195" y="70"/>
                    </a:lnTo>
                    <a:lnTo>
                      <a:pt x="248" y="79"/>
                    </a:lnTo>
                    <a:lnTo>
                      <a:pt x="301" y="97"/>
                    </a:lnTo>
                    <a:lnTo>
                      <a:pt x="363" y="106"/>
                    </a:lnTo>
                  </a:path>
                </a:pathLst>
              </a:custGeom>
              <a:noFill/>
              <a:ln w="1651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74" name="Freeform 80"/>
              <p:cNvSpPr>
                <a:spLocks/>
              </p:cNvSpPr>
              <p:nvPr/>
            </p:nvSpPr>
            <p:spPr bwMode="auto">
              <a:xfrm>
                <a:off x="2380" y="1264"/>
                <a:ext cx="734" cy="70"/>
              </a:xfrm>
              <a:custGeom>
                <a:avLst/>
                <a:gdLst>
                  <a:gd name="T0" fmla="*/ 0 w 734"/>
                  <a:gd name="T1" fmla="*/ 0 h 70"/>
                  <a:gd name="T2" fmla="*/ 71 w 734"/>
                  <a:gd name="T3" fmla="*/ 8 h 70"/>
                  <a:gd name="T4" fmla="*/ 159 w 734"/>
                  <a:gd name="T5" fmla="*/ 17 h 70"/>
                  <a:gd name="T6" fmla="*/ 248 w 734"/>
                  <a:gd name="T7" fmla="*/ 26 h 70"/>
                  <a:gd name="T8" fmla="*/ 345 w 734"/>
                  <a:gd name="T9" fmla="*/ 35 h 70"/>
                  <a:gd name="T10" fmla="*/ 540 w 734"/>
                  <a:gd name="T11" fmla="*/ 53 h 70"/>
                  <a:gd name="T12" fmla="*/ 734 w 734"/>
                  <a:gd name="T1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70">
                    <a:moveTo>
                      <a:pt x="0" y="0"/>
                    </a:moveTo>
                    <a:lnTo>
                      <a:pt x="71" y="8"/>
                    </a:lnTo>
                    <a:lnTo>
                      <a:pt x="159" y="17"/>
                    </a:lnTo>
                    <a:lnTo>
                      <a:pt x="248" y="26"/>
                    </a:lnTo>
                    <a:lnTo>
                      <a:pt x="345" y="35"/>
                    </a:lnTo>
                    <a:lnTo>
                      <a:pt x="540" y="53"/>
                    </a:lnTo>
                    <a:lnTo>
                      <a:pt x="734" y="70"/>
                    </a:lnTo>
                  </a:path>
                </a:pathLst>
              </a:custGeom>
              <a:noFill/>
              <a:ln w="1651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75" name="Oval 79"/>
              <p:cNvSpPr>
                <a:spLocks noChangeArrowheads="1"/>
              </p:cNvSpPr>
              <p:nvPr/>
            </p:nvSpPr>
            <p:spPr bwMode="auto">
              <a:xfrm>
                <a:off x="920" y="547"/>
                <a:ext cx="62" cy="62"/>
              </a:xfrm>
              <a:prstGeom prst="ellipse">
                <a:avLst/>
              </a:prstGeom>
              <a:solidFill>
                <a:srgbClr val="800000"/>
              </a:solidFill>
              <a:ln w="571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92" name="Oval 78"/>
              <p:cNvSpPr>
                <a:spLocks noChangeArrowheads="1"/>
              </p:cNvSpPr>
              <p:nvPr/>
            </p:nvSpPr>
            <p:spPr bwMode="auto">
              <a:xfrm>
                <a:off x="1256" y="87"/>
                <a:ext cx="62" cy="62"/>
              </a:xfrm>
              <a:prstGeom prst="ellipse">
                <a:avLst/>
              </a:prstGeom>
              <a:solidFill>
                <a:srgbClr val="800000"/>
              </a:solidFill>
              <a:ln w="571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93" name="Oval 77"/>
              <p:cNvSpPr>
                <a:spLocks noChangeArrowheads="1"/>
              </p:cNvSpPr>
              <p:nvPr/>
            </p:nvSpPr>
            <p:spPr bwMode="auto">
              <a:xfrm>
                <a:off x="1584" y="-284"/>
                <a:ext cx="62" cy="62"/>
              </a:xfrm>
              <a:prstGeom prst="ellipse">
                <a:avLst/>
              </a:prstGeom>
              <a:solidFill>
                <a:srgbClr val="800000"/>
              </a:solidFill>
              <a:ln w="571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94" name="Oval 76"/>
              <p:cNvSpPr>
                <a:spLocks noChangeArrowheads="1"/>
              </p:cNvSpPr>
              <p:nvPr/>
            </p:nvSpPr>
            <p:spPr bwMode="auto">
              <a:xfrm>
                <a:off x="1920" y="-372"/>
                <a:ext cx="62" cy="62"/>
              </a:xfrm>
              <a:prstGeom prst="ellipse">
                <a:avLst/>
              </a:prstGeom>
              <a:solidFill>
                <a:srgbClr val="800000"/>
              </a:solidFill>
              <a:ln w="571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96" name="Oval 75"/>
              <p:cNvSpPr>
                <a:spLocks noChangeArrowheads="1"/>
              </p:cNvSpPr>
              <p:nvPr/>
            </p:nvSpPr>
            <p:spPr bwMode="auto">
              <a:xfrm>
                <a:off x="2247" y="-231"/>
                <a:ext cx="62" cy="62"/>
              </a:xfrm>
              <a:prstGeom prst="ellipse">
                <a:avLst/>
              </a:prstGeom>
              <a:solidFill>
                <a:srgbClr val="800000"/>
              </a:solidFill>
              <a:ln w="571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97" name="Oval 74"/>
              <p:cNvSpPr>
                <a:spLocks noChangeArrowheads="1"/>
              </p:cNvSpPr>
              <p:nvPr/>
            </p:nvSpPr>
            <p:spPr bwMode="auto">
              <a:xfrm>
                <a:off x="2911" y="760"/>
                <a:ext cx="62" cy="61"/>
              </a:xfrm>
              <a:prstGeom prst="ellipse">
                <a:avLst/>
              </a:prstGeom>
              <a:solidFill>
                <a:srgbClr val="800000"/>
              </a:solidFill>
              <a:ln w="571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99" name="Oval 73"/>
              <p:cNvSpPr>
                <a:spLocks noChangeArrowheads="1"/>
              </p:cNvSpPr>
              <p:nvPr/>
            </p:nvSpPr>
            <p:spPr bwMode="auto">
              <a:xfrm>
                <a:off x="3574" y="1175"/>
                <a:ext cx="62" cy="62"/>
              </a:xfrm>
              <a:prstGeom prst="ellipse">
                <a:avLst/>
              </a:prstGeom>
              <a:solidFill>
                <a:srgbClr val="800000"/>
              </a:solidFill>
              <a:ln w="571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01" name="Oval 72"/>
              <p:cNvSpPr>
                <a:spLocks noChangeArrowheads="1"/>
              </p:cNvSpPr>
              <p:nvPr/>
            </p:nvSpPr>
            <p:spPr bwMode="auto">
              <a:xfrm>
                <a:off x="1009" y="415"/>
                <a:ext cx="61" cy="62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02" name="Oval 71"/>
              <p:cNvSpPr>
                <a:spLocks noChangeArrowheads="1"/>
              </p:cNvSpPr>
              <p:nvPr/>
            </p:nvSpPr>
            <p:spPr bwMode="auto">
              <a:xfrm>
                <a:off x="1584" y="309"/>
                <a:ext cx="62" cy="61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03" name="Oval 70"/>
              <p:cNvSpPr>
                <a:spLocks noChangeArrowheads="1"/>
              </p:cNvSpPr>
              <p:nvPr/>
            </p:nvSpPr>
            <p:spPr bwMode="auto">
              <a:xfrm>
                <a:off x="2247" y="547"/>
                <a:ext cx="62" cy="62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04" name="Oval 69"/>
              <p:cNvSpPr>
                <a:spLocks noChangeArrowheads="1"/>
              </p:cNvSpPr>
              <p:nvPr/>
            </p:nvSpPr>
            <p:spPr bwMode="auto">
              <a:xfrm>
                <a:off x="2813" y="1193"/>
                <a:ext cx="62" cy="62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05" name="Oval 68"/>
              <p:cNvSpPr>
                <a:spLocks noChangeArrowheads="1"/>
              </p:cNvSpPr>
              <p:nvPr/>
            </p:nvSpPr>
            <p:spPr bwMode="auto">
              <a:xfrm>
                <a:off x="991" y="441"/>
                <a:ext cx="62" cy="62"/>
              </a:xfrm>
              <a:prstGeom prst="ellipse">
                <a:avLst/>
              </a:prstGeom>
              <a:solidFill>
                <a:srgbClr val="00FF00"/>
              </a:solidFill>
              <a:ln w="571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06" name="Oval 67"/>
              <p:cNvSpPr>
                <a:spLocks noChangeArrowheads="1"/>
              </p:cNvSpPr>
              <p:nvPr/>
            </p:nvSpPr>
            <p:spPr bwMode="auto">
              <a:xfrm>
                <a:off x="1584" y="362"/>
                <a:ext cx="62" cy="62"/>
              </a:xfrm>
              <a:prstGeom prst="ellipse">
                <a:avLst/>
              </a:prstGeom>
              <a:solidFill>
                <a:srgbClr val="00FF00"/>
              </a:solidFill>
              <a:ln w="571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07" name="Oval 66"/>
              <p:cNvSpPr>
                <a:spLocks noChangeArrowheads="1"/>
              </p:cNvSpPr>
              <p:nvPr/>
            </p:nvSpPr>
            <p:spPr bwMode="auto">
              <a:xfrm>
                <a:off x="2247" y="1193"/>
                <a:ext cx="62" cy="62"/>
              </a:xfrm>
              <a:prstGeom prst="ellipse">
                <a:avLst/>
              </a:prstGeom>
              <a:solidFill>
                <a:srgbClr val="00FF00"/>
              </a:solidFill>
              <a:ln w="571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08" name="Oval 65"/>
              <p:cNvSpPr>
                <a:spLocks noChangeArrowheads="1"/>
              </p:cNvSpPr>
              <p:nvPr/>
            </p:nvSpPr>
            <p:spPr bwMode="auto">
              <a:xfrm>
                <a:off x="2911" y="1308"/>
                <a:ext cx="62" cy="62"/>
              </a:xfrm>
              <a:prstGeom prst="ellipse">
                <a:avLst/>
              </a:prstGeom>
              <a:solidFill>
                <a:srgbClr val="00FF00"/>
              </a:solidFill>
              <a:ln w="571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09" name="Freeform 64"/>
              <p:cNvSpPr>
                <a:spLocks/>
              </p:cNvSpPr>
              <p:nvPr/>
            </p:nvSpPr>
            <p:spPr bwMode="auto">
              <a:xfrm>
                <a:off x="2867" y="1007"/>
                <a:ext cx="88" cy="89"/>
              </a:xfrm>
              <a:custGeom>
                <a:avLst/>
                <a:gdLst>
                  <a:gd name="T0" fmla="*/ 44 w 88"/>
                  <a:gd name="T1" fmla="*/ 0 h 89"/>
                  <a:gd name="T2" fmla="*/ 88 w 88"/>
                  <a:gd name="T3" fmla="*/ 89 h 89"/>
                  <a:gd name="T4" fmla="*/ 0 w 88"/>
                  <a:gd name="T5" fmla="*/ 89 h 89"/>
                  <a:gd name="T6" fmla="*/ 44 w 88"/>
                  <a:gd name="T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89">
                    <a:moveTo>
                      <a:pt x="44" y="0"/>
                    </a:moveTo>
                    <a:lnTo>
                      <a:pt x="88" y="89"/>
                    </a:lnTo>
                    <a:lnTo>
                      <a:pt x="0" y="89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0000"/>
              </a:solidFill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10" name="Oval 63"/>
              <p:cNvSpPr>
                <a:spLocks noChangeArrowheads="1"/>
              </p:cNvSpPr>
              <p:nvPr/>
            </p:nvSpPr>
            <p:spPr bwMode="auto">
              <a:xfrm>
                <a:off x="593" y="1255"/>
                <a:ext cx="62" cy="62"/>
              </a:xfrm>
              <a:prstGeom prst="ellipse">
                <a:avLst/>
              </a:prstGeom>
              <a:solidFill>
                <a:srgbClr val="0000FF"/>
              </a:solidFill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11" name="Oval 62"/>
              <p:cNvSpPr>
                <a:spLocks noChangeArrowheads="1"/>
              </p:cNvSpPr>
              <p:nvPr/>
            </p:nvSpPr>
            <p:spPr bwMode="auto">
              <a:xfrm>
                <a:off x="858" y="1149"/>
                <a:ext cx="62" cy="62"/>
              </a:xfrm>
              <a:prstGeom prst="ellipse">
                <a:avLst/>
              </a:prstGeom>
              <a:solidFill>
                <a:srgbClr val="0000FF"/>
              </a:solidFill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12" name="Oval 61"/>
              <p:cNvSpPr>
                <a:spLocks noChangeArrowheads="1"/>
              </p:cNvSpPr>
              <p:nvPr/>
            </p:nvSpPr>
            <p:spPr bwMode="auto">
              <a:xfrm>
                <a:off x="991" y="1122"/>
                <a:ext cx="62" cy="62"/>
              </a:xfrm>
              <a:prstGeom prst="ellipse">
                <a:avLst/>
              </a:prstGeom>
              <a:solidFill>
                <a:srgbClr val="0000FF"/>
              </a:solidFill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13" name="Oval 60"/>
              <p:cNvSpPr>
                <a:spLocks noChangeArrowheads="1"/>
              </p:cNvSpPr>
              <p:nvPr/>
            </p:nvSpPr>
            <p:spPr bwMode="auto">
              <a:xfrm>
                <a:off x="1354" y="1246"/>
                <a:ext cx="62" cy="62"/>
              </a:xfrm>
              <a:prstGeom prst="ellipse">
                <a:avLst/>
              </a:prstGeom>
              <a:solidFill>
                <a:srgbClr val="0000FF"/>
              </a:solidFill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14" name="Oval 59"/>
              <p:cNvSpPr>
                <a:spLocks noChangeArrowheads="1"/>
              </p:cNvSpPr>
              <p:nvPr/>
            </p:nvSpPr>
            <p:spPr bwMode="auto">
              <a:xfrm>
                <a:off x="1681" y="1272"/>
                <a:ext cx="62" cy="62"/>
              </a:xfrm>
              <a:prstGeom prst="ellipse">
                <a:avLst/>
              </a:prstGeom>
              <a:solidFill>
                <a:srgbClr val="0000FF"/>
              </a:solidFill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15" name="Oval 58"/>
              <p:cNvSpPr>
                <a:spLocks noChangeArrowheads="1"/>
              </p:cNvSpPr>
              <p:nvPr/>
            </p:nvSpPr>
            <p:spPr bwMode="auto">
              <a:xfrm>
                <a:off x="1920" y="1290"/>
                <a:ext cx="62" cy="62"/>
              </a:xfrm>
              <a:prstGeom prst="ellipse">
                <a:avLst/>
              </a:prstGeom>
              <a:solidFill>
                <a:srgbClr val="0000FF"/>
              </a:solidFill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16" name="Oval 57"/>
              <p:cNvSpPr>
                <a:spLocks noChangeArrowheads="1"/>
              </p:cNvSpPr>
              <p:nvPr/>
            </p:nvSpPr>
            <p:spPr bwMode="auto">
              <a:xfrm>
                <a:off x="2247" y="1326"/>
                <a:ext cx="62" cy="61"/>
              </a:xfrm>
              <a:prstGeom prst="ellipse">
                <a:avLst/>
              </a:prstGeom>
              <a:solidFill>
                <a:srgbClr val="0000FF"/>
              </a:solidFill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17" name="Oval 56"/>
              <p:cNvSpPr>
                <a:spLocks noChangeArrowheads="1"/>
              </p:cNvSpPr>
              <p:nvPr/>
            </p:nvSpPr>
            <p:spPr bwMode="auto">
              <a:xfrm>
                <a:off x="2415" y="1326"/>
                <a:ext cx="62" cy="61"/>
              </a:xfrm>
              <a:prstGeom prst="ellipse">
                <a:avLst/>
              </a:prstGeom>
              <a:solidFill>
                <a:srgbClr val="0000FF"/>
              </a:solidFill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18" name="Oval 55"/>
              <p:cNvSpPr>
                <a:spLocks noChangeArrowheads="1"/>
              </p:cNvSpPr>
              <p:nvPr/>
            </p:nvSpPr>
            <p:spPr bwMode="auto">
              <a:xfrm>
                <a:off x="2946" y="1334"/>
                <a:ext cx="62" cy="62"/>
              </a:xfrm>
              <a:prstGeom prst="ellipse">
                <a:avLst/>
              </a:prstGeom>
              <a:solidFill>
                <a:srgbClr val="0000FF"/>
              </a:solidFill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19" name="Oval 54"/>
              <p:cNvSpPr>
                <a:spLocks noChangeArrowheads="1"/>
              </p:cNvSpPr>
              <p:nvPr/>
            </p:nvSpPr>
            <p:spPr bwMode="auto">
              <a:xfrm>
                <a:off x="3105" y="1334"/>
                <a:ext cx="62" cy="62"/>
              </a:xfrm>
              <a:prstGeom prst="ellipse">
                <a:avLst/>
              </a:prstGeom>
              <a:solidFill>
                <a:srgbClr val="0000FF"/>
              </a:solidFill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20" name="Oval 53"/>
              <p:cNvSpPr>
                <a:spLocks noChangeArrowheads="1"/>
              </p:cNvSpPr>
              <p:nvPr/>
            </p:nvSpPr>
            <p:spPr bwMode="auto">
              <a:xfrm>
                <a:off x="1159" y="1175"/>
                <a:ext cx="62" cy="62"/>
              </a:xfrm>
              <a:prstGeom prst="ellipse">
                <a:avLst/>
              </a:prstGeom>
              <a:solidFill>
                <a:srgbClr val="800080"/>
              </a:solidFill>
              <a:ln w="571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21" name="Oval 52"/>
              <p:cNvSpPr>
                <a:spLocks noChangeArrowheads="1"/>
              </p:cNvSpPr>
              <p:nvPr/>
            </p:nvSpPr>
            <p:spPr bwMode="auto">
              <a:xfrm>
                <a:off x="1318" y="1104"/>
                <a:ext cx="62" cy="62"/>
              </a:xfrm>
              <a:prstGeom prst="ellipse">
                <a:avLst/>
              </a:prstGeom>
              <a:solidFill>
                <a:srgbClr val="800080"/>
              </a:solidFill>
              <a:ln w="571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22" name="Oval 51"/>
              <p:cNvSpPr>
                <a:spLocks noChangeArrowheads="1"/>
              </p:cNvSpPr>
              <p:nvPr/>
            </p:nvSpPr>
            <p:spPr bwMode="auto">
              <a:xfrm>
                <a:off x="1681" y="1060"/>
                <a:ext cx="62" cy="62"/>
              </a:xfrm>
              <a:prstGeom prst="ellipse">
                <a:avLst/>
              </a:prstGeom>
              <a:solidFill>
                <a:srgbClr val="800080"/>
              </a:solidFill>
              <a:ln w="571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23" name="Oval 50"/>
              <p:cNvSpPr>
                <a:spLocks noChangeArrowheads="1"/>
              </p:cNvSpPr>
              <p:nvPr/>
            </p:nvSpPr>
            <p:spPr bwMode="auto">
              <a:xfrm>
                <a:off x="1982" y="1122"/>
                <a:ext cx="62" cy="62"/>
              </a:xfrm>
              <a:prstGeom prst="ellipse">
                <a:avLst/>
              </a:prstGeom>
              <a:solidFill>
                <a:srgbClr val="800080"/>
              </a:solidFill>
              <a:ln w="571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04" name="Oval 49"/>
              <p:cNvSpPr>
                <a:spLocks noChangeArrowheads="1"/>
              </p:cNvSpPr>
              <p:nvPr/>
            </p:nvSpPr>
            <p:spPr bwMode="auto">
              <a:xfrm>
                <a:off x="2345" y="1228"/>
                <a:ext cx="61" cy="62"/>
              </a:xfrm>
              <a:prstGeom prst="ellipse">
                <a:avLst/>
              </a:prstGeom>
              <a:solidFill>
                <a:srgbClr val="800080"/>
              </a:solidFill>
              <a:ln w="571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05" name="Oval 48"/>
              <p:cNvSpPr>
                <a:spLocks noChangeArrowheads="1"/>
              </p:cNvSpPr>
              <p:nvPr/>
            </p:nvSpPr>
            <p:spPr bwMode="auto">
              <a:xfrm>
                <a:off x="3079" y="1299"/>
                <a:ext cx="62" cy="62"/>
              </a:xfrm>
              <a:prstGeom prst="ellipse">
                <a:avLst/>
              </a:prstGeom>
              <a:solidFill>
                <a:srgbClr val="800080"/>
              </a:solidFill>
              <a:ln w="571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06" name="Rectangle 47"/>
              <p:cNvSpPr>
                <a:spLocks noChangeArrowheads="1"/>
              </p:cNvSpPr>
              <p:nvPr/>
            </p:nvSpPr>
            <p:spPr bwMode="auto">
              <a:xfrm>
                <a:off x="1566" y="-912"/>
                <a:ext cx="1308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LifeTime vs Energy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07" name="Rectangle 46"/>
              <p:cNvSpPr>
                <a:spLocks noChangeArrowheads="1"/>
              </p:cNvSpPr>
              <p:nvPr/>
            </p:nvSpPr>
            <p:spPr bwMode="auto">
              <a:xfrm>
                <a:off x="478" y="1299"/>
                <a:ext cx="7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08" name="Rectangle 45"/>
              <p:cNvSpPr>
                <a:spLocks noChangeArrowheads="1"/>
              </p:cNvSpPr>
              <p:nvPr/>
            </p:nvSpPr>
            <p:spPr bwMode="auto">
              <a:xfrm>
                <a:off x="416" y="1034"/>
                <a:ext cx="14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20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09" name="Rectangle 44"/>
              <p:cNvSpPr>
                <a:spLocks noChangeArrowheads="1"/>
              </p:cNvSpPr>
              <p:nvPr/>
            </p:nvSpPr>
            <p:spPr bwMode="auto">
              <a:xfrm>
                <a:off x="416" y="777"/>
                <a:ext cx="14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40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10" name="Rectangle 43"/>
              <p:cNvSpPr>
                <a:spLocks noChangeArrowheads="1"/>
              </p:cNvSpPr>
              <p:nvPr/>
            </p:nvSpPr>
            <p:spPr bwMode="auto">
              <a:xfrm>
                <a:off x="416" y="512"/>
                <a:ext cx="14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60</a:t>
                </a:r>
                <a:endParaRPr kumimoji="0" lang="en-US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11" name="Rectangle 42"/>
              <p:cNvSpPr>
                <a:spLocks noChangeArrowheads="1"/>
              </p:cNvSpPr>
              <p:nvPr/>
            </p:nvSpPr>
            <p:spPr bwMode="auto">
              <a:xfrm>
                <a:off x="416" y="247"/>
                <a:ext cx="14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80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12" name="Rectangle 41"/>
              <p:cNvSpPr>
                <a:spLocks noChangeArrowheads="1"/>
              </p:cNvSpPr>
              <p:nvPr/>
            </p:nvSpPr>
            <p:spPr bwMode="auto">
              <a:xfrm>
                <a:off x="354" y="-19"/>
                <a:ext cx="216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100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13" name="Rectangle 40"/>
              <p:cNvSpPr>
                <a:spLocks noChangeArrowheads="1"/>
              </p:cNvSpPr>
              <p:nvPr/>
            </p:nvSpPr>
            <p:spPr bwMode="auto">
              <a:xfrm>
                <a:off x="354" y="-275"/>
                <a:ext cx="216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120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14" name="Rectangle 39"/>
              <p:cNvSpPr>
                <a:spLocks noChangeArrowheads="1"/>
              </p:cNvSpPr>
              <p:nvPr/>
            </p:nvSpPr>
            <p:spPr bwMode="auto">
              <a:xfrm>
                <a:off x="354" y="-540"/>
                <a:ext cx="216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140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15" name="Rectangle 38"/>
              <p:cNvSpPr>
                <a:spLocks noChangeArrowheads="1"/>
              </p:cNvSpPr>
              <p:nvPr/>
            </p:nvSpPr>
            <p:spPr bwMode="auto">
              <a:xfrm>
                <a:off x="602" y="1467"/>
                <a:ext cx="7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16" name="Rectangle 37"/>
              <p:cNvSpPr>
                <a:spLocks noChangeArrowheads="1"/>
              </p:cNvSpPr>
              <p:nvPr/>
            </p:nvSpPr>
            <p:spPr bwMode="auto">
              <a:xfrm>
                <a:off x="1265" y="1467"/>
                <a:ext cx="7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17" name="Rectangle 36"/>
              <p:cNvSpPr>
                <a:spLocks noChangeArrowheads="1"/>
              </p:cNvSpPr>
              <p:nvPr/>
            </p:nvSpPr>
            <p:spPr bwMode="auto">
              <a:xfrm>
                <a:off x="1929" y="1467"/>
                <a:ext cx="7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18" name="Rectangle 35"/>
              <p:cNvSpPr>
                <a:spLocks noChangeArrowheads="1"/>
              </p:cNvSpPr>
              <p:nvPr/>
            </p:nvSpPr>
            <p:spPr bwMode="auto">
              <a:xfrm>
                <a:off x="2583" y="1467"/>
                <a:ext cx="7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7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19" name="Rectangle 34"/>
              <p:cNvSpPr>
                <a:spLocks noChangeArrowheads="1"/>
              </p:cNvSpPr>
              <p:nvPr/>
            </p:nvSpPr>
            <p:spPr bwMode="auto">
              <a:xfrm>
                <a:off x="3247" y="1467"/>
                <a:ext cx="7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9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20" name="Rectangle 33"/>
              <p:cNvSpPr>
                <a:spLocks noChangeArrowheads="1"/>
              </p:cNvSpPr>
              <p:nvPr/>
            </p:nvSpPr>
            <p:spPr bwMode="auto">
              <a:xfrm>
                <a:off x="3875" y="1467"/>
                <a:ext cx="14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11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21" name="Rectangle 32"/>
              <p:cNvSpPr>
                <a:spLocks noChangeArrowheads="1"/>
              </p:cNvSpPr>
              <p:nvPr/>
            </p:nvSpPr>
            <p:spPr bwMode="auto">
              <a:xfrm>
                <a:off x="1946" y="1670"/>
                <a:ext cx="70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Energy, keV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22" name="Rectangle 31"/>
              <p:cNvSpPr>
                <a:spLocks noChangeArrowheads="1"/>
              </p:cNvSpPr>
              <p:nvPr/>
            </p:nvSpPr>
            <p:spPr bwMode="auto">
              <a:xfrm rot="16200000">
                <a:off x="463" y="-308"/>
                <a:ext cx="144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LifeTime, ms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23" name="Rectangle 30"/>
              <p:cNvSpPr>
                <a:spLocks noChangeArrowheads="1"/>
              </p:cNvSpPr>
              <p:nvPr/>
            </p:nvSpPr>
            <p:spPr bwMode="auto">
              <a:xfrm>
                <a:off x="3008" y="-461"/>
                <a:ext cx="938" cy="1114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24" name="Line 29"/>
              <p:cNvSpPr>
                <a:spLocks noChangeShapeType="1"/>
              </p:cNvSpPr>
              <p:nvPr/>
            </p:nvSpPr>
            <p:spPr bwMode="auto">
              <a:xfrm>
                <a:off x="3052" y="-364"/>
                <a:ext cx="248" cy="1"/>
              </a:xfrm>
              <a:prstGeom prst="line">
                <a:avLst/>
              </a:prstGeom>
              <a:noFill/>
              <a:ln w="1651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25" name="Oval 28"/>
              <p:cNvSpPr>
                <a:spLocks noChangeArrowheads="1"/>
              </p:cNvSpPr>
              <p:nvPr/>
            </p:nvSpPr>
            <p:spPr bwMode="auto">
              <a:xfrm>
                <a:off x="3141" y="-399"/>
                <a:ext cx="62" cy="62"/>
              </a:xfrm>
              <a:prstGeom prst="ellipse">
                <a:avLst/>
              </a:prstGeom>
              <a:solidFill>
                <a:srgbClr val="800000"/>
              </a:solidFill>
              <a:ln w="571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26" name="Rectangle 27"/>
              <p:cNvSpPr>
                <a:spLocks noChangeArrowheads="1"/>
              </p:cNvSpPr>
              <p:nvPr/>
            </p:nvSpPr>
            <p:spPr bwMode="auto">
              <a:xfrm>
                <a:off x="3327" y="-434"/>
                <a:ext cx="67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2009, 510G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27" name="Line 26"/>
              <p:cNvSpPr>
                <a:spLocks noChangeShapeType="1"/>
              </p:cNvSpPr>
              <p:nvPr/>
            </p:nvSpPr>
            <p:spPr bwMode="auto">
              <a:xfrm>
                <a:off x="3052" y="-178"/>
                <a:ext cx="248" cy="1"/>
              </a:xfrm>
              <a:prstGeom prst="line">
                <a:avLst/>
              </a:prstGeom>
              <a:noFill/>
              <a:ln w="1651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28" name="Oval 25"/>
              <p:cNvSpPr>
                <a:spLocks noChangeArrowheads="1"/>
              </p:cNvSpPr>
              <p:nvPr/>
            </p:nvSpPr>
            <p:spPr bwMode="auto">
              <a:xfrm>
                <a:off x="3141" y="-213"/>
                <a:ext cx="62" cy="62"/>
              </a:xfrm>
              <a:prstGeom prst="ellipse">
                <a:avLst/>
              </a:prstGeom>
              <a:solidFill>
                <a:srgbClr val="FF00FF"/>
              </a:solidFill>
              <a:ln w="571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29" name="Rectangle 24"/>
              <p:cNvSpPr>
                <a:spLocks noChangeArrowheads="1"/>
              </p:cNvSpPr>
              <p:nvPr/>
            </p:nvSpPr>
            <p:spPr bwMode="auto">
              <a:xfrm>
                <a:off x="3327" y="-249"/>
                <a:ext cx="67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2008, 480G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30" name="Line 23"/>
              <p:cNvSpPr>
                <a:spLocks noChangeShapeType="1"/>
              </p:cNvSpPr>
              <p:nvPr/>
            </p:nvSpPr>
            <p:spPr bwMode="auto">
              <a:xfrm>
                <a:off x="3052" y="8"/>
                <a:ext cx="248" cy="1"/>
              </a:xfrm>
              <a:prstGeom prst="line">
                <a:avLst/>
              </a:prstGeom>
              <a:noFill/>
              <a:ln w="1651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31" name="Oval 22"/>
              <p:cNvSpPr>
                <a:spLocks noChangeArrowheads="1"/>
              </p:cNvSpPr>
              <p:nvPr/>
            </p:nvSpPr>
            <p:spPr bwMode="auto">
              <a:xfrm>
                <a:off x="3141" y="-27"/>
                <a:ext cx="62" cy="61"/>
              </a:xfrm>
              <a:prstGeom prst="ellipse">
                <a:avLst/>
              </a:prstGeom>
              <a:solidFill>
                <a:srgbClr val="00FF00"/>
              </a:solidFill>
              <a:ln w="571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32" name="Rectangle 21"/>
              <p:cNvSpPr>
                <a:spLocks noChangeArrowheads="1"/>
              </p:cNvSpPr>
              <p:nvPr/>
            </p:nvSpPr>
            <p:spPr bwMode="auto">
              <a:xfrm>
                <a:off x="3327" y="-63"/>
                <a:ext cx="67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2008, 400G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33" name="Line 20"/>
              <p:cNvSpPr>
                <a:spLocks noChangeShapeType="1"/>
              </p:cNvSpPr>
              <p:nvPr/>
            </p:nvSpPr>
            <p:spPr bwMode="auto">
              <a:xfrm>
                <a:off x="3052" y="194"/>
                <a:ext cx="248" cy="1"/>
              </a:xfrm>
              <a:prstGeom prst="line">
                <a:avLst/>
              </a:prstGeom>
              <a:noFill/>
              <a:ln w="1651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34" name="Freeform 19"/>
              <p:cNvSpPr>
                <a:spLocks/>
              </p:cNvSpPr>
              <p:nvPr/>
            </p:nvSpPr>
            <p:spPr bwMode="auto">
              <a:xfrm>
                <a:off x="3141" y="158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71 h 71"/>
                  <a:gd name="T4" fmla="*/ 0 w 71"/>
                  <a:gd name="T5" fmla="*/ 71 h 71"/>
                  <a:gd name="T6" fmla="*/ 35 w 7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71">
                    <a:moveTo>
                      <a:pt x="35" y="0"/>
                    </a:moveTo>
                    <a:lnTo>
                      <a:pt x="71" y="71"/>
                    </a:lnTo>
                    <a:lnTo>
                      <a:pt x="0" y="7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0000"/>
              </a:solidFill>
              <a:ln w="571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35" name="Rectangle 18"/>
              <p:cNvSpPr>
                <a:spLocks noChangeArrowheads="1"/>
              </p:cNvSpPr>
              <p:nvPr/>
            </p:nvSpPr>
            <p:spPr bwMode="auto">
              <a:xfrm>
                <a:off x="3327" y="123"/>
                <a:ext cx="67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2008, 510G</a:t>
                </a:r>
                <a:endParaRPr kumimoji="0" lang="en-US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36" name="Line 17"/>
              <p:cNvSpPr>
                <a:spLocks noChangeShapeType="1"/>
              </p:cNvSpPr>
              <p:nvPr/>
            </p:nvSpPr>
            <p:spPr bwMode="auto">
              <a:xfrm>
                <a:off x="3052" y="379"/>
                <a:ext cx="248" cy="1"/>
              </a:xfrm>
              <a:prstGeom prst="line">
                <a:avLst/>
              </a:prstGeom>
              <a:noFill/>
              <a:ln w="1651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37" name="Oval 16"/>
              <p:cNvSpPr>
                <a:spLocks noChangeArrowheads="1"/>
              </p:cNvSpPr>
              <p:nvPr/>
            </p:nvSpPr>
            <p:spPr bwMode="auto">
              <a:xfrm>
                <a:off x="3141" y="344"/>
                <a:ext cx="62" cy="62"/>
              </a:xfrm>
              <a:prstGeom prst="ellipse">
                <a:avLst/>
              </a:prstGeom>
              <a:solidFill>
                <a:srgbClr val="0000FF"/>
              </a:solidFill>
              <a:ln w="571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38" name="Rectangle 15"/>
              <p:cNvSpPr>
                <a:spLocks noChangeArrowheads="1"/>
              </p:cNvSpPr>
              <p:nvPr/>
            </p:nvSpPr>
            <p:spPr bwMode="auto">
              <a:xfrm>
                <a:off x="3327" y="309"/>
                <a:ext cx="67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2005, 350G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139" name="Line 14"/>
              <p:cNvSpPr>
                <a:spLocks noChangeShapeType="1"/>
              </p:cNvSpPr>
              <p:nvPr/>
            </p:nvSpPr>
            <p:spPr bwMode="auto">
              <a:xfrm>
                <a:off x="3052" y="565"/>
                <a:ext cx="248" cy="1"/>
              </a:xfrm>
              <a:prstGeom prst="line">
                <a:avLst/>
              </a:prstGeom>
              <a:noFill/>
              <a:ln w="1651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40" name="Oval 13"/>
              <p:cNvSpPr>
                <a:spLocks noChangeArrowheads="1"/>
              </p:cNvSpPr>
              <p:nvPr/>
            </p:nvSpPr>
            <p:spPr bwMode="auto">
              <a:xfrm>
                <a:off x="3141" y="530"/>
                <a:ext cx="62" cy="62"/>
              </a:xfrm>
              <a:prstGeom prst="ellipse">
                <a:avLst/>
              </a:prstGeom>
              <a:solidFill>
                <a:srgbClr val="800080"/>
              </a:solidFill>
              <a:ln w="571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41" name="Rectangle 12"/>
              <p:cNvSpPr>
                <a:spLocks noChangeArrowheads="1"/>
              </p:cNvSpPr>
              <p:nvPr/>
            </p:nvSpPr>
            <p:spPr bwMode="auto">
              <a:xfrm>
                <a:off x="3327" y="494"/>
                <a:ext cx="67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2005, 510G</a:t>
                </a:r>
                <a:endParaRPr kumimoji="0" lang="en-US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8" name="TextBox 197"/>
            <p:cNvSpPr txBox="1">
              <a:spLocks noChangeArrowheads="1"/>
            </p:cNvSpPr>
            <p:nvPr/>
          </p:nvSpPr>
          <p:spPr bwMode="auto">
            <a:xfrm>
              <a:off x="5261431" y="3542512"/>
              <a:ext cx="3639135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1" hangingPunct="1"/>
              <a:r>
                <a:rPr lang="ru-RU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200</a:t>
              </a:r>
              <a:r>
                <a:rPr lang="en-US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9</a:t>
              </a:r>
              <a:r>
                <a:rPr lang="ru-RU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 </a:t>
              </a:r>
              <a:r>
                <a:rPr lang="ru-RU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Время </a:t>
              </a:r>
              <a:r>
                <a:rPr lang="ru-RU" sz="1800" b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жизни </a:t>
              </a:r>
              <a:r>
                <a:rPr lang="ru-RU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электронов</a:t>
              </a:r>
            </a:p>
            <a:p>
              <a:pPr algn="ctr" eaLnBrk="1" hangingPunct="1"/>
              <a:r>
                <a:rPr lang="ru-RU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в кольце 130 </a:t>
              </a:r>
              <a:r>
                <a:rPr lang="ru-RU" sz="1800" b="1" dirty="0" err="1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мс</a:t>
              </a:r>
              <a:endParaRPr lang="en-US" sz="1800" b="1" dirty="0">
                <a:solidFill>
                  <a:srgbClr val="00009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5229310" y="3375186"/>
              <a:ext cx="3694882" cy="2701318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22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9" name="TextBox 18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20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10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11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6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7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8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346" y="3045331"/>
            <a:ext cx="4536504" cy="30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Группа 71"/>
          <p:cNvGrpSpPr/>
          <p:nvPr/>
        </p:nvGrpSpPr>
        <p:grpSpPr>
          <a:xfrm>
            <a:off x="-1" y="0"/>
            <a:ext cx="3503295" cy="3098295"/>
            <a:chOff x="-1" y="-16597"/>
            <a:chExt cx="3503295" cy="3098295"/>
          </a:xfrm>
        </p:grpSpPr>
        <p:sp>
          <p:nvSpPr>
            <p:cNvPr id="73" name="TextBox 72"/>
            <p:cNvSpPr txBox="1">
              <a:spLocks noChangeArrowheads="1"/>
            </p:cNvSpPr>
            <p:nvPr/>
          </p:nvSpPr>
          <p:spPr bwMode="auto">
            <a:xfrm>
              <a:off x="0" y="0"/>
              <a:ext cx="3503294" cy="64633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ru-RU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20</a:t>
              </a:r>
              <a:r>
                <a:rPr lang="en-US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1</a:t>
              </a:r>
              <a:r>
                <a:rPr lang="ru-RU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0</a:t>
              </a:r>
              <a:r>
                <a:rPr lang="ru-RU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</a:t>
              </a:r>
              <a:r>
                <a:rPr lang="ru-RU" sz="18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Первые позитроны в ловушке </a:t>
              </a:r>
              <a:r>
                <a:rPr lang="ru-RU" sz="16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(источник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iThemba</a:t>
              </a:r>
              <a:r>
                <a:rPr lang="en-US" sz="16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LABS</a:t>
              </a:r>
              <a:r>
                <a:rPr lang="en-US" sz="16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)</a:t>
              </a:r>
              <a:endParaRPr lang="ru-RU" sz="1600" b="1" dirty="0" err="1" smtClean="0">
                <a:solidFill>
                  <a:srgbClr val="00009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74" name="Group 1"/>
            <p:cNvGrpSpPr>
              <a:grpSpLocks/>
            </p:cNvGrpSpPr>
            <p:nvPr/>
          </p:nvGrpSpPr>
          <p:grpSpPr bwMode="auto">
            <a:xfrm>
              <a:off x="120053" y="603431"/>
              <a:ext cx="3277518" cy="2469882"/>
              <a:chOff x="223" y="1911"/>
              <a:chExt cx="3147" cy="1908"/>
            </a:xfrm>
          </p:grpSpPr>
          <p:sp>
            <p:nvSpPr>
              <p:cNvPr id="76" name="Rectangle 50"/>
              <p:cNvSpPr>
                <a:spLocks noChangeArrowheads="1"/>
              </p:cNvSpPr>
              <p:nvPr/>
            </p:nvSpPr>
            <p:spPr bwMode="auto">
              <a:xfrm>
                <a:off x="223" y="1911"/>
                <a:ext cx="3147" cy="1908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77" name="Group 2"/>
              <p:cNvGrpSpPr>
                <a:grpSpLocks/>
              </p:cNvGrpSpPr>
              <p:nvPr/>
            </p:nvGrpSpPr>
            <p:grpSpPr bwMode="auto">
              <a:xfrm>
                <a:off x="298" y="2089"/>
                <a:ext cx="2799" cy="1392"/>
                <a:chOff x="280" y="2254"/>
                <a:chExt cx="2799" cy="1392"/>
              </a:xfrm>
            </p:grpSpPr>
            <p:sp>
              <p:nvSpPr>
                <p:cNvPr id="78" name="Rectangle 49"/>
                <p:cNvSpPr>
                  <a:spLocks noChangeArrowheads="1"/>
                </p:cNvSpPr>
                <p:nvPr/>
              </p:nvSpPr>
              <p:spPr bwMode="auto">
                <a:xfrm rot="16200000">
                  <a:off x="2149" y="2962"/>
                  <a:ext cx="313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ru-RU" sz="8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dN/dE</a:t>
                  </a:r>
                  <a:endParaRPr kumimoji="0" lang="en-US" alt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Rectangle 48"/>
                <p:cNvSpPr>
                  <a:spLocks noChangeArrowheads="1"/>
                </p:cNvSpPr>
                <p:nvPr/>
              </p:nvSpPr>
              <p:spPr bwMode="auto">
                <a:xfrm>
                  <a:off x="529" y="2310"/>
                  <a:ext cx="2479" cy="1108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80" name="Line 47"/>
                <p:cNvSpPr>
                  <a:spLocks noChangeShapeType="1"/>
                </p:cNvSpPr>
                <p:nvPr/>
              </p:nvSpPr>
              <p:spPr bwMode="auto">
                <a:xfrm>
                  <a:off x="529" y="3231"/>
                  <a:ext cx="247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81" name="Line 46"/>
                <p:cNvSpPr>
                  <a:spLocks noChangeShapeType="1"/>
                </p:cNvSpPr>
                <p:nvPr/>
              </p:nvSpPr>
              <p:spPr bwMode="auto">
                <a:xfrm>
                  <a:off x="529" y="3051"/>
                  <a:ext cx="247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82" name="Line 45"/>
                <p:cNvSpPr>
                  <a:spLocks noChangeShapeType="1"/>
                </p:cNvSpPr>
                <p:nvPr/>
              </p:nvSpPr>
              <p:spPr bwMode="auto">
                <a:xfrm>
                  <a:off x="529" y="2864"/>
                  <a:ext cx="247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83" name="Line 44"/>
                <p:cNvSpPr>
                  <a:spLocks noChangeShapeType="1"/>
                </p:cNvSpPr>
                <p:nvPr/>
              </p:nvSpPr>
              <p:spPr bwMode="auto">
                <a:xfrm>
                  <a:off x="529" y="2677"/>
                  <a:ext cx="247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84" name="Line 43"/>
                <p:cNvSpPr>
                  <a:spLocks noChangeShapeType="1"/>
                </p:cNvSpPr>
                <p:nvPr/>
              </p:nvSpPr>
              <p:spPr bwMode="auto">
                <a:xfrm>
                  <a:off x="529" y="2497"/>
                  <a:ext cx="247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85" name="Line 42"/>
                <p:cNvSpPr>
                  <a:spLocks noChangeShapeType="1"/>
                </p:cNvSpPr>
                <p:nvPr/>
              </p:nvSpPr>
              <p:spPr bwMode="auto">
                <a:xfrm>
                  <a:off x="529" y="2310"/>
                  <a:ext cx="247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86" name="Line 41"/>
                <p:cNvSpPr>
                  <a:spLocks noChangeShapeType="1"/>
                </p:cNvSpPr>
                <p:nvPr/>
              </p:nvSpPr>
              <p:spPr bwMode="auto">
                <a:xfrm>
                  <a:off x="1152" y="2310"/>
                  <a:ext cx="0" cy="110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87" name="Line 40"/>
                <p:cNvSpPr>
                  <a:spLocks noChangeShapeType="1"/>
                </p:cNvSpPr>
                <p:nvPr/>
              </p:nvSpPr>
              <p:spPr bwMode="auto">
                <a:xfrm>
                  <a:off x="1769" y="2310"/>
                  <a:ext cx="0" cy="110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88" name="Line 39"/>
                <p:cNvSpPr>
                  <a:spLocks noChangeShapeType="1"/>
                </p:cNvSpPr>
                <p:nvPr/>
              </p:nvSpPr>
              <p:spPr bwMode="auto">
                <a:xfrm>
                  <a:off x="2391" y="2310"/>
                  <a:ext cx="0" cy="110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89" name="Line 38"/>
                <p:cNvSpPr>
                  <a:spLocks noChangeShapeType="1"/>
                </p:cNvSpPr>
                <p:nvPr/>
              </p:nvSpPr>
              <p:spPr bwMode="auto">
                <a:xfrm>
                  <a:off x="3008" y="2310"/>
                  <a:ext cx="0" cy="110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90" name="Rectangle 37"/>
                <p:cNvSpPr>
                  <a:spLocks noChangeArrowheads="1"/>
                </p:cNvSpPr>
                <p:nvPr/>
              </p:nvSpPr>
              <p:spPr bwMode="auto">
                <a:xfrm>
                  <a:off x="529" y="2310"/>
                  <a:ext cx="2479" cy="1108"/>
                </a:xfrm>
                <a:prstGeom prst="rect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91" name="Line 36"/>
                <p:cNvSpPr>
                  <a:spLocks noChangeShapeType="1"/>
                </p:cNvSpPr>
                <p:nvPr/>
              </p:nvSpPr>
              <p:spPr bwMode="auto">
                <a:xfrm>
                  <a:off x="529" y="2310"/>
                  <a:ext cx="0" cy="110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92" name="Line 35"/>
                <p:cNvSpPr>
                  <a:spLocks noChangeShapeType="1"/>
                </p:cNvSpPr>
                <p:nvPr/>
              </p:nvSpPr>
              <p:spPr bwMode="auto">
                <a:xfrm>
                  <a:off x="498" y="3418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93" name="Line 34"/>
                <p:cNvSpPr>
                  <a:spLocks noChangeShapeType="1"/>
                </p:cNvSpPr>
                <p:nvPr/>
              </p:nvSpPr>
              <p:spPr bwMode="auto">
                <a:xfrm>
                  <a:off x="498" y="3231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94" name="Line 33"/>
                <p:cNvSpPr>
                  <a:spLocks noChangeShapeType="1"/>
                </p:cNvSpPr>
                <p:nvPr/>
              </p:nvSpPr>
              <p:spPr bwMode="auto">
                <a:xfrm>
                  <a:off x="498" y="3051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95" name="Line 32"/>
                <p:cNvSpPr>
                  <a:spLocks noChangeShapeType="1"/>
                </p:cNvSpPr>
                <p:nvPr/>
              </p:nvSpPr>
              <p:spPr bwMode="auto">
                <a:xfrm>
                  <a:off x="498" y="2864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96" name="Line 31"/>
                <p:cNvSpPr>
                  <a:spLocks noChangeShapeType="1"/>
                </p:cNvSpPr>
                <p:nvPr/>
              </p:nvSpPr>
              <p:spPr bwMode="auto">
                <a:xfrm>
                  <a:off x="498" y="2677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97" name="Line 30"/>
                <p:cNvSpPr>
                  <a:spLocks noChangeShapeType="1"/>
                </p:cNvSpPr>
                <p:nvPr/>
              </p:nvSpPr>
              <p:spPr bwMode="auto">
                <a:xfrm>
                  <a:off x="498" y="2497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98" name="Line 29"/>
                <p:cNvSpPr>
                  <a:spLocks noChangeShapeType="1"/>
                </p:cNvSpPr>
                <p:nvPr/>
              </p:nvSpPr>
              <p:spPr bwMode="auto">
                <a:xfrm>
                  <a:off x="498" y="2310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99" name="Line 28"/>
                <p:cNvSpPr>
                  <a:spLocks noChangeShapeType="1"/>
                </p:cNvSpPr>
                <p:nvPr/>
              </p:nvSpPr>
              <p:spPr bwMode="auto">
                <a:xfrm>
                  <a:off x="529" y="3418"/>
                  <a:ext cx="247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0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529" y="3418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1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152" y="3418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2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769" y="3418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3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391" y="3418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4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3008" y="3418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5" name="Freeform 22"/>
                <p:cNvSpPr>
                  <a:spLocks/>
                </p:cNvSpPr>
                <p:nvPr/>
              </p:nvSpPr>
              <p:spPr bwMode="auto">
                <a:xfrm>
                  <a:off x="592" y="2771"/>
                  <a:ext cx="249" cy="647"/>
                </a:xfrm>
                <a:custGeom>
                  <a:avLst/>
                  <a:gdLst>
                    <a:gd name="T0" fmla="*/ 0 w 249"/>
                    <a:gd name="T1" fmla="*/ 647 h 647"/>
                    <a:gd name="T2" fmla="*/ 31 w 249"/>
                    <a:gd name="T3" fmla="*/ 566 h 647"/>
                    <a:gd name="T4" fmla="*/ 62 w 249"/>
                    <a:gd name="T5" fmla="*/ 479 h 647"/>
                    <a:gd name="T6" fmla="*/ 118 w 249"/>
                    <a:gd name="T7" fmla="*/ 298 h 647"/>
                    <a:gd name="T8" fmla="*/ 149 w 249"/>
                    <a:gd name="T9" fmla="*/ 218 h 647"/>
                    <a:gd name="T10" fmla="*/ 180 w 249"/>
                    <a:gd name="T11" fmla="*/ 137 h 647"/>
                    <a:gd name="T12" fmla="*/ 218 w 249"/>
                    <a:gd name="T13" fmla="*/ 62 h 647"/>
                    <a:gd name="T14" fmla="*/ 249 w 249"/>
                    <a:gd name="T15" fmla="*/ 0 h 6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9" h="647">
                      <a:moveTo>
                        <a:pt x="0" y="647"/>
                      </a:moveTo>
                      <a:lnTo>
                        <a:pt x="31" y="566"/>
                      </a:lnTo>
                      <a:lnTo>
                        <a:pt x="62" y="479"/>
                      </a:lnTo>
                      <a:lnTo>
                        <a:pt x="118" y="298"/>
                      </a:lnTo>
                      <a:lnTo>
                        <a:pt x="149" y="218"/>
                      </a:lnTo>
                      <a:lnTo>
                        <a:pt x="180" y="137"/>
                      </a:lnTo>
                      <a:lnTo>
                        <a:pt x="218" y="62"/>
                      </a:lnTo>
                      <a:lnTo>
                        <a:pt x="249" y="0"/>
                      </a:lnTo>
                    </a:path>
                  </a:pathLst>
                </a:custGeom>
                <a:noFill/>
                <a:ln w="30163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6" name="Freeform 21"/>
                <p:cNvSpPr>
                  <a:spLocks/>
                </p:cNvSpPr>
                <p:nvPr/>
              </p:nvSpPr>
              <p:spPr bwMode="auto">
                <a:xfrm>
                  <a:off x="841" y="2497"/>
                  <a:ext cx="311" cy="274"/>
                </a:xfrm>
                <a:custGeom>
                  <a:avLst/>
                  <a:gdLst>
                    <a:gd name="T0" fmla="*/ 0 w 311"/>
                    <a:gd name="T1" fmla="*/ 274 h 274"/>
                    <a:gd name="T2" fmla="*/ 37 w 311"/>
                    <a:gd name="T3" fmla="*/ 218 h 274"/>
                    <a:gd name="T4" fmla="*/ 74 w 311"/>
                    <a:gd name="T5" fmla="*/ 174 h 274"/>
                    <a:gd name="T6" fmla="*/ 112 w 311"/>
                    <a:gd name="T7" fmla="*/ 130 h 274"/>
                    <a:gd name="T8" fmla="*/ 149 w 311"/>
                    <a:gd name="T9" fmla="*/ 99 h 274"/>
                    <a:gd name="T10" fmla="*/ 193 w 311"/>
                    <a:gd name="T11" fmla="*/ 68 h 274"/>
                    <a:gd name="T12" fmla="*/ 230 w 311"/>
                    <a:gd name="T13" fmla="*/ 37 h 274"/>
                    <a:gd name="T14" fmla="*/ 311 w 311"/>
                    <a:gd name="T15" fmla="*/ 0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1" h="274">
                      <a:moveTo>
                        <a:pt x="0" y="274"/>
                      </a:moveTo>
                      <a:lnTo>
                        <a:pt x="37" y="218"/>
                      </a:lnTo>
                      <a:lnTo>
                        <a:pt x="74" y="174"/>
                      </a:lnTo>
                      <a:lnTo>
                        <a:pt x="112" y="130"/>
                      </a:lnTo>
                      <a:lnTo>
                        <a:pt x="149" y="99"/>
                      </a:lnTo>
                      <a:lnTo>
                        <a:pt x="193" y="68"/>
                      </a:lnTo>
                      <a:lnTo>
                        <a:pt x="230" y="37"/>
                      </a:lnTo>
                      <a:lnTo>
                        <a:pt x="311" y="0"/>
                      </a:lnTo>
                    </a:path>
                  </a:pathLst>
                </a:custGeom>
                <a:noFill/>
                <a:ln w="30163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7" name="Freeform 20"/>
                <p:cNvSpPr>
                  <a:spLocks/>
                </p:cNvSpPr>
                <p:nvPr/>
              </p:nvSpPr>
              <p:spPr bwMode="auto">
                <a:xfrm>
                  <a:off x="1152" y="2478"/>
                  <a:ext cx="305" cy="19"/>
                </a:xfrm>
                <a:custGeom>
                  <a:avLst/>
                  <a:gdLst>
                    <a:gd name="T0" fmla="*/ 0 w 305"/>
                    <a:gd name="T1" fmla="*/ 19 h 19"/>
                    <a:gd name="T2" fmla="*/ 37 w 305"/>
                    <a:gd name="T3" fmla="*/ 6 h 19"/>
                    <a:gd name="T4" fmla="*/ 75 w 305"/>
                    <a:gd name="T5" fmla="*/ 0 h 19"/>
                    <a:gd name="T6" fmla="*/ 112 w 305"/>
                    <a:gd name="T7" fmla="*/ 0 h 19"/>
                    <a:gd name="T8" fmla="*/ 150 w 305"/>
                    <a:gd name="T9" fmla="*/ 0 h 19"/>
                    <a:gd name="T10" fmla="*/ 231 w 305"/>
                    <a:gd name="T11" fmla="*/ 12 h 19"/>
                    <a:gd name="T12" fmla="*/ 305 w 305"/>
                    <a:gd name="T1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19">
                      <a:moveTo>
                        <a:pt x="0" y="19"/>
                      </a:moveTo>
                      <a:lnTo>
                        <a:pt x="37" y="6"/>
                      </a:lnTo>
                      <a:lnTo>
                        <a:pt x="75" y="0"/>
                      </a:lnTo>
                      <a:lnTo>
                        <a:pt x="112" y="0"/>
                      </a:lnTo>
                      <a:lnTo>
                        <a:pt x="150" y="0"/>
                      </a:lnTo>
                      <a:lnTo>
                        <a:pt x="231" y="12"/>
                      </a:lnTo>
                      <a:lnTo>
                        <a:pt x="305" y="19"/>
                      </a:lnTo>
                    </a:path>
                  </a:pathLst>
                </a:custGeom>
                <a:noFill/>
                <a:ln w="30163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8" name="Freeform 19"/>
                <p:cNvSpPr>
                  <a:spLocks/>
                </p:cNvSpPr>
                <p:nvPr/>
              </p:nvSpPr>
              <p:spPr bwMode="auto">
                <a:xfrm>
                  <a:off x="1457" y="2497"/>
                  <a:ext cx="312" cy="0"/>
                </a:xfrm>
                <a:custGeom>
                  <a:avLst/>
                  <a:gdLst>
                    <a:gd name="T0" fmla="*/ 0 w 312"/>
                    <a:gd name="T1" fmla="*/ 69 w 312"/>
                    <a:gd name="T2" fmla="*/ 137 w 312"/>
                    <a:gd name="T3" fmla="*/ 175 w 312"/>
                    <a:gd name="T4" fmla="*/ 212 w 312"/>
                    <a:gd name="T5" fmla="*/ 256 w 312"/>
                    <a:gd name="T6" fmla="*/ 312 w 31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</a:cxnLst>
                  <a:rect l="0" t="0" r="r" b="b"/>
                  <a:pathLst>
                    <a:path w="312">
                      <a:moveTo>
                        <a:pt x="0" y="0"/>
                      </a:moveTo>
                      <a:lnTo>
                        <a:pt x="69" y="0"/>
                      </a:lnTo>
                      <a:lnTo>
                        <a:pt x="137" y="0"/>
                      </a:lnTo>
                      <a:lnTo>
                        <a:pt x="175" y="0"/>
                      </a:lnTo>
                      <a:lnTo>
                        <a:pt x="212" y="0"/>
                      </a:lnTo>
                      <a:lnTo>
                        <a:pt x="256" y="0"/>
                      </a:lnTo>
                      <a:lnTo>
                        <a:pt x="312" y="0"/>
                      </a:lnTo>
                    </a:path>
                  </a:pathLst>
                </a:custGeom>
                <a:noFill/>
                <a:ln w="30163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9" name="Freeform 18"/>
                <p:cNvSpPr>
                  <a:spLocks/>
                </p:cNvSpPr>
                <p:nvPr/>
              </p:nvSpPr>
              <p:spPr bwMode="auto">
                <a:xfrm>
                  <a:off x="1769" y="2497"/>
                  <a:ext cx="622" cy="0"/>
                </a:xfrm>
                <a:custGeom>
                  <a:avLst/>
                  <a:gdLst>
                    <a:gd name="T0" fmla="*/ 0 w 622"/>
                    <a:gd name="T1" fmla="*/ 62 w 622"/>
                    <a:gd name="T2" fmla="*/ 130 w 622"/>
                    <a:gd name="T3" fmla="*/ 211 w 622"/>
                    <a:gd name="T4" fmla="*/ 292 w 622"/>
                    <a:gd name="T5" fmla="*/ 460 w 622"/>
                    <a:gd name="T6" fmla="*/ 541 w 622"/>
                    <a:gd name="T7" fmla="*/ 622 w 62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</a:cxnLst>
                  <a:rect l="0" t="0" r="r" b="b"/>
                  <a:pathLst>
                    <a:path w="622">
                      <a:moveTo>
                        <a:pt x="0" y="0"/>
                      </a:moveTo>
                      <a:lnTo>
                        <a:pt x="62" y="0"/>
                      </a:lnTo>
                      <a:lnTo>
                        <a:pt x="130" y="0"/>
                      </a:lnTo>
                      <a:lnTo>
                        <a:pt x="211" y="0"/>
                      </a:lnTo>
                      <a:lnTo>
                        <a:pt x="292" y="0"/>
                      </a:lnTo>
                      <a:lnTo>
                        <a:pt x="460" y="0"/>
                      </a:lnTo>
                      <a:lnTo>
                        <a:pt x="541" y="0"/>
                      </a:lnTo>
                      <a:lnTo>
                        <a:pt x="622" y="0"/>
                      </a:lnTo>
                    </a:path>
                  </a:pathLst>
                </a:custGeom>
                <a:noFill/>
                <a:ln w="30163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10" name="Freeform 17"/>
                <p:cNvSpPr>
                  <a:spLocks/>
                </p:cNvSpPr>
                <p:nvPr/>
              </p:nvSpPr>
              <p:spPr bwMode="auto">
                <a:xfrm>
                  <a:off x="560" y="3387"/>
                  <a:ext cx="63" cy="62"/>
                </a:xfrm>
                <a:custGeom>
                  <a:avLst/>
                  <a:gdLst>
                    <a:gd name="T0" fmla="*/ 32 w 63"/>
                    <a:gd name="T1" fmla="*/ 0 h 62"/>
                    <a:gd name="T2" fmla="*/ 63 w 63"/>
                    <a:gd name="T3" fmla="*/ 31 h 62"/>
                    <a:gd name="T4" fmla="*/ 32 w 63"/>
                    <a:gd name="T5" fmla="*/ 62 h 62"/>
                    <a:gd name="T6" fmla="*/ 0 w 63"/>
                    <a:gd name="T7" fmla="*/ 31 h 62"/>
                    <a:gd name="T8" fmla="*/ 32 w 63"/>
                    <a:gd name="T9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62">
                      <a:moveTo>
                        <a:pt x="32" y="0"/>
                      </a:moveTo>
                      <a:lnTo>
                        <a:pt x="63" y="31"/>
                      </a:lnTo>
                      <a:lnTo>
                        <a:pt x="32" y="62"/>
                      </a:lnTo>
                      <a:lnTo>
                        <a:pt x="0" y="3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11" name="Freeform 16"/>
                <p:cNvSpPr>
                  <a:spLocks/>
                </p:cNvSpPr>
                <p:nvPr/>
              </p:nvSpPr>
              <p:spPr bwMode="auto">
                <a:xfrm>
                  <a:off x="810" y="2739"/>
                  <a:ext cx="62" cy="63"/>
                </a:xfrm>
                <a:custGeom>
                  <a:avLst/>
                  <a:gdLst>
                    <a:gd name="T0" fmla="*/ 31 w 62"/>
                    <a:gd name="T1" fmla="*/ 0 h 63"/>
                    <a:gd name="T2" fmla="*/ 62 w 62"/>
                    <a:gd name="T3" fmla="*/ 32 h 63"/>
                    <a:gd name="T4" fmla="*/ 31 w 62"/>
                    <a:gd name="T5" fmla="*/ 63 h 63"/>
                    <a:gd name="T6" fmla="*/ 0 w 62"/>
                    <a:gd name="T7" fmla="*/ 32 h 63"/>
                    <a:gd name="T8" fmla="*/ 31 w 62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63">
                      <a:moveTo>
                        <a:pt x="31" y="0"/>
                      </a:moveTo>
                      <a:lnTo>
                        <a:pt x="62" y="32"/>
                      </a:lnTo>
                      <a:lnTo>
                        <a:pt x="31" y="63"/>
                      </a:lnTo>
                      <a:lnTo>
                        <a:pt x="0" y="32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12" name="Freeform 15"/>
                <p:cNvSpPr>
                  <a:spLocks/>
                </p:cNvSpPr>
                <p:nvPr/>
              </p:nvSpPr>
              <p:spPr bwMode="auto">
                <a:xfrm>
                  <a:off x="1121" y="2465"/>
                  <a:ext cx="62" cy="63"/>
                </a:xfrm>
                <a:custGeom>
                  <a:avLst/>
                  <a:gdLst>
                    <a:gd name="T0" fmla="*/ 31 w 62"/>
                    <a:gd name="T1" fmla="*/ 0 h 63"/>
                    <a:gd name="T2" fmla="*/ 62 w 62"/>
                    <a:gd name="T3" fmla="*/ 32 h 63"/>
                    <a:gd name="T4" fmla="*/ 31 w 62"/>
                    <a:gd name="T5" fmla="*/ 63 h 63"/>
                    <a:gd name="T6" fmla="*/ 0 w 62"/>
                    <a:gd name="T7" fmla="*/ 32 h 63"/>
                    <a:gd name="T8" fmla="*/ 31 w 62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63">
                      <a:moveTo>
                        <a:pt x="31" y="0"/>
                      </a:moveTo>
                      <a:lnTo>
                        <a:pt x="62" y="32"/>
                      </a:lnTo>
                      <a:lnTo>
                        <a:pt x="31" y="63"/>
                      </a:lnTo>
                      <a:lnTo>
                        <a:pt x="0" y="32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13" name="Freeform 14"/>
                <p:cNvSpPr>
                  <a:spLocks/>
                </p:cNvSpPr>
                <p:nvPr/>
              </p:nvSpPr>
              <p:spPr bwMode="auto">
                <a:xfrm>
                  <a:off x="1426" y="2465"/>
                  <a:ext cx="62" cy="63"/>
                </a:xfrm>
                <a:custGeom>
                  <a:avLst/>
                  <a:gdLst>
                    <a:gd name="T0" fmla="*/ 31 w 62"/>
                    <a:gd name="T1" fmla="*/ 0 h 63"/>
                    <a:gd name="T2" fmla="*/ 62 w 62"/>
                    <a:gd name="T3" fmla="*/ 32 h 63"/>
                    <a:gd name="T4" fmla="*/ 31 w 62"/>
                    <a:gd name="T5" fmla="*/ 63 h 63"/>
                    <a:gd name="T6" fmla="*/ 0 w 62"/>
                    <a:gd name="T7" fmla="*/ 32 h 63"/>
                    <a:gd name="T8" fmla="*/ 31 w 62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63">
                      <a:moveTo>
                        <a:pt x="31" y="0"/>
                      </a:moveTo>
                      <a:lnTo>
                        <a:pt x="62" y="32"/>
                      </a:lnTo>
                      <a:lnTo>
                        <a:pt x="31" y="63"/>
                      </a:lnTo>
                      <a:lnTo>
                        <a:pt x="0" y="32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14" name="Freeform 13"/>
                <p:cNvSpPr>
                  <a:spLocks/>
                </p:cNvSpPr>
                <p:nvPr/>
              </p:nvSpPr>
              <p:spPr bwMode="auto">
                <a:xfrm>
                  <a:off x="1737" y="2465"/>
                  <a:ext cx="63" cy="63"/>
                </a:xfrm>
                <a:custGeom>
                  <a:avLst/>
                  <a:gdLst>
                    <a:gd name="T0" fmla="*/ 32 w 63"/>
                    <a:gd name="T1" fmla="*/ 0 h 63"/>
                    <a:gd name="T2" fmla="*/ 63 w 63"/>
                    <a:gd name="T3" fmla="*/ 32 h 63"/>
                    <a:gd name="T4" fmla="*/ 32 w 63"/>
                    <a:gd name="T5" fmla="*/ 63 h 63"/>
                    <a:gd name="T6" fmla="*/ 0 w 63"/>
                    <a:gd name="T7" fmla="*/ 32 h 63"/>
                    <a:gd name="T8" fmla="*/ 32 w 63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63">
                      <a:moveTo>
                        <a:pt x="32" y="0"/>
                      </a:moveTo>
                      <a:lnTo>
                        <a:pt x="63" y="32"/>
                      </a:lnTo>
                      <a:lnTo>
                        <a:pt x="32" y="63"/>
                      </a:lnTo>
                      <a:lnTo>
                        <a:pt x="0" y="32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15" name="Freeform 12"/>
                <p:cNvSpPr>
                  <a:spLocks/>
                </p:cNvSpPr>
                <p:nvPr/>
              </p:nvSpPr>
              <p:spPr bwMode="auto">
                <a:xfrm>
                  <a:off x="2360" y="2465"/>
                  <a:ext cx="62" cy="63"/>
                </a:xfrm>
                <a:custGeom>
                  <a:avLst/>
                  <a:gdLst>
                    <a:gd name="T0" fmla="*/ 31 w 62"/>
                    <a:gd name="T1" fmla="*/ 0 h 63"/>
                    <a:gd name="T2" fmla="*/ 62 w 62"/>
                    <a:gd name="T3" fmla="*/ 32 h 63"/>
                    <a:gd name="T4" fmla="*/ 31 w 62"/>
                    <a:gd name="T5" fmla="*/ 63 h 63"/>
                    <a:gd name="T6" fmla="*/ 0 w 62"/>
                    <a:gd name="T7" fmla="*/ 32 h 63"/>
                    <a:gd name="T8" fmla="*/ 31 w 62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63">
                      <a:moveTo>
                        <a:pt x="31" y="0"/>
                      </a:moveTo>
                      <a:lnTo>
                        <a:pt x="62" y="32"/>
                      </a:lnTo>
                      <a:lnTo>
                        <a:pt x="31" y="63"/>
                      </a:lnTo>
                      <a:lnTo>
                        <a:pt x="0" y="32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16" name="Rectangle 11"/>
                <p:cNvSpPr>
                  <a:spLocks noChangeArrowheads="1"/>
                </p:cNvSpPr>
                <p:nvPr/>
              </p:nvSpPr>
              <p:spPr bwMode="auto">
                <a:xfrm>
                  <a:off x="280" y="3361"/>
                  <a:ext cx="305" cy="1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ru-RU" sz="8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150</a:t>
                  </a:r>
                  <a:endParaRPr kumimoji="0" lang="en-US" alt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" name="Rectangle 10"/>
                <p:cNvSpPr>
                  <a:spLocks noChangeArrowheads="1"/>
                </p:cNvSpPr>
                <p:nvPr/>
              </p:nvSpPr>
              <p:spPr bwMode="auto">
                <a:xfrm>
                  <a:off x="280" y="2995"/>
                  <a:ext cx="189" cy="1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ru-RU" sz="8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190</a:t>
                  </a:r>
                  <a:endParaRPr kumimoji="0" lang="en-US" alt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" name="Rectangle 9"/>
                <p:cNvSpPr>
                  <a:spLocks noChangeArrowheads="1"/>
                </p:cNvSpPr>
                <p:nvPr/>
              </p:nvSpPr>
              <p:spPr bwMode="auto">
                <a:xfrm>
                  <a:off x="280" y="2622"/>
                  <a:ext cx="189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ru-RU" sz="8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230</a:t>
                  </a:r>
                  <a:endParaRPr kumimoji="0" lang="en-US" alt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" name="Rectangle 8"/>
                <p:cNvSpPr>
                  <a:spLocks noChangeArrowheads="1"/>
                </p:cNvSpPr>
                <p:nvPr/>
              </p:nvSpPr>
              <p:spPr bwMode="auto">
                <a:xfrm>
                  <a:off x="280" y="2254"/>
                  <a:ext cx="189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ru-RU" sz="8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270</a:t>
                  </a:r>
                  <a:endParaRPr kumimoji="0" lang="en-US" alt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" name="Rectangle 7"/>
                <p:cNvSpPr>
                  <a:spLocks noChangeArrowheads="1"/>
                </p:cNvSpPr>
                <p:nvPr/>
              </p:nvSpPr>
              <p:spPr bwMode="auto">
                <a:xfrm>
                  <a:off x="504" y="3504"/>
                  <a:ext cx="63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ru-RU" sz="8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0</a:t>
                  </a:r>
                  <a:endParaRPr kumimoji="0" lang="en-US" alt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" name="Rectangle 6"/>
                <p:cNvSpPr>
                  <a:spLocks noChangeArrowheads="1"/>
                </p:cNvSpPr>
                <p:nvPr/>
              </p:nvSpPr>
              <p:spPr bwMode="auto">
                <a:xfrm>
                  <a:off x="1096" y="3504"/>
                  <a:ext cx="126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ru-RU" sz="8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10</a:t>
                  </a:r>
                  <a:endParaRPr kumimoji="0" lang="en-US" alt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" name="Rectangle 5"/>
                <p:cNvSpPr>
                  <a:spLocks noChangeArrowheads="1"/>
                </p:cNvSpPr>
                <p:nvPr/>
              </p:nvSpPr>
              <p:spPr bwMode="auto">
                <a:xfrm>
                  <a:off x="1713" y="3504"/>
                  <a:ext cx="126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ru-RU" sz="8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20</a:t>
                  </a:r>
                  <a:endParaRPr kumimoji="0" lang="en-US" alt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" name="Rectangle 4"/>
                <p:cNvSpPr>
                  <a:spLocks noChangeArrowheads="1"/>
                </p:cNvSpPr>
                <p:nvPr/>
              </p:nvSpPr>
              <p:spPr bwMode="auto">
                <a:xfrm>
                  <a:off x="2335" y="3504"/>
                  <a:ext cx="126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ru-RU" sz="8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30</a:t>
                  </a:r>
                  <a:endParaRPr kumimoji="0" lang="en-US" alt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4" name="Rectangle 3"/>
                <p:cNvSpPr>
                  <a:spLocks noChangeArrowheads="1"/>
                </p:cNvSpPr>
                <p:nvPr/>
              </p:nvSpPr>
              <p:spPr bwMode="auto">
                <a:xfrm>
                  <a:off x="2953" y="3504"/>
                  <a:ext cx="126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ru-RU" sz="8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40</a:t>
                  </a:r>
                  <a:endParaRPr kumimoji="0" lang="en-US" alt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5" name="Прямоугольник 74"/>
            <p:cNvSpPr/>
            <p:nvPr/>
          </p:nvSpPr>
          <p:spPr bwMode="auto">
            <a:xfrm>
              <a:off x="-1" y="-16597"/>
              <a:ext cx="3397571" cy="3098295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sp>
        <p:nvSpPr>
          <p:cNvPr id="12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0" name="Прямоугольник 129"/>
          <p:cNvSpPr/>
          <p:nvPr/>
        </p:nvSpPr>
        <p:spPr bwMode="auto">
          <a:xfrm>
            <a:off x="3397571" y="9862"/>
            <a:ext cx="5719832" cy="3088433"/>
          </a:xfrm>
          <a:prstGeom prst="rect">
            <a:avLst/>
          </a:prstGeom>
          <a:noFill/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131" name="TextBox 4"/>
          <p:cNvSpPr txBox="1">
            <a:spLocks noChangeArrowheads="1"/>
          </p:cNvSpPr>
          <p:nvPr/>
        </p:nvSpPr>
        <p:spPr bwMode="auto">
          <a:xfrm>
            <a:off x="2429000" y="3089741"/>
            <a:ext cx="443440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Время жизни электронов </a:t>
            </a:r>
            <a:r>
              <a:rPr lang="ru-RU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0.17</a:t>
            </a:r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с</a:t>
            </a:r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при 4 кэВ</a:t>
            </a:r>
            <a:endParaRPr lang="en-US" sz="1800" b="1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pic>
        <p:nvPicPr>
          <p:cNvPr id="133" name="Picture 1" descr="Kicker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3388" y="656109"/>
            <a:ext cx="3278511" cy="24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" name="TextBox 4"/>
          <p:cNvSpPr txBox="1">
            <a:spLocks noChangeArrowheads="1"/>
          </p:cNvSpPr>
          <p:nvPr/>
        </p:nvSpPr>
        <p:spPr bwMode="auto">
          <a:xfrm>
            <a:off x="3558180" y="79158"/>
            <a:ext cx="5457105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u-RU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2011</a:t>
            </a:r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Спроектирован (</a:t>
            </a:r>
            <a:r>
              <a:rPr lang="ru-RU" sz="18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Н.Д.Топилин</a:t>
            </a:r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), изготовлен и установлен </a:t>
            </a:r>
            <a:r>
              <a:rPr lang="ru-RU" sz="18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кикер</a:t>
            </a:r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с увеличенной апертурой.</a:t>
            </a:r>
          </a:p>
          <a:p>
            <a:pPr eaLnBrk="1" hangingPunct="1"/>
            <a:r>
              <a:rPr lang="ru-RU" sz="1800" b="1" dirty="0">
                <a:solidFill>
                  <a:srgbClr val="000090"/>
                </a:solidFill>
                <a:latin typeface="Calibri" panose="020F0502020204030204" pitchFamily="34" charset="0"/>
              </a:rPr>
              <a:t>	</a:t>
            </a:r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	          </a:t>
            </a:r>
            <a:r>
              <a:rPr lang="en-US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                 </a:t>
            </a:r>
          </a:p>
          <a:p>
            <a:pPr eaLnBrk="1" hangingPunct="1"/>
            <a:endParaRPr lang="ru-RU" sz="1800" b="1" dirty="0">
              <a:solidFill>
                <a:srgbClr val="00009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			       </a:t>
            </a:r>
            <a:r>
              <a:rPr lang="en-US" sz="1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    </a:t>
            </a:r>
            <a:r>
              <a:rPr lang="ru-RU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Результат</a:t>
            </a:r>
            <a:r>
              <a:rPr lang="en-US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:</a:t>
            </a:r>
            <a:endParaRPr lang="en-US" b="1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cxnSp>
        <p:nvCxnSpPr>
          <p:cNvPr id="138" name="Прямая со стрелкой 137"/>
          <p:cNvCxnSpPr/>
          <p:nvPr/>
        </p:nvCxnSpPr>
        <p:spPr bwMode="auto">
          <a:xfrm flipH="1">
            <a:off x="4156047" y="1559826"/>
            <a:ext cx="3080249" cy="212350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3806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16868" y="2793907"/>
            <a:ext cx="9166119" cy="4064093"/>
            <a:chOff x="16868" y="2793907"/>
            <a:chExt cx="9166119" cy="4064093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3" y="4376803"/>
              <a:ext cx="3271811" cy="2453859"/>
            </a:xfrm>
            <a:prstGeom prst="rect">
              <a:avLst/>
            </a:prstGeom>
          </p:spPr>
        </p:pic>
        <p:sp>
          <p:nvSpPr>
            <p:cNvPr id="130" name="Прямоугольник 129"/>
            <p:cNvSpPr/>
            <p:nvPr/>
          </p:nvSpPr>
          <p:spPr bwMode="auto">
            <a:xfrm>
              <a:off x="16868" y="2835424"/>
              <a:ext cx="9127132" cy="4022576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pic>
          <p:nvPicPr>
            <p:cNvPr id="127" name="Picture 2" descr="Tempshot0004"/>
            <p:cNvPicPr>
              <a:picLocks noChangeAspect="1" noChangeArrowheads="1"/>
            </p:cNvPicPr>
            <p:nvPr/>
          </p:nvPicPr>
          <p:blipFill>
            <a:blip r:embed="rId4" cstate="print">
              <a:lum bright="12000" contrast="30000"/>
            </a:blip>
            <a:srcRect/>
            <a:stretch>
              <a:fillRect/>
            </a:stretch>
          </p:blipFill>
          <p:spPr bwMode="auto">
            <a:xfrm>
              <a:off x="5908334" y="4380862"/>
              <a:ext cx="3221449" cy="244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18144" y="4376803"/>
              <a:ext cx="3290389" cy="2463112"/>
            </a:xfrm>
            <a:prstGeom prst="rect">
              <a:avLst/>
            </a:prstGeom>
            <a:noFill/>
          </p:spPr>
        </p:pic>
        <p:sp>
          <p:nvSpPr>
            <p:cNvPr id="129" name="TextBox 4"/>
            <p:cNvSpPr txBox="1">
              <a:spLocks noChangeArrowheads="1"/>
            </p:cNvSpPr>
            <p:nvPr/>
          </p:nvSpPr>
          <p:spPr bwMode="auto">
            <a:xfrm>
              <a:off x="70072" y="2793907"/>
              <a:ext cx="9112915" cy="193899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2011</a:t>
              </a:r>
              <a:r>
                <a:rPr lang="ru-RU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сентябрь.</a:t>
              </a:r>
              <a:r>
                <a:rPr lang="en-US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</a:t>
              </a:r>
              <a:r>
                <a:rPr lang="ru-RU" sz="2000" b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Канал смонтирован. Установлена </a:t>
              </a:r>
              <a:r>
                <a:rPr lang="ru-RU" sz="2000" b="1" u="sng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тестовая пушка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ru-RU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для инжекции электронов через ловушку – имитация инжекции позитронов.</a:t>
              </a:r>
              <a:endParaRPr lang="en-US" sz="2000" b="1" dirty="0" smtClean="0">
                <a:solidFill>
                  <a:srgbClr val="000090"/>
                </a:solidFill>
                <a:latin typeface="Calibri" panose="020F0502020204030204" pitchFamily="34" charset="0"/>
              </a:endParaRPr>
            </a:p>
            <a:p>
              <a:pPr eaLnBrk="1" hangingPunct="1"/>
              <a:r>
                <a:rPr lang="ru-RU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Два электронных пучка проведены в кольцо до выхода из </a:t>
              </a:r>
              <a:r>
                <a:rPr lang="ru-RU" sz="2000" b="1" dirty="0" err="1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септума</a:t>
              </a:r>
              <a:r>
                <a:rPr lang="ru-RU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– </a:t>
              </a:r>
            </a:p>
            <a:p>
              <a:pPr eaLnBrk="1" hangingPunct="1"/>
              <a:r>
                <a:rPr lang="ru-RU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						по позитронной траектории </a:t>
              </a:r>
            </a:p>
            <a:p>
              <a:pPr eaLnBrk="1" hangingPunct="1"/>
              <a:r>
                <a:rPr lang="ru-RU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				и из системы электронного охлаждения. </a:t>
              </a:r>
              <a:r>
                <a:rPr lang="ru-RU" sz="2000" b="1" dirty="0" err="1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охлаждения</a:t>
              </a:r>
              <a:r>
                <a:rPr lang="ru-RU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.</a:t>
              </a:r>
              <a:endParaRPr lang="en-US" sz="2000" b="1" dirty="0">
                <a:solidFill>
                  <a:srgbClr val="000090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43" name="Прямая со стрелкой 42"/>
          <p:cNvCxnSpPr/>
          <p:nvPr/>
        </p:nvCxnSpPr>
        <p:spPr bwMode="auto">
          <a:xfrm flipH="1" flipV="1">
            <a:off x="890731" y="1087285"/>
            <a:ext cx="2382182" cy="196067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4" name="Прямая со стрелкой 43"/>
          <p:cNvCxnSpPr/>
          <p:nvPr/>
        </p:nvCxnSpPr>
        <p:spPr bwMode="auto">
          <a:xfrm flipH="1">
            <a:off x="3793901" y="3140968"/>
            <a:ext cx="2311023" cy="241181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5" name="Прямая со стрелкой 44"/>
          <p:cNvCxnSpPr/>
          <p:nvPr/>
        </p:nvCxnSpPr>
        <p:spPr bwMode="auto">
          <a:xfrm>
            <a:off x="7236945" y="4049734"/>
            <a:ext cx="383033" cy="145288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7" name="Прямая со стрелкой 46"/>
          <p:cNvCxnSpPr/>
          <p:nvPr/>
        </p:nvCxnSpPr>
        <p:spPr bwMode="auto">
          <a:xfrm flipH="1">
            <a:off x="2097157" y="3105156"/>
            <a:ext cx="1193160" cy="1780094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4" name="Прямая со стрелкой 53"/>
          <p:cNvCxnSpPr/>
          <p:nvPr/>
        </p:nvCxnSpPr>
        <p:spPr bwMode="auto">
          <a:xfrm>
            <a:off x="6205844" y="4326068"/>
            <a:ext cx="1313214" cy="1931544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10" name="Группа 9"/>
          <p:cNvGrpSpPr/>
          <p:nvPr/>
        </p:nvGrpSpPr>
        <p:grpSpPr>
          <a:xfrm>
            <a:off x="-8680" y="-17786"/>
            <a:ext cx="9138463" cy="2877102"/>
            <a:chOff x="-8680" y="-17786"/>
            <a:chExt cx="9138463" cy="2877102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981" y="724682"/>
              <a:ext cx="2562802" cy="1922102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281" y="1123839"/>
              <a:ext cx="2301664" cy="1726248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326" y="1114623"/>
              <a:ext cx="2326258" cy="1744693"/>
            </a:xfrm>
            <a:prstGeom prst="rect">
              <a:avLst/>
            </a:prstGeom>
          </p:spPr>
        </p:pic>
        <p:sp>
          <p:nvSpPr>
            <p:cNvPr id="141" name="Rectangle 33"/>
            <p:cNvSpPr>
              <a:spLocks noChangeArrowheads="1"/>
            </p:cNvSpPr>
            <p:nvPr/>
          </p:nvSpPr>
          <p:spPr bwMode="auto">
            <a:xfrm>
              <a:off x="36606" y="4915"/>
              <a:ext cx="886504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pic>
          <p:nvPicPr>
            <p:cNvPr id="140" name="Picture 2" descr="014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7227" r="3592"/>
            <a:stretch/>
          </p:blipFill>
          <p:spPr bwMode="auto">
            <a:xfrm>
              <a:off x="18350" y="407687"/>
              <a:ext cx="2819873" cy="2451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2" name="TextBox 4"/>
            <p:cNvSpPr txBox="1">
              <a:spLocks noChangeArrowheads="1"/>
            </p:cNvSpPr>
            <p:nvPr/>
          </p:nvSpPr>
          <p:spPr bwMode="auto">
            <a:xfrm>
              <a:off x="-8680" y="14223"/>
              <a:ext cx="9138463" cy="70788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 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2011</a:t>
              </a:r>
              <a:r>
                <a:rPr lang="ru-RU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август</a:t>
              </a:r>
              <a:r>
                <a:rPr lang="ru-RU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 Изготовлен (</a:t>
              </a:r>
              <a:r>
                <a:rPr lang="ru-RU" sz="2000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А.Ф.Чеснов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и сотрудники</a:t>
              </a:r>
              <a:r>
                <a:rPr lang="ru-RU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) канал транспортировки</a:t>
              </a:r>
            </a:p>
            <a:p>
              <a:pPr eaLnBrk="1" hangingPunct="1"/>
              <a:r>
                <a:rPr lang="ru-RU" sz="2000" b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	</a:t>
              </a:r>
              <a:r>
                <a:rPr lang="ru-RU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		          позитронов из ловушки в кольцо.</a:t>
              </a:r>
              <a:endParaRPr lang="en-US" sz="2000" b="1" dirty="0">
                <a:solidFill>
                  <a:srgbClr val="00009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 bwMode="auto">
            <a:xfrm>
              <a:off x="18349" y="-17786"/>
              <a:ext cx="9099139" cy="2877102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4642158" y="1499616"/>
              <a:ext cx="190446" cy="169188"/>
            </a:xfrm>
            <a:custGeom>
              <a:avLst/>
              <a:gdLst>
                <a:gd name="connsiteX0" fmla="*/ 33085 w 175325"/>
                <a:gd name="connsiteY0" fmla="*/ 30480 h 167640"/>
                <a:gd name="connsiteX1" fmla="*/ 63565 w 175325"/>
                <a:gd name="connsiteY1" fmla="*/ 25400 h 167640"/>
                <a:gd name="connsiteX2" fmla="*/ 73725 w 175325"/>
                <a:gd name="connsiteY2" fmla="*/ 10160 h 167640"/>
                <a:gd name="connsiteX3" fmla="*/ 109285 w 175325"/>
                <a:gd name="connsiteY3" fmla="*/ 0 h 167640"/>
                <a:gd name="connsiteX4" fmla="*/ 144845 w 175325"/>
                <a:gd name="connsiteY4" fmla="*/ 5080 h 167640"/>
                <a:gd name="connsiteX5" fmla="*/ 165165 w 175325"/>
                <a:gd name="connsiteY5" fmla="*/ 45720 h 167640"/>
                <a:gd name="connsiteX6" fmla="*/ 175325 w 175325"/>
                <a:gd name="connsiteY6" fmla="*/ 60960 h 167640"/>
                <a:gd name="connsiteX7" fmla="*/ 170245 w 175325"/>
                <a:gd name="connsiteY7" fmla="*/ 101600 h 167640"/>
                <a:gd name="connsiteX8" fmla="*/ 160085 w 175325"/>
                <a:gd name="connsiteY8" fmla="*/ 152400 h 167640"/>
                <a:gd name="connsiteX9" fmla="*/ 149925 w 175325"/>
                <a:gd name="connsiteY9" fmla="*/ 167640 h 167640"/>
                <a:gd name="connsiteX10" fmla="*/ 73725 w 175325"/>
                <a:gd name="connsiteY10" fmla="*/ 162560 h 167640"/>
                <a:gd name="connsiteX11" fmla="*/ 58485 w 175325"/>
                <a:gd name="connsiteY11" fmla="*/ 147320 h 167640"/>
                <a:gd name="connsiteX12" fmla="*/ 22925 w 175325"/>
                <a:gd name="connsiteY12" fmla="*/ 127000 h 167640"/>
                <a:gd name="connsiteX13" fmla="*/ 17845 w 175325"/>
                <a:gd name="connsiteY13" fmla="*/ 111760 h 167640"/>
                <a:gd name="connsiteX14" fmla="*/ 22925 w 175325"/>
                <a:gd name="connsiteY14" fmla="*/ 50800 h 167640"/>
                <a:gd name="connsiteX15" fmla="*/ 33085 w 175325"/>
                <a:gd name="connsiteY15" fmla="*/ 30480 h 1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5325" h="167640">
                  <a:moveTo>
                    <a:pt x="33085" y="30480"/>
                  </a:moveTo>
                  <a:cubicBezTo>
                    <a:pt x="43245" y="28787"/>
                    <a:pt x="54352" y="30006"/>
                    <a:pt x="63565" y="25400"/>
                  </a:cubicBezTo>
                  <a:cubicBezTo>
                    <a:pt x="69026" y="22670"/>
                    <a:pt x="68388" y="13125"/>
                    <a:pt x="73725" y="10160"/>
                  </a:cubicBezTo>
                  <a:cubicBezTo>
                    <a:pt x="84501" y="4173"/>
                    <a:pt x="97432" y="3387"/>
                    <a:pt x="109285" y="0"/>
                  </a:cubicBezTo>
                  <a:cubicBezTo>
                    <a:pt x="121138" y="1693"/>
                    <a:pt x="135578" y="-2502"/>
                    <a:pt x="144845" y="5080"/>
                  </a:cubicBezTo>
                  <a:cubicBezTo>
                    <a:pt x="156567" y="14671"/>
                    <a:pt x="156764" y="33118"/>
                    <a:pt x="165165" y="45720"/>
                  </a:cubicBezTo>
                  <a:lnTo>
                    <a:pt x="175325" y="60960"/>
                  </a:lnTo>
                  <a:cubicBezTo>
                    <a:pt x="173632" y="74507"/>
                    <a:pt x="172049" y="88068"/>
                    <a:pt x="170245" y="101600"/>
                  </a:cubicBezTo>
                  <a:cubicBezTo>
                    <a:pt x="168543" y="114364"/>
                    <a:pt x="167102" y="138366"/>
                    <a:pt x="160085" y="152400"/>
                  </a:cubicBezTo>
                  <a:cubicBezTo>
                    <a:pt x="157355" y="157861"/>
                    <a:pt x="153312" y="162560"/>
                    <a:pt x="149925" y="167640"/>
                  </a:cubicBezTo>
                  <a:cubicBezTo>
                    <a:pt x="124525" y="165947"/>
                    <a:pt x="98575" y="168082"/>
                    <a:pt x="73725" y="162560"/>
                  </a:cubicBezTo>
                  <a:cubicBezTo>
                    <a:pt x="66712" y="161002"/>
                    <a:pt x="63940" y="151995"/>
                    <a:pt x="58485" y="147320"/>
                  </a:cubicBezTo>
                  <a:cubicBezTo>
                    <a:pt x="38914" y="130545"/>
                    <a:pt x="43014" y="133696"/>
                    <a:pt x="22925" y="127000"/>
                  </a:cubicBezTo>
                  <a:cubicBezTo>
                    <a:pt x="21232" y="121920"/>
                    <a:pt x="20240" y="116549"/>
                    <a:pt x="17845" y="111760"/>
                  </a:cubicBezTo>
                  <a:cubicBezTo>
                    <a:pt x="8465" y="93001"/>
                    <a:pt x="-19745" y="76402"/>
                    <a:pt x="22925" y="50800"/>
                  </a:cubicBezTo>
                  <a:lnTo>
                    <a:pt x="33085" y="3048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28461" y="2211006"/>
              <a:ext cx="1539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err="1" smtClean="0">
                  <a:solidFill>
                    <a:schemeClr val="bg1"/>
                  </a:solidFill>
                </a:rPr>
                <a:t>В.Д.Морозов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75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9" name="TextBox 18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20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10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11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6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7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8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3" name="Группа 2"/>
          <p:cNvGrpSpPr/>
          <p:nvPr/>
        </p:nvGrpSpPr>
        <p:grpSpPr>
          <a:xfrm>
            <a:off x="139477" y="11210"/>
            <a:ext cx="8865046" cy="5636821"/>
            <a:chOff x="139477" y="11210"/>
            <a:chExt cx="8865046" cy="5636821"/>
          </a:xfrm>
        </p:grpSpPr>
        <p:sp>
          <p:nvSpPr>
            <p:cNvPr id="141" name="Rectangle 33"/>
            <p:cNvSpPr>
              <a:spLocks noChangeArrowheads="1"/>
            </p:cNvSpPr>
            <p:nvPr/>
          </p:nvSpPr>
          <p:spPr bwMode="auto">
            <a:xfrm>
              <a:off x="139477" y="11210"/>
              <a:ext cx="886504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pic>
          <p:nvPicPr>
            <p:cNvPr id="12289" name="Picture 1" descr="_DSC1364_2_1_0_tonemapp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372" y="487488"/>
              <a:ext cx="7769379" cy="5160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4"/>
            <p:cNvSpPr txBox="1">
              <a:spLocks noChangeArrowheads="1"/>
            </p:cNvSpPr>
            <p:nvPr/>
          </p:nvSpPr>
          <p:spPr bwMode="auto">
            <a:xfrm>
              <a:off x="772622" y="70387"/>
              <a:ext cx="7757129" cy="4616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2011</a:t>
              </a:r>
              <a:r>
                <a:rPr lang="ru-RU" sz="2000" b="1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август 	   </a:t>
              </a:r>
              <a:r>
                <a:rPr lang="ru-RU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Сборка комплекса завершена </a:t>
              </a:r>
              <a:endParaRPr lang="en-US" b="1" dirty="0">
                <a:solidFill>
                  <a:srgbClr val="00009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772622" y="1634736"/>
            <a:ext cx="2359218" cy="1015663"/>
            <a:chOff x="772622" y="1634736"/>
            <a:chExt cx="2359218" cy="1015663"/>
          </a:xfrm>
        </p:grpSpPr>
        <p:cxnSp>
          <p:nvCxnSpPr>
            <p:cNvPr id="33" name="Прямая со стрелкой 32"/>
            <p:cNvCxnSpPr/>
            <p:nvPr/>
          </p:nvCxnSpPr>
          <p:spPr bwMode="auto">
            <a:xfrm flipV="1">
              <a:off x="1795559" y="2060848"/>
              <a:ext cx="1336281" cy="122679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CC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34" name="TextBox 4"/>
            <p:cNvSpPr txBox="1">
              <a:spLocks noChangeArrowheads="1"/>
            </p:cNvSpPr>
            <p:nvPr/>
          </p:nvSpPr>
          <p:spPr bwMode="auto">
            <a:xfrm>
              <a:off x="772622" y="1634736"/>
              <a:ext cx="1512168" cy="101566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rgbClr val="FFCCFF"/>
                  </a:solidFill>
                  <a:latin typeface="Calibri" panose="020F0502020204030204" pitchFamily="34" charset="0"/>
                </a:rPr>
                <a:t>Positron transfer channel</a:t>
              </a:r>
              <a:endParaRPr lang="en-US" sz="2000" b="1" dirty="0">
                <a:solidFill>
                  <a:srgbClr val="FFCC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18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9" name="TextBox 18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20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10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11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6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7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8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4" name="Группа 3"/>
          <p:cNvGrpSpPr/>
          <p:nvPr/>
        </p:nvGrpSpPr>
        <p:grpSpPr>
          <a:xfrm>
            <a:off x="587457" y="113254"/>
            <a:ext cx="7923213" cy="5389747"/>
            <a:chOff x="587457" y="113254"/>
            <a:chExt cx="7923213" cy="5389747"/>
          </a:xfrm>
        </p:grpSpPr>
        <p:grpSp>
          <p:nvGrpSpPr>
            <p:cNvPr id="65" name="Группа 64"/>
            <p:cNvGrpSpPr/>
            <p:nvPr/>
          </p:nvGrpSpPr>
          <p:grpSpPr>
            <a:xfrm>
              <a:off x="1763688" y="1411174"/>
              <a:ext cx="5620166" cy="4091827"/>
              <a:chOff x="3393682" y="1972136"/>
              <a:chExt cx="5620166" cy="4091827"/>
            </a:xfrm>
          </p:grpSpPr>
          <p:pic>
            <p:nvPicPr>
              <p:cNvPr id="77" name="Picture 34" descr="11Sep07_Two_El_Beams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682" y="1972136"/>
                <a:ext cx="5456123" cy="4091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Text Box 27"/>
              <p:cNvSpPr txBox="1">
                <a:spLocks noChangeArrowheads="1"/>
              </p:cNvSpPr>
              <p:nvPr/>
            </p:nvSpPr>
            <p:spPr bwMode="auto">
              <a:xfrm>
                <a:off x="5604785" y="2274207"/>
                <a:ext cx="2862263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r>
                  <a:rPr lang="en-US" altLang="ru-RU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Electron beam f</a:t>
                </a:r>
                <a:r>
                  <a:rPr lang="en-US" altLang="ru-RU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rom </a:t>
                </a:r>
                <a:r>
                  <a:rPr lang="en-US" altLang="ru-RU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the test e-gun in  Injector</a:t>
                </a:r>
              </a:p>
            </p:txBody>
          </p:sp>
          <p:sp>
            <p:nvSpPr>
              <p:cNvPr id="79" name="Text Box 19"/>
              <p:cNvSpPr txBox="1">
                <a:spLocks noChangeArrowheads="1"/>
              </p:cNvSpPr>
              <p:nvPr/>
            </p:nvSpPr>
            <p:spPr bwMode="auto">
              <a:xfrm>
                <a:off x="4808827" y="4314530"/>
                <a:ext cx="17145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ru-RU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Median plane</a:t>
                </a:r>
                <a:endParaRPr lang="en-US" alt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Line 18"/>
              <p:cNvSpPr>
                <a:spLocks noChangeShapeType="1"/>
              </p:cNvSpPr>
              <p:nvPr/>
            </p:nvSpPr>
            <p:spPr bwMode="auto">
              <a:xfrm>
                <a:off x="6211019" y="4485736"/>
                <a:ext cx="767752" cy="8626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" name="Line 20"/>
              <p:cNvSpPr>
                <a:spLocks noChangeShapeType="1"/>
              </p:cNvSpPr>
              <p:nvPr/>
            </p:nvSpPr>
            <p:spPr bwMode="auto">
              <a:xfrm flipH="1">
                <a:off x="5604783" y="5179753"/>
                <a:ext cx="479384" cy="518488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" name="Line 21"/>
              <p:cNvSpPr>
                <a:spLocks noChangeShapeType="1"/>
              </p:cNvSpPr>
              <p:nvPr/>
            </p:nvSpPr>
            <p:spPr bwMode="auto">
              <a:xfrm>
                <a:off x="6179058" y="5125683"/>
                <a:ext cx="800100" cy="0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" name="Line 22"/>
              <p:cNvSpPr>
                <a:spLocks noChangeShapeType="1"/>
              </p:cNvSpPr>
              <p:nvPr/>
            </p:nvSpPr>
            <p:spPr bwMode="auto">
              <a:xfrm>
                <a:off x="6228840" y="2770551"/>
                <a:ext cx="0" cy="97790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" name="Line 23"/>
              <p:cNvSpPr>
                <a:spLocks noChangeShapeType="1"/>
              </p:cNvSpPr>
              <p:nvPr/>
            </p:nvSpPr>
            <p:spPr bwMode="auto">
              <a:xfrm flipH="1" flipV="1">
                <a:off x="6719977" y="4494361"/>
                <a:ext cx="8627" cy="646981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5" name="Text Box 24"/>
              <p:cNvSpPr txBox="1">
                <a:spLocks noChangeArrowheads="1"/>
              </p:cNvSpPr>
              <p:nvPr/>
            </p:nvSpPr>
            <p:spPr bwMode="auto">
              <a:xfrm>
                <a:off x="6757235" y="4011013"/>
                <a:ext cx="1168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ru-RU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60 mm</a:t>
                </a:r>
                <a:endParaRPr lang="en-US" alt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Text Box 25"/>
              <p:cNvSpPr txBox="1">
                <a:spLocks noChangeArrowheads="1"/>
              </p:cNvSpPr>
              <p:nvPr/>
            </p:nvSpPr>
            <p:spPr bwMode="auto">
              <a:xfrm>
                <a:off x="6757235" y="4666890"/>
                <a:ext cx="8890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ru-RU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60 mm</a:t>
                </a:r>
                <a:endParaRPr lang="en-US" alt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Text Box 28"/>
              <p:cNvSpPr txBox="1">
                <a:spLocks noChangeArrowheads="1"/>
              </p:cNvSpPr>
              <p:nvPr/>
            </p:nvSpPr>
            <p:spPr bwMode="auto">
              <a:xfrm>
                <a:off x="6883706" y="3748451"/>
                <a:ext cx="2130142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ru-RU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Shift by kicker pulse </a:t>
                </a:r>
                <a:endParaRPr lang="en-US" alt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Text Box 29"/>
              <p:cNvSpPr txBox="1">
                <a:spLocks noChangeArrowheads="1"/>
              </p:cNvSpPr>
              <p:nvPr/>
            </p:nvSpPr>
            <p:spPr bwMode="auto">
              <a:xfrm>
                <a:off x="6926904" y="4886303"/>
                <a:ext cx="1819983" cy="59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ru-RU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Centrifugal drift in solenoid arc</a:t>
                </a:r>
                <a:endParaRPr lang="en-US" alt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Text Box 30"/>
              <p:cNvSpPr txBox="1">
                <a:spLocks noChangeArrowheads="1"/>
              </p:cNvSpPr>
              <p:nvPr/>
            </p:nvSpPr>
            <p:spPr bwMode="auto">
              <a:xfrm>
                <a:off x="3851920" y="5589240"/>
                <a:ext cx="290036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r>
                  <a:rPr lang="en-US" altLang="ru-RU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The cooling electron beam</a:t>
                </a:r>
                <a:endParaRPr lang="en-US" alt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Line 36"/>
              <p:cNvSpPr>
                <a:spLocks noChangeShapeType="1"/>
              </p:cNvSpPr>
              <p:nvPr/>
            </p:nvSpPr>
            <p:spPr bwMode="auto">
              <a:xfrm>
                <a:off x="6234832" y="3823106"/>
                <a:ext cx="692180" cy="7022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" name="Line 23"/>
              <p:cNvSpPr>
                <a:spLocks noChangeShapeType="1"/>
              </p:cNvSpPr>
              <p:nvPr/>
            </p:nvSpPr>
            <p:spPr bwMode="auto">
              <a:xfrm flipV="1">
                <a:off x="6728605" y="3856008"/>
                <a:ext cx="8626" cy="64698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5" name="Text Box 32"/>
            <p:cNvSpPr txBox="1">
              <a:spLocks noChangeArrowheads="1"/>
            </p:cNvSpPr>
            <p:nvPr/>
          </p:nvSpPr>
          <p:spPr bwMode="auto">
            <a:xfrm>
              <a:off x="587457" y="113254"/>
              <a:ext cx="7923213" cy="1133475"/>
            </a:xfrm>
            <a:prstGeom prst="rect">
              <a:avLst/>
            </a:prstGeom>
            <a:noFill/>
            <a:ln w="19050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altLang="ru-RU" sz="2400" b="1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September 07, 2011</a:t>
              </a:r>
              <a:endParaRPr lang="ru-RU" altLang="ru-RU" sz="2400" dirty="0"/>
            </a:p>
            <a:p>
              <a:pPr algn="ctr"/>
              <a:r>
                <a:rPr lang="en-US" altLang="ru-RU" sz="2400" b="1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First </a:t>
              </a:r>
              <a:r>
                <a:rPr lang="en-US" altLang="ru-RU" sz="2400" b="1" dirty="0" smtClean="0">
                  <a:solidFill>
                    <a:srgbClr val="FF3300"/>
                  </a:solidFill>
                  <a:cs typeface="Times New Roman" panose="02020603050405020304" pitchFamily="18" charset="0"/>
                </a:rPr>
                <a:t>positron</a:t>
              </a:r>
              <a:r>
                <a:rPr lang="en-US" altLang="ru-RU" sz="2400" b="1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s</a:t>
              </a:r>
              <a:r>
                <a:rPr lang="ru-RU" altLang="ru-RU" sz="2400" b="1" dirty="0" smtClean="0">
                  <a:solidFill>
                    <a:srgbClr val="FF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ru-RU" sz="2400" b="1" dirty="0" smtClean="0">
                  <a:solidFill>
                    <a:srgbClr val="FF3300"/>
                  </a:solidFill>
                  <a:cs typeface="Times New Roman" panose="02020603050405020304" pitchFamily="18" charset="0"/>
                </a:rPr>
                <a:t>were injected into </a:t>
              </a:r>
              <a:r>
                <a:rPr lang="en-US" altLang="ru-RU" sz="2400" b="1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the LEPTA ring </a:t>
              </a:r>
            </a:p>
            <a:p>
              <a:pPr algn="ctr" eaLnBrk="0" hangingPunct="0"/>
              <a:r>
                <a:rPr lang="en-US" altLang="ru-RU" sz="2000" b="1" dirty="0" smtClean="0">
                  <a:solidFill>
                    <a:srgbClr val="FF3300"/>
                  </a:solidFill>
                  <a:cs typeface="Times New Roman" panose="02020603050405020304" pitchFamily="18" charset="0"/>
                </a:rPr>
                <a:t>Continuous e+ flux of 1.5 </a:t>
              </a:r>
              <a:r>
                <a:rPr lang="en-US" altLang="ru-RU" sz="2000" b="1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×10</a:t>
              </a:r>
              <a:r>
                <a:rPr lang="en-US" altLang="ru-RU" sz="2000" b="1" baseline="30000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5</a:t>
              </a:r>
              <a:r>
                <a:rPr lang="en-US" altLang="ru-RU" sz="2000" b="1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 e</a:t>
              </a:r>
              <a:r>
                <a:rPr lang="en-US" altLang="ru-RU" sz="2000" b="1" baseline="30000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+</a:t>
              </a:r>
              <a:r>
                <a:rPr lang="en-US" altLang="ru-RU" sz="2000" b="1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/sec</a:t>
              </a:r>
              <a:endParaRPr lang="en-US" altLang="ru-RU" sz="2000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874105" y="1180099"/>
            <a:ext cx="1037478" cy="2373388"/>
            <a:chOff x="3890409" y="1179801"/>
            <a:chExt cx="1037478" cy="2373388"/>
          </a:xfrm>
        </p:grpSpPr>
        <p:sp>
          <p:nvSpPr>
            <p:cNvPr id="74" name="Oval 31"/>
            <p:cNvSpPr>
              <a:spLocks noChangeArrowheads="1"/>
            </p:cNvSpPr>
            <p:nvPr/>
          </p:nvSpPr>
          <p:spPr bwMode="auto">
            <a:xfrm>
              <a:off x="4302412" y="2978514"/>
              <a:ext cx="625475" cy="574675"/>
            </a:xfrm>
            <a:prstGeom prst="ellipse">
              <a:avLst/>
            </a:prstGeom>
            <a:noFill/>
            <a:ln w="698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Line 37"/>
            <p:cNvSpPr>
              <a:spLocks noChangeShapeType="1"/>
            </p:cNvSpPr>
            <p:nvPr/>
          </p:nvSpPr>
          <p:spPr bwMode="auto">
            <a:xfrm>
              <a:off x="3890409" y="1179801"/>
              <a:ext cx="563302" cy="17987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832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aphicFrame>
        <p:nvGraphicFramePr>
          <p:cNvPr id="18" name="Object 51"/>
          <p:cNvGraphicFramePr>
            <a:graphicFrameLocks noChangeAspect="1"/>
          </p:cNvGraphicFramePr>
          <p:nvPr/>
        </p:nvGraphicFramePr>
        <p:xfrm>
          <a:off x="407988" y="304800"/>
          <a:ext cx="8367712" cy="597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9" name="Фотография Photo Editor" r:id="rId4" imgW="10971429" imgH="8573697" progId="">
                  <p:embed/>
                </p:oleObj>
              </mc:Choice>
              <mc:Fallback>
                <p:oleObj name="Фотография Photo Editor" r:id="rId4" imgW="10971429" imgH="8573697" progId="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8" y="304800"/>
                        <a:ext cx="8367712" cy="597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ine 137"/>
          <p:cNvSpPr>
            <a:spLocks noChangeShapeType="1"/>
          </p:cNvSpPr>
          <p:nvPr/>
        </p:nvSpPr>
        <p:spPr bwMode="auto">
          <a:xfrm flipH="1" flipV="1">
            <a:off x="4026888" y="1854279"/>
            <a:ext cx="1494018" cy="77677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Line 140"/>
          <p:cNvSpPr>
            <a:spLocks noChangeShapeType="1"/>
          </p:cNvSpPr>
          <p:nvPr/>
        </p:nvSpPr>
        <p:spPr bwMode="auto">
          <a:xfrm flipH="1" flipV="1">
            <a:off x="3476515" y="1486988"/>
            <a:ext cx="556771" cy="368301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" name="Line 144"/>
          <p:cNvSpPr>
            <a:spLocks noChangeShapeType="1"/>
          </p:cNvSpPr>
          <p:nvPr/>
        </p:nvSpPr>
        <p:spPr bwMode="auto">
          <a:xfrm flipH="1" flipV="1">
            <a:off x="3375524" y="1633075"/>
            <a:ext cx="1821155" cy="1362374"/>
          </a:xfrm>
          <a:prstGeom prst="line">
            <a:avLst/>
          </a:prstGeom>
          <a:noFill/>
          <a:ln w="57150">
            <a:solidFill>
              <a:srgbClr val="00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" name="Text Box 149"/>
          <p:cNvSpPr txBox="1">
            <a:spLocks noChangeArrowheads="1"/>
          </p:cNvSpPr>
          <p:nvPr/>
        </p:nvSpPr>
        <p:spPr bwMode="auto">
          <a:xfrm>
            <a:off x="4619625" y="2946400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>
                <a:solidFill>
                  <a:srgbClr val="000099"/>
                </a:solidFill>
              </a:rPr>
              <a:t>e-gun</a:t>
            </a:r>
            <a:endParaRPr lang="ru-RU" altLang="ru-RU" b="1">
              <a:solidFill>
                <a:srgbClr val="000099"/>
              </a:solidFill>
            </a:endParaRPr>
          </a:p>
        </p:txBody>
      </p:sp>
      <p:grpSp>
        <p:nvGrpSpPr>
          <p:cNvPr id="47" name="Group 161"/>
          <p:cNvGrpSpPr>
            <a:grpSpLocks/>
          </p:cNvGrpSpPr>
          <p:nvPr/>
        </p:nvGrpSpPr>
        <p:grpSpPr bwMode="auto">
          <a:xfrm>
            <a:off x="6954838" y="4424363"/>
            <a:ext cx="1109662" cy="1195387"/>
            <a:chOff x="4517" y="2832"/>
            <a:chExt cx="699" cy="753"/>
          </a:xfrm>
        </p:grpSpPr>
        <p:sp>
          <p:nvSpPr>
            <p:cNvPr id="48" name="Text Box 162"/>
            <p:cNvSpPr txBox="1">
              <a:spLocks noChangeArrowheads="1"/>
            </p:cNvSpPr>
            <p:nvPr/>
          </p:nvSpPr>
          <p:spPr bwMode="auto">
            <a:xfrm>
              <a:off x="4517" y="3062"/>
              <a:ext cx="699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 baseline="30000" dirty="0">
                  <a:solidFill>
                    <a:srgbClr val="CC0000"/>
                  </a:solidFill>
                </a:rPr>
                <a:t>22</a:t>
              </a:r>
              <a:r>
                <a:rPr lang="en-US" altLang="ru-RU" b="1" dirty="0">
                  <a:solidFill>
                    <a:srgbClr val="CC0000"/>
                  </a:solidFill>
                </a:rPr>
                <a:t>Na</a:t>
              </a:r>
              <a:endParaRPr lang="en-US" altLang="ru-RU" b="1" dirty="0">
                <a:solidFill>
                  <a:srgbClr val="CC0000"/>
                </a:solidFill>
                <a:sym typeface="Symbol" panose="05050102010706020507" pitchFamily="18" charset="2"/>
              </a:endParaRPr>
            </a:p>
            <a:p>
              <a:r>
                <a:rPr lang="ru-RU" altLang="ru-RU" b="1" dirty="0" smtClean="0">
                  <a:solidFill>
                    <a:srgbClr val="CC0000"/>
                  </a:solidFill>
                </a:rPr>
                <a:t>3</a:t>
              </a:r>
              <a:r>
                <a:rPr lang="en-US" altLang="ru-RU" b="1" dirty="0" smtClean="0">
                  <a:solidFill>
                    <a:srgbClr val="CC0000"/>
                  </a:solidFill>
                </a:rPr>
                <a:t>E5</a:t>
              </a:r>
              <a:r>
                <a:rPr lang="en-US" altLang="ru-RU" b="1" baseline="30000" dirty="0" smtClean="0">
                  <a:solidFill>
                    <a:srgbClr val="CC0000"/>
                  </a:solidFill>
                </a:rPr>
                <a:t> </a:t>
              </a:r>
              <a:r>
                <a:rPr lang="en-US" altLang="ru-RU" b="1" dirty="0">
                  <a:solidFill>
                    <a:srgbClr val="CC0000"/>
                  </a:solidFill>
                </a:rPr>
                <a:t>e+ </a:t>
              </a:r>
            </a:p>
            <a:p>
              <a:r>
                <a:rPr lang="en-US" altLang="ru-RU" b="1" dirty="0">
                  <a:solidFill>
                    <a:srgbClr val="CC0000"/>
                  </a:solidFill>
                </a:rPr>
                <a:t>per sec</a:t>
              </a:r>
              <a:r>
                <a:rPr lang="en-US" altLang="ru-RU" b="1" dirty="0"/>
                <a:t> </a:t>
              </a:r>
              <a:endParaRPr lang="ru-RU" altLang="ru-RU" b="1" dirty="0"/>
            </a:p>
          </p:txBody>
        </p:sp>
        <p:sp>
          <p:nvSpPr>
            <p:cNvPr id="49" name="Line 163"/>
            <p:cNvSpPr>
              <a:spLocks noChangeShapeType="1"/>
            </p:cNvSpPr>
            <p:nvPr/>
          </p:nvSpPr>
          <p:spPr bwMode="auto">
            <a:xfrm flipV="1">
              <a:off x="4896" y="2832"/>
              <a:ext cx="176" cy="336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0" name="Line 164"/>
          <p:cNvSpPr>
            <a:spLocks noChangeShapeType="1"/>
          </p:cNvSpPr>
          <p:nvPr/>
        </p:nvSpPr>
        <p:spPr bwMode="auto">
          <a:xfrm flipH="1" flipV="1">
            <a:off x="5503653" y="2613804"/>
            <a:ext cx="2251720" cy="151633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3530453" y="952264"/>
            <a:ext cx="3133948" cy="1150980"/>
            <a:chOff x="3670300" y="1055453"/>
            <a:chExt cx="3133948" cy="1150980"/>
          </a:xfrm>
        </p:grpSpPr>
        <p:sp>
          <p:nvSpPr>
            <p:cNvPr id="22" name="Text Box 136"/>
            <p:cNvSpPr txBox="1">
              <a:spLocks noChangeArrowheads="1"/>
            </p:cNvSpPr>
            <p:nvPr/>
          </p:nvSpPr>
          <p:spPr bwMode="auto">
            <a:xfrm rot="2239696">
              <a:off x="4568673" y="1892501"/>
              <a:ext cx="961690" cy="313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ru-RU" b="1" dirty="0">
                  <a:solidFill>
                    <a:srgbClr val="CC0000"/>
                  </a:solidFill>
                </a:rPr>
                <a:t>S</a:t>
              </a:r>
              <a:r>
                <a:rPr lang="en-US" altLang="ru-RU" b="1" dirty="0" smtClean="0">
                  <a:solidFill>
                    <a:srgbClr val="CC0000"/>
                  </a:solidFill>
                </a:rPr>
                <a:t>eptum</a:t>
              </a:r>
              <a:endParaRPr lang="ru-RU" altLang="ru-RU" b="1" dirty="0">
                <a:solidFill>
                  <a:srgbClr val="CC0000"/>
                </a:solidFill>
              </a:endParaRPr>
            </a:p>
          </p:txBody>
        </p:sp>
        <p:sp>
          <p:nvSpPr>
            <p:cNvPr id="34" name="Text Box 148"/>
            <p:cNvSpPr txBox="1">
              <a:spLocks noChangeArrowheads="1"/>
            </p:cNvSpPr>
            <p:nvPr/>
          </p:nvSpPr>
          <p:spPr bwMode="auto">
            <a:xfrm>
              <a:off x="3670300" y="1055453"/>
              <a:ext cx="13548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 dirty="0" smtClean="0">
                  <a:solidFill>
                    <a:srgbClr val="CC0000"/>
                  </a:solidFill>
                </a:rPr>
                <a:t>3</a:t>
              </a:r>
              <a:r>
                <a:rPr lang="en-US" altLang="ru-RU" b="1" dirty="0" smtClean="0">
                  <a:solidFill>
                    <a:srgbClr val="CC0000"/>
                  </a:solidFill>
                </a:rPr>
                <a:t>E5 / </a:t>
              </a:r>
              <a:r>
                <a:rPr lang="en-US" altLang="ru-RU" b="1" dirty="0" smtClean="0">
                  <a:solidFill>
                    <a:srgbClr val="CC0000"/>
                  </a:solidFill>
                  <a:sym typeface="Symbol" panose="05050102010706020507" pitchFamily="18" charset="2"/>
                </a:rPr>
                <a:t>sec </a:t>
              </a:r>
              <a:r>
                <a:rPr lang="en-US" altLang="ru-RU" b="1" dirty="0">
                  <a:solidFill>
                    <a:srgbClr val="CC0000"/>
                  </a:solidFill>
                  <a:sym typeface="Symbol" panose="05050102010706020507" pitchFamily="18" charset="2"/>
                </a:rPr>
                <a:t>e+</a:t>
              </a:r>
              <a:endParaRPr lang="en-US" altLang="ru-RU" b="1" baseline="30000" dirty="0">
                <a:solidFill>
                  <a:srgbClr val="CC0000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54" name="Text Box 139"/>
            <p:cNvSpPr txBox="1">
              <a:spLocks noChangeArrowheads="1"/>
            </p:cNvSpPr>
            <p:nvPr/>
          </p:nvSpPr>
          <p:spPr bwMode="auto">
            <a:xfrm>
              <a:off x="4134276" y="1430342"/>
              <a:ext cx="2669972" cy="31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ru-RU" b="1" dirty="0" smtClean="0">
                  <a:solidFill>
                    <a:srgbClr val="CC0000"/>
                  </a:solidFill>
                </a:rPr>
                <a:t>Magnetic (static) kicker</a:t>
              </a:r>
              <a:endParaRPr lang="ru-RU" altLang="ru-RU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3" name="Пятно 1 2"/>
          <p:cNvSpPr/>
          <p:nvPr/>
        </p:nvSpPr>
        <p:spPr bwMode="auto">
          <a:xfrm>
            <a:off x="3281273" y="1212551"/>
            <a:ext cx="322436" cy="338554"/>
          </a:xfrm>
          <a:prstGeom prst="irregularSeal1">
            <a:avLst/>
          </a:prstGeom>
          <a:solidFill>
            <a:srgbClr val="A500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56" name="Пятно 1 55"/>
          <p:cNvSpPr/>
          <p:nvPr/>
        </p:nvSpPr>
        <p:spPr bwMode="auto">
          <a:xfrm>
            <a:off x="3053089" y="1380178"/>
            <a:ext cx="322436" cy="338554"/>
          </a:xfrm>
          <a:prstGeom prst="irregularSeal1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32" name="Text Box 206"/>
          <p:cNvSpPr txBox="1">
            <a:spLocks noChangeArrowheads="1"/>
          </p:cNvSpPr>
          <p:nvPr/>
        </p:nvSpPr>
        <p:spPr bwMode="auto">
          <a:xfrm>
            <a:off x="251520" y="95670"/>
            <a:ext cx="8626556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7 сентября</a:t>
            </a:r>
            <a:r>
              <a:rPr lang="en-US" altLang="ru-RU" sz="20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 2011</a:t>
            </a:r>
            <a:endParaRPr lang="ru-RU" altLang="ru-RU" sz="2000" b="1" dirty="0" smtClean="0">
              <a:solidFill>
                <a:srgbClr val="FF33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Позитроны из КРИММП проведены до выхода из </a:t>
            </a:r>
            <a:r>
              <a:rPr lang="ru-RU" altLang="ru-RU" sz="2000" b="1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септума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25448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0" grpId="0" animBg="1"/>
      <p:bldP spid="50" grpId="0" animBg="1"/>
      <p:bldP spid="3" grpId="0" animBg="1"/>
      <p:bldP spid="5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3" name="Text Box 206"/>
          <p:cNvSpPr txBox="1">
            <a:spLocks noChangeArrowheads="1"/>
          </p:cNvSpPr>
          <p:nvPr/>
        </p:nvSpPr>
        <p:spPr bwMode="auto">
          <a:xfrm>
            <a:off x="3023239" y="127753"/>
            <a:ext cx="31908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0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2012</a:t>
            </a:r>
            <a:endParaRPr lang="ru-RU" alt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-21040" y="519810"/>
            <a:ext cx="9149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июля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 </a:t>
            </a:r>
            <a:r>
              <a:rPr lang="ru-RU" sz="240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первый оборот по кольцу позитронов</a:t>
            </a:r>
            <a:r>
              <a:rPr lang="ru-RU" sz="2400" b="1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ru-RU" sz="240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накопленных в ловушке.</a:t>
            </a:r>
            <a:endParaRPr lang="ru-RU" sz="2400" b="1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6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606346"/>
              </p:ext>
            </p:extLst>
          </p:nvPr>
        </p:nvGraphicFramePr>
        <p:xfrm>
          <a:off x="393615" y="293217"/>
          <a:ext cx="8367712" cy="597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" name="Фотография Photo Editor" r:id="rId4" imgW="10971429" imgH="8573697" progId="">
                  <p:embed/>
                </p:oleObj>
              </mc:Choice>
              <mc:Fallback>
                <p:oleObj name="Фотография Photo Editor" r:id="rId4" imgW="10971429" imgH="8573697" progId="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615" y="293217"/>
                        <a:ext cx="8367712" cy="597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133"/>
          <p:cNvSpPr txBox="1">
            <a:spLocks noChangeArrowheads="1"/>
          </p:cNvSpPr>
          <p:nvPr/>
        </p:nvSpPr>
        <p:spPr bwMode="auto">
          <a:xfrm rot="2069516">
            <a:off x="1828800" y="2568575"/>
            <a:ext cx="20129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ru-RU" b="1">
                <a:solidFill>
                  <a:srgbClr val="CC0000"/>
                </a:solidFill>
              </a:rPr>
              <a:t>electron cooling </a:t>
            </a:r>
          </a:p>
          <a:p>
            <a:pPr algn="ctr">
              <a:lnSpc>
                <a:spcPct val="90000"/>
              </a:lnSpc>
            </a:pPr>
            <a:r>
              <a:rPr lang="en-US" altLang="ru-RU" b="1">
                <a:solidFill>
                  <a:srgbClr val="CC0000"/>
                </a:solidFill>
              </a:rPr>
              <a:t>section</a:t>
            </a:r>
            <a:endParaRPr lang="ru-RU" altLang="ru-RU" b="1">
              <a:solidFill>
                <a:srgbClr val="CC0000"/>
              </a:solidFill>
            </a:endParaRPr>
          </a:p>
        </p:txBody>
      </p:sp>
      <p:sp>
        <p:nvSpPr>
          <p:cNvPr id="38" name="Text Box 134"/>
          <p:cNvSpPr txBox="1">
            <a:spLocks noChangeArrowheads="1"/>
          </p:cNvSpPr>
          <p:nvPr/>
        </p:nvSpPr>
        <p:spPr bwMode="auto">
          <a:xfrm rot="2045127">
            <a:off x="6445250" y="3128963"/>
            <a:ext cx="17256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ru-RU" b="1">
                <a:solidFill>
                  <a:srgbClr val="CC0000"/>
                </a:solidFill>
              </a:rPr>
              <a:t>positron trap</a:t>
            </a:r>
            <a:endParaRPr lang="ru-RU" altLang="ru-RU" b="1">
              <a:solidFill>
                <a:srgbClr val="CC0000"/>
              </a:solidFill>
            </a:endParaRPr>
          </a:p>
        </p:txBody>
      </p:sp>
      <p:sp>
        <p:nvSpPr>
          <p:cNvPr id="39" name="Line 135"/>
          <p:cNvSpPr>
            <a:spLocks noChangeShapeType="1"/>
          </p:cNvSpPr>
          <p:nvPr/>
        </p:nvSpPr>
        <p:spPr bwMode="auto">
          <a:xfrm flipH="1" flipV="1">
            <a:off x="6629400" y="3365500"/>
            <a:ext cx="1085850" cy="7334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" name="Text Box 136"/>
          <p:cNvSpPr txBox="1">
            <a:spLocks noChangeArrowheads="1"/>
          </p:cNvSpPr>
          <p:nvPr/>
        </p:nvSpPr>
        <p:spPr bwMode="auto">
          <a:xfrm rot="2239696">
            <a:off x="4587875" y="1844675"/>
            <a:ext cx="13065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ru-RU" b="1">
                <a:solidFill>
                  <a:srgbClr val="CC0000"/>
                </a:solidFill>
              </a:rPr>
              <a:t>septum</a:t>
            </a:r>
            <a:endParaRPr lang="ru-RU" altLang="ru-RU" b="1">
              <a:solidFill>
                <a:srgbClr val="CC0000"/>
              </a:solidFill>
            </a:endParaRPr>
          </a:p>
        </p:txBody>
      </p:sp>
      <p:sp>
        <p:nvSpPr>
          <p:cNvPr id="41" name="Line 137"/>
          <p:cNvSpPr>
            <a:spLocks noChangeShapeType="1"/>
          </p:cNvSpPr>
          <p:nvPr/>
        </p:nvSpPr>
        <p:spPr bwMode="auto">
          <a:xfrm flipH="1" flipV="1">
            <a:off x="4076700" y="1866900"/>
            <a:ext cx="1333500" cy="6477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3" name="Group 138"/>
          <p:cNvGrpSpPr>
            <a:grpSpLocks/>
          </p:cNvGrpSpPr>
          <p:nvPr/>
        </p:nvGrpSpPr>
        <p:grpSpPr bwMode="auto">
          <a:xfrm>
            <a:off x="3670300" y="1266825"/>
            <a:ext cx="1420813" cy="600075"/>
            <a:chOff x="2448" y="843"/>
            <a:chExt cx="895" cy="378"/>
          </a:xfrm>
        </p:grpSpPr>
        <p:sp>
          <p:nvSpPr>
            <p:cNvPr id="44" name="Text Box 139"/>
            <p:cNvSpPr txBox="1">
              <a:spLocks noChangeArrowheads="1"/>
            </p:cNvSpPr>
            <p:nvPr/>
          </p:nvSpPr>
          <p:spPr bwMode="auto">
            <a:xfrm>
              <a:off x="2710" y="843"/>
              <a:ext cx="633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ru-RU" b="1">
                  <a:solidFill>
                    <a:srgbClr val="CC0000"/>
                  </a:solidFill>
                </a:rPr>
                <a:t>kicker</a:t>
              </a:r>
              <a:endParaRPr lang="ru-RU" altLang="ru-RU" b="1">
                <a:solidFill>
                  <a:srgbClr val="CC0000"/>
                </a:solidFill>
              </a:endParaRPr>
            </a:p>
          </p:txBody>
        </p:sp>
        <p:sp>
          <p:nvSpPr>
            <p:cNvPr id="45" name="Line 140"/>
            <p:cNvSpPr>
              <a:spLocks noChangeShapeType="1"/>
            </p:cNvSpPr>
            <p:nvPr/>
          </p:nvSpPr>
          <p:spPr bwMode="auto">
            <a:xfrm flipH="1" flipV="1">
              <a:off x="2448" y="1037"/>
              <a:ext cx="256" cy="184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6" name="Line 141"/>
          <p:cNvSpPr>
            <a:spLocks noChangeShapeType="1"/>
          </p:cNvSpPr>
          <p:nvPr/>
        </p:nvSpPr>
        <p:spPr bwMode="auto">
          <a:xfrm>
            <a:off x="1476375" y="2420938"/>
            <a:ext cx="1828800" cy="122078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" name="Arc 142"/>
          <p:cNvSpPr>
            <a:spLocks/>
          </p:cNvSpPr>
          <p:nvPr/>
        </p:nvSpPr>
        <p:spPr bwMode="auto">
          <a:xfrm rot="5817697">
            <a:off x="3831568" y="2158175"/>
            <a:ext cx="1255324" cy="2205905"/>
          </a:xfrm>
          <a:custGeom>
            <a:avLst/>
            <a:gdLst>
              <a:gd name="G0" fmla="+- 11922 0 0"/>
              <a:gd name="G1" fmla="+- 21600 0 0"/>
              <a:gd name="G2" fmla="+- 21600 0 0"/>
              <a:gd name="T0" fmla="*/ 0 w 33522"/>
              <a:gd name="T1" fmla="*/ 3588 h 31480"/>
              <a:gd name="T2" fmla="*/ 31130 w 33522"/>
              <a:gd name="T3" fmla="*/ 31480 h 31480"/>
              <a:gd name="T4" fmla="*/ 11922 w 33522"/>
              <a:gd name="T5" fmla="*/ 21600 h 31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522" h="31480" fill="none" extrusionOk="0">
                <a:moveTo>
                  <a:pt x="0" y="3588"/>
                </a:moveTo>
                <a:cubicBezTo>
                  <a:pt x="3535" y="1247"/>
                  <a:pt x="7681" y="0"/>
                  <a:pt x="11922" y="0"/>
                </a:cubicBezTo>
                <a:cubicBezTo>
                  <a:pt x="23851" y="0"/>
                  <a:pt x="33522" y="9670"/>
                  <a:pt x="33522" y="21600"/>
                </a:cubicBezTo>
                <a:cubicBezTo>
                  <a:pt x="33522" y="25036"/>
                  <a:pt x="32701" y="28423"/>
                  <a:pt x="31129" y="31479"/>
                </a:cubicBezTo>
              </a:path>
              <a:path w="33522" h="31480" stroke="0" extrusionOk="0">
                <a:moveTo>
                  <a:pt x="0" y="3588"/>
                </a:moveTo>
                <a:cubicBezTo>
                  <a:pt x="3535" y="1247"/>
                  <a:pt x="7681" y="0"/>
                  <a:pt x="11922" y="0"/>
                </a:cubicBezTo>
                <a:cubicBezTo>
                  <a:pt x="23851" y="0"/>
                  <a:pt x="33522" y="9670"/>
                  <a:pt x="33522" y="21600"/>
                </a:cubicBezTo>
                <a:cubicBezTo>
                  <a:pt x="33522" y="25036"/>
                  <a:pt x="32701" y="28423"/>
                  <a:pt x="31129" y="31479"/>
                </a:cubicBezTo>
                <a:lnTo>
                  <a:pt x="11922" y="21600"/>
                </a:lnTo>
                <a:close/>
              </a:path>
            </a:pathLst>
          </a:custGeom>
          <a:noFill/>
          <a:ln w="38100">
            <a:solidFill>
              <a:srgbClr val="8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0" name="Text Box 149"/>
          <p:cNvSpPr txBox="1">
            <a:spLocks noChangeArrowheads="1"/>
          </p:cNvSpPr>
          <p:nvPr/>
        </p:nvSpPr>
        <p:spPr bwMode="auto">
          <a:xfrm>
            <a:off x="4619625" y="2946400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>
                <a:solidFill>
                  <a:srgbClr val="000099"/>
                </a:solidFill>
              </a:rPr>
              <a:t>e-gun</a:t>
            </a:r>
            <a:endParaRPr lang="ru-RU" altLang="ru-RU" b="1">
              <a:solidFill>
                <a:srgbClr val="000099"/>
              </a:solidFill>
            </a:endParaRPr>
          </a:p>
        </p:txBody>
      </p:sp>
      <p:sp>
        <p:nvSpPr>
          <p:cNvPr id="61" name="Line 150"/>
          <p:cNvSpPr>
            <a:spLocks noChangeShapeType="1"/>
          </p:cNvSpPr>
          <p:nvPr/>
        </p:nvSpPr>
        <p:spPr bwMode="auto">
          <a:xfrm flipV="1">
            <a:off x="1430338" y="2752725"/>
            <a:ext cx="420687" cy="9429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3" name="Text Box 151"/>
          <p:cNvSpPr txBox="1">
            <a:spLocks noChangeArrowheads="1"/>
          </p:cNvSpPr>
          <p:nvPr/>
        </p:nvSpPr>
        <p:spPr bwMode="auto">
          <a:xfrm>
            <a:off x="219075" y="3681413"/>
            <a:ext cx="2203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ru-RU" b="1">
                <a:solidFill>
                  <a:srgbClr val="CC0000"/>
                </a:solidFill>
              </a:rPr>
              <a:t>helical quadrupole</a:t>
            </a:r>
            <a:endParaRPr lang="ru-RU" altLang="ru-RU" b="1">
              <a:solidFill>
                <a:srgbClr val="CC0000"/>
              </a:solidFill>
            </a:endParaRPr>
          </a:p>
        </p:txBody>
      </p:sp>
      <p:grpSp>
        <p:nvGrpSpPr>
          <p:cNvPr id="64" name="Group 152"/>
          <p:cNvGrpSpPr>
            <a:grpSpLocks/>
          </p:cNvGrpSpPr>
          <p:nvPr/>
        </p:nvGrpSpPr>
        <p:grpSpPr bwMode="auto">
          <a:xfrm>
            <a:off x="1343025" y="1223963"/>
            <a:ext cx="2527300" cy="1484312"/>
            <a:chOff x="1022" y="880"/>
            <a:chExt cx="1536" cy="895"/>
          </a:xfrm>
        </p:grpSpPr>
        <p:sp>
          <p:nvSpPr>
            <p:cNvPr id="65" name="Arc 153"/>
            <p:cNvSpPr>
              <a:spLocks/>
            </p:cNvSpPr>
            <p:nvPr/>
          </p:nvSpPr>
          <p:spPr bwMode="auto">
            <a:xfrm rot="-3912660">
              <a:off x="1422" y="640"/>
              <a:ext cx="895" cy="1376"/>
            </a:xfrm>
            <a:custGeom>
              <a:avLst/>
              <a:gdLst>
                <a:gd name="G0" fmla="+- 0 0 0"/>
                <a:gd name="G1" fmla="+- 21559 0 0"/>
                <a:gd name="G2" fmla="+- 21600 0 0"/>
                <a:gd name="T0" fmla="*/ 1325 w 21168"/>
                <a:gd name="T1" fmla="*/ 0 h 21559"/>
                <a:gd name="T2" fmla="*/ 21168 w 21168"/>
                <a:gd name="T3" fmla="*/ 17261 h 21559"/>
                <a:gd name="T4" fmla="*/ 0 w 21168"/>
                <a:gd name="T5" fmla="*/ 21559 h 2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68" h="21559" fill="none" extrusionOk="0">
                  <a:moveTo>
                    <a:pt x="1325" y="-1"/>
                  </a:moveTo>
                  <a:cubicBezTo>
                    <a:pt x="11083" y="599"/>
                    <a:pt x="19222" y="7679"/>
                    <a:pt x="21168" y="17260"/>
                  </a:cubicBezTo>
                </a:path>
                <a:path w="21168" h="21559" stroke="0" extrusionOk="0">
                  <a:moveTo>
                    <a:pt x="1325" y="-1"/>
                  </a:moveTo>
                  <a:cubicBezTo>
                    <a:pt x="11083" y="599"/>
                    <a:pt x="19222" y="7679"/>
                    <a:pt x="21168" y="17260"/>
                  </a:cubicBezTo>
                  <a:lnTo>
                    <a:pt x="0" y="21559"/>
                  </a:lnTo>
                  <a:close/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Arc 154"/>
            <p:cNvSpPr>
              <a:spLocks/>
            </p:cNvSpPr>
            <p:nvPr/>
          </p:nvSpPr>
          <p:spPr bwMode="auto">
            <a:xfrm rot="14283651">
              <a:off x="1013" y="1372"/>
              <a:ext cx="215" cy="198"/>
            </a:xfrm>
            <a:custGeom>
              <a:avLst/>
              <a:gdLst>
                <a:gd name="G0" fmla="+- 0 0 0"/>
                <a:gd name="G1" fmla="+- 21559 0 0"/>
                <a:gd name="G2" fmla="+- 21600 0 0"/>
                <a:gd name="T0" fmla="*/ 1325 w 21168"/>
                <a:gd name="T1" fmla="*/ 0 h 21559"/>
                <a:gd name="T2" fmla="*/ 21168 w 21168"/>
                <a:gd name="T3" fmla="*/ 17261 h 21559"/>
                <a:gd name="T4" fmla="*/ 0 w 21168"/>
                <a:gd name="T5" fmla="*/ 21559 h 2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68" h="21559" fill="none" extrusionOk="0">
                  <a:moveTo>
                    <a:pt x="1325" y="-1"/>
                  </a:moveTo>
                  <a:cubicBezTo>
                    <a:pt x="11083" y="599"/>
                    <a:pt x="19222" y="7679"/>
                    <a:pt x="21168" y="17260"/>
                  </a:cubicBezTo>
                </a:path>
                <a:path w="21168" h="21559" stroke="0" extrusionOk="0">
                  <a:moveTo>
                    <a:pt x="1325" y="-1"/>
                  </a:moveTo>
                  <a:cubicBezTo>
                    <a:pt x="11083" y="599"/>
                    <a:pt x="19222" y="7679"/>
                    <a:pt x="21168" y="17260"/>
                  </a:cubicBezTo>
                  <a:lnTo>
                    <a:pt x="0" y="21559"/>
                  </a:lnTo>
                  <a:close/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0" name="Text Box 158"/>
          <p:cNvSpPr txBox="1">
            <a:spLocks noChangeArrowheads="1"/>
          </p:cNvSpPr>
          <p:nvPr/>
        </p:nvSpPr>
        <p:spPr bwMode="auto">
          <a:xfrm>
            <a:off x="5370515" y="4937126"/>
            <a:ext cx="1185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ru-RU" sz="2000" b="1">
                <a:solidFill>
                  <a:srgbClr val="006600"/>
                </a:solidFill>
              </a:rPr>
              <a:t>Ps </a:t>
            </a:r>
          </a:p>
          <a:p>
            <a:pPr>
              <a:lnSpc>
                <a:spcPct val="90000"/>
              </a:lnSpc>
            </a:pPr>
            <a:r>
              <a:rPr lang="en-US" altLang="ru-RU" sz="2000" b="1">
                <a:solidFill>
                  <a:srgbClr val="006600"/>
                </a:solidFill>
              </a:rPr>
              <a:t>detector</a:t>
            </a:r>
            <a:endParaRPr lang="ru-RU" altLang="ru-RU" sz="2000" b="1">
              <a:solidFill>
                <a:srgbClr val="006600"/>
              </a:solidFill>
            </a:endParaRPr>
          </a:p>
        </p:txBody>
      </p:sp>
      <p:grpSp>
        <p:nvGrpSpPr>
          <p:cNvPr id="73" name="Group 161"/>
          <p:cNvGrpSpPr>
            <a:grpSpLocks/>
          </p:cNvGrpSpPr>
          <p:nvPr/>
        </p:nvGrpSpPr>
        <p:grpSpPr bwMode="auto">
          <a:xfrm>
            <a:off x="6954838" y="4424363"/>
            <a:ext cx="1109662" cy="1195387"/>
            <a:chOff x="4517" y="2832"/>
            <a:chExt cx="699" cy="753"/>
          </a:xfrm>
        </p:grpSpPr>
        <p:sp>
          <p:nvSpPr>
            <p:cNvPr id="74" name="Text Box 162"/>
            <p:cNvSpPr txBox="1">
              <a:spLocks noChangeArrowheads="1"/>
            </p:cNvSpPr>
            <p:nvPr/>
          </p:nvSpPr>
          <p:spPr bwMode="auto">
            <a:xfrm>
              <a:off x="4517" y="3062"/>
              <a:ext cx="699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b="1" baseline="30000" dirty="0">
                  <a:solidFill>
                    <a:srgbClr val="CC0000"/>
                  </a:solidFill>
                </a:rPr>
                <a:t>22</a:t>
              </a:r>
              <a:r>
                <a:rPr lang="en-US" altLang="ru-RU" b="1" dirty="0">
                  <a:solidFill>
                    <a:srgbClr val="CC0000"/>
                  </a:solidFill>
                </a:rPr>
                <a:t>Na</a:t>
              </a:r>
              <a:endParaRPr lang="en-US" altLang="ru-RU" b="1" dirty="0">
                <a:solidFill>
                  <a:srgbClr val="CC0000"/>
                </a:solidFill>
                <a:sym typeface="Symbol" panose="05050102010706020507" pitchFamily="18" charset="2"/>
              </a:endParaRPr>
            </a:p>
            <a:p>
              <a:r>
                <a:rPr lang="ru-RU" altLang="ru-RU" b="1" dirty="0" smtClean="0">
                  <a:solidFill>
                    <a:srgbClr val="CC0000"/>
                  </a:solidFill>
                </a:rPr>
                <a:t>3</a:t>
              </a:r>
              <a:r>
                <a:rPr lang="en-US" altLang="ru-RU" b="1" dirty="0" smtClean="0">
                  <a:solidFill>
                    <a:srgbClr val="CC0000"/>
                  </a:solidFill>
                </a:rPr>
                <a:t>E</a:t>
              </a:r>
              <a:r>
                <a:rPr lang="ru-RU" altLang="ru-RU" b="1" dirty="0">
                  <a:solidFill>
                    <a:srgbClr val="CC0000"/>
                  </a:solidFill>
                </a:rPr>
                <a:t>5</a:t>
              </a:r>
              <a:r>
                <a:rPr lang="en-US" altLang="ru-RU" b="1" baseline="30000" dirty="0" smtClean="0">
                  <a:solidFill>
                    <a:srgbClr val="CC0000"/>
                  </a:solidFill>
                </a:rPr>
                <a:t> </a:t>
              </a:r>
              <a:r>
                <a:rPr lang="en-US" altLang="ru-RU" b="1" dirty="0">
                  <a:solidFill>
                    <a:srgbClr val="CC0000"/>
                  </a:solidFill>
                </a:rPr>
                <a:t>e+ </a:t>
              </a:r>
            </a:p>
            <a:p>
              <a:r>
                <a:rPr lang="en-US" altLang="ru-RU" b="1" dirty="0">
                  <a:solidFill>
                    <a:srgbClr val="CC0000"/>
                  </a:solidFill>
                </a:rPr>
                <a:t>per sec</a:t>
              </a:r>
              <a:r>
                <a:rPr lang="en-US" altLang="ru-RU" b="1" dirty="0"/>
                <a:t> </a:t>
              </a:r>
              <a:endParaRPr lang="ru-RU" altLang="ru-RU" b="1" dirty="0"/>
            </a:p>
          </p:txBody>
        </p:sp>
        <p:sp>
          <p:nvSpPr>
            <p:cNvPr id="75" name="Line 163"/>
            <p:cNvSpPr>
              <a:spLocks noChangeShapeType="1"/>
            </p:cNvSpPr>
            <p:nvPr/>
          </p:nvSpPr>
          <p:spPr bwMode="auto">
            <a:xfrm flipV="1">
              <a:off x="4896" y="2832"/>
              <a:ext cx="176" cy="336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6" name="Line 164"/>
          <p:cNvSpPr>
            <a:spLocks noChangeShapeType="1"/>
          </p:cNvSpPr>
          <p:nvPr/>
        </p:nvSpPr>
        <p:spPr bwMode="auto">
          <a:xfrm flipH="1" flipV="1">
            <a:off x="5389563" y="2506663"/>
            <a:ext cx="1060450" cy="7080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7" name="Oval 165"/>
          <p:cNvSpPr>
            <a:spLocks noChangeArrowheads="1"/>
          </p:cNvSpPr>
          <p:nvPr/>
        </p:nvSpPr>
        <p:spPr bwMode="auto">
          <a:xfrm rot="18496024">
            <a:off x="6527800" y="3154363"/>
            <a:ext cx="88900" cy="3302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9" name="Пятно 1 78"/>
          <p:cNvSpPr/>
          <p:nvPr/>
        </p:nvSpPr>
        <p:spPr bwMode="auto">
          <a:xfrm>
            <a:off x="5111596" y="2514600"/>
            <a:ext cx="322436" cy="338554"/>
          </a:xfrm>
          <a:prstGeom prst="irregularSeal1">
            <a:avLst/>
          </a:prstGeom>
          <a:solidFill>
            <a:srgbClr val="A500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48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6" grpId="0" animBg="1"/>
      <p:bldP spid="51" grpId="0" animBg="1"/>
      <p:bldP spid="76" grpId="0" animBg="1"/>
      <p:bldP spid="77" grpId="0" animBg="1"/>
      <p:bldP spid="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" y="1107"/>
            <a:ext cx="9144000" cy="6854284"/>
            <a:chOff x="1" y="1107"/>
            <a:chExt cx="9144000" cy="6854284"/>
          </a:xfrm>
        </p:grpSpPr>
        <p:pic>
          <p:nvPicPr>
            <p:cNvPr id="8" name="Изображение 1" descr="image_NICA1.jpe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107"/>
              <a:ext cx="9144000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Группа 1"/>
            <p:cNvGrpSpPr/>
            <p:nvPr/>
          </p:nvGrpSpPr>
          <p:grpSpPr>
            <a:xfrm>
              <a:off x="107504" y="6281984"/>
              <a:ext cx="4104456" cy="573407"/>
              <a:chOff x="107504" y="6281984"/>
              <a:chExt cx="4104456" cy="57340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755576" y="6414798"/>
                <a:ext cx="34563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4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4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4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3" name="Picture 8" descr="ok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6281984"/>
                <a:ext cx="577503" cy="573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136555" y="44624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</a:rPr>
                <a:t>Часть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I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8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3" name="Text Box 206"/>
          <p:cNvSpPr txBox="1">
            <a:spLocks noChangeArrowheads="1"/>
          </p:cNvSpPr>
          <p:nvPr/>
        </p:nvSpPr>
        <p:spPr bwMode="auto">
          <a:xfrm>
            <a:off x="3055419" y="-11677"/>
            <a:ext cx="31908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000" b="1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2012</a:t>
            </a:r>
            <a:endParaRPr lang="ru-RU" alt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58722" y="387864"/>
            <a:ext cx="8626556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Введена в действие система электронного охлаждения. Получен стационарный электронный пучок в режиме рекуперации энергии электронов с током 150 мА и с энергией электронов 4 кэВ. </a:t>
            </a:r>
          </a:p>
          <a:p>
            <a:pPr algn="ctr"/>
            <a:r>
              <a:rPr lang="ru-RU" sz="2000" b="1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Эффективность рекуперации по току 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99.7%  (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I/I ≤ 3e-3)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6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146389"/>
              </p:ext>
            </p:extLst>
          </p:nvPr>
        </p:nvGraphicFramePr>
        <p:xfrm>
          <a:off x="390003" y="640563"/>
          <a:ext cx="8367712" cy="597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" name="Фотография Photo Editor" r:id="rId4" imgW="10971429" imgH="8573697" progId="">
                  <p:embed/>
                </p:oleObj>
              </mc:Choice>
              <mc:Fallback>
                <p:oleObj name="Фотография Photo Editor" r:id="rId4" imgW="10971429" imgH="8573697" progId="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03" y="640563"/>
                        <a:ext cx="8367712" cy="597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134"/>
          <p:cNvSpPr txBox="1">
            <a:spLocks noChangeArrowheads="1"/>
          </p:cNvSpPr>
          <p:nvPr/>
        </p:nvSpPr>
        <p:spPr bwMode="auto">
          <a:xfrm rot="2045127">
            <a:off x="6484968" y="3471745"/>
            <a:ext cx="17256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ru-RU" b="1" dirty="0">
                <a:solidFill>
                  <a:srgbClr val="CC0000"/>
                </a:solidFill>
              </a:rPr>
              <a:t>positron trap</a:t>
            </a:r>
            <a:endParaRPr lang="ru-RU" altLang="ru-RU" b="1" dirty="0">
              <a:solidFill>
                <a:srgbClr val="CC0000"/>
              </a:solidFill>
            </a:endParaRPr>
          </a:p>
        </p:txBody>
      </p:sp>
      <p:sp>
        <p:nvSpPr>
          <p:cNvPr id="42" name="Text Box 133"/>
          <p:cNvSpPr txBox="1">
            <a:spLocks noChangeArrowheads="1"/>
          </p:cNvSpPr>
          <p:nvPr/>
        </p:nvSpPr>
        <p:spPr bwMode="auto">
          <a:xfrm rot="2069516">
            <a:off x="1868518" y="2911357"/>
            <a:ext cx="20129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ru-RU" b="1" dirty="0">
                <a:solidFill>
                  <a:srgbClr val="CC0000"/>
                </a:solidFill>
              </a:rPr>
              <a:t>electron cooling </a:t>
            </a:r>
          </a:p>
          <a:p>
            <a:pPr algn="ctr">
              <a:lnSpc>
                <a:spcPct val="90000"/>
              </a:lnSpc>
            </a:pPr>
            <a:r>
              <a:rPr lang="en-US" altLang="ru-RU" b="1" dirty="0">
                <a:solidFill>
                  <a:srgbClr val="CC0000"/>
                </a:solidFill>
              </a:rPr>
              <a:t>section</a:t>
            </a:r>
            <a:endParaRPr lang="ru-RU" altLang="ru-RU" b="1" dirty="0">
              <a:solidFill>
                <a:srgbClr val="CC0000"/>
              </a:solidFill>
            </a:endParaRPr>
          </a:p>
        </p:txBody>
      </p:sp>
      <p:sp>
        <p:nvSpPr>
          <p:cNvPr id="56" name="Line 144"/>
          <p:cNvSpPr>
            <a:spLocks noChangeShapeType="1"/>
          </p:cNvSpPr>
          <p:nvPr/>
        </p:nvSpPr>
        <p:spPr bwMode="auto">
          <a:xfrm flipH="1" flipV="1">
            <a:off x="3490021" y="1965725"/>
            <a:ext cx="1800225" cy="1368425"/>
          </a:xfrm>
          <a:prstGeom prst="line">
            <a:avLst/>
          </a:prstGeom>
          <a:noFill/>
          <a:ln w="57150">
            <a:solidFill>
              <a:srgbClr val="00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" name="Line 145"/>
          <p:cNvSpPr>
            <a:spLocks noChangeShapeType="1"/>
          </p:cNvSpPr>
          <p:nvPr/>
        </p:nvSpPr>
        <p:spPr bwMode="auto">
          <a:xfrm>
            <a:off x="1354452" y="2730089"/>
            <a:ext cx="1833563" cy="1236662"/>
          </a:xfrm>
          <a:prstGeom prst="line">
            <a:avLst/>
          </a:prstGeom>
          <a:noFill/>
          <a:ln w="57150">
            <a:solidFill>
              <a:srgbClr val="00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" name="Line 147"/>
          <p:cNvSpPr>
            <a:spLocks noChangeShapeType="1"/>
          </p:cNvSpPr>
          <p:nvPr/>
        </p:nvSpPr>
        <p:spPr bwMode="auto">
          <a:xfrm flipH="1" flipV="1">
            <a:off x="3320611" y="2036484"/>
            <a:ext cx="2141732" cy="1152105"/>
          </a:xfrm>
          <a:prstGeom prst="line">
            <a:avLst/>
          </a:prstGeom>
          <a:noFill/>
          <a:ln w="57150">
            <a:solidFill>
              <a:srgbClr val="00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9" name="Text Box 149"/>
          <p:cNvSpPr txBox="1">
            <a:spLocks noChangeArrowheads="1"/>
          </p:cNvSpPr>
          <p:nvPr/>
        </p:nvSpPr>
        <p:spPr bwMode="auto">
          <a:xfrm>
            <a:off x="4659343" y="3289182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 dirty="0">
                <a:solidFill>
                  <a:srgbClr val="000099"/>
                </a:solidFill>
              </a:rPr>
              <a:t>e-gun</a:t>
            </a:r>
            <a:endParaRPr lang="ru-RU" altLang="ru-RU" b="1" dirty="0">
              <a:solidFill>
                <a:srgbClr val="000099"/>
              </a:solidFill>
            </a:endParaRPr>
          </a:p>
        </p:txBody>
      </p:sp>
      <p:sp>
        <p:nvSpPr>
          <p:cNvPr id="78" name="Arc 156"/>
          <p:cNvSpPr>
            <a:spLocks/>
          </p:cNvSpPr>
          <p:nvPr/>
        </p:nvSpPr>
        <p:spPr bwMode="auto">
          <a:xfrm rot="12058133">
            <a:off x="1509971" y="1617482"/>
            <a:ext cx="1804988" cy="1292225"/>
          </a:xfrm>
          <a:custGeom>
            <a:avLst/>
            <a:gdLst>
              <a:gd name="G0" fmla="+- 2726 0 0"/>
              <a:gd name="G1" fmla="+- 3511 0 0"/>
              <a:gd name="G2" fmla="+- 21600 0 0"/>
              <a:gd name="T0" fmla="*/ 24039 w 24326"/>
              <a:gd name="T1" fmla="*/ 0 h 25111"/>
              <a:gd name="T2" fmla="*/ 0 w 24326"/>
              <a:gd name="T3" fmla="*/ 24938 h 25111"/>
              <a:gd name="T4" fmla="*/ 2726 w 24326"/>
              <a:gd name="T5" fmla="*/ 3511 h 25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326" h="25111" fill="none" extrusionOk="0">
                <a:moveTo>
                  <a:pt x="24038" y="0"/>
                </a:moveTo>
                <a:cubicBezTo>
                  <a:pt x="24229" y="1160"/>
                  <a:pt x="24326" y="2334"/>
                  <a:pt x="24326" y="3511"/>
                </a:cubicBezTo>
                <a:cubicBezTo>
                  <a:pt x="24326" y="15440"/>
                  <a:pt x="14655" y="25111"/>
                  <a:pt x="2726" y="25111"/>
                </a:cubicBezTo>
                <a:cubicBezTo>
                  <a:pt x="1814" y="25111"/>
                  <a:pt x="904" y="25053"/>
                  <a:pt x="-1" y="24938"/>
                </a:cubicBezTo>
              </a:path>
              <a:path w="24326" h="25111" stroke="0" extrusionOk="0">
                <a:moveTo>
                  <a:pt x="24038" y="0"/>
                </a:moveTo>
                <a:cubicBezTo>
                  <a:pt x="24229" y="1160"/>
                  <a:pt x="24326" y="2334"/>
                  <a:pt x="24326" y="3511"/>
                </a:cubicBezTo>
                <a:cubicBezTo>
                  <a:pt x="24326" y="15440"/>
                  <a:pt x="14655" y="25111"/>
                  <a:pt x="2726" y="25111"/>
                </a:cubicBezTo>
                <a:cubicBezTo>
                  <a:pt x="1814" y="25111"/>
                  <a:pt x="904" y="25053"/>
                  <a:pt x="-1" y="24938"/>
                </a:cubicBezTo>
                <a:lnTo>
                  <a:pt x="2726" y="3511"/>
                </a:lnTo>
                <a:close/>
              </a:path>
            </a:pathLst>
          </a:custGeom>
          <a:noFill/>
          <a:ln w="57150">
            <a:solidFill>
              <a:srgbClr val="0033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0" name="Arc 146"/>
          <p:cNvSpPr>
            <a:spLocks/>
          </p:cNvSpPr>
          <p:nvPr/>
        </p:nvSpPr>
        <p:spPr bwMode="auto">
          <a:xfrm rot="6387154">
            <a:off x="3723047" y="2546957"/>
            <a:ext cx="1406525" cy="2089003"/>
          </a:xfrm>
          <a:custGeom>
            <a:avLst/>
            <a:gdLst>
              <a:gd name="G0" fmla="+- 10575 0 0"/>
              <a:gd name="G1" fmla="+- 21600 0 0"/>
              <a:gd name="G2" fmla="+- 21600 0 0"/>
              <a:gd name="T0" fmla="*/ 0 w 32175"/>
              <a:gd name="T1" fmla="*/ 2766 h 21600"/>
              <a:gd name="T2" fmla="*/ 32175 w 32175"/>
              <a:gd name="T3" fmla="*/ 21600 h 21600"/>
              <a:gd name="T4" fmla="*/ 10575 w 3217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175" h="21600" fill="none" extrusionOk="0">
                <a:moveTo>
                  <a:pt x="-1" y="2765"/>
                </a:moveTo>
                <a:cubicBezTo>
                  <a:pt x="3229" y="952"/>
                  <a:pt x="6871" y="0"/>
                  <a:pt x="10575" y="0"/>
                </a:cubicBezTo>
                <a:cubicBezTo>
                  <a:pt x="22504" y="0"/>
                  <a:pt x="32175" y="9670"/>
                  <a:pt x="32175" y="21600"/>
                </a:cubicBezTo>
              </a:path>
              <a:path w="32175" h="21600" stroke="0" extrusionOk="0">
                <a:moveTo>
                  <a:pt x="-1" y="2765"/>
                </a:moveTo>
                <a:cubicBezTo>
                  <a:pt x="3229" y="952"/>
                  <a:pt x="6871" y="0"/>
                  <a:pt x="10575" y="0"/>
                </a:cubicBezTo>
                <a:cubicBezTo>
                  <a:pt x="22504" y="0"/>
                  <a:pt x="32175" y="9670"/>
                  <a:pt x="32175" y="21600"/>
                </a:cubicBezTo>
                <a:lnTo>
                  <a:pt x="10575" y="21600"/>
                </a:lnTo>
                <a:close/>
              </a:path>
            </a:pathLst>
          </a:custGeom>
          <a:noFill/>
          <a:ln w="57150">
            <a:solidFill>
              <a:srgbClr val="0033CC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-4326" y="1971176"/>
            <a:ext cx="3218572" cy="4093753"/>
            <a:chOff x="-4326" y="1971176"/>
            <a:chExt cx="3218572" cy="4093753"/>
          </a:xfrm>
        </p:grpSpPr>
        <p:pic>
          <p:nvPicPr>
            <p:cNvPr id="12294" name="Picture 6" descr="_DSC140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26" y="3870437"/>
              <a:ext cx="2995816" cy="219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 Box 149"/>
            <p:cNvSpPr txBox="1">
              <a:spLocks noChangeArrowheads="1"/>
            </p:cNvSpPr>
            <p:nvPr/>
          </p:nvSpPr>
          <p:spPr bwMode="auto">
            <a:xfrm>
              <a:off x="1832007" y="2157624"/>
              <a:ext cx="122341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b="1" dirty="0">
                  <a:solidFill>
                    <a:srgbClr val="FF0000"/>
                  </a:solidFill>
                </a:rPr>
                <a:t>e-collector</a:t>
              </a:r>
            </a:p>
          </p:txBody>
        </p:sp>
        <p:sp>
          <p:nvSpPr>
            <p:cNvPr id="82" name="Line 37"/>
            <p:cNvSpPr>
              <a:spLocks noChangeShapeType="1"/>
            </p:cNvSpPr>
            <p:nvPr/>
          </p:nvSpPr>
          <p:spPr bwMode="auto">
            <a:xfrm flipH="1">
              <a:off x="2195734" y="1971176"/>
              <a:ext cx="1018512" cy="25848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3307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78" grpId="0" animBg="1"/>
      <p:bldP spid="8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19" name="Группа 18"/>
          <p:cNvGrpSpPr/>
          <p:nvPr/>
        </p:nvGrpSpPr>
        <p:grpSpPr>
          <a:xfrm>
            <a:off x="422089" y="38893"/>
            <a:ext cx="8369771" cy="3085600"/>
            <a:chOff x="443744" y="127753"/>
            <a:chExt cx="8369771" cy="3085600"/>
          </a:xfrm>
        </p:grpSpPr>
        <p:sp>
          <p:nvSpPr>
            <p:cNvPr id="53" name="Text Box 206"/>
            <p:cNvSpPr txBox="1">
              <a:spLocks noChangeArrowheads="1"/>
            </p:cNvSpPr>
            <p:nvPr/>
          </p:nvSpPr>
          <p:spPr bwMode="auto">
            <a:xfrm>
              <a:off x="3023239" y="127753"/>
              <a:ext cx="3190875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2000" b="1" dirty="0" smtClean="0">
                  <a:solidFill>
                    <a:srgbClr val="FF3300"/>
                  </a:solidFill>
                  <a:cs typeface="Times New Roman" panose="02020603050405020304" pitchFamily="18" charset="0"/>
                </a:rPr>
                <a:t>2012</a:t>
              </a:r>
              <a:endParaRPr lang="ru-RU" altLang="ru-RU" sz="2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17391" y="635518"/>
              <a:ext cx="6596124" cy="2062103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Начата подготовка работ по методу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озитронной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ннигиляционной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пектроскопии (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ПАС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на потоке позитронов регулируемой энергии от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кр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иогенного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сточника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едленных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онохроматических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озитронов (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КРИММП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 </a:t>
              </a:r>
              <a:endParaRPr lang="en-US" sz="2000" b="1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en-US" sz="80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ru-RU" sz="2000" b="1" dirty="0" smtClean="0">
                  <a:solidFill>
                    <a:srgbClr val="0000CC"/>
                  </a:solidFill>
                </a:rPr>
                <a:t>Подготовлен </a:t>
              </a:r>
              <a:r>
                <a:rPr lang="ru-RU" sz="2000" b="1" dirty="0">
                  <a:solidFill>
                    <a:srgbClr val="0000CC"/>
                  </a:solidFill>
                </a:rPr>
                <a:t>проект спектрометра </a:t>
              </a:r>
              <a:r>
                <a:rPr lang="ru-RU" sz="2000" b="1" dirty="0" smtClean="0">
                  <a:solidFill>
                    <a:srgbClr val="0000CC"/>
                  </a:solidFill>
                </a:rPr>
                <a:t>ПАС.</a:t>
              </a:r>
              <a:endParaRPr lang="ru-RU" sz="2000" b="1" dirty="0">
                <a:solidFill>
                  <a:srgbClr val="0000CC"/>
                </a:solidFill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5" y="636547"/>
              <a:ext cx="1493266" cy="199102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443744" y="2659355"/>
              <a:ext cx="1872208" cy="55399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Pawel </a:t>
              </a:r>
              <a:r>
                <a:rPr lang="en-US" sz="2000" b="1" dirty="0" err="1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Horodek</a:t>
              </a:r>
              <a:r>
                <a:rPr lang="en-US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2000" b="1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75000"/>
                </a:lnSpc>
              </a:pPr>
              <a:r>
                <a:rPr lang="en-US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 work</a:t>
              </a:r>
              <a:endParaRPr lang="ru-RU" sz="2000" b="1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-9782" y="3221901"/>
            <a:ext cx="9153782" cy="2875806"/>
            <a:chOff x="-9782" y="3221901"/>
            <a:chExt cx="9153782" cy="2875806"/>
          </a:xfrm>
        </p:grpSpPr>
        <p:sp>
          <p:nvSpPr>
            <p:cNvPr id="48" name="TextBox 47"/>
            <p:cNvSpPr txBox="1"/>
            <p:nvPr/>
          </p:nvSpPr>
          <p:spPr>
            <a:xfrm>
              <a:off x="97820" y="3221901"/>
              <a:ext cx="8585999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000" b="1" dirty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Март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Борьба</a:t>
              </a:r>
              <a:r>
                <a:rPr lang="en-US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000" b="1" dirty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 чистый вакуум </a:t>
              </a:r>
              <a:r>
                <a:rPr lang="ru-RU" sz="20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ловушке, проблема «длинных молекул».</a:t>
              </a:r>
              <a:endParaRPr lang="ru-RU" sz="2000" b="1" dirty="0">
                <a:solidFill>
                  <a:srgbClr val="0000CC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-9782" y="5463108"/>
              <a:ext cx="33843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333399"/>
                  </a:solidFill>
                </a:rPr>
                <a:t>Криогенный конденсатор (LN2) сконструирован и </a:t>
              </a:r>
              <a:r>
                <a:rPr lang="ru-RU" b="1" dirty="0" smtClean="0">
                  <a:solidFill>
                    <a:srgbClr val="333399"/>
                  </a:solidFill>
                </a:rPr>
                <a:t>установлен.</a:t>
              </a:r>
              <a:endParaRPr lang="ru-RU" b="1" dirty="0">
                <a:solidFill>
                  <a:srgbClr val="333399"/>
                </a:solidFill>
              </a:endParaRP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4594" y="3531444"/>
              <a:ext cx="3374594" cy="2530946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89" y="3594806"/>
              <a:ext cx="2491069" cy="1868302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 bwMode="auto">
            <a:xfrm>
              <a:off x="-9782" y="3221901"/>
              <a:ext cx="9153782" cy="2875806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pic>
          <p:nvPicPr>
            <p:cNvPr id="26" name="Picture 4" descr="Газ (ВАКУУМ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7151" y="3719419"/>
              <a:ext cx="2265484" cy="1583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45"/>
            <p:cNvSpPr txBox="1">
              <a:spLocks noChangeArrowheads="1"/>
            </p:cNvSpPr>
            <p:nvPr/>
          </p:nvSpPr>
          <p:spPr bwMode="auto">
            <a:xfrm>
              <a:off x="7892054" y="4743211"/>
              <a:ext cx="79164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RU" b="1" dirty="0">
                  <a:solidFill>
                    <a:srgbClr val="FF0000"/>
                  </a:solidFill>
                </a:rPr>
                <a:t>A = 68</a:t>
              </a:r>
              <a:endParaRPr lang="ru-RU" alt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 Box 45"/>
            <p:cNvSpPr txBox="1">
              <a:spLocks noChangeArrowheads="1"/>
            </p:cNvSpPr>
            <p:nvPr/>
          </p:nvSpPr>
          <p:spPr bwMode="auto">
            <a:xfrm>
              <a:off x="6932170" y="5332138"/>
              <a:ext cx="216886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b="1" dirty="0" smtClean="0">
                  <a:solidFill>
                    <a:srgbClr val="0000CC"/>
                  </a:solidFill>
                </a:rPr>
                <a:t>М.В. Хабаров, ЛЯР</a:t>
              </a:r>
              <a:endParaRPr lang="ru-RU" altLang="ru-RU" b="1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5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19" name="TextBox 18"/>
          <p:cNvSpPr txBox="1"/>
          <p:nvPr/>
        </p:nvSpPr>
        <p:spPr>
          <a:xfrm>
            <a:off x="273163" y="3762631"/>
            <a:ext cx="8410532" cy="193899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2012–2015 гг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Дефицит позитронов, инжектируемых в кольцо, потребовал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сосредоточить усилия на </a:t>
            </a:r>
            <a:r>
              <a:rPr lang="ru-RU" sz="24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оптимизации </a:t>
            </a:r>
            <a:r>
              <a:rPr lang="ru-RU" sz="2400" b="1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накопления частиц в </a:t>
            </a:r>
            <a:r>
              <a:rPr lang="ru-RU" sz="24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ловушке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а трудности работы с «наливным» жидким гелием вызвали необходимость </a:t>
            </a:r>
            <a:r>
              <a:rPr lang="ru-RU" sz="2400" b="1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коренной модернизации КРИММП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223966" y="0"/>
            <a:ext cx="8681944" cy="2841409"/>
            <a:chOff x="307465" y="225632"/>
            <a:chExt cx="8681944" cy="2841409"/>
          </a:xfrm>
        </p:grpSpPr>
        <p:sp>
          <p:nvSpPr>
            <p:cNvPr id="53" name="Text Box 206"/>
            <p:cNvSpPr txBox="1">
              <a:spLocks noChangeArrowheads="1"/>
            </p:cNvSpPr>
            <p:nvPr/>
          </p:nvSpPr>
          <p:spPr bwMode="auto">
            <a:xfrm>
              <a:off x="3049694" y="225632"/>
              <a:ext cx="3190875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2000" b="1" dirty="0" smtClean="0">
                  <a:solidFill>
                    <a:srgbClr val="FF3300"/>
                  </a:solidFill>
                  <a:cs typeface="Times New Roman" panose="02020603050405020304" pitchFamily="18" charset="0"/>
                </a:rPr>
                <a:t>201</a:t>
              </a:r>
              <a:r>
                <a:rPr lang="ru-RU" altLang="ru-RU" sz="2000" b="1" dirty="0" smtClean="0">
                  <a:solidFill>
                    <a:srgbClr val="FF3300"/>
                  </a:solidFill>
                  <a:cs typeface="Times New Roman" panose="02020603050405020304" pitchFamily="18" charset="0"/>
                </a:rPr>
                <a:t>3</a:t>
              </a:r>
              <a:endParaRPr lang="ru-RU" altLang="ru-RU" sz="2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7465" y="625742"/>
              <a:ext cx="8681944" cy="2431435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Борьба за чистый вакуум продолжается</a:t>
              </a:r>
            </a:p>
            <a:p>
              <a:r>
                <a:rPr lang="ru-RU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Июнь</a:t>
              </a:r>
              <a:r>
                <a:rPr lang="en-US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2013</a:t>
              </a:r>
              <a:r>
                <a:rPr 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Приобрели </a:t>
              </a:r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крионасос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</a:p>
            <a:p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		запускаем…</a:t>
              </a:r>
              <a:endPara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			     И правда он </a:t>
              </a:r>
            </a:p>
            <a:p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		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ru-RU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крио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  <a:p>
              <a:endPara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683" y="1072127"/>
              <a:ext cx="2659885" cy="1994914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3" t="14057" r="14640" b="20177"/>
            <a:stretch/>
          </p:blipFill>
          <p:spPr>
            <a:xfrm>
              <a:off x="307465" y="1492699"/>
              <a:ext cx="2259802" cy="1564478"/>
            </a:xfrm>
            <a:prstGeom prst="rect">
              <a:avLst/>
            </a:prstGeom>
          </p:spPr>
        </p:pic>
      </p:grpSp>
      <p:cxnSp>
        <p:nvCxnSpPr>
          <p:cNvPr id="23" name="Прямая со стрелкой 22"/>
          <p:cNvCxnSpPr/>
          <p:nvPr/>
        </p:nvCxnSpPr>
        <p:spPr bwMode="auto">
          <a:xfrm>
            <a:off x="5004048" y="1124744"/>
            <a:ext cx="1728192" cy="78708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Прямая со стрелкой 30"/>
          <p:cNvCxnSpPr/>
          <p:nvPr/>
        </p:nvCxnSpPr>
        <p:spPr bwMode="auto">
          <a:xfrm flipH="1" flipV="1">
            <a:off x="1835696" y="2190076"/>
            <a:ext cx="2124236" cy="7126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3023828" y="240615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 толка мало…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3966" y="2853376"/>
            <a:ext cx="8681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Июнь 2014   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Приобрели турбомолекулярный насос. Борьба продолжается.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2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8025"/>
            <a:ext cx="3995936" cy="514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13Nov07_ChamberClng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25538"/>
            <a:ext cx="63373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13Oct23_1st_vac_volume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" y="1187301"/>
            <a:ext cx="3835282" cy="511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0" y="-18845"/>
            <a:ext cx="9139658" cy="1206146"/>
            <a:chOff x="0" y="-18845"/>
            <a:chExt cx="9139658" cy="1206146"/>
          </a:xfrm>
        </p:grpSpPr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>
              <a:off x="1" y="356304"/>
              <a:ext cx="9135488" cy="830997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Тотальная «мойка» вакуумной камеры ловушки и её электродов</a:t>
              </a:r>
            </a:p>
            <a:p>
              <a:pPr algn="ctr" eaLnBrk="1" hangingPunct="1"/>
              <a:r>
                <a:rPr lang="ru-RU" alt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15.10.2013 – 14.11.2013</a:t>
              </a:r>
              <a:endParaRPr lang="ru-RU" alt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Text Box 206"/>
            <p:cNvSpPr txBox="1">
              <a:spLocks noChangeArrowheads="1"/>
            </p:cNvSpPr>
            <p:nvPr/>
          </p:nvSpPr>
          <p:spPr bwMode="auto">
            <a:xfrm>
              <a:off x="0" y="-18845"/>
              <a:ext cx="9139658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400" b="1" dirty="0" smtClean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Пора устроить «большую стирку»!</a:t>
              </a:r>
              <a:endParaRPr lang="ru-RU" altLang="ru-RU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-92966" y="1094627"/>
            <a:ext cx="9325589" cy="5771686"/>
            <a:chOff x="3288152" y="-370064"/>
            <a:chExt cx="9325589" cy="5532410"/>
          </a:xfrm>
        </p:grpSpPr>
        <p:graphicFrame>
          <p:nvGraphicFramePr>
            <p:cNvPr id="39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8618412"/>
                </p:ext>
              </p:extLst>
            </p:nvPr>
          </p:nvGraphicFramePr>
          <p:xfrm>
            <a:off x="3288152" y="-370064"/>
            <a:ext cx="9325589" cy="55324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06" name="Диаграмма" r:id="rId7" imgW="5257908" imgH="3114764" progId="Excel.Chart.8">
                    <p:embed/>
                  </p:oleObj>
                </mc:Choice>
                <mc:Fallback>
                  <p:oleObj name="Диаграмма" r:id="rId7" imgW="5257908" imgH="3114764" progId="Excel.Chart.8">
                    <p:embed/>
                    <p:pic>
                      <p:nvPicPr>
                        <p:cNvPr id="0" name="Picture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152" y="-370064"/>
                          <a:ext cx="9325589" cy="55324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Прямоугольник 24"/>
            <p:cNvSpPr/>
            <p:nvPr/>
          </p:nvSpPr>
          <p:spPr bwMode="auto">
            <a:xfrm>
              <a:off x="3385286" y="-293714"/>
              <a:ext cx="9131320" cy="5456059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 bwMode="auto">
          <a:xfrm>
            <a:off x="5327941" y="6035001"/>
            <a:ext cx="2902369" cy="370750"/>
          </a:xfrm>
          <a:prstGeom prst="rect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052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Группа 1"/>
          <p:cNvGrpSpPr/>
          <p:nvPr/>
        </p:nvGrpSpPr>
        <p:grpSpPr>
          <a:xfrm>
            <a:off x="386178" y="0"/>
            <a:ext cx="8410532" cy="2123073"/>
            <a:chOff x="413410" y="198859"/>
            <a:chExt cx="8410532" cy="2123073"/>
          </a:xfrm>
        </p:grpSpPr>
        <p:sp>
          <p:nvSpPr>
            <p:cNvPr id="53" name="Text Box 206"/>
            <p:cNvSpPr txBox="1">
              <a:spLocks noChangeArrowheads="1"/>
            </p:cNvSpPr>
            <p:nvPr/>
          </p:nvSpPr>
          <p:spPr bwMode="auto">
            <a:xfrm>
              <a:off x="3023239" y="198859"/>
              <a:ext cx="3190875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2000" b="1" dirty="0" smtClean="0">
                  <a:solidFill>
                    <a:srgbClr val="FF3300"/>
                  </a:solidFill>
                  <a:cs typeface="Times New Roman" panose="02020603050405020304" pitchFamily="18" charset="0"/>
                </a:rPr>
                <a:t>201</a:t>
              </a:r>
              <a:r>
                <a:rPr lang="ru-RU" altLang="ru-RU" sz="2000" b="1" dirty="0" smtClean="0">
                  <a:solidFill>
                    <a:srgbClr val="FF3300"/>
                  </a:solidFill>
                  <a:cs typeface="Times New Roman" panose="02020603050405020304" pitchFamily="18" charset="0"/>
                </a:rPr>
                <a:t>3</a:t>
              </a:r>
              <a:endParaRPr lang="ru-RU" altLang="ru-RU" sz="2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3410" y="967715"/>
              <a:ext cx="8410532" cy="1354217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2013</a:t>
              </a:r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г. — создан спектрометр ПАС и проведён первый сеанс на инжекторе </a:t>
              </a:r>
              <a:r>
                <a:rPr lang="en-US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LEPTA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ru-RU" sz="2400" b="1" i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 развитии</a:t>
              </a:r>
              <a:r>
                <a:rPr lang="en-US" sz="2400" b="1" i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метода </a:t>
              </a:r>
              <a:r>
                <a:rPr lang="ru-RU" sz="2400" b="1" i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ПАС на комплексе </a:t>
              </a:r>
              <a:r>
                <a:rPr lang="en-US" sz="2400" b="1" i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LEPTA – </a:t>
              </a:r>
              <a:r>
                <a:rPr lang="ru-RU" sz="2400" b="1" i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ниже.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73163" y="2930118"/>
            <a:ext cx="8410532" cy="193899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2012–2015 гг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Дефицит позитронов, инжектируемых в кольцо, потребовал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сосредоточить усилия на </a:t>
            </a:r>
            <a:r>
              <a:rPr lang="ru-RU" sz="24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оптимизации </a:t>
            </a:r>
            <a:r>
              <a:rPr lang="ru-RU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накопления частиц в </a:t>
            </a:r>
            <a:r>
              <a:rPr lang="ru-RU" sz="24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ловушке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а трудности работы с «наливным» жидким гелием вызвали необходимость </a:t>
            </a:r>
            <a:r>
              <a:rPr lang="ru-RU" sz="24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коренной модернизации КРИММП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311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184" name="Группа 183"/>
          <p:cNvGrpSpPr/>
          <p:nvPr/>
        </p:nvGrpSpPr>
        <p:grpSpPr>
          <a:xfrm>
            <a:off x="4869" y="647033"/>
            <a:ext cx="6840760" cy="5308725"/>
            <a:chOff x="4869" y="647033"/>
            <a:chExt cx="6840760" cy="5308725"/>
          </a:xfrm>
        </p:grpSpPr>
        <p:graphicFrame>
          <p:nvGraphicFramePr>
            <p:cNvPr id="19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2938973"/>
                </p:ext>
              </p:extLst>
            </p:nvPr>
          </p:nvGraphicFramePr>
          <p:xfrm>
            <a:off x="4869" y="647033"/>
            <a:ext cx="6815846" cy="29454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27" name="Фотография Photo Editor" r:id="rId4" imgW="21114286" imgH="8809524" progId="">
                    <p:embed/>
                  </p:oleObj>
                </mc:Choice>
                <mc:Fallback>
                  <p:oleObj name="Фотография Photo Editor" r:id="rId4" imgW="21114286" imgH="8809524" progId="">
                    <p:embed/>
                    <p:pic>
                      <p:nvPicPr>
                        <p:cNvPr id="0" name="Picture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69" y="647033"/>
                          <a:ext cx="6815846" cy="29454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" name="Group 18"/>
            <p:cNvGrpSpPr>
              <a:grpSpLocks/>
            </p:cNvGrpSpPr>
            <p:nvPr/>
          </p:nvGrpSpPr>
          <p:grpSpPr bwMode="auto">
            <a:xfrm>
              <a:off x="471985" y="5441791"/>
              <a:ext cx="5651991" cy="235928"/>
              <a:chOff x="1303" y="3937"/>
              <a:chExt cx="3176" cy="128"/>
            </a:xfrm>
          </p:grpSpPr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1303" y="3937"/>
                <a:ext cx="2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 dirty="0">
                    <a:solidFill>
                      <a:srgbClr val="000000"/>
                    </a:solidFill>
                  </a:rPr>
                  <a:t>I</a:t>
                </a:r>
                <a:endParaRPr lang="ru-RU" altLang="ru-R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20"/>
              <p:cNvSpPr>
                <a:spLocks noChangeArrowheads="1"/>
              </p:cNvSpPr>
              <p:nvPr/>
            </p:nvSpPr>
            <p:spPr bwMode="auto">
              <a:xfrm>
                <a:off x="1356" y="3944"/>
                <a:ext cx="2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Rectangle 21"/>
              <p:cNvSpPr>
                <a:spLocks noChangeArrowheads="1"/>
              </p:cNvSpPr>
              <p:nvPr/>
            </p:nvSpPr>
            <p:spPr bwMode="auto">
              <a:xfrm>
                <a:off x="1939" y="3944"/>
                <a:ext cx="5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 dirty="0">
                    <a:solidFill>
                      <a:srgbClr val="000000"/>
                    </a:solidFill>
                  </a:rPr>
                  <a:t>II</a:t>
                </a:r>
                <a:endParaRPr lang="ru-RU" altLang="ru-R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Rectangle 22"/>
              <p:cNvSpPr>
                <a:spLocks noChangeArrowheads="1"/>
              </p:cNvSpPr>
              <p:nvPr/>
            </p:nvSpPr>
            <p:spPr bwMode="auto">
              <a:xfrm>
                <a:off x="1987" y="3944"/>
                <a:ext cx="2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2935" y="3944"/>
                <a:ext cx="8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III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24"/>
              <p:cNvSpPr>
                <a:spLocks noChangeArrowheads="1"/>
              </p:cNvSpPr>
              <p:nvPr/>
            </p:nvSpPr>
            <p:spPr bwMode="auto">
              <a:xfrm>
                <a:off x="3011" y="3944"/>
                <a:ext cx="2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3452" y="3944"/>
                <a:ext cx="9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IV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Rectangle 26"/>
              <p:cNvSpPr>
                <a:spLocks noChangeArrowheads="1"/>
              </p:cNvSpPr>
              <p:nvPr/>
            </p:nvSpPr>
            <p:spPr bwMode="auto">
              <a:xfrm>
                <a:off x="3590" y="3950"/>
                <a:ext cx="2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Rectangle 27"/>
              <p:cNvSpPr>
                <a:spLocks noChangeArrowheads="1"/>
              </p:cNvSpPr>
              <p:nvPr/>
            </p:nvSpPr>
            <p:spPr bwMode="auto">
              <a:xfrm>
                <a:off x="3818" y="3948"/>
                <a:ext cx="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V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8"/>
              <p:cNvSpPr>
                <a:spLocks noChangeArrowheads="1"/>
              </p:cNvSpPr>
              <p:nvPr/>
            </p:nvSpPr>
            <p:spPr bwMode="auto">
              <a:xfrm>
                <a:off x="3900" y="3948"/>
                <a:ext cx="2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4346" y="3948"/>
                <a:ext cx="11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VII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30"/>
              <p:cNvSpPr>
                <a:spLocks noChangeArrowheads="1"/>
              </p:cNvSpPr>
              <p:nvPr/>
            </p:nvSpPr>
            <p:spPr bwMode="auto">
              <a:xfrm>
                <a:off x="4452" y="3948"/>
                <a:ext cx="2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Rectangle 31"/>
              <p:cNvSpPr>
                <a:spLocks noChangeArrowheads="1"/>
              </p:cNvSpPr>
              <p:nvPr/>
            </p:nvSpPr>
            <p:spPr bwMode="auto">
              <a:xfrm>
                <a:off x="4130" y="3948"/>
                <a:ext cx="9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VI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Rectangle 32"/>
              <p:cNvSpPr>
                <a:spLocks noChangeArrowheads="1"/>
              </p:cNvSpPr>
              <p:nvPr/>
            </p:nvSpPr>
            <p:spPr bwMode="auto">
              <a:xfrm>
                <a:off x="4209" y="3948"/>
                <a:ext cx="2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33"/>
            <p:cNvGrpSpPr>
              <a:grpSpLocks/>
            </p:cNvGrpSpPr>
            <p:nvPr/>
          </p:nvGrpSpPr>
          <p:grpSpPr bwMode="auto">
            <a:xfrm>
              <a:off x="144634" y="4398848"/>
              <a:ext cx="5669787" cy="1006381"/>
              <a:chOff x="1198" y="3292"/>
              <a:chExt cx="3186" cy="546"/>
            </a:xfrm>
          </p:grpSpPr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>
                <a:off x="2575" y="3658"/>
                <a:ext cx="1" cy="1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Line 35"/>
              <p:cNvSpPr>
                <a:spLocks noChangeShapeType="1"/>
              </p:cNvSpPr>
              <p:nvPr/>
            </p:nvSpPr>
            <p:spPr bwMode="auto">
              <a:xfrm>
                <a:off x="1362" y="3697"/>
                <a:ext cx="1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Line 36"/>
              <p:cNvSpPr>
                <a:spLocks noChangeShapeType="1"/>
              </p:cNvSpPr>
              <p:nvPr/>
            </p:nvSpPr>
            <p:spPr bwMode="auto">
              <a:xfrm>
                <a:off x="1452" y="3698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Line 37"/>
              <p:cNvSpPr>
                <a:spLocks noChangeShapeType="1"/>
              </p:cNvSpPr>
              <p:nvPr/>
            </p:nvSpPr>
            <p:spPr bwMode="auto">
              <a:xfrm>
                <a:off x="1363" y="3716"/>
                <a:ext cx="89" cy="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Line 38"/>
              <p:cNvSpPr>
                <a:spLocks noChangeShapeType="1"/>
              </p:cNvSpPr>
              <p:nvPr/>
            </p:nvSpPr>
            <p:spPr bwMode="auto">
              <a:xfrm>
                <a:off x="1404" y="3697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Line 39"/>
              <p:cNvSpPr>
                <a:spLocks noChangeShapeType="1"/>
              </p:cNvSpPr>
              <p:nvPr/>
            </p:nvSpPr>
            <p:spPr bwMode="auto">
              <a:xfrm>
                <a:off x="3395" y="3562"/>
                <a:ext cx="1" cy="94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Line 40"/>
              <p:cNvSpPr>
                <a:spLocks noChangeShapeType="1"/>
              </p:cNvSpPr>
              <p:nvPr/>
            </p:nvSpPr>
            <p:spPr bwMode="auto">
              <a:xfrm>
                <a:off x="3395" y="3718"/>
                <a:ext cx="2" cy="93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Line 41"/>
              <p:cNvSpPr>
                <a:spLocks noChangeShapeType="1"/>
              </p:cNvSpPr>
              <p:nvPr/>
            </p:nvSpPr>
            <p:spPr bwMode="auto">
              <a:xfrm flipV="1">
                <a:off x="1452" y="3654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Line 42"/>
              <p:cNvSpPr>
                <a:spLocks noChangeShapeType="1"/>
              </p:cNvSpPr>
              <p:nvPr/>
            </p:nvSpPr>
            <p:spPr bwMode="auto">
              <a:xfrm flipV="1">
                <a:off x="1362" y="3653"/>
                <a:ext cx="1" cy="2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Line 43"/>
              <p:cNvSpPr>
                <a:spLocks noChangeShapeType="1"/>
              </p:cNvSpPr>
              <p:nvPr/>
            </p:nvSpPr>
            <p:spPr bwMode="auto">
              <a:xfrm flipH="1">
                <a:off x="1362" y="3654"/>
                <a:ext cx="89" cy="1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Line 44"/>
              <p:cNvSpPr>
                <a:spLocks noChangeShapeType="1"/>
              </p:cNvSpPr>
              <p:nvPr/>
            </p:nvSpPr>
            <p:spPr bwMode="auto">
              <a:xfrm flipV="1">
                <a:off x="1410" y="3654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Line 45"/>
              <p:cNvSpPr>
                <a:spLocks noChangeShapeType="1"/>
              </p:cNvSpPr>
              <p:nvPr/>
            </p:nvSpPr>
            <p:spPr bwMode="auto">
              <a:xfrm>
                <a:off x="2580" y="3695"/>
                <a:ext cx="1" cy="15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Line 46"/>
              <p:cNvSpPr>
                <a:spLocks noChangeShapeType="1"/>
              </p:cNvSpPr>
              <p:nvPr/>
            </p:nvSpPr>
            <p:spPr bwMode="auto">
              <a:xfrm>
                <a:off x="2575" y="3661"/>
                <a:ext cx="1" cy="13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Line 47"/>
              <p:cNvSpPr>
                <a:spLocks noChangeShapeType="1"/>
              </p:cNvSpPr>
              <p:nvPr/>
            </p:nvSpPr>
            <p:spPr bwMode="auto">
              <a:xfrm>
                <a:off x="3402" y="3562"/>
                <a:ext cx="982" cy="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Line 48"/>
              <p:cNvSpPr>
                <a:spLocks noChangeShapeType="1"/>
              </p:cNvSpPr>
              <p:nvPr/>
            </p:nvSpPr>
            <p:spPr bwMode="auto">
              <a:xfrm>
                <a:off x="3397" y="3815"/>
                <a:ext cx="982" cy="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Line 49"/>
              <p:cNvSpPr>
                <a:spLocks noChangeShapeType="1"/>
              </p:cNvSpPr>
              <p:nvPr/>
            </p:nvSpPr>
            <p:spPr bwMode="auto">
              <a:xfrm>
                <a:off x="1299" y="3674"/>
                <a:ext cx="1269" cy="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Line 50"/>
              <p:cNvSpPr>
                <a:spLocks noChangeShapeType="1"/>
              </p:cNvSpPr>
              <p:nvPr/>
            </p:nvSpPr>
            <p:spPr bwMode="auto">
              <a:xfrm>
                <a:off x="1307" y="3695"/>
                <a:ext cx="1268" cy="1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0" name="Line 51"/>
              <p:cNvSpPr>
                <a:spLocks noChangeShapeType="1"/>
              </p:cNvSpPr>
              <p:nvPr/>
            </p:nvSpPr>
            <p:spPr bwMode="auto">
              <a:xfrm>
                <a:off x="2576" y="3658"/>
                <a:ext cx="827" cy="1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" name="Line 52"/>
              <p:cNvSpPr>
                <a:spLocks noChangeShapeType="1"/>
              </p:cNvSpPr>
              <p:nvPr/>
            </p:nvSpPr>
            <p:spPr bwMode="auto">
              <a:xfrm>
                <a:off x="2575" y="3714"/>
                <a:ext cx="828" cy="1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" name="Line 53"/>
              <p:cNvSpPr>
                <a:spLocks noChangeShapeType="1"/>
              </p:cNvSpPr>
              <p:nvPr/>
            </p:nvSpPr>
            <p:spPr bwMode="auto">
              <a:xfrm flipV="1">
                <a:off x="3782" y="3541"/>
                <a:ext cx="0" cy="18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" name="Line 54"/>
              <p:cNvSpPr>
                <a:spLocks noChangeShapeType="1"/>
              </p:cNvSpPr>
              <p:nvPr/>
            </p:nvSpPr>
            <p:spPr bwMode="auto">
              <a:xfrm flipV="1">
                <a:off x="3692" y="3540"/>
                <a:ext cx="1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4" name="Line 55"/>
              <p:cNvSpPr>
                <a:spLocks noChangeShapeType="1"/>
              </p:cNvSpPr>
              <p:nvPr/>
            </p:nvSpPr>
            <p:spPr bwMode="auto">
              <a:xfrm flipH="1">
                <a:off x="3692" y="3541"/>
                <a:ext cx="89" cy="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Line 56"/>
              <p:cNvSpPr>
                <a:spLocks noChangeShapeType="1"/>
              </p:cNvSpPr>
              <p:nvPr/>
            </p:nvSpPr>
            <p:spPr bwMode="auto">
              <a:xfrm flipV="1">
                <a:off x="3740" y="3541"/>
                <a:ext cx="0" cy="18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" name="Line 57"/>
              <p:cNvSpPr>
                <a:spLocks noChangeShapeType="1"/>
              </p:cNvSpPr>
              <p:nvPr/>
            </p:nvSpPr>
            <p:spPr bwMode="auto">
              <a:xfrm flipV="1">
                <a:off x="4078" y="3541"/>
                <a:ext cx="1" cy="18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7" name="Line 58"/>
              <p:cNvSpPr>
                <a:spLocks noChangeShapeType="1"/>
              </p:cNvSpPr>
              <p:nvPr/>
            </p:nvSpPr>
            <p:spPr bwMode="auto">
              <a:xfrm flipV="1">
                <a:off x="3989" y="3541"/>
                <a:ext cx="1" cy="18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8" name="Line 59"/>
              <p:cNvSpPr>
                <a:spLocks noChangeShapeType="1"/>
              </p:cNvSpPr>
              <p:nvPr/>
            </p:nvSpPr>
            <p:spPr bwMode="auto">
              <a:xfrm flipH="1">
                <a:off x="3990" y="3541"/>
                <a:ext cx="87" cy="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Line 60"/>
              <p:cNvSpPr>
                <a:spLocks noChangeShapeType="1"/>
              </p:cNvSpPr>
              <p:nvPr/>
            </p:nvSpPr>
            <p:spPr bwMode="auto">
              <a:xfrm flipV="1">
                <a:off x="4036" y="3541"/>
                <a:ext cx="1" cy="18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Line 61"/>
              <p:cNvSpPr>
                <a:spLocks noChangeShapeType="1"/>
              </p:cNvSpPr>
              <p:nvPr/>
            </p:nvSpPr>
            <p:spPr bwMode="auto">
              <a:xfrm flipV="1">
                <a:off x="4382" y="3540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 flipV="1">
                <a:off x="4292" y="3540"/>
                <a:ext cx="1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" name="Line 63"/>
              <p:cNvSpPr>
                <a:spLocks noChangeShapeType="1"/>
              </p:cNvSpPr>
              <p:nvPr/>
            </p:nvSpPr>
            <p:spPr bwMode="auto">
              <a:xfrm flipH="1">
                <a:off x="4292" y="3541"/>
                <a:ext cx="88" cy="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" name="Line 64"/>
              <p:cNvSpPr>
                <a:spLocks noChangeShapeType="1"/>
              </p:cNvSpPr>
              <p:nvPr/>
            </p:nvSpPr>
            <p:spPr bwMode="auto">
              <a:xfrm flipV="1">
                <a:off x="4340" y="3540"/>
                <a:ext cx="1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4" name="Line 65"/>
              <p:cNvSpPr>
                <a:spLocks noChangeShapeType="1"/>
              </p:cNvSpPr>
              <p:nvPr/>
            </p:nvSpPr>
            <p:spPr bwMode="auto">
              <a:xfrm>
                <a:off x="3693" y="3816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5" name="Line 66"/>
              <p:cNvSpPr>
                <a:spLocks noChangeShapeType="1"/>
              </p:cNvSpPr>
              <p:nvPr/>
            </p:nvSpPr>
            <p:spPr bwMode="auto">
              <a:xfrm>
                <a:off x="3782" y="3816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6" name="Line 67"/>
              <p:cNvSpPr>
                <a:spLocks noChangeShapeType="1"/>
              </p:cNvSpPr>
              <p:nvPr/>
            </p:nvSpPr>
            <p:spPr bwMode="auto">
              <a:xfrm>
                <a:off x="3694" y="3835"/>
                <a:ext cx="88" cy="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" name="Line 68"/>
              <p:cNvSpPr>
                <a:spLocks noChangeShapeType="1"/>
              </p:cNvSpPr>
              <p:nvPr/>
            </p:nvSpPr>
            <p:spPr bwMode="auto">
              <a:xfrm>
                <a:off x="3735" y="3816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" name="Line 69"/>
              <p:cNvSpPr>
                <a:spLocks noChangeShapeType="1"/>
              </p:cNvSpPr>
              <p:nvPr/>
            </p:nvSpPr>
            <p:spPr bwMode="auto">
              <a:xfrm>
                <a:off x="3989" y="3819"/>
                <a:ext cx="1" cy="18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" name="Line 70"/>
              <p:cNvSpPr>
                <a:spLocks noChangeShapeType="1"/>
              </p:cNvSpPr>
              <p:nvPr/>
            </p:nvSpPr>
            <p:spPr bwMode="auto">
              <a:xfrm>
                <a:off x="4079" y="3819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0" name="Line 71"/>
              <p:cNvSpPr>
                <a:spLocks noChangeShapeType="1"/>
              </p:cNvSpPr>
              <p:nvPr/>
            </p:nvSpPr>
            <p:spPr bwMode="auto">
              <a:xfrm>
                <a:off x="3991" y="3837"/>
                <a:ext cx="87" cy="1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" name="Line 72"/>
              <p:cNvSpPr>
                <a:spLocks noChangeShapeType="1"/>
              </p:cNvSpPr>
              <p:nvPr/>
            </p:nvSpPr>
            <p:spPr bwMode="auto">
              <a:xfrm>
                <a:off x="4031" y="3819"/>
                <a:ext cx="0" cy="18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" name="Line 73"/>
              <p:cNvSpPr>
                <a:spLocks noChangeShapeType="1"/>
              </p:cNvSpPr>
              <p:nvPr/>
            </p:nvSpPr>
            <p:spPr bwMode="auto">
              <a:xfrm>
                <a:off x="4286" y="3816"/>
                <a:ext cx="1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" name="Line 74"/>
              <p:cNvSpPr>
                <a:spLocks noChangeShapeType="1"/>
              </p:cNvSpPr>
              <p:nvPr/>
            </p:nvSpPr>
            <p:spPr bwMode="auto">
              <a:xfrm>
                <a:off x="4376" y="3816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" name="Line 75"/>
              <p:cNvSpPr>
                <a:spLocks noChangeShapeType="1"/>
              </p:cNvSpPr>
              <p:nvPr/>
            </p:nvSpPr>
            <p:spPr bwMode="auto">
              <a:xfrm>
                <a:off x="4287" y="3835"/>
                <a:ext cx="88" cy="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5" name="Line 76"/>
              <p:cNvSpPr>
                <a:spLocks noChangeShapeType="1"/>
              </p:cNvSpPr>
              <p:nvPr/>
            </p:nvSpPr>
            <p:spPr bwMode="auto">
              <a:xfrm>
                <a:off x="4328" y="3816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" name="Line 77"/>
              <p:cNvSpPr>
                <a:spLocks noChangeShapeType="1"/>
              </p:cNvSpPr>
              <p:nvPr/>
            </p:nvSpPr>
            <p:spPr bwMode="auto">
              <a:xfrm>
                <a:off x="2537" y="3717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7" name="Line 78"/>
              <p:cNvSpPr>
                <a:spLocks noChangeShapeType="1"/>
              </p:cNvSpPr>
              <p:nvPr/>
            </p:nvSpPr>
            <p:spPr bwMode="auto">
              <a:xfrm>
                <a:off x="2626" y="3717"/>
                <a:ext cx="1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8" name="Line 79"/>
              <p:cNvSpPr>
                <a:spLocks noChangeShapeType="1"/>
              </p:cNvSpPr>
              <p:nvPr/>
            </p:nvSpPr>
            <p:spPr bwMode="auto">
              <a:xfrm>
                <a:off x="2538" y="3736"/>
                <a:ext cx="88" cy="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9" name="Line 80"/>
              <p:cNvSpPr>
                <a:spLocks noChangeShapeType="1"/>
              </p:cNvSpPr>
              <p:nvPr/>
            </p:nvSpPr>
            <p:spPr bwMode="auto">
              <a:xfrm>
                <a:off x="2579" y="3717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0" name="Line 81"/>
              <p:cNvSpPr>
                <a:spLocks noChangeShapeType="1"/>
              </p:cNvSpPr>
              <p:nvPr/>
            </p:nvSpPr>
            <p:spPr bwMode="auto">
              <a:xfrm flipV="1">
                <a:off x="2626" y="3638"/>
                <a:ext cx="1" cy="18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1" name="Line 82"/>
              <p:cNvSpPr>
                <a:spLocks noChangeShapeType="1"/>
              </p:cNvSpPr>
              <p:nvPr/>
            </p:nvSpPr>
            <p:spPr bwMode="auto">
              <a:xfrm flipV="1">
                <a:off x="2537" y="3637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" name="Line 83"/>
              <p:cNvSpPr>
                <a:spLocks noChangeShapeType="1"/>
              </p:cNvSpPr>
              <p:nvPr/>
            </p:nvSpPr>
            <p:spPr bwMode="auto">
              <a:xfrm flipH="1">
                <a:off x="2537" y="3638"/>
                <a:ext cx="88" cy="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3" name="Line 84"/>
              <p:cNvSpPr>
                <a:spLocks noChangeShapeType="1"/>
              </p:cNvSpPr>
              <p:nvPr/>
            </p:nvSpPr>
            <p:spPr bwMode="auto">
              <a:xfrm flipV="1">
                <a:off x="2584" y="3638"/>
                <a:ext cx="0" cy="18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" name="Line 85"/>
              <p:cNvSpPr>
                <a:spLocks noChangeShapeType="1"/>
              </p:cNvSpPr>
              <p:nvPr/>
            </p:nvSpPr>
            <p:spPr bwMode="auto">
              <a:xfrm flipV="1">
                <a:off x="2533" y="3694"/>
                <a:ext cx="1" cy="25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" name="Line 86"/>
              <p:cNvSpPr>
                <a:spLocks noChangeShapeType="1"/>
              </p:cNvSpPr>
              <p:nvPr/>
            </p:nvSpPr>
            <p:spPr bwMode="auto">
              <a:xfrm>
                <a:off x="2533" y="3649"/>
                <a:ext cx="1" cy="22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" name="Line 87"/>
              <p:cNvSpPr>
                <a:spLocks noChangeShapeType="1"/>
              </p:cNvSpPr>
              <p:nvPr/>
            </p:nvSpPr>
            <p:spPr bwMode="auto">
              <a:xfrm flipV="1">
                <a:off x="3441" y="3543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" name="Line 88"/>
              <p:cNvSpPr>
                <a:spLocks noChangeShapeType="1"/>
              </p:cNvSpPr>
              <p:nvPr/>
            </p:nvSpPr>
            <p:spPr bwMode="auto">
              <a:xfrm flipV="1">
                <a:off x="3351" y="3543"/>
                <a:ext cx="1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" name="Line 89"/>
              <p:cNvSpPr>
                <a:spLocks noChangeShapeType="1"/>
              </p:cNvSpPr>
              <p:nvPr/>
            </p:nvSpPr>
            <p:spPr bwMode="auto">
              <a:xfrm flipH="1">
                <a:off x="3351" y="3543"/>
                <a:ext cx="89" cy="1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9" name="Line 90"/>
              <p:cNvSpPr>
                <a:spLocks noChangeShapeType="1"/>
              </p:cNvSpPr>
              <p:nvPr/>
            </p:nvSpPr>
            <p:spPr bwMode="auto">
              <a:xfrm flipV="1">
                <a:off x="3399" y="3543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0" name="Line 91"/>
              <p:cNvSpPr>
                <a:spLocks noChangeShapeType="1"/>
              </p:cNvSpPr>
              <p:nvPr/>
            </p:nvSpPr>
            <p:spPr bwMode="auto">
              <a:xfrm>
                <a:off x="3352" y="3816"/>
                <a:ext cx="0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1" name="Line 92"/>
              <p:cNvSpPr>
                <a:spLocks noChangeShapeType="1"/>
              </p:cNvSpPr>
              <p:nvPr/>
            </p:nvSpPr>
            <p:spPr bwMode="auto">
              <a:xfrm>
                <a:off x="3441" y="3816"/>
                <a:ext cx="1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" name="Line 93"/>
              <p:cNvSpPr>
                <a:spLocks noChangeShapeType="1"/>
              </p:cNvSpPr>
              <p:nvPr/>
            </p:nvSpPr>
            <p:spPr bwMode="auto">
              <a:xfrm>
                <a:off x="3353" y="3835"/>
                <a:ext cx="88" cy="0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" name="Line 94"/>
              <p:cNvSpPr>
                <a:spLocks noChangeShapeType="1"/>
              </p:cNvSpPr>
              <p:nvPr/>
            </p:nvSpPr>
            <p:spPr bwMode="auto">
              <a:xfrm>
                <a:off x="3394" y="3816"/>
                <a:ext cx="1" cy="19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" name="Line 95"/>
              <p:cNvSpPr>
                <a:spLocks noChangeShapeType="1"/>
              </p:cNvSpPr>
              <p:nvPr/>
            </p:nvSpPr>
            <p:spPr bwMode="auto">
              <a:xfrm>
                <a:off x="3349" y="3553"/>
                <a:ext cx="0" cy="105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" name="Line 96"/>
              <p:cNvSpPr>
                <a:spLocks noChangeShapeType="1"/>
              </p:cNvSpPr>
              <p:nvPr/>
            </p:nvSpPr>
            <p:spPr bwMode="auto">
              <a:xfrm flipV="1">
                <a:off x="3349" y="3713"/>
                <a:ext cx="0" cy="113"/>
              </a:xfrm>
              <a:prstGeom prst="line">
                <a:avLst/>
              </a:prstGeom>
              <a:noFill/>
              <a:ln w="698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" name="Rectangle 97"/>
              <p:cNvSpPr>
                <a:spLocks noChangeArrowheads="1"/>
              </p:cNvSpPr>
              <p:nvPr/>
            </p:nvSpPr>
            <p:spPr bwMode="auto">
              <a:xfrm>
                <a:off x="3311" y="3641"/>
                <a:ext cx="37" cy="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7" name="Rectangle 98"/>
              <p:cNvSpPr>
                <a:spLocks noChangeArrowheads="1"/>
              </p:cNvSpPr>
              <p:nvPr/>
            </p:nvSpPr>
            <p:spPr bwMode="auto">
              <a:xfrm>
                <a:off x="3311" y="3641"/>
                <a:ext cx="37" cy="1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8" name="Rectangle 99"/>
              <p:cNvSpPr>
                <a:spLocks noChangeArrowheads="1"/>
              </p:cNvSpPr>
              <p:nvPr/>
            </p:nvSpPr>
            <p:spPr bwMode="auto">
              <a:xfrm>
                <a:off x="3311" y="3719"/>
                <a:ext cx="37" cy="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9" name="Rectangle 100"/>
              <p:cNvSpPr>
                <a:spLocks noChangeArrowheads="1"/>
              </p:cNvSpPr>
              <p:nvPr/>
            </p:nvSpPr>
            <p:spPr bwMode="auto">
              <a:xfrm>
                <a:off x="3311" y="3719"/>
                <a:ext cx="37" cy="1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0" name="Freeform 101"/>
              <p:cNvSpPr>
                <a:spLocks/>
              </p:cNvSpPr>
              <p:nvPr/>
            </p:nvSpPr>
            <p:spPr bwMode="auto">
              <a:xfrm>
                <a:off x="3615" y="3671"/>
                <a:ext cx="713" cy="61"/>
              </a:xfrm>
              <a:custGeom>
                <a:avLst/>
                <a:gdLst>
                  <a:gd name="T0" fmla="*/ 207 w 1164"/>
                  <a:gd name="T1" fmla="*/ 1 h 124"/>
                  <a:gd name="T2" fmla="*/ 183 w 1164"/>
                  <a:gd name="T3" fmla="*/ 1 h 124"/>
                  <a:gd name="T4" fmla="*/ 162 w 1164"/>
                  <a:gd name="T5" fmla="*/ 2 h 124"/>
                  <a:gd name="T6" fmla="*/ 140 w 1164"/>
                  <a:gd name="T7" fmla="*/ 3 h 124"/>
                  <a:gd name="T8" fmla="*/ 120 w 1164"/>
                  <a:gd name="T9" fmla="*/ 3 h 124"/>
                  <a:gd name="T10" fmla="*/ 101 w 1164"/>
                  <a:gd name="T11" fmla="*/ 5 h 124"/>
                  <a:gd name="T12" fmla="*/ 83 w 1164"/>
                  <a:gd name="T13" fmla="*/ 6 h 124"/>
                  <a:gd name="T14" fmla="*/ 67 w 1164"/>
                  <a:gd name="T15" fmla="*/ 8 h 124"/>
                  <a:gd name="T16" fmla="*/ 52 w 1164"/>
                  <a:gd name="T17" fmla="*/ 10 h 124"/>
                  <a:gd name="T18" fmla="*/ 39 w 1164"/>
                  <a:gd name="T19" fmla="*/ 12 h 124"/>
                  <a:gd name="T20" fmla="*/ 27 w 1164"/>
                  <a:gd name="T21" fmla="*/ 14 h 124"/>
                  <a:gd name="T22" fmla="*/ 17 w 1164"/>
                  <a:gd name="T23" fmla="*/ 16 h 124"/>
                  <a:gd name="T24" fmla="*/ 10 w 1164"/>
                  <a:gd name="T25" fmla="*/ 19 h 124"/>
                  <a:gd name="T26" fmla="*/ 4 w 1164"/>
                  <a:gd name="T27" fmla="*/ 21 h 124"/>
                  <a:gd name="T28" fmla="*/ 1 w 1164"/>
                  <a:gd name="T29" fmla="*/ 24 h 124"/>
                  <a:gd name="T30" fmla="*/ 0 w 1164"/>
                  <a:gd name="T31" fmla="*/ 27 h 124"/>
                  <a:gd name="T32" fmla="*/ 1 w 1164"/>
                  <a:gd name="T33" fmla="*/ 29 h 124"/>
                  <a:gd name="T34" fmla="*/ 4 w 1164"/>
                  <a:gd name="T35" fmla="*/ 32 h 124"/>
                  <a:gd name="T36" fmla="*/ 10 w 1164"/>
                  <a:gd name="T37" fmla="*/ 34 h 124"/>
                  <a:gd name="T38" fmla="*/ 17 w 1164"/>
                  <a:gd name="T39" fmla="*/ 37 h 124"/>
                  <a:gd name="T40" fmla="*/ 27 w 1164"/>
                  <a:gd name="T41" fmla="*/ 39 h 124"/>
                  <a:gd name="T42" fmla="*/ 39 w 1164"/>
                  <a:gd name="T43" fmla="*/ 41 h 124"/>
                  <a:gd name="T44" fmla="*/ 52 w 1164"/>
                  <a:gd name="T45" fmla="*/ 43 h 124"/>
                  <a:gd name="T46" fmla="*/ 67 w 1164"/>
                  <a:gd name="T47" fmla="*/ 45 h 124"/>
                  <a:gd name="T48" fmla="*/ 83 w 1164"/>
                  <a:gd name="T49" fmla="*/ 46 h 124"/>
                  <a:gd name="T50" fmla="*/ 101 w 1164"/>
                  <a:gd name="T51" fmla="*/ 48 h 124"/>
                  <a:gd name="T52" fmla="*/ 120 w 1164"/>
                  <a:gd name="T53" fmla="*/ 50 h 124"/>
                  <a:gd name="T54" fmla="*/ 140 w 1164"/>
                  <a:gd name="T55" fmla="*/ 50 h 124"/>
                  <a:gd name="T56" fmla="*/ 162 w 1164"/>
                  <a:gd name="T57" fmla="*/ 51 h 124"/>
                  <a:gd name="T58" fmla="*/ 183 w 1164"/>
                  <a:gd name="T59" fmla="*/ 52 h 124"/>
                  <a:gd name="T60" fmla="*/ 207 w 1164"/>
                  <a:gd name="T61" fmla="*/ 52 h 124"/>
                  <a:gd name="T62" fmla="*/ 254 w 1164"/>
                  <a:gd name="T63" fmla="*/ 52 h 124"/>
                  <a:gd name="T64" fmla="*/ 277 w 1164"/>
                  <a:gd name="T65" fmla="*/ 52 h 124"/>
                  <a:gd name="T66" fmla="*/ 299 w 1164"/>
                  <a:gd name="T67" fmla="*/ 51 h 124"/>
                  <a:gd name="T68" fmla="*/ 320 w 1164"/>
                  <a:gd name="T69" fmla="*/ 50 h 124"/>
                  <a:gd name="T70" fmla="*/ 340 w 1164"/>
                  <a:gd name="T71" fmla="*/ 50 h 124"/>
                  <a:gd name="T72" fmla="*/ 359 w 1164"/>
                  <a:gd name="T73" fmla="*/ 48 h 124"/>
                  <a:gd name="T74" fmla="*/ 377 w 1164"/>
                  <a:gd name="T75" fmla="*/ 46 h 124"/>
                  <a:gd name="T76" fmla="*/ 393 w 1164"/>
                  <a:gd name="T77" fmla="*/ 45 h 124"/>
                  <a:gd name="T78" fmla="*/ 408 w 1164"/>
                  <a:gd name="T79" fmla="*/ 43 h 124"/>
                  <a:gd name="T80" fmla="*/ 421 w 1164"/>
                  <a:gd name="T81" fmla="*/ 41 h 124"/>
                  <a:gd name="T82" fmla="*/ 433 w 1164"/>
                  <a:gd name="T83" fmla="*/ 39 h 124"/>
                  <a:gd name="T84" fmla="*/ 443 w 1164"/>
                  <a:gd name="T85" fmla="*/ 37 h 124"/>
                  <a:gd name="T86" fmla="*/ 450 w 1164"/>
                  <a:gd name="T87" fmla="*/ 34 h 124"/>
                  <a:gd name="T88" fmla="*/ 456 w 1164"/>
                  <a:gd name="T89" fmla="*/ 32 h 124"/>
                  <a:gd name="T90" fmla="*/ 459 w 1164"/>
                  <a:gd name="T91" fmla="*/ 29 h 124"/>
                  <a:gd name="T92" fmla="*/ 461 w 1164"/>
                  <a:gd name="T93" fmla="*/ 27 h 124"/>
                  <a:gd name="T94" fmla="*/ 459 w 1164"/>
                  <a:gd name="T95" fmla="*/ 24 h 124"/>
                  <a:gd name="T96" fmla="*/ 456 w 1164"/>
                  <a:gd name="T97" fmla="*/ 21 h 124"/>
                  <a:gd name="T98" fmla="*/ 450 w 1164"/>
                  <a:gd name="T99" fmla="*/ 19 h 124"/>
                  <a:gd name="T100" fmla="*/ 443 w 1164"/>
                  <a:gd name="T101" fmla="*/ 16 h 124"/>
                  <a:gd name="T102" fmla="*/ 433 w 1164"/>
                  <a:gd name="T103" fmla="*/ 14 h 124"/>
                  <a:gd name="T104" fmla="*/ 421 w 1164"/>
                  <a:gd name="T105" fmla="*/ 12 h 124"/>
                  <a:gd name="T106" fmla="*/ 408 w 1164"/>
                  <a:gd name="T107" fmla="*/ 10 h 124"/>
                  <a:gd name="T108" fmla="*/ 393 w 1164"/>
                  <a:gd name="T109" fmla="*/ 8 h 124"/>
                  <a:gd name="T110" fmla="*/ 377 w 1164"/>
                  <a:gd name="T111" fmla="*/ 6 h 124"/>
                  <a:gd name="T112" fmla="*/ 359 w 1164"/>
                  <a:gd name="T113" fmla="*/ 5 h 124"/>
                  <a:gd name="T114" fmla="*/ 340 w 1164"/>
                  <a:gd name="T115" fmla="*/ 3 h 124"/>
                  <a:gd name="T116" fmla="*/ 320 w 1164"/>
                  <a:gd name="T117" fmla="*/ 3 h 124"/>
                  <a:gd name="T118" fmla="*/ 299 w 1164"/>
                  <a:gd name="T119" fmla="*/ 2 h 124"/>
                  <a:gd name="T120" fmla="*/ 277 w 1164"/>
                  <a:gd name="T121" fmla="*/ 1 h 124"/>
                  <a:gd name="T122" fmla="*/ 254 w 1164"/>
                  <a:gd name="T123" fmla="*/ 1 h 12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164" h="124">
                    <a:moveTo>
                      <a:pt x="582" y="0"/>
                    </a:moveTo>
                    <a:lnTo>
                      <a:pt x="522" y="2"/>
                    </a:lnTo>
                    <a:lnTo>
                      <a:pt x="492" y="2"/>
                    </a:lnTo>
                    <a:lnTo>
                      <a:pt x="463" y="2"/>
                    </a:lnTo>
                    <a:lnTo>
                      <a:pt x="436" y="2"/>
                    </a:lnTo>
                    <a:lnTo>
                      <a:pt x="408" y="4"/>
                    </a:lnTo>
                    <a:lnTo>
                      <a:pt x="381" y="4"/>
                    </a:lnTo>
                    <a:lnTo>
                      <a:pt x="354" y="6"/>
                    </a:lnTo>
                    <a:lnTo>
                      <a:pt x="329" y="8"/>
                    </a:lnTo>
                    <a:lnTo>
                      <a:pt x="304" y="8"/>
                    </a:lnTo>
                    <a:lnTo>
                      <a:pt x="279" y="10"/>
                    </a:lnTo>
                    <a:lnTo>
                      <a:pt x="256" y="12"/>
                    </a:lnTo>
                    <a:lnTo>
                      <a:pt x="233" y="13"/>
                    </a:lnTo>
                    <a:lnTo>
                      <a:pt x="210" y="15"/>
                    </a:lnTo>
                    <a:lnTo>
                      <a:pt x="189" y="17"/>
                    </a:lnTo>
                    <a:lnTo>
                      <a:pt x="170" y="19"/>
                    </a:lnTo>
                    <a:lnTo>
                      <a:pt x="151" y="21"/>
                    </a:lnTo>
                    <a:lnTo>
                      <a:pt x="132" y="23"/>
                    </a:lnTo>
                    <a:lnTo>
                      <a:pt x="115" y="25"/>
                    </a:lnTo>
                    <a:lnTo>
                      <a:pt x="98" y="29"/>
                    </a:lnTo>
                    <a:lnTo>
                      <a:pt x="84" y="31"/>
                    </a:lnTo>
                    <a:lnTo>
                      <a:pt x="69" y="32"/>
                    </a:lnTo>
                    <a:lnTo>
                      <a:pt x="57" y="36"/>
                    </a:lnTo>
                    <a:lnTo>
                      <a:pt x="44" y="38"/>
                    </a:lnTo>
                    <a:lnTo>
                      <a:pt x="34" y="40"/>
                    </a:lnTo>
                    <a:lnTo>
                      <a:pt x="25" y="44"/>
                    </a:lnTo>
                    <a:lnTo>
                      <a:pt x="17" y="46"/>
                    </a:lnTo>
                    <a:lnTo>
                      <a:pt x="11" y="50"/>
                    </a:lnTo>
                    <a:lnTo>
                      <a:pt x="6" y="53"/>
                    </a:lnTo>
                    <a:lnTo>
                      <a:pt x="2" y="55"/>
                    </a:lnTo>
                    <a:lnTo>
                      <a:pt x="0" y="59"/>
                    </a:lnTo>
                    <a:lnTo>
                      <a:pt x="0" y="63"/>
                    </a:lnTo>
                    <a:lnTo>
                      <a:pt x="0" y="65"/>
                    </a:lnTo>
                    <a:lnTo>
                      <a:pt x="2" y="69"/>
                    </a:lnTo>
                    <a:lnTo>
                      <a:pt x="6" y="70"/>
                    </a:lnTo>
                    <a:lnTo>
                      <a:pt x="11" y="74"/>
                    </a:lnTo>
                    <a:lnTo>
                      <a:pt x="17" y="78"/>
                    </a:lnTo>
                    <a:lnTo>
                      <a:pt x="25" y="80"/>
                    </a:lnTo>
                    <a:lnTo>
                      <a:pt x="34" y="84"/>
                    </a:lnTo>
                    <a:lnTo>
                      <a:pt x="44" y="86"/>
                    </a:lnTo>
                    <a:lnTo>
                      <a:pt x="57" y="88"/>
                    </a:lnTo>
                    <a:lnTo>
                      <a:pt x="69" y="91"/>
                    </a:lnTo>
                    <a:lnTo>
                      <a:pt x="84" y="93"/>
                    </a:lnTo>
                    <a:lnTo>
                      <a:pt x="98" y="95"/>
                    </a:lnTo>
                    <a:lnTo>
                      <a:pt x="115" y="99"/>
                    </a:lnTo>
                    <a:lnTo>
                      <a:pt x="132" y="101"/>
                    </a:lnTo>
                    <a:lnTo>
                      <a:pt x="151" y="103"/>
                    </a:lnTo>
                    <a:lnTo>
                      <a:pt x="170" y="105"/>
                    </a:lnTo>
                    <a:lnTo>
                      <a:pt x="189" y="107"/>
                    </a:lnTo>
                    <a:lnTo>
                      <a:pt x="210" y="108"/>
                    </a:lnTo>
                    <a:lnTo>
                      <a:pt x="233" y="110"/>
                    </a:lnTo>
                    <a:lnTo>
                      <a:pt x="256" y="112"/>
                    </a:lnTo>
                    <a:lnTo>
                      <a:pt x="279" y="114"/>
                    </a:lnTo>
                    <a:lnTo>
                      <a:pt x="304" y="116"/>
                    </a:lnTo>
                    <a:lnTo>
                      <a:pt x="329" y="116"/>
                    </a:lnTo>
                    <a:lnTo>
                      <a:pt x="354" y="118"/>
                    </a:lnTo>
                    <a:lnTo>
                      <a:pt x="381" y="120"/>
                    </a:lnTo>
                    <a:lnTo>
                      <a:pt x="408" y="120"/>
                    </a:lnTo>
                    <a:lnTo>
                      <a:pt x="436" y="122"/>
                    </a:lnTo>
                    <a:lnTo>
                      <a:pt x="463" y="122"/>
                    </a:lnTo>
                    <a:lnTo>
                      <a:pt x="492" y="122"/>
                    </a:lnTo>
                    <a:lnTo>
                      <a:pt x="522" y="122"/>
                    </a:lnTo>
                    <a:lnTo>
                      <a:pt x="582" y="124"/>
                    </a:lnTo>
                    <a:lnTo>
                      <a:pt x="641" y="122"/>
                    </a:lnTo>
                    <a:lnTo>
                      <a:pt x="670" y="122"/>
                    </a:lnTo>
                    <a:lnTo>
                      <a:pt x="699" y="122"/>
                    </a:lnTo>
                    <a:lnTo>
                      <a:pt x="727" y="122"/>
                    </a:lnTo>
                    <a:lnTo>
                      <a:pt x="754" y="120"/>
                    </a:lnTo>
                    <a:lnTo>
                      <a:pt x="781" y="120"/>
                    </a:lnTo>
                    <a:lnTo>
                      <a:pt x="808" y="118"/>
                    </a:lnTo>
                    <a:lnTo>
                      <a:pt x="834" y="116"/>
                    </a:lnTo>
                    <a:lnTo>
                      <a:pt x="859" y="116"/>
                    </a:lnTo>
                    <a:lnTo>
                      <a:pt x="882" y="114"/>
                    </a:lnTo>
                    <a:lnTo>
                      <a:pt x="907" y="112"/>
                    </a:lnTo>
                    <a:lnTo>
                      <a:pt x="930" y="110"/>
                    </a:lnTo>
                    <a:lnTo>
                      <a:pt x="951" y="108"/>
                    </a:lnTo>
                    <a:lnTo>
                      <a:pt x="972" y="107"/>
                    </a:lnTo>
                    <a:lnTo>
                      <a:pt x="993" y="105"/>
                    </a:lnTo>
                    <a:lnTo>
                      <a:pt x="1012" y="103"/>
                    </a:lnTo>
                    <a:lnTo>
                      <a:pt x="1030" y="101"/>
                    </a:lnTo>
                    <a:lnTo>
                      <a:pt x="1047" y="99"/>
                    </a:lnTo>
                    <a:lnTo>
                      <a:pt x="1064" y="95"/>
                    </a:lnTo>
                    <a:lnTo>
                      <a:pt x="1079" y="93"/>
                    </a:lnTo>
                    <a:lnTo>
                      <a:pt x="1093" y="91"/>
                    </a:lnTo>
                    <a:lnTo>
                      <a:pt x="1106" y="88"/>
                    </a:lnTo>
                    <a:lnTo>
                      <a:pt x="1118" y="86"/>
                    </a:lnTo>
                    <a:lnTo>
                      <a:pt x="1127" y="84"/>
                    </a:lnTo>
                    <a:lnTo>
                      <a:pt x="1137" y="80"/>
                    </a:lnTo>
                    <a:lnTo>
                      <a:pt x="1145" y="78"/>
                    </a:lnTo>
                    <a:lnTo>
                      <a:pt x="1152" y="74"/>
                    </a:lnTo>
                    <a:lnTo>
                      <a:pt x="1156" y="70"/>
                    </a:lnTo>
                    <a:lnTo>
                      <a:pt x="1160" y="69"/>
                    </a:lnTo>
                    <a:lnTo>
                      <a:pt x="1162" y="65"/>
                    </a:lnTo>
                    <a:lnTo>
                      <a:pt x="1164" y="63"/>
                    </a:lnTo>
                    <a:lnTo>
                      <a:pt x="1162" y="59"/>
                    </a:lnTo>
                    <a:lnTo>
                      <a:pt x="1160" y="55"/>
                    </a:lnTo>
                    <a:lnTo>
                      <a:pt x="1156" y="53"/>
                    </a:lnTo>
                    <a:lnTo>
                      <a:pt x="1152" y="50"/>
                    </a:lnTo>
                    <a:lnTo>
                      <a:pt x="1145" y="46"/>
                    </a:lnTo>
                    <a:lnTo>
                      <a:pt x="1137" y="44"/>
                    </a:lnTo>
                    <a:lnTo>
                      <a:pt x="1127" y="40"/>
                    </a:lnTo>
                    <a:lnTo>
                      <a:pt x="1118" y="38"/>
                    </a:lnTo>
                    <a:lnTo>
                      <a:pt x="1106" y="36"/>
                    </a:lnTo>
                    <a:lnTo>
                      <a:pt x="1093" y="32"/>
                    </a:lnTo>
                    <a:lnTo>
                      <a:pt x="1079" y="31"/>
                    </a:lnTo>
                    <a:lnTo>
                      <a:pt x="1064" y="29"/>
                    </a:lnTo>
                    <a:lnTo>
                      <a:pt x="1047" y="25"/>
                    </a:lnTo>
                    <a:lnTo>
                      <a:pt x="1030" y="23"/>
                    </a:lnTo>
                    <a:lnTo>
                      <a:pt x="1012" y="21"/>
                    </a:lnTo>
                    <a:lnTo>
                      <a:pt x="993" y="19"/>
                    </a:lnTo>
                    <a:lnTo>
                      <a:pt x="972" y="17"/>
                    </a:lnTo>
                    <a:lnTo>
                      <a:pt x="951" y="15"/>
                    </a:lnTo>
                    <a:lnTo>
                      <a:pt x="930" y="13"/>
                    </a:lnTo>
                    <a:lnTo>
                      <a:pt x="907" y="12"/>
                    </a:lnTo>
                    <a:lnTo>
                      <a:pt x="882" y="10"/>
                    </a:lnTo>
                    <a:lnTo>
                      <a:pt x="859" y="8"/>
                    </a:lnTo>
                    <a:lnTo>
                      <a:pt x="834" y="8"/>
                    </a:lnTo>
                    <a:lnTo>
                      <a:pt x="808" y="6"/>
                    </a:lnTo>
                    <a:lnTo>
                      <a:pt x="781" y="4"/>
                    </a:lnTo>
                    <a:lnTo>
                      <a:pt x="754" y="4"/>
                    </a:lnTo>
                    <a:lnTo>
                      <a:pt x="727" y="2"/>
                    </a:lnTo>
                    <a:lnTo>
                      <a:pt x="699" y="2"/>
                    </a:lnTo>
                    <a:lnTo>
                      <a:pt x="670" y="2"/>
                    </a:lnTo>
                    <a:lnTo>
                      <a:pt x="641" y="2"/>
                    </a:lnTo>
                    <a:lnTo>
                      <a:pt x="582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" name="Rectangle 103"/>
              <p:cNvSpPr>
                <a:spLocks noChangeArrowheads="1"/>
              </p:cNvSpPr>
              <p:nvPr/>
            </p:nvSpPr>
            <p:spPr bwMode="auto">
              <a:xfrm>
                <a:off x="1913" y="3326"/>
                <a:ext cx="33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600" b="1" dirty="0">
                    <a:solidFill>
                      <a:srgbClr val="000000"/>
                    </a:solidFill>
                  </a:rPr>
                  <a:t>10</a:t>
                </a:r>
                <a:r>
                  <a:rPr lang="ru-RU" altLang="ru-RU" sz="1600" b="1" baseline="30000" dirty="0">
                    <a:solidFill>
                      <a:srgbClr val="000000"/>
                    </a:solidFill>
                  </a:rPr>
                  <a:t>-3</a:t>
                </a:r>
                <a:endParaRPr lang="ru-RU" altLang="ru-RU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Rectangle 104"/>
              <p:cNvSpPr>
                <a:spLocks noChangeArrowheads="1"/>
              </p:cNvSpPr>
              <p:nvPr/>
            </p:nvSpPr>
            <p:spPr bwMode="auto">
              <a:xfrm>
                <a:off x="2142" y="3293"/>
                <a:ext cx="13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6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Rectangle 105"/>
              <p:cNvSpPr>
                <a:spLocks noChangeArrowheads="1"/>
              </p:cNvSpPr>
              <p:nvPr/>
            </p:nvSpPr>
            <p:spPr bwMode="auto">
              <a:xfrm>
                <a:off x="2155" y="3293"/>
                <a:ext cx="13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6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Rectangle 106"/>
              <p:cNvSpPr>
                <a:spLocks noChangeArrowheads="1"/>
              </p:cNvSpPr>
              <p:nvPr/>
            </p:nvSpPr>
            <p:spPr bwMode="auto">
              <a:xfrm>
                <a:off x="3116" y="3292"/>
                <a:ext cx="13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6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Rectangle 107"/>
              <p:cNvSpPr>
                <a:spLocks noChangeArrowheads="1"/>
              </p:cNvSpPr>
              <p:nvPr/>
            </p:nvSpPr>
            <p:spPr bwMode="auto">
              <a:xfrm>
                <a:off x="3129" y="3292"/>
                <a:ext cx="13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6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Rectangle 108"/>
              <p:cNvSpPr>
                <a:spLocks noChangeArrowheads="1"/>
              </p:cNvSpPr>
              <p:nvPr/>
            </p:nvSpPr>
            <p:spPr bwMode="auto">
              <a:xfrm>
                <a:off x="4069" y="3293"/>
                <a:ext cx="13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6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Rectangle 109"/>
              <p:cNvSpPr>
                <a:spLocks noChangeArrowheads="1"/>
              </p:cNvSpPr>
              <p:nvPr/>
            </p:nvSpPr>
            <p:spPr bwMode="auto">
              <a:xfrm>
                <a:off x="4082" y="3293"/>
                <a:ext cx="13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6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Rectangle 110"/>
              <p:cNvSpPr>
                <a:spLocks noChangeArrowheads="1"/>
              </p:cNvSpPr>
              <p:nvPr/>
            </p:nvSpPr>
            <p:spPr bwMode="auto">
              <a:xfrm>
                <a:off x="1401" y="3342"/>
                <a:ext cx="487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sz="1400" b="1" dirty="0">
                    <a:solidFill>
                      <a:srgbClr val="000000"/>
                    </a:solidFill>
                  </a:rPr>
                  <a:t>Pressure, </a:t>
                </a:r>
                <a:endParaRPr lang="ru-RU" altLang="ru-RU" sz="1400" b="1" dirty="0" smtClean="0">
                  <a:solidFill>
                    <a:srgbClr val="000000"/>
                  </a:solidFill>
                </a:endParaRPr>
              </a:p>
              <a:p>
                <a:pPr eaLnBrk="1" hangingPunct="1"/>
                <a:r>
                  <a:rPr lang="en-US" altLang="ru-RU" sz="1400" b="1" dirty="0" err="1" smtClean="0">
                    <a:solidFill>
                      <a:srgbClr val="000000"/>
                    </a:solidFill>
                  </a:rPr>
                  <a:t>Torr</a:t>
                </a:r>
                <a:endParaRPr lang="ru-RU" altLang="ru-RU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Line 111"/>
              <p:cNvSpPr>
                <a:spLocks noChangeShapeType="1"/>
              </p:cNvSpPr>
              <p:nvPr/>
            </p:nvSpPr>
            <p:spPr bwMode="auto">
              <a:xfrm>
                <a:off x="1656" y="3563"/>
                <a:ext cx="1" cy="1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" name="Rectangle 112"/>
              <p:cNvSpPr>
                <a:spLocks noChangeArrowheads="1"/>
              </p:cNvSpPr>
              <p:nvPr/>
            </p:nvSpPr>
            <p:spPr bwMode="auto">
              <a:xfrm>
                <a:off x="1674" y="3473"/>
                <a:ext cx="28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600">
                    <a:solidFill>
                      <a:srgbClr val="000000"/>
                    </a:solidFill>
                  </a:rPr>
                  <a:t> </a:t>
                </a:r>
                <a:r>
                  <a:rPr lang="ru-RU" altLang="ru-RU" sz="1600" b="1">
                    <a:solidFill>
                      <a:srgbClr val="000000"/>
                    </a:solidFill>
                  </a:rPr>
                  <a:t>N</a:t>
                </a:r>
                <a:r>
                  <a:rPr lang="ru-RU" altLang="ru-RU" sz="1600" b="1" baseline="-25000">
                    <a:solidFill>
                      <a:srgbClr val="000000"/>
                    </a:solidFill>
                  </a:rPr>
                  <a:t>2</a:t>
                </a:r>
                <a:endParaRPr lang="ru-RU" altLang="ru-RU" sz="1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Line 113"/>
              <p:cNvSpPr>
                <a:spLocks noChangeShapeType="1"/>
              </p:cNvSpPr>
              <p:nvPr/>
            </p:nvSpPr>
            <p:spPr bwMode="auto">
              <a:xfrm flipH="1" flipV="1">
                <a:off x="2232" y="3568"/>
                <a:ext cx="30" cy="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" name="Line 114"/>
              <p:cNvSpPr>
                <a:spLocks noChangeShapeType="1"/>
              </p:cNvSpPr>
              <p:nvPr/>
            </p:nvSpPr>
            <p:spPr bwMode="auto">
              <a:xfrm flipH="1">
                <a:off x="2232" y="3697"/>
                <a:ext cx="42" cy="8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" name="Rectangle 115"/>
              <p:cNvSpPr>
                <a:spLocks noChangeArrowheads="1"/>
              </p:cNvSpPr>
              <p:nvPr/>
            </p:nvSpPr>
            <p:spPr bwMode="auto">
              <a:xfrm>
                <a:off x="2275" y="3480"/>
                <a:ext cx="34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600" b="1">
                    <a:solidFill>
                      <a:srgbClr val="000000"/>
                    </a:solidFill>
                  </a:rPr>
                  <a:t> N</a:t>
                </a:r>
                <a:r>
                  <a:rPr lang="ru-RU" altLang="ru-RU" sz="1600" b="1" baseline="-25000">
                    <a:solidFill>
                      <a:srgbClr val="000000"/>
                    </a:solidFill>
                  </a:rPr>
                  <a:t>2</a:t>
                </a:r>
                <a:endParaRPr lang="ru-RU" altLang="ru-RU" sz="1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Line 116"/>
              <p:cNvSpPr>
                <a:spLocks noChangeShapeType="1"/>
              </p:cNvSpPr>
              <p:nvPr/>
            </p:nvSpPr>
            <p:spPr bwMode="auto">
              <a:xfrm>
                <a:off x="1198" y="3686"/>
                <a:ext cx="10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6" name="Rectangle 117"/>
              <p:cNvSpPr>
                <a:spLocks noChangeArrowheads="1"/>
              </p:cNvSpPr>
              <p:nvPr/>
            </p:nvSpPr>
            <p:spPr bwMode="auto">
              <a:xfrm>
                <a:off x="1224" y="3517"/>
                <a:ext cx="253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600" b="1" dirty="0">
                    <a:solidFill>
                      <a:srgbClr val="000000"/>
                    </a:solidFill>
                  </a:rPr>
                  <a:t> е</a:t>
                </a:r>
                <a:r>
                  <a:rPr lang="ru-RU" altLang="ru-RU" sz="1600" b="1" baseline="30000" dirty="0">
                    <a:solidFill>
                      <a:srgbClr val="000000"/>
                    </a:solidFill>
                  </a:rPr>
                  <a:t>+</a:t>
                </a:r>
                <a:endParaRPr lang="ru-RU" altLang="ru-RU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Rectangle 118"/>
              <p:cNvSpPr>
                <a:spLocks noChangeArrowheads="1"/>
              </p:cNvSpPr>
              <p:nvPr/>
            </p:nvSpPr>
            <p:spPr bwMode="auto">
              <a:xfrm>
                <a:off x="2697" y="3334"/>
                <a:ext cx="55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600" b="1">
                    <a:solidFill>
                      <a:srgbClr val="000000"/>
                    </a:solidFill>
                  </a:rPr>
                  <a:t>10</a:t>
                </a:r>
                <a:r>
                  <a:rPr lang="ru-RU" altLang="ru-RU" sz="1600" b="1" baseline="30000">
                    <a:solidFill>
                      <a:srgbClr val="000000"/>
                    </a:solidFill>
                  </a:rPr>
                  <a:t>-4</a:t>
                </a:r>
                <a:endParaRPr lang="ru-RU" altLang="ru-RU" sz="1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Rectangle 119"/>
              <p:cNvSpPr>
                <a:spLocks noChangeArrowheads="1"/>
              </p:cNvSpPr>
              <p:nvPr/>
            </p:nvSpPr>
            <p:spPr bwMode="auto">
              <a:xfrm>
                <a:off x="3602" y="3306"/>
                <a:ext cx="55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600" b="1">
                    <a:solidFill>
                      <a:srgbClr val="000000"/>
                    </a:solidFill>
                  </a:rPr>
                  <a:t>10</a:t>
                </a:r>
                <a:r>
                  <a:rPr lang="ru-RU" altLang="ru-RU" sz="1600" b="1" baseline="30000">
                    <a:solidFill>
                      <a:srgbClr val="000000"/>
                    </a:solidFill>
                  </a:rPr>
                  <a:t>-6</a:t>
                </a:r>
                <a:endParaRPr lang="ru-RU" altLang="ru-RU" sz="16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121"/>
            <p:cNvGrpSpPr>
              <a:grpSpLocks/>
            </p:cNvGrpSpPr>
            <p:nvPr/>
          </p:nvGrpSpPr>
          <p:grpSpPr bwMode="auto">
            <a:xfrm>
              <a:off x="291384" y="3581389"/>
              <a:ext cx="6554245" cy="1080108"/>
              <a:chOff x="731" y="2350"/>
              <a:chExt cx="3809" cy="873"/>
            </a:xfrm>
          </p:grpSpPr>
          <p:sp>
            <p:nvSpPr>
              <p:cNvPr id="23" name="Freeform 122"/>
              <p:cNvSpPr>
                <a:spLocks noEditPoints="1"/>
              </p:cNvSpPr>
              <p:nvPr/>
            </p:nvSpPr>
            <p:spPr bwMode="auto">
              <a:xfrm>
                <a:off x="1053" y="2978"/>
                <a:ext cx="3251" cy="41"/>
              </a:xfrm>
              <a:custGeom>
                <a:avLst/>
                <a:gdLst>
                  <a:gd name="T0" fmla="*/ 2 w 8209"/>
                  <a:gd name="T1" fmla="*/ 17 h 95"/>
                  <a:gd name="T2" fmla="*/ 3220 w 8209"/>
                  <a:gd name="T3" fmla="*/ 18 h 95"/>
                  <a:gd name="T4" fmla="*/ 3221 w 8209"/>
                  <a:gd name="T5" fmla="*/ 18 h 95"/>
                  <a:gd name="T6" fmla="*/ 3222 w 8209"/>
                  <a:gd name="T7" fmla="*/ 18 h 95"/>
                  <a:gd name="T8" fmla="*/ 3222 w 8209"/>
                  <a:gd name="T9" fmla="*/ 19 h 95"/>
                  <a:gd name="T10" fmla="*/ 3222 w 8209"/>
                  <a:gd name="T11" fmla="*/ 20 h 95"/>
                  <a:gd name="T12" fmla="*/ 3222 w 8209"/>
                  <a:gd name="T13" fmla="*/ 21 h 95"/>
                  <a:gd name="T14" fmla="*/ 3222 w 8209"/>
                  <a:gd name="T15" fmla="*/ 22 h 95"/>
                  <a:gd name="T16" fmla="*/ 3221 w 8209"/>
                  <a:gd name="T17" fmla="*/ 23 h 95"/>
                  <a:gd name="T18" fmla="*/ 3220 w 8209"/>
                  <a:gd name="T19" fmla="*/ 23 h 95"/>
                  <a:gd name="T20" fmla="*/ 2 w 8209"/>
                  <a:gd name="T21" fmla="*/ 22 h 95"/>
                  <a:gd name="T22" fmla="*/ 2 w 8209"/>
                  <a:gd name="T23" fmla="*/ 22 h 95"/>
                  <a:gd name="T24" fmla="*/ 1 w 8209"/>
                  <a:gd name="T25" fmla="*/ 21 h 95"/>
                  <a:gd name="T26" fmla="*/ 0 w 8209"/>
                  <a:gd name="T27" fmla="*/ 20 h 95"/>
                  <a:gd name="T28" fmla="*/ 0 w 8209"/>
                  <a:gd name="T29" fmla="*/ 19 h 95"/>
                  <a:gd name="T30" fmla="*/ 0 w 8209"/>
                  <a:gd name="T31" fmla="*/ 19 h 95"/>
                  <a:gd name="T32" fmla="*/ 1 w 8209"/>
                  <a:gd name="T33" fmla="*/ 17 h 95"/>
                  <a:gd name="T34" fmla="*/ 2 w 8209"/>
                  <a:gd name="T35" fmla="*/ 17 h 95"/>
                  <a:gd name="T36" fmla="*/ 2 w 8209"/>
                  <a:gd name="T37" fmla="*/ 17 h 95"/>
                  <a:gd name="T38" fmla="*/ 2 w 8209"/>
                  <a:gd name="T39" fmla="*/ 17 h 95"/>
                  <a:gd name="T40" fmla="*/ 3213 w 8209"/>
                  <a:gd name="T41" fmla="*/ 0 h 95"/>
                  <a:gd name="T42" fmla="*/ 3251 w 8209"/>
                  <a:gd name="T43" fmla="*/ 20 h 95"/>
                  <a:gd name="T44" fmla="*/ 3213 w 8209"/>
                  <a:gd name="T45" fmla="*/ 41 h 95"/>
                  <a:gd name="T46" fmla="*/ 3213 w 8209"/>
                  <a:gd name="T47" fmla="*/ 0 h 9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209" h="95">
                    <a:moveTo>
                      <a:pt x="6" y="40"/>
                    </a:moveTo>
                    <a:lnTo>
                      <a:pt x="8131" y="42"/>
                    </a:lnTo>
                    <a:lnTo>
                      <a:pt x="8133" y="42"/>
                    </a:lnTo>
                    <a:lnTo>
                      <a:pt x="8135" y="42"/>
                    </a:lnTo>
                    <a:lnTo>
                      <a:pt x="8135" y="43"/>
                    </a:lnTo>
                    <a:lnTo>
                      <a:pt x="8137" y="47"/>
                    </a:lnTo>
                    <a:lnTo>
                      <a:pt x="8135" y="49"/>
                    </a:lnTo>
                    <a:lnTo>
                      <a:pt x="8135" y="51"/>
                    </a:lnTo>
                    <a:lnTo>
                      <a:pt x="8133" y="53"/>
                    </a:lnTo>
                    <a:lnTo>
                      <a:pt x="8131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2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2" y="40"/>
                    </a:lnTo>
                    <a:lnTo>
                      <a:pt x="4" y="40"/>
                    </a:lnTo>
                    <a:lnTo>
                      <a:pt x="6" y="40"/>
                    </a:lnTo>
                    <a:close/>
                    <a:moveTo>
                      <a:pt x="8114" y="0"/>
                    </a:moveTo>
                    <a:lnTo>
                      <a:pt x="8209" y="47"/>
                    </a:lnTo>
                    <a:lnTo>
                      <a:pt x="8114" y="95"/>
                    </a:lnTo>
                    <a:lnTo>
                      <a:pt x="81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123"/>
              <p:cNvSpPr>
                <a:spLocks noEditPoints="1"/>
              </p:cNvSpPr>
              <p:nvPr/>
            </p:nvSpPr>
            <p:spPr bwMode="auto">
              <a:xfrm>
                <a:off x="1037" y="2350"/>
                <a:ext cx="38" cy="650"/>
              </a:xfrm>
              <a:custGeom>
                <a:avLst/>
                <a:gdLst>
                  <a:gd name="T0" fmla="*/ 17 w 96"/>
                  <a:gd name="T1" fmla="*/ 647 h 1516"/>
                  <a:gd name="T2" fmla="*/ 17 w 96"/>
                  <a:gd name="T3" fmla="*/ 34 h 1516"/>
                  <a:gd name="T4" fmla="*/ 17 w 96"/>
                  <a:gd name="T5" fmla="*/ 33 h 1516"/>
                  <a:gd name="T6" fmla="*/ 17 w 96"/>
                  <a:gd name="T7" fmla="*/ 33 h 1516"/>
                  <a:gd name="T8" fmla="*/ 18 w 96"/>
                  <a:gd name="T9" fmla="*/ 32 h 1516"/>
                  <a:gd name="T10" fmla="*/ 19 w 96"/>
                  <a:gd name="T11" fmla="*/ 32 h 1516"/>
                  <a:gd name="T12" fmla="*/ 21 w 96"/>
                  <a:gd name="T13" fmla="*/ 32 h 1516"/>
                  <a:gd name="T14" fmla="*/ 21 w 96"/>
                  <a:gd name="T15" fmla="*/ 33 h 1516"/>
                  <a:gd name="T16" fmla="*/ 21 w 96"/>
                  <a:gd name="T17" fmla="*/ 33 h 1516"/>
                  <a:gd name="T18" fmla="*/ 22 w 96"/>
                  <a:gd name="T19" fmla="*/ 34 h 1516"/>
                  <a:gd name="T20" fmla="*/ 21 w 96"/>
                  <a:gd name="T21" fmla="*/ 647 h 1516"/>
                  <a:gd name="T22" fmla="*/ 21 w 96"/>
                  <a:gd name="T23" fmla="*/ 648 h 1516"/>
                  <a:gd name="T24" fmla="*/ 21 w 96"/>
                  <a:gd name="T25" fmla="*/ 649 h 1516"/>
                  <a:gd name="T26" fmla="*/ 20 w 96"/>
                  <a:gd name="T27" fmla="*/ 650 h 1516"/>
                  <a:gd name="T28" fmla="*/ 19 w 96"/>
                  <a:gd name="T29" fmla="*/ 650 h 1516"/>
                  <a:gd name="T30" fmla="*/ 18 w 96"/>
                  <a:gd name="T31" fmla="*/ 650 h 1516"/>
                  <a:gd name="T32" fmla="*/ 17 w 96"/>
                  <a:gd name="T33" fmla="*/ 649 h 1516"/>
                  <a:gd name="T34" fmla="*/ 17 w 96"/>
                  <a:gd name="T35" fmla="*/ 648 h 1516"/>
                  <a:gd name="T36" fmla="*/ 17 w 96"/>
                  <a:gd name="T37" fmla="*/ 647 h 1516"/>
                  <a:gd name="T38" fmla="*/ 17 w 96"/>
                  <a:gd name="T39" fmla="*/ 647 h 1516"/>
                  <a:gd name="T40" fmla="*/ 0 w 96"/>
                  <a:gd name="T41" fmla="*/ 41 h 1516"/>
                  <a:gd name="T42" fmla="*/ 19 w 96"/>
                  <a:gd name="T43" fmla="*/ 0 h 1516"/>
                  <a:gd name="T44" fmla="*/ 38 w 96"/>
                  <a:gd name="T45" fmla="*/ 41 h 1516"/>
                  <a:gd name="T46" fmla="*/ 0 w 96"/>
                  <a:gd name="T47" fmla="*/ 41 h 151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6" h="1516">
                    <a:moveTo>
                      <a:pt x="42" y="1510"/>
                    </a:moveTo>
                    <a:lnTo>
                      <a:pt x="42" y="79"/>
                    </a:lnTo>
                    <a:lnTo>
                      <a:pt x="44" y="78"/>
                    </a:lnTo>
                    <a:lnTo>
                      <a:pt x="44" y="76"/>
                    </a:lnTo>
                    <a:lnTo>
                      <a:pt x="46" y="74"/>
                    </a:lnTo>
                    <a:lnTo>
                      <a:pt x="48" y="74"/>
                    </a:lnTo>
                    <a:lnTo>
                      <a:pt x="52" y="74"/>
                    </a:lnTo>
                    <a:lnTo>
                      <a:pt x="53" y="76"/>
                    </a:lnTo>
                    <a:lnTo>
                      <a:pt x="53" y="78"/>
                    </a:lnTo>
                    <a:lnTo>
                      <a:pt x="55" y="79"/>
                    </a:lnTo>
                    <a:lnTo>
                      <a:pt x="53" y="1510"/>
                    </a:lnTo>
                    <a:lnTo>
                      <a:pt x="53" y="1512"/>
                    </a:lnTo>
                    <a:lnTo>
                      <a:pt x="52" y="1514"/>
                    </a:lnTo>
                    <a:lnTo>
                      <a:pt x="50" y="1516"/>
                    </a:lnTo>
                    <a:lnTo>
                      <a:pt x="48" y="1516"/>
                    </a:lnTo>
                    <a:lnTo>
                      <a:pt x="46" y="1516"/>
                    </a:lnTo>
                    <a:lnTo>
                      <a:pt x="44" y="1514"/>
                    </a:lnTo>
                    <a:lnTo>
                      <a:pt x="42" y="1512"/>
                    </a:lnTo>
                    <a:lnTo>
                      <a:pt x="42" y="1510"/>
                    </a:lnTo>
                    <a:close/>
                    <a:moveTo>
                      <a:pt x="0" y="95"/>
                    </a:moveTo>
                    <a:lnTo>
                      <a:pt x="48" y="0"/>
                    </a:lnTo>
                    <a:lnTo>
                      <a:pt x="96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000000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124"/>
              <p:cNvSpPr>
                <a:spLocks/>
              </p:cNvSpPr>
              <p:nvPr/>
            </p:nvSpPr>
            <p:spPr bwMode="auto">
              <a:xfrm>
                <a:off x="1059" y="2482"/>
                <a:ext cx="132" cy="142"/>
              </a:xfrm>
              <a:custGeom>
                <a:avLst/>
                <a:gdLst>
                  <a:gd name="T0" fmla="*/ 0 w 333"/>
                  <a:gd name="T1" fmla="*/ 142 h 331"/>
                  <a:gd name="T2" fmla="*/ 9 w 333"/>
                  <a:gd name="T3" fmla="*/ 118 h 331"/>
                  <a:gd name="T4" fmla="*/ 14 w 333"/>
                  <a:gd name="T5" fmla="*/ 106 h 331"/>
                  <a:gd name="T6" fmla="*/ 17 w 333"/>
                  <a:gd name="T7" fmla="*/ 94 h 331"/>
                  <a:gd name="T8" fmla="*/ 22 w 333"/>
                  <a:gd name="T9" fmla="*/ 82 h 331"/>
                  <a:gd name="T10" fmla="*/ 27 w 333"/>
                  <a:gd name="T11" fmla="*/ 72 h 331"/>
                  <a:gd name="T12" fmla="*/ 31 w 333"/>
                  <a:gd name="T13" fmla="*/ 61 h 331"/>
                  <a:gd name="T14" fmla="*/ 36 w 333"/>
                  <a:gd name="T15" fmla="*/ 51 h 331"/>
                  <a:gd name="T16" fmla="*/ 40 w 333"/>
                  <a:gd name="T17" fmla="*/ 42 h 331"/>
                  <a:gd name="T18" fmla="*/ 44 w 333"/>
                  <a:gd name="T19" fmla="*/ 33 h 331"/>
                  <a:gd name="T20" fmla="*/ 46 w 333"/>
                  <a:gd name="T21" fmla="*/ 30 h 331"/>
                  <a:gd name="T22" fmla="*/ 49 w 333"/>
                  <a:gd name="T23" fmla="*/ 25 h 331"/>
                  <a:gd name="T24" fmla="*/ 51 w 333"/>
                  <a:gd name="T25" fmla="*/ 22 h 331"/>
                  <a:gd name="T26" fmla="*/ 53 w 333"/>
                  <a:gd name="T27" fmla="*/ 19 h 331"/>
                  <a:gd name="T28" fmla="*/ 55 w 333"/>
                  <a:gd name="T29" fmla="*/ 16 h 331"/>
                  <a:gd name="T30" fmla="*/ 57 w 333"/>
                  <a:gd name="T31" fmla="*/ 13 h 331"/>
                  <a:gd name="T32" fmla="*/ 59 w 333"/>
                  <a:gd name="T33" fmla="*/ 10 h 331"/>
                  <a:gd name="T34" fmla="*/ 61 w 333"/>
                  <a:gd name="T35" fmla="*/ 8 h 331"/>
                  <a:gd name="T36" fmla="*/ 64 w 333"/>
                  <a:gd name="T37" fmla="*/ 6 h 331"/>
                  <a:gd name="T38" fmla="*/ 66 w 333"/>
                  <a:gd name="T39" fmla="*/ 4 h 331"/>
                  <a:gd name="T40" fmla="*/ 68 w 333"/>
                  <a:gd name="T41" fmla="*/ 3 h 331"/>
                  <a:gd name="T42" fmla="*/ 70 w 333"/>
                  <a:gd name="T43" fmla="*/ 2 h 331"/>
                  <a:gd name="T44" fmla="*/ 72 w 333"/>
                  <a:gd name="T45" fmla="*/ 1 h 331"/>
                  <a:gd name="T46" fmla="*/ 74 w 333"/>
                  <a:gd name="T47" fmla="*/ 0 h 331"/>
                  <a:gd name="T48" fmla="*/ 76 w 333"/>
                  <a:gd name="T49" fmla="*/ 0 h 331"/>
                  <a:gd name="T50" fmla="*/ 78 w 333"/>
                  <a:gd name="T51" fmla="*/ 0 h 331"/>
                  <a:gd name="T52" fmla="*/ 80 w 333"/>
                  <a:gd name="T53" fmla="*/ 0 h 331"/>
                  <a:gd name="T54" fmla="*/ 82 w 333"/>
                  <a:gd name="T55" fmla="*/ 1 h 331"/>
                  <a:gd name="T56" fmla="*/ 84 w 333"/>
                  <a:gd name="T57" fmla="*/ 2 h 331"/>
                  <a:gd name="T58" fmla="*/ 86 w 333"/>
                  <a:gd name="T59" fmla="*/ 3 h 331"/>
                  <a:gd name="T60" fmla="*/ 88 w 333"/>
                  <a:gd name="T61" fmla="*/ 4 h 331"/>
                  <a:gd name="T62" fmla="*/ 90 w 333"/>
                  <a:gd name="T63" fmla="*/ 6 h 331"/>
                  <a:gd name="T64" fmla="*/ 92 w 333"/>
                  <a:gd name="T65" fmla="*/ 8 h 331"/>
                  <a:gd name="T66" fmla="*/ 94 w 333"/>
                  <a:gd name="T67" fmla="*/ 9 h 331"/>
                  <a:gd name="T68" fmla="*/ 98 w 333"/>
                  <a:gd name="T69" fmla="*/ 14 h 331"/>
                  <a:gd name="T70" fmla="*/ 102 w 333"/>
                  <a:gd name="T71" fmla="*/ 19 h 331"/>
                  <a:gd name="T72" fmla="*/ 105 w 333"/>
                  <a:gd name="T73" fmla="*/ 24 h 331"/>
                  <a:gd name="T74" fmla="*/ 109 w 333"/>
                  <a:gd name="T75" fmla="*/ 31 h 331"/>
                  <a:gd name="T76" fmla="*/ 113 w 333"/>
                  <a:gd name="T77" fmla="*/ 38 h 331"/>
                  <a:gd name="T78" fmla="*/ 117 w 333"/>
                  <a:gd name="T79" fmla="*/ 45 h 331"/>
                  <a:gd name="T80" fmla="*/ 121 w 333"/>
                  <a:gd name="T81" fmla="*/ 53 h 331"/>
                  <a:gd name="T82" fmla="*/ 124 w 333"/>
                  <a:gd name="T83" fmla="*/ 60 h 331"/>
                  <a:gd name="T84" fmla="*/ 132 w 333"/>
                  <a:gd name="T85" fmla="*/ 77 h 33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3" h="331">
                    <a:moveTo>
                      <a:pt x="0" y="331"/>
                    </a:moveTo>
                    <a:lnTo>
                      <a:pt x="23" y="274"/>
                    </a:lnTo>
                    <a:lnTo>
                      <a:pt x="35" y="248"/>
                    </a:lnTo>
                    <a:lnTo>
                      <a:pt x="44" y="219"/>
                    </a:lnTo>
                    <a:lnTo>
                      <a:pt x="56" y="192"/>
                    </a:lnTo>
                    <a:lnTo>
                      <a:pt x="67" y="168"/>
                    </a:lnTo>
                    <a:lnTo>
                      <a:pt x="79" y="143"/>
                    </a:lnTo>
                    <a:lnTo>
                      <a:pt x="90" y="120"/>
                    </a:lnTo>
                    <a:lnTo>
                      <a:pt x="102" y="99"/>
                    </a:lnTo>
                    <a:lnTo>
                      <a:pt x="111" y="78"/>
                    </a:lnTo>
                    <a:lnTo>
                      <a:pt x="117" y="69"/>
                    </a:lnTo>
                    <a:lnTo>
                      <a:pt x="123" y="59"/>
                    </a:lnTo>
                    <a:lnTo>
                      <a:pt x="128" y="52"/>
                    </a:lnTo>
                    <a:lnTo>
                      <a:pt x="134" y="44"/>
                    </a:lnTo>
                    <a:lnTo>
                      <a:pt x="140" y="37"/>
                    </a:lnTo>
                    <a:lnTo>
                      <a:pt x="144" y="31"/>
                    </a:lnTo>
                    <a:lnTo>
                      <a:pt x="150" y="23"/>
                    </a:lnTo>
                    <a:lnTo>
                      <a:pt x="155" y="19"/>
                    </a:lnTo>
                    <a:lnTo>
                      <a:pt x="161" y="14"/>
                    </a:lnTo>
                    <a:lnTo>
                      <a:pt x="167" y="10"/>
                    </a:lnTo>
                    <a:lnTo>
                      <a:pt x="171" y="6"/>
                    </a:lnTo>
                    <a:lnTo>
                      <a:pt x="176" y="4"/>
                    </a:lnTo>
                    <a:lnTo>
                      <a:pt x="182" y="2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7" y="0"/>
                    </a:lnTo>
                    <a:lnTo>
                      <a:pt x="201" y="0"/>
                    </a:lnTo>
                    <a:lnTo>
                      <a:pt x="207" y="2"/>
                    </a:lnTo>
                    <a:lnTo>
                      <a:pt x="213" y="4"/>
                    </a:lnTo>
                    <a:lnTo>
                      <a:pt x="217" y="6"/>
                    </a:lnTo>
                    <a:lnTo>
                      <a:pt x="222" y="10"/>
                    </a:lnTo>
                    <a:lnTo>
                      <a:pt x="228" y="14"/>
                    </a:lnTo>
                    <a:lnTo>
                      <a:pt x="232" y="18"/>
                    </a:lnTo>
                    <a:lnTo>
                      <a:pt x="238" y="21"/>
                    </a:lnTo>
                    <a:lnTo>
                      <a:pt x="247" y="33"/>
                    </a:lnTo>
                    <a:lnTo>
                      <a:pt x="257" y="44"/>
                    </a:lnTo>
                    <a:lnTo>
                      <a:pt x="266" y="57"/>
                    </a:lnTo>
                    <a:lnTo>
                      <a:pt x="276" y="73"/>
                    </a:lnTo>
                    <a:lnTo>
                      <a:pt x="285" y="88"/>
                    </a:lnTo>
                    <a:lnTo>
                      <a:pt x="295" y="105"/>
                    </a:lnTo>
                    <a:lnTo>
                      <a:pt x="305" y="124"/>
                    </a:lnTo>
                    <a:lnTo>
                      <a:pt x="314" y="141"/>
                    </a:lnTo>
                    <a:lnTo>
                      <a:pt x="333" y="179"/>
                    </a:lnTo>
                  </a:path>
                </a:pathLst>
              </a:custGeom>
              <a:noFill/>
              <a:ln w="3048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125"/>
              <p:cNvSpPr>
                <a:spLocks/>
              </p:cNvSpPr>
              <p:nvPr/>
            </p:nvSpPr>
            <p:spPr bwMode="auto">
              <a:xfrm>
                <a:off x="1191" y="2554"/>
                <a:ext cx="1052" cy="0"/>
              </a:xfrm>
              <a:custGeom>
                <a:avLst/>
                <a:gdLst>
                  <a:gd name="T0" fmla="*/ 0 w 2655"/>
                  <a:gd name="T1" fmla="*/ 0 w 2655"/>
                  <a:gd name="T2" fmla="*/ 2 w 2655"/>
                  <a:gd name="T3" fmla="*/ 3 w 2655"/>
                  <a:gd name="T4" fmla="*/ 6 w 2655"/>
                  <a:gd name="T5" fmla="*/ 9 w 2655"/>
                  <a:gd name="T6" fmla="*/ 13 w 2655"/>
                  <a:gd name="T7" fmla="*/ 18 w 2655"/>
                  <a:gd name="T8" fmla="*/ 24 w 2655"/>
                  <a:gd name="T9" fmla="*/ 30 w 2655"/>
                  <a:gd name="T10" fmla="*/ 36 w 2655"/>
                  <a:gd name="T11" fmla="*/ 44 w 2655"/>
                  <a:gd name="T12" fmla="*/ 52 w 2655"/>
                  <a:gd name="T13" fmla="*/ 61 w 2655"/>
                  <a:gd name="T14" fmla="*/ 70 w 2655"/>
                  <a:gd name="T15" fmla="*/ 80 w 2655"/>
                  <a:gd name="T16" fmla="*/ 90 w 2655"/>
                  <a:gd name="T17" fmla="*/ 102 w 2655"/>
                  <a:gd name="T18" fmla="*/ 113 w 2655"/>
                  <a:gd name="T19" fmla="*/ 125 w 2655"/>
                  <a:gd name="T20" fmla="*/ 138 w 2655"/>
                  <a:gd name="T21" fmla="*/ 151 w 2655"/>
                  <a:gd name="T22" fmla="*/ 166 w 2655"/>
                  <a:gd name="T23" fmla="*/ 179 w 2655"/>
                  <a:gd name="T24" fmla="*/ 194 w 2655"/>
                  <a:gd name="T25" fmla="*/ 225 w 2655"/>
                  <a:gd name="T26" fmla="*/ 258 w 2655"/>
                  <a:gd name="T27" fmla="*/ 293 w 2655"/>
                  <a:gd name="T28" fmla="*/ 328 w 2655"/>
                  <a:gd name="T29" fmla="*/ 367 w 2655"/>
                  <a:gd name="T30" fmla="*/ 406 w 2655"/>
                  <a:gd name="T31" fmla="*/ 446 w 2655"/>
                  <a:gd name="T32" fmla="*/ 488 w 2655"/>
                  <a:gd name="T33" fmla="*/ 531 w 2655"/>
                  <a:gd name="T34" fmla="*/ 575 w 2655"/>
                  <a:gd name="T35" fmla="*/ 620 w 2655"/>
                  <a:gd name="T36" fmla="*/ 666 w 2655"/>
                  <a:gd name="T37" fmla="*/ 712 w 2655"/>
                  <a:gd name="T38" fmla="*/ 760 w 2655"/>
                  <a:gd name="T39" fmla="*/ 808 w 2655"/>
                  <a:gd name="T40" fmla="*/ 855 w 2655"/>
                  <a:gd name="T41" fmla="*/ 953 w 2655"/>
                  <a:gd name="T42" fmla="*/ 1052 w 2655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</a:gdLst>
                <a:ahLst/>
                <a:cxnLst>
                  <a:cxn ang="T43">
                    <a:pos x="T0" y="0"/>
                  </a:cxn>
                  <a:cxn ang="T44">
                    <a:pos x="T1" y="0"/>
                  </a:cxn>
                  <a:cxn ang="T45">
                    <a:pos x="T2" y="0"/>
                  </a:cxn>
                  <a:cxn ang="T46">
                    <a:pos x="T3" y="0"/>
                  </a:cxn>
                  <a:cxn ang="T47">
                    <a:pos x="T4" y="0"/>
                  </a:cxn>
                  <a:cxn ang="T48">
                    <a:pos x="T5" y="0"/>
                  </a:cxn>
                  <a:cxn ang="T49">
                    <a:pos x="T6" y="0"/>
                  </a:cxn>
                  <a:cxn ang="T50">
                    <a:pos x="T7" y="0"/>
                  </a:cxn>
                  <a:cxn ang="T51">
                    <a:pos x="T8" y="0"/>
                  </a:cxn>
                  <a:cxn ang="T52">
                    <a:pos x="T9" y="0"/>
                  </a:cxn>
                  <a:cxn ang="T53">
                    <a:pos x="T10" y="0"/>
                  </a:cxn>
                  <a:cxn ang="T54">
                    <a:pos x="T11" y="0"/>
                  </a:cxn>
                  <a:cxn ang="T55">
                    <a:pos x="T12" y="0"/>
                  </a:cxn>
                  <a:cxn ang="T56">
                    <a:pos x="T13" y="0"/>
                  </a:cxn>
                  <a:cxn ang="T57">
                    <a:pos x="T14" y="0"/>
                  </a:cxn>
                  <a:cxn ang="T58">
                    <a:pos x="T15" y="0"/>
                  </a:cxn>
                  <a:cxn ang="T59">
                    <a:pos x="T16" y="0"/>
                  </a:cxn>
                  <a:cxn ang="T60">
                    <a:pos x="T17" y="0"/>
                  </a:cxn>
                  <a:cxn ang="T61">
                    <a:pos x="T18" y="0"/>
                  </a:cxn>
                  <a:cxn ang="T62">
                    <a:pos x="T19" y="0"/>
                  </a:cxn>
                  <a:cxn ang="T63">
                    <a:pos x="T20" y="0"/>
                  </a:cxn>
                  <a:cxn ang="T64">
                    <a:pos x="T21" y="0"/>
                  </a:cxn>
                  <a:cxn ang="T65">
                    <a:pos x="T22" y="0"/>
                  </a:cxn>
                  <a:cxn ang="T66">
                    <a:pos x="T23" y="0"/>
                  </a:cxn>
                  <a:cxn ang="T67">
                    <a:pos x="T24" y="0"/>
                  </a:cxn>
                  <a:cxn ang="T68">
                    <a:pos x="T25" y="0"/>
                  </a:cxn>
                  <a:cxn ang="T69">
                    <a:pos x="T26" y="0"/>
                  </a:cxn>
                  <a:cxn ang="T70">
                    <a:pos x="T27" y="0"/>
                  </a:cxn>
                  <a:cxn ang="T71">
                    <a:pos x="T28" y="0"/>
                  </a:cxn>
                  <a:cxn ang="T72">
                    <a:pos x="T29" y="0"/>
                  </a:cxn>
                  <a:cxn ang="T73">
                    <a:pos x="T30" y="0"/>
                  </a:cxn>
                  <a:cxn ang="T74">
                    <a:pos x="T31" y="0"/>
                  </a:cxn>
                  <a:cxn ang="T75">
                    <a:pos x="T32" y="0"/>
                  </a:cxn>
                  <a:cxn ang="T76">
                    <a:pos x="T33" y="0"/>
                  </a:cxn>
                  <a:cxn ang="T77">
                    <a:pos x="T34" y="0"/>
                  </a:cxn>
                  <a:cxn ang="T78">
                    <a:pos x="T35" y="0"/>
                  </a:cxn>
                  <a:cxn ang="T79">
                    <a:pos x="T36" y="0"/>
                  </a:cxn>
                  <a:cxn ang="T80">
                    <a:pos x="T37" y="0"/>
                  </a:cxn>
                  <a:cxn ang="T81">
                    <a:pos x="T38" y="0"/>
                  </a:cxn>
                  <a:cxn ang="T82">
                    <a:pos x="T39" y="0"/>
                  </a:cxn>
                  <a:cxn ang="T83">
                    <a:pos x="T40" y="0"/>
                  </a:cxn>
                  <a:cxn ang="T84">
                    <a:pos x="T41" y="0"/>
                  </a:cxn>
                  <a:cxn ang="T85">
                    <a:pos x="T42" y="0"/>
                  </a:cxn>
                </a:cxnLst>
                <a:rect l="0" t="0" r="r" b="b"/>
                <a:pathLst>
                  <a:path w="2655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5" y="0"/>
                    </a:lnTo>
                    <a:lnTo>
                      <a:pt x="92" y="0"/>
                    </a:lnTo>
                    <a:lnTo>
                      <a:pt x="111" y="0"/>
                    </a:lnTo>
                    <a:lnTo>
                      <a:pt x="130" y="0"/>
                    </a:lnTo>
                    <a:lnTo>
                      <a:pt x="153" y="0"/>
                    </a:lnTo>
                    <a:lnTo>
                      <a:pt x="176" y="0"/>
                    </a:lnTo>
                    <a:lnTo>
                      <a:pt x="201" y="0"/>
                    </a:lnTo>
                    <a:lnTo>
                      <a:pt x="228" y="0"/>
                    </a:lnTo>
                    <a:lnTo>
                      <a:pt x="257" y="0"/>
                    </a:lnTo>
                    <a:lnTo>
                      <a:pt x="285" y="0"/>
                    </a:lnTo>
                    <a:lnTo>
                      <a:pt x="316" y="0"/>
                    </a:lnTo>
                    <a:lnTo>
                      <a:pt x="349" y="0"/>
                    </a:lnTo>
                    <a:lnTo>
                      <a:pt x="381" y="0"/>
                    </a:lnTo>
                    <a:lnTo>
                      <a:pt x="418" y="0"/>
                    </a:lnTo>
                    <a:lnTo>
                      <a:pt x="452" y="0"/>
                    </a:lnTo>
                    <a:lnTo>
                      <a:pt x="490" y="0"/>
                    </a:lnTo>
                    <a:lnTo>
                      <a:pt x="569" y="0"/>
                    </a:lnTo>
                    <a:lnTo>
                      <a:pt x="651" y="0"/>
                    </a:lnTo>
                    <a:lnTo>
                      <a:pt x="739" y="0"/>
                    </a:lnTo>
                    <a:lnTo>
                      <a:pt x="829" y="0"/>
                    </a:lnTo>
                    <a:lnTo>
                      <a:pt x="925" y="0"/>
                    </a:lnTo>
                    <a:lnTo>
                      <a:pt x="1024" y="0"/>
                    </a:lnTo>
                    <a:lnTo>
                      <a:pt x="1126" y="0"/>
                    </a:lnTo>
                    <a:lnTo>
                      <a:pt x="1231" y="0"/>
                    </a:lnTo>
                    <a:lnTo>
                      <a:pt x="1340" y="0"/>
                    </a:lnTo>
                    <a:lnTo>
                      <a:pt x="1451" y="0"/>
                    </a:lnTo>
                    <a:lnTo>
                      <a:pt x="1564" y="0"/>
                    </a:lnTo>
                    <a:lnTo>
                      <a:pt x="1681" y="0"/>
                    </a:lnTo>
                    <a:lnTo>
                      <a:pt x="1798" y="0"/>
                    </a:lnTo>
                    <a:lnTo>
                      <a:pt x="1918" y="0"/>
                    </a:lnTo>
                    <a:lnTo>
                      <a:pt x="2039" y="0"/>
                    </a:lnTo>
                    <a:lnTo>
                      <a:pt x="2159" y="0"/>
                    </a:lnTo>
                    <a:lnTo>
                      <a:pt x="2406" y="0"/>
                    </a:lnTo>
                    <a:lnTo>
                      <a:pt x="2655" y="0"/>
                    </a:lnTo>
                  </a:path>
                </a:pathLst>
              </a:custGeom>
              <a:noFill/>
              <a:ln w="3048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Freeform 126"/>
              <p:cNvSpPr>
                <a:spLocks/>
              </p:cNvSpPr>
              <p:nvPr/>
            </p:nvSpPr>
            <p:spPr bwMode="auto">
              <a:xfrm>
                <a:off x="2235" y="2550"/>
                <a:ext cx="262" cy="154"/>
              </a:xfrm>
              <a:custGeom>
                <a:avLst/>
                <a:gdLst>
                  <a:gd name="T0" fmla="*/ 0 w 662"/>
                  <a:gd name="T1" fmla="*/ 3 h 359"/>
                  <a:gd name="T2" fmla="*/ 18 w 662"/>
                  <a:gd name="T3" fmla="*/ 1 h 359"/>
                  <a:gd name="T4" fmla="*/ 27 w 662"/>
                  <a:gd name="T5" fmla="*/ 1 h 359"/>
                  <a:gd name="T6" fmla="*/ 36 w 662"/>
                  <a:gd name="T7" fmla="*/ 0 h 359"/>
                  <a:gd name="T8" fmla="*/ 45 w 662"/>
                  <a:gd name="T9" fmla="*/ 0 h 359"/>
                  <a:gd name="T10" fmla="*/ 53 w 662"/>
                  <a:gd name="T11" fmla="*/ 1 h 359"/>
                  <a:gd name="T12" fmla="*/ 61 w 662"/>
                  <a:gd name="T13" fmla="*/ 2 h 359"/>
                  <a:gd name="T14" fmla="*/ 69 w 662"/>
                  <a:gd name="T15" fmla="*/ 3 h 359"/>
                  <a:gd name="T16" fmla="*/ 73 w 662"/>
                  <a:gd name="T17" fmla="*/ 4 h 359"/>
                  <a:gd name="T18" fmla="*/ 76 w 662"/>
                  <a:gd name="T19" fmla="*/ 5 h 359"/>
                  <a:gd name="T20" fmla="*/ 84 w 662"/>
                  <a:gd name="T21" fmla="*/ 6 h 359"/>
                  <a:gd name="T22" fmla="*/ 89 w 662"/>
                  <a:gd name="T23" fmla="*/ 9 h 359"/>
                  <a:gd name="T24" fmla="*/ 95 w 662"/>
                  <a:gd name="T25" fmla="*/ 12 h 359"/>
                  <a:gd name="T26" fmla="*/ 99 w 662"/>
                  <a:gd name="T27" fmla="*/ 13 h 359"/>
                  <a:gd name="T28" fmla="*/ 101 w 662"/>
                  <a:gd name="T29" fmla="*/ 15 h 359"/>
                  <a:gd name="T30" fmla="*/ 105 w 662"/>
                  <a:gd name="T31" fmla="*/ 17 h 359"/>
                  <a:gd name="T32" fmla="*/ 108 w 662"/>
                  <a:gd name="T33" fmla="*/ 20 h 359"/>
                  <a:gd name="T34" fmla="*/ 112 w 662"/>
                  <a:gd name="T35" fmla="*/ 23 h 359"/>
                  <a:gd name="T36" fmla="*/ 115 w 662"/>
                  <a:gd name="T37" fmla="*/ 26 h 359"/>
                  <a:gd name="T38" fmla="*/ 119 w 662"/>
                  <a:gd name="T39" fmla="*/ 30 h 359"/>
                  <a:gd name="T40" fmla="*/ 123 w 662"/>
                  <a:gd name="T41" fmla="*/ 33 h 359"/>
                  <a:gd name="T42" fmla="*/ 125 w 662"/>
                  <a:gd name="T43" fmla="*/ 35 h 359"/>
                  <a:gd name="T44" fmla="*/ 127 w 662"/>
                  <a:gd name="T45" fmla="*/ 38 h 359"/>
                  <a:gd name="T46" fmla="*/ 132 w 662"/>
                  <a:gd name="T47" fmla="*/ 43 h 359"/>
                  <a:gd name="T48" fmla="*/ 136 w 662"/>
                  <a:gd name="T49" fmla="*/ 49 h 359"/>
                  <a:gd name="T50" fmla="*/ 141 w 662"/>
                  <a:gd name="T51" fmla="*/ 55 h 359"/>
                  <a:gd name="T52" fmla="*/ 146 w 662"/>
                  <a:gd name="T53" fmla="*/ 62 h 359"/>
                  <a:gd name="T54" fmla="*/ 152 w 662"/>
                  <a:gd name="T55" fmla="*/ 69 h 359"/>
                  <a:gd name="T56" fmla="*/ 161 w 662"/>
                  <a:gd name="T57" fmla="*/ 84 h 359"/>
                  <a:gd name="T58" fmla="*/ 167 w 662"/>
                  <a:gd name="T59" fmla="*/ 91 h 359"/>
                  <a:gd name="T60" fmla="*/ 171 w 662"/>
                  <a:gd name="T61" fmla="*/ 99 h 359"/>
                  <a:gd name="T62" fmla="*/ 177 w 662"/>
                  <a:gd name="T63" fmla="*/ 106 h 359"/>
                  <a:gd name="T64" fmla="*/ 182 w 662"/>
                  <a:gd name="T65" fmla="*/ 112 h 359"/>
                  <a:gd name="T66" fmla="*/ 186 w 662"/>
                  <a:gd name="T67" fmla="*/ 119 h 359"/>
                  <a:gd name="T68" fmla="*/ 191 w 662"/>
                  <a:gd name="T69" fmla="*/ 125 h 359"/>
                  <a:gd name="T70" fmla="*/ 196 w 662"/>
                  <a:gd name="T71" fmla="*/ 130 h 359"/>
                  <a:gd name="T72" fmla="*/ 198 w 662"/>
                  <a:gd name="T73" fmla="*/ 132 h 359"/>
                  <a:gd name="T74" fmla="*/ 200 w 662"/>
                  <a:gd name="T75" fmla="*/ 134 h 359"/>
                  <a:gd name="T76" fmla="*/ 205 w 662"/>
                  <a:gd name="T77" fmla="*/ 137 h 359"/>
                  <a:gd name="T78" fmla="*/ 209 w 662"/>
                  <a:gd name="T79" fmla="*/ 140 h 359"/>
                  <a:gd name="T80" fmla="*/ 214 w 662"/>
                  <a:gd name="T81" fmla="*/ 143 h 359"/>
                  <a:gd name="T82" fmla="*/ 218 w 662"/>
                  <a:gd name="T83" fmla="*/ 145 h 359"/>
                  <a:gd name="T84" fmla="*/ 223 w 662"/>
                  <a:gd name="T85" fmla="*/ 147 h 359"/>
                  <a:gd name="T86" fmla="*/ 227 w 662"/>
                  <a:gd name="T87" fmla="*/ 148 h 359"/>
                  <a:gd name="T88" fmla="*/ 232 w 662"/>
                  <a:gd name="T89" fmla="*/ 149 h 359"/>
                  <a:gd name="T90" fmla="*/ 235 w 662"/>
                  <a:gd name="T91" fmla="*/ 150 h 359"/>
                  <a:gd name="T92" fmla="*/ 240 w 662"/>
                  <a:gd name="T93" fmla="*/ 151 h 359"/>
                  <a:gd name="T94" fmla="*/ 244 w 662"/>
                  <a:gd name="T95" fmla="*/ 152 h 359"/>
                  <a:gd name="T96" fmla="*/ 248 w 662"/>
                  <a:gd name="T97" fmla="*/ 152 h 359"/>
                  <a:gd name="T98" fmla="*/ 251 w 662"/>
                  <a:gd name="T99" fmla="*/ 152 h 359"/>
                  <a:gd name="T100" fmla="*/ 254 w 662"/>
                  <a:gd name="T101" fmla="*/ 152 h 359"/>
                  <a:gd name="T102" fmla="*/ 258 w 662"/>
                  <a:gd name="T103" fmla="*/ 152 h 359"/>
                  <a:gd name="T104" fmla="*/ 260 w 662"/>
                  <a:gd name="T105" fmla="*/ 153 h 359"/>
                  <a:gd name="T106" fmla="*/ 262 w 662"/>
                  <a:gd name="T107" fmla="*/ 154 h 35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62" h="359">
                    <a:moveTo>
                      <a:pt x="0" y="8"/>
                    </a:moveTo>
                    <a:lnTo>
                      <a:pt x="46" y="2"/>
                    </a:lnTo>
                    <a:lnTo>
                      <a:pt x="69" y="2"/>
                    </a:lnTo>
                    <a:lnTo>
                      <a:pt x="92" y="0"/>
                    </a:lnTo>
                    <a:lnTo>
                      <a:pt x="113" y="0"/>
                    </a:lnTo>
                    <a:lnTo>
                      <a:pt x="134" y="2"/>
                    </a:lnTo>
                    <a:lnTo>
                      <a:pt x="155" y="4"/>
                    </a:lnTo>
                    <a:lnTo>
                      <a:pt x="174" y="8"/>
                    </a:lnTo>
                    <a:lnTo>
                      <a:pt x="184" y="10"/>
                    </a:lnTo>
                    <a:lnTo>
                      <a:pt x="193" y="11"/>
                    </a:lnTo>
                    <a:lnTo>
                      <a:pt x="211" y="15"/>
                    </a:lnTo>
                    <a:lnTo>
                      <a:pt x="226" y="21"/>
                    </a:lnTo>
                    <a:lnTo>
                      <a:pt x="241" y="27"/>
                    </a:lnTo>
                    <a:lnTo>
                      <a:pt x="249" y="30"/>
                    </a:lnTo>
                    <a:lnTo>
                      <a:pt x="256" y="36"/>
                    </a:lnTo>
                    <a:lnTo>
                      <a:pt x="266" y="40"/>
                    </a:lnTo>
                    <a:lnTo>
                      <a:pt x="274" y="46"/>
                    </a:lnTo>
                    <a:lnTo>
                      <a:pt x="283" y="53"/>
                    </a:lnTo>
                    <a:lnTo>
                      <a:pt x="291" y="61"/>
                    </a:lnTo>
                    <a:lnTo>
                      <a:pt x="300" y="69"/>
                    </a:lnTo>
                    <a:lnTo>
                      <a:pt x="312" y="78"/>
                    </a:lnTo>
                    <a:lnTo>
                      <a:pt x="316" y="82"/>
                    </a:lnTo>
                    <a:lnTo>
                      <a:pt x="322" y="88"/>
                    </a:lnTo>
                    <a:lnTo>
                      <a:pt x="333" y="101"/>
                    </a:lnTo>
                    <a:lnTo>
                      <a:pt x="344" y="114"/>
                    </a:lnTo>
                    <a:lnTo>
                      <a:pt x="356" y="129"/>
                    </a:lnTo>
                    <a:lnTo>
                      <a:pt x="369" y="145"/>
                    </a:lnTo>
                    <a:lnTo>
                      <a:pt x="383" y="162"/>
                    </a:lnTo>
                    <a:lnTo>
                      <a:pt x="408" y="196"/>
                    </a:lnTo>
                    <a:lnTo>
                      <a:pt x="421" y="213"/>
                    </a:lnTo>
                    <a:lnTo>
                      <a:pt x="433" y="230"/>
                    </a:lnTo>
                    <a:lnTo>
                      <a:pt x="446" y="247"/>
                    </a:lnTo>
                    <a:lnTo>
                      <a:pt x="459" y="262"/>
                    </a:lnTo>
                    <a:lnTo>
                      <a:pt x="471" y="278"/>
                    </a:lnTo>
                    <a:lnTo>
                      <a:pt x="482" y="291"/>
                    </a:lnTo>
                    <a:lnTo>
                      <a:pt x="496" y="302"/>
                    </a:lnTo>
                    <a:lnTo>
                      <a:pt x="501" y="308"/>
                    </a:lnTo>
                    <a:lnTo>
                      <a:pt x="505" y="312"/>
                    </a:lnTo>
                    <a:lnTo>
                      <a:pt x="517" y="319"/>
                    </a:lnTo>
                    <a:lnTo>
                      <a:pt x="528" y="327"/>
                    </a:lnTo>
                    <a:lnTo>
                      <a:pt x="540" y="333"/>
                    </a:lnTo>
                    <a:lnTo>
                      <a:pt x="551" y="338"/>
                    </a:lnTo>
                    <a:lnTo>
                      <a:pt x="563" y="342"/>
                    </a:lnTo>
                    <a:lnTo>
                      <a:pt x="574" y="346"/>
                    </a:lnTo>
                    <a:lnTo>
                      <a:pt x="586" y="348"/>
                    </a:lnTo>
                    <a:lnTo>
                      <a:pt x="595" y="350"/>
                    </a:lnTo>
                    <a:lnTo>
                      <a:pt x="607" y="352"/>
                    </a:lnTo>
                    <a:lnTo>
                      <a:pt x="616" y="354"/>
                    </a:lnTo>
                    <a:lnTo>
                      <a:pt x="626" y="354"/>
                    </a:lnTo>
                    <a:lnTo>
                      <a:pt x="635" y="355"/>
                    </a:lnTo>
                    <a:lnTo>
                      <a:pt x="643" y="355"/>
                    </a:lnTo>
                    <a:lnTo>
                      <a:pt x="651" y="355"/>
                    </a:lnTo>
                    <a:lnTo>
                      <a:pt x="656" y="357"/>
                    </a:lnTo>
                    <a:lnTo>
                      <a:pt x="662" y="359"/>
                    </a:lnTo>
                  </a:path>
                </a:pathLst>
              </a:custGeom>
              <a:noFill/>
              <a:ln w="3048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127"/>
              <p:cNvSpPr>
                <a:spLocks/>
              </p:cNvSpPr>
              <p:nvPr/>
            </p:nvSpPr>
            <p:spPr bwMode="auto">
              <a:xfrm flipV="1">
                <a:off x="2498" y="2665"/>
                <a:ext cx="416" cy="39"/>
              </a:xfrm>
              <a:custGeom>
                <a:avLst/>
                <a:gdLst>
                  <a:gd name="T0" fmla="*/ 0 w 1918"/>
                  <a:gd name="T1" fmla="*/ 0 h 39"/>
                  <a:gd name="T2" fmla="*/ 0 w 1918"/>
                  <a:gd name="T3" fmla="*/ 0 h 39"/>
                  <a:gd name="T4" fmla="*/ 1 w 1918"/>
                  <a:gd name="T5" fmla="*/ 0 h 39"/>
                  <a:gd name="T6" fmla="*/ 2 w 1918"/>
                  <a:gd name="T7" fmla="*/ 0 h 39"/>
                  <a:gd name="T8" fmla="*/ 3 w 1918"/>
                  <a:gd name="T9" fmla="*/ 0 h 39"/>
                  <a:gd name="T10" fmla="*/ 4 w 1918"/>
                  <a:gd name="T11" fmla="*/ 0 h 39"/>
                  <a:gd name="T12" fmla="*/ 6 w 1918"/>
                  <a:gd name="T13" fmla="*/ 0 h 39"/>
                  <a:gd name="T14" fmla="*/ 12 w 1918"/>
                  <a:gd name="T15" fmla="*/ 0 h 39"/>
                  <a:gd name="T16" fmla="*/ 18 w 1918"/>
                  <a:gd name="T17" fmla="*/ 0 h 39"/>
                  <a:gd name="T18" fmla="*/ 26 w 1918"/>
                  <a:gd name="T19" fmla="*/ 0 h 39"/>
                  <a:gd name="T20" fmla="*/ 35 w 1918"/>
                  <a:gd name="T21" fmla="*/ 0 h 39"/>
                  <a:gd name="T22" fmla="*/ 46 w 1918"/>
                  <a:gd name="T23" fmla="*/ 0 h 39"/>
                  <a:gd name="T24" fmla="*/ 57 w 1918"/>
                  <a:gd name="T25" fmla="*/ 0 h 39"/>
                  <a:gd name="T26" fmla="*/ 70 w 1918"/>
                  <a:gd name="T27" fmla="*/ 0 h 39"/>
                  <a:gd name="T28" fmla="*/ 84 w 1918"/>
                  <a:gd name="T29" fmla="*/ 0 h 39"/>
                  <a:gd name="T30" fmla="*/ 99 w 1918"/>
                  <a:gd name="T31" fmla="*/ 0 h 39"/>
                  <a:gd name="T32" fmla="*/ 114 w 1918"/>
                  <a:gd name="T33" fmla="*/ 0 h 39"/>
                  <a:gd name="T34" fmla="*/ 131 w 1918"/>
                  <a:gd name="T35" fmla="*/ 0 h 39"/>
                  <a:gd name="T36" fmla="*/ 148 w 1918"/>
                  <a:gd name="T37" fmla="*/ 0 h 39"/>
                  <a:gd name="T38" fmla="*/ 167 w 1918"/>
                  <a:gd name="T39" fmla="*/ 0 h 39"/>
                  <a:gd name="T40" fmla="*/ 186 w 1918"/>
                  <a:gd name="T41" fmla="*/ 0 h 39"/>
                  <a:gd name="T42" fmla="*/ 206 w 1918"/>
                  <a:gd name="T43" fmla="*/ 0 h 39"/>
                  <a:gd name="T44" fmla="*/ 227 w 1918"/>
                  <a:gd name="T45" fmla="*/ 0 h 39"/>
                  <a:gd name="T46" fmla="*/ 248 w 1918"/>
                  <a:gd name="T47" fmla="*/ 0 h 39"/>
                  <a:gd name="T48" fmla="*/ 269 w 1918"/>
                  <a:gd name="T49" fmla="*/ 0 h 39"/>
                  <a:gd name="T50" fmla="*/ 292 w 1918"/>
                  <a:gd name="T51" fmla="*/ 0 h 39"/>
                  <a:gd name="T52" fmla="*/ 315 w 1918"/>
                  <a:gd name="T53" fmla="*/ 0 h 39"/>
                  <a:gd name="T54" fmla="*/ 338 w 1918"/>
                  <a:gd name="T55" fmla="*/ 0 h 39"/>
                  <a:gd name="T56" fmla="*/ 361 w 1918"/>
                  <a:gd name="T57" fmla="*/ 0 h 39"/>
                  <a:gd name="T58" fmla="*/ 385 w 1918"/>
                  <a:gd name="T59" fmla="*/ 0 h 39"/>
                  <a:gd name="T60" fmla="*/ 434 w 1918"/>
                  <a:gd name="T61" fmla="*/ 0 h 39"/>
                  <a:gd name="T62" fmla="*/ 484 w 1918"/>
                  <a:gd name="T63" fmla="*/ 0 h 39"/>
                  <a:gd name="T64" fmla="*/ 534 w 1918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18" h="39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42" y="0"/>
                    </a:lnTo>
                    <a:lnTo>
                      <a:pt x="65" y="0"/>
                    </a:lnTo>
                    <a:lnTo>
                      <a:pt x="94" y="0"/>
                    </a:lnTo>
                    <a:lnTo>
                      <a:pt x="127" y="0"/>
                    </a:lnTo>
                    <a:lnTo>
                      <a:pt x="165" y="0"/>
                    </a:lnTo>
                    <a:lnTo>
                      <a:pt x="205" y="0"/>
                    </a:lnTo>
                    <a:lnTo>
                      <a:pt x="251" y="0"/>
                    </a:lnTo>
                    <a:lnTo>
                      <a:pt x="301" y="0"/>
                    </a:lnTo>
                    <a:lnTo>
                      <a:pt x="354" y="0"/>
                    </a:lnTo>
                    <a:lnTo>
                      <a:pt x="410" y="0"/>
                    </a:lnTo>
                    <a:lnTo>
                      <a:pt x="469" y="0"/>
                    </a:lnTo>
                    <a:lnTo>
                      <a:pt x="532" y="0"/>
                    </a:lnTo>
                    <a:lnTo>
                      <a:pt x="599" y="0"/>
                    </a:lnTo>
                    <a:lnTo>
                      <a:pt x="668" y="0"/>
                    </a:lnTo>
                    <a:lnTo>
                      <a:pt x="739" y="0"/>
                    </a:lnTo>
                    <a:lnTo>
                      <a:pt x="814" y="0"/>
                    </a:lnTo>
                    <a:lnTo>
                      <a:pt x="890" y="0"/>
                    </a:lnTo>
                    <a:lnTo>
                      <a:pt x="967" y="0"/>
                    </a:lnTo>
                    <a:lnTo>
                      <a:pt x="1047" y="0"/>
                    </a:lnTo>
                    <a:lnTo>
                      <a:pt x="1130" y="0"/>
                    </a:lnTo>
                    <a:lnTo>
                      <a:pt x="1214" y="0"/>
                    </a:lnTo>
                    <a:lnTo>
                      <a:pt x="1298" y="0"/>
                    </a:lnTo>
                    <a:lnTo>
                      <a:pt x="1384" y="0"/>
                    </a:lnTo>
                    <a:lnTo>
                      <a:pt x="1560" y="0"/>
                    </a:lnTo>
                    <a:lnTo>
                      <a:pt x="1738" y="0"/>
                    </a:lnTo>
                    <a:lnTo>
                      <a:pt x="1918" y="0"/>
                    </a:lnTo>
                  </a:path>
                </a:pathLst>
              </a:custGeom>
              <a:noFill/>
              <a:ln w="3048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128"/>
              <p:cNvSpPr>
                <a:spLocks/>
              </p:cNvSpPr>
              <p:nvPr/>
            </p:nvSpPr>
            <p:spPr bwMode="auto">
              <a:xfrm>
                <a:off x="2901" y="2705"/>
                <a:ext cx="251" cy="246"/>
              </a:xfrm>
              <a:custGeom>
                <a:avLst/>
                <a:gdLst>
                  <a:gd name="T0" fmla="*/ 0 w 666"/>
                  <a:gd name="T1" fmla="*/ 0 h 574"/>
                  <a:gd name="T2" fmla="*/ 10 w 666"/>
                  <a:gd name="T3" fmla="*/ 6 h 574"/>
                  <a:gd name="T4" fmla="*/ 20 w 666"/>
                  <a:gd name="T5" fmla="*/ 12 h 574"/>
                  <a:gd name="T6" fmla="*/ 30 w 666"/>
                  <a:gd name="T7" fmla="*/ 18 h 574"/>
                  <a:gd name="T8" fmla="*/ 35 w 666"/>
                  <a:gd name="T9" fmla="*/ 21 h 574"/>
                  <a:gd name="T10" fmla="*/ 40 w 666"/>
                  <a:gd name="T11" fmla="*/ 25 h 574"/>
                  <a:gd name="T12" fmla="*/ 45 w 666"/>
                  <a:gd name="T13" fmla="*/ 29 h 574"/>
                  <a:gd name="T14" fmla="*/ 50 w 666"/>
                  <a:gd name="T15" fmla="*/ 33 h 574"/>
                  <a:gd name="T16" fmla="*/ 55 w 666"/>
                  <a:gd name="T17" fmla="*/ 38 h 574"/>
                  <a:gd name="T18" fmla="*/ 60 w 666"/>
                  <a:gd name="T19" fmla="*/ 42 h 574"/>
                  <a:gd name="T20" fmla="*/ 66 w 666"/>
                  <a:gd name="T21" fmla="*/ 48 h 574"/>
                  <a:gd name="T22" fmla="*/ 71 w 666"/>
                  <a:gd name="T23" fmla="*/ 53 h 574"/>
                  <a:gd name="T24" fmla="*/ 76 w 666"/>
                  <a:gd name="T25" fmla="*/ 59 h 574"/>
                  <a:gd name="T26" fmla="*/ 81 w 666"/>
                  <a:gd name="T27" fmla="*/ 65 h 574"/>
                  <a:gd name="T28" fmla="*/ 84 w 666"/>
                  <a:gd name="T29" fmla="*/ 69 h 574"/>
                  <a:gd name="T30" fmla="*/ 87 w 666"/>
                  <a:gd name="T31" fmla="*/ 72 h 574"/>
                  <a:gd name="T32" fmla="*/ 89 w 666"/>
                  <a:gd name="T33" fmla="*/ 77 h 574"/>
                  <a:gd name="T34" fmla="*/ 92 w 666"/>
                  <a:gd name="T35" fmla="*/ 81 h 574"/>
                  <a:gd name="T36" fmla="*/ 97 w 666"/>
                  <a:gd name="T37" fmla="*/ 89 h 574"/>
                  <a:gd name="T38" fmla="*/ 103 w 666"/>
                  <a:gd name="T39" fmla="*/ 99 h 574"/>
                  <a:gd name="T40" fmla="*/ 108 w 666"/>
                  <a:gd name="T41" fmla="*/ 108 h 574"/>
                  <a:gd name="T42" fmla="*/ 114 w 666"/>
                  <a:gd name="T43" fmla="*/ 119 h 574"/>
                  <a:gd name="T44" fmla="*/ 120 w 666"/>
                  <a:gd name="T45" fmla="*/ 129 h 574"/>
                  <a:gd name="T46" fmla="*/ 126 w 666"/>
                  <a:gd name="T47" fmla="*/ 140 h 574"/>
                  <a:gd name="T48" fmla="*/ 131 w 666"/>
                  <a:gd name="T49" fmla="*/ 151 h 574"/>
                  <a:gd name="T50" fmla="*/ 136 w 666"/>
                  <a:gd name="T51" fmla="*/ 161 h 574"/>
                  <a:gd name="T52" fmla="*/ 142 w 666"/>
                  <a:gd name="T53" fmla="*/ 171 h 574"/>
                  <a:gd name="T54" fmla="*/ 148 w 666"/>
                  <a:gd name="T55" fmla="*/ 180 h 574"/>
                  <a:gd name="T56" fmla="*/ 153 w 666"/>
                  <a:gd name="T57" fmla="*/ 189 h 574"/>
                  <a:gd name="T58" fmla="*/ 156 w 666"/>
                  <a:gd name="T59" fmla="*/ 193 h 574"/>
                  <a:gd name="T60" fmla="*/ 159 w 666"/>
                  <a:gd name="T61" fmla="*/ 197 h 574"/>
                  <a:gd name="T62" fmla="*/ 162 w 666"/>
                  <a:gd name="T63" fmla="*/ 201 h 574"/>
                  <a:gd name="T64" fmla="*/ 164 w 666"/>
                  <a:gd name="T65" fmla="*/ 204 h 574"/>
                  <a:gd name="T66" fmla="*/ 167 w 666"/>
                  <a:gd name="T67" fmla="*/ 208 h 574"/>
                  <a:gd name="T68" fmla="*/ 170 w 666"/>
                  <a:gd name="T69" fmla="*/ 211 h 574"/>
                  <a:gd name="T70" fmla="*/ 174 w 666"/>
                  <a:gd name="T71" fmla="*/ 216 h 574"/>
                  <a:gd name="T72" fmla="*/ 181 w 666"/>
                  <a:gd name="T73" fmla="*/ 221 h 574"/>
                  <a:gd name="T74" fmla="*/ 185 w 666"/>
                  <a:gd name="T75" fmla="*/ 225 h 574"/>
                  <a:gd name="T76" fmla="*/ 190 w 666"/>
                  <a:gd name="T77" fmla="*/ 229 h 574"/>
                  <a:gd name="T78" fmla="*/ 196 w 666"/>
                  <a:gd name="T79" fmla="*/ 232 h 574"/>
                  <a:gd name="T80" fmla="*/ 200 w 666"/>
                  <a:gd name="T81" fmla="*/ 235 h 574"/>
                  <a:gd name="T82" fmla="*/ 206 w 666"/>
                  <a:gd name="T83" fmla="*/ 237 h 574"/>
                  <a:gd name="T84" fmla="*/ 211 w 666"/>
                  <a:gd name="T85" fmla="*/ 239 h 574"/>
                  <a:gd name="T86" fmla="*/ 216 w 666"/>
                  <a:gd name="T87" fmla="*/ 240 h 574"/>
                  <a:gd name="T88" fmla="*/ 221 w 666"/>
                  <a:gd name="T89" fmla="*/ 242 h 574"/>
                  <a:gd name="T90" fmla="*/ 226 w 666"/>
                  <a:gd name="T91" fmla="*/ 243 h 574"/>
                  <a:gd name="T92" fmla="*/ 231 w 666"/>
                  <a:gd name="T93" fmla="*/ 244 h 574"/>
                  <a:gd name="T94" fmla="*/ 241 w 666"/>
                  <a:gd name="T95" fmla="*/ 245 h 574"/>
                  <a:gd name="T96" fmla="*/ 251 w 666"/>
                  <a:gd name="T97" fmla="*/ 246 h 57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66" h="574">
                    <a:moveTo>
                      <a:pt x="0" y="0"/>
                    </a:moveTo>
                    <a:lnTo>
                      <a:pt x="27" y="14"/>
                    </a:lnTo>
                    <a:lnTo>
                      <a:pt x="52" y="27"/>
                    </a:lnTo>
                    <a:lnTo>
                      <a:pt x="79" y="42"/>
                    </a:lnTo>
                    <a:lnTo>
                      <a:pt x="92" y="50"/>
                    </a:lnTo>
                    <a:lnTo>
                      <a:pt x="105" y="59"/>
                    </a:lnTo>
                    <a:lnTo>
                      <a:pt x="119" y="67"/>
                    </a:lnTo>
                    <a:lnTo>
                      <a:pt x="132" y="78"/>
                    </a:lnTo>
                    <a:lnTo>
                      <a:pt x="146" y="88"/>
                    </a:lnTo>
                    <a:lnTo>
                      <a:pt x="159" y="99"/>
                    </a:lnTo>
                    <a:lnTo>
                      <a:pt x="174" y="111"/>
                    </a:lnTo>
                    <a:lnTo>
                      <a:pt x="188" y="124"/>
                    </a:lnTo>
                    <a:lnTo>
                      <a:pt x="201" y="137"/>
                    </a:lnTo>
                    <a:lnTo>
                      <a:pt x="214" y="152"/>
                    </a:lnTo>
                    <a:lnTo>
                      <a:pt x="222" y="160"/>
                    </a:lnTo>
                    <a:lnTo>
                      <a:pt x="230" y="169"/>
                    </a:lnTo>
                    <a:lnTo>
                      <a:pt x="237" y="179"/>
                    </a:lnTo>
                    <a:lnTo>
                      <a:pt x="243" y="188"/>
                    </a:lnTo>
                    <a:lnTo>
                      <a:pt x="258" y="207"/>
                    </a:lnTo>
                    <a:lnTo>
                      <a:pt x="274" y="230"/>
                    </a:lnTo>
                    <a:lnTo>
                      <a:pt x="287" y="253"/>
                    </a:lnTo>
                    <a:lnTo>
                      <a:pt x="302" y="278"/>
                    </a:lnTo>
                    <a:lnTo>
                      <a:pt x="318" y="302"/>
                    </a:lnTo>
                    <a:lnTo>
                      <a:pt x="333" y="327"/>
                    </a:lnTo>
                    <a:lnTo>
                      <a:pt x="348" y="352"/>
                    </a:lnTo>
                    <a:lnTo>
                      <a:pt x="362" y="375"/>
                    </a:lnTo>
                    <a:lnTo>
                      <a:pt x="377" y="399"/>
                    </a:lnTo>
                    <a:lnTo>
                      <a:pt x="392" y="420"/>
                    </a:lnTo>
                    <a:lnTo>
                      <a:pt x="406" y="441"/>
                    </a:lnTo>
                    <a:lnTo>
                      <a:pt x="414" y="451"/>
                    </a:lnTo>
                    <a:lnTo>
                      <a:pt x="421" y="460"/>
                    </a:lnTo>
                    <a:lnTo>
                      <a:pt x="429" y="470"/>
                    </a:lnTo>
                    <a:lnTo>
                      <a:pt x="436" y="477"/>
                    </a:lnTo>
                    <a:lnTo>
                      <a:pt x="442" y="485"/>
                    </a:lnTo>
                    <a:lnTo>
                      <a:pt x="450" y="492"/>
                    </a:lnTo>
                    <a:lnTo>
                      <a:pt x="463" y="504"/>
                    </a:lnTo>
                    <a:lnTo>
                      <a:pt x="479" y="515"/>
                    </a:lnTo>
                    <a:lnTo>
                      <a:pt x="492" y="525"/>
                    </a:lnTo>
                    <a:lnTo>
                      <a:pt x="505" y="534"/>
                    </a:lnTo>
                    <a:lnTo>
                      <a:pt x="519" y="542"/>
                    </a:lnTo>
                    <a:lnTo>
                      <a:pt x="532" y="548"/>
                    </a:lnTo>
                    <a:lnTo>
                      <a:pt x="546" y="553"/>
                    </a:lnTo>
                    <a:lnTo>
                      <a:pt x="559" y="557"/>
                    </a:lnTo>
                    <a:lnTo>
                      <a:pt x="572" y="561"/>
                    </a:lnTo>
                    <a:lnTo>
                      <a:pt x="586" y="565"/>
                    </a:lnTo>
                    <a:lnTo>
                      <a:pt x="599" y="567"/>
                    </a:lnTo>
                    <a:lnTo>
                      <a:pt x="613" y="569"/>
                    </a:lnTo>
                    <a:lnTo>
                      <a:pt x="639" y="572"/>
                    </a:lnTo>
                    <a:lnTo>
                      <a:pt x="666" y="574"/>
                    </a:lnTo>
                  </a:path>
                </a:pathLst>
              </a:custGeom>
              <a:noFill/>
              <a:ln w="3048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129"/>
              <p:cNvSpPr>
                <a:spLocks/>
              </p:cNvSpPr>
              <p:nvPr/>
            </p:nvSpPr>
            <p:spPr bwMode="auto">
              <a:xfrm flipV="1">
                <a:off x="3149" y="2847"/>
                <a:ext cx="452" cy="106"/>
              </a:xfrm>
              <a:custGeom>
                <a:avLst/>
                <a:gdLst>
                  <a:gd name="T0" fmla="*/ 0 w 687"/>
                  <a:gd name="T1" fmla="*/ 0 h 30"/>
                  <a:gd name="T2" fmla="*/ 0 w 687"/>
                  <a:gd name="T3" fmla="*/ 0 h 30"/>
                  <a:gd name="T4" fmla="*/ 1 w 687"/>
                  <a:gd name="T5" fmla="*/ 0 h 30"/>
                  <a:gd name="T6" fmla="*/ 1 w 687"/>
                  <a:gd name="T7" fmla="*/ 0 h 30"/>
                  <a:gd name="T8" fmla="*/ 3 w 687"/>
                  <a:gd name="T9" fmla="*/ 0 h 30"/>
                  <a:gd name="T10" fmla="*/ 7 w 687"/>
                  <a:gd name="T11" fmla="*/ 0 h 30"/>
                  <a:gd name="T12" fmla="*/ 11 w 687"/>
                  <a:gd name="T13" fmla="*/ 0 h 30"/>
                  <a:gd name="T14" fmla="*/ 18 w 687"/>
                  <a:gd name="T15" fmla="*/ 0 h 30"/>
                  <a:gd name="T16" fmla="*/ 25 w 687"/>
                  <a:gd name="T17" fmla="*/ 0 h 30"/>
                  <a:gd name="T18" fmla="*/ 33 w 687"/>
                  <a:gd name="T19" fmla="*/ 0 h 30"/>
                  <a:gd name="T20" fmla="*/ 43 w 687"/>
                  <a:gd name="T21" fmla="*/ 0 h 30"/>
                  <a:gd name="T22" fmla="*/ 54 w 687"/>
                  <a:gd name="T23" fmla="*/ 0 h 30"/>
                  <a:gd name="T24" fmla="*/ 65 w 687"/>
                  <a:gd name="T25" fmla="*/ 0 h 30"/>
                  <a:gd name="T26" fmla="*/ 78 w 687"/>
                  <a:gd name="T27" fmla="*/ 0 h 30"/>
                  <a:gd name="T28" fmla="*/ 91 w 687"/>
                  <a:gd name="T29" fmla="*/ 0 h 30"/>
                  <a:gd name="T30" fmla="*/ 106 w 687"/>
                  <a:gd name="T31" fmla="*/ 0 h 30"/>
                  <a:gd name="T32" fmla="*/ 121 w 687"/>
                  <a:gd name="T33" fmla="*/ 0 h 30"/>
                  <a:gd name="T34" fmla="*/ 138 w 687"/>
                  <a:gd name="T35" fmla="*/ 0 h 30"/>
                  <a:gd name="T36" fmla="*/ 154 w 687"/>
                  <a:gd name="T37" fmla="*/ 0 h 30"/>
                  <a:gd name="T38" fmla="*/ 172 w 687"/>
                  <a:gd name="T39" fmla="*/ 0 h 30"/>
                  <a:gd name="T40" fmla="*/ 191 w 687"/>
                  <a:gd name="T41" fmla="*/ 0 h 30"/>
                  <a:gd name="T42" fmla="*/ 209 w 687"/>
                  <a:gd name="T43" fmla="*/ 0 h 30"/>
                  <a:gd name="T44" fmla="*/ 230 w 687"/>
                  <a:gd name="T45" fmla="*/ 0 h 30"/>
                  <a:gd name="T46" fmla="*/ 249 w 687"/>
                  <a:gd name="T47" fmla="*/ 0 h 30"/>
                  <a:gd name="T48" fmla="*/ 269 w 687"/>
                  <a:gd name="T49" fmla="*/ 0 h 30"/>
                  <a:gd name="T50" fmla="*/ 291 w 687"/>
                  <a:gd name="T51" fmla="*/ 0 h 30"/>
                  <a:gd name="T52" fmla="*/ 312 w 687"/>
                  <a:gd name="T53" fmla="*/ 0 h 30"/>
                  <a:gd name="T54" fmla="*/ 334 w 687"/>
                  <a:gd name="T55" fmla="*/ 0 h 30"/>
                  <a:gd name="T56" fmla="*/ 356 w 687"/>
                  <a:gd name="T57" fmla="*/ 0 h 30"/>
                  <a:gd name="T58" fmla="*/ 401 w 687"/>
                  <a:gd name="T59" fmla="*/ 0 h 30"/>
                  <a:gd name="T60" fmla="*/ 446 w 687"/>
                  <a:gd name="T61" fmla="*/ 0 h 30"/>
                  <a:gd name="T62" fmla="*/ 493 w 687"/>
                  <a:gd name="T63" fmla="*/ 0 h 3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87" h="30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5" y="0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5" y="0"/>
                    </a:lnTo>
                    <a:lnTo>
                      <a:pt x="90" y="0"/>
                    </a:lnTo>
                    <a:lnTo>
                      <a:pt x="109" y="0"/>
                    </a:lnTo>
                    <a:lnTo>
                      <a:pt x="127" y="0"/>
                    </a:lnTo>
                    <a:lnTo>
                      <a:pt x="148" y="0"/>
                    </a:lnTo>
                    <a:lnTo>
                      <a:pt x="169" y="0"/>
                    </a:lnTo>
                    <a:lnTo>
                      <a:pt x="192" y="0"/>
                    </a:lnTo>
                    <a:lnTo>
                      <a:pt x="215" y="0"/>
                    </a:lnTo>
                    <a:lnTo>
                      <a:pt x="239" y="0"/>
                    </a:lnTo>
                    <a:lnTo>
                      <a:pt x="266" y="0"/>
                    </a:lnTo>
                    <a:lnTo>
                      <a:pt x="291" y="0"/>
                    </a:lnTo>
                    <a:lnTo>
                      <a:pt x="320" y="0"/>
                    </a:lnTo>
                    <a:lnTo>
                      <a:pt x="347" y="0"/>
                    </a:lnTo>
                    <a:lnTo>
                      <a:pt x="375" y="0"/>
                    </a:lnTo>
                    <a:lnTo>
                      <a:pt x="406" y="0"/>
                    </a:lnTo>
                    <a:lnTo>
                      <a:pt x="435" y="0"/>
                    </a:lnTo>
                    <a:lnTo>
                      <a:pt x="465" y="0"/>
                    </a:lnTo>
                    <a:lnTo>
                      <a:pt x="496" y="0"/>
                    </a:lnTo>
                    <a:lnTo>
                      <a:pt x="559" y="0"/>
                    </a:lnTo>
                    <a:lnTo>
                      <a:pt x="622" y="0"/>
                    </a:lnTo>
                    <a:lnTo>
                      <a:pt x="687" y="0"/>
                    </a:lnTo>
                  </a:path>
                </a:pathLst>
              </a:custGeom>
              <a:noFill/>
              <a:ln w="3048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130"/>
              <p:cNvSpPr>
                <a:spLocks/>
              </p:cNvSpPr>
              <p:nvPr/>
            </p:nvSpPr>
            <p:spPr bwMode="auto">
              <a:xfrm>
                <a:off x="3601" y="2711"/>
                <a:ext cx="201" cy="238"/>
              </a:xfrm>
              <a:custGeom>
                <a:avLst/>
                <a:gdLst>
                  <a:gd name="T0" fmla="*/ 0 w 506"/>
                  <a:gd name="T1" fmla="*/ 235 h 555"/>
                  <a:gd name="T2" fmla="*/ 17 w 506"/>
                  <a:gd name="T3" fmla="*/ 237 h 555"/>
                  <a:gd name="T4" fmla="*/ 26 w 506"/>
                  <a:gd name="T5" fmla="*/ 237 h 555"/>
                  <a:gd name="T6" fmla="*/ 35 w 506"/>
                  <a:gd name="T7" fmla="*/ 238 h 555"/>
                  <a:gd name="T8" fmla="*/ 43 w 506"/>
                  <a:gd name="T9" fmla="*/ 238 h 555"/>
                  <a:gd name="T10" fmla="*/ 52 w 506"/>
                  <a:gd name="T11" fmla="*/ 237 h 555"/>
                  <a:gd name="T12" fmla="*/ 61 w 506"/>
                  <a:gd name="T13" fmla="*/ 236 h 555"/>
                  <a:gd name="T14" fmla="*/ 70 w 506"/>
                  <a:gd name="T15" fmla="*/ 235 h 555"/>
                  <a:gd name="T16" fmla="*/ 78 w 506"/>
                  <a:gd name="T17" fmla="*/ 234 h 555"/>
                  <a:gd name="T18" fmla="*/ 87 w 506"/>
                  <a:gd name="T19" fmla="*/ 232 h 555"/>
                  <a:gd name="T20" fmla="*/ 97 w 506"/>
                  <a:gd name="T21" fmla="*/ 230 h 555"/>
                  <a:gd name="T22" fmla="*/ 106 w 506"/>
                  <a:gd name="T23" fmla="*/ 227 h 555"/>
                  <a:gd name="T24" fmla="*/ 115 w 506"/>
                  <a:gd name="T25" fmla="*/ 225 h 555"/>
                  <a:gd name="T26" fmla="*/ 120 w 506"/>
                  <a:gd name="T27" fmla="*/ 223 h 555"/>
                  <a:gd name="T28" fmla="*/ 123 w 506"/>
                  <a:gd name="T29" fmla="*/ 221 h 555"/>
                  <a:gd name="T30" fmla="*/ 128 w 506"/>
                  <a:gd name="T31" fmla="*/ 218 h 555"/>
                  <a:gd name="T32" fmla="*/ 131 w 506"/>
                  <a:gd name="T33" fmla="*/ 216 h 555"/>
                  <a:gd name="T34" fmla="*/ 135 w 506"/>
                  <a:gd name="T35" fmla="*/ 214 h 555"/>
                  <a:gd name="T36" fmla="*/ 139 w 506"/>
                  <a:gd name="T37" fmla="*/ 210 h 555"/>
                  <a:gd name="T38" fmla="*/ 143 w 506"/>
                  <a:gd name="T39" fmla="*/ 207 h 555"/>
                  <a:gd name="T40" fmla="*/ 146 w 506"/>
                  <a:gd name="T41" fmla="*/ 203 h 555"/>
                  <a:gd name="T42" fmla="*/ 150 w 506"/>
                  <a:gd name="T43" fmla="*/ 200 h 555"/>
                  <a:gd name="T44" fmla="*/ 153 w 506"/>
                  <a:gd name="T45" fmla="*/ 196 h 555"/>
                  <a:gd name="T46" fmla="*/ 157 w 506"/>
                  <a:gd name="T47" fmla="*/ 191 h 555"/>
                  <a:gd name="T48" fmla="*/ 160 w 506"/>
                  <a:gd name="T49" fmla="*/ 187 h 555"/>
                  <a:gd name="T50" fmla="*/ 163 w 506"/>
                  <a:gd name="T51" fmla="*/ 182 h 555"/>
                  <a:gd name="T52" fmla="*/ 166 w 506"/>
                  <a:gd name="T53" fmla="*/ 177 h 555"/>
                  <a:gd name="T54" fmla="*/ 169 w 506"/>
                  <a:gd name="T55" fmla="*/ 172 h 555"/>
                  <a:gd name="T56" fmla="*/ 171 w 506"/>
                  <a:gd name="T57" fmla="*/ 166 h 555"/>
                  <a:gd name="T58" fmla="*/ 176 w 506"/>
                  <a:gd name="T59" fmla="*/ 155 h 555"/>
                  <a:gd name="T60" fmla="*/ 181 w 506"/>
                  <a:gd name="T61" fmla="*/ 143 h 555"/>
                  <a:gd name="T62" fmla="*/ 186 w 506"/>
                  <a:gd name="T63" fmla="*/ 130 h 555"/>
                  <a:gd name="T64" fmla="*/ 187 w 506"/>
                  <a:gd name="T65" fmla="*/ 123 h 555"/>
                  <a:gd name="T66" fmla="*/ 189 w 506"/>
                  <a:gd name="T67" fmla="*/ 117 h 555"/>
                  <a:gd name="T68" fmla="*/ 191 w 506"/>
                  <a:gd name="T69" fmla="*/ 109 h 555"/>
                  <a:gd name="T70" fmla="*/ 192 w 506"/>
                  <a:gd name="T71" fmla="*/ 102 h 555"/>
                  <a:gd name="T72" fmla="*/ 193 w 506"/>
                  <a:gd name="T73" fmla="*/ 94 h 555"/>
                  <a:gd name="T74" fmla="*/ 194 w 506"/>
                  <a:gd name="T75" fmla="*/ 86 h 555"/>
                  <a:gd name="T76" fmla="*/ 196 w 506"/>
                  <a:gd name="T77" fmla="*/ 69 h 555"/>
                  <a:gd name="T78" fmla="*/ 198 w 506"/>
                  <a:gd name="T79" fmla="*/ 53 h 555"/>
                  <a:gd name="T80" fmla="*/ 199 w 506"/>
                  <a:gd name="T81" fmla="*/ 35 h 555"/>
                  <a:gd name="T82" fmla="*/ 200 w 506"/>
                  <a:gd name="T83" fmla="*/ 18 h 555"/>
                  <a:gd name="T84" fmla="*/ 201 w 506"/>
                  <a:gd name="T85" fmla="*/ 0 h 55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06" h="555">
                    <a:moveTo>
                      <a:pt x="0" y="549"/>
                    </a:moveTo>
                    <a:lnTo>
                      <a:pt x="44" y="553"/>
                    </a:lnTo>
                    <a:lnTo>
                      <a:pt x="65" y="553"/>
                    </a:lnTo>
                    <a:lnTo>
                      <a:pt x="88" y="555"/>
                    </a:lnTo>
                    <a:lnTo>
                      <a:pt x="109" y="555"/>
                    </a:lnTo>
                    <a:lnTo>
                      <a:pt x="132" y="553"/>
                    </a:lnTo>
                    <a:lnTo>
                      <a:pt x="153" y="551"/>
                    </a:lnTo>
                    <a:lnTo>
                      <a:pt x="176" y="549"/>
                    </a:lnTo>
                    <a:lnTo>
                      <a:pt x="197" y="545"/>
                    </a:lnTo>
                    <a:lnTo>
                      <a:pt x="220" y="542"/>
                    </a:lnTo>
                    <a:lnTo>
                      <a:pt x="243" y="536"/>
                    </a:lnTo>
                    <a:lnTo>
                      <a:pt x="266" y="530"/>
                    </a:lnTo>
                    <a:lnTo>
                      <a:pt x="289" y="524"/>
                    </a:lnTo>
                    <a:lnTo>
                      <a:pt x="301" y="521"/>
                    </a:lnTo>
                    <a:lnTo>
                      <a:pt x="310" y="515"/>
                    </a:lnTo>
                    <a:lnTo>
                      <a:pt x="322" y="509"/>
                    </a:lnTo>
                    <a:lnTo>
                      <a:pt x="331" y="504"/>
                    </a:lnTo>
                    <a:lnTo>
                      <a:pt x="341" y="498"/>
                    </a:lnTo>
                    <a:lnTo>
                      <a:pt x="351" y="490"/>
                    </a:lnTo>
                    <a:lnTo>
                      <a:pt x="360" y="483"/>
                    </a:lnTo>
                    <a:lnTo>
                      <a:pt x="368" y="473"/>
                    </a:lnTo>
                    <a:lnTo>
                      <a:pt x="377" y="466"/>
                    </a:lnTo>
                    <a:lnTo>
                      <a:pt x="385" y="456"/>
                    </a:lnTo>
                    <a:lnTo>
                      <a:pt x="395" y="445"/>
                    </a:lnTo>
                    <a:lnTo>
                      <a:pt x="402" y="435"/>
                    </a:lnTo>
                    <a:lnTo>
                      <a:pt x="410" y="424"/>
                    </a:lnTo>
                    <a:lnTo>
                      <a:pt x="418" y="412"/>
                    </a:lnTo>
                    <a:lnTo>
                      <a:pt x="425" y="401"/>
                    </a:lnTo>
                    <a:lnTo>
                      <a:pt x="431" y="388"/>
                    </a:lnTo>
                    <a:lnTo>
                      <a:pt x="444" y="361"/>
                    </a:lnTo>
                    <a:lnTo>
                      <a:pt x="456" y="333"/>
                    </a:lnTo>
                    <a:lnTo>
                      <a:pt x="467" y="304"/>
                    </a:lnTo>
                    <a:lnTo>
                      <a:pt x="471" y="287"/>
                    </a:lnTo>
                    <a:lnTo>
                      <a:pt x="477" y="272"/>
                    </a:lnTo>
                    <a:lnTo>
                      <a:pt x="481" y="255"/>
                    </a:lnTo>
                    <a:lnTo>
                      <a:pt x="483" y="238"/>
                    </a:lnTo>
                    <a:lnTo>
                      <a:pt x="487" y="219"/>
                    </a:lnTo>
                    <a:lnTo>
                      <a:pt x="488" y="201"/>
                    </a:lnTo>
                    <a:lnTo>
                      <a:pt x="494" y="162"/>
                    </a:lnTo>
                    <a:lnTo>
                      <a:pt x="498" y="124"/>
                    </a:lnTo>
                    <a:lnTo>
                      <a:pt x="502" y="82"/>
                    </a:lnTo>
                    <a:lnTo>
                      <a:pt x="504" y="42"/>
                    </a:lnTo>
                    <a:lnTo>
                      <a:pt x="506" y="0"/>
                    </a:lnTo>
                  </a:path>
                </a:pathLst>
              </a:custGeom>
              <a:noFill/>
              <a:ln w="3048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Freeform 131"/>
              <p:cNvSpPr>
                <a:spLocks/>
              </p:cNvSpPr>
              <p:nvPr/>
            </p:nvSpPr>
            <p:spPr bwMode="auto">
              <a:xfrm flipH="1">
                <a:off x="3776" y="2470"/>
                <a:ext cx="27" cy="241"/>
              </a:xfrm>
              <a:custGeom>
                <a:avLst/>
                <a:gdLst>
                  <a:gd name="T0" fmla="*/ 241 h 562"/>
                  <a:gd name="T1" fmla="*/ 241 h 562"/>
                  <a:gd name="T2" fmla="*/ 240 h 562"/>
                  <a:gd name="T3" fmla="*/ 238 h 562"/>
                  <a:gd name="T4" fmla="*/ 236 h 562"/>
                  <a:gd name="T5" fmla="*/ 233 h 562"/>
                  <a:gd name="T6" fmla="*/ 229 h 562"/>
                  <a:gd name="T7" fmla="*/ 226 h 562"/>
                  <a:gd name="T8" fmla="*/ 221 h 562"/>
                  <a:gd name="T9" fmla="*/ 215 h 562"/>
                  <a:gd name="T10" fmla="*/ 209 h 562"/>
                  <a:gd name="T11" fmla="*/ 204 h 562"/>
                  <a:gd name="T12" fmla="*/ 197 h 562"/>
                  <a:gd name="T13" fmla="*/ 190 h 562"/>
                  <a:gd name="T14" fmla="*/ 182 h 562"/>
                  <a:gd name="T15" fmla="*/ 174 h 562"/>
                  <a:gd name="T16" fmla="*/ 166 h 562"/>
                  <a:gd name="T17" fmla="*/ 157 h 562"/>
                  <a:gd name="T18" fmla="*/ 148 h 562"/>
                  <a:gd name="T19" fmla="*/ 139 h 562"/>
                  <a:gd name="T20" fmla="*/ 130 h 562"/>
                  <a:gd name="T21" fmla="*/ 120 h 562"/>
                  <a:gd name="T22" fmla="*/ 109 h 562"/>
                  <a:gd name="T23" fmla="*/ 99 h 562"/>
                  <a:gd name="T24" fmla="*/ 89 h 562"/>
                  <a:gd name="T25" fmla="*/ 66 h 562"/>
                  <a:gd name="T26" fmla="*/ 45 h 562"/>
                  <a:gd name="T27" fmla="*/ 23 h 562"/>
                  <a:gd name="T28" fmla="*/ 0 h 562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</a:gdLst>
                <a:ahLst/>
                <a:cxnLst>
                  <a:cxn ang="T29">
                    <a:pos x="0" y="T0"/>
                  </a:cxn>
                  <a:cxn ang="T30">
                    <a:pos x="0" y="T1"/>
                  </a:cxn>
                  <a:cxn ang="T31">
                    <a:pos x="0" y="T2"/>
                  </a:cxn>
                  <a:cxn ang="T32">
                    <a:pos x="0" y="T3"/>
                  </a:cxn>
                  <a:cxn ang="T33">
                    <a:pos x="0" y="T4"/>
                  </a:cxn>
                  <a:cxn ang="T34">
                    <a:pos x="0" y="T5"/>
                  </a:cxn>
                  <a:cxn ang="T35">
                    <a:pos x="0" y="T6"/>
                  </a:cxn>
                  <a:cxn ang="T36">
                    <a:pos x="0" y="T7"/>
                  </a:cxn>
                  <a:cxn ang="T37">
                    <a:pos x="0" y="T8"/>
                  </a:cxn>
                  <a:cxn ang="T38">
                    <a:pos x="0" y="T9"/>
                  </a:cxn>
                  <a:cxn ang="T39">
                    <a:pos x="0" y="T10"/>
                  </a:cxn>
                  <a:cxn ang="T40">
                    <a:pos x="0" y="T11"/>
                  </a:cxn>
                  <a:cxn ang="T41">
                    <a:pos x="0" y="T12"/>
                  </a:cxn>
                  <a:cxn ang="T42">
                    <a:pos x="0" y="T13"/>
                  </a:cxn>
                  <a:cxn ang="T43">
                    <a:pos x="0" y="T14"/>
                  </a:cxn>
                  <a:cxn ang="T44">
                    <a:pos x="0" y="T15"/>
                  </a:cxn>
                  <a:cxn ang="T45">
                    <a:pos x="0" y="T16"/>
                  </a:cxn>
                  <a:cxn ang="T46">
                    <a:pos x="0" y="T17"/>
                  </a:cxn>
                  <a:cxn ang="T47">
                    <a:pos x="0" y="T18"/>
                  </a:cxn>
                  <a:cxn ang="T48">
                    <a:pos x="0" y="T19"/>
                  </a:cxn>
                  <a:cxn ang="T49">
                    <a:pos x="0" y="T20"/>
                  </a:cxn>
                  <a:cxn ang="T50">
                    <a:pos x="0" y="T21"/>
                  </a:cxn>
                  <a:cxn ang="T51">
                    <a:pos x="0" y="T22"/>
                  </a:cxn>
                  <a:cxn ang="T52">
                    <a:pos x="0" y="T23"/>
                  </a:cxn>
                  <a:cxn ang="T53">
                    <a:pos x="0" y="T24"/>
                  </a:cxn>
                  <a:cxn ang="T54">
                    <a:pos x="0" y="T25"/>
                  </a:cxn>
                  <a:cxn ang="T55">
                    <a:pos x="0" y="T26"/>
                  </a:cxn>
                  <a:cxn ang="T56">
                    <a:pos x="0" y="T27"/>
                  </a:cxn>
                  <a:cxn ang="T57">
                    <a:pos x="0" y="T28"/>
                  </a:cxn>
                </a:cxnLst>
                <a:rect l="0" t="0" r="r" b="b"/>
                <a:pathLst>
                  <a:path h="562">
                    <a:moveTo>
                      <a:pt x="0" y="562"/>
                    </a:moveTo>
                    <a:lnTo>
                      <a:pt x="0" y="562"/>
                    </a:lnTo>
                    <a:lnTo>
                      <a:pt x="0" y="560"/>
                    </a:lnTo>
                    <a:lnTo>
                      <a:pt x="0" y="554"/>
                    </a:lnTo>
                    <a:lnTo>
                      <a:pt x="0" y="551"/>
                    </a:lnTo>
                    <a:lnTo>
                      <a:pt x="0" y="543"/>
                    </a:lnTo>
                    <a:lnTo>
                      <a:pt x="0" y="535"/>
                    </a:lnTo>
                    <a:lnTo>
                      <a:pt x="0" y="526"/>
                    </a:lnTo>
                    <a:lnTo>
                      <a:pt x="0" y="515"/>
                    </a:lnTo>
                    <a:lnTo>
                      <a:pt x="0" y="501"/>
                    </a:lnTo>
                    <a:lnTo>
                      <a:pt x="0" y="488"/>
                    </a:lnTo>
                    <a:lnTo>
                      <a:pt x="0" y="475"/>
                    </a:lnTo>
                    <a:lnTo>
                      <a:pt x="0" y="459"/>
                    </a:lnTo>
                    <a:lnTo>
                      <a:pt x="0" y="442"/>
                    </a:lnTo>
                    <a:lnTo>
                      <a:pt x="0" y="425"/>
                    </a:lnTo>
                    <a:lnTo>
                      <a:pt x="0" y="406"/>
                    </a:lnTo>
                    <a:lnTo>
                      <a:pt x="0" y="387"/>
                    </a:lnTo>
                    <a:lnTo>
                      <a:pt x="0" y="366"/>
                    </a:lnTo>
                    <a:lnTo>
                      <a:pt x="0" y="345"/>
                    </a:lnTo>
                    <a:lnTo>
                      <a:pt x="0" y="325"/>
                    </a:lnTo>
                    <a:lnTo>
                      <a:pt x="0" y="302"/>
                    </a:lnTo>
                    <a:lnTo>
                      <a:pt x="0" y="279"/>
                    </a:lnTo>
                    <a:lnTo>
                      <a:pt x="0" y="254"/>
                    </a:lnTo>
                    <a:lnTo>
                      <a:pt x="0" y="231"/>
                    </a:lnTo>
                    <a:lnTo>
                      <a:pt x="0" y="207"/>
                    </a:lnTo>
                    <a:lnTo>
                      <a:pt x="0" y="155"/>
                    </a:lnTo>
                    <a:lnTo>
                      <a:pt x="0" y="104"/>
                    </a:lnTo>
                    <a:lnTo>
                      <a:pt x="0" y="53"/>
                    </a:lnTo>
                    <a:lnTo>
                      <a:pt x="0" y="0"/>
                    </a:lnTo>
                  </a:path>
                </a:pathLst>
              </a:custGeom>
              <a:noFill/>
              <a:ln w="3048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Freeform 132"/>
              <p:cNvSpPr>
                <a:spLocks/>
              </p:cNvSpPr>
              <p:nvPr/>
            </p:nvSpPr>
            <p:spPr bwMode="auto">
              <a:xfrm>
                <a:off x="3798" y="2440"/>
                <a:ext cx="216" cy="32"/>
              </a:xfrm>
              <a:custGeom>
                <a:avLst/>
                <a:gdLst>
                  <a:gd name="T0" fmla="*/ 0 w 547"/>
                  <a:gd name="T1" fmla="*/ 32 h 74"/>
                  <a:gd name="T2" fmla="*/ 2 w 547"/>
                  <a:gd name="T3" fmla="*/ 27 h 74"/>
                  <a:gd name="T4" fmla="*/ 3 w 547"/>
                  <a:gd name="T5" fmla="*/ 23 h 74"/>
                  <a:gd name="T6" fmla="*/ 4 w 547"/>
                  <a:gd name="T7" fmla="*/ 20 h 74"/>
                  <a:gd name="T8" fmla="*/ 4 w 547"/>
                  <a:gd name="T9" fmla="*/ 19 h 74"/>
                  <a:gd name="T10" fmla="*/ 6 w 547"/>
                  <a:gd name="T11" fmla="*/ 16 h 74"/>
                  <a:gd name="T12" fmla="*/ 8 w 547"/>
                  <a:gd name="T13" fmla="*/ 15 h 74"/>
                  <a:gd name="T14" fmla="*/ 9 w 547"/>
                  <a:gd name="T15" fmla="*/ 12 h 74"/>
                  <a:gd name="T16" fmla="*/ 11 w 547"/>
                  <a:gd name="T17" fmla="*/ 10 h 74"/>
                  <a:gd name="T18" fmla="*/ 13 w 547"/>
                  <a:gd name="T19" fmla="*/ 9 h 74"/>
                  <a:gd name="T20" fmla="*/ 16 w 547"/>
                  <a:gd name="T21" fmla="*/ 7 h 74"/>
                  <a:gd name="T22" fmla="*/ 19 w 547"/>
                  <a:gd name="T23" fmla="*/ 6 h 74"/>
                  <a:gd name="T24" fmla="*/ 23 w 547"/>
                  <a:gd name="T25" fmla="*/ 5 h 74"/>
                  <a:gd name="T26" fmla="*/ 26 w 547"/>
                  <a:gd name="T27" fmla="*/ 3 h 74"/>
                  <a:gd name="T28" fmla="*/ 31 w 547"/>
                  <a:gd name="T29" fmla="*/ 2 h 74"/>
                  <a:gd name="T30" fmla="*/ 33 w 547"/>
                  <a:gd name="T31" fmla="*/ 1 h 74"/>
                  <a:gd name="T32" fmla="*/ 36 w 547"/>
                  <a:gd name="T33" fmla="*/ 1 h 74"/>
                  <a:gd name="T34" fmla="*/ 41 w 547"/>
                  <a:gd name="T35" fmla="*/ 0 h 74"/>
                  <a:gd name="T36" fmla="*/ 47 w 547"/>
                  <a:gd name="T37" fmla="*/ 0 h 74"/>
                  <a:gd name="T38" fmla="*/ 55 w 547"/>
                  <a:gd name="T39" fmla="*/ 0 h 74"/>
                  <a:gd name="T40" fmla="*/ 62 w 547"/>
                  <a:gd name="T41" fmla="*/ 0 h 74"/>
                  <a:gd name="T42" fmla="*/ 70 w 547"/>
                  <a:gd name="T43" fmla="*/ 0 h 74"/>
                  <a:gd name="T44" fmla="*/ 78 w 547"/>
                  <a:gd name="T45" fmla="*/ 0 h 74"/>
                  <a:gd name="T46" fmla="*/ 86 w 547"/>
                  <a:gd name="T47" fmla="*/ 0 h 74"/>
                  <a:gd name="T48" fmla="*/ 103 w 547"/>
                  <a:gd name="T49" fmla="*/ 0 h 74"/>
                  <a:gd name="T50" fmla="*/ 111 w 547"/>
                  <a:gd name="T51" fmla="*/ 1 h 74"/>
                  <a:gd name="T52" fmla="*/ 118 w 547"/>
                  <a:gd name="T53" fmla="*/ 1 h 74"/>
                  <a:gd name="T54" fmla="*/ 126 w 547"/>
                  <a:gd name="T55" fmla="*/ 2 h 74"/>
                  <a:gd name="T56" fmla="*/ 134 w 547"/>
                  <a:gd name="T57" fmla="*/ 2 h 74"/>
                  <a:gd name="T58" fmla="*/ 141 w 547"/>
                  <a:gd name="T59" fmla="*/ 2 h 74"/>
                  <a:gd name="T60" fmla="*/ 147 w 547"/>
                  <a:gd name="T61" fmla="*/ 2 h 74"/>
                  <a:gd name="T62" fmla="*/ 152 w 547"/>
                  <a:gd name="T63" fmla="*/ 2 h 74"/>
                  <a:gd name="T64" fmla="*/ 158 w 547"/>
                  <a:gd name="T65" fmla="*/ 2 h 74"/>
                  <a:gd name="T66" fmla="*/ 162 w 547"/>
                  <a:gd name="T67" fmla="*/ 2 h 74"/>
                  <a:gd name="T68" fmla="*/ 168 w 547"/>
                  <a:gd name="T69" fmla="*/ 2 h 74"/>
                  <a:gd name="T70" fmla="*/ 172 w 547"/>
                  <a:gd name="T71" fmla="*/ 2 h 74"/>
                  <a:gd name="T72" fmla="*/ 177 w 547"/>
                  <a:gd name="T73" fmla="*/ 2 h 74"/>
                  <a:gd name="T74" fmla="*/ 186 w 547"/>
                  <a:gd name="T75" fmla="*/ 2 h 74"/>
                  <a:gd name="T76" fmla="*/ 193 w 547"/>
                  <a:gd name="T77" fmla="*/ 2 h 74"/>
                  <a:gd name="T78" fmla="*/ 201 w 547"/>
                  <a:gd name="T79" fmla="*/ 2 h 74"/>
                  <a:gd name="T80" fmla="*/ 208 w 547"/>
                  <a:gd name="T81" fmla="*/ 2 h 74"/>
                  <a:gd name="T82" fmla="*/ 216 w 547"/>
                  <a:gd name="T83" fmla="*/ 2 h 7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47" h="74">
                    <a:moveTo>
                      <a:pt x="0" y="74"/>
                    </a:moveTo>
                    <a:lnTo>
                      <a:pt x="4" y="62"/>
                    </a:lnTo>
                    <a:lnTo>
                      <a:pt x="7" y="53"/>
                    </a:lnTo>
                    <a:lnTo>
                      <a:pt x="9" y="47"/>
                    </a:lnTo>
                    <a:lnTo>
                      <a:pt x="11" y="43"/>
                    </a:lnTo>
                    <a:lnTo>
                      <a:pt x="15" y="38"/>
                    </a:lnTo>
                    <a:lnTo>
                      <a:pt x="19" y="34"/>
                    </a:lnTo>
                    <a:lnTo>
                      <a:pt x="23" y="28"/>
                    </a:lnTo>
                    <a:lnTo>
                      <a:pt x="28" y="24"/>
                    </a:lnTo>
                    <a:lnTo>
                      <a:pt x="34" y="20"/>
                    </a:lnTo>
                    <a:lnTo>
                      <a:pt x="40" y="17"/>
                    </a:lnTo>
                    <a:lnTo>
                      <a:pt x="48" y="13"/>
                    </a:lnTo>
                    <a:lnTo>
                      <a:pt x="57" y="11"/>
                    </a:lnTo>
                    <a:lnTo>
                      <a:pt x="67" y="7"/>
                    </a:lnTo>
                    <a:lnTo>
                      <a:pt x="78" y="5"/>
                    </a:lnTo>
                    <a:lnTo>
                      <a:pt x="84" y="3"/>
                    </a:lnTo>
                    <a:lnTo>
                      <a:pt x="90" y="3"/>
                    </a:lnTo>
                    <a:lnTo>
                      <a:pt x="105" y="1"/>
                    </a:lnTo>
                    <a:lnTo>
                      <a:pt x="120" y="1"/>
                    </a:lnTo>
                    <a:lnTo>
                      <a:pt x="139" y="0"/>
                    </a:lnTo>
                    <a:lnTo>
                      <a:pt x="157" y="0"/>
                    </a:lnTo>
                    <a:lnTo>
                      <a:pt x="178" y="0"/>
                    </a:lnTo>
                    <a:lnTo>
                      <a:pt x="197" y="1"/>
                    </a:lnTo>
                    <a:lnTo>
                      <a:pt x="218" y="1"/>
                    </a:lnTo>
                    <a:lnTo>
                      <a:pt x="260" y="1"/>
                    </a:lnTo>
                    <a:lnTo>
                      <a:pt x="281" y="3"/>
                    </a:lnTo>
                    <a:lnTo>
                      <a:pt x="300" y="3"/>
                    </a:lnTo>
                    <a:lnTo>
                      <a:pt x="319" y="5"/>
                    </a:lnTo>
                    <a:lnTo>
                      <a:pt x="339" y="5"/>
                    </a:lnTo>
                    <a:lnTo>
                      <a:pt x="356" y="5"/>
                    </a:lnTo>
                    <a:lnTo>
                      <a:pt x="371" y="5"/>
                    </a:lnTo>
                    <a:lnTo>
                      <a:pt x="384" y="5"/>
                    </a:lnTo>
                    <a:lnTo>
                      <a:pt x="400" y="5"/>
                    </a:lnTo>
                    <a:lnTo>
                      <a:pt x="411" y="5"/>
                    </a:lnTo>
                    <a:lnTo>
                      <a:pt x="425" y="5"/>
                    </a:lnTo>
                    <a:lnTo>
                      <a:pt x="436" y="5"/>
                    </a:lnTo>
                    <a:lnTo>
                      <a:pt x="448" y="5"/>
                    </a:lnTo>
                    <a:lnTo>
                      <a:pt x="471" y="5"/>
                    </a:lnTo>
                    <a:lnTo>
                      <a:pt x="490" y="5"/>
                    </a:lnTo>
                    <a:lnTo>
                      <a:pt x="509" y="5"/>
                    </a:lnTo>
                    <a:lnTo>
                      <a:pt x="528" y="5"/>
                    </a:lnTo>
                    <a:lnTo>
                      <a:pt x="547" y="5"/>
                    </a:lnTo>
                  </a:path>
                </a:pathLst>
              </a:custGeom>
              <a:noFill/>
              <a:ln w="3048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Rectangle 133"/>
              <p:cNvSpPr>
                <a:spLocks noChangeArrowheads="1"/>
              </p:cNvSpPr>
              <p:nvPr/>
            </p:nvSpPr>
            <p:spPr bwMode="auto">
              <a:xfrm>
                <a:off x="1579" y="2366"/>
                <a:ext cx="354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sz="1400" b="1">
                    <a:solidFill>
                      <a:srgbClr val="000000"/>
                    </a:solidFill>
                  </a:rPr>
                  <a:t>Area </a:t>
                </a:r>
                <a:r>
                  <a:rPr lang="ru-RU" altLang="ru-RU" sz="1400" b="1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35" name="Rectangle 134"/>
              <p:cNvSpPr>
                <a:spLocks noChangeArrowheads="1"/>
              </p:cNvSpPr>
              <p:nvPr/>
            </p:nvSpPr>
            <p:spPr bwMode="auto">
              <a:xfrm>
                <a:off x="1899" y="2366"/>
                <a:ext cx="28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135"/>
              <p:cNvSpPr>
                <a:spLocks noChangeArrowheads="1"/>
              </p:cNvSpPr>
              <p:nvPr/>
            </p:nvSpPr>
            <p:spPr bwMode="auto">
              <a:xfrm>
                <a:off x="2564" y="2366"/>
                <a:ext cx="353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sz="1400" b="1">
                    <a:solidFill>
                      <a:srgbClr val="000000"/>
                    </a:solidFill>
                  </a:rPr>
                  <a:t>Area</a:t>
                </a:r>
                <a:r>
                  <a:rPr lang="ru-RU" altLang="ru-RU" sz="1400" b="1">
                    <a:solidFill>
                      <a:srgbClr val="000000"/>
                    </a:solidFill>
                  </a:rPr>
                  <a:t> 2</a:t>
                </a:r>
              </a:p>
            </p:txBody>
          </p:sp>
          <p:sp>
            <p:nvSpPr>
              <p:cNvPr id="37" name="Rectangle 136"/>
              <p:cNvSpPr>
                <a:spLocks noChangeArrowheads="1"/>
              </p:cNvSpPr>
              <p:nvPr/>
            </p:nvSpPr>
            <p:spPr bwMode="auto">
              <a:xfrm>
                <a:off x="2886" y="2366"/>
                <a:ext cx="28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137"/>
              <p:cNvSpPr>
                <a:spLocks noChangeArrowheads="1"/>
              </p:cNvSpPr>
              <p:nvPr/>
            </p:nvSpPr>
            <p:spPr bwMode="auto">
              <a:xfrm>
                <a:off x="3454" y="2360"/>
                <a:ext cx="354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sz="1400" b="1">
                    <a:solidFill>
                      <a:srgbClr val="000000"/>
                    </a:solidFill>
                  </a:rPr>
                  <a:t>Area</a:t>
                </a:r>
                <a:r>
                  <a:rPr lang="ru-RU" altLang="ru-RU" sz="1400" b="1">
                    <a:solidFill>
                      <a:srgbClr val="000000"/>
                    </a:solidFill>
                  </a:rPr>
                  <a:t> 3</a:t>
                </a:r>
              </a:p>
            </p:txBody>
          </p:sp>
          <p:sp>
            <p:nvSpPr>
              <p:cNvPr id="39" name="Rectangle 138"/>
              <p:cNvSpPr>
                <a:spLocks noChangeArrowheads="1"/>
              </p:cNvSpPr>
              <p:nvPr/>
            </p:nvSpPr>
            <p:spPr bwMode="auto">
              <a:xfrm>
                <a:off x="3776" y="2360"/>
                <a:ext cx="28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139"/>
              <p:cNvSpPr>
                <a:spLocks noChangeArrowheads="1"/>
              </p:cNvSpPr>
              <p:nvPr/>
            </p:nvSpPr>
            <p:spPr bwMode="auto">
              <a:xfrm>
                <a:off x="1032" y="2384"/>
                <a:ext cx="28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 </a:t>
                </a: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Rectangle 140"/>
              <p:cNvSpPr>
                <a:spLocks noChangeArrowheads="1"/>
              </p:cNvSpPr>
              <p:nvPr/>
            </p:nvSpPr>
            <p:spPr bwMode="auto">
              <a:xfrm>
                <a:off x="731" y="2414"/>
                <a:ext cx="29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n-US" altLang="ru-RU" sz="16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e</a:t>
                </a:r>
                <a:r>
                  <a:rPr lang="ru-RU" altLang="ru-RU" sz="16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U</a:t>
                </a:r>
              </a:p>
            </p:txBody>
          </p:sp>
          <p:sp>
            <p:nvSpPr>
              <p:cNvPr id="42" name="Rectangle 141"/>
              <p:cNvSpPr>
                <a:spLocks noChangeArrowheads="1"/>
              </p:cNvSpPr>
              <p:nvPr/>
            </p:nvSpPr>
            <p:spPr bwMode="auto">
              <a:xfrm>
                <a:off x="4246" y="2994"/>
                <a:ext cx="29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sz="160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z</a:t>
                </a:r>
                <a:endParaRPr lang="ru-RU" altLang="ru-RU" sz="16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" name="Прямоугольник 1"/>
            <p:cNvSpPr/>
            <p:nvPr/>
          </p:nvSpPr>
          <p:spPr bwMode="auto">
            <a:xfrm>
              <a:off x="4869" y="1180415"/>
              <a:ext cx="6816876" cy="4775343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43" name="Freeform 101"/>
            <p:cNvSpPr>
              <a:spLocks/>
            </p:cNvSpPr>
            <p:nvPr/>
          </p:nvSpPr>
          <p:spPr bwMode="auto">
            <a:xfrm>
              <a:off x="4283419" y="2063855"/>
              <a:ext cx="1245855" cy="151537"/>
            </a:xfrm>
            <a:custGeom>
              <a:avLst/>
              <a:gdLst>
                <a:gd name="T0" fmla="*/ 207 w 1164"/>
                <a:gd name="T1" fmla="*/ 1 h 124"/>
                <a:gd name="T2" fmla="*/ 183 w 1164"/>
                <a:gd name="T3" fmla="*/ 1 h 124"/>
                <a:gd name="T4" fmla="*/ 162 w 1164"/>
                <a:gd name="T5" fmla="*/ 2 h 124"/>
                <a:gd name="T6" fmla="*/ 140 w 1164"/>
                <a:gd name="T7" fmla="*/ 3 h 124"/>
                <a:gd name="T8" fmla="*/ 120 w 1164"/>
                <a:gd name="T9" fmla="*/ 3 h 124"/>
                <a:gd name="T10" fmla="*/ 101 w 1164"/>
                <a:gd name="T11" fmla="*/ 5 h 124"/>
                <a:gd name="T12" fmla="*/ 83 w 1164"/>
                <a:gd name="T13" fmla="*/ 6 h 124"/>
                <a:gd name="T14" fmla="*/ 67 w 1164"/>
                <a:gd name="T15" fmla="*/ 8 h 124"/>
                <a:gd name="T16" fmla="*/ 52 w 1164"/>
                <a:gd name="T17" fmla="*/ 10 h 124"/>
                <a:gd name="T18" fmla="*/ 39 w 1164"/>
                <a:gd name="T19" fmla="*/ 12 h 124"/>
                <a:gd name="T20" fmla="*/ 27 w 1164"/>
                <a:gd name="T21" fmla="*/ 14 h 124"/>
                <a:gd name="T22" fmla="*/ 17 w 1164"/>
                <a:gd name="T23" fmla="*/ 16 h 124"/>
                <a:gd name="T24" fmla="*/ 10 w 1164"/>
                <a:gd name="T25" fmla="*/ 19 h 124"/>
                <a:gd name="T26" fmla="*/ 4 w 1164"/>
                <a:gd name="T27" fmla="*/ 21 h 124"/>
                <a:gd name="T28" fmla="*/ 1 w 1164"/>
                <a:gd name="T29" fmla="*/ 24 h 124"/>
                <a:gd name="T30" fmla="*/ 0 w 1164"/>
                <a:gd name="T31" fmla="*/ 27 h 124"/>
                <a:gd name="T32" fmla="*/ 1 w 1164"/>
                <a:gd name="T33" fmla="*/ 29 h 124"/>
                <a:gd name="T34" fmla="*/ 4 w 1164"/>
                <a:gd name="T35" fmla="*/ 32 h 124"/>
                <a:gd name="T36" fmla="*/ 10 w 1164"/>
                <a:gd name="T37" fmla="*/ 34 h 124"/>
                <a:gd name="T38" fmla="*/ 17 w 1164"/>
                <a:gd name="T39" fmla="*/ 37 h 124"/>
                <a:gd name="T40" fmla="*/ 27 w 1164"/>
                <a:gd name="T41" fmla="*/ 39 h 124"/>
                <a:gd name="T42" fmla="*/ 39 w 1164"/>
                <a:gd name="T43" fmla="*/ 41 h 124"/>
                <a:gd name="T44" fmla="*/ 52 w 1164"/>
                <a:gd name="T45" fmla="*/ 43 h 124"/>
                <a:gd name="T46" fmla="*/ 67 w 1164"/>
                <a:gd name="T47" fmla="*/ 45 h 124"/>
                <a:gd name="T48" fmla="*/ 83 w 1164"/>
                <a:gd name="T49" fmla="*/ 46 h 124"/>
                <a:gd name="T50" fmla="*/ 101 w 1164"/>
                <a:gd name="T51" fmla="*/ 48 h 124"/>
                <a:gd name="T52" fmla="*/ 120 w 1164"/>
                <a:gd name="T53" fmla="*/ 50 h 124"/>
                <a:gd name="T54" fmla="*/ 140 w 1164"/>
                <a:gd name="T55" fmla="*/ 50 h 124"/>
                <a:gd name="T56" fmla="*/ 162 w 1164"/>
                <a:gd name="T57" fmla="*/ 51 h 124"/>
                <a:gd name="T58" fmla="*/ 183 w 1164"/>
                <a:gd name="T59" fmla="*/ 52 h 124"/>
                <a:gd name="T60" fmla="*/ 207 w 1164"/>
                <a:gd name="T61" fmla="*/ 52 h 124"/>
                <a:gd name="T62" fmla="*/ 254 w 1164"/>
                <a:gd name="T63" fmla="*/ 52 h 124"/>
                <a:gd name="T64" fmla="*/ 277 w 1164"/>
                <a:gd name="T65" fmla="*/ 52 h 124"/>
                <a:gd name="T66" fmla="*/ 299 w 1164"/>
                <a:gd name="T67" fmla="*/ 51 h 124"/>
                <a:gd name="T68" fmla="*/ 320 w 1164"/>
                <a:gd name="T69" fmla="*/ 50 h 124"/>
                <a:gd name="T70" fmla="*/ 340 w 1164"/>
                <a:gd name="T71" fmla="*/ 50 h 124"/>
                <a:gd name="T72" fmla="*/ 359 w 1164"/>
                <a:gd name="T73" fmla="*/ 48 h 124"/>
                <a:gd name="T74" fmla="*/ 377 w 1164"/>
                <a:gd name="T75" fmla="*/ 46 h 124"/>
                <a:gd name="T76" fmla="*/ 393 w 1164"/>
                <a:gd name="T77" fmla="*/ 45 h 124"/>
                <a:gd name="T78" fmla="*/ 408 w 1164"/>
                <a:gd name="T79" fmla="*/ 43 h 124"/>
                <a:gd name="T80" fmla="*/ 421 w 1164"/>
                <a:gd name="T81" fmla="*/ 41 h 124"/>
                <a:gd name="T82" fmla="*/ 433 w 1164"/>
                <a:gd name="T83" fmla="*/ 39 h 124"/>
                <a:gd name="T84" fmla="*/ 443 w 1164"/>
                <a:gd name="T85" fmla="*/ 37 h 124"/>
                <a:gd name="T86" fmla="*/ 450 w 1164"/>
                <a:gd name="T87" fmla="*/ 34 h 124"/>
                <a:gd name="T88" fmla="*/ 456 w 1164"/>
                <a:gd name="T89" fmla="*/ 32 h 124"/>
                <a:gd name="T90" fmla="*/ 459 w 1164"/>
                <a:gd name="T91" fmla="*/ 29 h 124"/>
                <a:gd name="T92" fmla="*/ 461 w 1164"/>
                <a:gd name="T93" fmla="*/ 27 h 124"/>
                <a:gd name="T94" fmla="*/ 459 w 1164"/>
                <a:gd name="T95" fmla="*/ 24 h 124"/>
                <a:gd name="T96" fmla="*/ 456 w 1164"/>
                <a:gd name="T97" fmla="*/ 21 h 124"/>
                <a:gd name="T98" fmla="*/ 450 w 1164"/>
                <a:gd name="T99" fmla="*/ 19 h 124"/>
                <a:gd name="T100" fmla="*/ 443 w 1164"/>
                <a:gd name="T101" fmla="*/ 16 h 124"/>
                <a:gd name="T102" fmla="*/ 433 w 1164"/>
                <a:gd name="T103" fmla="*/ 14 h 124"/>
                <a:gd name="T104" fmla="*/ 421 w 1164"/>
                <a:gd name="T105" fmla="*/ 12 h 124"/>
                <a:gd name="T106" fmla="*/ 408 w 1164"/>
                <a:gd name="T107" fmla="*/ 10 h 124"/>
                <a:gd name="T108" fmla="*/ 393 w 1164"/>
                <a:gd name="T109" fmla="*/ 8 h 124"/>
                <a:gd name="T110" fmla="*/ 377 w 1164"/>
                <a:gd name="T111" fmla="*/ 6 h 124"/>
                <a:gd name="T112" fmla="*/ 359 w 1164"/>
                <a:gd name="T113" fmla="*/ 5 h 124"/>
                <a:gd name="T114" fmla="*/ 340 w 1164"/>
                <a:gd name="T115" fmla="*/ 3 h 124"/>
                <a:gd name="T116" fmla="*/ 320 w 1164"/>
                <a:gd name="T117" fmla="*/ 3 h 124"/>
                <a:gd name="T118" fmla="*/ 299 w 1164"/>
                <a:gd name="T119" fmla="*/ 2 h 124"/>
                <a:gd name="T120" fmla="*/ 277 w 1164"/>
                <a:gd name="T121" fmla="*/ 1 h 124"/>
                <a:gd name="T122" fmla="*/ 254 w 1164"/>
                <a:gd name="T123" fmla="*/ 1 h 12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164" h="124">
                  <a:moveTo>
                    <a:pt x="582" y="0"/>
                  </a:moveTo>
                  <a:lnTo>
                    <a:pt x="522" y="2"/>
                  </a:lnTo>
                  <a:lnTo>
                    <a:pt x="492" y="2"/>
                  </a:lnTo>
                  <a:lnTo>
                    <a:pt x="463" y="2"/>
                  </a:lnTo>
                  <a:lnTo>
                    <a:pt x="436" y="2"/>
                  </a:lnTo>
                  <a:lnTo>
                    <a:pt x="408" y="4"/>
                  </a:lnTo>
                  <a:lnTo>
                    <a:pt x="381" y="4"/>
                  </a:lnTo>
                  <a:lnTo>
                    <a:pt x="354" y="6"/>
                  </a:lnTo>
                  <a:lnTo>
                    <a:pt x="329" y="8"/>
                  </a:lnTo>
                  <a:lnTo>
                    <a:pt x="304" y="8"/>
                  </a:lnTo>
                  <a:lnTo>
                    <a:pt x="279" y="10"/>
                  </a:lnTo>
                  <a:lnTo>
                    <a:pt x="256" y="12"/>
                  </a:lnTo>
                  <a:lnTo>
                    <a:pt x="233" y="13"/>
                  </a:lnTo>
                  <a:lnTo>
                    <a:pt x="210" y="15"/>
                  </a:lnTo>
                  <a:lnTo>
                    <a:pt x="189" y="17"/>
                  </a:lnTo>
                  <a:lnTo>
                    <a:pt x="170" y="19"/>
                  </a:lnTo>
                  <a:lnTo>
                    <a:pt x="151" y="21"/>
                  </a:lnTo>
                  <a:lnTo>
                    <a:pt x="132" y="23"/>
                  </a:lnTo>
                  <a:lnTo>
                    <a:pt x="115" y="25"/>
                  </a:lnTo>
                  <a:lnTo>
                    <a:pt x="98" y="29"/>
                  </a:lnTo>
                  <a:lnTo>
                    <a:pt x="84" y="31"/>
                  </a:lnTo>
                  <a:lnTo>
                    <a:pt x="69" y="32"/>
                  </a:lnTo>
                  <a:lnTo>
                    <a:pt x="57" y="36"/>
                  </a:lnTo>
                  <a:lnTo>
                    <a:pt x="44" y="38"/>
                  </a:lnTo>
                  <a:lnTo>
                    <a:pt x="34" y="40"/>
                  </a:lnTo>
                  <a:lnTo>
                    <a:pt x="25" y="44"/>
                  </a:lnTo>
                  <a:lnTo>
                    <a:pt x="17" y="46"/>
                  </a:lnTo>
                  <a:lnTo>
                    <a:pt x="11" y="50"/>
                  </a:lnTo>
                  <a:lnTo>
                    <a:pt x="6" y="53"/>
                  </a:lnTo>
                  <a:lnTo>
                    <a:pt x="2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2" y="69"/>
                  </a:lnTo>
                  <a:lnTo>
                    <a:pt x="6" y="70"/>
                  </a:lnTo>
                  <a:lnTo>
                    <a:pt x="11" y="74"/>
                  </a:lnTo>
                  <a:lnTo>
                    <a:pt x="17" y="78"/>
                  </a:lnTo>
                  <a:lnTo>
                    <a:pt x="25" y="80"/>
                  </a:lnTo>
                  <a:lnTo>
                    <a:pt x="34" y="84"/>
                  </a:lnTo>
                  <a:lnTo>
                    <a:pt x="44" y="86"/>
                  </a:lnTo>
                  <a:lnTo>
                    <a:pt x="57" y="88"/>
                  </a:lnTo>
                  <a:lnTo>
                    <a:pt x="69" y="91"/>
                  </a:lnTo>
                  <a:lnTo>
                    <a:pt x="84" y="93"/>
                  </a:lnTo>
                  <a:lnTo>
                    <a:pt x="98" y="95"/>
                  </a:lnTo>
                  <a:lnTo>
                    <a:pt x="115" y="99"/>
                  </a:lnTo>
                  <a:lnTo>
                    <a:pt x="132" y="101"/>
                  </a:lnTo>
                  <a:lnTo>
                    <a:pt x="151" y="103"/>
                  </a:lnTo>
                  <a:lnTo>
                    <a:pt x="170" y="105"/>
                  </a:lnTo>
                  <a:lnTo>
                    <a:pt x="189" y="107"/>
                  </a:lnTo>
                  <a:lnTo>
                    <a:pt x="210" y="108"/>
                  </a:lnTo>
                  <a:lnTo>
                    <a:pt x="233" y="110"/>
                  </a:lnTo>
                  <a:lnTo>
                    <a:pt x="256" y="112"/>
                  </a:lnTo>
                  <a:lnTo>
                    <a:pt x="279" y="114"/>
                  </a:lnTo>
                  <a:lnTo>
                    <a:pt x="304" y="116"/>
                  </a:lnTo>
                  <a:lnTo>
                    <a:pt x="329" y="116"/>
                  </a:lnTo>
                  <a:lnTo>
                    <a:pt x="354" y="118"/>
                  </a:lnTo>
                  <a:lnTo>
                    <a:pt x="381" y="120"/>
                  </a:lnTo>
                  <a:lnTo>
                    <a:pt x="408" y="120"/>
                  </a:lnTo>
                  <a:lnTo>
                    <a:pt x="436" y="122"/>
                  </a:lnTo>
                  <a:lnTo>
                    <a:pt x="463" y="122"/>
                  </a:lnTo>
                  <a:lnTo>
                    <a:pt x="492" y="122"/>
                  </a:lnTo>
                  <a:lnTo>
                    <a:pt x="522" y="122"/>
                  </a:lnTo>
                  <a:lnTo>
                    <a:pt x="582" y="124"/>
                  </a:lnTo>
                  <a:lnTo>
                    <a:pt x="641" y="122"/>
                  </a:lnTo>
                  <a:lnTo>
                    <a:pt x="670" y="122"/>
                  </a:lnTo>
                  <a:lnTo>
                    <a:pt x="699" y="122"/>
                  </a:lnTo>
                  <a:lnTo>
                    <a:pt x="727" y="122"/>
                  </a:lnTo>
                  <a:lnTo>
                    <a:pt x="754" y="120"/>
                  </a:lnTo>
                  <a:lnTo>
                    <a:pt x="781" y="120"/>
                  </a:lnTo>
                  <a:lnTo>
                    <a:pt x="808" y="118"/>
                  </a:lnTo>
                  <a:lnTo>
                    <a:pt x="834" y="116"/>
                  </a:lnTo>
                  <a:lnTo>
                    <a:pt x="859" y="116"/>
                  </a:lnTo>
                  <a:lnTo>
                    <a:pt x="882" y="114"/>
                  </a:lnTo>
                  <a:lnTo>
                    <a:pt x="907" y="112"/>
                  </a:lnTo>
                  <a:lnTo>
                    <a:pt x="930" y="110"/>
                  </a:lnTo>
                  <a:lnTo>
                    <a:pt x="951" y="108"/>
                  </a:lnTo>
                  <a:lnTo>
                    <a:pt x="972" y="107"/>
                  </a:lnTo>
                  <a:lnTo>
                    <a:pt x="993" y="105"/>
                  </a:lnTo>
                  <a:lnTo>
                    <a:pt x="1012" y="103"/>
                  </a:lnTo>
                  <a:lnTo>
                    <a:pt x="1030" y="101"/>
                  </a:lnTo>
                  <a:lnTo>
                    <a:pt x="1047" y="99"/>
                  </a:lnTo>
                  <a:lnTo>
                    <a:pt x="1064" y="95"/>
                  </a:lnTo>
                  <a:lnTo>
                    <a:pt x="1079" y="93"/>
                  </a:lnTo>
                  <a:lnTo>
                    <a:pt x="1093" y="91"/>
                  </a:lnTo>
                  <a:lnTo>
                    <a:pt x="1106" y="88"/>
                  </a:lnTo>
                  <a:lnTo>
                    <a:pt x="1118" y="86"/>
                  </a:lnTo>
                  <a:lnTo>
                    <a:pt x="1127" y="84"/>
                  </a:lnTo>
                  <a:lnTo>
                    <a:pt x="1137" y="80"/>
                  </a:lnTo>
                  <a:lnTo>
                    <a:pt x="1145" y="78"/>
                  </a:lnTo>
                  <a:lnTo>
                    <a:pt x="1152" y="74"/>
                  </a:lnTo>
                  <a:lnTo>
                    <a:pt x="1156" y="70"/>
                  </a:lnTo>
                  <a:lnTo>
                    <a:pt x="1160" y="69"/>
                  </a:lnTo>
                  <a:lnTo>
                    <a:pt x="1162" y="65"/>
                  </a:lnTo>
                  <a:lnTo>
                    <a:pt x="1164" y="63"/>
                  </a:lnTo>
                  <a:lnTo>
                    <a:pt x="1162" y="59"/>
                  </a:lnTo>
                  <a:lnTo>
                    <a:pt x="1160" y="55"/>
                  </a:lnTo>
                  <a:lnTo>
                    <a:pt x="1156" y="53"/>
                  </a:lnTo>
                  <a:lnTo>
                    <a:pt x="1152" y="50"/>
                  </a:lnTo>
                  <a:lnTo>
                    <a:pt x="1145" y="46"/>
                  </a:lnTo>
                  <a:lnTo>
                    <a:pt x="1137" y="44"/>
                  </a:lnTo>
                  <a:lnTo>
                    <a:pt x="1127" y="40"/>
                  </a:lnTo>
                  <a:lnTo>
                    <a:pt x="1118" y="38"/>
                  </a:lnTo>
                  <a:lnTo>
                    <a:pt x="1106" y="36"/>
                  </a:lnTo>
                  <a:lnTo>
                    <a:pt x="1093" y="32"/>
                  </a:lnTo>
                  <a:lnTo>
                    <a:pt x="1079" y="31"/>
                  </a:lnTo>
                  <a:lnTo>
                    <a:pt x="1064" y="29"/>
                  </a:lnTo>
                  <a:lnTo>
                    <a:pt x="1047" y="25"/>
                  </a:lnTo>
                  <a:lnTo>
                    <a:pt x="1030" y="23"/>
                  </a:lnTo>
                  <a:lnTo>
                    <a:pt x="1012" y="21"/>
                  </a:lnTo>
                  <a:lnTo>
                    <a:pt x="993" y="19"/>
                  </a:lnTo>
                  <a:lnTo>
                    <a:pt x="972" y="17"/>
                  </a:lnTo>
                  <a:lnTo>
                    <a:pt x="951" y="15"/>
                  </a:lnTo>
                  <a:lnTo>
                    <a:pt x="930" y="13"/>
                  </a:lnTo>
                  <a:lnTo>
                    <a:pt x="907" y="12"/>
                  </a:lnTo>
                  <a:lnTo>
                    <a:pt x="882" y="10"/>
                  </a:lnTo>
                  <a:lnTo>
                    <a:pt x="859" y="8"/>
                  </a:lnTo>
                  <a:lnTo>
                    <a:pt x="834" y="8"/>
                  </a:lnTo>
                  <a:lnTo>
                    <a:pt x="808" y="6"/>
                  </a:lnTo>
                  <a:lnTo>
                    <a:pt x="781" y="4"/>
                  </a:lnTo>
                  <a:lnTo>
                    <a:pt x="754" y="4"/>
                  </a:lnTo>
                  <a:lnTo>
                    <a:pt x="727" y="2"/>
                  </a:lnTo>
                  <a:lnTo>
                    <a:pt x="699" y="2"/>
                  </a:lnTo>
                  <a:lnTo>
                    <a:pt x="670" y="2"/>
                  </a:lnTo>
                  <a:lnTo>
                    <a:pt x="641" y="2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70" name="Группа 169"/>
            <p:cNvGrpSpPr/>
            <p:nvPr/>
          </p:nvGrpSpPr>
          <p:grpSpPr>
            <a:xfrm>
              <a:off x="3201016" y="2950096"/>
              <a:ext cx="1244897" cy="339725"/>
              <a:chOff x="5910367" y="5771481"/>
              <a:chExt cx="1244897" cy="339725"/>
            </a:xfrm>
          </p:grpSpPr>
          <p:sp>
            <p:nvSpPr>
              <p:cNvPr id="161" name="Line 47"/>
              <p:cNvSpPr>
                <a:spLocks noChangeShapeType="1"/>
              </p:cNvSpPr>
              <p:nvPr/>
            </p:nvSpPr>
            <p:spPr bwMode="auto">
              <a:xfrm flipH="1">
                <a:off x="5910367" y="5926021"/>
                <a:ext cx="941388" cy="1588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2" name="Text Box 48"/>
              <p:cNvSpPr txBox="1">
                <a:spLocks noChangeArrowheads="1"/>
              </p:cNvSpPr>
              <p:nvPr/>
            </p:nvSpPr>
            <p:spPr bwMode="auto">
              <a:xfrm>
                <a:off x="6815539" y="5771481"/>
                <a:ext cx="339725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296" tIns="41148" rIns="82296" bIns="41148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b="1" dirty="0">
                    <a:solidFill>
                      <a:srgbClr val="006600"/>
                    </a:solidFill>
                  </a:rPr>
                  <a:t>B</a:t>
                </a:r>
              </a:p>
            </p:txBody>
          </p:sp>
          <p:sp>
            <p:nvSpPr>
              <p:cNvPr id="163" name="Line 49"/>
              <p:cNvSpPr>
                <a:spLocks noChangeShapeType="1"/>
              </p:cNvSpPr>
              <p:nvPr/>
            </p:nvSpPr>
            <p:spPr bwMode="auto">
              <a:xfrm>
                <a:off x="6894567" y="5816878"/>
                <a:ext cx="192088" cy="3175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3" name="Freeform 101"/>
            <p:cNvSpPr>
              <a:spLocks/>
            </p:cNvSpPr>
            <p:nvPr/>
          </p:nvSpPr>
          <p:spPr bwMode="auto">
            <a:xfrm>
              <a:off x="4260423" y="4142928"/>
              <a:ext cx="1268851" cy="112435"/>
            </a:xfrm>
            <a:custGeom>
              <a:avLst/>
              <a:gdLst>
                <a:gd name="T0" fmla="*/ 207 w 1164"/>
                <a:gd name="T1" fmla="*/ 1 h 124"/>
                <a:gd name="T2" fmla="*/ 183 w 1164"/>
                <a:gd name="T3" fmla="*/ 1 h 124"/>
                <a:gd name="T4" fmla="*/ 162 w 1164"/>
                <a:gd name="T5" fmla="*/ 2 h 124"/>
                <a:gd name="T6" fmla="*/ 140 w 1164"/>
                <a:gd name="T7" fmla="*/ 3 h 124"/>
                <a:gd name="T8" fmla="*/ 120 w 1164"/>
                <a:gd name="T9" fmla="*/ 3 h 124"/>
                <a:gd name="T10" fmla="*/ 101 w 1164"/>
                <a:gd name="T11" fmla="*/ 5 h 124"/>
                <a:gd name="T12" fmla="*/ 83 w 1164"/>
                <a:gd name="T13" fmla="*/ 6 h 124"/>
                <a:gd name="T14" fmla="*/ 67 w 1164"/>
                <a:gd name="T15" fmla="*/ 8 h 124"/>
                <a:gd name="T16" fmla="*/ 52 w 1164"/>
                <a:gd name="T17" fmla="*/ 10 h 124"/>
                <a:gd name="T18" fmla="*/ 39 w 1164"/>
                <a:gd name="T19" fmla="*/ 12 h 124"/>
                <a:gd name="T20" fmla="*/ 27 w 1164"/>
                <a:gd name="T21" fmla="*/ 14 h 124"/>
                <a:gd name="T22" fmla="*/ 17 w 1164"/>
                <a:gd name="T23" fmla="*/ 16 h 124"/>
                <a:gd name="T24" fmla="*/ 10 w 1164"/>
                <a:gd name="T25" fmla="*/ 19 h 124"/>
                <a:gd name="T26" fmla="*/ 4 w 1164"/>
                <a:gd name="T27" fmla="*/ 21 h 124"/>
                <a:gd name="T28" fmla="*/ 1 w 1164"/>
                <a:gd name="T29" fmla="*/ 24 h 124"/>
                <a:gd name="T30" fmla="*/ 0 w 1164"/>
                <a:gd name="T31" fmla="*/ 27 h 124"/>
                <a:gd name="T32" fmla="*/ 1 w 1164"/>
                <a:gd name="T33" fmla="*/ 29 h 124"/>
                <a:gd name="T34" fmla="*/ 4 w 1164"/>
                <a:gd name="T35" fmla="*/ 32 h 124"/>
                <a:gd name="T36" fmla="*/ 10 w 1164"/>
                <a:gd name="T37" fmla="*/ 34 h 124"/>
                <a:gd name="T38" fmla="*/ 17 w 1164"/>
                <a:gd name="T39" fmla="*/ 37 h 124"/>
                <a:gd name="T40" fmla="*/ 27 w 1164"/>
                <a:gd name="T41" fmla="*/ 39 h 124"/>
                <a:gd name="T42" fmla="*/ 39 w 1164"/>
                <a:gd name="T43" fmla="*/ 41 h 124"/>
                <a:gd name="T44" fmla="*/ 52 w 1164"/>
                <a:gd name="T45" fmla="*/ 43 h 124"/>
                <a:gd name="T46" fmla="*/ 67 w 1164"/>
                <a:gd name="T47" fmla="*/ 45 h 124"/>
                <a:gd name="T48" fmla="*/ 83 w 1164"/>
                <a:gd name="T49" fmla="*/ 46 h 124"/>
                <a:gd name="T50" fmla="*/ 101 w 1164"/>
                <a:gd name="T51" fmla="*/ 48 h 124"/>
                <a:gd name="T52" fmla="*/ 120 w 1164"/>
                <a:gd name="T53" fmla="*/ 50 h 124"/>
                <a:gd name="T54" fmla="*/ 140 w 1164"/>
                <a:gd name="T55" fmla="*/ 50 h 124"/>
                <a:gd name="T56" fmla="*/ 162 w 1164"/>
                <a:gd name="T57" fmla="*/ 51 h 124"/>
                <a:gd name="T58" fmla="*/ 183 w 1164"/>
                <a:gd name="T59" fmla="*/ 52 h 124"/>
                <a:gd name="T60" fmla="*/ 207 w 1164"/>
                <a:gd name="T61" fmla="*/ 52 h 124"/>
                <a:gd name="T62" fmla="*/ 254 w 1164"/>
                <a:gd name="T63" fmla="*/ 52 h 124"/>
                <a:gd name="T64" fmla="*/ 277 w 1164"/>
                <a:gd name="T65" fmla="*/ 52 h 124"/>
                <a:gd name="T66" fmla="*/ 299 w 1164"/>
                <a:gd name="T67" fmla="*/ 51 h 124"/>
                <a:gd name="T68" fmla="*/ 320 w 1164"/>
                <a:gd name="T69" fmla="*/ 50 h 124"/>
                <a:gd name="T70" fmla="*/ 340 w 1164"/>
                <a:gd name="T71" fmla="*/ 50 h 124"/>
                <a:gd name="T72" fmla="*/ 359 w 1164"/>
                <a:gd name="T73" fmla="*/ 48 h 124"/>
                <a:gd name="T74" fmla="*/ 377 w 1164"/>
                <a:gd name="T75" fmla="*/ 46 h 124"/>
                <a:gd name="T76" fmla="*/ 393 w 1164"/>
                <a:gd name="T77" fmla="*/ 45 h 124"/>
                <a:gd name="T78" fmla="*/ 408 w 1164"/>
                <a:gd name="T79" fmla="*/ 43 h 124"/>
                <a:gd name="T80" fmla="*/ 421 w 1164"/>
                <a:gd name="T81" fmla="*/ 41 h 124"/>
                <a:gd name="T82" fmla="*/ 433 w 1164"/>
                <a:gd name="T83" fmla="*/ 39 h 124"/>
                <a:gd name="T84" fmla="*/ 443 w 1164"/>
                <a:gd name="T85" fmla="*/ 37 h 124"/>
                <a:gd name="T86" fmla="*/ 450 w 1164"/>
                <a:gd name="T87" fmla="*/ 34 h 124"/>
                <a:gd name="T88" fmla="*/ 456 w 1164"/>
                <a:gd name="T89" fmla="*/ 32 h 124"/>
                <a:gd name="T90" fmla="*/ 459 w 1164"/>
                <a:gd name="T91" fmla="*/ 29 h 124"/>
                <a:gd name="T92" fmla="*/ 461 w 1164"/>
                <a:gd name="T93" fmla="*/ 27 h 124"/>
                <a:gd name="T94" fmla="*/ 459 w 1164"/>
                <a:gd name="T95" fmla="*/ 24 h 124"/>
                <a:gd name="T96" fmla="*/ 456 w 1164"/>
                <a:gd name="T97" fmla="*/ 21 h 124"/>
                <a:gd name="T98" fmla="*/ 450 w 1164"/>
                <a:gd name="T99" fmla="*/ 19 h 124"/>
                <a:gd name="T100" fmla="*/ 443 w 1164"/>
                <a:gd name="T101" fmla="*/ 16 h 124"/>
                <a:gd name="T102" fmla="*/ 433 w 1164"/>
                <a:gd name="T103" fmla="*/ 14 h 124"/>
                <a:gd name="T104" fmla="*/ 421 w 1164"/>
                <a:gd name="T105" fmla="*/ 12 h 124"/>
                <a:gd name="T106" fmla="*/ 408 w 1164"/>
                <a:gd name="T107" fmla="*/ 10 h 124"/>
                <a:gd name="T108" fmla="*/ 393 w 1164"/>
                <a:gd name="T109" fmla="*/ 8 h 124"/>
                <a:gd name="T110" fmla="*/ 377 w 1164"/>
                <a:gd name="T111" fmla="*/ 6 h 124"/>
                <a:gd name="T112" fmla="*/ 359 w 1164"/>
                <a:gd name="T113" fmla="*/ 5 h 124"/>
                <a:gd name="T114" fmla="*/ 340 w 1164"/>
                <a:gd name="T115" fmla="*/ 3 h 124"/>
                <a:gd name="T116" fmla="*/ 320 w 1164"/>
                <a:gd name="T117" fmla="*/ 3 h 124"/>
                <a:gd name="T118" fmla="*/ 299 w 1164"/>
                <a:gd name="T119" fmla="*/ 2 h 124"/>
                <a:gd name="T120" fmla="*/ 277 w 1164"/>
                <a:gd name="T121" fmla="*/ 1 h 124"/>
                <a:gd name="T122" fmla="*/ 254 w 1164"/>
                <a:gd name="T123" fmla="*/ 1 h 12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164" h="124">
                  <a:moveTo>
                    <a:pt x="582" y="0"/>
                  </a:moveTo>
                  <a:lnTo>
                    <a:pt x="522" y="2"/>
                  </a:lnTo>
                  <a:lnTo>
                    <a:pt x="492" y="2"/>
                  </a:lnTo>
                  <a:lnTo>
                    <a:pt x="463" y="2"/>
                  </a:lnTo>
                  <a:lnTo>
                    <a:pt x="436" y="2"/>
                  </a:lnTo>
                  <a:lnTo>
                    <a:pt x="408" y="4"/>
                  </a:lnTo>
                  <a:lnTo>
                    <a:pt x="381" y="4"/>
                  </a:lnTo>
                  <a:lnTo>
                    <a:pt x="354" y="6"/>
                  </a:lnTo>
                  <a:lnTo>
                    <a:pt x="329" y="8"/>
                  </a:lnTo>
                  <a:lnTo>
                    <a:pt x="304" y="8"/>
                  </a:lnTo>
                  <a:lnTo>
                    <a:pt x="279" y="10"/>
                  </a:lnTo>
                  <a:lnTo>
                    <a:pt x="256" y="12"/>
                  </a:lnTo>
                  <a:lnTo>
                    <a:pt x="233" y="13"/>
                  </a:lnTo>
                  <a:lnTo>
                    <a:pt x="210" y="15"/>
                  </a:lnTo>
                  <a:lnTo>
                    <a:pt x="189" y="17"/>
                  </a:lnTo>
                  <a:lnTo>
                    <a:pt x="170" y="19"/>
                  </a:lnTo>
                  <a:lnTo>
                    <a:pt x="151" y="21"/>
                  </a:lnTo>
                  <a:lnTo>
                    <a:pt x="132" y="23"/>
                  </a:lnTo>
                  <a:lnTo>
                    <a:pt x="115" y="25"/>
                  </a:lnTo>
                  <a:lnTo>
                    <a:pt x="98" y="29"/>
                  </a:lnTo>
                  <a:lnTo>
                    <a:pt x="84" y="31"/>
                  </a:lnTo>
                  <a:lnTo>
                    <a:pt x="69" y="32"/>
                  </a:lnTo>
                  <a:lnTo>
                    <a:pt x="57" y="36"/>
                  </a:lnTo>
                  <a:lnTo>
                    <a:pt x="44" y="38"/>
                  </a:lnTo>
                  <a:lnTo>
                    <a:pt x="34" y="40"/>
                  </a:lnTo>
                  <a:lnTo>
                    <a:pt x="25" y="44"/>
                  </a:lnTo>
                  <a:lnTo>
                    <a:pt x="17" y="46"/>
                  </a:lnTo>
                  <a:lnTo>
                    <a:pt x="11" y="50"/>
                  </a:lnTo>
                  <a:lnTo>
                    <a:pt x="6" y="53"/>
                  </a:lnTo>
                  <a:lnTo>
                    <a:pt x="2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2" y="69"/>
                  </a:lnTo>
                  <a:lnTo>
                    <a:pt x="6" y="70"/>
                  </a:lnTo>
                  <a:lnTo>
                    <a:pt x="11" y="74"/>
                  </a:lnTo>
                  <a:lnTo>
                    <a:pt x="17" y="78"/>
                  </a:lnTo>
                  <a:lnTo>
                    <a:pt x="25" y="80"/>
                  </a:lnTo>
                  <a:lnTo>
                    <a:pt x="34" y="84"/>
                  </a:lnTo>
                  <a:lnTo>
                    <a:pt x="44" y="86"/>
                  </a:lnTo>
                  <a:lnTo>
                    <a:pt x="57" y="88"/>
                  </a:lnTo>
                  <a:lnTo>
                    <a:pt x="69" y="91"/>
                  </a:lnTo>
                  <a:lnTo>
                    <a:pt x="84" y="93"/>
                  </a:lnTo>
                  <a:lnTo>
                    <a:pt x="98" y="95"/>
                  </a:lnTo>
                  <a:lnTo>
                    <a:pt x="115" y="99"/>
                  </a:lnTo>
                  <a:lnTo>
                    <a:pt x="132" y="101"/>
                  </a:lnTo>
                  <a:lnTo>
                    <a:pt x="151" y="103"/>
                  </a:lnTo>
                  <a:lnTo>
                    <a:pt x="170" y="105"/>
                  </a:lnTo>
                  <a:lnTo>
                    <a:pt x="189" y="107"/>
                  </a:lnTo>
                  <a:lnTo>
                    <a:pt x="210" y="108"/>
                  </a:lnTo>
                  <a:lnTo>
                    <a:pt x="233" y="110"/>
                  </a:lnTo>
                  <a:lnTo>
                    <a:pt x="256" y="112"/>
                  </a:lnTo>
                  <a:lnTo>
                    <a:pt x="279" y="114"/>
                  </a:lnTo>
                  <a:lnTo>
                    <a:pt x="304" y="116"/>
                  </a:lnTo>
                  <a:lnTo>
                    <a:pt x="329" y="116"/>
                  </a:lnTo>
                  <a:lnTo>
                    <a:pt x="354" y="118"/>
                  </a:lnTo>
                  <a:lnTo>
                    <a:pt x="381" y="120"/>
                  </a:lnTo>
                  <a:lnTo>
                    <a:pt x="408" y="120"/>
                  </a:lnTo>
                  <a:lnTo>
                    <a:pt x="436" y="122"/>
                  </a:lnTo>
                  <a:lnTo>
                    <a:pt x="463" y="122"/>
                  </a:lnTo>
                  <a:lnTo>
                    <a:pt x="492" y="122"/>
                  </a:lnTo>
                  <a:lnTo>
                    <a:pt x="522" y="122"/>
                  </a:lnTo>
                  <a:lnTo>
                    <a:pt x="582" y="124"/>
                  </a:lnTo>
                  <a:lnTo>
                    <a:pt x="641" y="122"/>
                  </a:lnTo>
                  <a:lnTo>
                    <a:pt x="670" y="122"/>
                  </a:lnTo>
                  <a:lnTo>
                    <a:pt x="699" y="122"/>
                  </a:lnTo>
                  <a:lnTo>
                    <a:pt x="727" y="122"/>
                  </a:lnTo>
                  <a:lnTo>
                    <a:pt x="754" y="120"/>
                  </a:lnTo>
                  <a:lnTo>
                    <a:pt x="781" y="120"/>
                  </a:lnTo>
                  <a:lnTo>
                    <a:pt x="808" y="118"/>
                  </a:lnTo>
                  <a:lnTo>
                    <a:pt x="834" y="116"/>
                  </a:lnTo>
                  <a:lnTo>
                    <a:pt x="859" y="116"/>
                  </a:lnTo>
                  <a:lnTo>
                    <a:pt x="882" y="114"/>
                  </a:lnTo>
                  <a:lnTo>
                    <a:pt x="907" y="112"/>
                  </a:lnTo>
                  <a:lnTo>
                    <a:pt x="930" y="110"/>
                  </a:lnTo>
                  <a:lnTo>
                    <a:pt x="951" y="108"/>
                  </a:lnTo>
                  <a:lnTo>
                    <a:pt x="972" y="107"/>
                  </a:lnTo>
                  <a:lnTo>
                    <a:pt x="993" y="105"/>
                  </a:lnTo>
                  <a:lnTo>
                    <a:pt x="1012" y="103"/>
                  </a:lnTo>
                  <a:lnTo>
                    <a:pt x="1030" y="101"/>
                  </a:lnTo>
                  <a:lnTo>
                    <a:pt x="1047" y="99"/>
                  </a:lnTo>
                  <a:lnTo>
                    <a:pt x="1064" y="95"/>
                  </a:lnTo>
                  <a:lnTo>
                    <a:pt x="1079" y="93"/>
                  </a:lnTo>
                  <a:lnTo>
                    <a:pt x="1093" y="91"/>
                  </a:lnTo>
                  <a:lnTo>
                    <a:pt x="1106" y="88"/>
                  </a:lnTo>
                  <a:lnTo>
                    <a:pt x="1118" y="86"/>
                  </a:lnTo>
                  <a:lnTo>
                    <a:pt x="1127" y="84"/>
                  </a:lnTo>
                  <a:lnTo>
                    <a:pt x="1137" y="80"/>
                  </a:lnTo>
                  <a:lnTo>
                    <a:pt x="1145" y="78"/>
                  </a:lnTo>
                  <a:lnTo>
                    <a:pt x="1152" y="74"/>
                  </a:lnTo>
                  <a:lnTo>
                    <a:pt x="1156" y="70"/>
                  </a:lnTo>
                  <a:lnTo>
                    <a:pt x="1160" y="69"/>
                  </a:lnTo>
                  <a:lnTo>
                    <a:pt x="1162" y="65"/>
                  </a:lnTo>
                  <a:lnTo>
                    <a:pt x="1164" y="63"/>
                  </a:lnTo>
                  <a:lnTo>
                    <a:pt x="1162" y="59"/>
                  </a:lnTo>
                  <a:lnTo>
                    <a:pt x="1160" y="55"/>
                  </a:lnTo>
                  <a:lnTo>
                    <a:pt x="1156" y="53"/>
                  </a:lnTo>
                  <a:lnTo>
                    <a:pt x="1152" y="50"/>
                  </a:lnTo>
                  <a:lnTo>
                    <a:pt x="1145" y="46"/>
                  </a:lnTo>
                  <a:lnTo>
                    <a:pt x="1137" y="44"/>
                  </a:lnTo>
                  <a:lnTo>
                    <a:pt x="1127" y="40"/>
                  </a:lnTo>
                  <a:lnTo>
                    <a:pt x="1118" y="38"/>
                  </a:lnTo>
                  <a:lnTo>
                    <a:pt x="1106" y="36"/>
                  </a:lnTo>
                  <a:lnTo>
                    <a:pt x="1093" y="32"/>
                  </a:lnTo>
                  <a:lnTo>
                    <a:pt x="1079" y="31"/>
                  </a:lnTo>
                  <a:lnTo>
                    <a:pt x="1064" y="29"/>
                  </a:lnTo>
                  <a:lnTo>
                    <a:pt x="1047" y="25"/>
                  </a:lnTo>
                  <a:lnTo>
                    <a:pt x="1030" y="23"/>
                  </a:lnTo>
                  <a:lnTo>
                    <a:pt x="1012" y="21"/>
                  </a:lnTo>
                  <a:lnTo>
                    <a:pt x="993" y="19"/>
                  </a:lnTo>
                  <a:lnTo>
                    <a:pt x="972" y="17"/>
                  </a:lnTo>
                  <a:lnTo>
                    <a:pt x="951" y="15"/>
                  </a:lnTo>
                  <a:lnTo>
                    <a:pt x="930" y="13"/>
                  </a:lnTo>
                  <a:lnTo>
                    <a:pt x="907" y="12"/>
                  </a:lnTo>
                  <a:lnTo>
                    <a:pt x="882" y="10"/>
                  </a:lnTo>
                  <a:lnTo>
                    <a:pt x="859" y="8"/>
                  </a:lnTo>
                  <a:lnTo>
                    <a:pt x="834" y="8"/>
                  </a:lnTo>
                  <a:lnTo>
                    <a:pt x="808" y="6"/>
                  </a:lnTo>
                  <a:lnTo>
                    <a:pt x="781" y="4"/>
                  </a:lnTo>
                  <a:lnTo>
                    <a:pt x="754" y="4"/>
                  </a:lnTo>
                  <a:lnTo>
                    <a:pt x="727" y="2"/>
                  </a:lnTo>
                  <a:lnTo>
                    <a:pt x="699" y="2"/>
                  </a:lnTo>
                  <a:lnTo>
                    <a:pt x="670" y="2"/>
                  </a:lnTo>
                  <a:lnTo>
                    <a:pt x="641" y="2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82" name="Группа 181"/>
          <p:cNvGrpSpPr/>
          <p:nvPr/>
        </p:nvGrpSpPr>
        <p:grpSpPr>
          <a:xfrm>
            <a:off x="4241310" y="1611744"/>
            <a:ext cx="4874569" cy="2643727"/>
            <a:chOff x="4241310" y="1611744"/>
            <a:chExt cx="4874569" cy="2643727"/>
          </a:xfrm>
        </p:grpSpPr>
        <p:cxnSp>
          <p:nvCxnSpPr>
            <p:cNvPr id="165" name="Прямая со стрелкой 164"/>
            <p:cNvCxnSpPr/>
            <p:nvPr/>
          </p:nvCxnSpPr>
          <p:spPr>
            <a:xfrm flipH="1" flipV="1">
              <a:off x="4241310" y="2263097"/>
              <a:ext cx="3643059" cy="11630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9" name="Группа 178"/>
            <p:cNvGrpSpPr/>
            <p:nvPr/>
          </p:nvGrpSpPr>
          <p:grpSpPr>
            <a:xfrm>
              <a:off x="7247455" y="1611744"/>
              <a:ext cx="1868424" cy="2643727"/>
              <a:chOff x="7247455" y="1611744"/>
              <a:chExt cx="1868424" cy="2643727"/>
            </a:xfrm>
          </p:grpSpPr>
          <p:cxnSp>
            <p:nvCxnSpPr>
              <p:cNvPr id="173" name="Прямая соединительная линия 172"/>
              <p:cNvCxnSpPr>
                <a:stCxn id="166" idx="0"/>
                <a:endCxn id="166" idx="4"/>
              </p:cNvCxnSpPr>
              <p:nvPr/>
            </p:nvCxnSpPr>
            <p:spPr bwMode="auto">
              <a:xfrm>
                <a:off x="8174265" y="3053703"/>
                <a:ext cx="0" cy="976913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6" name="Text Box 27"/>
              <p:cNvSpPr txBox="1">
                <a:spLocks noChangeArrowheads="1"/>
              </p:cNvSpPr>
              <p:nvPr/>
            </p:nvSpPr>
            <p:spPr bwMode="auto">
              <a:xfrm>
                <a:off x="8414330" y="3876574"/>
                <a:ext cx="604837" cy="34766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96" tIns="41148" rIns="82296" bIns="41148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600" b="1" dirty="0">
                    <a:solidFill>
                      <a:srgbClr val="000000"/>
                    </a:solidFill>
                  </a:rPr>
                  <a:t>180</a:t>
                </a:r>
                <a:r>
                  <a:rPr lang="ru-RU" altLang="ru-RU" sz="1600" b="1" baseline="30000" dirty="0">
                    <a:solidFill>
                      <a:srgbClr val="000000"/>
                    </a:solidFill>
                  </a:rPr>
                  <a:t>0</a:t>
                </a:r>
                <a:endParaRPr lang="ru-RU" altLang="ru-RU" sz="16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47" name="Group 28"/>
              <p:cNvGrpSpPr>
                <a:grpSpLocks/>
              </p:cNvGrpSpPr>
              <p:nvPr/>
            </p:nvGrpSpPr>
            <p:grpSpPr bwMode="auto">
              <a:xfrm>
                <a:off x="7676899" y="3053703"/>
                <a:ext cx="1006657" cy="976913"/>
                <a:chOff x="5769" y="2227"/>
                <a:chExt cx="1097" cy="1086"/>
              </a:xfrm>
            </p:grpSpPr>
            <p:sp>
              <p:nvSpPr>
                <p:cNvPr id="166" name="Oval 29"/>
                <p:cNvSpPr>
                  <a:spLocks noChangeArrowheads="1"/>
                </p:cNvSpPr>
                <p:nvPr/>
              </p:nvSpPr>
              <p:spPr bwMode="auto">
                <a:xfrm>
                  <a:off x="5769" y="2227"/>
                  <a:ext cx="1084" cy="1086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67" name="Line 30"/>
                <p:cNvSpPr>
                  <a:spLocks noChangeShapeType="1"/>
                </p:cNvSpPr>
                <p:nvPr/>
              </p:nvSpPr>
              <p:spPr bwMode="auto">
                <a:xfrm>
                  <a:off x="5784" y="2768"/>
                  <a:ext cx="1082" cy="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9" name="Oval 32"/>
                <p:cNvSpPr>
                  <a:spLocks noChangeArrowheads="1"/>
                </p:cNvSpPr>
                <p:nvPr/>
              </p:nvSpPr>
              <p:spPr bwMode="auto">
                <a:xfrm>
                  <a:off x="6195" y="2641"/>
                  <a:ext cx="231" cy="254"/>
                </a:xfrm>
                <a:prstGeom prst="ellipse">
                  <a:avLst/>
                </a:prstGeom>
                <a:solidFill>
                  <a:srgbClr val="C0C0C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sp>
            <p:nvSpPr>
              <p:cNvPr id="148" name="Line 33"/>
              <p:cNvSpPr>
                <a:spLocks noChangeShapeType="1"/>
              </p:cNvSpPr>
              <p:nvPr/>
            </p:nvSpPr>
            <p:spPr bwMode="auto">
              <a:xfrm flipV="1">
                <a:off x="7780238" y="2769325"/>
                <a:ext cx="5225" cy="4650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" name="Line 36"/>
              <p:cNvSpPr>
                <a:spLocks noChangeShapeType="1"/>
              </p:cNvSpPr>
              <p:nvPr/>
            </p:nvSpPr>
            <p:spPr bwMode="auto">
              <a:xfrm>
                <a:off x="7488155" y="2782404"/>
                <a:ext cx="202" cy="10241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" name="Line 38"/>
              <p:cNvSpPr>
                <a:spLocks noChangeShapeType="1"/>
              </p:cNvSpPr>
              <p:nvPr/>
            </p:nvSpPr>
            <p:spPr bwMode="auto">
              <a:xfrm>
                <a:off x="7476874" y="3806566"/>
                <a:ext cx="26890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" name="Line 40"/>
              <p:cNvSpPr>
                <a:spLocks noChangeShapeType="1"/>
              </p:cNvSpPr>
              <p:nvPr/>
            </p:nvSpPr>
            <p:spPr bwMode="auto">
              <a:xfrm flipH="1" flipV="1">
                <a:off x="8156318" y="2091085"/>
                <a:ext cx="11013" cy="3541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7" name="Text Box 42"/>
              <p:cNvSpPr txBox="1">
                <a:spLocks noChangeArrowheads="1"/>
              </p:cNvSpPr>
              <p:nvPr/>
            </p:nvSpPr>
            <p:spPr bwMode="auto">
              <a:xfrm>
                <a:off x="7796451" y="2776969"/>
                <a:ext cx="392112" cy="350837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96" tIns="41148" rIns="82296" bIns="41148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600" b="1" dirty="0">
                    <a:solidFill>
                      <a:srgbClr val="000000"/>
                    </a:solidFill>
                  </a:rPr>
                  <a:t>0</a:t>
                </a:r>
                <a:r>
                  <a:rPr lang="ru-RU" altLang="ru-RU" sz="1600" b="1" baseline="30000" dirty="0">
                    <a:solidFill>
                      <a:srgbClr val="000000"/>
                    </a:solidFill>
                  </a:rPr>
                  <a:t>0</a:t>
                </a:r>
                <a:endParaRPr lang="ru-RU" alt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Text Box 43"/>
              <p:cNvSpPr txBox="1">
                <a:spLocks noChangeArrowheads="1"/>
              </p:cNvSpPr>
              <p:nvPr/>
            </p:nvSpPr>
            <p:spPr bwMode="auto">
              <a:xfrm>
                <a:off x="8154767" y="2768638"/>
                <a:ext cx="542925" cy="34607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96" tIns="41148" rIns="82296" bIns="41148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600" b="1" dirty="0">
                    <a:solidFill>
                      <a:srgbClr val="000000"/>
                    </a:solidFill>
                  </a:rPr>
                  <a:t>90</a:t>
                </a:r>
                <a:r>
                  <a:rPr lang="ru-RU" altLang="ru-RU" sz="1600" b="1" baseline="30000" dirty="0">
                    <a:solidFill>
                      <a:srgbClr val="000000"/>
                    </a:solidFill>
                  </a:rPr>
                  <a:t>0</a:t>
                </a:r>
                <a:endParaRPr lang="ru-RU" alt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Text Box 44"/>
              <p:cNvSpPr txBox="1">
                <a:spLocks noChangeArrowheads="1"/>
              </p:cNvSpPr>
              <p:nvPr/>
            </p:nvSpPr>
            <p:spPr bwMode="auto">
              <a:xfrm>
                <a:off x="7383885" y="3906221"/>
                <a:ext cx="681038" cy="34925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96" tIns="41148" rIns="82296" bIns="41148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600" b="1" dirty="0">
                    <a:solidFill>
                      <a:srgbClr val="000000"/>
                    </a:solidFill>
                  </a:rPr>
                  <a:t>270</a:t>
                </a:r>
                <a:r>
                  <a:rPr lang="ru-RU" altLang="ru-RU" sz="1600" b="1" baseline="30000" dirty="0">
                    <a:solidFill>
                      <a:srgbClr val="000000"/>
                    </a:solidFill>
                  </a:rPr>
                  <a:t>0</a:t>
                </a:r>
                <a:endParaRPr lang="ru-RU" altLang="ru-RU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Text Box 45"/>
              <p:cNvSpPr txBox="1">
                <a:spLocks noChangeArrowheads="1"/>
              </p:cNvSpPr>
              <p:nvPr/>
            </p:nvSpPr>
            <p:spPr bwMode="auto">
              <a:xfrm>
                <a:off x="7386989" y="2429307"/>
                <a:ext cx="1620838" cy="34766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96" tIns="41148" rIns="82296" bIns="41148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ru-RU" sz="1600" b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Phase filter</a:t>
                </a:r>
                <a:endParaRPr lang="ru-RU" altLang="ru-RU" sz="1600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64" name="Text Box 57"/>
              <p:cNvSpPr txBox="1">
                <a:spLocks noChangeArrowheads="1"/>
              </p:cNvSpPr>
              <p:nvPr/>
            </p:nvSpPr>
            <p:spPr bwMode="auto">
              <a:xfrm>
                <a:off x="7547049" y="1746633"/>
                <a:ext cx="1220788" cy="34925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82296" tIns="41148" rIns="82296" bIns="41148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ru-RU" sz="1600" b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Generator</a:t>
                </a:r>
                <a:endParaRPr lang="ru-RU" altLang="ru-RU" sz="1600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4" name="Line 33"/>
              <p:cNvSpPr>
                <a:spLocks noChangeShapeType="1"/>
              </p:cNvSpPr>
              <p:nvPr/>
            </p:nvSpPr>
            <p:spPr bwMode="auto">
              <a:xfrm flipV="1">
                <a:off x="8577365" y="2788061"/>
                <a:ext cx="5225" cy="4650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5" name="Line 36"/>
              <p:cNvSpPr>
                <a:spLocks noChangeShapeType="1"/>
              </p:cNvSpPr>
              <p:nvPr/>
            </p:nvSpPr>
            <p:spPr bwMode="auto">
              <a:xfrm>
                <a:off x="8855650" y="2776749"/>
                <a:ext cx="0" cy="1059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6" name="Line 38"/>
              <p:cNvSpPr>
                <a:spLocks noChangeShapeType="1"/>
              </p:cNvSpPr>
              <p:nvPr/>
            </p:nvSpPr>
            <p:spPr bwMode="auto">
              <a:xfrm>
                <a:off x="8586749" y="3828472"/>
                <a:ext cx="26890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7" name="Прямоугольник 176"/>
              <p:cNvSpPr/>
              <p:nvPr/>
            </p:nvSpPr>
            <p:spPr bwMode="auto">
              <a:xfrm>
                <a:off x="7247455" y="1611744"/>
                <a:ext cx="1868424" cy="2637973"/>
              </a:xfrm>
              <a:prstGeom prst="rect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SimSun" charset="-122"/>
                </a:endParaRPr>
              </a:p>
            </p:txBody>
          </p:sp>
        </p:grpSp>
      </p:grpSp>
      <p:sp>
        <p:nvSpPr>
          <p:cNvPr id="185" name="TextBox 184"/>
          <p:cNvSpPr txBox="1"/>
          <p:nvPr/>
        </p:nvSpPr>
        <p:spPr>
          <a:xfrm>
            <a:off x="-6457" y="-19914"/>
            <a:ext cx="9125660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2012–2015 гг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Исследование механизма сжатия сгустка частиц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 действием вращающегося электрического поля</a:t>
            </a:r>
          </a:p>
        </p:txBody>
      </p:sp>
    </p:spTree>
    <p:extLst>
      <p:ext uri="{BB962C8B-B14F-4D97-AF65-F5344CB8AC3E}">
        <p14:creationId xmlns:p14="http://schemas.microsoft.com/office/powerpoint/2010/main" val="382159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2012–2015 гг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Исследование механизма сжатия сгустка частиц </a:t>
            </a:r>
          </a:p>
          <a:p>
            <a:pPr algn="ctr"/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под действием вращающегося электрического поля</a:t>
            </a:r>
          </a:p>
        </p:txBody>
      </p:sp>
      <p:pic>
        <p:nvPicPr>
          <p:cNvPr id="62" name="Picture 12" descr="E:\Documents\Science\Дубна\Surko trap\New article\Fi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" y="1227684"/>
            <a:ext cx="4680520" cy="30004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11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>
                <a:cs typeface="Times New Roman" panose="02020603050405020304" pitchFamily="18" charset="0"/>
              </a:rPr>
              <a:t> </a:t>
            </a:r>
            <a:endParaRPr lang="ru-RU" altLang="ru-RU"/>
          </a:p>
        </p:txBody>
      </p:sp>
      <p:sp>
        <p:nvSpPr>
          <p:cNvPr id="64" name="Rectangle 12"/>
          <p:cNvSpPr>
            <a:spLocks noChangeArrowheads="1"/>
          </p:cNvSpPr>
          <p:nvPr/>
        </p:nvSpPr>
        <p:spPr bwMode="auto">
          <a:xfrm>
            <a:off x="0" y="2257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>
                <a:cs typeface="Times New Roman" panose="02020603050405020304" pitchFamily="18" charset="0"/>
              </a:rPr>
              <a:t> </a:t>
            </a:r>
            <a:endParaRPr lang="ru-RU" altLang="ru-RU"/>
          </a:p>
        </p:txBody>
      </p:sp>
      <p:sp>
        <p:nvSpPr>
          <p:cNvPr id="65" name="Rectangle 13"/>
          <p:cNvSpPr>
            <a:spLocks noChangeArrowheads="1"/>
          </p:cNvSpPr>
          <p:nvPr/>
        </p:nvSpPr>
        <p:spPr bwMode="auto">
          <a:xfrm>
            <a:off x="0" y="28860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6" name="Прямоугольник 2"/>
          <p:cNvSpPr>
            <a:spLocks noChangeArrowheads="1"/>
          </p:cNvSpPr>
          <p:nvPr/>
        </p:nvSpPr>
        <p:spPr bwMode="auto">
          <a:xfrm>
            <a:off x="67437" y="4264653"/>
            <a:ext cx="43902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Резонансная зависимость числа накопленных </a:t>
            </a:r>
            <a:r>
              <a:rPr lang="ru-RU" altLang="ru-RU" sz="2000" b="1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позитронов</a:t>
            </a:r>
            <a:r>
              <a:rPr lang="ru-RU" alt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altLang="ru-RU" sz="2000" b="1" dirty="0" smtClean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электронов</a:t>
            </a:r>
            <a:r>
              <a:rPr lang="ru-RU" alt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(нормализовано на макс.) от частоты </a:t>
            </a:r>
            <a:r>
              <a:rPr lang="en-US" alt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RW-</a:t>
            </a:r>
            <a:r>
              <a:rPr lang="ru-RU" alt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поля (кГц)</a:t>
            </a:r>
          </a:p>
        </p:txBody>
      </p:sp>
      <p:pic>
        <p:nvPicPr>
          <p:cNvPr id="67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27" y="2777404"/>
            <a:ext cx="10191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18"/>
          <p:cNvSpPr txBox="1">
            <a:spLocks noChangeArrowheads="1"/>
          </p:cNvSpPr>
          <p:nvPr/>
        </p:nvSpPr>
        <p:spPr bwMode="auto">
          <a:xfrm>
            <a:off x="4894630" y="1229527"/>
            <a:ext cx="1952625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b="1" dirty="0">
                <a:solidFill>
                  <a:srgbClr val="009900"/>
                </a:solidFill>
              </a:rPr>
              <a:t>Resonances</a:t>
            </a:r>
            <a:endParaRPr lang="ru-RU" altLang="ru-RU" sz="2000" b="1" dirty="0">
              <a:solidFill>
                <a:srgbClr val="009900"/>
              </a:solidFill>
            </a:endParaRPr>
          </a:p>
        </p:txBody>
      </p:sp>
      <p:cxnSp>
        <p:nvCxnSpPr>
          <p:cNvPr id="69" name="Прямая со стрелкой 68"/>
          <p:cNvCxnSpPr/>
          <p:nvPr/>
        </p:nvCxnSpPr>
        <p:spPr>
          <a:xfrm flipH="1">
            <a:off x="2339753" y="1415290"/>
            <a:ext cx="2634253" cy="43908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>
            <a:off x="3635649" y="1425543"/>
            <a:ext cx="1338110" cy="53072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22"/>
          <p:cNvSpPr txBox="1">
            <a:spLocks noChangeArrowheads="1"/>
          </p:cNvSpPr>
          <p:nvPr/>
        </p:nvSpPr>
        <p:spPr bwMode="auto">
          <a:xfrm>
            <a:off x="501850" y="1313918"/>
            <a:ext cx="2352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b="1" dirty="0" err="1">
                <a:solidFill>
                  <a:srgbClr val="FF0000"/>
                </a:solidFill>
              </a:rPr>
              <a:t>Antiresonances</a:t>
            </a:r>
            <a:endParaRPr lang="ru-RU" altLang="ru-RU" sz="2000" b="1" dirty="0">
              <a:solidFill>
                <a:srgbClr val="FF0000"/>
              </a:solidFill>
            </a:endParaRPr>
          </a:p>
        </p:txBody>
      </p:sp>
      <p:cxnSp>
        <p:nvCxnSpPr>
          <p:cNvPr id="72" name="Прямая со стрелкой 71"/>
          <p:cNvCxnSpPr/>
          <p:nvPr/>
        </p:nvCxnSpPr>
        <p:spPr>
          <a:xfrm flipH="1">
            <a:off x="829340" y="1653782"/>
            <a:ext cx="502300" cy="198255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Группа 83"/>
          <p:cNvGrpSpPr/>
          <p:nvPr/>
        </p:nvGrpSpPr>
        <p:grpSpPr>
          <a:xfrm>
            <a:off x="4457700" y="2099224"/>
            <a:ext cx="4686300" cy="3977630"/>
            <a:chOff x="4457700" y="2077753"/>
            <a:chExt cx="4686300" cy="3977630"/>
          </a:xfrm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2077753"/>
              <a:ext cx="4686300" cy="2886075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4603630" y="4731944"/>
              <a:ext cx="43118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/>
                <a:t>Зависимость резонансной частоты от количества частиц </a:t>
              </a:r>
              <a:r>
                <a:rPr lang="en-US" b="1" i="1" dirty="0" err="1"/>
                <a:t>N</a:t>
              </a:r>
              <a:r>
                <a:rPr lang="en-US" b="1" i="1" baseline="-25000" dirty="0" err="1"/>
                <a:t>trap</a:t>
              </a:r>
              <a:r>
                <a:rPr lang="ru-RU" b="1" dirty="0"/>
                <a:t>, накопленных за 20 с: ● ― электроны, ▲ ― позитроны; пунктирная линия ― тренд </a:t>
              </a:r>
              <a:endParaRPr lang="ru-RU" b="1" dirty="0" smtClean="0"/>
            </a:p>
            <a:p>
              <a:r>
                <a:rPr lang="en-US" b="1" i="1" dirty="0" smtClean="0"/>
                <a:t>y</a:t>
              </a:r>
              <a:r>
                <a:rPr lang="ru-RU" b="1" dirty="0"/>
                <a:t>(</a:t>
              </a:r>
              <a:r>
                <a:rPr lang="en-US" b="1" i="1" dirty="0"/>
                <a:t>x</a:t>
              </a:r>
              <a:r>
                <a:rPr lang="ru-RU" b="1" dirty="0"/>
                <a:t>) = 4,6921 </a:t>
              </a:r>
              <a:r>
                <a:rPr lang="ru-RU" b="1" dirty="0">
                  <a:sym typeface="Symbol" panose="05050102010706020507" pitchFamily="18" charset="2"/>
                </a:rPr>
                <a:t></a:t>
              </a:r>
              <a:r>
                <a:rPr lang="ru-RU" b="1" dirty="0"/>
                <a:t> </a:t>
              </a:r>
              <a:r>
                <a:rPr lang="en-US" b="1" dirty="0" err="1"/>
                <a:t>exp</a:t>
              </a:r>
              <a:r>
                <a:rPr lang="ru-RU" b="1" dirty="0"/>
                <a:t>(0,0403</a:t>
              </a:r>
              <a:r>
                <a:rPr lang="ru-RU" b="1" i="1" dirty="0">
                  <a:sym typeface="Symbol" panose="05050102010706020507" pitchFamily="18" charset="2"/>
                </a:rPr>
                <a:t></a:t>
              </a:r>
              <a:r>
                <a:rPr lang="ru-RU" b="1" i="1" dirty="0"/>
                <a:t>х</a:t>
              </a:r>
              <a:r>
                <a:rPr lang="ru-RU" b="1" dirty="0" smtClean="0"/>
                <a:t>).</a:t>
              </a:r>
              <a:endParaRPr lang="ru-RU" b="1" dirty="0"/>
            </a:p>
          </p:txBody>
        </p:sp>
        <p:sp>
          <p:nvSpPr>
            <p:cNvPr id="80" name="Овал 79"/>
            <p:cNvSpPr/>
            <p:nvPr/>
          </p:nvSpPr>
          <p:spPr bwMode="auto">
            <a:xfrm>
              <a:off x="5252076" y="5318505"/>
              <a:ext cx="144016" cy="150315"/>
            </a:xfrm>
            <a:prstGeom prst="ellipse">
              <a:avLst/>
            </a:prstGeom>
            <a:solidFill>
              <a:srgbClr val="0066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81" name="Равнобедренный треугольник 80"/>
            <p:cNvSpPr/>
            <p:nvPr/>
          </p:nvSpPr>
          <p:spPr bwMode="auto">
            <a:xfrm>
              <a:off x="6948264" y="5315038"/>
              <a:ext cx="191529" cy="137596"/>
            </a:xfrm>
            <a:prstGeom prst="triangle">
              <a:avLst/>
            </a:prstGeom>
            <a:solidFill>
              <a:srgbClr val="CC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83" name="Прямоугольник 82"/>
            <p:cNvSpPr/>
            <p:nvPr/>
          </p:nvSpPr>
          <p:spPr bwMode="auto">
            <a:xfrm>
              <a:off x="4457700" y="2077753"/>
              <a:ext cx="4686300" cy="3977630"/>
            </a:xfrm>
            <a:prstGeom prst="rect">
              <a:avLst/>
            </a:prstGeom>
            <a:noFill/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191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0" name="Группа 19"/>
          <p:cNvGrpSpPr/>
          <p:nvPr/>
        </p:nvGrpSpPr>
        <p:grpSpPr>
          <a:xfrm>
            <a:off x="258876" y="0"/>
            <a:ext cx="8629054" cy="6127423"/>
            <a:chOff x="258876" y="0"/>
            <a:chExt cx="8629054" cy="612742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2690282"/>
              <a:ext cx="4723711" cy="343714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58876" y="0"/>
              <a:ext cx="8629054" cy="2923877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 </a:t>
              </a:r>
              <a:r>
                <a:rPr 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2015</a:t>
              </a:r>
              <a:r>
                <a:rPr lang="ru-RU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ru-RU" sz="20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Исследования </a:t>
              </a:r>
              <a:r>
                <a: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резонансного воздействия вращающегося электрического поля на позитроны в ловушке позволили объяснить </a:t>
              </a:r>
              <a:r>
                <a:rPr lang="ru-RU" sz="2000" b="1" dirty="0" smtClean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механизм сжатия сгустка позитронов и их длительного удержания </a:t>
              </a:r>
              <a:r>
                <a:rPr lang="ru-RU" sz="2000" b="1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</a:t>
              </a:r>
              <a:r>
                <a:rPr lang="ru-RU" sz="2000" b="1" dirty="0" smtClean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ловушке.</a:t>
              </a:r>
            </a:p>
            <a:p>
              <a:pPr algn="just"/>
              <a:r>
                <a:rPr lang="ru-RU" sz="1200" b="1" dirty="0" smtClean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ru-RU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2-я премия ОИЯИ по экспериментальной физике за 2015 г.</a:t>
              </a:r>
            </a:p>
            <a:p>
              <a:pPr algn="ctr"/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Е.В.Ахманова</a:t>
              </a:r>
              <a:r>
                <a:rPr lang="ru-RU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М.К.Есеев</a:t>
              </a:r>
              <a:r>
                <a:rPr lang="ru-RU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А.Г.Кобец</a:t>
              </a:r>
              <a:r>
                <a:rPr lang="ru-RU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О.С.Орлов</a:t>
              </a:r>
              <a:r>
                <a:rPr lang="ru-RU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А.А.Сидорин</a:t>
              </a:r>
              <a:endParaRPr lang="ru-RU" sz="24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 работу «Эффект сжатия сгустков заряженных частиц в ловушке с электростатическим, магнитным и вращающимся электрическим полями»</a:t>
              </a:r>
              <a:r>
                <a:rPr lang="ru-RU" sz="18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1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92"/>
            <a:stretch/>
          </p:blipFill>
          <p:spPr>
            <a:xfrm rot="5400000">
              <a:off x="646217" y="3463730"/>
              <a:ext cx="3157818" cy="207811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4927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Группа 118"/>
          <p:cNvGrpSpPr/>
          <p:nvPr/>
        </p:nvGrpSpPr>
        <p:grpSpPr>
          <a:xfrm>
            <a:off x="4342" y="12333"/>
            <a:ext cx="9139658" cy="4304213"/>
            <a:chOff x="4342" y="12333"/>
            <a:chExt cx="9139658" cy="430421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4" y="540772"/>
              <a:ext cx="9129876" cy="3775774"/>
            </a:xfrm>
            <a:prstGeom prst="rect">
              <a:avLst/>
            </a:prstGeom>
            <a:ln w="19050">
              <a:solidFill>
                <a:srgbClr val="0000CC"/>
              </a:solidFill>
            </a:ln>
          </p:spPr>
        </p:pic>
        <p:sp>
          <p:nvSpPr>
            <p:cNvPr id="36" name="TextBox 35"/>
            <p:cNvSpPr txBox="1"/>
            <p:nvPr/>
          </p:nvSpPr>
          <p:spPr>
            <a:xfrm>
              <a:off x="4342" y="12333"/>
              <a:ext cx="9139658" cy="523220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2014 - 2016</a:t>
              </a:r>
              <a:r>
                <a:rPr lang="ru-RU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г.  </a:t>
              </a:r>
              <a:r>
                <a:rPr lang="ru-RU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Метод ПАС на комплексе 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LEPTA</a:t>
              </a:r>
              <a:endPara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9" name="Group 161"/>
            <p:cNvGrpSpPr>
              <a:grpSpLocks/>
            </p:cNvGrpSpPr>
            <p:nvPr/>
          </p:nvGrpSpPr>
          <p:grpSpPr bwMode="auto">
            <a:xfrm>
              <a:off x="6607147" y="825814"/>
              <a:ext cx="1858961" cy="1347786"/>
              <a:chOff x="4382" y="3204"/>
              <a:chExt cx="1171" cy="849"/>
            </a:xfrm>
          </p:grpSpPr>
          <p:sp>
            <p:nvSpPr>
              <p:cNvPr id="50" name="Text Box 162"/>
              <p:cNvSpPr txBox="1">
                <a:spLocks noChangeArrowheads="1"/>
              </p:cNvSpPr>
              <p:nvPr/>
            </p:nvSpPr>
            <p:spPr bwMode="auto">
              <a:xfrm>
                <a:off x="4382" y="3204"/>
                <a:ext cx="1171" cy="36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ru-RU" b="1" baseline="30000" dirty="0" smtClean="0">
                    <a:solidFill>
                      <a:srgbClr val="CC0000"/>
                    </a:solidFill>
                  </a:rPr>
                  <a:t>22</a:t>
                </a:r>
                <a:r>
                  <a:rPr lang="en-US" altLang="ru-RU" b="1" dirty="0" smtClean="0">
                    <a:solidFill>
                      <a:srgbClr val="CC0000"/>
                    </a:solidFill>
                  </a:rPr>
                  <a:t>Na source</a:t>
                </a:r>
                <a:endParaRPr lang="en-US" altLang="ru-RU" b="1" dirty="0">
                  <a:solidFill>
                    <a:srgbClr val="CC0000"/>
                  </a:solidFill>
                  <a:sym typeface="Symbol" panose="05050102010706020507" pitchFamily="18" charset="2"/>
                </a:endParaRPr>
              </a:p>
              <a:p>
                <a:r>
                  <a:rPr lang="en-US" altLang="ru-RU" b="1" dirty="0" smtClean="0">
                    <a:solidFill>
                      <a:srgbClr val="CC0000"/>
                    </a:solidFill>
                  </a:rPr>
                  <a:t>1</a:t>
                </a:r>
                <a:r>
                  <a:rPr lang="ru-RU" altLang="ru-RU" b="1" dirty="0" smtClean="0">
                    <a:solidFill>
                      <a:srgbClr val="CC0000"/>
                    </a:solidFill>
                  </a:rPr>
                  <a:t>.5</a:t>
                </a:r>
                <a:r>
                  <a:rPr lang="en-US" altLang="ru-RU" b="1" dirty="0" smtClean="0">
                    <a:solidFill>
                      <a:srgbClr val="CC0000"/>
                    </a:solidFill>
                  </a:rPr>
                  <a:t>E</a:t>
                </a:r>
                <a:r>
                  <a:rPr lang="ru-RU" altLang="ru-RU" b="1" dirty="0" smtClean="0">
                    <a:solidFill>
                      <a:srgbClr val="CC0000"/>
                    </a:solidFill>
                  </a:rPr>
                  <a:t>5</a:t>
                </a:r>
                <a:r>
                  <a:rPr lang="en-US" altLang="ru-RU" b="1" baseline="30000" dirty="0" smtClean="0">
                    <a:solidFill>
                      <a:srgbClr val="CC0000"/>
                    </a:solidFill>
                  </a:rPr>
                  <a:t> </a:t>
                </a:r>
                <a:r>
                  <a:rPr lang="en-US" altLang="ru-RU" b="1" dirty="0">
                    <a:solidFill>
                      <a:srgbClr val="CC0000"/>
                    </a:solidFill>
                  </a:rPr>
                  <a:t>e+ </a:t>
                </a:r>
                <a:r>
                  <a:rPr lang="en-US" altLang="ru-RU" b="1" dirty="0" smtClean="0">
                    <a:solidFill>
                      <a:srgbClr val="CC0000"/>
                    </a:solidFill>
                  </a:rPr>
                  <a:t>per </a:t>
                </a:r>
                <a:r>
                  <a:rPr lang="en-US" altLang="ru-RU" b="1" dirty="0">
                    <a:solidFill>
                      <a:srgbClr val="CC0000"/>
                    </a:solidFill>
                  </a:rPr>
                  <a:t>sec</a:t>
                </a:r>
                <a:r>
                  <a:rPr lang="en-US" altLang="ru-RU" b="1" dirty="0"/>
                  <a:t> </a:t>
                </a:r>
                <a:endParaRPr lang="ru-RU" altLang="ru-RU" b="1" dirty="0"/>
              </a:p>
            </p:txBody>
          </p:sp>
          <p:sp>
            <p:nvSpPr>
              <p:cNvPr id="51" name="Line 163"/>
              <p:cNvSpPr>
                <a:spLocks noChangeShapeType="1"/>
              </p:cNvSpPr>
              <p:nvPr/>
            </p:nvSpPr>
            <p:spPr bwMode="auto">
              <a:xfrm>
                <a:off x="4824" y="3572"/>
                <a:ext cx="103" cy="481"/>
              </a:xfrm>
              <a:prstGeom prst="line">
                <a:avLst/>
              </a:prstGeom>
              <a:noFill/>
              <a:ln w="28575">
                <a:solidFill>
                  <a:srgbClr val="9900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2" name="Text Box 148"/>
            <p:cNvSpPr txBox="1">
              <a:spLocks noChangeArrowheads="1"/>
            </p:cNvSpPr>
            <p:nvPr/>
          </p:nvSpPr>
          <p:spPr bwMode="auto">
            <a:xfrm>
              <a:off x="2001430" y="1544911"/>
              <a:ext cx="9388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20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e</a:t>
              </a:r>
              <a:r>
                <a:rPr lang="en-US" altLang="ru-RU" sz="2000" b="1" dirty="0" smtClean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+ trap</a:t>
              </a:r>
              <a:endParaRPr lang="en-US" altLang="ru-RU" sz="20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56" name="Text Box 162"/>
            <p:cNvSpPr txBox="1">
              <a:spLocks noChangeArrowheads="1"/>
            </p:cNvSpPr>
            <p:nvPr/>
          </p:nvSpPr>
          <p:spPr bwMode="auto">
            <a:xfrm>
              <a:off x="2131423" y="763496"/>
              <a:ext cx="346689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LEPTA positron injector</a:t>
              </a:r>
              <a:endParaRPr lang="ru-RU" alt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4" name="Группа 33"/>
            <p:cNvGrpSpPr/>
            <p:nvPr/>
          </p:nvGrpSpPr>
          <p:grpSpPr>
            <a:xfrm>
              <a:off x="408289" y="867208"/>
              <a:ext cx="1165803" cy="1439859"/>
              <a:chOff x="390306" y="851215"/>
              <a:chExt cx="1165803" cy="1439859"/>
            </a:xfrm>
          </p:grpSpPr>
          <p:cxnSp>
            <p:nvCxnSpPr>
              <p:cNvPr id="63" name="Прямая соединительная линия 62"/>
              <p:cNvCxnSpPr>
                <a:endCxn id="70" idx="4"/>
              </p:cNvCxnSpPr>
              <p:nvPr/>
            </p:nvCxnSpPr>
            <p:spPr bwMode="auto">
              <a:xfrm flipH="1" flipV="1">
                <a:off x="1478328" y="1018299"/>
                <a:ext cx="1535" cy="1224511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0" name="Овал 69"/>
              <p:cNvSpPr/>
              <p:nvPr/>
            </p:nvSpPr>
            <p:spPr bwMode="auto">
              <a:xfrm>
                <a:off x="1400546" y="851215"/>
                <a:ext cx="155563" cy="16708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SimSun" charset="-122"/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 bwMode="auto">
              <a:xfrm>
                <a:off x="1442324" y="2150016"/>
                <a:ext cx="72008" cy="141058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SimSun" charset="-122"/>
                </a:endParaRPr>
              </a:p>
            </p:txBody>
          </p:sp>
          <p:sp>
            <p:nvSpPr>
              <p:cNvPr id="81" name="Line 140"/>
              <p:cNvSpPr>
                <a:spLocks noChangeShapeType="1"/>
              </p:cNvSpPr>
              <p:nvPr/>
            </p:nvSpPr>
            <p:spPr bwMode="auto">
              <a:xfrm>
                <a:off x="956606" y="1649216"/>
                <a:ext cx="489298" cy="561127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 bwMode="auto">
              <a:xfrm>
                <a:off x="398060" y="1114352"/>
                <a:ext cx="1029432" cy="31823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SimSun" charset="-122"/>
                </a:endParaRPr>
              </a:p>
            </p:txBody>
          </p:sp>
          <p:sp>
            <p:nvSpPr>
              <p:cNvPr id="80" name="Прямоугольник 79"/>
              <p:cNvSpPr/>
              <p:nvPr/>
            </p:nvSpPr>
            <p:spPr>
              <a:xfrm>
                <a:off x="390306" y="1155696"/>
                <a:ext cx="1124026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ru-RU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Target</a:t>
                </a:r>
              </a:p>
              <a:p>
                <a:r>
                  <a:rPr lang="en-US" altLang="ru-RU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0  - 36 kV </a:t>
                </a:r>
                <a:endParaRPr lang="en-US" altLang="ru-RU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948760" y="1618604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333399"/>
                  </a:solidFill>
                </a:rPr>
                <a:t>B</a:t>
              </a:r>
              <a:r>
                <a:rPr lang="en-US" b="1" baseline="-25000" dirty="0" smtClean="0">
                  <a:solidFill>
                    <a:srgbClr val="333399"/>
                  </a:solidFill>
                </a:rPr>
                <a:t>||</a:t>
              </a:r>
              <a:endParaRPr lang="ru-RU" b="1" baseline="-25000" dirty="0">
                <a:solidFill>
                  <a:srgbClr val="333399"/>
                </a:solidFill>
              </a:endParaRPr>
            </a:p>
          </p:txBody>
        </p:sp>
        <p:cxnSp>
          <p:nvCxnSpPr>
            <p:cNvPr id="46" name="Прямая со стрелкой 45"/>
            <p:cNvCxnSpPr/>
            <p:nvPr/>
          </p:nvCxnSpPr>
          <p:spPr bwMode="auto">
            <a:xfrm>
              <a:off x="4764705" y="1959567"/>
              <a:ext cx="760119" cy="0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7" name="Прямая со стрелкой 96"/>
            <p:cNvCxnSpPr/>
            <p:nvPr/>
          </p:nvCxnSpPr>
          <p:spPr bwMode="auto">
            <a:xfrm>
              <a:off x="6099018" y="1812344"/>
              <a:ext cx="320" cy="273104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2" name="Прямоугольник 71"/>
            <p:cNvSpPr/>
            <p:nvPr/>
          </p:nvSpPr>
          <p:spPr>
            <a:xfrm>
              <a:off x="6028408" y="1630555"/>
              <a:ext cx="4347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333399"/>
                  </a:solidFill>
                </a:rPr>
                <a:t>B</a:t>
              </a:r>
              <a:r>
                <a:rPr lang="en-US" b="1" baseline="-25000" dirty="0" smtClean="0">
                  <a:solidFill>
                    <a:srgbClr val="333399"/>
                  </a:solidFill>
                  <a:sym typeface="Symbol" panose="05050102010706020507" pitchFamily="18" charset="2"/>
                </a:rPr>
                <a:t></a:t>
              </a:r>
              <a:endParaRPr lang="ru-RU" b="1" baseline="-25000" dirty="0">
                <a:solidFill>
                  <a:srgbClr val="333399"/>
                </a:solidFill>
              </a:endParaRPr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1519553" y="2179712"/>
            <a:ext cx="6002725" cy="78292"/>
            <a:chOff x="1475990" y="2173422"/>
            <a:chExt cx="6002725" cy="78292"/>
          </a:xfrm>
        </p:grpSpPr>
        <p:sp>
          <p:nvSpPr>
            <p:cNvPr id="105" name="Line 164"/>
            <p:cNvSpPr>
              <a:spLocks noChangeShapeType="1"/>
            </p:cNvSpPr>
            <p:nvPr/>
          </p:nvSpPr>
          <p:spPr bwMode="auto">
            <a:xfrm flipH="1">
              <a:off x="1475990" y="2250815"/>
              <a:ext cx="4355369" cy="899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6" name="Line 164"/>
            <p:cNvSpPr>
              <a:spLocks noChangeShapeType="1"/>
            </p:cNvSpPr>
            <p:nvPr/>
          </p:nvSpPr>
          <p:spPr bwMode="auto">
            <a:xfrm flipH="1" flipV="1">
              <a:off x="6130033" y="2173422"/>
              <a:ext cx="1348682" cy="3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7" name="Line 164"/>
            <p:cNvSpPr>
              <a:spLocks noChangeShapeType="1"/>
            </p:cNvSpPr>
            <p:nvPr/>
          </p:nvSpPr>
          <p:spPr bwMode="auto">
            <a:xfrm flipH="1">
              <a:off x="5835955" y="2178017"/>
              <a:ext cx="294078" cy="59734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8" name="Line 164"/>
            <p:cNvSpPr>
              <a:spLocks noChangeShapeType="1"/>
            </p:cNvSpPr>
            <p:nvPr/>
          </p:nvSpPr>
          <p:spPr bwMode="auto">
            <a:xfrm flipH="1">
              <a:off x="5915846" y="2173598"/>
              <a:ext cx="226629" cy="577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9" name="Группа 108"/>
          <p:cNvGrpSpPr/>
          <p:nvPr/>
        </p:nvGrpSpPr>
        <p:grpSpPr>
          <a:xfrm rot="21158028">
            <a:off x="5590245" y="1971086"/>
            <a:ext cx="701850" cy="378722"/>
            <a:chOff x="9324351" y="1729998"/>
            <a:chExt cx="701850" cy="378722"/>
          </a:xfrm>
        </p:grpSpPr>
        <p:cxnSp>
          <p:nvCxnSpPr>
            <p:cNvPr id="110" name="Прямая со стрелкой 109"/>
            <p:cNvCxnSpPr/>
            <p:nvPr/>
          </p:nvCxnSpPr>
          <p:spPr bwMode="auto">
            <a:xfrm rot="10800000" flipH="1" flipV="1">
              <a:off x="9661906" y="1918192"/>
              <a:ext cx="308292" cy="19052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1" name="Прямая со стрелкой 110"/>
            <p:cNvCxnSpPr/>
            <p:nvPr/>
          </p:nvCxnSpPr>
          <p:spPr bwMode="auto">
            <a:xfrm rot="10800000" flipH="1" flipV="1">
              <a:off x="9661906" y="1918192"/>
              <a:ext cx="364295" cy="1060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2" name="Прямая со стрелкой 111"/>
            <p:cNvCxnSpPr/>
            <p:nvPr/>
          </p:nvCxnSpPr>
          <p:spPr bwMode="auto">
            <a:xfrm rot="10800000" flipH="1" flipV="1">
              <a:off x="9661906" y="1918192"/>
              <a:ext cx="364294" cy="1186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3" name="Прямая со стрелкой 112"/>
            <p:cNvCxnSpPr/>
            <p:nvPr/>
          </p:nvCxnSpPr>
          <p:spPr bwMode="auto">
            <a:xfrm rot="10800000" flipH="1">
              <a:off x="9661906" y="1807453"/>
              <a:ext cx="308292" cy="11073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4" name="Прямая со стрелкой 113"/>
            <p:cNvCxnSpPr/>
            <p:nvPr/>
          </p:nvCxnSpPr>
          <p:spPr bwMode="auto">
            <a:xfrm flipH="1" flipV="1">
              <a:off x="9380354" y="1729998"/>
              <a:ext cx="308292" cy="19052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5" name="Прямая со стрелкой 114"/>
            <p:cNvCxnSpPr/>
            <p:nvPr/>
          </p:nvCxnSpPr>
          <p:spPr bwMode="auto">
            <a:xfrm flipH="1" flipV="1">
              <a:off x="9324351" y="1814438"/>
              <a:ext cx="364295" cy="1060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6" name="Прямая со стрелкой 115"/>
            <p:cNvCxnSpPr/>
            <p:nvPr/>
          </p:nvCxnSpPr>
          <p:spPr bwMode="auto">
            <a:xfrm flipH="1" flipV="1">
              <a:off x="9324352" y="1908658"/>
              <a:ext cx="364294" cy="1186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7" name="Прямая со стрелкой 116"/>
            <p:cNvCxnSpPr/>
            <p:nvPr/>
          </p:nvCxnSpPr>
          <p:spPr bwMode="auto">
            <a:xfrm flipH="1">
              <a:off x="9380354" y="1920526"/>
              <a:ext cx="308292" cy="11073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7" name="Группа 36"/>
          <p:cNvGrpSpPr/>
          <p:nvPr/>
        </p:nvGrpSpPr>
        <p:grpSpPr>
          <a:xfrm>
            <a:off x="289942" y="2173422"/>
            <a:ext cx="3407295" cy="3345871"/>
            <a:chOff x="295236" y="2251339"/>
            <a:chExt cx="3407295" cy="3345871"/>
          </a:xfrm>
        </p:grpSpPr>
        <p:sp>
          <p:nvSpPr>
            <p:cNvPr id="99" name="Text Box 148"/>
            <p:cNvSpPr txBox="1">
              <a:spLocks noChangeArrowheads="1"/>
            </p:cNvSpPr>
            <p:nvPr/>
          </p:nvSpPr>
          <p:spPr bwMode="auto">
            <a:xfrm>
              <a:off x="1376683" y="4673880"/>
              <a:ext cx="2325848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ru-RU" sz="18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Germanium detector of the resolution</a:t>
              </a:r>
            </a:p>
            <a:p>
              <a:r>
                <a:rPr lang="en-US" altLang="ru-RU" sz="1800" b="1" dirty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o</a:t>
              </a:r>
              <a:r>
                <a:rPr lang="en-US" altLang="ru-RU" sz="18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f E</a:t>
              </a:r>
              <a:r>
                <a:rPr lang="en-US" altLang="ru-RU" sz="1800" b="1" baseline="-25000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</a:t>
              </a:r>
              <a:r>
                <a:rPr lang="en-US" altLang="ru-RU" sz="18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= 511 ± 1.25 </a:t>
              </a:r>
              <a:r>
                <a:rPr lang="en-US" altLang="ru-RU" sz="1800" b="1" dirty="0" err="1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keV</a:t>
              </a:r>
              <a:endParaRPr lang="en-US" altLang="ru-RU" sz="1800" b="1" baseline="-25000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101" name="Куб 100"/>
            <p:cNvSpPr/>
            <p:nvPr/>
          </p:nvSpPr>
          <p:spPr bwMode="auto">
            <a:xfrm>
              <a:off x="295236" y="4740589"/>
              <a:ext cx="867108" cy="746664"/>
            </a:xfrm>
            <a:prstGeom prst="cube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02" name="Овал 101"/>
            <p:cNvSpPr/>
            <p:nvPr/>
          </p:nvSpPr>
          <p:spPr bwMode="auto">
            <a:xfrm>
              <a:off x="434724" y="5008452"/>
              <a:ext cx="426124" cy="36004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03" name="Полилиния 102"/>
            <p:cNvSpPr/>
            <p:nvPr/>
          </p:nvSpPr>
          <p:spPr bwMode="auto">
            <a:xfrm>
              <a:off x="538664" y="5062024"/>
              <a:ext cx="269450" cy="220618"/>
            </a:xfrm>
            <a:custGeom>
              <a:avLst/>
              <a:gdLst>
                <a:gd name="connsiteX0" fmla="*/ 0 w 322217"/>
                <a:gd name="connsiteY0" fmla="*/ 168204 h 177619"/>
                <a:gd name="connsiteX1" fmla="*/ 87086 w 322217"/>
                <a:gd name="connsiteY1" fmla="*/ 168204 h 177619"/>
                <a:gd name="connsiteX2" fmla="*/ 95794 w 322217"/>
                <a:gd name="connsiteY2" fmla="*/ 133370 h 177619"/>
                <a:gd name="connsiteX3" fmla="*/ 113212 w 322217"/>
                <a:gd name="connsiteY3" fmla="*/ 63701 h 177619"/>
                <a:gd name="connsiteX4" fmla="*/ 148046 w 322217"/>
                <a:gd name="connsiteY4" fmla="*/ 20159 h 177619"/>
                <a:gd name="connsiteX5" fmla="*/ 191589 w 322217"/>
                <a:gd name="connsiteY5" fmla="*/ 28867 h 177619"/>
                <a:gd name="connsiteX6" fmla="*/ 200297 w 322217"/>
                <a:gd name="connsiteY6" fmla="*/ 54993 h 177619"/>
                <a:gd name="connsiteX7" fmla="*/ 226423 w 322217"/>
                <a:gd name="connsiteY7" fmla="*/ 81119 h 177619"/>
                <a:gd name="connsiteX8" fmla="*/ 243840 w 322217"/>
                <a:gd name="connsiteY8" fmla="*/ 107244 h 177619"/>
                <a:gd name="connsiteX9" fmla="*/ 252549 w 322217"/>
                <a:gd name="connsiteY9" fmla="*/ 142079 h 177619"/>
                <a:gd name="connsiteX10" fmla="*/ 261257 w 322217"/>
                <a:gd name="connsiteY10" fmla="*/ 168204 h 177619"/>
                <a:gd name="connsiteX11" fmla="*/ 322217 w 322217"/>
                <a:gd name="connsiteY11" fmla="*/ 168204 h 177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2217" h="177619">
                  <a:moveTo>
                    <a:pt x="0" y="168204"/>
                  </a:moveTo>
                  <a:cubicBezTo>
                    <a:pt x="22474" y="172699"/>
                    <a:pt x="64612" y="186933"/>
                    <a:pt x="87086" y="168204"/>
                  </a:cubicBezTo>
                  <a:cubicBezTo>
                    <a:pt x="96281" y="160542"/>
                    <a:pt x="93198" y="145054"/>
                    <a:pt x="95794" y="133370"/>
                  </a:cubicBezTo>
                  <a:cubicBezTo>
                    <a:pt x="109804" y="70323"/>
                    <a:pt x="97651" y="110383"/>
                    <a:pt x="113212" y="63701"/>
                  </a:cubicBezTo>
                  <a:cubicBezTo>
                    <a:pt x="126751" y="-31079"/>
                    <a:pt x="103133" y="3316"/>
                    <a:pt x="148046" y="20159"/>
                  </a:cubicBezTo>
                  <a:cubicBezTo>
                    <a:pt x="161905" y="25356"/>
                    <a:pt x="177075" y="25964"/>
                    <a:pt x="191589" y="28867"/>
                  </a:cubicBezTo>
                  <a:cubicBezTo>
                    <a:pt x="194492" y="37576"/>
                    <a:pt x="195205" y="47355"/>
                    <a:pt x="200297" y="54993"/>
                  </a:cubicBezTo>
                  <a:cubicBezTo>
                    <a:pt x="207129" y="65241"/>
                    <a:pt x="218538" y="71658"/>
                    <a:pt x="226423" y="81119"/>
                  </a:cubicBezTo>
                  <a:cubicBezTo>
                    <a:pt x="233123" y="89159"/>
                    <a:pt x="238034" y="98536"/>
                    <a:pt x="243840" y="107244"/>
                  </a:cubicBezTo>
                  <a:cubicBezTo>
                    <a:pt x="246743" y="118856"/>
                    <a:pt x="249261" y="130570"/>
                    <a:pt x="252549" y="142079"/>
                  </a:cubicBezTo>
                  <a:cubicBezTo>
                    <a:pt x="255071" y="150905"/>
                    <a:pt x="252662" y="164981"/>
                    <a:pt x="261257" y="168204"/>
                  </a:cubicBezTo>
                  <a:cubicBezTo>
                    <a:pt x="280283" y="175339"/>
                    <a:pt x="301897" y="168204"/>
                    <a:pt x="322217" y="168204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98" name="Полилиния 97"/>
            <p:cNvSpPr/>
            <p:nvPr/>
          </p:nvSpPr>
          <p:spPr bwMode="auto">
            <a:xfrm flipH="1">
              <a:off x="785485" y="2273220"/>
              <a:ext cx="305936" cy="2557730"/>
            </a:xfrm>
            <a:custGeom>
              <a:avLst/>
              <a:gdLst>
                <a:gd name="connsiteX0" fmla="*/ 30597 w 1058208"/>
                <a:gd name="connsiteY0" fmla="*/ 0 h 1447298"/>
                <a:gd name="connsiteX1" fmla="*/ 21888 w 1058208"/>
                <a:gd name="connsiteY1" fmla="*/ 418012 h 1447298"/>
                <a:gd name="connsiteX2" fmla="*/ 48014 w 1058208"/>
                <a:gd name="connsiteY2" fmla="*/ 435429 h 1447298"/>
                <a:gd name="connsiteX3" fmla="*/ 82848 w 1058208"/>
                <a:gd name="connsiteY3" fmla="*/ 461555 h 1447298"/>
                <a:gd name="connsiteX4" fmla="*/ 117683 w 1058208"/>
                <a:gd name="connsiteY4" fmla="*/ 513806 h 1447298"/>
                <a:gd name="connsiteX5" fmla="*/ 135100 w 1058208"/>
                <a:gd name="connsiteY5" fmla="*/ 539932 h 1447298"/>
                <a:gd name="connsiteX6" fmla="*/ 187351 w 1058208"/>
                <a:gd name="connsiteY6" fmla="*/ 574766 h 1447298"/>
                <a:gd name="connsiteX7" fmla="*/ 222186 w 1058208"/>
                <a:gd name="connsiteY7" fmla="*/ 635726 h 1447298"/>
                <a:gd name="connsiteX8" fmla="*/ 248311 w 1058208"/>
                <a:gd name="connsiteY8" fmla="*/ 644435 h 1447298"/>
                <a:gd name="connsiteX9" fmla="*/ 326688 w 1058208"/>
                <a:gd name="connsiteY9" fmla="*/ 722812 h 1447298"/>
                <a:gd name="connsiteX10" fmla="*/ 344106 w 1058208"/>
                <a:gd name="connsiteY10" fmla="*/ 740229 h 1447298"/>
                <a:gd name="connsiteX11" fmla="*/ 396357 w 1058208"/>
                <a:gd name="connsiteY11" fmla="*/ 748938 h 1447298"/>
                <a:gd name="connsiteX12" fmla="*/ 422483 w 1058208"/>
                <a:gd name="connsiteY12" fmla="*/ 766355 h 1447298"/>
                <a:gd name="connsiteX13" fmla="*/ 439900 w 1058208"/>
                <a:gd name="connsiteY13" fmla="*/ 818606 h 1447298"/>
                <a:gd name="connsiteX14" fmla="*/ 457317 w 1058208"/>
                <a:gd name="connsiteY14" fmla="*/ 862149 h 1447298"/>
                <a:gd name="connsiteX15" fmla="*/ 466026 w 1058208"/>
                <a:gd name="connsiteY15" fmla="*/ 1062446 h 1447298"/>
                <a:gd name="connsiteX16" fmla="*/ 474734 w 1058208"/>
                <a:gd name="connsiteY16" fmla="*/ 1105989 h 1447298"/>
                <a:gd name="connsiteX17" fmla="*/ 518277 w 1058208"/>
                <a:gd name="connsiteY17" fmla="*/ 1166949 h 1447298"/>
                <a:gd name="connsiteX18" fmla="*/ 544403 w 1058208"/>
                <a:gd name="connsiteY18" fmla="*/ 1184366 h 1447298"/>
                <a:gd name="connsiteX19" fmla="*/ 622780 w 1058208"/>
                <a:gd name="connsiteY19" fmla="*/ 1254035 h 1447298"/>
                <a:gd name="connsiteX20" fmla="*/ 648906 w 1058208"/>
                <a:gd name="connsiteY20" fmla="*/ 1262743 h 1447298"/>
                <a:gd name="connsiteX21" fmla="*/ 709866 w 1058208"/>
                <a:gd name="connsiteY21" fmla="*/ 1332412 h 1447298"/>
                <a:gd name="connsiteX22" fmla="*/ 735991 w 1058208"/>
                <a:gd name="connsiteY22" fmla="*/ 1341120 h 1447298"/>
                <a:gd name="connsiteX23" fmla="*/ 770826 w 1058208"/>
                <a:gd name="connsiteY23" fmla="*/ 1358538 h 1447298"/>
                <a:gd name="connsiteX24" fmla="*/ 849203 w 1058208"/>
                <a:gd name="connsiteY24" fmla="*/ 1367246 h 1447298"/>
                <a:gd name="connsiteX25" fmla="*/ 892746 w 1058208"/>
                <a:gd name="connsiteY25" fmla="*/ 1375955 h 1447298"/>
                <a:gd name="connsiteX26" fmla="*/ 918871 w 1058208"/>
                <a:gd name="connsiteY26" fmla="*/ 1410789 h 1447298"/>
                <a:gd name="connsiteX27" fmla="*/ 979831 w 1058208"/>
                <a:gd name="connsiteY27" fmla="*/ 1428206 h 1447298"/>
                <a:gd name="connsiteX28" fmla="*/ 1058208 w 1058208"/>
                <a:gd name="connsiteY28" fmla="*/ 1445623 h 14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8208" h="1447298">
                  <a:moveTo>
                    <a:pt x="30597" y="0"/>
                  </a:moveTo>
                  <a:cubicBezTo>
                    <a:pt x="-11088" y="166742"/>
                    <a:pt x="-6353" y="121479"/>
                    <a:pt x="21888" y="418012"/>
                  </a:cubicBezTo>
                  <a:cubicBezTo>
                    <a:pt x="22880" y="428431"/>
                    <a:pt x="39497" y="429345"/>
                    <a:pt x="48014" y="435429"/>
                  </a:cubicBezTo>
                  <a:cubicBezTo>
                    <a:pt x="59825" y="443865"/>
                    <a:pt x="71237" y="452846"/>
                    <a:pt x="82848" y="461555"/>
                  </a:cubicBezTo>
                  <a:cubicBezTo>
                    <a:pt x="98154" y="507468"/>
                    <a:pt x="81441" y="470316"/>
                    <a:pt x="117683" y="513806"/>
                  </a:cubicBezTo>
                  <a:cubicBezTo>
                    <a:pt x="124383" y="521847"/>
                    <a:pt x="127223" y="533040"/>
                    <a:pt x="135100" y="539932"/>
                  </a:cubicBezTo>
                  <a:cubicBezTo>
                    <a:pt x="150853" y="553716"/>
                    <a:pt x="187351" y="574766"/>
                    <a:pt x="187351" y="574766"/>
                  </a:cubicBezTo>
                  <a:cubicBezTo>
                    <a:pt x="196407" y="597406"/>
                    <a:pt x="199707" y="622239"/>
                    <a:pt x="222186" y="635726"/>
                  </a:cubicBezTo>
                  <a:cubicBezTo>
                    <a:pt x="230057" y="640449"/>
                    <a:pt x="239603" y="641532"/>
                    <a:pt x="248311" y="644435"/>
                  </a:cubicBezTo>
                  <a:lnTo>
                    <a:pt x="326688" y="722812"/>
                  </a:lnTo>
                  <a:cubicBezTo>
                    <a:pt x="332494" y="728618"/>
                    <a:pt x="336007" y="738879"/>
                    <a:pt x="344106" y="740229"/>
                  </a:cubicBezTo>
                  <a:lnTo>
                    <a:pt x="396357" y="748938"/>
                  </a:lnTo>
                  <a:cubicBezTo>
                    <a:pt x="405066" y="754744"/>
                    <a:pt x="416936" y="757479"/>
                    <a:pt x="422483" y="766355"/>
                  </a:cubicBezTo>
                  <a:cubicBezTo>
                    <a:pt x="432213" y="781923"/>
                    <a:pt x="433082" y="801560"/>
                    <a:pt x="439900" y="818606"/>
                  </a:cubicBezTo>
                  <a:lnTo>
                    <a:pt x="457317" y="862149"/>
                  </a:lnTo>
                  <a:cubicBezTo>
                    <a:pt x="460220" y="928915"/>
                    <a:pt x="461265" y="995787"/>
                    <a:pt x="466026" y="1062446"/>
                  </a:cubicBezTo>
                  <a:cubicBezTo>
                    <a:pt x="467081" y="1077210"/>
                    <a:pt x="469537" y="1092130"/>
                    <a:pt x="474734" y="1105989"/>
                  </a:cubicBezTo>
                  <a:cubicBezTo>
                    <a:pt x="477701" y="1113902"/>
                    <a:pt x="517074" y="1165746"/>
                    <a:pt x="518277" y="1166949"/>
                  </a:cubicBezTo>
                  <a:cubicBezTo>
                    <a:pt x="525678" y="1174350"/>
                    <a:pt x="536526" y="1177474"/>
                    <a:pt x="544403" y="1184366"/>
                  </a:cubicBezTo>
                  <a:cubicBezTo>
                    <a:pt x="577722" y="1213520"/>
                    <a:pt x="586011" y="1233025"/>
                    <a:pt x="622780" y="1254035"/>
                  </a:cubicBezTo>
                  <a:cubicBezTo>
                    <a:pt x="630750" y="1258589"/>
                    <a:pt x="640197" y="1259840"/>
                    <a:pt x="648906" y="1262743"/>
                  </a:cubicBezTo>
                  <a:cubicBezTo>
                    <a:pt x="669050" y="1292960"/>
                    <a:pt x="675903" y="1306940"/>
                    <a:pt x="709866" y="1332412"/>
                  </a:cubicBezTo>
                  <a:cubicBezTo>
                    <a:pt x="717209" y="1337920"/>
                    <a:pt x="727554" y="1337504"/>
                    <a:pt x="735991" y="1341120"/>
                  </a:cubicBezTo>
                  <a:cubicBezTo>
                    <a:pt x="747924" y="1346234"/>
                    <a:pt x="758176" y="1355619"/>
                    <a:pt x="770826" y="1358538"/>
                  </a:cubicBezTo>
                  <a:cubicBezTo>
                    <a:pt x="796439" y="1364449"/>
                    <a:pt x="823181" y="1363529"/>
                    <a:pt x="849203" y="1367246"/>
                  </a:cubicBezTo>
                  <a:cubicBezTo>
                    <a:pt x="863856" y="1369339"/>
                    <a:pt x="878232" y="1373052"/>
                    <a:pt x="892746" y="1375955"/>
                  </a:cubicBezTo>
                  <a:cubicBezTo>
                    <a:pt x="901454" y="1387566"/>
                    <a:pt x="907721" y="1401497"/>
                    <a:pt x="918871" y="1410789"/>
                  </a:cubicBezTo>
                  <a:cubicBezTo>
                    <a:pt x="924227" y="1415252"/>
                    <a:pt x="977975" y="1427742"/>
                    <a:pt x="979831" y="1428206"/>
                  </a:cubicBezTo>
                  <a:cubicBezTo>
                    <a:pt x="1020449" y="1455284"/>
                    <a:pt x="995491" y="1445623"/>
                    <a:pt x="1058208" y="1445623"/>
                  </a:cubicBezTo>
                </a:path>
              </a:pathLst>
            </a:custGeom>
            <a:no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00" name="Цилиндр 99"/>
            <p:cNvSpPr/>
            <p:nvPr/>
          </p:nvSpPr>
          <p:spPr bwMode="auto">
            <a:xfrm rot="5400000">
              <a:off x="1067161" y="2194314"/>
              <a:ext cx="116764" cy="230814"/>
            </a:xfrm>
            <a:prstGeom prst="can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355241" y="3515611"/>
            <a:ext cx="7788759" cy="3346871"/>
            <a:chOff x="1347373" y="3502609"/>
            <a:chExt cx="7788759" cy="3346871"/>
          </a:xfrm>
        </p:grpSpPr>
        <p:graphicFrame>
          <p:nvGraphicFramePr>
            <p:cNvPr id="88" name="Объект 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8087826"/>
                </p:ext>
              </p:extLst>
            </p:nvPr>
          </p:nvGraphicFramePr>
          <p:xfrm>
            <a:off x="4302783" y="3502609"/>
            <a:ext cx="4833349" cy="3346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1" r:id="rId5" imgW="5751576" imgH="3866083" progId="">
                    <p:embed/>
                  </p:oleObj>
                </mc:Choice>
                <mc:Fallback>
                  <p:oleObj r:id="rId5" imgW="5751576" imgH="3866083" progId="">
                    <p:embed/>
                    <p:pic>
                      <p:nvPicPr>
                        <p:cNvPr id="0" name="Picture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2783" y="3502609"/>
                          <a:ext cx="4833349" cy="3346871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1347373" y="5644669"/>
              <a:ext cx="2955410" cy="1200329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 smtClean="0"/>
                <a:t>Доплеровское уширение спектра </a:t>
              </a:r>
              <a:r>
                <a:rPr lang="ru-RU" sz="1800" b="1" dirty="0" err="1" smtClean="0"/>
                <a:t>аннигиляционных</a:t>
              </a:r>
              <a:r>
                <a:rPr lang="ru-RU" sz="1800" b="1" dirty="0" smtClean="0"/>
                <a:t> </a:t>
              </a:r>
            </a:p>
            <a:p>
              <a:pPr algn="ctr"/>
              <a:r>
                <a:rPr lang="ru-RU" sz="1800" b="1" dirty="0" smtClean="0">
                  <a:sym typeface="Symbol" panose="05050102010706020507" pitchFamily="18" charset="2"/>
                </a:rPr>
                <a:t>-квантов</a:t>
              </a:r>
              <a:endParaRPr lang="ru-RU" sz="1800" b="1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235656" y="2231804"/>
            <a:ext cx="567386" cy="43464"/>
            <a:chOff x="1235656" y="2231804"/>
            <a:chExt cx="567386" cy="43464"/>
          </a:xfrm>
        </p:grpSpPr>
        <p:cxnSp>
          <p:nvCxnSpPr>
            <p:cNvPr id="21" name="Прямая со стрелкой 20"/>
            <p:cNvCxnSpPr>
              <a:stCxn id="105" idx="1"/>
              <a:endCxn id="100" idx="1"/>
            </p:cNvCxnSpPr>
            <p:nvPr/>
          </p:nvCxnSpPr>
          <p:spPr bwMode="auto">
            <a:xfrm flipH="1" flipV="1">
              <a:off x="1235656" y="2231804"/>
              <a:ext cx="283897" cy="2620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9" name="Прямая со стрелкой 68"/>
            <p:cNvCxnSpPr/>
            <p:nvPr/>
          </p:nvCxnSpPr>
          <p:spPr bwMode="auto">
            <a:xfrm flipH="1" flipV="1">
              <a:off x="1517456" y="2258803"/>
              <a:ext cx="285586" cy="16465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7905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5" name="Группа 24"/>
          <p:cNvGrpSpPr/>
          <p:nvPr/>
        </p:nvGrpSpPr>
        <p:grpSpPr>
          <a:xfrm>
            <a:off x="4342" y="12333"/>
            <a:ext cx="9139658" cy="5986953"/>
            <a:chOff x="4342" y="12333"/>
            <a:chExt cx="9139658" cy="5986953"/>
          </a:xfrm>
        </p:grpSpPr>
        <p:sp>
          <p:nvSpPr>
            <p:cNvPr id="36" name="TextBox 35"/>
            <p:cNvSpPr txBox="1"/>
            <p:nvPr/>
          </p:nvSpPr>
          <p:spPr>
            <a:xfrm>
              <a:off x="4342" y="12333"/>
              <a:ext cx="9139658" cy="523220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2014 - 2016</a:t>
              </a:r>
              <a:r>
                <a:rPr lang="ru-RU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г.  </a:t>
              </a:r>
              <a:r>
                <a:rPr lang="ru-RU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Метод ПАС на комплексе 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LEPTA</a:t>
              </a:r>
              <a:endPara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88" name="Объект 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3018218"/>
                </p:ext>
              </p:extLst>
            </p:nvPr>
          </p:nvGraphicFramePr>
          <p:xfrm>
            <a:off x="4127600" y="2652415"/>
            <a:ext cx="4833349" cy="3346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66" r:id="rId5" imgW="5751576" imgH="3866083" progId="">
                    <p:embed/>
                  </p:oleObj>
                </mc:Choice>
                <mc:Fallback>
                  <p:oleObj r:id="rId5" imgW="5751576" imgH="3866083" progId="">
                    <p:embed/>
                    <p:pic>
                      <p:nvPicPr>
                        <p:cNvPr id="0" name="Picture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7600" y="2652415"/>
                          <a:ext cx="4833349" cy="3346871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CC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Text Box 148"/>
            <p:cNvSpPr txBox="1">
              <a:spLocks noChangeArrowheads="1"/>
            </p:cNvSpPr>
            <p:nvPr/>
          </p:nvSpPr>
          <p:spPr bwMode="auto">
            <a:xfrm>
              <a:off x="395536" y="535553"/>
              <a:ext cx="8619750" cy="2523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/>
                <a:t>Definition of the S-parameter</a:t>
              </a:r>
            </a:p>
            <a:p>
              <a:r>
                <a:rPr lang="en-US" sz="1800" b="1" dirty="0" smtClean="0">
                  <a:solidFill>
                    <a:srgbClr val="FF0000"/>
                  </a:solidFill>
                </a:rPr>
                <a:t>“</a:t>
              </a:r>
              <a:r>
                <a:rPr lang="en-US" sz="1800" b="1" dirty="0">
                  <a:solidFill>
                    <a:srgbClr val="FF0000"/>
                  </a:solidFill>
                </a:rPr>
                <a:t>S-parameter” </a:t>
              </a:r>
              <a:r>
                <a:rPr lang="en-US" sz="1800" b="1" dirty="0"/>
                <a:t>=&gt; S = A</a:t>
              </a:r>
              <a:r>
                <a:rPr lang="en-US" sz="1800" b="1" baseline="-25000" dirty="0"/>
                <a:t>S</a:t>
              </a:r>
              <a:r>
                <a:rPr lang="en-US" sz="1800" b="1" dirty="0"/>
                <a:t> / (A</a:t>
              </a:r>
              <a:r>
                <a:rPr lang="en-US" sz="1800" b="1" baseline="-25000" dirty="0"/>
                <a:t>S</a:t>
              </a:r>
              <a:r>
                <a:rPr lang="en-US" sz="1800" b="1" dirty="0"/>
                <a:t>)</a:t>
              </a:r>
              <a:r>
                <a:rPr lang="en-US" sz="1800" b="1" baseline="-25000" dirty="0"/>
                <a:t>0</a:t>
              </a:r>
              <a:endParaRPr lang="ru-RU" sz="1800" dirty="0"/>
            </a:p>
            <a:p>
              <a:r>
                <a:rPr lang="en-US" sz="1800" b="1" dirty="0">
                  <a:solidFill>
                    <a:srgbClr val="FF0000"/>
                  </a:solidFill>
                </a:rPr>
                <a:t>A</a:t>
              </a:r>
              <a:r>
                <a:rPr lang="en-US" sz="1800" b="1" baseline="-25000" dirty="0">
                  <a:solidFill>
                    <a:srgbClr val="FF0000"/>
                  </a:solidFill>
                </a:rPr>
                <a:t>S</a:t>
              </a:r>
              <a:r>
                <a:rPr lang="en-US" sz="1800" b="1" dirty="0"/>
                <a:t> – the square of the curve of </a:t>
              </a:r>
              <a:r>
                <a:rPr lang="en-US" sz="1800" b="1" dirty="0" err="1"/>
                <a:t>dN</a:t>
              </a:r>
              <a:r>
                <a:rPr lang="en-US" sz="1800" b="1" baseline="-25000" dirty="0">
                  <a:sym typeface="Symbol" panose="05050102010706020507" pitchFamily="18" charset="2"/>
                </a:rPr>
                <a:t></a:t>
              </a:r>
              <a:r>
                <a:rPr lang="en-US" sz="1800" b="1" dirty="0"/>
                <a:t>/</a:t>
              </a:r>
              <a:r>
                <a:rPr lang="en-US" sz="1800" b="1" dirty="0" err="1"/>
                <a:t>dE</a:t>
              </a:r>
              <a:r>
                <a:rPr lang="en-US" sz="1800" b="1" baseline="-25000" dirty="0">
                  <a:sym typeface="Symbol" panose="05050102010706020507" pitchFamily="18" charset="2"/>
                </a:rPr>
                <a:t></a:t>
              </a:r>
              <a:r>
                <a:rPr lang="en-US" sz="1800" b="1" dirty="0"/>
                <a:t> </a:t>
              </a:r>
              <a:r>
                <a:rPr lang="en-US" sz="1800" b="1" dirty="0" smtClean="0"/>
                <a:t>function (“number of counts” per </a:t>
              </a:r>
              <a:r>
                <a:rPr lang="en-US" sz="1800" b="1" dirty="0" err="1" smtClean="0"/>
                <a:t>dE</a:t>
              </a:r>
              <a:r>
                <a:rPr lang="en-US" sz="1800" b="1" baseline="-25000" dirty="0" smtClean="0">
                  <a:sym typeface="Symbol" panose="05050102010706020507" pitchFamily="18" charset="2"/>
                </a:rPr>
                <a:t></a:t>
              </a:r>
              <a:r>
                <a:rPr lang="en-US" sz="1800" b="1" dirty="0" smtClean="0">
                  <a:sym typeface="Symbol" panose="05050102010706020507" pitchFamily="18" charset="2"/>
                </a:rPr>
                <a:t>)</a:t>
              </a:r>
              <a:r>
                <a:rPr lang="en-US" sz="1800" b="1" dirty="0" smtClean="0"/>
                <a:t> </a:t>
              </a:r>
              <a:r>
                <a:rPr lang="en-US" sz="1800" b="1" dirty="0"/>
                <a:t>in the interval </a:t>
              </a:r>
              <a:r>
                <a:rPr lang="ru-RU" sz="1800" b="1" dirty="0">
                  <a:sym typeface="Symbol" panose="05050102010706020507" pitchFamily="18" charset="2"/>
                </a:rPr>
                <a:t></a:t>
              </a:r>
              <a:r>
                <a:rPr lang="en-US" sz="1800" b="1" dirty="0"/>
                <a:t>E</a:t>
              </a:r>
              <a:r>
                <a:rPr lang="ru-RU" sz="1800" b="1" baseline="-25000" dirty="0">
                  <a:sym typeface="Symbol" panose="05050102010706020507" pitchFamily="18" charset="2"/>
                </a:rPr>
                <a:t></a:t>
              </a:r>
              <a:r>
                <a:rPr lang="ru-RU" sz="1800" b="1" dirty="0"/>
                <a:t> </a:t>
              </a:r>
              <a:r>
                <a:rPr lang="en-US" sz="1800" b="1" dirty="0"/>
                <a:t>of the gamma-quanta energy E</a:t>
              </a:r>
              <a:r>
                <a:rPr lang="en-US" sz="1800" b="1" baseline="-25000" dirty="0">
                  <a:sym typeface="Symbol" panose="05050102010706020507" pitchFamily="18" charset="2"/>
                </a:rPr>
                <a:t></a:t>
              </a:r>
              <a:r>
                <a:rPr lang="en-US" sz="1800" b="1" dirty="0"/>
                <a:t> :</a:t>
              </a:r>
              <a:endParaRPr lang="ru-RU" sz="1800" dirty="0"/>
            </a:p>
            <a:p>
              <a:pPr algn="ctr"/>
              <a:r>
                <a:rPr lang="ru-RU" sz="1800" b="1" dirty="0"/>
                <a:t>511 - </a:t>
              </a:r>
              <a:r>
                <a:rPr lang="ru-RU" sz="1800" b="1" dirty="0">
                  <a:sym typeface="Symbol" panose="05050102010706020507" pitchFamily="18" charset="2"/>
                </a:rPr>
                <a:t></a:t>
              </a:r>
              <a:r>
                <a:rPr lang="en-US" sz="1800" b="1" dirty="0"/>
                <a:t>E</a:t>
              </a:r>
              <a:r>
                <a:rPr lang="ru-RU" sz="1800" b="1" baseline="-25000" dirty="0">
                  <a:sym typeface="Symbol" panose="05050102010706020507" pitchFamily="18" charset="2"/>
                </a:rPr>
                <a:t></a:t>
              </a:r>
              <a:r>
                <a:rPr lang="ru-RU" sz="1800" b="1" dirty="0"/>
                <a:t>/2 ≤ </a:t>
              </a:r>
              <a:r>
                <a:rPr lang="en-US" sz="1800" b="1" dirty="0"/>
                <a:t>E</a:t>
              </a:r>
              <a:r>
                <a:rPr lang="en-US" sz="1800" b="1" baseline="-25000" dirty="0">
                  <a:sym typeface="Symbol" panose="05050102010706020507" pitchFamily="18" charset="2"/>
                </a:rPr>
                <a:t></a:t>
              </a:r>
              <a:r>
                <a:rPr lang="en-US" sz="1800" b="1" dirty="0"/>
                <a:t> </a:t>
              </a:r>
              <a:r>
                <a:rPr lang="ru-RU" sz="1800" b="1" dirty="0"/>
                <a:t>≤ 511 + </a:t>
              </a:r>
              <a:r>
                <a:rPr lang="ru-RU" sz="1800" b="1" dirty="0">
                  <a:sym typeface="Symbol" panose="05050102010706020507" pitchFamily="18" charset="2"/>
                </a:rPr>
                <a:t></a:t>
              </a:r>
              <a:r>
                <a:rPr lang="en-US" sz="1800" b="1" dirty="0"/>
                <a:t>E</a:t>
              </a:r>
              <a:r>
                <a:rPr lang="ru-RU" sz="1800" b="1" baseline="-25000" dirty="0">
                  <a:sym typeface="Symbol" panose="05050102010706020507" pitchFamily="18" charset="2"/>
                </a:rPr>
                <a:t></a:t>
              </a:r>
              <a:r>
                <a:rPr lang="ru-RU" sz="1800" b="1" dirty="0"/>
                <a:t>/2</a:t>
              </a:r>
              <a:r>
                <a:rPr lang="en-US" sz="1800" b="1" dirty="0"/>
                <a:t>.</a:t>
              </a:r>
              <a:endParaRPr lang="ru-RU" sz="1800" dirty="0"/>
            </a:p>
            <a:p>
              <a:r>
                <a:rPr lang="en-US" sz="1800" b="1" dirty="0"/>
                <a:t>The </a:t>
              </a:r>
              <a:r>
                <a:rPr lang="ru-RU" sz="18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</a:t>
              </a:r>
              <a:r>
                <a:rPr lang="en-US" sz="1800" b="1" dirty="0">
                  <a:solidFill>
                    <a:srgbClr val="FF0000"/>
                  </a:solidFill>
                </a:rPr>
                <a:t>E</a:t>
              </a:r>
              <a:r>
                <a:rPr lang="ru-RU" sz="1800" b="1" baseline="-25000" dirty="0">
                  <a:solidFill>
                    <a:srgbClr val="FF0000"/>
                  </a:solidFill>
                  <a:sym typeface="Symbol" panose="05050102010706020507" pitchFamily="18" charset="2"/>
                </a:rPr>
                <a:t></a:t>
              </a:r>
              <a:r>
                <a:rPr lang="ru-RU" sz="1800" b="1" dirty="0"/>
                <a:t> </a:t>
              </a:r>
              <a:r>
                <a:rPr lang="en-US" sz="1800" b="1" dirty="0"/>
                <a:t>is defined from the </a:t>
              </a:r>
              <a:r>
                <a:rPr lang="en-US" sz="1800" b="1" dirty="0">
                  <a:solidFill>
                    <a:srgbClr val="FF0000"/>
                  </a:solidFill>
                </a:rPr>
                <a:t>A</a:t>
              </a:r>
              <a:r>
                <a:rPr lang="en-US" sz="1800" b="1" baseline="-25000" dirty="0">
                  <a:solidFill>
                    <a:srgbClr val="FF0000"/>
                  </a:solidFill>
                </a:rPr>
                <a:t>S</a:t>
              </a:r>
              <a:r>
                <a:rPr lang="en-US" sz="1800" b="1" dirty="0"/>
                <a:t> value at </a:t>
              </a:r>
              <a:r>
                <a:rPr lang="en-US" sz="1800" b="1" dirty="0">
                  <a:solidFill>
                    <a:srgbClr val="FF0000"/>
                  </a:solidFill>
                </a:rPr>
                <a:t>initial magnitude of the positron energy</a:t>
              </a:r>
              <a:r>
                <a:rPr lang="en-US" sz="1800" b="1" dirty="0"/>
                <a:t> (</a:t>
              </a:r>
              <a:r>
                <a:rPr lang="en-US" sz="1800" b="1" dirty="0" err="1"/>
                <a:t>E</a:t>
              </a:r>
              <a:r>
                <a:rPr lang="en-US" sz="1800" b="1" baseline="-25000" dirty="0" err="1"/>
                <a:t>e</a:t>
              </a:r>
              <a:r>
                <a:rPr lang="en-US" sz="1800" b="1" baseline="-25000" dirty="0"/>
                <a:t>+</a:t>
              </a:r>
              <a:r>
                <a:rPr lang="en-US" sz="1800" b="1" dirty="0"/>
                <a:t>)</a:t>
              </a:r>
              <a:r>
                <a:rPr lang="en-US" sz="1800" b="1" baseline="-25000" dirty="0"/>
                <a:t>0</a:t>
              </a:r>
              <a:r>
                <a:rPr lang="en-US" sz="1800" b="1" dirty="0"/>
                <a:t> according to the equality</a:t>
              </a:r>
              <a:endParaRPr lang="ru-RU" sz="1800" dirty="0"/>
            </a:p>
            <a:p>
              <a:endParaRPr lang="en-US" sz="800" b="1" dirty="0" smtClean="0"/>
            </a:p>
            <a:p>
              <a:r>
                <a:rPr lang="en-US" b="1" dirty="0"/>
                <a:t> </a:t>
              </a:r>
              <a:r>
                <a:rPr lang="en-US" b="1" dirty="0" smtClean="0"/>
                <a:t>           </a:t>
              </a:r>
              <a:r>
                <a:rPr lang="en-US" sz="1800" b="1" dirty="0" smtClean="0"/>
                <a:t>A</a:t>
              </a:r>
              <a:r>
                <a:rPr lang="en-US" sz="1800" b="1" dirty="0"/>
                <a:t>(</a:t>
              </a:r>
              <a:r>
                <a:rPr lang="ru-RU" sz="1800" b="1" dirty="0">
                  <a:sym typeface="Symbol" panose="05050102010706020507" pitchFamily="18" charset="2"/>
                </a:rPr>
                <a:t></a:t>
              </a:r>
              <a:r>
                <a:rPr lang="en-US" sz="1800" b="1" dirty="0"/>
                <a:t>E</a:t>
              </a:r>
              <a:r>
                <a:rPr lang="ru-RU" sz="1800" b="1" baseline="-25000" dirty="0">
                  <a:sym typeface="Symbol" panose="05050102010706020507" pitchFamily="18" charset="2"/>
                </a:rPr>
                <a:t></a:t>
              </a:r>
              <a:r>
                <a:rPr lang="en-US" sz="1800" b="1" dirty="0"/>
                <a:t>)</a:t>
              </a:r>
              <a:r>
                <a:rPr lang="en-US" sz="1800" b="1" baseline="-25000" dirty="0"/>
                <a:t>0</a:t>
              </a:r>
              <a:r>
                <a:rPr lang="en-US" sz="1800" b="1" dirty="0"/>
                <a:t> </a:t>
              </a:r>
              <a:r>
                <a:rPr lang="en-US" sz="1800" b="1" dirty="0">
                  <a:sym typeface="Symbol" panose="05050102010706020507" pitchFamily="18" charset="2"/>
                </a:rPr>
                <a:t></a:t>
              </a:r>
              <a:r>
                <a:rPr lang="en-US" sz="1800" b="1" dirty="0"/>
                <a:t> (A</a:t>
              </a:r>
              <a:r>
                <a:rPr lang="en-US" sz="1800" b="1" baseline="-25000" dirty="0"/>
                <a:t>S</a:t>
              </a:r>
              <a:r>
                <a:rPr lang="en-US" sz="1800" b="1" dirty="0"/>
                <a:t>)</a:t>
              </a:r>
              <a:r>
                <a:rPr lang="en-US" sz="1800" b="1" baseline="-25000" dirty="0"/>
                <a:t>0</a:t>
              </a:r>
              <a:r>
                <a:rPr lang="en-US" sz="1800" b="1" dirty="0"/>
                <a:t> = 0.5</a:t>
              </a:r>
              <a:r>
                <a:rPr lang="en-US" sz="1800" b="1" dirty="0">
                  <a:sym typeface="Symbol" panose="05050102010706020507" pitchFamily="18" charset="2"/>
                </a:rPr>
                <a:t></a:t>
              </a:r>
              <a:r>
                <a:rPr lang="en-US" sz="1800" b="1" dirty="0"/>
                <a:t>(</a:t>
              </a:r>
              <a:r>
                <a:rPr lang="en-US" sz="1800" b="1" dirty="0" err="1"/>
                <a:t>A</a:t>
              </a:r>
              <a:r>
                <a:rPr lang="en-US" sz="1800" b="1" baseline="-25000" dirty="0" err="1"/>
                <a:t>total</a:t>
              </a:r>
              <a:r>
                <a:rPr lang="en-US" sz="1800" b="1" dirty="0"/>
                <a:t>)</a:t>
              </a:r>
              <a:r>
                <a:rPr lang="en-US" sz="1800" b="1" baseline="-25000" dirty="0"/>
                <a:t>0</a:t>
              </a:r>
              <a:endParaRPr lang="ru-RU" sz="18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347370" y="4696346"/>
              <a:ext cx="5209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ym typeface="Symbol" panose="05050102010706020507" pitchFamily="18" charset="2"/>
                </a:rPr>
                <a:t></a:t>
              </a:r>
              <a:r>
                <a:rPr lang="en-US" sz="1400" b="1" dirty="0"/>
                <a:t>E</a:t>
              </a:r>
              <a:r>
                <a:rPr lang="ru-RU" sz="1400" b="1" baseline="-25000" dirty="0">
                  <a:sym typeface="Symbol" panose="05050102010706020507" pitchFamily="18" charset="2"/>
                </a:rPr>
                <a:t></a:t>
              </a:r>
              <a:endParaRPr lang="ru-RU" sz="1400" dirty="0"/>
            </a:p>
          </p:txBody>
        </p:sp>
        <p:cxnSp>
          <p:nvCxnSpPr>
            <p:cNvPr id="21" name="Прямая со стрелкой 20"/>
            <p:cNvCxnSpPr/>
            <p:nvPr/>
          </p:nvCxnSpPr>
          <p:spPr bwMode="auto">
            <a:xfrm>
              <a:off x="6220240" y="5004123"/>
              <a:ext cx="648071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0496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110031" y="195188"/>
            <a:ext cx="3511243" cy="3314170"/>
            <a:chOff x="110031" y="195188"/>
            <a:chExt cx="3511243" cy="3314170"/>
          </a:xfrm>
        </p:grpSpPr>
        <p:sp>
          <p:nvSpPr>
            <p:cNvPr id="124" name="TextBox 123"/>
            <p:cNvSpPr txBox="1"/>
            <p:nvPr/>
          </p:nvSpPr>
          <p:spPr>
            <a:xfrm>
              <a:off x="164890" y="195188"/>
              <a:ext cx="34563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Как это начиналось…</a:t>
              </a:r>
            </a:p>
            <a:p>
              <a:pPr algn="ctr"/>
              <a:r>
                <a:rPr lang="ru-RU" sz="2000" b="1" dirty="0" smtClean="0"/>
                <a:t>2006 г.</a:t>
              </a:r>
              <a:endParaRPr lang="ru-RU" sz="2000" b="1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10031" y="1262589"/>
              <a:ext cx="31683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err="1" smtClean="0"/>
                <a:t>А.С.Сорин</a:t>
              </a:r>
              <a:endParaRPr lang="ru-RU" sz="2000" b="1" dirty="0" smtClean="0"/>
            </a:p>
            <a:p>
              <a:r>
                <a:rPr lang="ru-RU" sz="2000" b="1" dirty="0" err="1" smtClean="0"/>
                <a:t>В.Д.Тонеев</a:t>
              </a:r>
              <a:endParaRPr lang="ru-RU" sz="2000" b="1" dirty="0" smtClean="0"/>
            </a:p>
            <a:p>
              <a:r>
                <a:rPr lang="ru-RU" sz="2000" b="1" dirty="0" err="1" smtClean="0"/>
                <a:t>В.А.Никитин</a:t>
              </a:r>
              <a:endParaRPr lang="ru-RU" sz="2000" b="1" dirty="0" smtClean="0"/>
            </a:p>
            <a:p>
              <a:r>
                <a:rPr lang="ru-RU" sz="2000" b="1" dirty="0" err="1" smtClean="0"/>
                <a:t>А.Д.Коваленко</a:t>
              </a:r>
              <a:endParaRPr lang="ru-RU" sz="2000" b="1" dirty="0"/>
            </a:p>
            <a:p>
              <a:r>
                <a:rPr lang="ru-RU" sz="2000" b="1" dirty="0" err="1" smtClean="0"/>
                <a:t>И.Н.Мешков</a:t>
              </a:r>
              <a:endParaRPr lang="ru-RU" sz="2000" b="1" dirty="0" smtClean="0"/>
            </a:p>
            <a:p>
              <a:r>
                <a:rPr lang="ru-RU" sz="2000" b="1" dirty="0" smtClean="0"/>
                <a:t>……………….</a:t>
              </a:r>
            </a:p>
            <a:p>
              <a:r>
                <a:rPr lang="ru-RU" sz="2000" b="1" dirty="0" smtClean="0"/>
                <a:t>……………....</a:t>
              </a:r>
              <a:endParaRPr lang="ru-RU" sz="2000" b="1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3483479" y="-56914"/>
            <a:ext cx="4883561" cy="6937429"/>
            <a:chOff x="3483479" y="-56914"/>
            <a:chExt cx="4883561" cy="6937429"/>
          </a:xfrm>
        </p:grpSpPr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479" y="-56914"/>
              <a:ext cx="4846633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61593" y="3884707"/>
              <a:ext cx="2354167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          Collider 4 T</a:t>
              </a:r>
            </a:p>
            <a:p>
              <a:r>
                <a:rPr lang="en-US" sz="2000" b="1" dirty="0" smtClean="0"/>
                <a:t>	   v. 1</a:t>
              </a:r>
            </a:p>
            <a:p>
              <a:endParaRPr lang="en-US" sz="1400" b="1" dirty="0" smtClean="0"/>
            </a:p>
            <a:p>
              <a:r>
                <a:rPr lang="en-US" sz="1400" b="1" dirty="0" err="1" smtClean="0"/>
                <a:t>Bldg</a:t>
              </a:r>
              <a:r>
                <a:rPr lang="en-US" sz="1400" b="1" dirty="0" smtClean="0"/>
                <a:t> </a:t>
              </a:r>
            </a:p>
            <a:p>
              <a:r>
                <a:rPr lang="en-US" sz="1400" b="1" dirty="0" smtClean="0"/>
                <a:t>205</a:t>
              </a:r>
              <a:endParaRPr lang="ru-RU" sz="1400" b="1" dirty="0"/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3686520" y="22515"/>
              <a:ext cx="4680520" cy="685800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6845" y="6184989"/>
            <a:ext cx="8969143" cy="573407"/>
            <a:chOff x="66845" y="6184989"/>
            <a:chExt cx="8969143" cy="573407"/>
          </a:xfrm>
        </p:grpSpPr>
        <p:sp>
          <p:nvSpPr>
            <p:cNvPr id="5" name="TextBox 4"/>
            <p:cNvSpPr txBox="1"/>
            <p:nvPr/>
          </p:nvSpPr>
          <p:spPr>
            <a:xfrm>
              <a:off x="611560" y="6384894"/>
              <a:ext cx="29523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333399"/>
                  </a:solidFill>
                </a:rPr>
                <a:t>20.12.2016 </a:t>
              </a:r>
              <a:r>
                <a:rPr lang="ru-RU" sz="1200" b="1" dirty="0" smtClean="0">
                  <a:solidFill>
                    <a:srgbClr val="333399"/>
                  </a:solidFill>
                </a:rPr>
                <a:t>Семинар ЛЯП </a:t>
              </a:r>
              <a:r>
                <a:rPr lang="ru-RU" sz="1200" b="1" dirty="0" err="1" smtClean="0">
                  <a:solidFill>
                    <a:srgbClr val="333399"/>
                  </a:solidFill>
                </a:rPr>
                <a:t>И.Мешков</a:t>
              </a:r>
              <a:endParaRPr lang="ru-RU" sz="1200" b="1" dirty="0">
                <a:solidFill>
                  <a:srgbClr val="333399"/>
                </a:solidFill>
              </a:endParaRPr>
            </a:p>
          </p:txBody>
        </p:sp>
        <p:pic>
          <p:nvPicPr>
            <p:cNvPr id="6" name="Picture 7" descr="NICA-Logo_4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6398829"/>
              <a:ext cx="503548" cy="24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o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45" y="6184989"/>
              <a:ext cx="577503" cy="57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81514"/>
            <a:ext cx="1184023" cy="122330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5430" y="3431685"/>
            <a:ext cx="3135564" cy="1115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b="1" dirty="0" smtClean="0"/>
              <a:t>Первая идея</a:t>
            </a:r>
            <a:r>
              <a:rPr lang="en-US" sz="2000" b="1" dirty="0" smtClean="0"/>
              <a:t> </a:t>
            </a:r>
            <a:endParaRPr lang="ru-RU" sz="2000" b="1" dirty="0" smtClean="0"/>
          </a:p>
          <a:p>
            <a:pPr>
              <a:lnSpc>
                <a:spcPct val="114000"/>
              </a:lnSpc>
            </a:pPr>
            <a:r>
              <a:rPr lang="ru-RU" sz="2000" b="1" dirty="0" smtClean="0"/>
              <a:t>(</a:t>
            </a:r>
            <a:r>
              <a:rPr lang="ru-RU" sz="2000" b="1" dirty="0" err="1" smtClean="0"/>
              <a:t>А.Сорин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В.Тонеев</a:t>
            </a:r>
            <a:r>
              <a:rPr lang="ru-RU" sz="2000" b="1" dirty="0" smtClean="0"/>
              <a:t>)</a:t>
            </a:r>
            <a:r>
              <a:rPr lang="en-US" sz="2000" b="1" dirty="0" smtClean="0"/>
              <a:t>: </a:t>
            </a:r>
          </a:p>
          <a:p>
            <a:pPr>
              <a:lnSpc>
                <a:spcPct val="114000"/>
              </a:lnSpc>
            </a:pPr>
            <a:r>
              <a:rPr lang="ru-RU" sz="2000" b="1" dirty="0" smtClean="0"/>
              <a:t>Синхротрон на 70 ГэВ</a:t>
            </a:r>
            <a:r>
              <a:rPr lang="en-US" sz="2000" b="1" dirty="0" smtClean="0"/>
              <a:t>? </a:t>
            </a:r>
            <a:endParaRPr lang="ru-RU" sz="2000" b="1" dirty="0"/>
          </a:p>
        </p:txBody>
      </p:sp>
      <p:grpSp>
        <p:nvGrpSpPr>
          <p:cNvPr id="56" name="Группа 55"/>
          <p:cNvGrpSpPr/>
          <p:nvPr/>
        </p:nvGrpSpPr>
        <p:grpSpPr>
          <a:xfrm>
            <a:off x="3691529" y="25425"/>
            <a:ext cx="4846633" cy="6858000"/>
            <a:chOff x="6510879" y="-5921"/>
            <a:chExt cx="4846633" cy="6858000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879" y="-5921"/>
              <a:ext cx="4846633" cy="6858000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  <p:sp>
          <p:nvSpPr>
            <p:cNvPr id="58" name="TextBox 57"/>
            <p:cNvSpPr txBox="1"/>
            <p:nvPr/>
          </p:nvSpPr>
          <p:spPr>
            <a:xfrm>
              <a:off x="8668585" y="3641438"/>
              <a:ext cx="2354167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          Collider 4 T</a:t>
              </a:r>
            </a:p>
            <a:p>
              <a:r>
                <a:rPr lang="en-US" sz="2000" b="1" dirty="0" smtClean="0"/>
                <a:t>	   v. 2</a:t>
              </a:r>
            </a:p>
            <a:p>
              <a:endParaRPr lang="en-US" sz="1400" b="1" dirty="0" smtClean="0"/>
            </a:p>
            <a:p>
              <a:r>
                <a:rPr lang="en-US" sz="1400" b="1" dirty="0" err="1" smtClean="0"/>
                <a:t>Bldg</a:t>
              </a:r>
              <a:r>
                <a:rPr lang="en-US" sz="1400" b="1" dirty="0" smtClean="0"/>
                <a:t> </a:t>
              </a:r>
            </a:p>
            <a:p>
              <a:r>
                <a:rPr lang="en-US" sz="1400" b="1" dirty="0" smtClean="0"/>
                <a:t>205</a:t>
              </a:r>
              <a:endParaRPr lang="ru-RU" sz="1400" b="1" dirty="0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3727616" y="25627"/>
            <a:ext cx="4846633" cy="6858000"/>
            <a:chOff x="-1448858" y="-1762184"/>
            <a:chExt cx="4846633" cy="6858000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48858" y="-1762184"/>
              <a:ext cx="4846633" cy="6858000"/>
            </a:xfrm>
            <a:prstGeom prst="rect">
              <a:avLst/>
            </a:prstGeom>
            <a:ln>
              <a:solidFill>
                <a:srgbClr val="006600"/>
              </a:solidFill>
            </a:ln>
          </p:spPr>
        </p:pic>
        <p:sp>
          <p:nvSpPr>
            <p:cNvPr id="61" name="TextBox 60"/>
            <p:cNvSpPr txBox="1"/>
            <p:nvPr/>
          </p:nvSpPr>
          <p:spPr>
            <a:xfrm>
              <a:off x="721404" y="2031811"/>
              <a:ext cx="2354167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          Collider 4 T</a:t>
              </a:r>
            </a:p>
            <a:p>
              <a:r>
                <a:rPr lang="en-US" sz="2000" b="1" dirty="0" smtClean="0"/>
                <a:t>	   v. 3</a:t>
              </a:r>
            </a:p>
            <a:p>
              <a:endParaRPr lang="en-US" sz="1400" b="1" dirty="0" smtClean="0"/>
            </a:p>
            <a:p>
              <a:r>
                <a:rPr lang="en-US" sz="1400" b="1" dirty="0" err="1" smtClean="0"/>
                <a:t>Bldg</a:t>
              </a:r>
              <a:r>
                <a:rPr lang="en-US" sz="1400" b="1" dirty="0" smtClean="0"/>
                <a:t> </a:t>
              </a:r>
            </a:p>
            <a:p>
              <a:r>
                <a:rPr lang="en-US" sz="1400" b="1" dirty="0" smtClean="0"/>
                <a:t>205</a:t>
              </a:r>
              <a:endParaRPr lang="ru-RU" sz="1400" b="1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3702717" y="-4181"/>
            <a:ext cx="4858662" cy="6860335"/>
            <a:chOff x="3480831" y="-4670"/>
            <a:chExt cx="4858662" cy="6860335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3480831" y="-2335"/>
              <a:ext cx="4846633" cy="6858000"/>
              <a:chOff x="3480831" y="-2335"/>
              <a:chExt cx="4846633" cy="6858000"/>
            </a:xfrm>
          </p:grpSpPr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0831" y="-2335"/>
                <a:ext cx="4846633" cy="6858000"/>
              </a:xfrm>
              <a:prstGeom prst="rect">
                <a:avLst/>
              </a:prstGeom>
              <a:ln>
                <a:solidFill>
                  <a:srgbClr val="008000"/>
                </a:solidFill>
              </a:ln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5698313" y="3573016"/>
                <a:ext cx="2354167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/>
                  <a:t>          Collider 4 T</a:t>
                </a:r>
              </a:p>
              <a:p>
                <a:r>
                  <a:rPr lang="en-US" sz="2000" b="1" dirty="0" smtClean="0"/>
                  <a:t>	   v. 3</a:t>
                </a:r>
              </a:p>
              <a:p>
                <a:endParaRPr lang="en-US" sz="1400" b="1" dirty="0" smtClean="0"/>
              </a:p>
              <a:p>
                <a:r>
                  <a:rPr lang="en-US" sz="1400" b="1" dirty="0" err="1" smtClean="0"/>
                  <a:t>Bldg</a:t>
                </a:r>
                <a:r>
                  <a:rPr lang="en-US" sz="1400" b="1" dirty="0" smtClean="0"/>
                  <a:t> </a:t>
                </a:r>
              </a:p>
              <a:p>
                <a:r>
                  <a:rPr lang="en-US" sz="1400" b="1" dirty="0" smtClean="0"/>
                  <a:t>205</a:t>
                </a:r>
                <a:endParaRPr lang="ru-RU" sz="1400" b="1" dirty="0"/>
              </a:p>
            </p:txBody>
          </p:sp>
        </p:grp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860" y="-4670"/>
              <a:ext cx="4846633" cy="6858000"/>
            </a:xfrm>
            <a:prstGeom prst="rect">
              <a:avLst/>
            </a:prstGeom>
            <a:ln>
              <a:solidFill>
                <a:srgbClr val="CC0000"/>
              </a:solidFill>
            </a:ln>
          </p:spPr>
        </p:pic>
        <p:sp>
          <p:nvSpPr>
            <p:cNvPr id="65" name="TextBox 64"/>
            <p:cNvSpPr txBox="1"/>
            <p:nvPr/>
          </p:nvSpPr>
          <p:spPr>
            <a:xfrm>
              <a:off x="5734196" y="3580220"/>
              <a:ext cx="2354167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          Collider 4 T</a:t>
              </a:r>
            </a:p>
            <a:p>
              <a:r>
                <a:rPr lang="en-US" sz="2000" b="1" dirty="0" smtClean="0"/>
                <a:t>	   v. 4</a:t>
              </a:r>
            </a:p>
            <a:p>
              <a:endParaRPr lang="en-US" sz="1400" b="1" dirty="0" smtClean="0"/>
            </a:p>
            <a:p>
              <a:r>
                <a:rPr lang="en-US" sz="1400" b="1" dirty="0" err="1" smtClean="0"/>
                <a:t>Bldg</a:t>
              </a:r>
              <a:r>
                <a:rPr lang="en-US" sz="1400" b="1" dirty="0" smtClean="0"/>
                <a:t> </a:t>
              </a:r>
            </a:p>
            <a:p>
              <a:r>
                <a:rPr lang="en-US" sz="1400" b="1" dirty="0" smtClean="0"/>
                <a:t>205</a:t>
              </a:r>
              <a:endParaRPr lang="ru-RU" sz="1400" b="1" dirty="0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3678659" y="14369"/>
            <a:ext cx="4846633" cy="6858000"/>
            <a:chOff x="5523182" y="0"/>
            <a:chExt cx="4846633" cy="6858000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3182" y="0"/>
              <a:ext cx="4846633" cy="6858000"/>
            </a:xfrm>
            <a:prstGeom prst="rect">
              <a:avLst/>
            </a:prstGeom>
            <a:ln>
              <a:solidFill>
                <a:srgbClr val="FFCC00"/>
              </a:solidFill>
            </a:ln>
          </p:spPr>
        </p:pic>
        <p:sp>
          <p:nvSpPr>
            <p:cNvPr id="70" name="TextBox 69"/>
            <p:cNvSpPr txBox="1"/>
            <p:nvPr/>
          </p:nvSpPr>
          <p:spPr>
            <a:xfrm>
              <a:off x="7633511" y="3623879"/>
              <a:ext cx="2354167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          Collider 4 T</a:t>
              </a:r>
            </a:p>
            <a:p>
              <a:r>
                <a:rPr lang="en-US" sz="2000" b="1" dirty="0" smtClean="0"/>
                <a:t>	   v. 5</a:t>
              </a:r>
            </a:p>
            <a:p>
              <a:endParaRPr lang="en-US" sz="1400" b="1" dirty="0" smtClean="0"/>
            </a:p>
            <a:p>
              <a:r>
                <a:rPr lang="en-US" sz="1400" b="1" dirty="0" err="1" smtClean="0"/>
                <a:t>Bldg</a:t>
              </a:r>
              <a:r>
                <a:rPr lang="en-US" sz="1400" b="1" dirty="0" smtClean="0"/>
                <a:t> </a:t>
              </a:r>
            </a:p>
            <a:p>
              <a:r>
                <a:rPr lang="en-US" sz="1400" b="1" dirty="0" smtClean="0"/>
                <a:t>205</a:t>
              </a:r>
              <a:endParaRPr lang="ru-RU" sz="1400" b="1" dirty="0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19951" y="4712569"/>
            <a:ext cx="3581340" cy="1150222"/>
            <a:chOff x="19951" y="4712569"/>
            <a:chExt cx="3581340" cy="1150222"/>
          </a:xfrm>
        </p:grpSpPr>
        <p:sp>
          <p:nvSpPr>
            <p:cNvPr id="54" name="TextBox 53"/>
            <p:cNvSpPr txBox="1"/>
            <p:nvPr/>
          </p:nvSpPr>
          <p:spPr>
            <a:xfrm>
              <a:off x="19951" y="4712569"/>
              <a:ext cx="2254857" cy="11449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2000" b="1" i="1" dirty="0" smtClean="0">
                  <a:solidFill>
                    <a:srgbClr val="FF0000"/>
                  </a:solidFill>
                </a:rPr>
                <a:t>А почему бы </a:t>
              </a:r>
            </a:p>
            <a:p>
              <a:pPr>
                <a:lnSpc>
                  <a:spcPct val="114000"/>
                </a:lnSpc>
              </a:pPr>
              <a:r>
                <a:rPr lang="ru-RU" sz="2000" b="1" i="1" dirty="0" smtClean="0">
                  <a:solidFill>
                    <a:srgbClr val="FF0000"/>
                  </a:solidFill>
                </a:rPr>
                <a:t>не </a:t>
              </a:r>
              <a:r>
                <a:rPr lang="ru-RU" sz="2000" b="1" i="1" dirty="0" err="1" smtClean="0">
                  <a:solidFill>
                    <a:srgbClr val="FF0000"/>
                  </a:solidFill>
                </a:rPr>
                <a:t>коллайдер</a:t>
              </a:r>
              <a:r>
                <a:rPr lang="en-US" sz="2000" b="1" i="1" dirty="0" smtClean="0">
                  <a:solidFill>
                    <a:srgbClr val="FF0000"/>
                  </a:solidFill>
                </a:rPr>
                <a:t>?</a:t>
              </a:r>
              <a:r>
                <a:rPr lang="ru-RU" sz="2000" b="1" i="1" dirty="0" smtClean="0">
                  <a:solidFill>
                    <a:srgbClr val="FF0000"/>
                  </a:solidFill>
                </a:rPr>
                <a:t> (</a:t>
              </a:r>
              <a:r>
                <a:rPr lang="ru-RU" sz="2000" b="1" i="1" dirty="0" err="1" smtClean="0">
                  <a:solidFill>
                    <a:srgbClr val="FF0000"/>
                  </a:solidFill>
                </a:rPr>
                <a:t>В.Никитин</a:t>
              </a:r>
              <a:r>
                <a:rPr lang="ru-RU" sz="2000" b="1" i="1" dirty="0" smtClean="0">
                  <a:solidFill>
                    <a:srgbClr val="FF0000"/>
                  </a:solidFill>
                </a:rPr>
                <a:t>)</a:t>
              </a:r>
              <a:endParaRPr lang="ru-RU" sz="2000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477" y="4713931"/>
              <a:ext cx="1531814" cy="114886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3851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385498" y="540380"/>
            <a:ext cx="3212667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Пробег позитронов в железе</a:t>
            </a:r>
            <a:r>
              <a:rPr lang="en-U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sz="18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 кэВ =</a:t>
            </a:r>
            <a:r>
              <a:rPr lang="en-U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ru-RU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 мкм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кэВ </a:t>
            </a:r>
            <a:r>
              <a:rPr lang="en-U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</a:t>
            </a:r>
            <a:r>
              <a:rPr lang="ru-RU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мкм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201013"/>
              </p:ext>
            </p:extLst>
          </p:nvPr>
        </p:nvGraphicFramePr>
        <p:xfrm>
          <a:off x="4375581" y="1445022"/>
          <a:ext cx="4764077" cy="54129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194">
                  <a:extLst>
                    <a:ext uri="{9D8B030D-6E8A-4147-A177-3AD203B41FA5}">
                      <a16:colId xmlns:a16="http://schemas.microsoft.com/office/drawing/2014/main" xmlns="" val="2170605655"/>
                    </a:ext>
                  </a:extLst>
                </a:gridCol>
                <a:gridCol w="1816449">
                  <a:extLst>
                    <a:ext uri="{9D8B030D-6E8A-4147-A177-3AD203B41FA5}">
                      <a16:colId xmlns:a16="http://schemas.microsoft.com/office/drawing/2014/main" xmlns="" val="51649856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46896505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19950189"/>
                    </a:ext>
                  </a:extLst>
                </a:gridCol>
                <a:gridCol w="679226">
                  <a:extLst>
                    <a:ext uri="{9D8B030D-6E8A-4147-A177-3AD203B41FA5}">
                      <a16:colId xmlns:a16="http://schemas.microsoft.com/office/drawing/2014/main" xmlns="" val="43957626"/>
                    </a:ext>
                  </a:extLst>
                </a:gridCol>
              </a:tblGrid>
              <a:tr h="82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  <a:effectLst/>
                        </a:rPr>
                        <a:t>Center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  <a:effectLst/>
                        </a:rPr>
                        <a:t>Energy range [keV]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  <a:effectLst/>
                        </a:rPr>
                        <a:t>Intensity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  <a:effectLst/>
                        </a:rPr>
                        <a:t>[e+/s]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Spot [mm]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extLst>
                  <a:ext uri="{0D108BD9-81ED-4DB2-BD59-A6C34878D82A}">
                    <a16:rowId xmlns:a16="http://schemas.microsoft.com/office/drawing/2014/main" xmlns="" val="4238591733"/>
                  </a:ext>
                </a:extLst>
              </a:tr>
              <a:tr h="5485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Polo </a:t>
                      </a:r>
                      <a:r>
                        <a:rPr lang="en-US" sz="1600" b="1" dirty="0">
                          <a:effectLst/>
                        </a:rPr>
                        <a:t>di Como, Italy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0.1 – 20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10</a:t>
                      </a:r>
                      <a:r>
                        <a:rPr lang="en-US" sz="1600" b="1" baseline="30000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extLst>
                  <a:ext uri="{0D108BD9-81ED-4DB2-BD59-A6C34878D82A}">
                    <a16:rowId xmlns:a16="http://schemas.microsoft.com/office/drawing/2014/main" xmlns="" val="3396934284"/>
                  </a:ext>
                </a:extLst>
              </a:tr>
              <a:tr h="5485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effectLst/>
                        </a:rPr>
                        <a:t>Rosendorf</a:t>
                      </a:r>
                      <a:r>
                        <a:rPr lang="en-US" sz="1600" b="1" dirty="0">
                          <a:effectLst/>
                        </a:rPr>
                        <a:t>, Germany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0.3- 36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n/i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extLst>
                  <a:ext uri="{0D108BD9-81ED-4DB2-BD59-A6C34878D82A}">
                    <a16:rowId xmlns:a16="http://schemas.microsoft.com/office/drawing/2014/main" xmlns="" val="1184933335"/>
                  </a:ext>
                </a:extLst>
              </a:tr>
              <a:tr h="557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University of Wuhan, China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0.5-30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5x10</a:t>
                      </a:r>
                      <a:r>
                        <a:rPr lang="en-US" sz="1600" b="1" baseline="30000">
                          <a:effectLst/>
                        </a:rPr>
                        <a:t>6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n/i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extLst>
                  <a:ext uri="{0D108BD9-81ED-4DB2-BD59-A6C34878D82A}">
                    <a16:rowId xmlns:a16="http://schemas.microsoft.com/office/drawing/2014/main" xmlns="" val="4226323268"/>
                  </a:ext>
                </a:extLst>
              </a:tr>
              <a:tr h="27865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Aalto University, Finland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0.1-40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n/i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0.5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extLst>
                  <a:ext uri="{0D108BD9-81ED-4DB2-BD59-A6C34878D82A}">
                    <a16:rowId xmlns:a16="http://schemas.microsoft.com/office/drawing/2014/main" xmlns="" val="3303488558"/>
                  </a:ext>
                </a:extLst>
              </a:tr>
              <a:tr h="278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0.1-25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n/i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extLst>
                  <a:ext uri="{0D108BD9-81ED-4DB2-BD59-A6C34878D82A}">
                    <a16:rowId xmlns:a16="http://schemas.microsoft.com/office/drawing/2014/main" xmlns="" val="3666821994"/>
                  </a:ext>
                </a:extLst>
              </a:tr>
              <a:tr h="430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Bulg. Ac. S, </a:t>
                      </a:r>
                      <a:r>
                        <a:rPr lang="en-US" sz="1600" b="1" dirty="0">
                          <a:effectLst/>
                        </a:rPr>
                        <a:t>Sofia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0.3-28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n/i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6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extLst>
                  <a:ext uri="{0D108BD9-81ED-4DB2-BD59-A6C34878D82A}">
                    <a16:rowId xmlns:a16="http://schemas.microsoft.com/office/drawing/2014/main" xmlns="" val="4011084287"/>
                  </a:ext>
                </a:extLst>
              </a:tr>
              <a:tr h="8244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Delft University </a:t>
                      </a:r>
                      <a:r>
                        <a:rPr lang="en-US" sz="1600" b="1" dirty="0" smtClean="0">
                          <a:effectLst/>
                        </a:rPr>
                        <a:t>Netherlands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1-30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10</a:t>
                      </a:r>
                      <a:r>
                        <a:rPr lang="en-US" sz="1600" b="1" baseline="30000" dirty="0">
                          <a:effectLst/>
                        </a:rPr>
                        <a:t>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n/i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extLst>
                  <a:ext uri="{0D108BD9-81ED-4DB2-BD59-A6C34878D82A}">
                    <a16:rowId xmlns:a16="http://schemas.microsoft.com/office/drawing/2014/main" xmlns="" val="3481922441"/>
                  </a:ext>
                </a:extLst>
              </a:tr>
              <a:tr h="829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Christian </a:t>
                      </a:r>
                      <a:r>
                        <a:rPr lang="en-US" sz="1600" b="1" dirty="0">
                          <a:effectLst/>
                        </a:rPr>
                        <a:t>University, </a:t>
                      </a:r>
                      <a:r>
                        <a:rPr lang="en-US" sz="1600" b="1" dirty="0" err="1">
                          <a:effectLst/>
                        </a:rPr>
                        <a:t>Tajwan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0-30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n/</a:t>
                      </a:r>
                      <a:r>
                        <a:rPr lang="en-US" sz="1600" b="1" dirty="0" err="1">
                          <a:effectLst/>
                        </a:rPr>
                        <a:t>i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/>
                </a:tc>
                <a:extLst>
                  <a:ext uri="{0D108BD9-81ED-4DB2-BD59-A6C34878D82A}">
                    <a16:rowId xmlns:a16="http://schemas.microsoft.com/office/drawing/2014/main" xmlns="" val="1944648321"/>
                  </a:ext>
                </a:extLst>
              </a:tr>
              <a:tr h="2867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LEPTA, JINR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0.05-36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1x10</a:t>
                      </a:r>
                      <a:r>
                        <a:rPr lang="en-US" sz="1600" b="1" baseline="30000" dirty="0" smtClean="0">
                          <a:effectLst/>
                        </a:rPr>
                        <a:t>6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83" marR="30283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4670312"/>
                  </a:ext>
                </a:extLst>
              </a:tr>
            </a:tbl>
          </a:graphicData>
        </a:graphic>
      </p:graphicFrame>
      <p:grpSp>
        <p:nvGrpSpPr>
          <p:cNvPr id="31" name="Группа 30"/>
          <p:cNvGrpSpPr/>
          <p:nvPr/>
        </p:nvGrpSpPr>
        <p:grpSpPr>
          <a:xfrm>
            <a:off x="-7329" y="4151510"/>
            <a:ext cx="4367438" cy="2550746"/>
            <a:chOff x="-11462" y="3902590"/>
            <a:chExt cx="4367438" cy="255074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5"/>
            <a:stretch/>
          </p:blipFill>
          <p:spPr>
            <a:xfrm>
              <a:off x="-11462" y="3923108"/>
              <a:ext cx="2818502" cy="2511343"/>
            </a:xfrm>
            <a:prstGeom prst="rect">
              <a:avLst/>
            </a:prstGeom>
          </p:spPr>
        </p:pic>
        <p:grpSp>
          <p:nvGrpSpPr>
            <p:cNvPr id="20" name="Группа 19"/>
            <p:cNvGrpSpPr/>
            <p:nvPr/>
          </p:nvGrpSpPr>
          <p:grpSpPr>
            <a:xfrm>
              <a:off x="2526074" y="3919896"/>
              <a:ext cx="1829902" cy="2533440"/>
              <a:chOff x="2591576" y="3907972"/>
              <a:chExt cx="1559983" cy="2185214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5" t="5370" r="9104" b="3265"/>
              <a:stretch/>
            </p:blipFill>
            <p:spPr>
              <a:xfrm rot="16200000">
                <a:off x="2300255" y="4225593"/>
                <a:ext cx="2167562" cy="1535045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2591576" y="3907972"/>
                <a:ext cx="1559983" cy="218521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 smtClean="0"/>
              </a:p>
              <a:p>
                <a:endParaRPr lang="ru-RU" dirty="0"/>
              </a:p>
              <a:p>
                <a:endParaRPr lang="ru-RU" sz="800" dirty="0" smtClean="0"/>
              </a:p>
              <a:p>
                <a:endParaRPr lang="ru-RU" sz="800" dirty="0"/>
              </a:p>
              <a:p>
                <a:endParaRPr lang="ru-RU" sz="800" dirty="0"/>
              </a:p>
              <a:p>
                <a:endParaRPr lang="ru-RU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sz="800" dirty="0" smtClean="0"/>
              </a:p>
              <a:p>
                <a:endParaRPr lang="en-US" sz="800" dirty="0"/>
              </a:p>
              <a:p>
                <a:endParaRPr lang="en-US" sz="800" dirty="0" smtClean="0"/>
              </a:p>
              <a:p>
                <a:endParaRPr lang="ru-RU" sz="800" dirty="0"/>
              </a:p>
            </p:txBody>
          </p:sp>
        </p:grpSp>
        <p:sp>
          <p:nvSpPr>
            <p:cNvPr id="29" name="TextBox 28"/>
            <p:cNvSpPr txBox="1">
              <a:spLocks noChangeArrowheads="1"/>
            </p:cNvSpPr>
            <p:nvPr/>
          </p:nvSpPr>
          <p:spPr bwMode="auto">
            <a:xfrm>
              <a:off x="235097" y="3902590"/>
              <a:ext cx="2376264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January 2015 </a:t>
              </a:r>
              <a:r>
                <a:rPr lang="en-US" sz="1800" b="1" dirty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PAC CM</a:t>
              </a:r>
              <a:endParaRPr lang="en-US" sz="18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-1" y="-47248"/>
            <a:ext cx="9144001" cy="3932870"/>
            <a:chOff x="-1" y="-47248"/>
            <a:chExt cx="9144001" cy="3932870"/>
          </a:xfrm>
        </p:grpSpPr>
        <p:sp>
          <p:nvSpPr>
            <p:cNvPr id="18" name="TextBox 17"/>
            <p:cNvSpPr txBox="1"/>
            <p:nvPr/>
          </p:nvSpPr>
          <p:spPr>
            <a:xfrm>
              <a:off x="4342" y="0"/>
              <a:ext cx="9139658" cy="523220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2014 - 2016</a:t>
              </a:r>
              <a:r>
                <a:rPr lang="ru-RU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г.  </a:t>
              </a:r>
              <a:r>
                <a:rPr lang="ru-RU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Метод ПАС на комплексе </a:t>
              </a:r>
              <a:r>
                <a:rPr lang="en-US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LEPTA</a:t>
              </a:r>
              <a:endPara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"/>
            <p:cNvSpPr>
              <a:spLocks noChangeArrowheads="1"/>
            </p:cNvSpPr>
            <p:nvPr/>
          </p:nvSpPr>
          <p:spPr bwMode="auto">
            <a:xfrm flipV="1">
              <a:off x="-1" y="-47248"/>
              <a:ext cx="7123913" cy="45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8306959"/>
                </p:ext>
              </p:extLst>
            </p:nvPr>
          </p:nvGraphicFramePr>
          <p:xfrm>
            <a:off x="4133" y="520162"/>
            <a:ext cx="4355976" cy="3365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4" r:id="rId6" imgW="5591242" imgH="4362357" progId="">
                    <p:embed/>
                  </p:oleObj>
                </mc:Choice>
                <mc:Fallback>
                  <p:oleObj r:id="rId6" imgW="5591242" imgH="4362357" progId="">
                    <p:embed/>
                    <p:pic>
                      <p:nvPicPr>
                        <p:cNvPr id="0" name="Picture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3" y="520162"/>
                          <a:ext cx="4355976" cy="336546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333399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4" name="Группа 33"/>
          <p:cNvGrpSpPr/>
          <p:nvPr/>
        </p:nvGrpSpPr>
        <p:grpSpPr>
          <a:xfrm>
            <a:off x="5759" y="540380"/>
            <a:ext cx="4379739" cy="3387480"/>
            <a:chOff x="6154428" y="2251527"/>
            <a:chExt cx="4379739" cy="3387480"/>
          </a:xfrm>
        </p:grpSpPr>
        <p:sp>
          <p:nvSpPr>
            <p:cNvPr id="32" name="Прямоугольник 31"/>
            <p:cNvSpPr/>
            <p:nvPr/>
          </p:nvSpPr>
          <p:spPr bwMode="auto">
            <a:xfrm>
              <a:off x="6154428" y="2251527"/>
              <a:ext cx="4375581" cy="33874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0" r="1963"/>
            <a:stretch/>
          </p:blipFill>
          <p:spPr>
            <a:xfrm>
              <a:off x="6174348" y="2251527"/>
              <a:ext cx="4359819" cy="3146228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7452320" y="2564904"/>
              <a:ext cx="2021029" cy="70788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November 2015, Thailand</a:t>
              </a:r>
              <a:endParaRPr lang="en-US" sz="18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63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3" name="Группа 2"/>
          <p:cNvGrpSpPr/>
          <p:nvPr/>
        </p:nvGrpSpPr>
        <p:grpSpPr>
          <a:xfrm>
            <a:off x="-18835" y="3561829"/>
            <a:ext cx="9153782" cy="2524155"/>
            <a:chOff x="-9782" y="2489020"/>
            <a:chExt cx="9153782" cy="2524155"/>
          </a:xfrm>
        </p:grpSpPr>
        <p:sp>
          <p:nvSpPr>
            <p:cNvPr id="20" name="TextBox 19"/>
            <p:cNvSpPr txBox="1"/>
            <p:nvPr/>
          </p:nvSpPr>
          <p:spPr>
            <a:xfrm>
              <a:off x="472593" y="2642258"/>
              <a:ext cx="8211128" cy="2308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 </a:t>
              </a:r>
              <a:r>
                <a:rPr 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2015</a:t>
              </a:r>
              <a:r>
                <a:rPr lang="ru-RU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ru-RU" sz="2400" b="1" dirty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рудности работы с «наливным» жидким гелием давно требовали произвести коренную модернизацию КРИММП.</a:t>
              </a:r>
            </a:p>
            <a:p>
              <a:pPr algn="just"/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2015</a:t>
              </a:r>
              <a:r>
                <a:rPr lang="ru-RU" sz="2400" b="1" dirty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г. 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такая возможность </a:t>
              </a:r>
              <a:r>
                <a:rPr lang="ru-RU" sz="2400" b="1" dirty="0" smtClean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(грант ПП Польши) 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появилась.</a:t>
              </a:r>
            </a:p>
            <a:p>
              <a:pPr algn="just"/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Был </a:t>
              </a:r>
              <a:r>
                <a:rPr lang="ru-RU" sz="2400" b="1" dirty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разработан</a:t>
              </a:r>
              <a:r>
                <a:rPr lang="ru-RU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новый вариант КРИММП с замкнутым циклом охлаждения на основе гелиевого </a:t>
              </a:r>
              <a:r>
                <a:rPr lang="ru-RU" sz="2400" b="1" dirty="0" smtClean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криокулера.</a:t>
              </a:r>
              <a:endParaRPr lang="ru-RU" sz="2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 bwMode="auto">
            <a:xfrm>
              <a:off x="-9782" y="2489020"/>
              <a:ext cx="9153782" cy="2524155"/>
            </a:xfrm>
            <a:prstGeom prst="rect">
              <a:avLst/>
            </a:prstGeom>
            <a:noFill/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-9782" y="0"/>
            <a:ext cx="9154775" cy="3561830"/>
            <a:chOff x="-9782" y="0"/>
            <a:chExt cx="9154775" cy="3561830"/>
          </a:xfrm>
        </p:grpSpPr>
        <p:sp>
          <p:nvSpPr>
            <p:cNvPr id="18" name="TextBox 17"/>
            <p:cNvSpPr txBox="1"/>
            <p:nvPr/>
          </p:nvSpPr>
          <p:spPr>
            <a:xfrm>
              <a:off x="4342" y="0"/>
              <a:ext cx="9139658" cy="523220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2014 - 2016</a:t>
              </a:r>
              <a:r>
                <a:rPr lang="ru-RU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г.  </a:t>
              </a:r>
              <a:r>
                <a:rPr lang="ru-RU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Метод ПАС на комплексе </a:t>
              </a:r>
              <a:r>
                <a:rPr lang="en-US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LEPTA</a:t>
              </a:r>
              <a:endPara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35" y="523220"/>
              <a:ext cx="9139658" cy="1754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 </a:t>
              </a:r>
              <a:r>
                <a:rPr 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2013 – 2016 гг.</a:t>
              </a:r>
              <a:r>
                <a:rPr lang="ru-RU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ru-RU" sz="2400" b="1" dirty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За 4 года на инжекторе </a:t>
              </a:r>
              <a:r>
                <a:rPr lang="en-US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LEPTA 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проведено около </a:t>
              </a:r>
              <a:r>
                <a:rPr 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 сеансов ПАС.</a:t>
              </a:r>
            </a:p>
            <a:p>
              <a:endParaRPr lang="en-US" sz="1200" b="1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«Сеанс»</a:t>
              </a:r>
              <a:r>
                <a:rPr lang="en-US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 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 часов подготовка источника</a:t>
              </a:r>
              <a:r>
                <a:rPr lang="en-US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ru-RU" sz="2400" b="1" dirty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en-US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– 2</a:t>
              </a:r>
              <a:r>
                <a:rPr lang="en-US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часов набор статистики</a:t>
              </a:r>
              <a:r>
                <a:rPr lang="en-US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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2 - </a:t>
              </a:r>
              <a:r>
                <a:rPr lang="en-US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часа</a:t>
              </a:r>
              <a:r>
                <a:rPr lang="en-US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ru-RU" sz="2400" b="1" dirty="0" smtClean="0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образец)</a:t>
              </a:r>
              <a:endParaRPr lang="ru-RU" sz="2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51520" y="2200299"/>
              <a:ext cx="8586838" cy="132343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just">
                <a:spcAft>
                  <a:spcPts val="0"/>
                </a:spcAft>
                <a:tabLst>
                  <a:tab pos="228600" algn="l"/>
                </a:tabLst>
              </a:pPr>
              <a:r>
                <a:rPr lang="ru-RU" b="1" dirty="0" smtClean="0">
                  <a:solidFill>
                    <a:srgbClr val="333399"/>
                  </a:solidFill>
                </a:rPr>
                <a:t>Исследованы </a:t>
              </a:r>
              <a:r>
                <a:rPr lang="ru-RU" b="1" dirty="0">
                  <a:solidFill>
                    <a:srgbClr val="333399"/>
                  </a:solidFill>
                </a:rPr>
                <a:t>материалы </a:t>
              </a:r>
              <a:r>
                <a:rPr lang="en-US" b="1" dirty="0" err="1">
                  <a:solidFill>
                    <a:srgbClr val="333399"/>
                  </a:solidFill>
                </a:rPr>
                <a:t>Zr</a:t>
              </a:r>
              <a:r>
                <a:rPr lang="ru-RU" b="1" dirty="0">
                  <a:solidFill>
                    <a:srgbClr val="333399"/>
                  </a:solidFill>
                </a:rPr>
                <a:t>, </a:t>
              </a:r>
              <a:r>
                <a:rPr lang="en-US" b="1" dirty="0">
                  <a:solidFill>
                    <a:srgbClr val="333399"/>
                  </a:solidFill>
                </a:rPr>
                <a:t>Cu</a:t>
              </a:r>
              <a:r>
                <a:rPr lang="ru-RU" b="1" dirty="0">
                  <a:solidFill>
                    <a:srgbClr val="333399"/>
                  </a:solidFill>
                </a:rPr>
                <a:t>, </a:t>
              </a:r>
              <a:r>
                <a:rPr lang="en-US" b="1" dirty="0">
                  <a:solidFill>
                    <a:srgbClr val="333399"/>
                  </a:solidFill>
                </a:rPr>
                <a:t>Ag </a:t>
              </a:r>
              <a:r>
                <a:rPr lang="ru-RU" b="1" dirty="0">
                  <a:solidFill>
                    <a:srgbClr val="333399"/>
                  </a:solidFill>
                </a:rPr>
                <a:t>и графит после облучения </a:t>
              </a:r>
              <a:r>
                <a:rPr lang="ru-RU" b="1" dirty="0" smtClean="0">
                  <a:solidFill>
                    <a:srgbClr val="333399"/>
                  </a:solidFill>
                </a:rPr>
                <a:t>ионами </a:t>
              </a:r>
              <a:r>
                <a:rPr lang="en-US" b="1" dirty="0" err="1" smtClean="0">
                  <a:solidFill>
                    <a:srgbClr val="333399"/>
                  </a:solidFill>
                </a:rPr>
                <a:t>Ar</a:t>
              </a:r>
              <a:r>
                <a:rPr lang="en-US" b="1" dirty="0" smtClean="0">
                  <a:solidFill>
                    <a:srgbClr val="333399"/>
                  </a:solidFill>
                </a:rPr>
                <a:t> </a:t>
              </a:r>
              <a:r>
                <a:rPr lang="ru-RU" b="1" i="1" dirty="0" smtClean="0">
                  <a:solidFill>
                    <a:srgbClr val="333399"/>
                  </a:solidFill>
                </a:rPr>
                <a:t>на циклотрон</a:t>
              </a:r>
              <a:r>
                <a:rPr lang="ru-RU" b="1" i="1" dirty="0">
                  <a:solidFill>
                    <a:srgbClr val="333399"/>
                  </a:solidFill>
                </a:rPr>
                <a:t>е</a:t>
              </a:r>
              <a:r>
                <a:rPr lang="ru-RU" b="1" i="1" dirty="0" smtClean="0">
                  <a:solidFill>
                    <a:srgbClr val="333399"/>
                  </a:solidFill>
                </a:rPr>
                <a:t> ИЦ</a:t>
              </a:r>
              <a:r>
                <a:rPr lang="en-US" b="1" i="1" dirty="0" smtClean="0">
                  <a:solidFill>
                    <a:srgbClr val="333399"/>
                  </a:solidFill>
                </a:rPr>
                <a:t>-</a:t>
              </a:r>
              <a:r>
                <a:rPr lang="ru-RU" b="1" i="1" dirty="0" smtClean="0">
                  <a:solidFill>
                    <a:srgbClr val="333399"/>
                  </a:solidFill>
                </a:rPr>
                <a:t>100 ЛЯР им. Флёрова</a:t>
              </a:r>
              <a:r>
                <a:rPr lang="ru-RU" b="1" dirty="0" smtClean="0">
                  <a:solidFill>
                    <a:srgbClr val="333399"/>
                  </a:solidFill>
                </a:rPr>
                <a:t>, </a:t>
              </a:r>
              <a:r>
                <a:rPr lang="ru-RU" b="1" dirty="0">
                  <a:solidFill>
                    <a:srgbClr val="333399"/>
                  </a:solidFill>
                </a:rPr>
                <a:t>а также образцы нержавеющей стали после воздействия пескоструйного аппарата. Дополнительно образцы нержавеющей стали были исследованы </a:t>
              </a:r>
              <a:r>
                <a:rPr lang="ru-RU" b="1" dirty="0" smtClean="0">
                  <a:solidFill>
                    <a:srgbClr val="333399"/>
                  </a:solidFill>
                </a:rPr>
                <a:t>методом ПАС </a:t>
              </a:r>
              <a:r>
                <a:rPr lang="ru-RU" b="1" i="1" dirty="0">
                  <a:solidFill>
                    <a:srgbClr val="333399"/>
                  </a:solidFill>
                </a:rPr>
                <a:t>на источнике </a:t>
              </a:r>
              <a:r>
                <a:rPr lang="ru-RU" b="1" i="1" dirty="0" smtClean="0">
                  <a:solidFill>
                    <a:srgbClr val="333399"/>
                  </a:solidFill>
                </a:rPr>
                <a:t>позитронов с широким спектром</a:t>
              </a:r>
              <a:r>
                <a:rPr lang="ru-RU" b="1" dirty="0" smtClean="0">
                  <a:solidFill>
                    <a:srgbClr val="333399"/>
                  </a:solidFill>
                </a:rPr>
                <a:t>.</a:t>
              </a:r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-9782" y="523220"/>
              <a:ext cx="9153782" cy="3038610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1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9782" y="40966"/>
            <a:ext cx="9149440" cy="6817034"/>
            <a:chOff x="-9782" y="40966"/>
            <a:chExt cx="9149440" cy="6817034"/>
          </a:xfrm>
        </p:grpSpPr>
        <p:sp>
          <p:nvSpPr>
            <p:cNvPr id="131073" name="TextBox 4"/>
            <p:cNvSpPr txBox="1">
              <a:spLocks noChangeArrowheads="1"/>
            </p:cNvSpPr>
            <p:nvPr/>
          </p:nvSpPr>
          <p:spPr bwMode="auto">
            <a:xfrm>
              <a:off x="1547664" y="40966"/>
              <a:ext cx="6356227" cy="5847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 smtClean="0">
                  <a:solidFill>
                    <a:srgbClr val="000090"/>
                  </a:solidFill>
                </a:rPr>
                <a:t>New Source of Slow Positrons </a:t>
              </a:r>
              <a:endParaRPr lang="en-US" sz="3200" b="1" dirty="0">
                <a:solidFill>
                  <a:srgbClr val="000090"/>
                </a:solidFill>
              </a:endParaRPr>
            </a:p>
          </p:txBody>
        </p:sp>
        <p:pic>
          <p:nvPicPr>
            <p:cNvPr id="3" name="Picture 6" descr="IMG_474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2090" y="650822"/>
              <a:ext cx="4070350" cy="542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Группа 6"/>
            <p:cNvGrpSpPr/>
            <p:nvPr/>
          </p:nvGrpSpPr>
          <p:grpSpPr>
            <a:xfrm>
              <a:off x="-9782" y="6076897"/>
              <a:ext cx="9149440" cy="781103"/>
              <a:chOff x="-4342" y="6072046"/>
              <a:chExt cx="9149440" cy="781103"/>
            </a:xfrm>
            <a:noFill/>
          </p:grpSpPr>
          <p:sp>
            <p:nvSpPr>
              <p:cNvPr id="8" name="Прямоугольник 7"/>
              <p:cNvSpPr/>
              <p:nvPr/>
            </p:nvSpPr>
            <p:spPr bwMode="auto">
              <a:xfrm>
                <a:off x="-4342" y="6072046"/>
                <a:ext cx="9149440" cy="781103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  <a:ea typeface="SimSun" charset="-122"/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172686" y="6120669"/>
                <a:ext cx="3731008" cy="674604"/>
                <a:chOff x="64674" y="6231403"/>
                <a:chExt cx="3731008" cy="644015"/>
              </a:xfrm>
              <a:grpFill/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843354" y="6598419"/>
                  <a:ext cx="2952328" cy="27699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333399"/>
                      </a:solidFill>
                    </a:rPr>
                    <a:t>20.12.2016 </a:t>
                  </a:r>
                  <a:r>
                    <a:rPr lang="ru-RU" sz="1200" b="1" dirty="0" smtClean="0">
                      <a:solidFill>
                        <a:srgbClr val="333399"/>
                      </a:solidFill>
                    </a:rPr>
                    <a:t>Семинар ЛЯП </a:t>
                  </a:r>
                  <a:r>
                    <a:rPr lang="ru-RU" sz="1200" b="1" dirty="0" err="1" smtClean="0">
                      <a:solidFill>
                        <a:srgbClr val="333399"/>
                      </a:solidFill>
                    </a:rPr>
                    <a:t>И.Мешков</a:t>
                  </a:r>
                  <a:endParaRPr lang="ru-RU" sz="1200" b="1" dirty="0">
                    <a:solidFill>
                      <a:srgbClr val="333399"/>
                    </a:solidFill>
                  </a:endParaRPr>
                </a:p>
              </p:txBody>
            </p:sp>
            <p:pic>
              <p:nvPicPr>
                <p:cNvPr id="20" name="Picture 8" descr="ok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674" y="6231403"/>
                  <a:ext cx="577503" cy="573407"/>
                </a:xfrm>
                <a:prstGeom prst="rect">
                  <a:avLst/>
                </a:prstGeom>
                <a:grpFill/>
                <a:extLst/>
              </p:spPr>
            </p:pic>
          </p:grpSp>
          <p:grpSp>
            <p:nvGrpSpPr>
              <p:cNvPr id="10" name="Group 56"/>
              <p:cNvGrpSpPr>
                <a:grpSpLocks/>
              </p:cNvGrpSpPr>
              <p:nvPr/>
            </p:nvGrpSpPr>
            <p:grpSpPr bwMode="auto">
              <a:xfrm>
                <a:off x="8472488" y="6297678"/>
                <a:ext cx="552450" cy="436563"/>
                <a:chOff x="4728" y="153"/>
                <a:chExt cx="918" cy="675"/>
              </a:xfrm>
              <a:grpFill/>
            </p:grpSpPr>
            <p:sp>
              <p:nvSpPr>
                <p:cNvPr id="11" name="WordArt 57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4896" y="153"/>
                  <a:ext cx="519" cy="487"/>
                </a:xfrm>
                <a:prstGeom prst="rect">
                  <a:avLst/>
                </a:prstGeom>
                <a:grpFill/>
              </p:spPr>
              <p:txBody>
                <a:bodyPr spcFirstLastPara="1" wrap="none" fromWordArt="1">
                  <a:prstTxWarp prst="textArchUp">
                    <a:avLst>
                      <a:gd name="adj" fmla="val 10800000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>
                      <a:ln w="952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solidFill>
                        <a:srgbClr val="0000FF"/>
                      </a:solidFill>
                      <a:latin typeface="Symbol" panose="05050102010706020507" pitchFamily="18" charset="2"/>
                    </a:rPr>
                    <a:t>LEPTA</a:t>
                  </a:r>
                  <a:endParaRPr lang="ru-RU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2" name="AutoShape 58"/>
                <p:cNvSpPr>
                  <a:spLocks noChangeAspect="1" noChangeArrowheads="1"/>
                </p:cNvSpPr>
                <p:nvPr/>
              </p:nvSpPr>
              <p:spPr bwMode="auto">
                <a:xfrm>
                  <a:off x="4734" y="153"/>
                  <a:ext cx="905" cy="367"/>
                </a:xfrm>
                <a:prstGeom prst="curvedUpArrow">
                  <a:avLst>
                    <a:gd name="adj1" fmla="val 16599"/>
                    <a:gd name="adj2" fmla="val 40802"/>
                    <a:gd name="adj3" fmla="val 43333"/>
                  </a:avLst>
                </a:prstGeom>
                <a:grp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FEFEFE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3" name="AutoShap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728" y="502"/>
                  <a:ext cx="918" cy="326"/>
                </a:xfrm>
                <a:prstGeom prst="curvedUpArrow">
                  <a:avLst>
                    <a:gd name="adj1" fmla="val 18956"/>
                    <a:gd name="adj2" fmla="val 46594"/>
                    <a:gd name="adj3" fmla="val 43333"/>
                  </a:avLst>
                </a:prstGeom>
                <a:grpFill/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FEFEFE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WordArt 60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 rot="10800000">
                  <a:off x="4893" y="381"/>
                  <a:ext cx="518" cy="427"/>
                </a:xfrm>
                <a:prstGeom prst="rect">
                  <a:avLst/>
                </a:prstGeom>
                <a:grpFill/>
              </p:spPr>
              <p:txBody>
                <a:bodyPr spcFirstLastPara="1" wrap="none" fromWordArt="1">
                  <a:prstTxWarp prst="textArchUp">
                    <a:avLst>
                      <a:gd name="adj" fmla="val 10905079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>
                      <a:ln w="952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LEPTA</a:t>
                  </a:r>
                  <a:endParaRPr lang="ru-RU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5" name="Group 61"/>
                <p:cNvGrpSpPr>
                  <a:grpSpLocks/>
                </p:cNvGrpSpPr>
                <p:nvPr/>
              </p:nvGrpSpPr>
              <p:grpSpPr bwMode="auto">
                <a:xfrm>
                  <a:off x="4960" y="381"/>
                  <a:ext cx="385" cy="277"/>
                  <a:chOff x="2744" y="353"/>
                  <a:chExt cx="385" cy="277"/>
                </a:xfrm>
                <a:grpFill/>
              </p:grpSpPr>
              <p:sp>
                <p:nvSpPr>
                  <p:cNvPr id="16" name="Oval 6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34" y="363"/>
                    <a:ext cx="277" cy="257"/>
                  </a:xfrm>
                  <a:prstGeom prst="ellipse">
                    <a:avLst/>
                  </a:prstGeom>
                  <a:grpFill/>
                  <a:ln w="9525">
                    <a:solidFill>
                      <a:srgbClr val="FF006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ru-RU" altLang="ru-RU"/>
                  </a:p>
                </p:txBody>
              </p:sp>
              <p:sp>
                <p:nvSpPr>
                  <p:cNvPr id="17" name="Oval 6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862" y="363"/>
                    <a:ext cx="277" cy="257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66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ru-RU" altLang="ru-RU"/>
                  </a:p>
                </p:txBody>
              </p:sp>
              <p:sp>
                <p:nvSpPr>
                  <p:cNvPr id="18" name="WordArt 64"/>
                  <p:cNvSpPr>
                    <a:spLocks noChangeAspect="1" noChangeArrowheads="1" noChangeShapeType="1" noTextEdit="1"/>
                  </p:cNvSpPr>
                  <p:nvPr/>
                </p:nvSpPr>
                <p:spPr bwMode="auto">
                  <a:xfrm>
                    <a:off x="2857" y="413"/>
                    <a:ext cx="144" cy="156"/>
                  </a:xfrm>
                  <a:prstGeom prst="rect">
                    <a:avLst/>
                  </a:prstGeom>
                  <a:grpFill/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en-US" sz="3600" kern="10">
                        <a:ln w="9525">
                          <a:solidFill>
                            <a:schemeClr val="bg1"/>
                          </a:solidFill>
                          <a:round/>
                          <a:headEnd/>
                          <a:tailEnd/>
                        </a:ln>
                        <a:solidFill>
                          <a:schemeClr val="bg1"/>
                        </a:solidFill>
                      </a:rPr>
                      <a:t>Ps</a:t>
                    </a:r>
                    <a:endParaRPr lang="ru-RU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5" name="Группа 4"/>
          <p:cNvGrpSpPr/>
          <p:nvPr/>
        </p:nvGrpSpPr>
        <p:grpSpPr>
          <a:xfrm>
            <a:off x="903169" y="561488"/>
            <a:ext cx="7358615" cy="5520313"/>
            <a:chOff x="-2455053" y="-151104"/>
            <a:chExt cx="7358615" cy="5520313"/>
          </a:xfrm>
        </p:grpSpPr>
        <p:pic>
          <p:nvPicPr>
            <p:cNvPr id="4" name="Picture 7" descr="IMG_474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55053" y="-151103"/>
              <a:ext cx="7358615" cy="5520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-2432242" y="-151104"/>
              <a:ext cx="2240604" cy="92333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 err="1" smtClean="0">
                  <a:solidFill>
                    <a:srgbClr val="FF0000"/>
                  </a:solidFill>
                </a:rPr>
                <a:t>В.В.Селезнёв</a:t>
              </a:r>
              <a:r>
                <a:rPr lang="ru-RU" sz="1800" b="1" dirty="0" smtClean="0">
                  <a:solidFill>
                    <a:srgbClr val="FF0000"/>
                  </a:solidFill>
                </a:rPr>
                <a:t> и </a:t>
              </a:r>
              <a:r>
                <a:rPr lang="ru-RU" sz="1800" b="1" dirty="0" err="1" smtClean="0">
                  <a:solidFill>
                    <a:srgbClr val="FF0000"/>
                  </a:solidFill>
                </a:rPr>
                <a:t>В.Д.Дробин</a:t>
              </a:r>
              <a:endParaRPr lang="ru-RU" sz="18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ru-RU" sz="1800" b="1" dirty="0" smtClean="0">
                  <a:solidFill>
                    <a:srgbClr val="FF0000"/>
                  </a:solidFill>
                </a:rPr>
                <a:t>Сентябрь 2015</a:t>
              </a:r>
              <a:endParaRPr lang="ru-RU" sz="1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09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185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4" name="Группа 23"/>
          <p:cNvGrpSpPr/>
          <p:nvPr/>
        </p:nvGrpSpPr>
        <p:grpSpPr>
          <a:xfrm>
            <a:off x="-7202" y="116632"/>
            <a:ext cx="9151202" cy="5956989"/>
            <a:chOff x="-7202" y="116632"/>
            <a:chExt cx="9151202" cy="5956989"/>
          </a:xfrm>
        </p:grpSpPr>
        <p:sp>
          <p:nvSpPr>
            <p:cNvPr id="18" name="TextBox 17"/>
            <p:cNvSpPr txBox="1"/>
            <p:nvPr/>
          </p:nvSpPr>
          <p:spPr>
            <a:xfrm>
              <a:off x="0" y="116632"/>
              <a:ext cx="9136798" cy="37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2016</a:t>
              </a:r>
            </a:p>
            <a:p>
              <a:pPr algn="just"/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Новый источник КРИММП-2 с гелиевым</a:t>
              </a:r>
            </a:p>
            <a:p>
              <a:pPr algn="just"/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ru-RU" sz="24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криокулером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смонтирован </a:t>
              </a:r>
            </a:p>
            <a:p>
              <a:pPr algn="just"/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          на инжекторе </a:t>
              </a:r>
              <a:r>
                <a:rPr lang="en-US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LEPTA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endParaRPr lang="ru-RU" sz="1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Главное преимущество – </a:t>
              </a:r>
            </a:p>
            <a:p>
              <a:pPr algn="just"/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    – замкнутый цикл охлаждения</a:t>
              </a:r>
              <a:endPara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Дополнительно – простота подготовки и, после </a:t>
              </a:r>
            </a:p>
            <a:p>
              <a:pPr algn="just"/>
              <a:r>
                <a:rPr lang="ru-RU" sz="2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выключения, «размораживания» источника</a:t>
              </a:r>
              <a:r>
                <a:rPr lang="en-US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</a:t>
              </a:r>
              <a:endPara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ru-RU" sz="2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сокращение на 1 – 2 часа времени подготовки.</a:t>
              </a:r>
            </a:p>
            <a:p>
              <a:pPr algn="just"/>
              <a:endPara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71" t="10200" r="15102" b="358"/>
            <a:stretch/>
          </p:blipFill>
          <p:spPr>
            <a:xfrm>
              <a:off x="5731330" y="395890"/>
              <a:ext cx="3412670" cy="3191068"/>
            </a:xfrm>
            <a:prstGeom prst="rect">
              <a:avLst/>
            </a:prstGeom>
          </p:spPr>
        </p:pic>
        <p:cxnSp>
          <p:nvCxnSpPr>
            <p:cNvPr id="20" name="Прямая со стрелкой 19"/>
            <p:cNvCxnSpPr/>
            <p:nvPr/>
          </p:nvCxnSpPr>
          <p:spPr bwMode="auto">
            <a:xfrm>
              <a:off x="3872035" y="836712"/>
              <a:ext cx="3148237" cy="864096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-7202" y="3580631"/>
              <a:ext cx="9144000" cy="2492990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Характеристики </a:t>
              </a:r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двух 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источников</a:t>
              </a:r>
              <a:r>
                <a:rPr lang="en-US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				</a:t>
              </a:r>
              <a:r>
                <a:rPr lang="en-US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КРИММП-1  </a:t>
              </a:r>
              <a:r>
                <a:rPr lang="en-US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КРИММП-2</a:t>
              </a:r>
            </a:p>
            <a:p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Поток медленных позитронов, 1</a:t>
              </a:r>
              <a:r>
                <a:rPr lang="en-US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сек</a:t>
              </a:r>
              <a:r>
                <a:rPr lang="en-US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.5е6                  </a:t>
              </a:r>
              <a:r>
                <a:rPr 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3.3е6</a:t>
              </a:r>
            </a:p>
            <a:p>
              <a:r>
                <a:rPr lang="ru-RU" sz="12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</a:p>
            <a:p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Накоплено </a:t>
              </a:r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ловушке</a:t>
              </a:r>
              <a:endPara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ru-RU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без </a:t>
              </a:r>
              <a:r>
                <a:rPr lang="en-US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RW-field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			  1.3е5                  </a:t>
              </a:r>
              <a:r>
                <a:rPr lang="en-US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е5</a:t>
              </a:r>
            </a:p>
            <a:p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en-US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RW-field </a:t>
              </a:r>
              <a:r>
                <a:rPr lang="ru-RU" sz="2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 резонансной частоте      2.6е5                  </a:t>
              </a:r>
              <a:r>
                <a:rPr lang="ru-RU" sz="24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3.5е5</a:t>
              </a:r>
            </a:p>
          </p:txBody>
        </p:sp>
      </p:grpSp>
      <p:sp>
        <p:nvSpPr>
          <p:cNvPr id="21" name="Прямоугольник 20"/>
          <p:cNvSpPr/>
          <p:nvPr/>
        </p:nvSpPr>
        <p:spPr bwMode="auto">
          <a:xfrm>
            <a:off x="0" y="506994"/>
            <a:ext cx="5724128" cy="3067487"/>
          </a:xfrm>
          <a:prstGeom prst="rect">
            <a:avLst/>
          </a:prstGeom>
          <a:noFill/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9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342" y="0"/>
            <a:ext cx="9139658" cy="6033775"/>
            <a:chOff x="4342" y="0"/>
            <a:chExt cx="9139658" cy="603377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981" y="2028086"/>
              <a:ext cx="6019019" cy="400568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7247" y="458177"/>
              <a:ext cx="88480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ru-RU" sz="2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Завершено изготовление магнитной системы специализированного канала монохроматических позитронов (</a:t>
              </a:r>
              <a:r>
                <a:rPr lang="ru-RU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СКМП</a:t>
              </a:r>
              <a:r>
                <a:rPr lang="ru-RU" sz="2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), </a:t>
              </a:r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предназначенного </a:t>
              </a:r>
              <a:r>
                <a:rPr lang="ru-RU" sz="2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для </a:t>
              </a:r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ПАС. </a:t>
              </a:r>
              <a:endPara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just"/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СКМП </a:t>
              </a:r>
              <a:r>
                <a:rPr lang="ru-RU" sz="2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смонтирован, пучок позитронов проведён по </a:t>
              </a:r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нему</a:t>
              </a:r>
              <a:endPara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just"/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                                        </a:t>
              </a:r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до </a:t>
              </a:r>
              <a:r>
                <a:rPr lang="ru-RU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мишенной станции ПАС</a:t>
              </a:r>
              <a:r>
                <a:rPr lang="ru-RU" sz="2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5" t="6156" r="33874"/>
            <a:stretch/>
          </p:blipFill>
          <p:spPr>
            <a:xfrm rot="16200000">
              <a:off x="318192" y="1113875"/>
              <a:ext cx="2749859" cy="334766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342" y="0"/>
              <a:ext cx="9139658" cy="523220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2014 - 2016</a:t>
              </a:r>
              <a:r>
                <a:rPr lang="ru-RU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г.  </a:t>
              </a:r>
              <a:r>
                <a:rPr lang="ru-RU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Метод ПАС на комплексе </a:t>
              </a:r>
              <a:r>
                <a:rPr lang="en-US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LEPTA</a:t>
              </a:r>
              <a:endPara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11560" y="1700808"/>
            <a:ext cx="4536504" cy="1655134"/>
            <a:chOff x="611560" y="1700808"/>
            <a:chExt cx="4536504" cy="1655134"/>
          </a:xfrm>
        </p:grpSpPr>
        <p:cxnSp>
          <p:nvCxnSpPr>
            <p:cNvPr id="26" name="Прямая со стрелкой 25"/>
            <p:cNvCxnSpPr/>
            <p:nvPr/>
          </p:nvCxnSpPr>
          <p:spPr bwMode="auto">
            <a:xfrm flipH="1">
              <a:off x="611560" y="1700808"/>
              <a:ext cx="4536504" cy="1585674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Прямая со стрелкой 26"/>
            <p:cNvCxnSpPr/>
            <p:nvPr/>
          </p:nvCxnSpPr>
          <p:spPr bwMode="auto">
            <a:xfrm flipH="1">
              <a:off x="4873658" y="1700808"/>
              <a:ext cx="274406" cy="1655134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4" name="Группа 33"/>
          <p:cNvGrpSpPr/>
          <p:nvPr/>
        </p:nvGrpSpPr>
        <p:grpSpPr>
          <a:xfrm>
            <a:off x="4343" y="4160069"/>
            <a:ext cx="4592848" cy="2701529"/>
            <a:chOff x="4343" y="4160069"/>
            <a:chExt cx="4592848" cy="2701529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2" y="4162635"/>
              <a:ext cx="2286183" cy="1714637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44"/>
            <a:stretch/>
          </p:blipFill>
          <p:spPr>
            <a:xfrm>
              <a:off x="2155573" y="4160070"/>
              <a:ext cx="2441617" cy="2077241"/>
            </a:xfrm>
            <a:prstGeom prst="rect">
              <a:avLst/>
            </a:prstGeom>
          </p:spPr>
        </p:pic>
        <p:sp>
          <p:nvSpPr>
            <p:cNvPr id="31" name="Прямоугольник 30"/>
            <p:cNvSpPr/>
            <p:nvPr/>
          </p:nvSpPr>
          <p:spPr bwMode="auto">
            <a:xfrm>
              <a:off x="22062" y="4160069"/>
              <a:ext cx="4575128" cy="2697931"/>
            </a:xfrm>
            <a:prstGeom prst="rect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43" y="5845935"/>
              <a:ext cx="45928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Конструирование</a:t>
              </a:r>
              <a:r>
                <a:rPr lang="ru-RU" sz="2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изготовление </a:t>
              </a:r>
            </a:p>
            <a:p>
              <a:pPr algn="just"/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 монтаж – </a:t>
              </a:r>
              <a:r>
                <a:rPr lang="ru-RU" sz="20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Хилинов</a:t>
              </a:r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Василий Иванович</a:t>
              </a:r>
            </a:p>
            <a:p>
              <a:pPr algn="just"/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и его профессии!</a:t>
              </a:r>
              <a:endPara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25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21" name="Прямоугольник 20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32" name="TextBox 31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33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23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24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6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7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8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29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0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1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84618" y="93900"/>
            <a:ext cx="5760640" cy="4674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Финансирование проекта 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LEPTA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alibri" panose="020F0502020204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838722"/>
              </p:ext>
            </p:extLst>
          </p:nvPr>
        </p:nvGraphicFramePr>
        <p:xfrm>
          <a:off x="9029" y="691276"/>
          <a:ext cx="9125941" cy="6187298"/>
        </p:xfrm>
        <a:graphic>
          <a:graphicData uri="http://schemas.openxmlformats.org/drawingml/2006/table">
            <a:tbl>
              <a:tblPr/>
              <a:tblGrid>
                <a:gridCol w="15471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69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217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7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 Годы</a:t>
                      </a:r>
                      <a:endParaRPr lang="ru-RU" sz="1600" b="1" dirty="0" smtClean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Бюджет ОИЯИ </a:t>
                      </a:r>
                      <a:endParaRPr lang="ru-RU" sz="1600" b="1" dirty="0" smtClean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(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материалы и оборудование), 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k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$</a:t>
                      </a: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Внебюджетные  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(материалы и премии),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k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$</a:t>
                      </a: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4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199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8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-200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5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Тема 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1018  (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ЛЯП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)            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        </a:t>
                      </a: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161.4  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Гранты ОИЯИ и ПП 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Румынии   166.76  </a:t>
                      </a: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       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                                 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∑</a:t>
                      </a: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=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328</a:t>
                      </a: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.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1</a:t>
                      </a: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6  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Гранты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РФФИ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, INTAS(97-98), 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Контракты </a:t>
                      </a:r>
                      <a:r>
                        <a:rPr lang="en-US" sz="1600" b="1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Fermilab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, 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ИТЭФ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, RIKEN,  GANIL, FZ </a:t>
                      </a:r>
                      <a:r>
                        <a:rPr lang="en-US" sz="1600" b="1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Juelich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, GSI, </a:t>
                      </a: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BNL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∑ = 343.45              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7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2006</a:t>
                      </a:r>
                      <a:r>
                        <a:rPr lang="en-US" sz="1600" b="1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- 2010</a:t>
                      </a:r>
                      <a:endParaRPr lang="ru-RU" sz="1600" b="1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Тема 1040               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10.0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Тема 1067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            </a:t>
                      </a: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18.05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Грант ОИЯИ           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6.68        ∑</a:t>
                      </a: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= 34.73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Грант РФФИ, 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INTAS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Контракты 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BNL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, 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GSI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, 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FZ </a:t>
                      </a:r>
                      <a:r>
                        <a:rPr lang="en-US" sz="1600" b="1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Juelich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                        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∑ = 133.67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8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2011</a:t>
                      </a: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Тема 1067                   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4.0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Грант РФФИ                           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10.0</a:t>
                      </a: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3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2012</a:t>
                      </a: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Тема 1067                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5.0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Грант ПП Польши  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19.0           ∑ =  24.0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Грант РФФИ                           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11.0</a:t>
                      </a: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2013</a:t>
                      </a:r>
                      <a:endParaRPr lang="ru-RU" sz="1600" b="1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Тема 1067                   9.0 + 4.0 (+ 11)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Грант ПП Польши   20.0           ∑ =  33.0</a:t>
                      </a: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Грант РФФИ                          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11.0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Контракт 200</a:t>
                      </a: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/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570                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18.5     ∑ = 39.5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2014</a:t>
                      </a:r>
                      <a:endParaRPr lang="ru-RU" sz="1600" b="1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Тема 1067                   12.0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Грант ПП Польши     51.5         ∑ =  63.5</a:t>
                      </a: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                        </a:t>
                      </a:r>
                      <a:r>
                        <a:rPr lang="ru-RU" sz="1600" b="1" baseline="0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                    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_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1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2015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Тема 1067                  9.0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Грант ПП Польши   71.5           ∑ =  80.5</a:t>
                      </a: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                                                 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_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1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2016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Тема 1067                  6.0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Грант ПП Польши   40.0           ∑ =  46.0</a:t>
                      </a: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                                                 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_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9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ИТОГО </a:t>
                      </a:r>
                      <a:r>
                        <a:rPr lang="en-US" sz="2000" b="1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за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18 л</a:t>
                      </a:r>
                      <a:r>
                        <a:rPr lang="ru-RU" sz="2000" b="1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ет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∑ = 613.89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Times New Roman"/>
                        </a:rPr>
                        <a:t>         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∑ = 527.62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1395" marR="51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16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782" y="6076897"/>
            <a:ext cx="9149440" cy="781103"/>
            <a:chOff x="-4342" y="6072046"/>
            <a:chExt cx="9149440" cy="781103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4342" y="6072046"/>
              <a:ext cx="9149440" cy="7811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2686" y="6120666"/>
              <a:ext cx="3706859" cy="600642"/>
              <a:chOff x="64674" y="6231403"/>
              <a:chExt cx="3706859" cy="573407"/>
            </a:xfrm>
            <a:noFill/>
          </p:grpSpPr>
          <p:sp>
            <p:nvSpPr>
              <p:cNvPr id="16" name="TextBox 15"/>
              <p:cNvSpPr txBox="1"/>
              <p:nvPr/>
            </p:nvSpPr>
            <p:spPr>
              <a:xfrm>
                <a:off x="819205" y="6433077"/>
                <a:ext cx="2952328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7" name="Picture 8" descr="o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" y="6231403"/>
                <a:ext cx="577503" cy="573407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8472488" y="6297678"/>
              <a:ext cx="552450" cy="436563"/>
              <a:chOff x="4728" y="153"/>
              <a:chExt cx="918" cy="675"/>
            </a:xfrm>
          </p:grpSpPr>
          <p:sp>
            <p:nvSpPr>
              <p:cNvPr id="8" name="WordArt 5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896" y="153"/>
                <a:ext cx="519" cy="48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Symbol" panose="05050102010706020507" pitchFamily="18" charset="2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9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4734" y="153"/>
                <a:ext cx="905" cy="367"/>
              </a:xfrm>
              <a:prstGeom prst="curvedUpArrow">
                <a:avLst>
                  <a:gd name="adj1" fmla="val 16599"/>
                  <a:gd name="adj2" fmla="val 40802"/>
                  <a:gd name="adj3" fmla="val 43333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AutoShape 59"/>
              <p:cNvSpPr>
                <a:spLocks noChangeAspect="1" noChangeArrowheads="1"/>
              </p:cNvSpPr>
              <p:nvPr/>
            </p:nvSpPr>
            <p:spPr bwMode="auto">
              <a:xfrm flipV="1">
                <a:off x="4728" y="502"/>
                <a:ext cx="918" cy="326"/>
              </a:xfrm>
              <a:prstGeom prst="curvedUpArrow">
                <a:avLst>
                  <a:gd name="adj1" fmla="val 18956"/>
                  <a:gd name="adj2" fmla="val 46594"/>
                  <a:gd name="adj3" fmla="val 43333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EFEFE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WordArt 60"/>
              <p:cNvSpPr>
                <a:spLocks noChangeAspect="1" noChangeArrowheads="1" noChangeShapeType="1" noTextEdit="1"/>
              </p:cNvSpPr>
              <p:nvPr/>
            </p:nvSpPr>
            <p:spPr bwMode="auto">
              <a:xfrm rot="10800000">
                <a:off x="4893" y="381"/>
                <a:ext cx="518" cy="427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90507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LEPTA</a:t>
                </a:r>
                <a:endParaRPr lang="ru-RU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960" y="381"/>
                <a:ext cx="385" cy="277"/>
                <a:chOff x="2744" y="353"/>
                <a:chExt cx="385" cy="277"/>
              </a:xfrm>
            </p:grpSpPr>
            <p:sp>
              <p:nvSpPr>
                <p:cNvPr id="13" name="Oval 62"/>
                <p:cNvSpPr>
                  <a:spLocks noChangeArrowheads="1"/>
                </p:cNvSpPr>
                <p:nvPr/>
              </p:nvSpPr>
              <p:spPr bwMode="auto">
                <a:xfrm rot="5400000">
                  <a:off x="2734" y="363"/>
                  <a:ext cx="277" cy="2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4" name="Oval 63"/>
                <p:cNvSpPr>
                  <a:spLocks noChangeArrowheads="1"/>
                </p:cNvSpPr>
                <p:nvPr/>
              </p:nvSpPr>
              <p:spPr bwMode="auto">
                <a:xfrm rot="5400000">
                  <a:off x="2862" y="363"/>
                  <a:ext cx="277" cy="257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5" name="WordArt 64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2857" y="413"/>
                  <a:ext cx="144" cy="15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</a:rPr>
                    <a:t>Ps</a:t>
                  </a:r>
                  <a:endParaRPr lang="ru-RU" sz="3600" kern="10"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Группа 1"/>
          <p:cNvGrpSpPr/>
          <p:nvPr/>
        </p:nvGrpSpPr>
        <p:grpSpPr>
          <a:xfrm>
            <a:off x="4342" y="210773"/>
            <a:ext cx="9139658" cy="4682661"/>
            <a:chOff x="0" y="0"/>
            <a:chExt cx="9139658" cy="4682661"/>
          </a:xfrm>
        </p:grpSpPr>
        <p:sp>
          <p:nvSpPr>
            <p:cNvPr id="3" name="TextBox 2"/>
            <p:cNvSpPr txBox="1"/>
            <p:nvPr/>
          </p:nvSpPr>
          <p:spPr>
            <a:xfrm>
              <a:off x="1" y="1943450"/>
              <a:ext cx="9139657" cy="2739211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 </a:t>
              </a:r>
            </a:p>
            <a:p>
              <a:pPr algn="ctr"/>
              <a:r>
                <a:rPr lang="ru-RU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По </a:t>
              </a:r>
              <a:r>
                <a:rPr lang="ru-R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проекту LEPTA </a:t>
              </a:r>
              <a:r>
                <a:rPr lang="ru-RU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</a:t>
              </a:r>
              <a:r>
                <a:rPr lang="ru-RU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1996–2016 </a:t>
              </a:r>
              <a:r>
                <a:rPr lang="ru-RU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гг. </a:t>
              </a:r>
              <a:r>
                <a:rPr lang="ru-RU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опубликованы</a:t>
              </a:r>
            </a:p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92</a:t>
              </a:r>
              <a:r>
                <a:rPr lang="ru-RU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печатные работы</a:t>
              </a:r>
              <a:r>
                <a:rPr lang="en-US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ru-RU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в </a:t>
              </a:r>
              <a:r>
                <a:rPr lang="ru-R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журналах и Трудах конференций, </a:t>
              </a:r>
              <a:endPara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ru-RU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в </a:t>
              </a:r>
              <a:r>
                <a:rPr lang="ru-R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т. ч. </a:t>
              </a:r>
              <a:r>
                <a:rPr lang="ru-RU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</a:t>
              </a:r>
              <a:r>
                <a:rPr lang="ru-RU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 –2016</a:t>
              </a:r>
              <a:r>
                <a:rPr lang="ru-RU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гг. — </a:t>
              </a:r>
              <a:r>
                <a:rPr lang="ru-RU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45, </a:t>
              </a:r>
            </a:p>
            <a:p>
              <a:pPr algn="ctr"/>
              <a:r>
                <a:rPr lang="ru-RU" sz="28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из них по ПАС 16</a:t>
              </a:r>
              <a:r>
                <a:rPr lang="ru-RU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ru-RU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0" y="0"/>
              <a:ext cx="9139658" cy="1138773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 </a:t>
              </a:r>
            </a:p>
            <a:p>
              <a:pPr algn="ctr"/>
              <a:r>
                <a:rPr lang="ru-RU" sz="3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Результаты</a:t>
              </a:r>
              <a:endParaRPr lang="ru-RU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816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8538"/>
            <a:ext cx="9144000" cy="6231597"/>
            <a:chOff x="0" y="8538"/>
            <a:chExt cx="9144000" cy="6231597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" t="3228" r="1176" b="13250"/>
            <a:stretch/>
          </p:blipFill>
          <p:spPr>
            <a:xfrm>
              <a:off x="107504" y="839535"/>
              <a:ext cx="8928992" cy="5400600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0" y="8538"/>
              <a:ext cx="9144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Сектор Электронного Охлаждения ЛЯП им. </a:t>
              </a:r>
              <a:r>
                <a:rPr lang="ru-RU" sz="24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В.П.Джелепова</a:t>
              </a:r>
              <a:r>
                <a:rPr lang="ru-RU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ОИЯИ</a:t>
              </a:r>
            </a:p>
            <a:p>
              <a:pPr algn="ctr"/>
              <a:r>
                <a:rPr lang="ru-RU" sz="24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Результаты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1993 – 2016</a:t>
              </a:r>
              <a:r>
                <a:rPr lang="en-US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</a:t>
              </a:r>
              <a:r>
                <a:rPr lang="ru-RU" sz="24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«волны»</a:t>
              </a:r>
              <a:endParaRPr lang="ru-RU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771800" y="1402982"/>
              <a:ext cx="1579566" cy="707886"/>
            </a:xfrm>
            <a:prstGeom prst="rect">
              <a:avLst/>
            </a:prstGeom>
            <a:solidFill>
              <a:srgbClr val="00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1-я волна, </a:t>
              </a:r>
            </a:p>
            <a:p>
              <a:pPr algn="ctr"/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«Липецкая»</a:t>
              </a:r>
              <a:r>
                <a: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139952" y="2304003"/>
              <a:ext cx="130106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2-я волна</a:t>
              </a:r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777662" y="4090088"/>
              <a:ext cx="130106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3-я волна</a:t>
              </a:r>
              <a:r>
                <a:rPr lang="ru-RU" sz="20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619672" y="3861048"/>
            <a:ext cx="7200800" cy="2232248"/>
            <a:chOff x="1619672" y="3861048"/>
            <a:chExt cx="7200800" cy="223224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3861048"/>
              <a:ext cx="2859038" cy="214427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478710" y="5635995"/>
              <a:ext cx="216024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Dr. </a:t>
              </a:r>
              <a:r>
                <a:rPr lang="en-US" sz="18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Krzhishtof</a:t>
              </a:r>
              <a:r>
                <a:rPr lang="en-US" sz="18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Semek</a:t>
              </a:r>
              <a:endParaRPr lang="ru-RU" sz="1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" name="Прямая со стрелкой 4"/>
            <p:cNvCxnSpPr/>
            <p:nvPr/>
          </p:nvCxnSpPr>
          <p:spPr bwMode="auto">
            <a:xfrm>
              <a:off x="6638950" y="5820661"/>
              <a:ext cx="2181522" cy="272635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210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-9571"/>
            <a:ext cx="9154299" cy="52322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</a:t>
            </a:r>
            <a:r>
              <a:rPr lang="en-US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(1995 – 2016)</a:t>
            </a:r>
            <a:endParaRPr lang="ru-RU" sz="2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6"/>
          <a:stretch/>
        </p:blipFill>
        <p:spPr>
          <a:xfrm flipH="1">
            <a:off x="4270570" y="5305305"/>
            <a:ext cx="242505" cy="625807"/>
          </a:xfrm>
          <a:prstGeom prst="rect">
            <a:avLst/>
          </a:prstGeom>
          <a:noFill/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6"/>
          <a:stretch/>
        </p:blipFill>
        <p:spPr>
          <a:xfrm flipH="1">
            <a:off x="5668574" y="5361569"/>
            <a:ext cx="242505" cy="625807"/>
          </a:xfrm>
          <a:prstGeom prst="rect">
            <a:avLst/>
          </a:prstGeom>
          <a:noFill/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6"/>
          <a:stretch/>
        </p:blipFill>
        <p:spPr>
          <a:xfrm flipH="1">
            <a:off x="6890828" y="5090300"/>
            <a:ext cx="242505" cy="625807"/>
          </a:xfrm>
          <a:prstGeom prst="rect">
            <a:avLst/>
          </a:prstGeom>
          <a:noFill/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6"/>
          <a:stretch/>
        </p:blipFill>
        <p:spPr>
          <a:xfrm flipH="1">
            <a:off x="4686893" y="5335816"/>
            <a:ext cx="242505" cy="625807"/>
          </a:xfrm>
          <a:prstGeom prst="rect">
            <a:avLst/>
          </a:prstGeom>
          <a:noFill/>
        </p:spPr>
      </p:pic>
      <p:sp>
        <p:nvSpPr>
          <p:cNvPr id="77" name="TextBox 76"/>
          <p:cNvSpPr txBox="1"/>
          <p:nvPr/>
        </p:nvSpPr>
        <p:spPr>
          <a:xfrm>
            <a:off x="2138046" y="1241716"/>
            <a:ext cx="24053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Выдвинулись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sz="2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3" name="Группа 82"/>
          <p:cNvGrpSpPr/>
          <p:nvPr/>
        </p:nvGrpSpPr>
        <p:grpSpPr>
          <a:xfrm>
            <a:off x="0" y="548680"/>
            <a:ext cx="6124474" cy="1282828"/>
            <a:chOff x="0" y="548680"/>
            <a:chExt cx="6124474" cy="128282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8680"/>
              <a:ext cx="2138046" cy="128282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2592777" y="665769"/>
              <a:ext cx="3531697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«Кадры решают все…!»</a:t>
              </a:r>
              <a:endParaRPr lang="ru-RU" sz="24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0" name="Прямая со стрелкой 79"/>
            <p:cNvCxnSpPr>
              <a:endCxn id="67" idx="1"/>
            </p:cNvCxnSpPr>
            <p:nvPr/>
          </p:nvCxnSpPr>
          <p:spPr bwMode="auto">
            <a:xfrm flipV="1">
              <a:off x="1242819" y="896602"/>
              <a:ext cx="1349958" cy="326903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62" name="Группа 161"/>
          <p:cNvGrpSpPr/>
          <p:nvPr/>
        </p:nvGrpSpPr>
        <p:grpSpPr>
          <a:xfrm>
            <a:off x="1256032" y="4821808"/>
            <a:ext cx="6005397" cy="1833637"/>
            <a:chOff x="1153560" y="4832132"/>
            <a:chExt cx="6005397" cy="183363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153560" y="5941436"/>
              <a:ext cx="6005397" cy="724333"/>
              <a:chOff x="-890537" y="3420840"/>
              <a:chExt cx="6005397" cy="72433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008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510"/>
              <a:stretch/>
            </p:blipFill>
            <p:spPr>
              <a:xfrm flipH="1">
                <a:off x="2821022" y="3493400"/>
                <a:ext cx="310100" cy="651773"/>
              </a:xfrm>
              <a:prstGeom prst="rect">
                <a:avLst/>
              </a:prstGeom>
            </p:spPr>
          </p:pic>
          <p:pic>
            <p:nvPicPr>
              <p:cNvPr id="25" name="Рисунок 24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rgbClr val="008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06"/>
              <a:stretch/>
            </p:blipFill>
            <p:spPr>
              <a:xfrm flipH="1">
                <a:off x="3169598" y="3512254"/>
                <a:ext cx="242505" cy="625807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rgbClr val="008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06"/>
              <a:stretch/>
            </p:blipFill>
            <p:spPr>
              <a:xfrm flipH="1">
                <a:off x="4595617" y="3464267"/>
                <a:ext cx="242505" cy="625807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rgbClr val="008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06"/>
              <a:stretch/>
            </p:blipFill>
            <p:spPr>
              <a:xfrm flipH="1">
                <a:off x="4872355" y="3477104"/>
                <a:ext cx="242505" cy="625807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-890537" y="3420840"/>
                <a:ext cx="259302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err="1" smtClean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к.ф</a:t>
                </a:r>
                <a:r>
                  <a:rPr lang="ru-RU" sz="2800" b="1" dirty="0" smtClean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en-US" sz="2800" b="1" dirty="0" smtClean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ru-RU" sz="2800" b="1" dirty="0" smtClean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ru-RU" sz="2800" b="1" dirty="0" err="1" smtClean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м.н</a:t>
                </a:r>
                <a:r>
                  <a:rPr lang="ru-RU" sz="2800" b="1" dirty="0" smtClean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sz="2800" b="1" dirty="0" smtClean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=&gt;</a:t>
                </a:r>
                <a:r>
                  <a:rPr lang="ru-RU" sz="2800" b="1" dirty="0" smtClean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2800" b="1" dirty="0" smtClean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12</a:t>
                </a:r>
                <a:endParaRPr lang="ru-RU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569221" y="4832132"/>
              <a:ext cx="36004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800" b="1" u="sng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Подготовлено</a:t>
              </a:r>
              <a:r>
                <a:rPr lang="en-US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1922106" y="5504299"/>
            <a:ext cx="24194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д.ф</a:t>
            </a:r>
            <a:r>
              <a:rPr lang="ru-RU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28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м.н</a:t>
            </a:r>
            <a:r>
              <a:rPr lang="ru-RU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4  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7112125" y="5315851"/>
            <a:ext cx="2021133" cy="1541011"/>
            <a:chOff x="6445915" y="3829343"/>
            <a:chExt cx="2021133" cy="1541011"/>
          </a:xfrm>
        </p:grpSpPr>
        <p:sp>
          <p:nvSpPr>
            <p:cNvPr id="62" name="TextBox 61"/>
            <p:cNvSpPr txBox="1"/>
            <p:nvPr/>
          </p:nvSpPr>
          <p:spPr>
            <a:xfrm>
              <a:off x="6744322" y="4970244"/>
              <a:ext cx="1722726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Гл. </a:t>
              </a:r>
              <a:r>
                <a:rPr lang="ru-RU" sz="2000" b="1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Инж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ЛЯП</a:t>
              </a:r>
              <a:endPara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3" name="Прямая со стрелкой 62"/>
            <p:cNvCxnSpPr>
              <a:stCxn id="62" idx="1"/>
            </p:cNvCxnSpPr>
            <p:nvPr/>
          </p:nvCxnSpPr>
          <p:spPr bwMode="auto">
            <a:xfrm flipH="1" flipV="1">
              <a:off x="6445915" y="4714607"/>
              <a:ext cx="298407" cy="455692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797" y="3829343"/>
              <a:ext cx="1710330" cy="1133456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4173387" y="1219927"/>
            <a:ext cx="2568799" cy="4087179"/>
            <a:chOff x="4173387" y="1219927"/>
            <a:chExt cx="2568799" cy="4087179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3387" y="3010880"/>
              <a:ext cx="2558660" cy="1918995"/>
            </a:xfrm>
            <a:prstGeom prst="rect">
              <a:avLst/>
            </a:prstGeom>
          </p:spPr>
        </p:pic>
        <p:cxnSp>
          <p:nvCxnSpPr>
            <p:cNvPr id="74" name="Прямая со стрелкой 73"/>
            <p:cNvCxnSpPr/>
            <p:nvPr/>
          </p:nvCxnSpPr>
          <p:spPr bwMode="auto">
            <a:xfrm>
              <a:off x="5740381" y="3600829"/>
              <a:ext cx="32890" cy="1706277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4" name="Группа 43"/>
            <p:cNvGrpSpPr/>
            <p:nvPr/>
          </p:nvGrpSpPr>
          <p:grpSpPr>
            <a:xfrm>
              <a:off x="4518636" y="1219927"/>
              <a:ext cx="2223550" cy="2041747"/>
              <a:chOff x="441167" y="3039209"/>
              <a:chExt cx="2252021" cy="1950976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441167" y="3039209"/>
                <a:ext cx="2252021" cy="155869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Академик</a:t>
                </a:r>
              </a:p>
              <a:p>
                <a:r>
                  <a:rPr lang="ru-RU" sz="2000" b="1" dirty="0" smtClean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Чл.-корр. РАН</a:t>
                </a:r>
                <a:endParaRPr lang="ru-RU" sz="20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ru-RU" sz="20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Вице-</a:t>
                </a:r>
                <a:r>
                  <a:rPr lang="ru-RU" sz="2000" b="1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дир</a:t>
                </a:r>
                <a:r>
                  <a:rPr lang="ru-RU" sz="20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ОИЯИ</a:t>
                </a:r>
                <a:endParaRPr lang="ru-RU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ru-RU" sz="2000" b="1" dirty="0" smtClean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Нач. УО ЛФВЭ</a:t>
                </a:r>
              </a:p>
              <a:p>
                <a:r>
                  <a:rPr lang="ru-RU" sz="2000" b="1" dirty="0" smtClean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Зам. </a:t>
                </a:r>
                <a:r>
                  <a:rPr lang="ru-RU" sz="2000" b="1" dirty="0" err="1" smtClean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Гл.инж.ОИЯИ</a:t>
                </a:r>
                <a:endPara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6" name="Прямая со стрелкой 45"/>
              <p:cNvCxnSpPr>
                <a:stCxn id="45" idx="2"/>
              </p:cNvCxnSpPr>
              <p:nvPr/>
            </p:nvCxnSpPr>
            <p:spPr bwMode="auto">
              <a:xfrm flipH="1">
                <a:off x="1564535" y="4597905"/>
                <a:ext cx="2642" cy="392280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grpSp>
        <p:nvGrpSpPr>
          <p:cNvPr id="89" name="Группа 88"/>
          <p:cNvGrpSpPr/>
          <p:nvPr/>
        </p:nvGrpSpPr>
        <p:grpSpPr>
          <a:xfrm>
            <a:off x="237292" y="3017655"/>
            <a:ext cx="4122763" cy="2545498"/>
            <a:chOff x="22425" y="2015173"/>
            <a:chExt cx="4122763" cy="2545498"/>
          </a:xfrm>
        </p:grpSpPr>
        <p:sp>
          <p:nvSpPr>
            <p:cNvPr id="43" name="TextBox 42"/>
            <p:cNvSpPr txBox="1"/>
            <p:nvPr/>
          </p:nvSpPr>
          <p:spPr>
            <a:xfrm>
              <a:off x="1027952" y="2808381"/>
              <a:ext cx="1769278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Гл. инженер </a:t>
              </a:r>
              <a:r>
                <a:rPr lang="ru-RU" sz="2000" b="1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Нуклотрона</a:t>
              </a:r>
              <a:endPara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ru-RU" sz="20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Зам. </a:t>
              </a:r>
              <a:r>
                <a:rPr lang="ru-RU" sz="2000" b="1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дир</a:t>
              </a:r>
              <a:r>
                <a:rPr lang="ru-RU" sz="20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ru-RU" sz="20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ЛЯП</a:t>
              </a:r>
              <a:endParaRPr lang="ru-RU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3" name="Прямая со стрелкой 22"/>
            <p:cNvCxnSpPr/>
            <p:nvPr/>
          </p:nvCxnSpPr>
          <p:spPr bwMode="auto">
            <a:xfrm>
              <a:off x="2797274" y="3166106"/>
              <a:ext cx="1347914" cy="1394565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86" name="Рисунок 8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75" r="53092" b="19853"/>
            <a:stretch/>
          </p:blipFill>
          <p:spPr>
            <a:xfrm>
              <a:off x="22425" y="2015173"/>
              <a:ext cx="1020340" cy="1849555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910068" y="3021271"/>
            <a:ext cx="2531493" cy="3257274"/>
            <a:chOff x="2865740" y="3021271"/>
            <a:chExt cx="2531493" cy="3257274"/>
          </a:xfrm>
        </p:grpSpPr>
        <p:sp>
          <p:nvSpPr>
            <p:cNvPr id="73" name="TextBox 72"/>
            <p:cNvSpPr txBox="1"/>
            <p:nvPr/>
          </p:nvSpPr>
          <p:spPr>
            <a:xfrm>
              <a:off x="2865740" y="3021271"/>
              <a:ext cx="1259623" cy="707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Зам. Нач. УО ЛФВЭ</a:t>
              </a:r>
              <a:endPara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3" name="Прямая со стрелкой 92"/>
            <p:cNvCxnSpPr>
              <a:stCxn id="73" idx="3"/>
            </p:cNvCxnSpPr>
            <p:nvPr/>
          </p:nvCxnSpPr>
          <p:spPr bwMode="auto">
            <a:xfrm>
              <a:off x="4125363" y="3375214"/>
              <a:ext cx="973033" cy="686484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9" name="Прямая со стрелкой 98"/>
            <p:cNvCxnSpPr/>
            <p:nvPr/>
          </p:nvCxnSpPr>
          <p:spPr bwMode="auto">
            <a:xfrm>
              <a:off x="5126705" y="4106014"/>
              <a:ext cx="270528" cy="2172531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grpSp>
        <p:nvGrpSpPr>
          <p:cNvPr id="135" name="Группа 134"/>
          <p:cNvGrpSpPr/>
          <p:nvPr/>
        </p:nvGrpSpPr>
        <p:grpSpPr>
          <a:xfrm>
            <a:off x="0" y="2112988"/>
            <a:ext cx="4791706" cy="3561384"/>
            <a:chOff x="0" y="2112988"/>
            <a:chExt cx="4677545" cy="3441754"/>
          </a:xfrm>
        </p:grpSpPr>
        <p:cxnSp>
          <p:nvCxnSpPr>
            <p:cNvPr id="70" name="Прямая со стрелкой 69"/>
            <p:cNvCxnSpPr/>
            <p:nvPr/>
          </p:nvCxnSpPr>
          <p:spPr bwMode="auto">
            <a:xfrm>
              <a:off x="2740494" y="3501008"/>
              <a:ext cx="1937051" cy="2053734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0" y="2112988"/>
              <a:ext cx="1584688" cy="707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Нач. сектора ЛФВЭ</a:t>
              </a:r>
              <a:endPara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3" name="Рисунок 13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28" t="68900" r="5293"/>
            <a:stretch/>
          </p:blipFill>
          <p:spPr>
            <a:xfrm>
              <a:off x="1601559" y="2118395"/>
              <a:ext cx="1138935" cy="1606423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6813176" y="2921606"/>
            <a:ext cx="2330824" cy="3308865"/>
            <a:chOff x="6813176" y="2921606"/>
            <a:chExt cx="2330824" cy="3308865"/>
          </a:xfrm>
        </p:grpSpPr>
        <p:sp>
          <p:nvSpPr>
            <p:cNvPr id="48" name="TextBox 47"/>
            <p:cNvSpPr txBox="1"/>
            <p:nvPr/>
          </p:nvSpPr>
          <p:spPr>
            <a:xfrm>
              <a:off x="7407564" y="2921606"/>
              <a:ext cx="1736436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Нач. сектора ЛФВЭ</a:t>
              </a:r>
              <a:endPara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9" name="Прямая со стрелкой 48"/>
            <p:cNvCxnSpPr/>
            <p:nvPr/>
          </p:nvCxnSpPr>
          <p:spPr bwMode="auto">
            <a:xfrm flipH="1">
              <a:off x="6813176" y="4643568"/>
              <a:ext cx="615023" cy="1586903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38" name="Рисунок 13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5" t="21585" r="31100" b="14216"/>
            <a:stretch/>
          </p:blipFill>
          <p:spPr>
            <a:xfrm>
              <a:off x="7417008" y="3626397"/>
              <a:ext cx="1709582" cy="1682009"/>
            </a:xfrm>
            <a:prstGeom prst="rect">
              <a:avLst/>
            </a:prstGeom>
          </p:spPr>
        </p:pic>
      </p:grpSp>
      <p:grpSp>
        <p:nvGrpSpPr>
          <p:cNvPr id="158" name="Группа 157"/>
          <p:cNvGrpSpPr/>
          <p:nvPr/>
        </p:nvGrpSpPr>
        <p:grpSpPr>
          <a:xfrm>
            <a:off x="7012080" y="0"/>
            <a:ext cx="2130414" cy="5342815"/>
            <a:chOff x="7012080" y="0"/>
            <a:chExt cx="2130414" cy="5342815"/>
          </a:xfrm>
        </p:grpSpPr>
        <p:pic>
          <p:nvPicPr>
            <p:cNvPr id="147" name="Рисунок 14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3" b="8067"/>
            <a:stretch/>
          </p:blipFill>
          <p:spPr>
            <a:xfrm>
              <a:off x="7407563" y="1306038"/>
              <a:ext cx="1734931" cy="1608123"/>
            </a:xfrm>
            <a:prstGeom prst="rect">
              <a:avLst/>
            </a:prstGeom>
          </p:spPr>
        </p:pic>
        <p:cxnSp>
          <p:nvCxnSpPr>
            <p:cNvPr id="53" name="Прямая со стрелкой 52"/>
            <p:cNvCxnSpPr/>
            <p:nvPr/>
          </p:nvCxnSpPr>
          <p:spPr bwMode="auto">
            <a:xfrm flipH="1">
              <a:off x="7012080" y="2071945"/>
              <a:ext cx="1507136" cy="327087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7407563" y="0"/>
              <a:ext cx="1734931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Зав. Каф. </a:t>
              </a:r>
            </a:p>
            <a:p>
              <a:pPr algn="ctr"/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 </a:t>
              </a:r>
              <a:r>
                <a:rPr lang="ru-RU" sz="2000" b="1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дир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НИИ САФУ, Архангельск</a:t>
              </a:r>
              <a:endPara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3" name="Рисунок 16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6"/>
          <a:stretch/>
        </p:blipFill>
        <p:spPr>
          <a:xfrm flipH="1">
            <a:off x="4702887" y="6022526"/>
            <a:ext cx="242505" cy="625807"/>
          </a:xfrm>
          <a:prstGeom prst="rect">
            <a:avLst/>
          </a:prstGeom>
        </p:spPr>
      </p:pic>
      <p:pic>
        <p:nvPicPr>
          <p:cNvPr id="164" name="Рисунок 16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6"/>
          <a:stretch/>
        </p:blipFill>
        <p:spPr>
          <a:xfrm flipH="1">
            <a:off x="5582557" y="6016315"/>
            <a:ext cx="242505" cy="625807"/>
          </a:xfrm>
          <a:prstGeom prst="rect">
            <a:avLst/>
          </a:prstGeom>
        </p:spPr>
      </p:pic>
      <p:grpSp>
        <p:nvGrpSpPr>
          <p:cNvPr id="111" name="Группа 110"/>
          <p:cNvGrpSpPr/>
          <p:nvPr/>
        </p:nvGrpSpPr>
        <p:grpSpPr>
          <a:xfrm>
            <a:off x="210625" y="4881516"/>
            <a:ext cx="4962010" cy="1976484"/>
            <a:chOff x="214892" y="4902308"/>
            <a:chExt cx="4962010" cy="1976484"/>
          </a:xfrm>
        </p:grpSpPr>
        <p:sp>
          <p:nvSpPr>
            <p:cNvPr id="58" name="TextBox 57"/>
            <p:cNvSpPr txBox="1"/>
            <p:nvPr/>
          </p:nvSpPr>
          <p:spPr>
            <a:xfrm>
              <a:off x="214892" y="6478682"/>
              <a:ext cx="1707214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Уч. </a:t>
              </a:r>
              <a:r>
                <a:rPr lang="ru-RU" sz="2000" b="1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Секр</a:t>
              </a:r>
              <a:r>
                <a:rPr lang="ru-RU" sz="20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ЛЯП</a:t>
              </a:r>
              <a:endPara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92" y="4902308"/>
              <a:ext cx="1028632" cy="1550701"/>
            </a:xfrm>
            <a:prstGeom prst="rect">
              <a:avLst/>
            </a:prstGeom>
          </p:spPr>
        </p:pic>
        <p:cxnSp>
          <p:nvCxnSpPr>
            <p:cNvPr id="59" name="Прямая со стрелкой 58"/>
            <p:cNvCxnSpPr>
              <a:stCxn id="58" idx="3"/>
            </p:cNvCxnSpPr>
            <p:nvPr/>
          </p:nvCxnSpPr>
          <p:spPr bwMode="auto">
            <a:xfrm flipV="1">
              <a:off x="1922106" y="6305051"/>
              <a:ext cx="3254796" cy="373686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7" name="Группа 16"/>
          <p:cNvGrpSpPr/>
          <p:nvPr/>
        </p:nvGrpSpPr>
        <p:grpSpPr>
          <a:xfrm>
            <a:off x="3890100" y="6010447"/>
            <a:ext cx="2750036" cy="653212"/>
            <a:chOff x="3943078" y="6143848"/>
            <a:chExt cx="2750036" cy="653212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3943078" y="6167459"/>
              <a:ext cx="778655" cy="629601"/>
              <a:chOff x="3805073" y="6139620"/>
              <a:chExt cx="755066" cy="629601"/>
            </a:xfrm>
          </p:grpSpPr>
          <p:pic>
            <p:nvPicPr>
              <p:cNvPr id="60" name="Рисунок 59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rgbClr val="008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06"/>
              <a:stretch/>
            </p:blipFill>
            <p:spPr>
              <a:xfrm flipH="1">
                <a:off x="4317634" y="6139620"/>
                <a:ext cx="242505" cy="625807"/>
              </a:xfrm>
              <a:prstGeom prst="rect">
                <a:avLst/>
              </a:prstGeom>
            </p:spPr>
          </p:pic>
          <p:pic>
            <p:nvPicPr>
              <p:cNvPr id="61" name="Рисунок 60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rgbClr val="008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06"/>
              <a:stretch/>
            </p:blipFill>
            <p:spPr>
              <a:xfrm flipH="1">
                <a:off x="4058680" y="6139620"/>
                <a:ext cx="242505" cy="625807"/>
              </a:xfrm>
              <a:prstGeom prst="rect">
                <a:avLst/>
              </a:prstGeom>
            </p:spPr>
          </p:pic>
          <p:pic>
            <p:nvPicPr>
              <p:cNvPr id="64" name="Рисунок 63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rgbClr val="008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06"/>
              <a:stretch/>
            </p:blipFill>
            <p:spPr>
              <a:xfrm flipH="1">
                <a:off x="3805073" y="6143414"/>
                <a:ext cx="242505" cy="625807"/>
              </a:xfrm>
              <a:prstGeom prst="rect">
                <a:avLst/>
              </a:prstGeom>
            </p:spPr>
          </p:pic>
        </p:grpSp>
        <p:pic>
          <p:nvPicPr>
            <p:cNvPr id="71" name="Рисунок 7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008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6"/>
            <a:stretch/>
          </p:blipFill>
          <p:spPr>
            <a:xfrm flipH="1">
              <a:off x="6186477" y="6152894"/>
              <a:ext cx="250081" cy="625807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008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6"/>
            <a:stretch/>
          </p:blipFill>
          <p:spPr>
            <a:xfrm flipH="1">
              <a:off x="6443033" y="6143848"/>
              <a:ext cx="250081" cy="625807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008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6"/>
            <a:stretch/>
          </p:blipFill>
          <p:spPr>
            <a:xfrm flipH="1">
              <a:off x="5926855" y="6156131"/>
              <a:ext cx="242505" cy="625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763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Box 4"/>
          <p:cNvSpPr txBox="1">
            <a:spLocks noChangeArrowheads="1"/>
          </p:cNvSpPr>
          <p:nvPr/>
        </p:nvSpPr>
        <p:spPr bwMode="auto">
          <a:xfrm>
            <a:off x="251520" y="116632"/>
            <a:ext cx="8640960" cy="221599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ru-RU" sz="3200" b="1" dirty="0" smtClean="0">
                <a:solidFill>
                  <a:srgbClr val="000090"/>
                </a:solidFill>
              </a:rPr>
              <a:t>Ближайшие задачи</a:t>
            </a:r>
            <a:endParaRPr lang="en-US" sz="3200" b="1" dirty="0" smtClean="0">
              <a:solidFill>
                <a:srgbClr val="000090"/>
              </a:solidFill>
            </a:endParaRPr>
          </a:p>
          <a:p>
            <a:pPr algn="ctr" eaLnBrk="1" hangingPunct="1"/>
            <a:endParaRPr lang="ru-RU" sz="1000" b="1" dirty="0" smtClean="0">
              <a:solidFill>
                <a:srgbClr val="000090"/>
              </a:solidFill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0090"/>
                </a:solidFill>
              </a:rPr>
              <a:t>Оптимизация параметров ловушки позитронов – распределение давления и «чистый вакуум» с целью достижения интенсивности накопленного сгустка </a:t>
            </a:r>
            <a:r>
              <a:rPr lang="en-US" b="1" dirty="0" err="1" smtClean="0">
                <a:solidFill>
                  <a:srgbClr val="000090"/>
                </a:solidFill>
              </a:rPr>
              <a:t>N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bunch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en-US" b="1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1e6 </a:t>
            </a:r>
            <a:r>
              <a:rPr lang="ru-RU" b="1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позитронов.</a:t>
            </a:r>
            <a:endParaRPr lang="ru-RU" b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31558" y="2460215"/>
            <a:ext cx="8640960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0090"/>
                </a:solidFill>
              </a:rPr>
              <a:t>Инжекция в кольцо, получение долговременной циркуляции позитронов</a:t>
            </a:r>
            <a:r>
              <a:rPr lang="ru-RU" b="1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b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63715" y="3628791"/>
            <a:ext cx="8640960" cy="12003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0090"/>
                </a:solidFill>
              </a:rPr>
              <a:t>Формирование упорядоченного потока «меченных» позитронов из инжектора в Специализированном Канале Монохроматических Позитронов</a:t>
            </a:r>
            <a:r>
              <a:rPr lang="ru-RU" b="1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b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40305" y="5080799"/>
            <a:ext cx="8640960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0090"/>
                </a:solidFill>
              </a:rPr>
              <a:t>Создание метода ПАС по измерению времени жизни позитрона в веществе (</a:t>
            </a:r>
            <a:r>
              <a:rPr lang="en-US" b="1" dirty="0" smtClean="0">
                <a:solidFill>
                  <a:srgbClr val="000090"/>
                </a:solidFill>
              </a:rPr>
              <a:t>PAS LT)</a:t>
            </a:r>
            <a:r>
              <a:rPr lang="ru-RU" b="1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b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0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Рисунок 1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9779" y="115610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Первый детектор</a:t>
            </a:r>
          </a:p>
          <a:p>
            <a:pPr algn="ctr"/>
            <a:r>
              <a:rPr lang="ru-RU" sz="1800" b="1" dirty="0" err="1" smtClean="0"/>
              <a:t>В.А.Никитин</a:t>
            </a:r>
            <a:endParaRPr lang="ru-RU" sz="1800" b="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20074" y="2022996"/>
            <a:ext cx="3511955" cy="2666876"/>
            <a:chOff x="0" y="4183236"/>
            <a:chExt cx="3511955" cy="266687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0" t="10158" r="9643" b="4232"/>
            <a:stretch/>
          </p:blipFill>
          <p:spPr>
            <a:xfrm>
              <a:off x="107505" y="4487024"/>
              <a:ext cx="3404450" cy="23630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986354" y="4183236"/>
              <a:ext cx="1543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err="1" smtClean="0"/>
                <a:t>А.И.Малахов</a:t>
              </a:r>
              <a:endParaRPr lang="ru-RU" b="1" dirty="0"/>
            </a:p>
          </p:txBody>
        </p:sp>
        <p:sp>
          <p:nvSpPr>
            <p:cNvPr id="6" name="Прямоугольник 5"/>
            <p:cNvSpPr/>
            <p:nvPr/>
          </p:nvSpPr>
          <p:spPr bwMode="auto">
            <a:xfrm>
              <a:off x="0" y="4183236"/>
              <a:ext cx="3511955" cy="266687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6845" y="6184989"/>
            <a:ext cx="8969143" cy="573407"/>
            <a:chOff x="66845" y="6184989"/>
            <a:chExt cx="8969143" cy="573407"/>
          </a:xfrm>
        </p:grpSpPr>
        <p:sp>
          <p:nvSpPr>
            <p:cNvPr id="10" name="TextBox 9"/>
            <p:cNvSpPr txBox="1"/>
            <p:nvPr/>
          </p:nvSpPr>
          <p:spPr>
            <a:xfrm>
              <a:off x="611560" y="6470274"/>
              <a:ext cx="29523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333399"/>
                  </a:solidFill>
                </a:rPr>
                <a:t>20.12.2016 </a:t>
              </a:r>
              <a:r>
                <a:rPr lang="ru-RU" sz="1200" b="1" dirty="0" smtClean="0">
                  <a:solidFill>
                    <a:srgbClr val="333399"/>
                  </a:solidFill>
                </a:rPr>
                <a:t>Семинар ЛЯП </a:t>
              </a:r>
              <a:r>
                <a:rPr lang="ru-RU" sz="1200" b="1" dirty="0" err="1" smtClean="0">
                  <a:solidFill>
                    <a:srgbClr val="333399"/>
                  </a:solidFill>
                </a:rPr>
                <a:t>И.Мешков</a:t>
              </a:r>
              <a:endParaRPr lang="ru-RU" sz="1200" b="1" dirty="0">
                <a:solidFill>
                  <a:srgbClr val="333399"/>
                </a:solidFill>
              </a:endParaRPr>
            </a:p>
          </p:txBody>
        </p:sp>
        <p:pic>
          <p:nvPicPr>
            <p:cNvPr id="11" name="Picture 7" descr="NICA-Logo_4c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6398829"/>
              <a:ext cx="503548" cy="24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o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45" y="6184989"/>
              <a:ext cx="577503" cy="57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753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24629" y="-1044"/>
            <a:ext cx="9183764" cy="6863910"/>
            <a:chOff x="-33594" y="7921"/>
            <a:chExt cx="9183764" cy="6863910"/>
          </a:xfrm>
        </p:grpSpPr>
        <p:pic>
          <p:nvPicPr>
            <p:cNvPr id="41" name="Picture 31" descr="Katya_Ahmanova_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2" t="-378" r="10635" b="13981"/>
            <a:stretch/>
          </p:blipFill>
          <p:spPr bwMode="auto">
            <a:xfrm>
              <a:off x="6499412" y="2675703"/>
              <a:ext cx="2631173" cy="2067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5" descr="MK_Eseev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6920" b="2580"/>
            <a:stretch/>
          </p:blipFill>
          <p:spPr bwMode="auto">
            <a:xfrm>
              <a:off x="0" y="4737965"/>
              <a:ext cx="2410921" cy="2120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7" descr="AA_Sidorin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31" b="10692"/>
            <a:stretch/>
          </p:blipFill>
          <p:spPr bwMode="auto">
            <a:xfrm>
              <a:off x="4395809" y="2691955"/>
              <a:ext cx="2498050" cy="2058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3" descr="LV_Soboleva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4" t="1029" r="6598" b="18332"/>
            <a:stretch/>
          </p:blipFill>
          <p:spPr bwMode="auto">
            <a:xfrm>
              <a:off x="-2345" y="2692636"/>
              <a:ext cx="2449710" cy="2062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5" descr="T_A_Stepanova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6" t="960" r="13249" b="-960"/>
            <a:stretch/>
          </p:blipFill>
          <p:spPr bwMode="auto">
            <a:xfrm>
              <a:off x="2380394" y="2691826"/>
              <a:ext cx="2019983" cy="209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Line 38"/>
            <p:cNvSpPr>
              <a:spLocks noChangeShapeType="1"/>
            </p:cNvSpPr>
            <p:nvPr/>
          </p:nvSpPr>
          <p:spPr bwMode="auto">
            <a:xfrm>
              <a:off x="-33594" y="6389889"/>
              <a:ext cx="8893175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6170" y="7921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i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Сектор Электронного Охлаждения ЛЯП им. </a:t>
              </a:r>
              <a:r>
                <a:rPr lang="ru-RU" sz="2400" b="1" i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В.П.Джелепова</a:t>
              </a:r>
              <a:endParaRPr lang="ru-RU" sz="2400" b="1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3" name="Picture 34" descr="VI_Trubnikov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3" r="14493"/>
            <a:stretch/>
          </p:blipFill>
          <p:spPr bwMode="auto">
            <a:xfrm>
              <a:off x="7024004" y="4720048"/>
              <a:ext cx="2116975" cy="213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1" descr="Sasha_Rudakov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29" r="21136"/>
            <a:stretch/>
          </p:blipFill>
          <p:spPr bwMode="auto">
            <a:xfrm>
              <a:off x="5508104" y="4724400"/>
              <a:ext cx="1872208" cy="214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435" y="515695"/>
              <a:ext cx="2898141" cy="2173606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39" t="31380" r="33597" b="16483"/>
            <a:stretch/>
          </p:blipFill>
          <p:spPr>
            <a:xfrm>
              <a:off x="3311714" y="4724400"/>
              <a:ext cx="2202560" cy="2133600"/>
            </a:xfrm>
            <a:prstGeom prst="rect">
              <a:avLst/>
            </a:prstGeom>
          </p:spPr>
        </p:pic>
        <p:pic>
          <p:nvPicPr>
            <p:cNvPr id="19" name="Picture 56" descr="Myself_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9" t="17003"/>
            <a:stretch/>
          </p:blipFill>
          <p:spPr bwMode="auto">
            <a:xfrm>
              <a:off x="8059207" y="519941"/>
              <a:ext cx="1075837" cy="850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3" t="16800" r="1467" b="14950"/>
            <a:stretch/>
          </p:blipFill>
          <p:spPr>
            <a:xfrm>
              <a:off x="1775617" y="4740533"/>
              <a:ext cx="1555007" cy="2115164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24"/>
            <a:stretch/>
          </p:blipFill>
          <p:spPr>
            <a:xfrm>
              <a:off x="4294095" y="515515"/>
              <a:ext cx="2382590" cy="2174540"/>
            </a:xfrm>
            <a:prstGeom prst="rect">
              <a:avLst/>
            </a:prstGeom>
          </p:spPr>
        </p:pic>
        <p:pic>
          <p:nvPicPr>
            <p:cNvPr id="39" name="Picture 19" descr="Sergei_Yakoenko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5" r="10042"/>
            <a:stretch/>
          </p:blipFill>
          <p:spPr bwMode="auto">
            <a:xfrm>
              <a:off x="-17743" y="491087"/>
              <a:ext cx="2232248" cy="221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0" descr="AG_Kobets_2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4" b="13514"/>
            <a:stretch/>
          </p:blipFill>
          <p:spPr bwMode="auto">
            <a:xfrm>
              <a:off x="1979712" y="502024"/>
              <a:ext cx="2327340" cy="2188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2"/>
          <p:cNvGrpSpPr>
            <a:grpSpLocks/>
          </p:cNvGrpSpPr>
          <p:nvPr/>
        </p:nvGrpSpPr>
        <p:grpSpPr bwMode="auto">
          <a:xfrm>
            <a:off x="1455457" y="4082546"/>
            <a:ext cx="6394450" cy="766763"/>
            <a:chOff x="1441" y="3110"/>
            <a:chExt cx="3775" cy="483"/>
          </a:xfrm>
        </p:grpSpPr>
        <p:sp>
          <p:nvSpPr>
            <p:cNvPr id="20" name="AutoShape 9"/>
            <p:cNvSpPr>
              <a:spLocks noChangeArrowheads="1"/>
            </p:cNvSpPr>
            <p:nvPr/>
          </p:nvSpPr>
          <p:spPr bwMode="auto">
            <a:xfrm rot="10800000">
              <a:off x="1441" y="3110"/>
              <a:ext cx="3775" cy="483"/>
            </a:xfrm>
            <a:prstGeom prst="horizontalScroll">
              <a:avLst>
                <a:gd name="adj" fmla="val 12500"/>
              </a:avLst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ru-RU" altLang="ru-RU" baseline="30000"/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1484" y="3196"/>
              <a:ext cx="36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2800" b="1" dirty="0" smtClean="0">
                  <a:solidFill>
                    <a:srgbClr val="000066"/>
                  </a:solidFill>
                </a:rPr>
                <a:t>Спасибо за внимание</a:t>
              </a:r>
              <a:r>
                <a:rPr lang="en-US" altLang="ru-RU" sz="2800" b="1" dirty="0" smtClean="0">
                  <a:solidFill>
                    <a:srgbClr val="000066"/>
                  </a:solidFill>
                </a:rPr>
                <a:t>!</a:t>
              </a:r>
              <a:endParaRPr lang="en-US" altLang="ru-RU" sz="2800" b="1" dirty="0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13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6845" y="-28469"/>
            <a:ext cx="8969143" cy="6786865"/>
            <a:chOff x="66845" y="-28469"/>
            <a:chExt cx="8969143" cy="6786865"/>
          </a:xfrm>
        </p:grpSpPr>
        <p:sp>
          <p:nvSpPr>
            <p:cNvPr id="2" name="TextBox 1"/>
            <p:cNvSpPr txBox="1"/>
            <p:nvPr/>
          </p:nvSpPr>
          <p:spPr>
            <a:xfrm>
              <a:off x="899592" y="557503"/>
              <a:ext cx="7560840" cy="34163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СП магниты с полем 4 Т</a:t>
              </a:r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?</a:t>
              </a:r>
            </a:p>
            <a:p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LHC – 7 T! </a:t>
              </a:r>
            </a:p>
            <a:p>
              <a:r>
                <a:rPr 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ИЯФ СО РАН – 4 Т магниты для </a:t>
              </a:r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BESSY-II</a:t>
              </a:r>
              <a:endPara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</a:endParaRPr>
            </a:p>
            <a:p>
              <a:r>
                <a:rPr lang="ru-RU" sz="2400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Но </a:t>
              </a:r>
              <a:r>
                <a:rPr 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это – </a:t>
              </a:r>
              <a:r>
                <a:rPr lang="ru-RU" sz="2400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«прямые</a:t>
              </a:r>
              <a:r>
                <a:rPr 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» магниты!</a:t>
              </a:r>
              <a:endParaRPr lang="ru-RU" sz="2400" b="1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  <a:p>
              <a:endParaRPr lang="en-US" sz="2400" b="1" dirty="0" smtClean="0">
                <a:solidFill>
                  <a:srgbClr val="000066"/>
                </a:solidFill>
                <a:latin typeface="Calibri" panose="020F0502020204030204" pitchFamily="34" charset="0"/>
              </a:endParaRPr>
            </a:p>
            <a:p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SIS</a:t>
              </a:r>
              <a:r>
                <a:rPr 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-300</a:t>
              </a:r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:</a:t>
              </a:r>
            </a:p>
            <a:p>
              <a:r>
                <a:rPr 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Магниты с обмоткой </a:t>
              </a:r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“cos</a:t>
              </a:r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”, B</a:t>
              </a:r>
              <a:r>
                <a:rPr 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 =</a:t>
              </a:r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 4.5 T,  R = 66.667 m </a:t>
              </a:r>
              <a:endPara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endParaRPr>
            </a:p>
            <a:p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(B = 300 </a:t>
              </a:r>
              <a:r>
                <a:rPr lang="en-US" sz="2400" b="1" dirty="0" err="1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Tm</a:t>
              </a:r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) </a:t>
              </a:r>
              <a:r>
                <a:rPr 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для ионов </a:t>
              </a:r>
              <a:r>
                <a:rPr lang="en-US" sz="2400" b="1" baseline="30000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197</a:t>
              </a:r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Au</a:t>
              </a:r>
              <a:r>
                <a:rPr lang="en-US" sz="2400" b="1" baseline="30000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79+</a:t>
              </a:r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 =&gt; </a:t>
              </a:r>
              <a:r>
                <a:rPr lang="en-US" sz="2400" b="1" dirty="0" err="1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E</a:t>
              </a:r>
              <a:r>
                <a:rPr lang="en-US" sz="2400" b="1" baseline="-25000" dirty="0" err="1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kin</a:t>
              </a:r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 = 35 GeV/u</a:t>
              </a:r>
              <a:r>
                <a:rPr 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,</a:t>
              </a:r>
            </a:p>
            <a:p>
              <a:r>
                <a:rPr lang="ru-RU" sz="2400" b="1" dirty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 </a:t>
              </a:r>
              <a:r>
                <a:rPr 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т.е. </a:t>
              </a:r>
              <a:r>
                <a:rPr lang="en-US" sz="2400" b="1" dirty="0" smtClean="0">
                  <a:solidFill>
                    <a:srgbClr val="000066"/>
                  </a:solidFill>
                  <a:latin typeface="Calibri" panose="020F0502020204030204" pitchFamily="34" charset="0"/>
                  <a:sym typeface="Symbol" panose="05050102010706020507" pitchFamily="18" charset="2"/>
                </a:rPr>
                <a:t>s  8 GeV/u  </a:t>
              </a:r>
              <a:endParaRPr lang="ru-RU" sz="2400" b="1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66845" y="6184989"/>
              <a:ext cx="8969143" cy="573407"/>
              <a:chOff x="66845" y="6184989"/>
              <a:chExt cx="8969143" cy="57340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11560" y="6470274"/>
                <a:ext cx="29523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1" name="Picture 7" descr="NICA-Logo_4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2440" y="6398829"/>
                <a:ext cx="503548" cy="249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8" descr="ok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45" y="6184989"/>
                <a:ext cx="577503" cy="573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1043608" y="-28469"/>
              <a:ext cx="6912768" cy="5232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Становление проекта      2006 - 2008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99592" y="3983379"/>
            <a:ext cx="7560840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Единственный выход – 2Т магниты.</a:t>
            </a:r>
          </a:p>
          <a:p>
            <a:r>
              <a: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Но тогда – размер</a:t>
            </a:r>
            <a:r>
              <a:rPr lang="en-US" sz="2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:</a:t>
            </a:r>
            <a:r>
              <a: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при </a:t>
            </a:r>
            <a:r>
              <a:rPr lang="en-US" sz="2400" b="1" dirty="0" err="1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E</a:t>
            </a:r>
            <a:r>
              <a:rPr lang="en-US" sz="2400" b="1" baseline="-25000" dirty="0" err="1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kin</a:t>
            </a:r>
            <a:r>
              <a:rPr lang="en-US" sz="2400" b="1" dirty="0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= </a:t>
            </a:r>
            <a:r>
              <a: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4.</a:t>
            </a:r>
            <a:r>
              <a:rPr lang="en-US" sz="2400" b="1" dirty="0" smtClean="0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5 GeV/u</a:t>
            </a:r>
            <a:r>
              <a: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s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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11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GeV/u</a:t>
            </a:r>
            <a:r>
              <a: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)</a:t>
            </a:r>
            <a:r>
              <a:rPr lang="ru-RU" sz="2400" b="1" dirty="0" smtClean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</a:p>
          <a:p>
            <a:r>
              <a:rPr lang="en-US" sz="2400" b="1" dirty="0" smtClean="0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B </a:t>
            </a:r>
            <a:r>
              <a:rPr lang="en-US" sz="2400" b="1" dirty="0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= </a:t>
            </a:r>
            <a:r>
              <a: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45</a:t>
            </a:r>
            <a:r>
              <a:rPr lang="en-US" sz="2400" b="1" dirty="0" smtClean="0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T</a:t>
            </a:r>
            <a:r>
              <a:rPr lang="en-US" sz="2400" b="1" dirty="0" err="1" smtClean="0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m</a:t>
            </a:r>
            <a:r>
              <a: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, и при В = 2 Т </a:t>
            </a:r>
            <a:r>
              <a: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радиус кривизны траектории</a:t>
            </a:r>
          </a:p>
          <a:p>
            <a:r>
              <a: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в магнитах – 22.5 м! Можно делать прямые магниты! </a:t>
            </a:r>
            <a:endParaRPr lang="ru-RU" sz="2400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9592" y="5562595"/>
            <a:ext cx="756084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А тогда –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Nuclotron-type magnets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!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Технология ОИЯИ! </a:t>
            </a:r>
            <a:endParaRPr lang="ru-RU" sz="2400" b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73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9132520" cy="6758396"/>
            <a:chOff x="0" y="0"/>
            <a:chExt cx="9132520" cy="6758396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6845" y="6184989"/>
              <a:ext cx="8969143" cy="573407"/>
              <a:chOff x="66845" y="6184989"/>
              <a:chExt cx="8969143" cy="57340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11560" y="6470274"/>
                <a:ext cx="29523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333399"/>
                    </a:solidFill>
                  </a:rPr>
                  <a:t>20.12.2016 </a:t>
                </a:r>
                <a:r>
                  <a:rPr lang="ru-RU" sz="1200" b="1" dirty="0" smtClean="0">
                    <a:solidFill>
                      <a:srgbClr val="333399"/>
                    </a:solidFill>
                  </a:rPr>
                  <a:t>Семинар ЛЯП </a:t>
                </a:r>
                <a:r>
                  <a:rPr lang="ru-RU" sz="1200" b="1" dirty="0" err="1" smtClean="0">
                    <a:solidFill>
                      <a:srgbClr val="333399"/>
                    </a:solidFill>
                  </a:rPr>
                  <a:t>И.Мешков</a:t>
                </a:r>
                <a:endParaRPr lang="ru-RU" sz="1200" b="1" dirty="0">
                  <a:solidFill>
                    <a:srgbClr val="333399"/>
                  </a:solidFill>
                </a:endParaRPr>
              </a:p>
            </p:txBody>
          </p:sp>
          <p:pic>
            <p:nvPicPr>
              <p:cNvPr id="11" name="Picture 7" descr="NICA-Logo_4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2440" y="6398829"/>
                <a:ext cx="503548" cy="249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8" descr="ok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45" y="6184989"/>
                <a:ext cx="577503" cy="573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4" descr="sign_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726" y="105122"/>
              <a:ext cx="1188794" cy="1276205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1009650" y="35735"/>
              <a:ext cx="7124700" cy="184659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lnSpc>
                  <a:spcPct val="114000"/>
                </a:lnSpc>
                <a:spcBef>
                  <a:spcPts val="0"/>
                </a:spcBef>
              </a:pPr>
              <a:r>
                <a:rPr lang="en-US" altLang="ja-JP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N</a:t>
              </a:r>
              <a:r>
                <a:rPr lang="en-US" altLang="ja-JP" sz="2800" b="1" dirty="0">
                  <a:solidFill>
                    <a:srgbClr val="000066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uclotron-based</a:t>
              </a:r>
              <a:r>
                <a:rPr lang="en-US" altLang="ja-JP" sz="2800" b="1" dirty="0">
                  <a:solidFill>
                    <a:srgbClr val="333399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 </a:t>
              </a:r>
              <a:r>
                <a:rPr lang="en-US" altLang="ja-JP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I</a:t>
              </a:r>
              <a:r>
                <a:rPr lang="en-US" altLang="ja-JP" sz="2800" b="1" dirty="0">
                  <a:solidFill>
                    <a:srgbClr val="000066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on</a:t>
              </a:r>
              <a:r>
                <a:rPr lang="en-US" altLang="ja-JP" sz="2800" b="1" dirty="0">
                  <a:solidFill>
                    <a:srgbClr val="333399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 </a:t>
              </a:r>
              <a:r>
                <a:rPr lang="en-US" altLang="ja-JP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C</a:t>
              </a:r>
              <a:r>
                <a:rPr lang="en-US" altLang="ja-JP" sz="2800" b="1" dirty="0">
                  <a:solidFill>
                    <a:srgbClr val="000066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ollider </a:t>
              </a:r>
              <a:r>
                <a:rPr lang="en-US" altLang="ja-JP" sz="2800" b="1" dirty="0" err="1">
                  <a:solidFill>
                    <a:srgbClr val="000066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f</a:t>
              </a:r>
              <a:r>
                <a:rPr lang="en-US" altLang="ja-JP" sz="28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A</a:t>
              </a:r>
              <a:r>
                <a:rPr lang="en-US" altLang="ja-JP" sz="2800" b="1" dirty="0" err="1">
                  <a:solidFill>
                    <a:srgbClr val="000066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cility</a:t>
              </a:r>
              <a:endParaRPr lang="en-US" altLang="ru-RU" sz="2800" b="1" dirty="0" smtClean="0">
                <a:solidFill>
                  <a:srgbClr val="000066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ct val="114000"/>
                </a:lnSpc>
                <a:spcBef>
                  <a:spcPts val="0"/>
                </a:spcBef>
              </a:pPr>
              <a:r>
                <a:rPr lang="en-US" altLang="ru-RU" sz="2400" b="1" dirty="0" err="1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I.N.Meshkov</a:t>
              </a:r>
              <a:r>
                <a:rPr lang="en-US" altLang="ru-RU" sz="2400" b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ru-RU" sz="2400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for NICA Working Group</a:t>
              </a:r>
            </a:p>
            <a:p>
              <a:pPr algn="ctr">
                <a:lnSpc>
                  <a:spcPct val="114000"/>
                </a:lnSpc>
                <a:spcBef>
                  <a:spcPts val="0"/>
                </a:spcBef>
              </a:pPr>
              <a:r>
                <a:rPr lang="en-US" altLang="ru-RU" sz="2400" b="1" i="1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Workshop </a:t>
              </a:r>
              <a:r>
                <a:rPr lang="en-US" altLang="ru-RU" sz="2400" b="1" i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“Very High Multiplicity Physics”</a:t>
              </a:r>
            </a:p>
            <a:p>
              <a:pPr algn="ctr">
                <a:lnSpc>
                  <a:spcPct val="114000"/>
                </a:lnSpc>
                <a:spcBef>
                  <a:spcPts val="0"/>
                </a:spcBef>
              </a:pPr>
              <a:r>
                <a:rPr lang="en-US" altLang="ru-RU" sz="2400" b="1" dirty="0" err="1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Dubna</a:t>
              </a:r>
              <a:r>
                <a:rPr lang="en-US" altLang="ru-RU" sz="2400" b="1" dirty="0">
                  <a:solidFill>
                    <a:srgbClr val="000066"/>
                  </a:solidFill>
                  <a:latin typeface="Calibri" panose="020F0502020204030204" pitchFamily="34" charset="0"/>
                </a:rPr>
                <a:t>, </a:t>
              </a:r>
              <a:r>
                <a:rPr lang="en-US" altLang="ru-RU" sz="24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17-19 September, 2007</a:t>
              </a:r>
              <a:endParaRPr lang="ru-RU" altLang="ru-RU" sz="24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0" t="4200" r="18101" b="7601"/>
            <a:stretch/>
          </p:blipFill>
          <p:spPr>
            <a:xfrm>
              <a:off x="1619672" y="1810722"/>
              <a:ext cx="6336704" cy="4536504"/>
            </a:xfrm>
            <a:prstGeom prst="rect">
              <a:avLst/>
            </a:prstGeom>
          </p:spPr>
        </p:pic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1835696" cy="9233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Становление проекта</a:t>
              </a:r>
            </a:p>
            <a:p>
              <a:pPr algn="ctr"/>
              <a:r>
                <a:rPr lang="ru-RU" altLang="ru-RU" sz="1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2006 - 2008 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-14081" y="2001855"/>
            <a:ext cx="2236788" cy="1352725"/>
            <a:chOff x="0" y="2086700"/>
            <a:chExt cx="2236788" cy="1352725"/>
          </a:xfrm>
        </p:grpSpPr>
        <p:sp>
          <p:nvSpPr>
            <p:cNvPr id="6" name="TextBox 5"/>
            <p:cNvSpPr txBox="1"/>
            <p:nvPr/>
          </p:nvSpPr>
          <p:spPr>
            <a:xfrm>
              <a:off x="0" y="2086700"/>
              <a:ext cx="1691680" cy="461665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Первое</a:t>
              </a:r>
              <a:endParaRPr lang="ru-RU" sz="24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0" y="2535266"/>
              <a:ext cx="2236788" cy="461665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представление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2977760"/>
              <a:ext cx="1691680" cy="461665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Проекта</a:t>
              </a:r>
              <a:endParaRPr lang="ru-RU" sz="24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84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14016" y="4193497"/>
            <a:ext cx="1835696" cy="910231"/>
            <a:chOff x="0" y="2086700"/>
            <a:chExt cx="1835696" cy="910231"/>
          </a:xfrm>
        </p:grpSpPr>
        <p:sp>
          <p:nvSpPr>
            <p:cNvPr id="15" name="TextBox 14"/>
            <p:cNvSpPr txBox="1"/>
            <p:nvPr/>
          </p:nvSpPr>
          <p:spPr>
            <a:xfrm>
              <a:off x="0" y="2086700"/>
              <a:ext cx="1107353" cy="461665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…и его</a:t>
              </a:r>
              <a:endParaRPr lang="ru-RU" sz="24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0" y="2535266"/>
              <a:ext cx="1835696" cy="461665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Парламента 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7891" y="6184989"/>
            <a:ext cx="8969143" cy="573407"/>
            <a:chOff x="66845" y="6184989"/>
            <a:chExt cx="8969143" cy="573407"/>
          </a:xfrm>
        </p:grpSpPr>
        <p:sp>
          <p:nvSpPr>
            <p:cNvPr id="10" name="TextBox 9"/>
            <p:cNvSpPr txBox="1"/>
            <p:nvPr/>
          </p:nvSpPr>
          <p:spPr>
            <a:xfrm>
              <a:off x="611560" y="6470274"/>
              <a:ext cx="29523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333399"/>
                  </a:solidFill>
                </a:rPr>
                <a:t>20.12.2016 </a:t>
              </a:r>
              <a:r>
                <a:rPr lang="ru-RU" sz="1200" b="1" dirty="0" smtClean="0">
                  <a:solidFill>
                    <a:srgbClr val="333399"/>
                  </a:solidFill>
                </a:rPr>
                <a:t>Семинар ЛЯП </a:t>
              </a:r>
              <a:r>
                <a:rPr lang="ru-RU" sz="1200" b="1" dirty="0" err="1" smtClean="0">
                  <a:solidFill>
                    <a:srgbClr val="333399"/>
                  </a:solidFill>
                </a:rPr>
                <a:t>И.Мешков</a:t>
              </a:r>
              <a:endParaRPr lang="ru-RU" sz="1200" b="1" dirty="0">
                <a:solidFill>
                  <a:srgbClr val="333399"/>
                </a:solidFill>
              </a:endParaRPr>
            </a:p>
          </p:txBody>
        </p:sp>
        <p:pic>
          <p:nvPicPr>
            <p:cNvPr id="11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6398829"/>
              <a:ext cx="503548" cy="24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o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45" y="6184989"/>
              <a:ext cx="577503" cy="57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813568" y="3717032"/>
            <a:ext cx="7561263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anose="020A0402060406010301" pitchFamily="18" charset="0"/>
              </a:rPr>
              <a:t>О концептуальном проекте создания</a:t>
            </a:r>
          </a:p>
          <a:p>
            <a:pPr algn="ctr"/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anose="020A0402060406010301" pitchFamily="18" charset="0"/>
              </a:rPr>
              <a:t>на базе </a:t>
            </a:r>
            <a:r>
              <a:rPr lang="ru-RU" alt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anose="020A0402060406010301" pitchFamily="18" charset="0"/>
              </a:rPr>
              <a:t>Нуклотрона</a:t>
            </a:r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anose="020A0402060406010301" pitchFamily="18" charset="0"/>
              </a:rPr>
              <a:t> ОИЯИ коллайдера</a:t>
            </a:r>
          </a:p>
          <a:p>
            <a:pPr algn="ctr"/>
            <a:r>
              <a:rPr lang="en-US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anose="020A0402060406010301" pitchFamily="18" charset="0"/>
              </a:rPr>
              <a:t>NICA/MPD</a:t>
            </a:r>
          </a:p>
          <a:p>
            <a:pPr algn="ctr"/>
            <a:r>
              <a:rPr lang="ru-RU" altLang="ru-RU" sz="24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anose="020A0402060406010301" pitchFamily="18" charset="0"/>
              </a:rPr>
              <a:t>КПП ОИЯИ, 27 ноября 2007</a:t>
            </a:r>
          </a:p>
          <a:p>
            <a:pPr algn="ctr"/>
            <a:r>
              <a:rPr lang="ru-RU" altLang="ru-RU" sz="2800" b="1" i="1" dirty="0">
                <a:solidFill>
                  <a:srgbClr val="000066"/>
                </a:solidFill>
                <a:latin typeface="Castellar" panose="020A0402060406010301" pitchFamily="18" charset="0"/>
              </a:rPr>
              <a:t>Г.В. Трубников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71058" y="438570"/>
            <a:ext cx="8024516" cy="3153360"/>
            <a:chOff x="785074" y="-12615"/>
            <a:chExt cx="8024516" cy="3153360"/>
          </a:xfrm>
        </p:grpSpPr>
        <p:pic>
          <p:nvPicPr>
            <p:cNvPr id="7" name="Picture 25" descr="sign_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8377" y="908720"/>
              <a:ext cx="2081213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785074" y="-12615"/>
              <a:ext cx="6985000" cy="21653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ru-RU" altLang="ru-RU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Стратегические направления физических исследований на ускорительном комплексе ЛВЭ ОИЯИ</a:t>
              </a:r>
              <a:endParaRPr lang="en-US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/>
              <a:r>
                <a:rPr lang="ru-RU" altLang="ru-RU" sz="2400" b="0" i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НТС ОИЯИ, 6 ноября 2007</a:t>
              </a:r>
            </a:p>
            <a:p>
              <a:pPr algn="ctr"/>
              <a:r>
                <a:rPr lang="ru-RU" altLang="ru-RU" sz="2800" i="1" dirty="0">
                  <a:solidFill>
                    <a:srgbClr val="000066"/>
                  </a:solidFill>
                  <a:latin typeface="Comic Sans MS" panose="030F0702030302020204" pitchFamily="66" charset="0"/>
                </a:rPr>
                <a:t>В. </a:t>
              </a:r>
              <a:r>
                <a:rPr lang="ru-RU" altLang="ru-RU" sz="2800" i="1" dirty="0" err="1">
                  <a:solidFill>
                    <a:srgbClr val="000066"/>
                  </a:solidFill>
                  <a:latin typeface="Comic Sans MS" panose="030F0702030302020204" pitchFamily="66" charset="0"/>
                </a:rPr>
                <a:t>Кекелидзе</a:t>
              </a:r>
              <a:endParaRPr lang="ru-RU" altLang="ru-RU" sz="2800" i="1" dirty="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-22970" y="1469384"/>
            <a:ext cx="2780754" cy="1746764"/>
            <a:chOff x="-8954" y="1002264"/>
            <a:chExt cx="2780754" cy="1746764"/>
          </a:xfrm>
        </p:grpSpPr>
        <p:sp>
          <p:nvSpPr>
            <p:cNvPr id="19" name="TextBox 18"/>
            <p:cNvSpPr txBox="1"/>
            <p:nvPr/>
          </p:nvSpPr>
          <p:spPr>
            <a:xfrm>
              <a:off x="0" y="1002264"/>
              <a:ext cx="1043608" cy="461665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На </a:t>
              </a:r>
              <a:r>
                <a:rPr lang="ru-RU" sz="24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суд</a:t>
              </a:r>
              <a:endParaRPr lang="ru-RU" sz="24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0" y="1438164"/>
              <a:ext cx="1403648" cy="461665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научной</a:t>
              </a:r>
              <a:endParaRPr lang="ru-RU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-8954" y="1881124"/>
              <a:ext cx="2411760" cy="461665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общественности</a:t>
              </a:r>
              <a:endParaRPr lang="ru-RU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-8954" y="2287363"/>
              <a:ext cx="2780754" cy="461665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ru-RU" sz="24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ОИЯИ…</a:t>
              </a:r>
              <a:endParaRPr lang="ru-RU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0" y="0"/>
            <a:ext cx="1619672" cy="92333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Становление проекта</a:t>
            </a:r>
          </a:p>
          <a:p>
            <a:pPr algn="ctr"/>
            <a:r>
              <a:rPr lang="ru-RU" alt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2006 - 2008 </a:t>
            </a:r>
          </a:p>
        </p:txBody>
      </p:sp>
    </p:spTree>
    <p:extLst>
      <p:ext uri="{BB962C8B-B14F-4D97-AF65-F5344CB8AC3E}">
        <p14:creationId xmlns:p14="http://schemas.microsoft.com/office/powerpoint/2010/main" val="16789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1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onstantia"/>
        <a:ea typeface="SimSun"/>
        <a:cs typeface=""/>
      </a:majorFont>
      <a:minorFont>
        <a:latin typeface="Constantia"/>
        <a:ea typeface="SimSun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8354</TotalTime>
  <Words>3701</Words>
  <Application>Microsoft Office PowerPoint</Application>
  <PresentationFormat>Экран (4:3)</PresentationFormat>
  <Paragraphs>1053</Paragraphs>
  <Slides>60</Slides>
  <Notes>26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60</vt:i4>
      </vt:variant>
    </vt:vector>
  </HeadingPairs>
  <TitlesOfParts>
    <vt:vector size="83" baseType="lpstr">
      <vt:lpstr>MS PGothic</vt:lpstr>
      <vt:lpstr>MS PGothic</vt:lpstr>
      <vt:lpstr>SimSun</vt:lpstr>
      <vt:lpstr>Apple Chancery</vt:lpstr>
      <vt:lpstr>Arial</vt:lpstr>
      <vt:lpstr>Bookman Old Style</vt:lpstr>
      <vt:lpstr>Calibri</vt:lpstr>
      <vt:lpstr>Castellar</vt:lpstr>
      <vt:lpstr>Century Gothic</vt:lpstr>
      <vt:lpstr>Comic Sans MS</vt:lpstr>
      <vt:lpstr>Constantia</vt:lpstr>
      <vt:lpstr>Droid Sans Fallback</vt:lpstr>
      <vt:lpstr>Georgia</vt:lpstr>
      <vt:lpstr>Symbol</vt:lpstr>
      <vt:lpstr>Times New Roman</vt:lpstr>
      <vt:lpstr>Wingdings</vt:lpstr>
      <vt:lpstr>Тема1</vt:lpstr>
      <vt:lpstr>1_Тема Office</vt:lpstr>
      <vt:lpstr>2_Тема Office</vt:lpstr>
      <vt:lpstr>3_Тема Office</vt:lpstr>
      <vt:lpstr>Фотография Photo Editor</vt:lpstr>
      <vt:lpstr>Mathcad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Source for polarized particles (SPP)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Игорь Николаевич Мешков</cp:lastModifiedBy>
  <cp:revision>598</cp:revision>
  <cp:lastPrinted>2016-12-29T08:36:38Z</cp:lastPrinted>
  <dcterms:created xsi:type="dcterms:W3CDTF">2016-04-03T19:47:50Z</dcterms:created>
  <dcterms:modified xsi:type="dcterms:W3CDTF">2017-01-11T06:05:06Z</dcterms:modified>
</cp:coreProperties>
</file>