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72" r:id="rId2"/>
    <p:sldId id="274" r:id="rId3"/>
    <p:sldId id="284" r:id="rId4"/>
    <p:sldId id="273" r:id="rId5"/>
    <p:sldId id="259" r:id="rId6"/>
    <p:sldId id="281" r:id="rId7"/>
    <p:sldId id="260" r:id="rId8"/>
    <p:sldId id="264" r:id="rId9"/>
    <p:sldId id="265" r:id="rId10"/>
    <p:sldId id="275" r:id="rId11"/>
    <p:sldId id="269" r:id="rId12"/>
    <p:sldId id="268" r:id="rId13"/>
    <p:sldId id="271" r:id="rId14"/>
    <p:sldId id="280" r:id="rId15"/>
    <p:sldId id="261" r:id="rId16"/>
    <p:sldId id="262" r:id="rId17"/>
    <p:sldId id="277" r:id="rId18"/>
    <p:sldId id="276" r:id="rId19"/>
    <p:sldId id="270" r:id="rId20"/>
    <p:sldId id="279" r:id="rId21"/>
    <p:sldId id="282" r:id="rId22"/>
    <p:sldId id="278"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426" y="102"/>
      </p:cViewPr>
      <p:guideLst>
        <p:guide orient="horz" pos="2160"/>
        <p:guide pos="2880"/>
      </p:guideLst>
    </p:cSldViewPr>
  </p:slideViewPr>
  <p:notesTextViewPr>
    <p:cViewPr>
      <p:scale>
        <a:sx n="1" d="1"/>
        <a:sy n="1" d="1"/>
      </p:scale>
      <p:origin x="0" y="0"/>
    </p:cViewPr>
  </p:notesTextViewPr>
  <p:sorterViewPr>
    <p:cViewPr>
      <p:scale>
        <a:sx n="100" d="100"/>
        <a:sy n="100" d="100"/>
      </p:scale>
      <p:origin x="0" y="6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Desktop\nec2017\Tier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Desktop\nec2017\Tier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Desktop\nec2017\Tier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dmin\Desktop\nec2017\Tier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dmin\Desktop\nec2017\Tier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dmin\Desktop\nec2017\Tier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dmin\Desktop\nec2017\Tier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Admin\Desktop\nec2017\Tier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T1_RU_JINR</a:t>
            </a:r>
            <a:r>
              <a:rPr lang="ru-RU"/>
              <a:t> </a:t>
            </a:r>
            <a:r>
              <a:rPr lang="en-US"/>
              <a:t>Logical CPU</a:t>
            </a:r>
          </a:p>
        </c:rich>
      </c:tx>
      <c:overlay val="0"/>
    </c:title>
    <c:autoTitleDeleted val="0"/>
    <c:plotArea>
      <c:layout/>
      <c:barChart>
        <c:barDir val="col"/>
        <c:grouping val="clustered"/>
        <c:varyColors val="0"/>
        <c:ser>
          <c:idx val="0"/>
          <c:order val="0"/>
          <c:tx>
            <c:strRef>
              <c:f>Лист1!$C$2</c:f>
              <c:strCache>
                <c:ptCount val="1"/>
                <c:pt idx="0">
                  <c:v>Logical CPU</c:v>
                </c:pt>
              </c:strCache>
            </c:strRef>
          </c:tx>
          <c:invertIfNegative val="0"/>
          <c:cat>
            <c:numRef>
              <c:f>Лист1!$A$3:$A$6</c:f>
              <c:numCache>
                <c:formatCode>General</c:formatCode>
                <c:ptCount val="4"/>
                <c:pt idx="0">
                  <c:v>2014</c:v>
                </c:pt>
                <c:pt idx="1">
                  <c:v>2015</c:v>
                </c:pt>
                <c:pt idx="2">
                  <c:v>2016</c:v>
                </c:pt>
                <c:pt idx="3">
                  <c:v>2017</c:v>
                </c:pt>
              </c:numCache>
            </c:numRef>
          </c:cat>
          <c:val>
            <c:numRef>
              <c:f>Лист1!$C$3:$C$6</c:f>
              <c:numCache>
                <c:formatCode>General</c:formatCode>
                <c:ptCount val="4"/>
                <c:pt idx="0">
                  <c:v>1200</c:v>
                </c:pt>
                <c:pt idx="1">
                  <c:v>2400</c:v>
                </c:pt>
                <c:pt idx="2">
                  <c:v>3600</c:v>
                </c:pt>
                <c:pt idx="3">
                  <c:v>4160</c:v>
                </c:pt>
              </c:numCache>
            </c:numRef>
          </c:val>
        </c:ser>
        <c:dLbls>
          <c:showLegendKey val="0"/>
          <c:showVal val="0"/>
          <c:showCatName val="0"/>
          <c:showSerName val="0"/>
          <c:showPercent val="0"/>
          <c:showBubbleSize val="0"/>
        </c:dLbls>
        <c:gapWidth val="150"/>
        <c:axId val="328284616"/>
        <c:axId val="328278736"/>
      </c:barChart>
      <c:catAx>
        <c:axId val="328284616"/>
        <c:scaling>
          <c:orientation val="minMax"/>
        </c:scaling>
        <c:delete val="0"/>
        <c:axPos val="b"/>
        <c:numFmt formatCode="General" sourceLinked="1"/>
        <c:majorTickMark val="out"/>
        <c:minorTickMark val="none"/>
        <c:tickLblPos val="nextTo"/>
        <c:txPr>
          <a:bodyPr/>
          <a:lstStyle/>
          <a:p>
            <a:pPr>
              <a:defRPr b="1"/>
            </a:pPr>
            <a:endParaRPr lang="ru-RU"/>
          </a:p>
        </c:txPr>
        <c:crossAx val="328278736"/>
        <c:crosses val="autoZero"/>
        <c:auto val="1"/>
        <c:lblAlgn val="ctr"/>
        <c:lblOffset val="100"/>
        <c:noMultiLvlLbl val="0"/>
      </c:catAx>
      <c:valAx>
        <c:axId val="328278736"/>
        <c:scaling>
          <c:orientation val="minMax"/>
        </c:scaling>
        <c:delete val="0"/>
        <c:axPos val="l"/>
        <c:majorGridlines/>
        <c:numFmt formatCode="General" sourceLinked="1"/>
        <c:majorTickMark val="out"/>
        <c:minorTickMark val="none"/>
        <c:tickLblPos val="nextTo"/>
        <c:txPr>
          <a:bodyPr/>
          <a:lstStyle/>
          <a:p>
            <a:pPr>
              <a:defRPr b="1"/>
            </a:pPr>
            <a:endParaRPr lang="ru-RU"/>
          </a:p>
        </c:txPr>
        <c:crossAx val="328284616"/>
        <c:crosses val="autoZero"/>
        <c:crossBetween val="between"/>
      </c:valAx>
      <c:spPr>
        <a:solidFill>
          <a:srgbClr val="92D050"/>
        </a:solidFill>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a:pPr>
            <a:r>
              <a:rPr lang="en-GB"/>
              <a:t>T1_RU_JINR</a:t>
            </a:r>
            <a:r>
              <a:rPr lang="ru-RU"/>
              <a:t> </a:t>
            </a:r>
            <a:r>
              <a:rPr lang="en-GB"/>
              <a:t>HEPSPEC06</a:t>
            </a:r>
          </a:p>
        </c:rich>
      </c:tx>
      <c:overlay val="0"/>
    </c:title>
    <c:autoTitleDeleted val="0"/>
    <c:plotArea>
      <c:layout/>
      <c:barChart>
        <c:barDir val="col"/>
        <c:grouping val="clustered"/>
        <c:varyColors val="0"/>
        <c:ser>
          <c:idx val="0"/>
          <c:order val="0"/>
          <c:tx>
            <c:strRef>
              <c:f>Лист1!$D$2</c:f>
              <c:strCache>
                <c:ptCount val="1"/>
                <c:pt idx="0">
                  <c:v>HEPSPEC06</c:v>
                </c:pt>
              </c:strCache>
            </c:strRef>
          </c:tx>
          <c:invertIfNegative val="0"/>
          <c:cat>
            <c:numRef>
              <c:f>Лист1!$A$3:$A$6</c:f>
              <c:numCache>
                <c:formatCode>General</c:formatCode>
                <c:ptCount val="4"/>
                <c:pt idx="0">
                  <c:v>2014</c:v>
                </c:pt>
                <c:pt idx="1">
                  <c:v>2015</c:v>
                </c:pt>
                <c:pt idx="2">
                  <c:v>2016</c:v>
                </c:pt>
                <c:pt idx="3">
                  <c:v>2017</c:v>
                </c:pt>
              </c:numCache>
            </c:numRef>
          </c:cat>
          <c:val>
            <c:numRef>
              <c:f>Лист1!$D$3:$D$6</c:f>
              <c:numCache>
                <c:formatCode>General</c:formatCode>
                <c:ptCount val="4"/>
                <c:pt idx="0">
                  <c:v>18024</c:v>
                </c:pt>
                <c:pt idx="1">
                  <c:v>39420</c:v>
                </c:pt>
                <c:pt idx="2">
                  <c:v>54072</c:v>
                </c:pt>
                <c:pt idx="3">
                  <c:v>63731</c:v>
                </c:pt>
              </c:numCache>
            </c:numRef>
          </c:val>
        </c:ser>
        <c:dLbls>
          <c:showLegendKey val="0"/>
          <c:showVal val="0"/>
          <c:showCatName val="0"/>
          <c:showSerName val="0"/>
          <c:showPercent val="0"/>
          <c:showBubbleSize val="0"/>
        </c:dLbls>
        <c:gapWidth val="150"/>
        <c:axId val="328281088"/>
        <c:axId val="325874456"/>
      </c:barChart>
      <c:catAx>
        <c:axId val="328281088"/>
        <c:scaling>
          <c:orientation val="minMax"/>
        </c:scaling>
        <c:delete val="0"/>
        <c:axPos val="b"/>
        <c:numFmt formatCode="General" sourceLinked="1"/>
        <c:majorTickMark val="out"/>
        <c:minorTickMark val="none"/>
        <c:tickLblPos val="nextTo"/>
        <c:txPr>
          <a:bodyPr/>
          <a:lstStyle/>
          <a:p>
            <a:pPr>
              <a:defRPr b="1"/>
            </a:pPr>
            <a:endParaRPr lang="ru-RU"/>
          </a:p>
        </c:txPr>
        <c:crossAx val="325874456"/>
        <c:crosses val="autoZero"/>
        <c:auto val="1"/>
        <c:lblAlgn val="ctr"/>
        <c:lblOffset val="100"/>
        <c:noMultiLvlLbl val="0"/>
      </c:catAx>
      <c:valAx>
        <c:axId val="325874456"/>
        <c:scaling>
          <c:orientation val="minMax"/>
        </c:scaling>
        <c:delete val="0"/>
        <c:axPos val="l"/>
        <c:majorGridlines/>
        <c:numFmt formatCode="General" sourceLinked="1"/>
        <c:majorTickMark val="out"/>
        <c:minorTickMark val="none"/>
        <c:tickLblPos val="nextTo"/>
        <c:txPr>
          <a:bodyPr/>
          <a:lstStyle/>
          <a:p>
            <a:pPr>
              <a:defRPr b="1"/>
            </a:pPr>
            <a:endParaRPr lang="ru-RU"/>
          </a:p>
        </c:txPr>
        <c:crossAx val="328281088"/>
        <c:crosses val="autoZero"/>
        <c:crossBetween val="between"/>
      </c:valAx>
      <c:spPr>
        <a:solidFill>
          <a:srgbClr val="92D050"/>
        </a:solidFill>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a:pPr>
            <a:r>
              <a:rPr lang="en-GB"/>
              <a:t>T1_RU_JINR</a:t>
            </a:r>
            <a:r>
              <a:rPr lang="ru-RU"/>
              <a:t> </a:t>
            </a:r>
            <a:r>
              <a:rPr lang="en-GB"/>
              <a:t>Disk (TB)</a:t>
            </a:r>
          </a:p>
        </c:rich>
      </c:tx>
      <c:overlay val="0"/>
    </c:title>
    <c:autoTitleDeleted val="0"/>
    <c:plotArea>
      <c:layout>
        <c:manualLayout>
          <c:layoutTarget val="inner"/>
          <c:xMode val="edge"/>
          <c:yMode val="edge"/>
          <c:x val="0.13204545260661485"/>
          <c:y val="0.20210666375036454"/>
          <c:w val="0.83906325089645484"/>
          <c:h val="0.69999161563137946"/>
        </c:manualLayout>
      </c:layout>
      <c:barChart>
        <c:barDir val="col"/>
        <c:grouping val="clustered"/>
        <c:varyColors val="0"/>
        <c:ser>
          <c:idx val="0"/>
          <c:order val="0"/>
          <c:tx>
            <c:strRef>
              <c:f>Лист1!$E$2</c:f>
              <c:strCache>
                <c:ptCount val="1"/>
                <c:pt idx="0">
                  <c:v>Disk (TB)</c:v>
                </c:pt>
              </c:strCache>
            </c:strRef>
          </c:tx>
          <c:invertIfNegative val="0"/>
          <c:cat>
            <c:numRef>
              <c:f>Лист1!$A$3:$A$6</c:f>
              <c:numCache>
                <c:formatCode>General</c:formatCode>
                <c:ptCount val="4"/>
                <c:pt idx="0">
                  <c:v>2014</c:v>
                </c:pt>
                <c:pt idx="1">
                  <c:v>2015</c:v>
                </c:pt>
                <c:pt idx="2">
                  <c:v>2016</c:v>
                </c:pt>
                <c:pt idx="3">
                  <c:v>2017</c:v>
                </c:pt>
              </c:numCache>
            </c:numRef>
          </c:cat>
          <c:val>
            <c:numRef>
              <c:f>Лист1!$E$3:$E$6</c:f>
              <c:numCache>
                <c:formatCode>General</c:formatCode>
                <c:ptCount val="4"/>
                <c:pt idx="0">
                  <c:v>652.5</c:v>
                </c:pt>
                <c:pt idx="1">
                  <c:v>2567.4140000000002</c:v>
                </c:pt>
                <c:pt idx="2">
                  <c:v>3477.4369999999999</c:v>
                </c:pt>
                <c:pt idx="3">
                  <c:v>5943.7</c:v>
                </c:pt>
              </c:numCache>
            </c:numRef>
          </c:val>
        </c:ser>
        <c:dLbls>
          <c:showLegendKey val="0"/>
          <c:showVal val="0"/>
          <c:showCatName val="0"/>
          <c:showSerName val="0"/>
          <c:showPercent val="0"/>
          <c:showBubbleSize val="0"/>
        </c:dLbls>
        <c:gapWidth val="150"/>
        <c:axId val="325878376"/>
        <c:axId val="325881512"/>
      </c:barChart>
      <c:catAx>
        <c:axId val="325878376"/>
        <c:scaling>
          <c:orientation val="minMax"/>
        </c:scaling>
        <c:delete val="0"/>
        <c:axPos val="b"/>
        <c:numFmt formatCode="General" sourceLinked="1"/>
        <c:majorTickMark val="out"/>
        <c:minorTickMark val="none"/>
        <c:tickLblPos val="nextTo"/>
        <c:txPr>
          <a:bodyPr/>
          <a:lstStyle/>
          <a:p>
            <a:pPr>
              <a:defRPr b="1"/>
            </a:pPr>
            <a:endParaRPr lang="ru-RU"/>
          </a:p>
        </c:txPr>
        <c:crossAx val="325881512"/>
        <c:crosses val="autoZero"/>
        <c:auto val="1"/>
        <c:lblAlgn val="ctr"/>
        <c:lblOffset val="100"/>
        <c:noMultiLvlLbl val="0"/>
      </c:catAx>
      <c:valAx>
        <c:axId val="325881512"/>
        <c:scaling>
          <c:orientation val="minMax"/>
          <c:max val="6000"/>
        </c:scaling>
        <c:delete val="0"/>
        <c:axPos val="l"/>
        <c:majorGridlines/>
        <c:numFmt formatCode="General" sourceLinked="1"/>
        <c:majorTickMark val="out"/>
        <c:minorTickMark val="none"/>
        <c:tickLblPos val="nextTo"/>
        <c:txPr>
          <a:bodyPr/>
          <a:lstStyle/>
          <a:p>
            <a:pPr>
              <a:defRPr b="1"/>
            </a:pPr>
            <a:endParaRPr lang="ru-RU"/>
          </a:p>
        </c:txPr>
        <c:crossAx val="325878376"/>
        <c:crosses val="autoZero"/>
        <c:crossBetween val="between"/>
      </c:valAx>
      <c:spPr>
        <a:solidFill>
          <a:srgbClr val="92D050"/>
        </a:solidFill>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en-GB"/>
              <a:t>T1_RU_JINR Tape (TB)</a:t>
            </a:r>
          </a:p>
        </c:rich>
      </c:tx>
      <c:overlay val="0"/>
    </c:title>
    <c:autoTitleDeleted val="0"/>
    <c:plotArea>
      <c:layout/>
      <c:barChart>
        <c:barDir val="col"/>
        <c:grouping val="clustered"/>
        <c:varyColors val="0"/>
        <c:ser>
          <c:idx val="0"/>
          <c:order val="0"/>
          <c:tx>
            <c:strRef>
              <c:f>Лист1!$F$2</c:f>
              <c:strCache>
                <c:ptCount val="1"/>
                <c:pt idx="0">
                  <c:v>Tape (TB)</c:v>
                </c:pt>
              </c:strCache>
            </c:strRef>
          </c:tx>
          <c:invertIfNegative val="0"/>
          <c:cat>
            <c:numRef>
              <c:f>Лист1!$A$3:$A$6</c:f>
              <c:numCache>
                <c:formatCode>General</c:formatCode>
                <c:ptCount val="4"/>
                <c:pt idx="0">
                  <c:v>2014</c:v>
                </c:pt>
                <c:pt idx="1">
                  <c:v>2015</c:v>
                </c:pt>
                <c:pt idx="2">
                  <c:v>2016</c:v>
                </c:pt>
                <c:pt idx="3">
                  <c:v>2017</c:v>
                </c:pt>
              </c:numCache>
            </c:numRef>
          </c:cat>
          <c:val>
            <c:numRef>
              <c:f>Лист1!$F$3:$F$6</c:f>
              <c:numCache>
                <c:formatCode>General</c:formatCode>
                <c:ptCount val="4"/>
                <c:pt idx="0">
                  <c:v>0</c:v>
                </c:pt>
                <c:pt idx="1">
                  <c:v>5478.317</c:v>
                </c:pt>
                <c:pt idx="2">
                  <c:v>5478.317</c:v>
                </c:pt>
                <c:pt idx="3">
                  <c:v>9119.1270000000004</c:v>
                </c:pt>
              </c:numCache>
            </c:numRef>
          </c:val>
        </c:ser>
        <c:dLbls>
          <c:showLegendKey val="0"/>
          <c:showVal val="0"/>
          <c:showCatName val="0"/>
          <c:showSerName val="0"/>
          <c:showPercent val="0"/>
          <c:showBubbleSize val="0"/>
        </c:dLbls>
        <c:gapWidth val="150"/>
        <c:axId val="325875632"/>
        <c:axId val="325876416"/>
      </c:barChart>
      <c:catAx>
        <c:axId val="325875632"/>
        <c:scaling>
          <c:orientation val="minMax"/>
        </c:scaling>
        <c:delete val="0"/>
        <c:axPos val="b"/>
        <c:numFmt formatCode="General" sourceLinked="1"/>
        <c:majorTickMark val="out"/>
        <c:minorTickMark val="none"/>
        <c:tickLblPos val="nextTo"/>
        <c:txPr>
          <a:bodyPr/>
          <a:lstStyle/>
          <a:p>
            <a:pPr>
              <a:defRPr b="1"/>
            </a:pPr>
            <a:endParaRPr lang="ru-RU"/>
          </a:p>
        </c:txPr>
        <c:crossAx val="325876416"/>
        <c:crosses val="autoZero"/>
        <c:auto val="1"/>
        <c:lblAlgn val="ctr"/>
        <c:lblOffset val="100"/>
        <c:noMultiLvlLbl val="0"/>
      </c:catAx>
      <c:valAx>
        <c:axId val="325876416"/>
        <c:scaling>
          <c:orientation val="minMax"/>
        </c:scaling>
        <c:delete val="0"/>
        <c:axPos val="l"/>
        <c:majorGridlines/>
        <c:numFmt formatCode="General" sourceLinked="1"/>
        <c:majorTickMark val="out"/>
        <c:minorTickMark val="none"/>
        <c:tickLblPos val="nextTo"/>
        <c:txPr>
          <a:bodyPr/>
          <a:lstStyle/>
          <a:p>
            <a:pPr>
              <a:defRPr b="1"/>
            </a:pPr>
            <a:endParaRPr lang="ru-RU"/>
          </a:p>
        </c:txPr>
        <c:crossAx val="325875632"/>
        <c:crosses val="autoZero"/>
        <c:crossBetween val="between"/>
      </c:valAx>
      <c:spPr>
        <a:solidFill>
          <a:srgbClr val="92D050"/>
        </a:solidFill>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JINR-LCG2 Physical CPU</a:t>
            </a:r>
          </a:p>
        </c:rich>
      </c:tx>
      <c:layout>
        <c:manualLayout>
          <c:xMode val="edge"/>
          <c:yMode val="edge"/>
          <c:x val="0.2468193350831146"/>
          <c:y val="5.185185185185185E-2"/>
        </c:manualLayout>
      </c:layout>
      <c:overlay val="0"/>
    </c:title>
    <c:autoTitleDeleted val="0"/>
    <c:plotArea>
      <c:layout/>
      <c:barChart>
        <c:barDir val="col"/>
        <c:grouping val="clustered"/>
        <c:varyColors val="0"/>
        <c:ser>
          <c:idx val="0"/>
          <c:order val="0"/>
          <c:tx>
            <c:strRef>
              <c:f>Лист1!$B$1</c:f>
              <c:strCache>
                <c:ptCount val="1"/>
                <c:pt idx="0">
                  <c:v>Physical CPU</c:v>
                </c:pt>
              </c:strCache>
            </c:strRef>
          </c:tx>
          <c:invertIfNegative val="0"/>
          <c:cat>
            <c:numRef>
              <c:f>Лист1!$A$2:$A$9</c:f>
              <c:numCache>
                <c:formatCode>General</c:formatCode>
                <c:ptCount val="8"/>
                <c:pt idx="0">
                  <c:v>2010</c:v>
                </c:pt>
                <c:pt idx="1">
                  <c:v>2011</c:v>
                </c:pt>
                <c:pt idx="2">
                  <c:v>2012</c:v>
                </c:pt>
                <c:pt idx="3">
                  <c:v>2013</c:v>
                </c:pt>
                <c:pt idx="4">
                  <c:v>2014</c:v>
                </c:pt>
                <c:pt idx="5">
                  <c:v>2015</c:v>
                </c:pt>
                <c:pt idx="6">
                  <c:v>2016</c:v>
                </c:pt>
                <c:pt idx="7">
                  <c:v>2017</c:v>
                </c:pt>
              </c:numCache>
            </c:numRef>
          </c:cat>
          <c:val>
            <c:numRef>
              <c:f>Лист1!$B$2:$B$9</c:f>
              <c:numCache>
                <c:formatCode>General</c:formatCode>
                <c:ptCount val="8"/>
                <c:pt idx="0">
                  <c:v>350</c:v>
                </c:pt>
                <c:pt idx="1">
                  <c:v>803</c:v>
                </c:pt>
                <c:pt idx="2">
                  <c:v>1291</c:v>
                </c:pt>
                <c:pt idx="3">
                  <c:v>1210</c:v>
                </c:pt>
                <c:pt idx="4">
                  <c:v>1234</c:v>
                </c:pt>
                <c:pt idx="5">
                  <c:v>1244</c:v>
                </c:pt>
                <c:pt idx="6">
                  <c:v>1244</c:v>
                </c:pt>
                <c:pt idx="7">
                  <c:v>1840</c:v>
                </c:pt>
              </c:numCache>
            </c:numRef>
          </c:val>
        </c:ser>
        <c:dLbls>
          <c:showLegendKey val="0"/>
          <c:showVal val="0"/>
          <c:showCatName val="0"/>
          <c:showSerName val="0"/>
          <c:showPercent val="0"/>
          <c:showBubbleSize val="0"/>
        </c:dLbls>
        <c:gapWidth val="150"/>
        <c:axId val="273565504"/>
        <c:axId val="273567856"/>
      </c:barChart>
      <c:catAx>
        <c:axId val="273565504"/>
        <c:scaling>
          <c:orientation val="minMax"/>
        </c:scaling>
        <c:delete val="0"/>
        <c:axPos val="b"/>
        <c:numFmt formatCode="General" sourceLinked="1"/>
        <c:majorTickMark val="none"/>
        <c:minorTickMark val="none"/>
        <c:tickLblPos val="nextTo"/>
        <c:txPr>
          <a:bodyPr/>
          <a:lstStyle/>
          <a:p>
            <a:pPr>
              <a:defRPr b="1"/>
            </a:pPr>
            <a:endParaRPr lang="ru-RU"/>
          </a:p>
        </c:txPr>
        <c:crossAx val="273567856"/>
        <c:crosses val="autoZero"/>
        <c:auto val="1"/>
        <c:lblAlgn val="ctr"/>
        <c:lblOffset val="100"/>
        <c:noMultiLvlLbl val="0"/>
      </c:catAx>
      <c:valAx>
        <c:axId val="273567856"/>
        <c:scaling>
          <c:orientation val="minMax"/>
        </c:scaling>
        <c:delete val="0"/>
        <c:axPos val="l"/>
        <c:majorGridlines/>
        <c:title>
          <c:tx>
            <c:rich>
              <a:bodyPr/>
              <a:lstStyle/>
              <a:p>
                <a:pPr>
                  <a:defRPr/>
                </a:pPr>
                <a:r>
                  <a:rPr lang="en-US"/>
                  <a:t>Physical CPU</a:t>
                </a:r>
                <a:endParaRPr lang="ru-RU"/>
              </a:p>
            </c:rich>
          </c:tx>
          <c:overlay val="0"/>
        </c:title>
        <c:numFmt formatCode="General" sourceLinked="1"/>
        <c:majorTickMark val="none"/>
        <c:minorTickMark val="none"/>
        <c:tickLblPos val="nextTo"/>
        <c:txPr>
          <a:bodyPr/>
          <a:lstStyle/>
          <a:p>
            <a:pPr>
              <a:defRPr b="1"/>
            </a:pPr>
            <a:endParaRPr lang="ru-RU"/>
          </a:p>
        </c:txPr>
        <c:crossAx val="273565504"/>
        <c:crosses val="autoZero"/>
        <c:crossBetween val="between"/>
      </c:valAx>
      <c:spPr>
        <a:solidFill>
          <a:srgbClr val="92D050"/>
        </a:solidFill>
      </c:spPr>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800"/>
            </a:pPr>
            <a:r>
              <a:rPr lang="en-US" sz="1800"/>
              <a:t>JINR-LCG2 Logical CPU</a:t>
            </a:r>
          </a:p>
        </c:rich>
      </c:tx>
      <c:layout>
        <c:manualLayout>
          <c:xMode val="edge"/>
          <c:yMode val="edge"/>
          <c:x val="0.21840266841644795"/>
          <c:y val="3.2067144054700993E-2"/>
        </c:manualLayout>
      </c:layout>
      <c:overlay val="0"/>
    </c:title>
    <c:autoTitleDeleted val="0"/>
    <c:plotArea>
      <c:layout/>
      <c:barChart>
        <c:barDir val="col"/>
        <c:grouping val="clustered"/>
        <c:varyColors val="0"/>
        <c:ser>
          <c:idx val="0"/>
          <c:order val="0"/>
          <c:tx>
            <c:strRef>
              <c:f>Лист1!$C$1</c:f>
              <c:strCache>
                <c:ptCount val="1"/>
                <c:pt idx="0">
                  <c:v>Logical CPU</c:v>
                </c:pt>
              </c:strCache>
            </c:strRef>
          </c:tx>
          <c:invertIfNegative val="0"/>
          <c:cat>
            <c:numRef>
              <c:f>Лист1!$A$2:$A$9</c:f>
              <c:numCache>
                <c:formatCode>General</c:formatCode>
                <c:ptCount val="8"/>
                <c:pt idx="0">
                  <c:v>2010</c:v>
                </c:pt>
                <c:pt idx="1">
                  <c:v>2011</c:v>
                </c:pt>
                <c:pt idx="2">
                  <c:v>2012</c:v>
                </c:pt>
                <c:pt idx="3">
                  <c:v>2013</c:v>
                </c:pt>
                <c:pt idx="4">
                  <c:v>2014</c:v>
                </c:pt>
                <c:pt idx="5">
                  <c:v>2015</c:v>
                </c:pt>
                <c:pt idx="6">
                  <c:v>2016</c:v>
                </c:pt>
                <c:pt idx="7">
                  <c:v>2017</c:v>
                </c:pt>
              </c:numCache>
            </c:numRef>
          </c:cat>
          <c:val>
            <c:numRef>
              <c:f>Лист1!$C$2:$C$9</c:f>
              <c:numCache>
                <c:formatCode>General</c:formatCode>
                <c:ptCount val="8"/>
                <c:pt idx="0">
                  <c:v>1132</c:v>
                </c:pt>
                <c:pt idx="1">
                  <c:v>1606</c:v>
                </c:pt>
                <c:pt idx="2">
                  <c:v>2582</c:v>
                </c:pt>
                <c:pt idx="3">
                  <c:v>2420</c:v>
                </c:pt>
                <c:pt idx="4">
                  <c:v>2468</c:v>
                </c:pt>
                <c:pt idx="5">
                  <c:v>2568</c:v>
                </c:pt>
                <c:pt idx="6">
                  <c:v>2568</c:v>
                </c:pt>
                <c:pt idx="7">
                  <c:v>3760</c:v>
                </c:pt>
              </c:numCache>
            </c:numRef>
          </c:val>
        </c:ser>
        <c:dLbls>
          <c:showLegendKey val="0"/>
          <c:showVal val="0"/>
          <c:showCatName val="0"/>
          <c:showSerName val="0"/>
          <c:showPercent val="0"/>
          <c:showBubbleSize val="0"/>
        </c:dLbls>
        <c:gapWidth val="150"/>
        <c:axId val="273560408"/>
        <c:axId val="273563936"/>
      </c:barChart>
      <c:catAx>
        <c:axId val="273560408"/>
        <c:scaling>
          <c:orientation val="minMax"/>
        </c:scaling>
        <c:delete val="0"/>
        <c:axPos val="b"/>
        <c:numFmt formatCode="General" sourceLinked="1"/>
        <c:majorTickMark val="none"/>
        <c:minorTickMark val="none"/>
        <c:tickLblPos val="nextTo"/>
        <c:txPr>
          <a:bodyPr/>
          <a:lstStyle/>
          <a:p>
            <a:pPr>
              <a:defRPr sz="1100" b="1"/>
            </a:pPr>
            <a:endParaRPr lang="ru-RU"/>
          </a:p>
        </c:txPr>
        <c:crossAx val="273563936"/>
        <c:crosses val="autoZero"/>
        <c:auto val="1"/>
        <c:lblAlgn val="ctr"/>
        <c:lblOffset val="100"/>
        <c:noMultiLvlLbl val="0"/>
      </c:catAx>
      <c:valAx>
        <c:axId val="273563936"/>
        <c:scaling>
          <c:orientation val="minMax"/>
        </c:scaling>
        <c:delete val="0"/>
        <c:axPos val="l"/>
        <c:majorGridlines/>
        <c:title>
          <c:tx>
            <c:rich>
              <a:bodyPr/>
              <a:lstStyle/>
              <a:p>
                <a:pPr>
                  <a:defRPr sz="1000"/>
                </a:pPr>
                <a:r>
                  <a:rPr lang="en-US" sz="1000"/>
                  <a:t>Logical CPU</a:t>
                </a:r>
                <a:endParaRPr lang="ru-RU" sz="1000"/>
              </a:p>
            </c:rich>
          </c:tx>
          <c:overlay val="0"/>
        </c:title>
        <c:numFmt formatCode="General" sourceLinked="1"/>
        <c:majorTickMark val="none"/>
        <c:minorTickMark val="none"/>
        <c:tickLblPos val="nextTo"/>
        <c:txPr>
          <a:bodyPr/>
          <a:lstStyle/>
          <a:p>
            <a:pPr>
              <a:defRPr sz="1100" b="1"/>
            </a:pPr>
            <a:endParaRPr lang="ru-RU"/>
          </a:p>
        </c:txPr>
        <c:crossAx val="273560408"/>
        <c:crosses val="autoZero"/>
        <c:crossBetween val="between"/>
      </c:valAx>
      <c:spPr>
        <a:solidFill>
          <a:srgbClr val="92D050"/>
        </a:solidFill>
      </c:spPr>
    </c:plotArea>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a:pPr>
            <a:r>
              <a:rPr lang="en-US"/>
              <a:t> JINR-LCG2 HEPSPEC06</a:t>
            </a:r>
          </a:p>
        </c:rich>
      </c:tx>
      <c:overlay val="0"/>
    </c:title>
    <c:autoTitleDeleted val="0"/>
    <c:plotArea>
      <c:layout>
        <c:manualLayout>
          <c:layoutTarget val="inner"/>
          <c:xMode val="edge"/>
          <c:yMode val="edge"/>
          <c:x val="0.16759261077402732"/>
          <c:y val="0.22033854360897717"/>
          <c:w val="0.79630314960629922"/>
          <c:h val="0.68921660834062404"/>
        </c:manualLayout>
      </c:layout>
      <c:barChart>
        <c:barDir val="col"/>
        <c:grouping val="clustered"/>
        <c:varyColors val="0"/>
        <c:ser>
          <c:idx val="0"/>
          <c:order val="0"/>
          <c:tx>
            <c:strRef>
              <c:f>Лист1!$D$1</c:f>
              <c:strCache>
                <c:ptCount val="1"/>
                <c:pt idx="0">
                  <c:v>HEPSPEC06</c:v>
                </c:pt>
              </c:strCache>
            </c:strRef>
          </c:tx>
          <c:spPr>
            <a:solidFill>
              <a:schemeClr val="accent6"/>
            </a:solidFill>
          </c:spPr>
          <c:invertIfNegative val="0"/>
          <c:cat>
            <c:numRef>
              <c:f>Лист1!$A$2:$A$9</c:f>
              <c:numCache>
                <c:formatCode>General</c:formatCode>
                <c:ptCount val="8"/>
                <c:pt idx="0">
                  <c:v>2010</c:v>
                </c:pt>
                <c:pt idx="1">
                  <c:v>2011</c:v>
                </c:pt>
                <c:pt idx="2">
                  <c:v>2012</c:v>
                </c:pt>
                <c:pt idx="3">
                  <c:v>2013</c:v>
                </c:pt>
                <c:pt idx="4">
                  <c:v>2014</c:v>
                </c:pt>
                <c:pt idx="5">
                  <c:v>2015</c:v>
                </c:pt>
                <c:pt idx="6">
                  <c:v>2016</c:v>
                </c:pt>
                <c:pt idx="7">
                  <c:v>2017</c:v>
                </c:pt>
              </c:numCache>
            </c:numRef>
          </c:cat>
          <c:val>
            <c:numRef>
              <c:f>Лист1!$D$2:$D$9</c:f>
              <c:numCache>
                <c:formatCode>General</c:formatCode>
                <c:ptCount val="8"/>
                <c:pt idx="0">
                  <c:v>10389</c:v>
                </c:pt>
                <c:pt idx="1">
                  <c:v>16110</c:v>
                </c:pt>
                <c:pt idx="2">
                  <c:v>25889</c:v>
                </c:pt>
                <c:pt idx="3">
                  <c:v>24264</c:v>
                </c:pt>
                <c:pt idx="4">
                  <c:v>24745</c:v>
                </c:pt>
                <c:pt idx="5">
                  <c:v>25537</c:v>
                </c:pt>
                <c:pt idx="6">
                  <c:v>25537</c:v>
                </c:pt>
                <c:pt idx="7">
                  <c:v>47891</c:v>
                </c:pt>
              </c:numCache>
            </c:numRef>
          </c:val>
        </c:ser>
        <c:dLbls>
          <c:showLegendKey val="0"/>
          <c:showVal val="0"/>
          <c:showCatName val="0"/>
          <c:showSerName val="0"/>
          <c:showPercent val="0"/>
          <c:showBubbleSize val="0"/>
        </c:dLbls>
        <c:gapWidth val="150"/>
        <c:axId val="273560800"/>
        <c:axId val="273561192"/>
      </c:barChart>
      <c:catAx>
        <c:axId val="273560800"/>
        <c:scaling>
          <c:orientation val="minMax"/>
        </c:scaling>
        <c:delete val="0"/>
        <c:axPos val="b"/>
        <c:numFmt formatCode="General" sourceLinked="1"/>
        <c:majorTickMark val="none"/>
        <c:minorTickMark val="none"/>
        <c:tickLblPos val="nextTo"/>
        <c:txPr>
          <a:bodyPr/>
          <a:lstStyle/>
          <a:p>
            <a:pPr>
              <a:defRPr b="1"/>
            </a:pPr>
            <a:endParaRPr lang="ru-RU"/>
          </a:p>
        </c:txPr>
        <c:crossAx val="273561192"/>
        <c:crosses val="autoZero"/>
        <c:auto val="1"/>
        <c:lblAlgn val="ctr"/>
        <c:lblOffset val="100"/>
        <c:noMultiLvlLbl val="0"/>
      </c:catAx>
      <c:valAx>
        <c:axId val="273561192"/>
        <c:scaling>
          <c:orientation val="minMax"/>
          <c:max val="50000"/>
        </c:scaling>
        <c:delete val="0"/>
        <c:axPos val="l"/>
        <c:majorGridlines/>
        <c:title>
          <c:tx>
            <c:rich>
              <a:bodyPr/>
              <a:lstStyle/>
              <a:p>
                <a:pPr>
                  <a:defRPr/>
                </a:pPr>
                <a:r>
                  <a:rPr lang="ru-RU"/>
                  <a:t>Н</a:t>
                </a:r>
                <a:r>
                  <a:rPr lang="en-US"/>
                  <a:t>EPSPEC06</a:t>
                </a:r>
                <a:endParaRPr lang="ru-RU"/>
              </a:p>
            </c:rich>
          </c:tx>
          <c:overlay val="0"/>
        </c:title>
        <c:numFmt formatCode="General" sourceLinked="1"/>
        <c:majorTickMark val="none"/>
        <c:minorTickMark val="none"/>
        <c:tickLblPos val="nextTo"/>
        <c:txPr>
          <a:bodyPr/>
          <a:lstStyle/>
          <a:p>
            <a:pPr>
              <a:defRPr b="1"/>
            </a:pPr>
            <a:endParaRPr lang="ru-RU"/>
          </a:p>
        </c:txPr>
        <c:crossAx val="273560800"/>
        <c:crosses val="autoZero"/>
        <c:crossBetween val="between"/>
      </c:valAx>
      <c:spPr>
        <a:solidFill>
          <a:srgbClr val="92D050"/>
        </a:solidFill>
      </c:spPr>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a:pPr>
            <a:r>
              <a:rPr lang="en-US"/>
              <a:t> JINR-LCG2 Disk (TB)</a:t>
            </a:r>
          </a:p>
        </c:rich>
      </c:tx>
      <c:overlay val="0"/>
    </c:title>
    <c:autoTitleDeleted val="0"/>
    <c:plotArea>
      <c:layout/>
      <c:barChart>
        <c:barDir val="col"/>
        <c:grouping val="clustered"/>
        <c:varyColors val="0"/>
        <c:ser>
          <c:idx val="0"/>
          <c:order val="0"/>
          <c:tx>
            <c:strRef>
              <c:f>Лист1!$E$1</c:f>
              <c:strCache>
                <c:ptCount val="1"/>
                <c:pt idx="0">
                  <c:v>Disk (TB)</c:v>
                </c:pt>
              </c:strCache>
            </c:strRef>
          </c:tx>
          <c:spPr>
            <a:solidFill>
              <a:schemeClr val="bg2">
                <a:lumMod val="75000"/>
              </a:schemeClr>
            </a:solidFill>
          </c:spPr>
          <c:invertIfNegative val="0"/>
          <c:cat>
            <c:numRef>
              <c:f>Лист1!$A$2:$A$9</c:f>
              <c:numCache>
                <c:formatCode>General</c:formatCode>
                <c:ptCount val="8"/>
                <c:pt idx="0">
                  <c:v>2010</c:v>
                </c:pt>
                <c:pt idx="1">
                  <c:v>2011</c:v>
                </c:pt>
                <c:pt idx="2">
                  <c:v>2012</c:v>
                </c:pt>
                <c:pt idx="3">
                  <c:v>2013</c:v>
                </c:pt>
                <c:pt idx="4">
                  <c:v>2014</c:v>
                </c:pt>
                <c:pt idx="5">
                  <c:v>2015</c:v>
                </c:pt>
                <c:pt idx="6">
                  <c:v>2016</c:v>
                </c:pt>
                <c:pt idx="7">
                  <c:v>2017</c:v>
                </c:pt>
              </c:numCache>
            </c:numRef>
          </c:cat>
          <c:val>
            <c:numRef>
              <c:f>Лист1!$E$2:$E$9</c:f>
              <c:numCache>
                <c:formatCode>0.00</c:formatCode>
                <c:ptCount val="8"/>
                <c:pt idx="0">
                  <c:v>587.59699999999998</c:v>
                </c:pt>
                <c:pt idx="1">
                  <c:v>610.39</c:v>
                </c:pt>
                <c:pt idx="2">
                  <c:v>1168.4939999999999</c:v>
                </c:pt>
                <c:pt idx="3">
                  <c:v>1170.104</c:v>
                </c:pt>
                <c:pt idx="4">
                  <c:v>1455.837</c:v>
                </c:pt>
                <c:pt idx="5">
                  <c:v>1455.9639999999999</c:v>
                </c:pt>
                <c:pt idx="6">
                  <c:v>1551.1790000000001</c:v>
                </c:pt>
                <c:pt idx="7">
                  <c:v>1554.5730000000001</c:v>
                </c:pt>
              </c:numCache>
            </c:numRef>
          </c:val>
        </c:ser>
        <c:dLbls>
          <c:showLegendKey val="0"/>
          <c:showVal val="0"/>
          <c:showCatName val="0"/>
          <c:showSerName val="0"/>
          <c:showPercent val="0"/>
          <c:showBubbleSize val="0"/>
        </c:dLbls>
        <c:gapWidth val="150"/>
        <c:axId val="273564720"/>
        <c:axId val="273563544"/>
      </c:barChart>
      <c:catAx>
        <c:axId val="273564720"/>
        <c:scaling>
          <c:orientation val="minMax"/>
        </c:scaling>
        <c:delete val="0"/>
        <c:axPos val="b"/>
        <c:numFmt formatCode="General" sourceLinked="1"/>
        <c:majorTickMark val="none"/>
        <c:minorTickMark val="none"/>
        <c:tickLblPos val="nextTo"/>
        <c:txPr>
          <a:bodyPr/>
          <a:lstStyle/>
          <a:p>
            <a:pPr>
              <a:defRPr b="1"/>
            </a:pPr>
            <a:endParaRPr lang="ru-RU"/>
          </a:p>
        </c:txPr>
        <c:crossAx val="273563544"/>
        <c:crosses val="autoZero"/>
        <c:auto val="1"/>
        <c:lblAlgn val="ctr"/>
        <c:lblOffset val="100"/>
        <c:noMultiLvlLbl val="0"/>
      </c:catAx>
      <c:valAx>
        <c:axId val="273563544"/>
        <c:scaling>
          <c:orientation val="minMax"/>
          <c:max val="1600"/>
        </c:scaling>
        <c:delete val="0"/>
        <c:axPos val="l"/>
        <c:majorGridlines/>
        <c:title>
          <c:tx>
            <c:rich>
              <a:bodyPr/>
              <a:lstStyle/>
              <a:p>
                <a:pPr>
                  <a:defRPr/>
                </a:pPr>
                <a:r>
                  <a:rPr lang="en-US"/>
                  <a:t>TB</a:t>
                </a:r>
                <a:endParaRPr lang="ru-RU"/>
              </a:p>
            </c:rich>
          </c:tx>
          <c:overlay val="0"/>
        </c:title>
        <c:numFmt formatCode="0.00" sourceLinked="1"/>
        <c:majorTickMark val="none"/>
        <c:minorTickMark val="none"/>
        <c:tickLblPos val="nextTo"/>
        <c:txPr>
          <a:bodyPr/>
          <a:lstStyle/>
          <a:p>
            <a:pPr>
              <a:defRPr b="1"/>
            </a:pPr>
            <a:endParaRPr lang="ru-RU"/>
          </a:p>
        </c:txPr>
        <c:crossAx val="273564720"/>
        <c:crosses val="autoZero"/>
        <c:crossBetween val="between"/>
        <c:majorUnit val="100"/>
        <c:minorUnit val="50"/>
      </c:valAx>
      <c:spPr>
        <a:solidFill>
          <a:srgbClr val="92D050"/>
        </a:solidFill>
      </c:spPr>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BDF66C-D46A-4EB5-BA87-7A1DA92FDA7E}" type="doc">
      <dgm:prSet loTypeId="urn:microsoft.com/office/officeart/2005/8/layout/vList4" loCatId="list" qsTypeId="urn:microsoft.com/office/officeart/2005/8/quickstyle/simple3" qsCatId="simple" csTypeId="urn:microsoft.com/office/officeart/2005/8/colors/accent1_2" csCatId="accent1" phldr="1"/>
      <dgm:spPr/>
      <dgm:t>
        <a:bodyPr/>
        <a:lstStyle/>
        <a:p>
          <a:endParaRPr lang="ru-RU"/>
        </a:p>
      </dgm:t>
    </dgm:pt>
    <dgm:pt modelId="{21A28BBD-AA32-4800-845D-B2413D4373B5}">
      <dgm:prSet/>
      <dgm:spPr>
        <a:effectLst>
          <a:outerShdw blurRad="50800" dist="38100" dir="10800000" algn="r" rotWithShape="0">
            <a:schemeClr val="tx1">
              <a:lumMod val="95000"/>
              <a:alpha val="40000"/>
            </a:schemeClr>
          </a:outerShdw>
        </a:effectLst>
      </dgm:spPr>
      <dgm:t>
        <a:bodyPr/>
        <a:lstStyle/>
        <a:p>
          <a:pPr rtl="0">
            <a:spcAft>
              <a:spcPts val="0"/>
            </a:spcAft>
          </a:pPr>
          <a:r>
            <a:rPr lang="en-US" b="1" dirty="0" smtClean="0"/>
            <a:t>JINR grid sites of WLCG/</a:t>
          </a:r>
          <a:r>
            <a:rPr lang="en-US" b="1" dirty="0" err="1" smtClean="0"/>
            <a:t>EGI</a:t>
          </a:r>
          <a:r>
            <a:rPr lang="en-US" b="1" dirty="0" smtClean="0"/>
            <a:t>: Tier-1 for CMS </a:t>
          </a:r>
        </a:p>
        <a:p>
          <a:pPr rtl="0">
            <a:spcAft>
              <a:spcPts val="0"/>
            </a:spcAft>
          </a:pPr>
          <a:r>
            <a:rPr lang="en-US" b="1" dirty="0" smtClean="0"/>
            <a:t>Tier-2 for ALICE, ATLAS, CMS, STAR, LHCb, </a:t>
          </a:r>
        </a:p>
        <a:p>
          <a:pPr rtl="0">
            <a:spcAft>
              <a:spcPts val="0"/>
            </a:spcAft>
          </a:pPr>
          <a:r>
            <a:rPr lang="en-US" b="1" dirty="0" smtClean="0"/>
            <a:t>BES, biomed, </a:t>
          </a:r>
          <a:r>
            <a:rPr lang="en-US" b="1" dirty="0" err="1" smtClean="0"/>
            <a:t>fermilab</a:t>
          </a:r>
          <a:r>
            <a:rPr lang="en-US" b="1" dirty="0" smtClean="0"/>
            <a:t>, compass</a:t>
          </a:r>
          <a:endParaRPr lang="ru-RU" b="1" dirty="0"/>
        </a:p>
      </dgm:t>
    </dgm:pt>
    <dgm:pt modelId="{D551136C-DF48-4B22-9C5E-9B753DA42443}" type="parTrans" cxnId="{1A8638B8-5B0F-4871-B5B4-D0D421CCC9ED}">
      <dgm:prSet/>
      <dgm:spPr/>
      <dgm:t>
        <a:bodyPr/>
        <a:lstStyle/>
        <a:p>
          <a:endParaRPr lang="ru-RU"/>
        </a:p>
      </dgm:t>
    </dgm:pt>
    <dgm:pt modelId="{38C0F37F-3A93-4F7E-915E-1C1789A34CF5}" type="sibTrans" cxnId="{1A8638B8-5B0F-4871-B5B4-D0D421CCC9ED}">
      <dgm:prSet/>
      <dgm:spPr/>
      <dgm:t>
        <a:bodyPr/>
        <a:lstStyle/>
        <a:p>
          <a:endParaRPr lang="ru-RU"/>
        </a:p>
      </dgm:t>
    </dgm:pt>
    <dgm:pt modelId="{81CB4E84-77D2-40F0-A59B-E7630374B7C2}">
      <dgm:prSet custT="1"/>
      <dgm:spPr/>
      <dgm:t>
        <a:bodyPr/>
        <a:lstStyle/>
        <a:p>
          <a:pPr rtl="0"/>
          <a:r>
            <a:rPr lang="en-US" sz="2800" b="1" dirty="0" smtClean="0"/>
            <a:t>Cloud infrastructure</a:t>
          </a:r>
          <a:endParaRPr lang="ru-RU" sz="2800" b="1" dirty="0"/>
        </a:p>
      </dgm:t>
    </dgm:pt>
    <dgm:pt modelId="{6F833E99-B473-4306-9898-94421205246A}" type="parTrans" cxnId="{733ED7FF-8659-41B9-AEC3-2846D593C82F}">
      <dgm:prSet/>
      <dgm:spPr/>
      <dgm:t>
        <a:bodyPr/>
        <a:lstStyle/>
        <a:p>
          <a:endParaRPr lang="ru-RU"/>
        </a:p>
      </dgm:t>
    </dgm:pt>
    <dgm:pt modelId="{6DBBABDF-242E-4B61-88F5-3A8733D5BD29}" type="sibTrans" cxnId="{733ED7FF-8659-41B9-AEC3-2846D593C82F}">
      <dgm:prSet/>
      <dgm:spPr/>
      <dgm:t>
        <a:bodyPr/>
        <a:lstStyle/>
        <a:p>
          <a:endParaRPr lang="ru-RU"/>
        </a:p>
      </dgm:t>
    </dgm:pt>
    <dgm:pt modelId="{F08B7ADB-AE1B-4B97-A238-D0499A11EAC9}">
      <dgm:prSet custT="1"/>
      <dgm:spPr/>
      <dgm:t>
        <a:bodyPr/>
        <a:lstStyle/>
        <a:p>
          <a:pPr rtl="0"/>
          <a:r>
            <a:rPr lang="en-US" sz="2000" b="1" dirty="0" smtClean="0"/>
            <a:t>Heterogeneous(CPU + GPU) </a:t>
          </a:r>
        </a:p>
        <a:p>
          <a:pPr rtl="0"/>
          <a:r>
            <a:rPr lang="en-US" sz="2000" b="1" dirty="0" smtClean="0"/>
            <a:t>computing cluster HybriLIT</a:t>
          </a:r>
          <a:endParaRPr lang="ru-RU" sz="2000" b="1" dirty="0"/>
        </a:p>
      </dgm:t>
    </dgm:pt>
    <dgm:pt modelId="{FCDD78F2-AA51-4C91-8BA4-D0CCCAD6B925}" type="parTrans" cxnId="{8B47400F-9A14-436D-B3F8-255D5D3B85D2}">
      <dgm:prSet/>
      <dgm:spPr/>
      <dgm:t>
        <a:bodyPr/>
        <a:lstStyle/>
        <a:p>
          <a:endParaRPr lang="ru-RU"/>
        </a:p>
      </dgm:t>
    </dgm:pt>
    <dgm:pt modelId="{A952D598-869F-4ABE-8E51-D494149FE820}" type="sibTrans" cxnId="{8B47400F-9A14-436D-B3F8-255D5D3B85D2}">
      <dgm:prSet/>
      <dgm:spPr/>
      <dgm:t>
        <a:bodyPr/>
        <a:lstStyle/>
        <a:p>
          <a:endParaRPr lang="ru-RU"/>
        </a:p>
      </dgm:t>
    </dgm:pt>
    <dgm:pt modelId="{3F9E950F-B003-4615-8FBE-FD605143900D}">
      <dgm:prSet/>
      <dgm:spPr/>
      <dgm:t>
        <a:bodyPr/>
        <a:lstStyle/>
        <a:p>
          <a:pPr rtl="0"/>
          <a:r>
            <a:rPr lang="en-US" b="1" dirty="0" smtClean="0"/>
            <a:t>Off-line cluster and storage system for </a:t>
          </a:r>
          <a:r>
            <a:rPr lang="en-US" b="1" dirty="0" err="1" smtClean="0"/>
            <a:t>BM@N</a:t>
          </a:r>
          <a:r>
            <a:rPr lang="en-US" b="1" dirty="0" smtClean="0"/>
            <a:t>, MPD, </a:t>
          </a:r>
        </a:p>
        <a:p>
          <a:pPr rtl="0"/>
          <a:r>
            <a:rPr lang="en-US" b="1" dirty="0" err="1" smtClean="0"/>
            <a:t>SPD</a:t>
          </a:r>
          <a:r>
            <a:rPr lang="en-US" b="1" dirty="0" smtClean="0"/>
            <a:t> Storage and computing facilities for local users</a:t>
          </a:r>
          <a:endParaRPr lang="ru-RU" b="1" dirty="0"/>
        </a:p>
      </dgm:t>
    </dgm:pt>
    <dgm:pt modelId="{DAAC3379-D32F-4223-9D36-86AC1C6C15B5}" type="parTrans" cxnId="{FFD65960-FA30-4ADA-9147-AF98BE36AC2C}">
      <dgm:prSet/>
      <dgm:spPr/>
      <dgm:t>
        <a:bodyPr/>
        <a:lstStyle/>
        <a:p>
          <a:endParaRPr lang="ru-RU"/>
        </a:p>
      </dgm:t>
    </dgm:pt>
    <dgm:pt modelId="{C7656F9E-027A-4069-9846-22991E893F14}" type="sibTrans" cxnId="{FFD65960-FA30-4ADA-9147-AF98BE36AC2C}">
      <dgm:prSet/>
      <dgm:spPr/>
      <dgm:t>
        <a:bodyPr/>
        <a:lstStyle/>
        <a:p>
          <a:endParaRPr lang="ru-RU"/>
        </a:p>
      </dgm:t>
    </dgm:pt>
    <dgm:pt modelId="{190CB52A-3030-4F1E-A0B4-E8194923A5D7}">
      <dgm:prSet custT="1"/>
      <dgm:spPr/>
      <dgm:t>
        <a:bodyPr/>
        <a:lstStyle/>
        <a:p>
          <a:pPr rtl="0"/>
          <a:r>
            <a:rPr lang="en-US" sz="2000" b="1" dirty="0" smtClean="0"/>
            <a:t>Network infrastructure</a:t>
          </a:r>
          <a:endParaRPr lang="ru-RU" sz="2000" b="1" dirty="0"/>
        </a:p>
      </dgm:t>
    </dgm:pt>
    <dgm:pt modelId="{29E26F81-DCAE-4F15-AF04-B54FC315522E}" type="parTrans" cxnId="{A8C1A803-6E61-43EA-B610-FA699787729D}">
      <dgm:prSet/>
      <dgm:spPr/>
      <dgm:t>
        <a:bodyPr/>
        <a:lstStyle/>
        <a:p>
          <a:endParaRPr lang="ru-RU"/>
        </a:p>
      </dgm:t>
    </dgm:pt>
    <dgm:pt modelId="{A51DD1FB-0309-4E3A-8D7B-4BB69046D58A}" type="sibTrans" cxnId="{A8C1A803-6E61-43EA-B610-FA699787729D}">
      <dgm:prSet/>
      <dgm:spPr/>
      <dgm:t>
        <a:bodyPr/>
        <a:lstStyle/>
        <a:p>
          <a:endParaRPr lang="ru-RU"/>
        </a:p>
      </dgm:t>
    </dgm:pt>
    <dgm:pt modelId="{96D3BC74-97D5-4BE1-956C-688BCCD26CAF}">
      <dgm:prSet custT="1"/>
      <dgm:spPr/>
      <dgm:t>
        <a:bodyPr/>
        <a:lstStyle/>
        <a:p>
          <a:pPr rtl="0"/>
          <a:r>
            <a:rPr lang="en-US" sz="2000" b="1" dirty="0" smtClean="0"/>
            <a:t>Engineering infrastructure</a:t>
          </a:r>
          <a:endParaRPr lang="ru-RU" sz="2000" b="1" dirty="0"/>
        </a:p>
      </dgm:t>
    </dgm:pt>
    <dgm:pt modelId="{4C51A61C-F3CD-4FD2-93D1-20B86BA1DFF6}" type="parTrans" cxnId="{2730B1CB-05DF-49C7-8CE0-CA6105BE21F2}">
      <dgm:prSet/>
      <dgm:spPr/>
      <dgm:t>
        <a:bodyPr/>
        <a:lstStyle/>
        <a:p>
          <a:endParaRPr lang="ru-RU"/>
        </a:p>
      </dgm:t>
    </dgm:pt>
    <dgm:pt modelId="{F6040379-62EC-4323-A1F5-C010D0E9CDBB}" type="sibTrans" cxnId="{2730B1CB-05DF-49C7-8CE0-CA6105BE21F2}">
      <dgm:prSet/>
      <dgm:spPr/>
      <dgm:t>
        <a:bodyPr/>
        <a:lstStyle/>
        <a:p>
          <a:endParaRPr lang="ru-RU"/>
        </a:p>
      </dgm:t>
    </dgm:pt>
    <dgm:pt modelId="{DD092CE9-5086-4C49-9EC3-3CD99AFF3DAD}" type="pres">
      <dgm:prSet presAssocID="{78BDF66C-D46A-4EB5-BA87-7A1DA92FDA7E}" presName="linear" presStyleCnt="0">
        <dgm:presLayoutVars>
          <dgm:dir/>
          <dgm:resizeHandles val="exact"/>
        </dgm:presLayoutVars>
      </dgm:prSet>
      <dgm:spPr/>
      <dgm:t>
        <a:bodyPr/>
        <a:lstStyle/>
        <a:p>
          <a:endParaRPr lang="ru-RU"/>
        </a:p>
      </dgm:t>
    </dgm:pt>
    <dgm:pt modelId="{2866D6AB-BBF6-4989-94BE-2BDCCA46C86F}" type="pres">
      <dgm:prSet presAssocID="{21A28BBD-AA32-4800-845D-B2413D4373B5}" presName="comp" presStyleCnt="0"/>
      <dgm:spPr/>
      <dgm:t>
        <a:bodyPr/>
        <a:lstStyle/>
        <a:p>
          <a:endParaRPr lang="ru-RU"/>
        </a:p>
      </dgm:t>
    </dgm:pt>
    <dgm:pt modelId="{E96224BD-4BBA-48D8-B50B-8601686917D5}" type="pres">
      <dgm:prSet presAssocID="{21A28BBD-AA32-4800-845D-B2413D4373B5}" presName="box" presStyleLbl="node1" presStyleIdx="0" presStyleCnt="6" custLinFactNeighborX="-951" custLinFactNeighborY="539"/>
      <dgm:spPr/>
      <dgm:t>
        <a:bodyPr/>
        <a:lstStyle/>
        <a:p>
          <a:endParaRPr lang="ru-RU"/>
        </a:p>
      </dgm:t>
    </dgm:pt>
    <dgm:pt modelId="{FF226C33-D600-4BE7-A6BA-761EC3E72DE3}" type="pres">
      <dgm:prSet presAssocID="{21A28BBD-AA32-4800-845D-B2413D4373B5}" presName="img" presStyleLbl="fgImgPlace1" presStyleIdx="0" presStyleCnt="6"/>
      <dgm:spPr>
        <a:blipFill rotWithShape="1">
          <a:blip xmlns:r="http://schemas.openxmlformats.org/officeDocument/2006/relationships" r:embed="rId1"/>
          <a:stretch>
            <a:fillRect/>
          </a:stretch>
        </a:blipFill>
      </dgm:spPr>
      <dgm:t>
        <a:bodyPr/>
        <a:lstStyle/>
        <a:p>
          <a:endParaRPr lang="ru-RU"/>
        </a:p>
      </dgm:t>
    </dgm:pt>
    <dgm:pt modelId="{BE0020CA-B7D1-44E1-A6E0-B3A003D17B61}" type="pres">
      <dgm:prSet presAssocID="{21A28BBD-AA32-4800-845D-B2413D4373B5}" presName="text" presStyleLbl="node1" presStyleIdx="0" presStyleCnt="6">
        <dgm:presLayoutVars>
          <dgm:bulletEnabled val="1"/>
        </dgm:presLayoutVars>
      </dgm:prSet>
      <dgm:spPr/>
      <dgm:t>
        <a:bodyPr/>
        <a:lstStyle/>
        <a:p>
          <a:endParaRPr lang="ru-RU"/>
        </a:p>
      </dgm:t>
    </dgm:pt>
    <dgm:pt modelId="{8D679F15-88D9-4D28-9A53-308A360D7A20}" type="pres">
      <dgm:prSet presAssocID="{38C0F37F-3A93-4F7E-915E-1C1789A34CF5}" presName="spacer" presStyleCnt="0"/>
      <dgm:spPr/>
      <dgm:t>
        <a:bodyPr/>
        <a:lstStyle/>
        <a:p>
          <a:endParaRPr lang="ru-RU"/>
        </a:p>
      </dgm:t>
    </dgm:pt>
    <dgm:pt modelId="{87DCA755-3C3D-4B5E-BD14-675C2CF54B75}" type="pres">
      <dgm:prSet presAssocID="{81CB4E84-77D2-40F0-A59B-E7630374B7C2}" presName="comp" presStyleCnt="0"/>
      <dgm:spPr/>
      <dgm:t>
        <a:bodyPr/>
        <a:lstStyle/>
        <a:p>
          <a:endParaRPr lang="ru-RU"/>
        </a:p>
      </dgm:t>
    </dgm:pt>
    <dgm:pt modelId="{2E1A8439-BDF0-436B-83DF-CB6ABC83452F}" type="pres">
      <dgm:prSet presAssocID="{81CB4E84-77D2-40F0-A59B-E7630374B7C2}" presName="box" presStyleLbl="node1" presStyleIdx="1" presStyleCnt="6"/>
      <dgm:spPr/>
      <dgm:t>
        <a:bodyPr/>
        <a:lstStyle/>
        <a:p>
          <a:endParaRPr lang="ru-RU"/>
        </a:p>
      </dgm:t>
    </dgm:pt>
    <dgm:pt modelId="{4B4A1ACE-D766-481C-815A-2E0A3E9AEA53}" type="pres">
      <dgm:prSet presAssocID="{81CB4E84-77D2-40F0-A59B-E7630374B7C2}" presName="img" presStyleLbl="fgImgPlace1" presStyleIdx="1" presStyleCnt="6"/>
      <dgm:spPr>
        <a:blipFill rotWithShape="1">
          <a:blip xmlns:r="http://schemas.openxmlformats.org/officeDocument/2006/relationships" r:embed="rId2"/>
          <a:stretch>
            <a:fillRect/>
          </a:stretch>
        </a:blipFill>
      </dgm:spPr>
      <dgm:t>
        <a:bodyPr/>
        <a:lstStyle/>
        <a:p>
          <a:endParaRPr lang="ru-RU"/>
        </a:p>
      </dgm:t>
    </dgm:pt>
    <dgm:pt modelId="{BAA40A98-C0C5-43A8-9EFB-99D41C0E10E3}" type="pres">
      <dgm:prSet presAssocID="{81CB4E84-77D2-40F0-A59B-E7630374B7C2}" presName="text" presStyleLbl="node1" presStyleIdx="1" presStyleCnt="6">
        <dgm:presLayoutVars>
          <dgm:bulletEnabled val="1"/>
        </dgm:presLayoutVars>
      </dgm:prSet>
      <dgm:spPr/>
      <dgm:t>
        <a:bodyPr/>
        <a:lstStyle/>
        <a:p>
          <a:endParaRPr lang="ru-RU"/>
        </a:p>
      </dgm:t>
    </dgm:pt>
    <dgm:pt modelId="{61EA1459-5980-42CE-8964-519C03349865}" type="pres">
      <dgm:prSet presAssocID="{6DBBABDF-242E-4B61-88F5-3A8733D5BD29}" presName="spacer" presStyleCnt="0"/>
      <dgm:spPr/>
      <dgm:t>
        <a:bodyPr/>
        <a:lstStyle/>
        <a:p>
          <a:endParaRPr lang="ru-RU"/>
        </a:p>
      </dgm:t>
    </dgm:pt>
    <dgm:pt modelId="{9E045945-1A5D-4395-9850-90A358402CDC}" type="pres">
      <dgm:prSet presAssocID="{F08B7ADB-AE1B-4B97-A238-D0499A11EAC9}" presName="comp" presStyleCnt="0"/>
      <dgm:spPr/>
      <dgm:t>
        <a:bodyPr/>
        <a:lstStyle/>
        <a:p>
          <a:endParaRPr lang="ru-RU"/>
        </a:p>
      </dgm:t>
    </dgm:pt>
    <dgm:pt modelId="{2C25F93F-CAAE-4619-B6AD-3C6673D90D73}" type="pres">
      <dgm:prSet presAssocID="{F08B7ADB-AE1B-4B97-A238-D0499A11EAC9}" presName="box" presStyleLbl="node1" presStyleIdx="2" presStyleCnt="6"/>
      <dgm:spPr/>
      <dgm:t>
        <a:bodyPr/>
        <a:lstStyle/>
        <a:p>
          <a:endParaRPr lang="ru-RU"/>
        </a:p>
      </dgm:t>
    </dgm:pt>
    <dgm:pt modelId="{0D5C33D3-1E4A-41FE-9C24-547F3B32E167}" type="pres">
      <dgm:prSet presAssocID="{F08B7ADB-AE1B-4B97-A238-D0499A11EAC9}" presName="img" presStyleLbl="fgImgPlace1" presStyleIdx="2" presStyleCnt="6"/>
      <dgm:spPr>
        <a:blipFill rotWithShape="1">
          <a:blip xmlns:r="http://schemas.openxmlformats.org/officeDocument/2006/relationships" r:embed="rId3"/>
          <a:stretch>
            <a:fillRect/>
          </a:stretch>
        </a:blipFill>
      </dgm:spPr>
      <dgm:t>
        <a:bodyPr/>
        <a:lstStyle/>
        <a:p>
          <a:endParaRPr lang="ru-RU"/>
        </a:p>
      </dgm:t>
    </dgm:pt>
    <dgm:pt modelId="{2446BF96-AB2D-4426-A601-F33DD47E24B3}" type="pres">
      <dgm:prSet presAssocID="{F08B7ADB-AE1B-4B97-A238-D0499A11EAC9}" presName="text" presStyleLbl="node1" presStyleIdx="2" presStyleCnt="6">
        <dgm:presLayoutVars>
          <dgm:bulletEnabled val="1"/>
        </dgm:presLayoutVars>
      </dgm:prSet>
      <dgm:spPr/>
      <dgm:t>
        <a:bodyPr/>
        <a:lstStyle/>
        <a:p>
          <a:endParaRPr lang="ru-RU"/>
        </a:p>
      </dgm:t>
    </dgm:pt>
    <dgm:pt modelId="{FBC1A434-29A9-40FD-9B52-E5A5A00A27E8}" type="pres">
      <dgm:prSet presAssocID="{A952D598-869F-4ABE-8E51-D494149FE820}" presName="spacer" presStyleCnt="0"/>
      <dgm:spPr/>
      <dgm:t>
        <a:bodyPr/>
        <a:lstStyle/>
        <a:p>
          <a:endParaRPr lang="ru-RU"/>
        </a:p>
      </dgm:t>
    </dgm:pt>
    <dgm:pt modelId="{2A281510-270E-414F-A5A1-3C359B2504FC}" type="pres">
      <dgm:prSet presAssocID="{3F9E950F-B003-4615-8FBE-FD605143900D}" presName="comp" presStyleCnt="0"/>
      <dgm:spPr/>
      <dgm:t>
        <a:bodyPr/>
        <a:lstStyle/>
        <a:p>
          <a:endParaRPr lang="ru-RU"/>
        </a:p>
      </dgm:t>
    </dgm:pt>
    <dgm:pt modelId="{A4D6B004-3DB2-4DAA-9DDE-D1FCC2578915}" type="pres">
      <dgm:prSet presAssocID="{3F9E950F-B003-4615-8FBE-FD605143900D}" presName="box" presStyleLbl="node1" presStyleIdx="3" presStyleCnt="6"/>
      <dgm:spPr/>
      <dgm:t>
        <a:bodyPr/>
        <a:lstStyle/>
        <a:p>
          <a:endParaRPr lang="ru-RU"/>
        </a:p>
      </dgm:t>
    </dgm:pt>
    <dgm:pt modelId="{4D9895CF-D9E1-4677-83D1-3E6CA93F6C13}" type="pres">
      <dgm:prSet presAssocID="{3F9E950F-B003-4615-8FBE-FD605143900D}" presName="img" presStyleLbl="fgImgPlace1" presStyleIdx="3" presStyleCnt="6"/>
      <dgm:spPr>
        <a:blipFill rotWithShape="1">
          <a:blip xmlns:r="http://schemas.openxmlformats.org/officeDocument/2006/relationships" r:embed="rId4"/>
          <a:stretch>
            <a:fillRect/>
          </a:stretch>
        </a:blipFill>
      </dgm:spPr>
      <dgm:t>
        <a:bodyPr/>
        <a:lstStyle/>
        <a:p>
          <a:endParaRPr lang="ru-RU"/>
        </a:p>
      </dgm:t>
    </dgm:pt>
    <dgm:pt modelId="{C774D94F-C4AC-403C-A64D-89791C7DF1DA}" type="pres">
      <dgm:prSet presAssocID="{3F9E950F-B003-4615-8FBE-FD605143900D}" presName="text" presStyleLbl="node1" presStyleIdx="3" presStyleCnt="6">
        <dgm:presLayoutVars>
          <dgm:bulletEnabled val="1"/>
        </dgm:presLayoutVars>
      </dgm:prSet>
      <dgm:spPr/>
      <dgm:t>
        <a:bodyPr/>
        <a:lstStyle/>
        <a:p>
          <a:endParaRPr lang="ru-RU"/>
        </a:p>
      </dgm:t>
    </dgm:pt>
    <dgm:pt modelId="{8946A800-AA4F-4E6A-B461-7FBF117F418F}" type="pres">
      <dgm:prSet presAssocID="{C7656F9E-027A-4069-9846-22991E893F14}" presName="spacer" presStyleCnt="0"/>
      <dgm:spPr/>
    </dgm:pt>
    <dgm:pt modelId="{CA418E3C-00EB-4CEF-8695-9CC4178CF56A}" type="pres">
      <dgm:prSet presAssocID="{190CB52A-3030-4F1E-A0B4-E8194923A5D7}" presName="comp" presStyleCnt="0"/>
      <dgm:spPr/>
    </dgm:pt>
    <dgm:pt modelId="{B1BF3C8A-8F2B-4FEA-A8EE-E98AA9736CE0}" type="pres">
      <dgm:prSet presAssocID="{190CB52A-3030-4F1E-A0B4-E8194923A5D7}" presName="box" presStyleLbl="node1" presStyleIdx="4" presStyleCnt="6"/>
      <dgm:spPr/>
      <dgm:t>
        <a:bodyPr/>
        <a:lstStyle/>
        <a:p>
          <a:endParaRPr lang="ru-RU"/>
        </a:p>
      </dgm:t>
    </dgm:pt>
    <dgm:pt modelId="{862FBD3A-7244-49AF-9D1C-BAD526FF6124}" type="pres">
      <dgm:prSet presAssocID="{190CB52A-3030-4F1E-A0B4-E8194923A5D7}" presName="img" presStyleLbl="fgImgPlace1" presStyleIdx="4" presStyleCnt="6"/>
      <dgm:spPr>
        <a:blipFill rotWithShape="1">
          <a:blip xmlns:r="http://schemas.openxmlformats.org/officeDocument/2006/relationships" r:embed="rId5"/>
          <a:stretch>
            <a:fillRect/>
          </a:stretch>
        </a:blipFill>
      </dgm:spPr>
      <dgm:t>
        <a:bodyPr/>
        <a:lstStyle/>
        <a:p>
          <a:endParaRPr lang="ru-RU"/>
        </a:p>
      </dgm:t>
    </dgm:pt>
    <dgm:pt modelId="{DA2C92FE-8195-48BD-AD21-E8B46B590046}" type="pres">
      <dgm:prSet presAssocID="{190CB52A-3030-4F1E-A0B4-E8194923A5D7}" presName="text" presStyleLbl="node1" presStyleIdx="4" presStyleCnt="6">
        <dgm:presLayoutVars>
          <dgm:bulletEnabled val="1"/>
        </dgm:presLayoutVars>
      </dgm:prSet>
      <dgm:spPr/>
      <dgm:t>
        <a:bodyPr/>
        <a:lstStyle/>
        <a:p>
          <a:endParaRPr lang="ru-RU"/>
        </a:p>
      </dgm:t>
    </dgm:pt>
    <dgm:pt modelId="{CD15BFA5-AD5D-401F-9D24-7426C53BAED1}" type="pres">
      <dgm:prSet presAssocID="{A51DD1FB-0309-4E3A-8D7B-4BB69046D58A}" presName="spacer" presStyleCnt="0"/>
      <dgm:spPr/>
    </dgm:pt>
    <dgm:pt modelId="{933E8C12-CE3A-4172-A05B-29643B9CB80F}" type="pres">
      <dgm:prSet presAssocID="{96D3BC74-97D5-4BE1-956C-688BCCD26CAF}" presName="comp" presStyleCnt="0"/>
      <dgm:spPr/>
    </dgm:pt>
    <dgm:pt modelId="{7E8E4159-EA59-4D87-94CB-4CABDA8D9B31}" type="pres">
      <dgm:prSet presAssocID="{96D3BC74-97D5-4BE1-956C-688BCCD26CAF}" presName="box" presStyleLbl="node1" presStyleIdx="5" presStyleCnt="6"/>
      <dgm:spPr/>
      <dgm:t>
        <a:bodyPr/>
        <a:lstStyle/>
        <a:p>
          <a:endParaRPr lang="ru-RU"/>
        </a:p>
      </dgm:t>
    </dgm:pt>
    <dgm:pt modelId="{33212593-3069-4FC5-AD98-FF33381A4158}" type="pres">
      <dgm:prSet presAssocID="{96D3BC74-97D5-4BE1-956C-688BCCD26CAF}" presName="img" presStyleLbl="fgImgPlace1" presStyleIdx="5" presStyleCnt="6"/>
      <dgm:spPr>
        <a:blipFill rotWithShape="1">
          <a:blip xmlns:r="http://schemas.openxmlformats.org/officeDocument/2006/relationships" r:embed="rId6"/>
          <a:stretch>
            <a:fillRect/>
          </a:stretch>
        </a:blipFill>
      </dgm:spPr>
      <dgm:t>
        <a:bodyPr/>
        <a:lstStyle/>
        <a:p>
          <a:endParaRPr lang="ru-RU"/>
        </a:p>
      </dgm:t>
    </dgm:pt>
    <dgm:pt modelId="{21EAF6E8-7106-44D8-912A-BD3B32F3DC5E}" type="pres">
      <dgm:prSet presAssocID="{96D3BC74-97D5-4BE1-956C-688BCCD26CAF}" presName="text" presStyleLbl="node1" presStyleIdx="5" presStyleCnt="6">
        <dgm:presLayoutVars>
          <dgm:bulletEnabled val="1"/>
        </dgm:presLayoutVars>
      </dgm:prSet>
      <dgm:spPr/>
      <dgm:t>
        <a:bodyPr/>
        <a:lstStyle/>
        <a:p>
          <a:endParaRPr lang="ru-RU"/>
        </a:p>
      </dgm:t>
    </dgm:pt>
  </dgm:ptLst>
  <dgm:cxnLst>
    <dgm:cxn modelId="{530A7D9B-2CC9-475B-B295-79E9E46569C7}" type="presOf" srcId="{96D3BC74-97D5-4BE1-956C-688BCCD26CAF}" destId="{21EAF6E8-7106-44D8-912A-BD3B32F3DC5E}" srcOrd="1" destOrd="0" presId="urn:microsoft.com/office/officeart/2005/8/layout/vList4"/>
    <dgm:cxn modelId="{A8C1A803-6E61-43EA-B610-FA699787729D}" srcId="{78BDF66C-D46A-4EB5-BA87-7A1DA92FDA7E}" destId="{190CB52A-3030-4F1E-A0B4-E8194923A5D7}" srcOrd="4" destOrd="0" parTransId="{29E26F81-DCAE-4F15-AF04-B54FC315522E}" sibTransId="{A51DD1FB-0309-4E3A-8D7B-4BB69046D58A}"/>
    <dgm:cxn modelId="{23CEACCC-80CB-4339-AA90-89F34750DB3A}" type="presOf" srcId="{21A28BBD-AA32-4800-845D-B2413D4373B5}" destId="{E96224BD-4BBA-48D8-B50B-8601686917D5}" srcOrd="0" destOrd="0" presId="urn:microsoft.com/office/officeart/2005/8/layout/vList4"/>
    <dgm:cxn modelId="{3326D3A3-DA37-4DE0-9A49-F3DAABDF86B4}" type="presOf" srcId="{F08B7ADB-AE1B-4B97-A238-D0499A11EAC9}" destId="{2446BF96-AB2D-4426-A601-F33DD47E24B3}" srcOrd="1" destOrd="0" presId="urn:microsoft.com/office/officeart/2005/8/layout/vList4"/>
    <dgm:cxn modelId="{733ED7FF-8659-41B9-AEC3-2846D593C82F}" srcId="{78BDF66C-D46A-4EB5-BA87-7A1DA92FDA7E}" destId="{81CB4E84-77D2-40F0-A59B-E7630374B7C2}" srcOrd="1" destOrd="0" parTransId="{6F833E99-B473-4306-9898-94421205246A}" sibTransId="{6DBBABDF-242E-4B61-88F5-3A8733D5BD29}"/>
    <dgm:cxn modelId="{1A8638B8-5B0F-4871-B5B4-D0D421CCC9ED}" srcId="{78BDF66C-D46A-4EB5-BA87-7A1DA92FDA7E}" destId="{21A28BBD-AA32-4800-845D-B2413D4373B5}" srcOrd="0" destOrd="0" parTransId="{D551136C-DF48-4B22-9C5E-9B753DA42443}" sibTransId="{38C0F37F-3A93-4F7E-915E-1C1789A34CF5}"/>
    <dgm:cxn modelId="{8B47400F-9A14-436D-B3F8-255D5D3B85D2}" srcId="{78BDF66C-D46A-4EB5-BA87-7A1DA92FDA7E}" destId="{F08B7ADB-AE1B-4B97-A238-D0499A11EAC9}" srcOrd="2" destOrd="0" parTransId="{FCDD78F2-AA51-4C91-8BA4-D0CCCAD6B925}" sibTransId="{A952D598-869F-4ABE-8E51-D494149FE820}"/>
    <dgm:cxn modelId="{D156F962-A019-4B53-8B05-33621ACEB2F3}" type="presOf" srcId="{78BDF66C-D46A-4EB5-BA87-7A1DA92FDA7E}" destId="{DD092CE9-5086-4C49-9EC3-3CD99AFF3DAD}" srcOrd="0" destOrd="0" presId="urn:microsoft.com/office/officeart/2005/8/layout/vList4"/>
    <dgm:cxn modelId="{C8873FA5-6ED0-4080-8478-2202C8EF057B}" type="presOf" srcId="{F08B7ADB-AE1B-4B97-A238-D0499A11EAC9}" destId="{2C25F93F-CAAE-4619-B6AD-3C6673D90D73}" srcOrd="0" destOrd="0" presId="urn:microsoft.com/office/officeart/2005/8/layout/vList4"/>
    <dgm:cxn modelId="{4568F82C-7C5B-4D15-A3A6-2F8542B605E0}" type="presOf" srcId="{81CB4E84-77D2-40F0-A59B-E7630374B7C2}" destId="{BAA40A98-C0C5-43A8-9EFB-99D41C0E10E3}" srcOrd="1" destOrd="0" presId="urn:microsoft.com/office/officeart/2005/8/layout/vList4"/>
    <dgm:cxn modelId="{11DDDB7C-FB3D-41C8-ABAB-F32DD0902B7C}" type="presOf" srcId="{96D3BC74-97D5-4BE1-956C-688BCCD26CAF}" destId="{7E8E4159-EA59-4D87-94CB-4CABDA8D9B31}" srcOrd="0" destOrd="0" presId="urn:microsoft.com/office/officeart/2005/8/layout/vList4"/>
    <dgm:cxn modelId="{FFD65960-FA30-4ADA-9147-AF98BE36AC2C}" srcId="{78BDF66C-D46A-4EB5-BA87-7A1DA92FDA7E}" destId="{3F9E950F-B003-4615-8FBE-FD605143900D}" srcOrd="3" destOrd="0" parTransId="{DAAC3379-D32F-4223-9D36-86AC1C6C15B5}" sibTransId="{C7656F9E-027A-4069-9846-22991E893F14}"/>
    <dgm:cxn modelId="{D3DE9A72-5969-4231-8D23-2D3B92CC99FC}" type="presOf" srcId="{190CB52A-3030-4F1E-A0B4-E8194923A5D7}" destId="{DA2C92FE-8195-48BD-AD21-E8B46B590046}" srcOrd="1" destOrd="0" presId="urn:microsoft.com/office/officeart/2005/8/layout/vList4"/>
    <dgm:cxn modelId="{E10F6BFB-F8E7-419C-B1AF-7B5C4FBC5BD7}" type="presOf" srcId="{190CB52A-3030-4F1E-A0B4-E8194923A5D7}" destId="{B1BF3C8A-8F2B-4FEA-A8EE-E98AA9736CE0}" srcOrd="0" destOrd="0" presId="urn:microsoft.com/office/officeart/2005/8/layout/vList4"/>
    <dgm:cxn modelId="{C7E6C12F-6F84-4890-B8D3-3C53D98E5E31}" type="presOf" srcId="{3F9E950F-B003-4615-8FBE-FD605143900D}" destId="{C774D94F-C4AC-403C-A64D-89791C7DF1DA}" srcOrd="1" destOrd="0" presId="urn:microsoft.com/office/officeart/2005/8/layout/vList4"/>
    <dgm:cxn modelId="{F59C6239-8912-423D-81D7-55697A9FB3C0}" type="presOf" srcId="{21A28BBD-AA32-4800-845D-B2413D4373B5}" destId="{BE0020CA-B7D1-44E1-A6E0-B3A003D17B61}" srcOrd="1" destOrd="0" presId="urn:microsoft.com/office/officeart/2005/8/layout/vList4"/>
    <dgm:cxn modelId="{E7E50ED9-0BD9-4A52-AB68-36F2D803A780}" type="presOf" srcId="{3F9E950F-B003-4615-8FBE-FD605143900D}" destId="{A4D6B004-3DB2-4DAA-9DDE-D1FCC2578915}" srcOrd="0" destOrd="0" presId="urn:microsoft.com/office/officeart/2005/8/layout/vList4"/>
    <dgm:cxn modelId="{2730B1CB-05DF-49C7-8CE0-CA6105BE21F2}" srcId="{78BDF66C-D46A-4EB5-BA87-7A1DA92FDA7E}" destId="{96D3BC74-97D5-4BE1-956C-688BCCD26CAF}" srcOrd="5" destOrd="0" parTransId="{4C51A61C-F3CD-4FD2-93D1-20B86BA1DFF6}" sibTransId="{F6040379-62EC-4323-A1F5-C010D0E9CDBB}"/>
    <dgm:cxn modelId="{1D6999E2-645F-488A-9F76-DBB80B958D3C}" type="presOf" srcId="{81CB4E84-77D2-40F0-A59B-E7630374B7C2}" destId="{2E1A8439-BDF0-436B-83DF-CB6ABC83452F}" srcOrd="0" destOrd="0" presId="urn:microsoft.com/office/officeart/2005/8/layout/vList4"/>
    <dgm:cxn modelId="{899AA860-CBD1-4E41-9F0E-3CEED65E63A3}" type="presParOf" srcId="{DD092CE9-5086-4C49-9EC3-3CD99AFF3DAD}" destId="{2866D6AB-BBF6-4989-94BE-2BDCCA46C86F}" srcOrd="0" destOrd="0" presId="urn:microsoft.com/office/officeart/2005/8/layout/vList4"/>
    <dgm:cxn modelId="{E267845D-049E-4598-9320-FFC294620B35}" type="presParOf" srcId="{2866D6AB-BBF6-4989-94BE-2BDCCA46C86F}" destId="{E96224BD-4BBA-48D8-B50B-8601686917D5}" srcOrd="0" destOrd="0" presId="urn:microsoft.com/office/officeart/2005/8/layout/vList4"/>
    <dgm:cxn modelId="{4CA26AA6-4D3C-438E-9D7D-EFC2B56F0538}" type="presParOf" srcId="{2866D6AB-BBF6-4989-94BE-2BDCCA46C86F}" destId="{FF226C33-D600-4BE7-A6BA-761EC3E72DE3}" srcOrd="1" destOrd="0" presId="urn:microsoft.com/office/officeart/2005/8/layout/vList4"/>
    <dgm:cxn modelId="{C8DFC7AC-10E4-473D-9684-9018A0CF9B8C}" type="presParOf" srcId="{2866D6AB-BBF6-4989-94BE-2BDCCA46C86F}" destId="{BE0020CA-B7D1-44E1-A6E0-B3A003D17B61}" srcOrd="2" destOrd="0" presId="urn:microsoft.com/office/officeart/2005/8/layout/vList4"/>
    <dgm:cxn modelId="{88F5343A-EAD9-43A0-B330-052DCA830825}" type="presParOf" srcId="{DD092CE9-5086-4C49-9EC3-3CD99AFF3DAD}" destId="{8D679F15-88D9-4D28-9A53-308A360D7A20}" srcOrd="1" destOrd="0" presId="urn:microsoft.com/office/officeart/2005/8/layout/vList4"/>
    <dgm:cxn modelId="{C350E9A3-C946-44C6-B89D-C19C91DFFE13}" type="presParOf" srcId="{DD092CE9-5086-4C49-9EC3-3CD99AFF3DAD}" destId="{87DCA755-3C3D-4B5E-BD14-675C2CF54B75}" srcOrd="2" destOrd="0" presId="urn:microsoft.com/office/officeart/2005/8/layout/vList4"/>
    <dgm:cxn modelId="{92F61418-627C-43BA-A940-FA6E9E430860}" type="presParOf" srcId="{87DCA755-3C3D-4B5E-BD14-675C2CF54B75}" destId="{2E1A8439-BDF0-436B-83DF-CB6ABC83452F}" srcOrd="0" destOrd="0" presId="urn:microsoft.com/office/officeart/2005/8/layout/vList4"/>
    <dgm:cxn modelId="{38B4F3A2-C5BC-4748-A814-3D068D5EB51A}" type="presParOf" srcId="{87DCA755-3C3D-4B5E-BD14-675C2CF54B75}" destId="{4B4A1ACE-D766-481C-815A-2E0A3E9AEA53}" srcOrd="1" destOrd="0" presId="urn:microsoft.com/office/officeart/2005/8/layout/vList4"/>
    <dgm:cxn modelId="{B055E600-45D6-40DD-B337-1164DBFA0445}" type="presParOf" srcId="{87DCA755-3C3D-4B5E-BD14-675C2CF54B75}" destId="{BAA40A98-C0C5-43A8-9EFB-99D41C0E10E3}" srcOrd="2" destOrd="0" presId="urn:microsoft.com/office/officeart/2005/8/layout/vList4"/>
    <dgm:cxn modelId="{90E1FF04-026A-49D9-97CD-9B6D55FFA00C}" type="presParOf" srcId="{DD092CE9-5086-4C49-9EC3-3CD99AFF3DAD}" destId="{61EA1459-5980-42CE-8964-519C03349865}" srcOrd="3" destOrd="0" presId="urn:microsoft.com/office/officeart/2005/8/layout/vList4"/>
    <dgm:cxn modelId="{19E2C09E-5FDE-4464-8D06-ABD3B6C1BDB8}" type="presParOf" srcId="{DD092CE9-5086-4C49-9EC3-3CD99AFF3DAD}" destId="{9E045945-1A5D-4395-9850-90A358402CDC}" srcOrd="4" destOrd="0" presId="urn:microsoft.com/office/officeart/2005/8/layout/vList4"/>
    <dgm:cxn modelId="{C6AEBD7B-AAB2-4973-B85C-98536062A85C}" type="presParOf" srcId="{9E045945-1A5D-4395-9850-90A358402CDC}" destId="{2C25F93F-CAAE-4619-B6AD-3C6673D90D73}" srcOrd="0" destOrd="0" presId="urn:microsoft.com/office/officeart/2005/8/layout/vList4"/>
    <dgm:cxn modelId="{ABC5A75C-A99E-458D-8363-543BFD0B8E71}" type="presParOf" srcId="{9E045945-1A5D-4395-9850-90A358402CDC}" destId="{0D5C33D3-1E4A-41FE-9C24-547F3B32E167}" srcOrd="1" destOrd="0" presId="urn:microsoft.com/office/officeart/2005/8/layout/vList4"/>
    <dgm:cxn modelId="{0608B3DD-FF2E-4300-94FD-A9A3C282B7AC}" type="presParOf" srcId="{9E045945-1A5D-4395-9850-90A358402CDC}" destId="{2446BF96-AB2D-4426-A601-F33DD47E24B3}" srcOrd="2" destOrd="0" presId="urn:microsoft.com/office/officeart/2005/8/layout/vList4"/>
    <dgm:cxn modelId="{8A9D586A-726E-42F3-9197-0F8A43D9AFB0}" type="presParOf" srcId="{DD092CE9-5086-4C49-9EC3-3CD99AFF3DAD}" destId="{FBC1A434-29A9-40FD-9B52-E5A5A00A27E8}" srcOrd="5" destOrd="0" presId="urn:microsoft.com/office/officeart/2005/8/layout/vList4"/>
    <dgm:cxn modelId="{78F31BB2-3AF6-4569-9C7C-B1CA4F178286}" type="presParOf" srcId="{DD092CE9-5086-4C49-9EC3-3CD99AFF3DAD}" destId="{2A281510-270E-414F-A5A1-3C359B2504FC}" srcOrd="6" destOrd="0" presId="urn:microsoft.com/office/officeart/2005/8/layout/vList4"/>
    <dgm:cxn modelId="{E760A0FC-30EA-4AD1-8202-45619521DCFA}" type="presParOf" srcId="{2A281510-270E-414F-A5A1-3C359B2504FC}" destId="{A4D6B004-3DB2-4DAA-9DDE-D1FCC2578915}" srcOrd="0" destOrd="0" presId="urn:microsoft.com/office/officeart/2005/8/layout/vList4"/>
    <dgm:cxn modelId="{33A7A49A-FD1C-4BB1-8837-6FEB71529D86}" type="presParOf" srcId="{2A281510-270E-414F-A5A1-3C359B2504FC}" destId="{4D9895CF-D9E1-4677-83D1-3E6CA93F6C13}" srcOrd="1" destOrd="0" presId="urn:microsoft.com/office/officeart/2005/8/layout/vList4"/>
    <dgm:cxn modelId="{919FC948-3774-4794-A114-69BD17CD5CF7}" type="presParOf" srcId="{2A281510-270E-414F-A5A1-3C359B2504FC}" destId="{C774D94F-C4AC-403C-A64D-89791C7DF1DA}" srcOrd="2" destOrd="0" presId="urn:microsoft.com/office/officeart/2005/8/layout/vList4"/>
    <dgm:cxn modelId="{7738BCAC-FD30-44D0-BBEA-794F54E13712}" type="presParOf" srcId="{DD092CE9-5086-4C49-9EC3-3CD99AFF3DAD}" destId="{8946A800-AA4F-4E6A-B461-7FBF117F418F}" srcOrd="7" destOrd="0" presId="urn:microsoft.com/office/officeart/2005/8/layout/vList4"/>
    <dgm:cxn modelId="{64968035-2B20-4B9A-B1A2-7194B0B2FE49}" type="presParOf" srcId="{DD092CE9-5086-4C49-9EC3-3CD99AFF3DAD}" destId="{CA418E3C-00EB-4CEF-8695-9CC4178CF56A}" srcOrd="8" destOrd="0" presId="urn:microsoft.com/office/officeart/2005/8/layout/vList4"/>
    <dgm:cxn modelId="{2ADEFEFC-4931-428F-B27B-6044ACAD7CD6}" type="presParOf" srcId="{CA418E3C-00EB-4CEF-8695-9CC4178CF56A}" destId="{B1BF3C8A-8F2B-4FEA-A8EE-E98AA9736CE0}" srcOrd="0" destOrd="0" presId="urn:microsoft.com/office/officeart/2005/8/layout/vList4"/>
    <dgm:cxn modelId="{73CE8736-D4F0-406C-8243-1380CB6A254B}" type="presParOf" srcId="{CA418E3C-00EB-4CEF-8695-9CC4178CF56A}" destId="{862FBD3A-7244-49AF-9D1C-BAD526FF6124}" srcOrd="1" destOrd="0" presId="urn:microsoft.com/office/officeart/2005/8/layout/vList4"/>
    <dgm:cxn modelId="{1872DC3E-0846-4BFB-B50D-D5D8FFF71657}" type="presParOf" srcId="{CA418E3C-00EB-4CEF-8695-9CC4178CF56A}" destId="{DA2C92FE-8195-48BD-AD21-E8B46B590046}" srcOrd="2" destOrd="0" presId="urn:microsoft.com/office/officeart/2005/8/layout/vList4"/>
    <dgm:cxn modelId="{5B125BBA-0840-4DE1-807E-31E24ED41DE2}" type="presParOf" srcId="{DD092CE9-5086-4C49-9EC3-3CD99AFF3DAD}" destId="{CD15BFA5-AD5D-401F-9D24-7426C53BAED1}" srcOrd="9" destOrd="0" presId="urn:microsoft.com/office/officeart/2005/8/layout/vList4"/>
    <dgm:cxn modelId="{3EEE2ACF-5D0C-4ECE-B7BA-E63EF8BE33A9}" type="presParOf" srcId="{DD092CE9-5086-4C49-9EC3-3CD99AFF3DAD}" destId="{933E8C12-CE3A-4172-A05B-29643B9CB80F}" srcOrd="10" destOrd="0" presId="urn:microsoft.com/office/officeart/2005/8/layout/vList4"/>
    <dgm:cxn modelId="{3E757C29-C7B1-43BD-AD8F-F612ABD24E63}" type="presParOf" srcId="{933E8C12-CE3A-4172-A05B-29643B9CB80F}" destId="{7E8E4159-EA59-4D87-94CB-4CABDA8D9B31}" srcOrd="0" destOrd="0" presId="urn:microsoft.com/office/officeart/2005/8/layout/vList4"/>
    <dgm:cxn modelId="{4A4E8159-3931-43F1-8680-AAE3883426A1}" type="presParOf" srcId="{933E8C12-CE3A-4172-A05B-29643B9CB80F}" destId="{33212593-3069-4FC5-AD98-FF33381A4158}" srcOrd="1" destOrd="0" presId="urn:microsoft.com/office/officeart/2005/8/layout/vList4"/>
    <dgm:cxn modelId="{E08E6F12-E418-4860-AE64-BE760A8FF1F4}" type="presParOf" srcId="{933E8C12-CE3A-4172-A05B-29643B9CB80F}" destId="{21EAF6E8-7106-44D8-912A-BD3B32F3DC5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224BD-4BBA-48D8-B50B-8601686917D5}">
      <dsp:nvSpPr>
        <dsp:cNvPr id="0" name=""/>
        <dsp:cNvSpPr/>
      </dsp:nvSpPr>
      <dsp:spPr>
        <a:xfrm>
          <a:off x="0" y="4059"/>
          <a:ext cx="6480720" cy="753130"/>
        </a:xfrm>
        <a:prstGeom prst="roundRect">
          <a:avLst>
            <a:gd name="adj" fmla="val 10000"/>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200000"/>
              </a:schemeClr>
            </a:gs>
          </a:gsLst>
          <a:path path="circle">
            <a:fillToRect l="100000" t="100000" r="100000" b="100000"/>
          </a:path>
        </a:gradFill>
        <a:ln>
          <a:noFill/>
        </a:ln>
        <a:effectLst>
          <a:outerShdw blurRad="50800" dist="38100" dir="10800000" algn="r" rotWithShape="0">
            <a:schemeClr val="tx1">
              <a:lumMod val="95000"/>
              <a:alpha val="40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ts val="0"/>
            </a:spcAft>
          </a:pPr>
          <a:r>
            <a:rPr lang="en-US" sz="1600" b="1" kern="1200" dirty="0" smtClean="0"/>
            <a:t>JINR grid sites of WLCG/</a:t>
          </a:r>
          <a:r>
            <a:rPr lang="en-US" sz="1600" b="1" kern="1200" dirty="0" err="1" smtClean="0"/>
            <a:t>EGI</a:t>
          </a:r>
          <a:r>
            <a:rPr lang="en-US" sz="1600" b="1" kern="1200" dirty="0" smtClean="0"/>
            <a:t>: Tier-1 for CMS </a:t>
          </a:r>
        </a:p>
        <a:p>
          <a:pPr lvl="0" algn="l" defTabSz="711200" rtl="0">
            <a:lnSpc>
              <a:spcPct val="90000"/>
            </a:lnSpc>
            <a:spcBef>
              <a:spcPct val="0"/>
            </a:spcBef>
            <a:spcAft>
              <a:spcPts val="0"/>
            </a:spcAft>
          </a:pPr>
          <a:r>
            <a:rPr lang="en-US" sz="1600" b="1" kern="1200" dirty="0" smtClean="0"/>
            <a:t>Tier-2 for ALICE, ATLAS, CMS, STAR, LHCb, </a:t>
          </a:r>
        </a:p>
        <a:p>
          <a:pPr lvl="0" algn="l" defTabSz="711200" rtl="0">
            <a:lnSpc>
              <a:spcPct val="90000"/>
            </a:lnSpc>
            <a:spcBef>
              <a:spcPct val="0"/>
            </a:spcBef>
            <a:spcAft>
              <a:spcPts val="0"/>
            </a:spcAft>
          </a:pPr>
          <a:r>
            <a:rPr lang="en-US" sz="1600" b="1" kern="1200" dirty="0" smtClean="0"/>
            <a:t>BES, biomed, </a:t>
          </a:r>
          <a:r>
            <a:rPr lang="en-US" sz="1600" b="1" kern="1200" dirty="0" err="1" smtClean="0"/>
            <a:t>fermilab</a:t>
          </a:r>
          <a:r>
            <a:rPr lang="en-US" sz="1600" b="1" kern="1200" dirty="0" smtClean="0"/>
            <a:t>, compass</a:t>
          </a:r>
          <a:endParaRPr lang="ru-RU" sz="1600" b="1" kern="1200" dirty="0"/>
        </a:p>
      </dsp:txBody>
      <dsp:txXfrm>
        <a:off x="1371457" y="4059"/>
        <a:ext cx="5109262" cy="753130"/>
      </dsp:txXfrm>
    </dsp:sp>
    <dsp:sp modelId="{FF226C33-D600-4BE7-A6BA-761EC3E72DE3}">
      <dsp:nvSpPr>
        <dsp:cNvPr id="0" name=""/>
        <dsp:cNvSpPr/>
      </dsp:nvSpPr>
      <dsp:spPr>
        <a:xfrm>
          <a:off x="75313" y="75313"/>
          <a:ext cx="1296144" cy="602504"/>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1">
          <a:scrgbClr r="0" g="0" b="0"/>
        </a:fillRef>
        <a:effectRef idx="1">
          <a:scrgbClr r="0" g="0" b="0"/>
        </a:effectRef>
        <a:fontRef idx="minor"/>
      </dsp:style>
    </dsp:sp>
    <dsp:sp modelId="{2E1A8439-BDF0-436B-83DF-CB6ABC83452F}">
      <dsp:nvSpPr>
        <dsp:cNvPr id="0" name=""/>
        <dsp:cNvSpPr/>
      </dsp:nvSpPr>
      <dsp:spPr>
        <a:xfrm>
          <a:off x="0" y="828443"/>
          <a:ext cx="6480720" cy="753130"/>
        </a:xfrm>
        <a:prstGeom prst="roundRect">
          <a:avLst>
            <a:gd name="adj" fmla="val 10000"/>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200000"/>
              </a:schemeClr>
            </a:gs>
          </a:gsLst>
          <a:path path="circle">
            <a:fillToRect l="100000" t="100000" r="100000" b="100000"/>
          </a:path>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Cloud infrastructure</a:t>
          </a:r>
          <a:endParaRPr lang="ru-RU" sz="2800" b="1" kern="1200" dirty="0"/>
        </a:p>
      </dsp:txBody>
      <dsp:txXfrm>
        <a:off x="1371457" y="828443"/>
        <a:ext cx="5109262" cy="753130"/>
      </dsp:txXfrm>
    </dsp:sp>
    <dsp:sp modelId="{4B4A1ACE-D766-481C-815A-2E0A3E9AEA53}">
      <dsp:nvSpPr>
        <dsp:cNvPr id="0" name=""/>
        <dsp:cNvSpPr/>
      </dsp:nvSpPr>
      <dsp:spPr>
        <a:xfrm>
          <a:off x="75313" y="903756"/>
          <a:ext cx="1296144" cy="602504"/>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1">
          <a:scrgbClr r="0" g="0" b="0"/>
        </a:fillRef>
        <a:effectRef idx="1">
          <a:scrgbClr r="0" g="0" b="0"/>
        </a:effectRef>
        <a:fontRef idx="minor"/>
      </dsp:style>
    </dsp:sp>
    <dsp:sp modelId="{2C25F93F-CAAE-4619-B6AD-3C6673D90D73}">
      <dsp:nvSpPr>
        <dsp:cNvPr id="0" name=""/>
        <dsp:cNvSpPr/>
      </dsp:nvSpPr>
      <dsp:spPr>
        <a:xfrm>
          <a:off x="0" y="1656887"/>
          <a:ext cx="6480720" cy="753130"/>
        </a:xfrm>
        <a:prstGeom prst="roundRect">
          <a:avLst>
            <a:gd name="adj" fmla="val 10000"/>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200000"/>
              </a:schemeClr>
            </a:gs>
          </a:gsLst>
          <a:path path="circle">
            <a:fillToRect l="100000" t="100000" r="100000" b="100000"/>
          </a:path>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t>Heterogeneous(CPU + GPU) </a:t>
          </a:r>
        </a:p>
        <a:p>
          <a:pPr lvl="0" algn="l" defTabSz="889000" rtl="0">
            <a:lnSpc>
              <a:spcPct val="90000"/>
            </a:lnSpc>
            <a:spcBef>
              <a:spcPct val="0"/>
            </a:spcBef>
            <a:spcAft>
              <a:spcPct val="35000"/>
            </a:spcAft>
          </a:pPr>
          <a:r>
            <a:rPr lang="en-US" sz="2000" b="1" kern="1200" dirty="0" smtClean="0"/>
            <a:t>computing cluster HybriLIT</a:t>
          </a:r>
          <a:endParaRPr lang="ru-RU" sz="2000" b="1" kern="1200" dirty="0"/>
        </a:p>
      </dsp:txBody>
      <dsp:txXfrm>
        <a:off x="1371457" y="1656887"/>
        <a:ext cx="5109262" cy="753130"/>
      </dsp:txXfrm>
    </dsp:sp>
    <dsp:sp modelId="{0D5C33D3-1E4A-41FE-9C24-547F3B32E167}">
      <dsp:nvSpPr>
        <dsp:cNvPr id="0" name=""/>
        <dsp:cNvSpPr/>
      </dsp:nvSpPr>
      <dsp:spPr>
        <a:xfrm>
          <a:off x="75313" y="1732200"/>
          <a:ext cx="1296144" cy="602504"/>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1">
          <a:scrgbClr r="0" g="0" b="0"/>
        </a:fillRef>
        <a:effectRef idx="1">
          <a:scrgbClr r="0" g="0" b="0"/>
        </a:effectRef>
        <a:fontRef idx="minor"/>
      </dsp:style>
    </dsp:sp>
    <dsp:sp modelId="{A4D6B004-3DB2-4DAA-9DDE-D1FCC2578915}">
      <dsp:nvSpPr>
        <dsp:cNvPr id="0" name=""/>
        <dsp:cNvSpPr/>
      </dsp:nvSpPr>
      <dsp:spPr>
        <a:xfrm>
          <a:off x="0" y="2485330"/>
          <a:ext cx="6480720" cy="753130"/>
        </a:xfrm>
        <a:prstGeom prst="roundRect">
          <a:avLst>
            <a:gd name="adj" fmla="val 10000"/>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200000"/>
              </a:schemeClr>
            </a:gs>
          </a:gsLst>
          <a:path path="circle">
            <a:fillToRect l="100000" t="100000" r="100000" b="100000"/>
          </a:path>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1" kern="1200" dirty="0" smtClean="0"/>
            <a:t>Off-line cluster and storage system for </a:t>
          </a:r>
          <a:r>
            <a:rPr lang="en-US" sz="1600" b="1" kern="1200" dirty="0" err="1" smtClean="0"/>
            <a:t>BM@N</a:t>
          </a:r>
          <a:r>
            <a:rPr lang="en-US" sz="1600" b="1" kern="1200" dirty="0" smtClean="0"/>
            <a:t>, MPD, </a:t>
          </a:r>
        </a:p>
        <a:p>
          <a:pPr lvl="0" algn="l" defTabSz="711200" rtl="0">
            <a:lnSpc>
              <a:spcPct val="90000"/>
            </a:lnSpc>
            <a:spcBef>
              <a:spcPct val="0"/>
            </a:spcBef>
            <a:spcAft>
              <a:spcPct val="35000"/>
            </a:spcAft>
          </a:pPr>
          <a:r>
            <a:rPr lang="en-US" sz="1600" b="1" kern="1200" dirty="0" err="1" smtClean="0"/>
            <a:t>SPD</a:t>
          </a:r>
          <a:r>
            <a:rPr lang="en-US" sz="1600" b="1" kern="1200" dirty="0" smtClean="0"/>
            <a:t> Storage and computing facilities for local users</a:t>
          </a:r>
          <a:endParaRPr lang="ru-RU" sz="1600" b="1" kern="1200" dirty="0"/>
        </a:p>
      </dsp:txBody>
      <dsp:txXfrm>
        <a:off x="1371457" y="2485330"/>
        <a:ext cx="5109262" cy="753130"/>
      </dsp:txXfrm>
    </dsp:sp>
    <dsp:sp modelId="{4D9895CF-D9E1-4677-83D1-3E6CA93F6C13}">
      <dsp:nvSpPr>
        <dsp:cNvPr id="0" name=""/>
        <dsp:cNvSpPr/>
      </dsp:nvSpPr>
      <dsp:spPr>
        <a:xfrm>
          <a:off x="75313" y="2560643"/>
          <a:ext cx="1296144" cy="602504"/>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1">
          <a:scrgbClr r="0" g="0" b="0"/>
        </a:fillRef>
        <a:effectRef idx="1">
          <a:scrgbClr r="0" g="0" b="0"/>
        </a:effectRef>
        <a:fontRef idx="minor"/>
      </dsp:style>
    </dsp:sp>
    <dsp:sp modelId="{B1BF3C8A-8F2B-4FEA-A8EE-E98AA9736CE0}">
      <dsp:nvSpPr>
        <dsp:cNvPr id="0" name=""/>
        <dsp:cNvSpPr/>
      </dsp:nvSpPr>
      <dsp:spPr>
        <a:xfrm>
          <a:off x="0" y="3313774"/>
          <a:ext cx="6480720" cy="753130"/>
        </a:xfrm>
        <a:prstGeom prst="roundRect">
          <a:avLst>
            <a:gd name="adj" fmla="val 10000"/>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200000"/>
              </a:schemeClr>
            </a:gs>
          </a:gsLst>
          <a:path path="circle">
            <a:fillToRect l="100000" t="100000" r="100000" b="100000"/>
          </a:path>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t>Network infrastructure</a:t>
          </a:r>
          <a:endParaRPr lang="ru-RU" sz="2000" b="1" kern="1200" dirty="0"/>
        </a:p>
      </dsp:txBody>
      <dsp:txXfrm>
        <a:off x="1371457" y="3313774"/>
        <a:ext cx="5109262" cy="753130"/>
      </dsp:txXfrm>
    </dsp:sp>
    <dsp:sp modelId="{862FBD3A-7244-49AF-9D1C-BAD526FF6124}">
      <dsp:nvSpPr>
        <dsp:cNvPr id="0" name=""/>
        <dsp:cNvSpPr/>
      </dsp:nvSpPr>
      <dsp:spPr>
        <a:xfrm>
          <a:off x="75313" y="3389087"/>
          <a:ext cx="1296144" cy="602504"/>
        </a:xfrm>
        <a:prstGeom prst="roundRect">
          <a:avLst>
            <a:gd name="adj" fmla="val 10000"/>
          </a:avLst>
        </a:prstGeom>
        <a:blipFill rotWithShape="1">
          <a:blip xmlns:r="http://schemas.openxmlformats.org/officeDocument/2006/relationships" r:embed="rId5"/>
          <a:stretch>
            <a:fillRect/>
          </a:stretch>
        </a:blipFill>
        <a:ln w="952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1">
          <a:scrgbClr r="0" g="0" b="0"/>
        </a:fillRef>
        <a:effectRef idx="1">
          <a:scrgbClr r="0" g="0" b="0"/>
        </a:effectRef>
        <a:fontRef idx="minor"/>
      </dsp:style>
    </dsp:sp>
    <dsp:sp modelId="{7E8E4159-EA59-4D87-94CB-4CABDA8D9B31}">
      <dsp:nvSpPr>
        <dsp:cNvPr id="0" name=""/>
        <dsp:cNvSpPr/>
      </dsp:nvSpPr>
      <dsp:spPr>
        <a:xfrm>
          <a:off x="0" y="4142218"/>
          <a:ext cx="6480720" cy="753130"/>
        </a:xfrm>
        <a:prstGeom prst="roundRect">
          <a:avLst>
            <a:gd name="adj" fmla="val 10000"/>
          </a:avLst>
        </a:prstGeom>
        <a:gradFill rotWithShape="0">
          <a:gsLst>
            <a:gs pos="0">
              <a:schemeClr val="accent1">
                <a:hueOff val="0"/>
                <a:satOff val="0"/>
                <a:lumOff val="0"/>
                <a:alphaOff val="0"/>
                <a:tint val="83000"/>
                <a:shade val="100000"/>
                <a:satMod val="100000"/>
              </a:schemeClr>
            </a:gs>
            <a:gs pos="100000">
              <a:schemeClr val="accent1">
                <a:hueOff val="0"/>
                <a:satOff val="0"/>
                <a:lumOff val="0"/>
                <a:alphaOff val="0"/>
                <a:tint val="61000"/>
                <a:alpha val="100000"/>
                <a:satMod val="200000"/>
              </a:schemeClr>
            </a:gs>
          </a:gsLst>
          <a:path path="circle">
            <a:fillToRect l="100000" t="100000" r="100000" b="100000"/>
          </a:path>
        </a:gradFill>
        <a:ln>
          <a:noFill/>
        </a:ln>
        <a:effectLst>
          <a:outerShdw blurRad="381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1" kern="1200" dirty="0" smtClean="0"/>
            <a:t>Engineering infrastructure</a:t>
          </a:r>
          <a:endParaRPr lang="ru-RU" sz="2000" b="1" kern="1200" dirty="0"/>
        </a:p>
      </dsp:txBody>
      <dsp:txXfrm>
        <a:off x="1371457" y="4142218"/>
        <a:ext cx="5109262" cy="753130"/>
      </dsp:txXfrm>
    </dsp:sp>
    <dsp:sp modelId="{33212593-3069-4FC5-AD98-FF33381A4158}">
      <dsp:nvSpPr>
        <dsp:cNvPr id="0" name=""/>
        <dsp:cNvSpPr/>
      </dsp:nvSpPr>
      <dsp:spPr>
        <a:xfrm>
          <a:off x="75313" y="4217531"/>
          <a:ext cx="1296144" cy="602504"/>
        </a:xfrm>
        <a:prstGeom prst="roundRect">
          <a:avLst>
            <a:gd name="adj" fmla="val 10000"/>
          </a:avLst>
        </a:prstGeom>
        <a:blipFill rotWithShape="1">
          <a:blip xmlns:r="http://schemas.openxmlformats.org/officeDocument/2006/relationships" r:embed="rId6"/>
          <a:stretch>
            <a:fillRect/>
          </a:stretch>
        </a:blipFill>
        <a:ln w="952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10E46C-6D2F-4B0D-9622-8D8F804DDAA6}" type="datetimeFigureOut">
              <a:rPr lang="ru-RU" smtClean="0"/>
              <a:t>28.09.2017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8109AB-B9F6-4C4A-9265-B3D4DFD83D2F}" type="slidenum">
              <a:rPr lang="ru-RU" smtClean="0"/>
              <a:t>‹#›</a:t>
            </a:fld>
            <a:endParaRPr lang="ru-RU"/>
          </a:p>
        </p:txBody>
      </p:sp>
    </p:spTree>
    <p:extLst>
      <p:ext uri="{BB962C8B-B14F-4D97-AF65-F5344CB8AC3E}">
        <p14:creationId xmlns:p14="http://schemas.microsoft.com/office/powerpoint/2010/main" val="4210526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98109AB-B9F6-4C4A-9265-B3D4DFD83D2F}" type="slidenum">
              <a:rPr lang="ru-RU" smtClean="0"/>
              <a:t>4</a:t>
            </a:fld>
            <a:endParaRPr lang="ru-RU"/>
          </a:p>
        </p:txBody>
      </p:sp>
    </p:spTree>
    <p:extLst>
      <p:ext uri="{BB962C8B-B14F-4D97-AF65-F5344CB8AC3E}">
        <p14:creationId xmlns:p14="http://schemas.microsoft.com/office/powerpoint/2010/main" val="160637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8109AB-B9F6-4C4A-9265-B3D4DFD83D2F}" type="slidenum">
              <a:rPr lang="ru-RU" smtClean="0"/>
              <a:t>5</a:t>
            </a:fld>
            <a:endParaRPr lang="ru-RU"/>
          </a:p>
        </p:txBody>
      </p:sp>
    </p:spTree>
    <p:extLst>
      <p:ext uri="{BB962C8B-B14F-4D97-AF65-F5344CB8AC3E}">
        <p14:creationId xmlns:p14="http://schemas.microsoft.com/office/powerpoint/2010/main" val="2485057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C526E6E3-C204-444A-9726-88793F7288E4}" type="slidenum">
              <a:rPr lang="ru-RU" altLang="ru-RU" smtClean="0"/>
              <a:pPr/>
              <a:t>6</a:t>
            </a:fld>
            <a:endParaRPr lang="ru-RU" altLang="ru-RU" smtClean="0"/>
          </a:p>
        </p:txBody>
      </p:sp>
      <p:sp>
        <p:nvSpPr>
          <p:cNvPr id="37891" name="Образ слайда 1"/>
          <p:cNvSpPr>
            <a:spLocks noGrp="1" noRot="1" noChangeAspect="1" noTextEdit="1"/>
          </p:cNvSpPr>
          <p:nvPr>
            <p:ph type="sldImg"/>
          </p:nvPr>
        </p:nvSpPr>
        <p:spPr>
          <a:xfrm>
            <a:off x="1144588" y="684213"/>
            <a:ext cx="4572000" cy="3429000"/>
          </a:xfrm>
          <a:ln/>
        </p:spPr>
      </p:sp>
      <p:sp>
        <p:nvSpPr>
          <p:cNvPr id="37892" name="Заметки 2"/>
          <p:cNvSpPr>
            <a:spLocks noGrp="1"/>
          </p:cNvSpPr>
          <p:nvPr>
            <p:ph type="body" idx="1"/>
          </p:nvPr>
        </p:nvSpPr>
        <p:spPr>
          <a:xfrm>
            <a:off x="685800" y="4343400"/>
            <a:ext cx="5486400" cy="4116388"/>
          </a:xfrm>
          <a:noFill/>
        </p:spPr>
        <p:txBody>
          <a:bodyPr/>
          <a:lstStyle/>
          <a:p>
            <a:r>
              <a:rPr lang="en-US" altLang="ru-RU" b="1" dirty="0" smtClean="0"/>
              <a:t>This slide shows the JINR’s Computing Center Scheme of equipment. </a:t>
            </a:r>
            <a:endParaRPr lang="ru-RU" altLang="ru-RU" dirty="0" smtClean="0"/>
          </a:p>
          <a:p>
            <a:endParaRPr lang="en-US" altLang="ru-RU" b="1" dirty="0" smtClean="0"/>
          </a:p>
          <a:p>
            <a:r>
              <a:rPr lang="en-US" altLang="ru-RU" b="1" dirty="0" smtClean="0"/>
              <a:t>Here you can see the JINR Tier 1 connectivity plan with Tier0.</a:t>
            </a:r>
            <a:endParaRPr lang="ru-RU" altLang="ru-RU" dirty="0" smtClean="0"/>
          </a:p>
          <a:p>
            <a:endParaRPr lang="ru-RU" altLang="ru-RU" dirty="0" smtClean="0"/>
          </a:p>
        </p:txBody>
      </p:sp>
      <p:sp>
        <p:nvSpPr>
          <p:cNvPr id="37893" name="Номер слайда 3"/>
          <p:cNvSpPr txBox="1">
            <a:spLocks noGrp="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eaLnBrk="1" hangingPunct="1"/>
            <a:fld id="{C0AA60EE-B500-4D26-A5CE-C02729B2EA66}" type="slidenum">
              <a:rPr lang="en-US" altLang="ru-RU" sz="1200">
                <a:latin typeface="Arial" pitchFamily="34" charset="0"/>
              </a:rPr>
              <a:pPr algn="r" eaLnBrk="1" hangingPunct="1"/>
              <a:t>6</a:t>
            </a:fld>
            <a:endParaRPr lang="en-US" altLang="ru-RU" sz="1200">
              <a:latin typeface="Arial" pitchFamily="34" charset="0"/>
            </a:endParaRPr>
          </a:p>
        </p:txBody>
      </p:sp>
    </p:spTree>
    <p:extLst>
      <p:ext uri="{BB962C8B-B14F-4D97-AF65-F5344CB8AC3E}">
        <p14:creationId xmlns:p14="http://schemas.microsoft.com/office/powerpoint/2010/main" val="2220843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Грид</a:t>
            </a:r>
            <a:r>
              <a:rPr lang="ru-RU" dirty="0" smtClean="0"/>
              <a:t>-центр уровня </a:t>
            </a:r>
            <a:r>
              <a:rPr lang="en-GB" dirty="0" smtClean="0"/>
              <a:t>Tier-1 </a:t>
            </a:r>
            <a:r>
              <a:rPr lang="ru-RU" dirty="0" smtClean="0"/>
              <a:t>для обработки данных эксперимента </a:t>
            </a:r>
            <a:r>
              <a:rPr lang="en-GB" dirty="0" smtClean="0"/>
              <a:t>CMS </a:t>
            </a:r>
            <a:r>
              <a:rPr lang="ru-RU" dirty="0" smtClean="0"/>
              <a:t>в рамках международного проекта </a:t>
            </a:r>
            <a:r>
              <a:rPr lang="en-GB" dirty="0" smtClean="0"/>
              <a:t>WLCG (Worldwide LHC Computing Grid) </a:t>
            </a:r>
            <a:r>
              <a:rPr lang="ru-RU" dirty="0" smtClean="0"/>
              <a:t>является одним из 7-ми центров в мире такого уровня для </a:t>
            </a:r>
            <a:r>
              <a:rPr lang="en-GB" dirty="0" smtClean="0"/>
              <a:t>CMS. </a:t>
            </a:r>
            <a:r>
              <a:rPr lang="ru-RU" dirty="0" smtClean="0"/>
              <a:t>В настоящий момент он содержит 3600 вычислительных ядер, 4 </a:t>
            </a:r>
            <a:r>
              <a:rPr lang="en-GB" dirty="0" smtClean="0"/>
              <a:t>PB </a:t>
            </a:r>
            <a:r>
              <a:rPr lang="ru-RU" dirty="0" smtClean="0"/>
              <a:t>дискового хранилища, а также ленточный робот общей емкостью 5,4 </a:t>
            </a:r>
            <a:r>
              <a:rPr lang="en-GB" dirty="0" smtClean="0"/>
              <a:t>PB. </a:t>
            </a:r>
            <a:r>
              <a:rPr lang="ru-RU" dirty="0" smtClean="0"/>
              <a:t>Центр уровня </a:t>
            </a:r>
            <a:r>
              <a:rPr lang="en-GB" dirty="0" smtClean="0"/>
              <a:t>Tier-1 </a:t>
            </a:r>
            <a:r>
              <a:rPr lang="ru-RU" dirty="0" smtClean="0"/>
              <a:t>для </a:t>
            </a:r>
            <a:r>
              <a:rPr lang="en-GB" dirty="0" smtClean="0"/>
              <a:t>CMS </a:t>
            </a:r>
            <a:r>
              <a:rPr lang="ru-RU" dirty="0" smtClean="0"/>
              <a:t>в ОИЯИ продемонстрировал стабильную работу в течение всего периода после его запуска в работу в полном объеме в 2015 году. В течение всего 2016 года этот центр выполнил 8 257 163 задачи, нормированное время ЦПУ составило 237 346 520 часов в единицах </a:t>
            </a:r>
            <a:r>
              <a:rPr lang="en-GB" dirty="0" smtClean="0"/>
              <a:t>HEPSpec06. </a:t>
            </a:r>
          </a:p>
          <a:p>
            <a:r>
              <a:rPr lang="ru-RU" dirty="0" smtClean="0"/>
              <a:t>На слайде представлен вклад мировых центров 1-го уровня в обработку экспериментальных данных </a:t>
            </a:r>
            <a:r>
              <a:rPr lang="en-GB" dirty="0" smtClean="0"/>
              <a:t>CMS (</a:t>
            </a:r>
            <a:r>
              <a:rPr lang="ru-RU" dirty="0" smtClean="0"/>
              <a:t>в миллионах обработанных событий) за 2016 год (диаграмма слева). Сайт </a:t>
            </a:r>
            <a:r>
              <a:rPr lang="en-GB" dirty="0" smtClean="0"/>
              <a:t>Tier-1 </a:t>
            </a:r>
            <a:r>
              <a:rPr lang="ru-RU" dirty="0" smtClean="0"/>
              <a:t>ОИЯИ занимает второе место в мире – за 2016 год на нем обработано 14% от общего числа событий.</a:t>
            </a:r>
          </a:p>
          <a:p>
            <a:r>
              <a:rPr lang="ru-RU" dirty="0" smtClean="0"/>
              <a:t>На диаграмме справа показано количество событий, обработанных в ОИЯИ в центре уровня </a:t>
            </a:r>
            <a:r>
              <a:rPr lang="en-GB" dirty="0" smtClean="0"/>
              <a:t>Tier-1 </a:t>
            </a:r>
            <a:r>
              <a:rPr lang="ru-RU" dirty="0" smtClean="0"/>
              <a:t>для </a:t>
            </a:r>
            <a:r>
              <a:rPr lang="en-GB" dirty="0" smtClean="0"/>
              <a:t>CMS </a:t>
            </a:r>
            <a:r>
              <a:rPr lang="ru-RU" dirty="0" smtClean="0"/>
              <a:t>в июне 2016 года по разным типам потоковой обработки данных (реконструкция, моделирование, повторная обработка, анализ и т. д.).</a:t>
            </a:r>
          </a:p>
          <a:p>
            <a:r>
              <a:rPr lang="ru-RU" dirty="0" smtClean="0"/>
              <a:t>Одной из основных функций центров уровня </a:t>
            </a:r>
            <a:r>
              <a:rPr lang="en-GB" dirty="0" smtClean="0"/>
              <a:t>Tier-1 </a:t>
            </a:r>
            <a:r>
              <a:rPr lang="ru-RU" dirty="0" smtClean="0"/>
              <a:t>является организации архивного хранения сырых экспериментальных и моделированных данных. На нижнем рисунке слева показана нагрузка ленточного робота в течение 2016 года.</a:t>
            </a:r>
          </a:p>
          <a:p>
            <a:r>
              <a:rPr lang="ru-RU" dirty="0" smtClean="0"/>
              <a:t>На нижнем рисунке справа представлена сетевая структура для сайта </a:t>
            </a:r>
            <a:r>
              <a:rPr lang="en-GB" dirty="0" smtClean="0"/>
              <a:t>Tier-1. </a:t>
            </a:r>
            <a:r>
              <a:rPr lang="ru-RU" dirty="0" smtClean="0"/>
              <a:t>Средняя скорость передачи сырых данных в </a:t>
            </a:r>
            <a:r>
              <a:rPr lang="en-GB" dirty="0" smtClean="0"/>
              <a:t>Tier-1 CMS </a:t>
            </a:r>
            <a:r>
              <a:rPr lang="ru-RU" dirty="0" smtClean="0"/>
              <a:t>ОИЯИ составляет 250-300 МБ/с, более 1 ТБ в час.</a:t>
            </a:r>
          </a:p>
          <a:p>
            <a:endParaRPr lang="ru-RU" dirty="0" smtClean="0"/>
          </a:p>
          <a:p>
            <a:r>
              <a:rPr lang="en-GB" dirty="0" smtClean="0"/>
              <a:t>The grid </a:t>
            </a:r>
            <a:r>
              <a:rPr lang="en-GB" dirty="0" err="1" smtClean="0"/>
              <a:t>center</a:t>
            </a:r>
            <a:r>
              <a:rPr lang="en-GB" dirty="0" smtClean="0"/>
              <a:t> of Tier-1 level for CMS experimental data processing in frames of the international project WLCG (Worldwide LHC Computing Grid) is one of 7 centres in the world of this level for the CMS experiment. At present, it contains 3600 computing cores, 4 PB disk storage as well as a tape robot with a total capacity of 5.4 PB. The Tier-1 </a:t>
            </a:r>
            <a:r>
              <a:rPr lang="en-GB" dirty="0" err="1" smtClean="0"/>
              <a:t>center</a:t>
            </a:r>
            <a:r>
              <a:rPr lang="en-GB" dirty="0" smtClean="0"/>
              <a:t> for CMS at JINR has demonstrated its stable operation during the whole period after its putting into full service in 2015. Throughout 2016, this </a:t>
            </a:r>
            <a:r>
              <a:rPr lang="en-GB" dirty="0" err="1" smtClean="0"/>
              <a:t>center</a:t>
            </a:r>
            <a:r>
              <a:rPr lang="en-GB" dirty="0" smtClean="0"/>
              <a:t> executed 8 163 257 jobs, a normalized CPU time was 237 346 520 hours in HEPSpec06 units. </a:t>
            </a:r>
          </a:p>
          <a:p>
            <a:r>
              <a:rPr lang="en-GB" dirty="0" smtClean="0"/>
              <a:t>The slide shows a contribution of the world </a:t>
            </a:r>
            <a:r>
              <a:rPr lang="en-GB" dirty="0" err="1" smtClean="0"/>
              <a:t>centers</a:t>
            </a:r>
            <a:r>
              <a:rPr lang="en-GB" dirty="0" smtClean="0"/>
              <a:t> of the 1st level to the CMS experimental data processing (in millions processed events) for 2016 (left chart). The JINR’s site Tier-1 takes second place in the world, in 2016 it handled 14% of the total number of events.</a:t>
            </a:r>
          </a:p>
          <a:p>
            <a:r>
              <a:rPr lang="en-GB" dirty="0" smtClean="0"/>
              <a:t>The right chart shows the number of events processed by the JINR’s </a:t>
            </a:r>
            <a:r>
              <a:rPr lang="en-GB" dirty="0" err="1" smtClean="0"/>
              <a:t>center</a:t>
            </a:r>
            <a:r>
              <a:rPr lang="en-GB" dirty="0" smtClean="0"/>
              <a:t> of the Tier-1 level for CMS in June 2016 for various types of stream data processing (reconstruction, simulation, reprocessing, analysis, etc.).</a:t>
            </a:r>
          </a:p>
          <a:p>
            <a:r>
              <a:rPr lang="en-GB" dirty="0" smtClean="0"/>
              <a:t>One of the key functions of the Tier1 centres is an archival storage of raw experimental and simulated data. The lower figure on the left gives the load of the tape robot during 2016.</a:t>
            </a:r>
          </a:p>
          <a:p>
            <a:r>
              <a:rPr lang="en-GB" dirty="0" smtClean="0"/>
              <a:t>The lower right figure shows the network structure for the Tier-1 site. The average speed of the raw data transfer to Tier-1 CMS JINR is 250-300 </a:t>
            </a:r>
            <a:r>
              <a:rPr lang="en-GB" dirty="0" err="1" smtClean="0"/>
              <a:t>MBps</a:t>
            </a:r>
            <a:r>
              <a:rPr lang="en-GB" dirty="0" smtClean="0"/>
              <a:t>, more than 1 TB per hour.</a:t>
            </a:r>
            <a:endParaRPr lang="en-GB" dirty="0"/>
          </a:p>
        </p:txBody>
      </p:sp>
      <p:sp>
        <p:nvSpPr>
          <p:cNvPr id="4" name="Номер слайда 3"/>
          <p:cNvSpPr>
            <a:spLocks noGrp="1"/>
          </p:cNvSpPr>
          <p:nvPr>
            <p:ph type="sldNum" sz="quarter" idx="10"/>
          </p:nvPr>
        </p:nvSpPr>
        <p:spPr/>
        <p:txBody>
          <a:bodyPr/>
          <a:lstStyle/>
          <a:p>
            <a:fld id="{B86DE71F-871B-4DD0-9B45-4C23B5C2CC2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2372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ru-RU" smtClean="0"/>
              <a:t>Образец заголовка</a:t>
            </a:r>
            <a:endParaRPr lang="en-US" dirty="0"/>
          </a:p>
        </p:txBody>
      </p:sp>
      <p:pic>
        <p:nvPicPr>
          <p:cNvPr id="614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28384" y="116632"/>
            <a:ext cx="877887"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5065" y="153762"/>
            <a:ext cx="104504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06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392" y="188640"/>
            <a:ext cx="877887"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04" y="94977"/>
            <a:ext cx="104298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66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9D83E79-ED86-4737-A26E-4895E5D023CA}" type="datetimeFigureOut">
              <a:rPr lang="ru-RU" smtClean="0">
                <a:solidFill>
                  <a:srgbClr val="FFFFFF"/>
                </a:solidFill>
              </a:rPr>
              <a:pPr/>
              <a:t>28.09.2017</a:t>
            </a:fld>
            <a:endParaRPr lang="ru-RU">
              <a:solidFill>
                <a:srgbClr val="FFFFFF"/>
              </a:solidFill>
            </a:endParaRPr>
          </a:p>
        </p:txBody>
      </p:sp>
      <p:sp>
        <p:nvSpPr>
          <p:cNvPr id="5" name="Footer Placeholder 4"/>
          <p:cNvSpPr>
            <a:spLocks noGrp="1"/>
          </p:cNvSpPr>
          <p:nvPr>
            <p:ph type="ftr" sz="quarter" idx="11"/>
          </p:nvPr>
        </p:nvSpPr>
        <p:spPr/>
        <p:txBody>
          <a:bodyPr/>
          <a:lstStyle/>
          <a:p>
            <a:endParaRPr lang="ru-RU">
              <a:solidFill>
                <a:srgbClr val="FFFFFF"/>
              </a:solidFill>
            </a:endParaRPr>
          </a:p>
        </p:txBody>
      </p:sp>
      <p:sp>
        <p:nvSpPr>
          <p:cNvPr id="6" name="Slide Number Placeholder 5"/>
          <p:cNvSpPr>
            <a:spLocks noGrp="1"/>
          </p:cNvSpPr>
          <p:nvPr>
            <p:ph type="sldNum" sz="quarter" idx="12"/>
          </p:nvPr>
        </p:nvSpPr>
        <p:spPr/>
        <p:txBody>
          <a:bodyPr/>
          <a:lstStyle/>
          <a:p>
            <a:fld id="{E395F717-63F3-443C-B299-CF9C9804F204}" type="slidenum">
              <a:rPr lang="ru-RU" smtClean="0">
                <a:solidFill>
                  <a:srgbClr val="FFFFFF"/>
                </a:solidFill>
              </a:rPr>
              <a:pPr/>
              <a:t>‹#›</a:t>
            </a:fld>
            <a:endParaRPr lang="ru-RU">
              <a:solidFill>
                <a:srgbClr val="FFFFFF"/>
              </a:solidFill>
            </a:endParaRPr>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392" y="116632"/>
            <a:ext cx="877887"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5065" y="153762"/>
            <a:ext cx="104504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556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5" name="Date Placeholder 4"/>
          <p:cNvSpPr>
            <a:spLocks noGrp="1"/>
          </p:cNvSpPr>
          <p:nvPr>
            <p:ph type="dt" sz="half" idx="10"/>
          </p:nvPr>
        </p:nvSpPr>
        <p:spPr/>
        <p:txBody>
          <a:bodyPr/>
          <a:lstStyle/>
          <a:p>
            <a:fld id="{D9D83E79-ED86-4737-A26E-4895E5D023CA}" type="datetimeFigureOut">
              <a:rPr lang="ru-RU" smtClean="0">
                <a:solidFill>
                  <a:srgbClr val="FFFFFF"/>
                </a:solidFill>
              </a:rPr>
              <a:pPr/>
              <a:t>28.09.2017</a:t>
            </a:fld>
            <a:endParaRPr lang="ru-RU">
              <a:solidFill>
                <a:srgbClr val="FFFFFF"/>
              </a:solidFill>
            </a:endParaRPr>
          </a:p>
        </p:txBody>
      </p:sp>
      <p:sp>
        <p:nvSpPr>
          <p:cNvPr id="6" name="Footer Placeholder 5"/>
          <p:cNvSpPr>
            <a:spLocks noGrp="1"/>
          </p:cNvSpPr>
          <p:nvPr>
            <p:ph type="ftr" sz="quarter" idx="11"/>
          </p:nvPr>
        </p:nvSpPr>
        <p:spPr/>
        <p:txBody>
          <a:bodyPr/>
          <a:lstStyle/>
          <a:p>
            <a:endParaRPr lang="ru-RU">
              <a:solidFill>
                <a:srgbClr val="FFFFFF"/>
              </a:solidFill>
            </a:endParaRPr>
          </a:p>
        </p:txBody>
      </p:sp>
      <p:sp>
        <p:nvSpPr>
          <p:cNvPr id="7" name="Slide Number Placeholder 6"/>
          <p:cNvSpPr>
            <a:spLocks noGrp="1"/>
          </p:cNvSpPr>
          <p:nvPr>
            <p:ph type="sldNum" sz="quarter" idx="12"/>
          </p:nvPr>
        </p:nvSpPr>
        <p:spPr/>
        <p:txBody>
          <a:bodyPr/>
          <a:lstStyle/>
          <a:p>
            <a:fld id="{E395F717-63F3-443C-B299-CF9C9804F204}" type="slidenum">
              <a:rPr lang="ru-RU" smtClean="0">
                <a:solidFill>
                  <a:srgbClr val="FFFFFF"/>
                </a:solidFill>
              </a:rPr>
              <a:pPr/>
              <a:t>‹#›</a:t>
            </a:fld>
            <a:endParaRPr lang="ru-RU">
              <a:solidFill>
                <a:srgbClr val="FFFFFF"/>
              </a:solidFill>
            </a:endParaRPr>
          </a:p>
        </p:txBody>
      </p:sp>
      <p:pic>
        <p:nvPicPr>
          <p:cNvPr id="1229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00" y="116632"/>
            <a:ext cx="877887"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5065" y="153762"/>
            <a:ext cx="104504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408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D9D83E79-ED86-4737-A26E-4895E5D023CA}" type="datetimeFigureOut">
              <a:rPr lang="ru-RU" smtClean="0">
                <a:solidFill>
                  <a:srgbClr val="FFFFFF"/>
                </a:solidFill>
              </a:rPr>
              <a:pPr/>
              <a:t>28.09.2017</a:t>
            </a:fld>
            <a:endParaRPr lang="ru-RU">
              <a:solidFill>
                <a:srgbClr val="FFFFFF"/>
              </a:solidFill>
            </a:endParaRPr>
          </a:p>
        </p:txBody>
      </p:sp>
      <p:sp>
        <p:nvSpPr>
          <p:cNvPr id="8" name="Footer Placeholder 7"/>
          <p:cNvSpPr>
            <a:spLocks noGrp="1"/>
          </p:cNvSpPr>
          <p:nvPr>
            <p:ph type="ftr" sz="quarter" idx="11"/>
          </p:nvPr>
        </p:nvSpPr>
        <p:spPr/>
        <p:txBody>
          <a:bodyPr/>
          <a:lstStyle/>
          <a:p>
            <a:endParaRPr lang="ru-RU">
              <a:solidFill>
                <a:srgbClr val="FFFFFF"/>
              </a:solidFill>
            </a:endParaRPr>
          </a:p>
        </p:txBody>
      </p:sp>
      <p:sp>
        <p:nvSpPr>
          <p:cNvPr id="9" name="Slide Number Placeholder 8"/>
          <p:cNvSpPr>
            <a:spLocks noGrp="1"/>
          </p:cNvSpPr>
          <p:nvPr>
            <p:ph type="sldNum" sz="quarter" idx="12"/>
          </p:nvPr>
        </p:nvSpPr>
        <p:spPr/>
        <p:txBody>
          <a:bodyPr/>
          <a:lstStyle/>
          <a:p>
            <a:fld id="{E395F717-63F3-443C-B299-CF9C9804F204}" type="slidenum">
              <a:rPr lang="ru-RU" smtClean="0">
                <a:solidFill>
                  <a:srgbClr val="FFFFFF"/>
                </a:solidFill>
              </a:rPr>
              <a:pPr/>
              <a:t>‹#›</a:t>
            </a:fld>
            <a:endParaRPr lang="ru-RU">
              <a:solidFill>
                <a:srgbClr val="FFFFFF"/>
              </a:solidFill>
            </a:endParaRPr>
          </a:p>
        </p:txBody>
      </p:sp>
      <p:pic>
        <p:nvPicPr>
          <p:cNvPr id="1126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392" y="116632"/>
            <a:ext cx="877887"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5065" y="153762"/>
            <a:ext cx="104504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637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pic>
        <p:nvPicPr>
          <p:cNvPr id="1024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00" y="116632"/>
            <a:ext cx="877887"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04" y="88803"/>
            <a:ext cx="104298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Дата 2"/>
          <p:cNvSpPr>
            <a:spLocks noGrp="1"/>
          </p:cNvSpPr>
          <p:nvPr>
            <p:ph type="dt" sz="half" idx="10"/>
          </p:nvPr>
        </p:nvSpPr>
        <p:spPr/>
        <p:txBody>
          <a:bodyPr/>
          <a:lstStyle/>
          <a:p>
            <a:fld id="{D9D83E79-ED86-4737-A26E-4895E5D023CA}" type="datetimeFigureOut">
              <a:rPr lang="ru-RU" smtClean="0">
                <a:solidFill>
                  <a:srgbClr val="FFFFFF"/>
                </a:solidFill>
              </a:rPr>
              <a:pPr/>
              <a:t>28.09.2017</a:t>
            </a:fld>
            <a:endParaRPr lang="ru-RU">
              <a:solidFill>
                <a:srgbClr val="FFFFFF"/>
              </a:solidFill>
            </a:endParaRPr>
          </a:p>
        </p:txBody>
      </p:sp>
      <p:sp>
        <p:nvSpPr>
          <p:cNvPr id="4" name="Нижний колонтитул 3"/>
          <p:cNvSpPr>
            <a:spLocks noGrp="1"/>
          </p:cNvSpPr>
          <p:nvPr>
            <p:ph type="ftr" sz="quarter" idx="11"/>
          </p:nvPr>
        </p:nvSpPr>
        <p:spPr/>
        <p:txBody>
          <a:bodyPr/>
          <a:lstStyle/>
          <a:p>
            <a:endParaRPr lang="ru-RU">
              <a:solidFill>
                <a:srgbClr val="FFFFFF"/>
              </a:solidFill>
            </a:endParaRPr>
          </a:p>
        </p:txBody>
      </p:sp>
      <p:sp>
        <p:nvSpPr>
          <p:cNvPr id="5" name="Номер слайда 4"/>
          <p:cNvSpPr>
            <a:spLocks noGrp="1"/>
          </p:cNvSpPr>
          <p:nvPr>
            <p:ph type="sldNum" sz="quarter" idx="12"/>
          </p:nvPr>
        </p:nvSpPr>
        <p:spPr/>
        <p:txBody>
          <a:bodyPr/>
          <a:lstStyle/>
          <a:p>
            <a:fld id="{E395F717-63F3-443C-B299-CF9C9804F204}"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113102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392" y="116632"/>
            <a:ext cx="877887"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5065" y="153762"/>
            <a:ext cx="104504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Дата 1"/>
          <p:cNvSpPr>
            <a:spLocks noGrp="1"/>
          </p:cNvSpPr>
          <p:nvPr>
            <p:ph type="dt" sz="half" idx="10"/>
          </p:nvPr>
        </p:nvSpPr>
        <p:spPr/>
        <p:txBody>
          <a:bodyPr/>
          <a:lstStyle/>
          <a:p>
            <a:fld id="{D9D83E79-ED86-4737-A26E-4895E5D023CA}" type="datetimeFigureOut">
              <a:rPr lang="ru-RU" smtClean="0">
                <a:solidFill>
                  <a:srgbClr val="FFFFFF"/>
                </a:solidFill>
              </a:rPr>
              <a:pPr/>
              <a:t>28.09.2017</a:t>
            </a:fld>
            <a:endParaRPr lang="ru-RU">
              <a:solidFill>
                <a:srgbClr val="FFFFFF"/>
              </a:solidFill>
            </a:endParaRPr>
          </a:p>
        </p:txBody>
      </p:sp>
      <p:sp>
        <p:nvSpPr>
          <p:cNvPr id="3" name="Нижний колонтитул 2"/>
          <p:cNvSpPr>
            <a:spLocks noGrp="1"/>
          </p:cNvSpPr>
          <p:nvPr>
            <p:ph type="ftr" sz="quarter" idx="11"/>
          </p:nvPr>
        </p:nvSpPr>
        <p:spPr/>
        <p:txBody>
          <a:bodyPr/>
          <a:lstStyle/>
          <a:p>
            <a:endParaRPr lang="ru-RU">
              <a:solidFill>
                <a:srgbClr val="FFFFFF"/>
              </a:solidFill>
            </a:endParaRPr>
          </a:p>
        </p:txBody>
      </p:sp>
      <p:sp>
        <p:nvSpPr>
          <p:cNvPr id="4" name="Номер слайда 3"/>
          <p:cNvSpPr>
            <a:spLocks noGrp="1"/>
          </p:cNvSpPr>
          <p:nvPr>
            <p:ph type="sldNum" sz="quarter" idx="12"/>
          </p:nvPr>
        </p:nvSpPr>
        <p:spPr/>
        <p:txBody>
          <a:bodyPr/>
          <a:lstStyle/>
          <a:p>
            <a:fld id="{E395F717-63F3-443C-B299-CF9C9804F204}"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12716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pic>
        <p:nvPicPr>
          <p:cNvPr id="921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00392" y="116632"/>
            <a:ext cx="877887"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5065" y="153762"/>
            <a:ext cx="104504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Дата 2"/>
          <p:cNvSpPr>
            <a:spLocks noGrp="1"/>
          </p:cNvSpPr>
          <p:nvPr>
            <p:ph type="dt" sz="half" idx="14"/>
          </p:nvPr>
        </p:nvSpPr>
        <p:spPr/>
        <p:txBody>
          <a:bodyPr/>
          <a:lstStyle/>
          <a:p>
            <a:fld id="{D9D83E79-ED86-4737-A26E-4895E5D023CA}" type="datetimeFigureOut">
              <a:rPr lang="ru-RU" smtClean="0">
                <a:solidFill>
                  <a:srgbClr val="FFFFFF"/>
                </a:solidFill>
              </a:rPr>
              <a:pPr/>
              <a:t>28.09.2017</a:t>
            </a:fld>
            <a:endParaRPr lang="ru-RU">
              <a:solidFill>
                <a:srgbClr val="FFFFFF"/>
              </a:solidFill>
            </a:endParaRPr>
          </a:p>
        </p:txBody>
      </p:sp>
      <p:sp>
        <p:nvSpPr>
          <p:cNvPr id="8" name="Нижний колонтитул 7"/>
          <p:cNvSpPr>
            <a:spLocks noGrp="1"/>
          </p:cNvSpPr>
          <p:nvPr>
            <p:ph type="ftr" sz="quarter" idx="15"/>
          </p:nvPr>
        </p:nvSpPr>
        <p:spPr/>
        <p:txBody>
          <a:bodyPr/>
          <a:lstStyle/>
          <a:p>
            <a:endParaRPr lang="ru-RU">
              <a:solidFill>
                <a:srgbClr val="FFFFFF"/>
              </a:solidFill>
            </a:endParaRPr>
          </a:p>
        </p:txBody>
      </p:sp>
      <p:sp>
        <p:nvSpPr>
          <p:cNvPr id="11" name="Номер слайда 10"/>
          <p:cNvSpPr>
            <a:spLocks noGrp="1"/>
          </p:cNvSpPr>
          <p:nvPr>
            <p:ph type="sldNum" sz="quarter" idx="16"/>
          </p:nvPr>
        </p:nvSpPr>
        <p:spPr/>
        <p:txBody>
          <a:bodyPr/>
          <a:lstStyle/>
          <a:p>
            <a:fld id="{E395F717-63F3-443C-B299-CF9C9804F204}"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22431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271104"/>
      </p:ext>
    </p:extLst>
  </p:cSld>
  <p:clrMapOvr>
    <a:overrideClrMapping bg1="lt1" tx1="dk1" bg2="lt2" tx2="dk2" accent1="accent1" accent2="accent2" accent3="accent3" accent4="accent4" accent5="accent5" accent6="accent6" hlink="hlink" folHlink="folHlink"/>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1"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D9D83E79-ED86-4737-A26E-4895E5D023CA}" type="datetimeFigureOut">
              <a:rPr lang="ru-RU" smtClean="0">
                <a:solidFill>
                  <a:srgbClr val="FFFFFF"/>
                </a:solidFill>
              </a:rPr>
              <a:pPr/>
              <a:t>28.09.2017</a:t>
            </a:fld>
            <a:endParaRPr lang="ru-RU">
              <a:solidFill>
                <a:srgbClr val="FFFFFF"/>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ru-RU">
              <a:solidFill>
                <a:srgbClr val="FFFFFF"/>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E395F717-63F3-443C-B299-CF9C9804F204}"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60424958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normAutofit fontScale="92500" lnSpcReduction="10000"/>
          </a:bodyPr>
          <a:lstStyle/>
          <a:p>
            <a:r>
              <a:rPr lang="en-GB" b="1" dirty="0" err="1"/>
              <a:t>N.S</a:t>
            </a:r>
            <a:r>
              <a:rPr lang="en-GB" b="1" dirty="0"/>
              <a:t>. </a:t>
            </a:r>
            <a:r>
              <a:rPr lang="en-GB" b="1" dirty="0" err="1"/>
              <a:t>Astakhov</a:t>
            </a:r>
            <a:r>
              <a:rPr lang="en-GB" b="1" dirty="0"/>
              <a:t>, A.S. </a:t>
            </a:r>
            <a:r>
              <a:rPr lang="en-GB" b="1" dirty="0" err="1"/>
              <a:t>Baginyan</a:t>
            </a:r>
            <a:r>
              <a:rPr lang="en-GB" b="1" dirty="0"/>
              <a:t>, S.D. </a:t>
            </a:r>
            <a:r>
              <a:rPr lang="en-GB" b="1" dirty="0" err="1"/>
              <a:t>Belov</a:t>
            </a:r>
            <a:r>
              <a:rPr lang="en-GB" b="1" dirty="0"/>
              <a:t>, A.G. </a:t>
            </a:r>
            <a:r>
              <a:rPr lang="en-GB" b="1" dirty="0" err="1"/>
              <a:t>Dolbilov</a:t>
            </a:r>
            <a:r>
              <a:rPr lang="en-GB" b="1" dirty="0"/>
              <a:t>, </a:t>
            </a:r>
            <a:endParaRPr lang="en-GB" b="1" dirty="0" smtClean="0"/>
          </a:p>
          <a:p>
            <a:r>
              <a:rPr lang="en-GB" b="1" dirty="0" smtClean="0"/>
              <a:t>A.O</a:t>
            </a:r>
            <a:r>
              <a:rPr lang="en-GB" b="1" dirty="0"/>
              <a:t>. </a:t>
            </a:r>
            <a:r>
              <a:rPr lang="en-GB" b="1" dirty="0" err="1"/>
              <a:t>Golunov</a:t>
            </a:r>
            <a:r>
              <a:rPr lang="en-GB" b="1" dirty="0"/>
              <a:t>, </a:t>
            </a:r>
            <a:r>
              <a:rPr lang="en-GB" b="1" dirty="0" err="1"/>
              <a:t>N.I</a:t>
            </a:r>
            <a:r>
              <a:rPr lang="en-GB" b="1" dirty="0"/>
              <a:t>. </a:t>
            </a:r>
            <a:r>
              <a:rPr lang="en-GB" b="1" dirty="0" err="1"/>
              <a:t>Gromova</a:t>
            </a:r>
            <a:r>
              <a:rPr lang="en-GB" b="1" dirty="0"/>
              <a:t>, </a:t>
            </a:r>
            <a:r>
              <a:rPr lang="en-GB" b="1" dirty="0" err="1"/>
              <a:t>I.S</a:t>
            </a:r>
            <a:r>
              <a:rPr lang="en-GB" b="1" dirty="0"/>
              <a:t>. </a:t>
            </a:r>
            <a:r>
              <a:rPr lang="en-GB" b="1" dirty="0" err="1"/>
              <a:t>Kadochnikov</a:t>
            </a:r>
            <a:r>
              <a:rPr lang="en-GB" b="1" dirty="0"/>
              <a:t>, </a:t>
            </a:r>
            <a:endParaRPr lang="ru-RU" b="1" dirty="0" smtClean="0"/>
          </a:p>
          <a:p>
            <a:r>
              <a:rPr lang="en-GB" b="1" dirty="0" err="1" smtClean="0"/>
              <a:t>I.A</a:t>
            </a:r>
            <a:r>
              <a:rPr lang="en-GB" b="1" dirty="0"/>
              <a:t>. </a:t>
            </a:r>
            <a:r>
              <a:rPr lang="en-GB" b="1" dirty="0" err="1"/>
              <a:t>Kashunin</a:t>
            </a:r>
            <a:r>
              <a:rPr lang="en-GB" b="1" dirty="0"/>
              <a:t>, V.V. </a:t>
            </a:r>
            <a:r>
              <a:rPr lang="en-GB" b="1" dirty="0" err="1"/>
              <a:t>Korenkov</a:t>
            </a:r>
            <a:r>
              <a:rPr lang="en-GB" b="1" dirty="0"/>
              <a:t>, V.V. </a:t>
            </a:r>
            <a:r>
              <a:rPr lang="en-GB" b="1" dirty="0" err="1"/>
              <a:t>Mitsyn</a:t>
            </a:r>
            <a:r>
              <a:rPr lang="en-GB" b="1" dirty="0"/>
              <a:t>, </a:t>
            </a:r>
            <a:endParaRPr lang="ru-RU" b="1" dirty="0" smtClean="0"/>
          </a:p>
          <a:p>
            <a:r>
              <a:rPr lang="en-GB" b="1" dirty="0" err="1" smtClean="0"/>
              <a:t>I.S</a:t>
            </a:r>
            <a:r>
              <a:rPr lang="en-GB" b="1" dirty="0"/>
              <a:t>. </a:t>
            </a:r>
            <a:r>
              <a:rPr lang="en-GB" b="1" dirty="0" err="1"/>
              <a:t>Pelevanyuk</a:t>
            </a:r>
            <a:r>
              <a:rPr lang="en-GB" b="1" dirty="0"/>
              <a:t>, </a:t>
            </a:r>
            <a:r>
              <a:rPr lang="en-GB" b="1" dirty="0" err="1"/>
              <a:t>S.V</a:t>
            </a:r>
            <a:r>
              <a:rPr lang="en-GB" b="1" dirty="0"/>
              <a:t>. </a:t>
            </a:r>
            <a:r>
              <a:rPr lang="en-GB" b="1" dirty="0" err="1"/>
              <a:t>Shmatov</a:t>
            </a:r>
            <a:r>
              <a:rPr lang="en-GB" b="1" dirty="0"/>
              <a:t>, </a:t>
            </a:r>
            <a:r>
              <a:rPr lang="en-GB" b="1" u="sng" dirty="0"/>
              <a:t>T.</a:t>
            </a:r>
            <a:r>
              <a:rPr lang="ru-RU" b="1" u="sng" dirty="0"/>
              <a:t>А. </a:t>
            </a:r>
            <a:r>
              <a:rPr lang="en-GB" b="1" u="sng" dirty="0" err="1"/>
              <a:t>Strizh</a:t>
            </a:r>
            <a:r>
              <a:rPr lang="en-GB" b="1" dirty="0"/>
              <a:t>, </a:t>
            </a:r>
            <a:endParaRPr lang="ru-RU" b="1" dirty="0" smtClean="0"/>
          </a:p>
          <a:p>
            <a:r>
              <a:rPr lang="en-GB" b="1" dirty="0" smtClean="0"/>
              <a:t>V.V</a:t>
            </a:r>
            <a:r>
              <a:rPr lang="en-GB" b="1" dirty="0"/>
              <a:t>. </a:t>
            </a:r>
            <a:r>
              <a:rPr lang="en-GB" b="1" dirty="0" err="1"/>
              <a:t>Trofimov</a:t>
            </a:r>
            <a:r>
              <a:rPr lang="en-GB" b="1" dirty="0"/>
              <a:t>, </a:t>
            </a:r>
            <a:r>
              <a:rPr lang="en-GB" b="1" dirty="0" err="1"/>
              <a:t>N.N</a:t>
            </a:r>
            <a:r>
              <a:rPr lang="en-GB" b="1" dirty="0"/>
              <a:t>. </a:t>
            </a:r>
            <a:r>
              <a:rPr lang="en-GB" b="1" dirty="0" err="1"/>
              <a:t>Voitishin</a:t>
            </a:r>
            <a:r>
              <a:rPr lang="en-GB" b="1" dirty="0"/>
              <a:t>, </a:t>
            </a:r>
            <a:r>
              <a:rPr lang="en-GB" b="1" dirty="0" err="1"/>
              <a:t>V.E</a:t>
            </a:r>
            <a:r>
              <a:rPr lang="en-GB" b="1" dirty="0"/>
              <a:t>. </a:t>
            </a:r>
            <a:r>
              <a:rPr lang="en-GB" b="1" dirty="0" err="1"/>
              <a:t>Zhiltsov</a:t>
            </a:r>
            <a:endParaRPr lang="ru-RU" b="1" dirty="0"/>
          </a:p>
        </p:txBody>
      </p:sp>
      <p:sp>
        <p:nvSpPr>
          <p:cNvPr id="2" name="Заголовок 1"/>
          <p:cNvSpPr>
            <a:spLocks noGrp="1"/>
          </p:cNvSpPr>
          <p:nvPr>
            <p:ph type="ctrTitle"/>
          </p:nvPr>
        </p:nvSpPr>
        <p:spPr/>
        <p:txBody>
          <a:bodyPr/>
          <a:lstStyle/>
          <a:p>
            <a:r>
              <a:rPr lang="en-GB" b="1" dirty="0"/>
              <a:t>JINR Grid Tier-1@Tier-2</a:t>
            </a:r>
            <a:endParaRPr lang="ru-RU" b="1" dirty="0"/>
          </a:p>
        </p:txBody>
      </p:sp>
    </p:spTree>
    <p:extLst>
      <p:ext uri="{BB962C8B-B14F-4D97-AF65-F5344CB8AC3E}">
        <p14:creationId xmlns:p14="http://schemas.microsoft.com/office/powerpoint/2010/main" val="496248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60648"/>
            <a:ext cx="8136904" cy="769441"/>
          </a:xfrm>
          <a:prstGeom prst="rect">
            <a:avLst/>
          </a:prstGeom>
          <a:noFill/>
        </p:spPr>
        <p:txBody>
          <a:bodyPr wrap="square" rtlCol="0">
            <a:spAutoFit/>
          </a:bodyPr>
          <a:lstStyle/>
          <a:p>
            <a:pPr algn="ctr"/>
            <a:r>
              <a:rPr lang="en-US" sz="44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JINR CMS Tier-1 - 2017</a:t>
            </a:r>
            <a:endParaRPr lang="ru-RU"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187" y="1129255"/>
            <a:ext cx="3589291" cy="3024516"/>
          </a:xfrm>
          <a:prstGeom prst="round2DiagRect">
            <a:avLst>
              <a:gd name="adj1" fmla="val 16667"/>
              <a:gd name="adj2" fmla="val 0"/>
            </a:avLst>
          </a:prstGeom>
          <a:ln w="57150">
            <a:solidFill>
              <a:schemeClr val="tx2">
                <a:lumMod val="20000"/>
                <a:lumOff val="80000"/>
              </a:schemeClr>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Прямоугольник 3"/>
          <p:cNvSpPr/>
          <p:nvPr/>
        </p:nvSpPr>
        <p:spPr>
          <a:xfrm>
            <a:off x="5940152" y="1791065"/>
            <a:ext cx="1656184" cy="1323439"/>
          </a:xfrm>
          <a:prstGeom prst="rect">
            <a:avLst/>
          </a:prstGeom>
        </p:spPr>
        <p:txBody>
          <a:bodyPr wrap="square">
            <a:spAutoFit/>
          </a:bodyPr>
          <a:lstStyle/>
          <a:p>
            <a:r>
              <a:rPr lang="en-US" sz="1600" b="1" dirty="0" smtClean="0">
                <a:solidFill>
                  <a:prstClr val="white"/>
                </a:solidFill>
                <a:effectLst>
                  <a:outerShdw blurRad="38100" dist="38100" dir="2700000" algn="tl">
                    <a:srgbClr val="000000">
                      <a:alpha val="43137"/>
                    </a:srgbClr>
                  </a:outerShdw>
                </a:effectLst>
              </a:rPr>
              <a:t>The </a:t>
            </a:r>
            <a:r>
              <a:rPr lang="en-US" sz="1600" b="1" dirty="0">
                <a:solidFill>
                  <a:prstClr val="white"/>
                </a:solidFill>
                <a:effectLst>
                  <a:outerShdw blurRad="38100" dist="38100" dir="2700000" algn="tl">
                    <a:srgbClr val="000000">
                      <a:alpha val="43137"/>
                    </a:srgbClr>
                  </a:outerShdw>
                </a:effectLst>
              </a:rPr>
              <a:t>requests from the </a:t>
            </a:r>
            <a:r>
              <a:rPr lang="en-US" sz="1600" b="1" dirty="0" smtClean="0">
                <a:solidFill>
                  <a:prstClr val="white"/>
                </a:solidFill>
                <a:effectLst>
                  <a:outerShdw blurRad="38100" dist="38100" dir="2700000" algn="tl">
                    <a:srgbClr val="000000">
                      <a:alpha val="43137"/>
                    </a:srgbClr>
                  </a:outerShdw>
                </a:effectLst>
              </a:rPr>
              <a:t>worldwide Tier’s </a:t>
            </a:r>
            <a:r>
              <a:rPr lang="en-US" sz="1600" b="1" dirty="0">
                <a:solidFill>
                  <a:prstClr val="white"/>
                </a:solidFill>
                <a:effectLst>
                  <a:outerShdw blurRad="38100" dist="38100" dir="2700000" algn="tl">
                    <a:srgbClr val="000000">
                      <a:alpha val="43137"/>
                    </a:srgbClr>
                  </a:outerShdw>
                </a:effectLst>
              </a:rPr>
              <a:t>to the JINR CMS Tier-1 for </a:t>
            </a:r>
            <a:r>
              <a:rPr lang="en-US" sz="1600" b="1" dirty="0" smtClean="0">
                <a:solidFill>
                  <a:prstClr val="white"/>
                </a:solidFill>
                <a:effectLst>
                  <a:outerShdw blurRad="38100" dist="38100" dir="2700000" algn="tl">
                    <a:srgbClr val="000000">
                      <a:alpha val="43137"/>
                    </a:srgbClr>
                  </a:outerShdw>
                </a:effectLst>
              </a:rPr>
              <a:t>data</a:t>
            </a:r>
            <a:endParaRPr lang="ru-RU" sz="1600" b="1" dirty="0">
              <a:solidFill>
                <a:prstClr val="white"/>
              </a:solidFill>
              <a:effectLst>
                <a:outerShdw blurRad="38100" dist="38100" dir="2700000" algn="tl">
                  <a:srgbClr val="000000">
                    <a:alpha val="43137"/>
                  </a:srgbClr>
                </a:outerShdw>
              </a:effectLst>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723" y="4684494"/>
            <a:ext cx="4270773" cy="1978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4830187" y="4315162"/>
            <a:ext cx="3737201" cy="369332"/>
          </a:xfrm>
          <a:prstGeom prst="rect">
            <a:avLst/>
          </a:prstGeom>
        </p:spPr>
        <p:txBody>
          <a:bodyPr wrap="square">
            <a:spAutoFit/>
          </a:bodyPr>
          <a:lstStyle/>
          <a:p>
            <a:r>
              <a:rPr lang="en-US" b="1" dirty="0" smtClean="0">
                <a:solidFill>
                  <a:prstClr val="black"/>
                </a:solidFill>
                <a:latin typeface="Arial" panose="020B0604020202020204" pitchFamily="34" charset="0"/>
                <a:cs typeface="Arial" panose="020B0604020202020204" pitchFamily="34" charset="0"/>
              </a:rPr>
              <a:t>Tier-1 network configuration </a:t>
            </a:r>
            <a:endParaRPr lang="ru-RU" b="1" dirty="0">
              <a:solidFill>
                <a:prstClr val="black"/>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305" y="1129255"/>
            <a:ext cx="4007315" cy="31395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5"/>
          <p:cNvPicPr>
            <a:picLocks noChangeAspect="1"/>
          </p:cNvPicPr>
          <p:nvPr/>
        </p:nvPicPr>
        <p:blipFill rotWithShape="1">
          <a:blip r:embed="rId6">
            <a:extLst>
              <a:ext uri="{28A0092B-C50C-407E-A947-70E740481C1C}">
                <a14:useLocalDpi xmlns:a14="http://schemas.microsoft.com/office/drawing/2010/main" val="0"/>
              </a:ext>
            </a:extLst>
          </a:blip>
          <a:srcRect b="24834"/>
          <a:stretch/>
        </p:blipFill>
        <p:spPr>
          <a:xfrm>
            <a:off x="85044" y="4499828"/>
            <a:ext cx="4594968" cy="22415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824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59629" y="575035"/>
            <a:ext cx="4020729" cy="3013939"/>
          </a:xfrm>
          <a:prstGeom prst="rect">
            <a:avLst/>
          </a:prstGeom>
        </p:spPr>
      </p:pic>
      <p:pic>
        <p:nvPicPr>
          <p:cNvPr id="4" name="Рисунок 3"/>
          <p:cNvPicPr>
            <a:picLocks noChangeAspect="1"/>
          </p:cNvPicPr>
          <p:nvPr/>
        </p:nvPicPr>
        <p:blipFill>
          <a:blip r:embed="rId3"/>
          <a:stretch>
            <a:fillRect/>
          </a:stretch>
        </p:blipFill>
        <p:spPr>
          <a:xfrm>
            <a:off x="359629" y="3514183"/>
            <a:ext cx="4106746" cy="3078417"/>
          </a:xfrm>
          <a:prstGeom prst="rect">
            <a:avLst/>
          </a:prstGeom>
        </p:spPr>
      </p:pic>
      <p:pic>
        <p:nvPicPr>
          <p:cNvPr id="5" name="Рисунок 4"/>
          <p:cNvPicPr>
            <a:picLocks noChangeAspect="1"/>
          </p:cNvPicPr>
          <p:nvPr/>
        </p:nvPicPr>
        <p:blipFill>
          <a:blip r:embed="rId4"/>
          <a:stretch>
            <a:fillRect/>
          </a:stretch>
        </p:blipFill>
        <p:spPr>
          <a:xfrm>
            <a:off x="4775186" y="679988"/>
            <a:ext cx="3736716" cy="2804032"/>
          </a:xfrm>
          <a:prstGeom prst="rect">
            <a:avLst/>
          </a:prstGeom>
        </p:spPr>
      </p:pic>
      <p:pic>
        <p:nvPicPr>
          <p:cNvPr id="6" name="Рисунок 5"/>
          <p:cNvPicPr>
            <a:picLocks noChangeAspect="1"/>
          </p:cNvPicPr>
          <p:nvPr/>
        </p:nvPicPr>
        <p:blipFill>
          <a:blip r:embed="rId5"/>
          <a:stretch>
            <a:fillRect/>
          </a:stretch>
        </p:blipFill>
        <p:spPr>
          <a:xfrm>
            <a:off x="4673640" y="3512834"/>
            <a:ext cx="3939808" cy="2956432"/>
          </a:xfrm>
          <a:prstGeom prst="rect">
            <a:avLst/>
          </a:prstGeom>
        </p:spPr>
      </p:pic>
    </p:spTree>
    <p:extLst>
      <p:ext uri="{BB962C8B-B14F-4D97-AF65-F5344CB8AC3E}">
        <p14:creationId xmlns:p14="http://schemas.microsoft.com/office/powerpoint/2010/main" val="1681606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57" y="3862739"/>
            <a:ext cx="4209638" cy="2859996"/>
          </a:xfrm>
          <a:prstGeom prst="rect">
            <a:avLst/>
          </a:prstGeo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62" y="548680"/>
            <a:ext cx="4312534" cy="3234400"/>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764704"/>
            <a:ext cx="3672408" cy="2754306"/>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8855" y="3645024"/>
            <a:ext cx="3744417" cy="2808312"/>
          </a:xfrm>
          <a:prstGeom prst="rect">
            <a:avLst/>
          </a:prstGeom>
        </p:spPr>
      </p:pic>
    </p:spTree>
    <p:extLst>
      <p:ext uri="{BB962C8B-B14F-4D97-AF65-F5344CB8AC3E}">
        <p14:creationId xmlns:p14="http://schemas.microsoft.com/office/powerpoint/2010/main" val="2984331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51" r="21225" b="10840"/>
          <a:stretch/>
        </p:blipFill>
        <p:spPr bwMode="auto">
          <a:xfrm>
            <a:off x="323528" y="1916832"/>
            <a:ext cx="8504521" cy="4749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05263" y="1143050"/>
            <a:ext cx="8136904" cy="769441"/>
          </a:xfrm>
          <a:prstGeom prst="rect">
            <a:avLst/>
          </a:prstGeom>
          <a:noFill/>
        </p:spPr>
        <p:txBody>
          <a:bodyPr wrap="square" rtlCol="0">
            <a:spAutoFit/>
          </a:bodyPr>
          <a:lstStyle/>
          <a:p>
            <a:pPr algn="ctr"/>
            <a:r>
              <a:rPr lang="en-US" sz="44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Tier1 hardware monitoring +</a:t>
            </a:r>
            <a:endParaRPr lang="ru-RU"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175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9632" y="980728"/>
            <a:ext cx="7596336" cy="584775"/>
          </a:xfrm>
          <a:prstGeom prst="rect">
            <a:avLst/>
          </a:prstGeom>
          <a:noFill/>
        </p:spPr>
        <p:txBody>
          <a:bodyPr wrap="square" rtlCol="0">
            <a:spAutoFit/>
          </a:bodyPr>
          <a:lstStyle/>
          <a:p>
            <a:pPr algn="r"/>
            <a:r>
              <a:rPr lang="en-US" altLang="ru-RU" sz="3200" b="1" dirty="0">
                <a:solidFill>
                  <a:srgbClr val="FFFF00"/>
                </a:solidFill>
              </a:rPr>
              <a:t>Importance of the </a:t>
            </a:r>
            <a:r>
              <a:rPr lang="en-US" altLang="ru-RU" sz="3200" b="1" dirty="0" smtClean="0">
                <a:solidFill>
                  <a:srgbClr val="FFFF00"/>
                </a:solidFill>
              </a:rPr>
              <a:t>Tier-1 center </a:t>
            </a:r>
            <a:r>
              <a:rPr lang="en-US" altLang="ru-RU" sz="3200" b="1" dirty="0">
                <a:solidFill>
                  <a:srgbClr val="FFFF00"/>
                </a:solidFill>
              </a:rPr>
              <a:t>at </a:t>
            </a:r>
            <a:r>
              <a:rPr lang="en-US" altLang="ru-RU" sz="3200" b="1" dirty="0" err="1">
                <a:solidFill>
                  <a:srgbClr val="FFFF00"/>
                </a:solidFill>
              </a:rPr>
              <a:t>JINR</a:t>
            </a:r>
            <a:endParaRPr lang="ru-RU" sz="3200" b="1" dirty="0"/>
          </a:p>
        </p:txBody>
      </p:sp>
      <p:sp>
        <p:nvSpPr>
          <p:cNvPr id="6" name="Объект 1"/>
          <p:cNvSpPr txBox="1">
            <a:spLocks/>
          </p:cNvSpPr>
          <p:nvPr/>
        </p:nvSpPr>
        <p:spPr bwMode="auto">
          <a:xfrm>
            <a:off x="228600" y="1676400"/>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lvl="0">
              <a:buClr>
                <a:srgbClr val="31B6FD"/>
              </a:buClr>
              <a:defRPr/>
            </a:pPr>
            <a:r>
              <a:rPr lang="en-US" altLang="ru-RU" b="1" dirty="0">
                <a:solidFill>
                  <a:schemeClr val="tx1"/>
                </a:solidFill>
                <a:latin typeface="Candara"/>
              </a:rPr>
              <a:t>Creation of conditions for </a:t>
            </a:r>
            <a:r>
              <a:rPr lang="en-US" altLang="ru-RU" b="1" dirty="0" err="1">
                <a:solidFill>
                  <a:schemeClr val="tx1"/>
                </a:solidFill>
                <a:latin typeface="Candara"/>
              </a:rPr>
              <a:t>JINR</a:t>
            </a:r>
            <a:r>
              <a:rPr lang="en-US" altLang="ru-RU" b="1" dirty="0">
                <a:solidFill>
                  <a:schemeClr val="tx1"/>
                </a:solidFill>
                <a:latin typeface="Candara"/>
              </a:rPr>
              <a:t> physicists, </a:t>
            </a:r>
            <a:r>
              <a:rPr lang="en-US" altLang="ru-RU" b="1" dirty="0" err="1">
                <a:solidFill>
                  <a:schemeClr val="tx1"/>
                </a:solidFill>
                <a:latin typeface="Candara"/>
              </a:rPr>
              <a:t>JINR</a:t>
            </a:r>
            <a:r>
              <a:rPr lang="en-US" altLang="ru-RU" b="1" dirty="0">
                <a:solidFill>
                  <a:schemeClr val="tx1"/>
                </a:solidFill>
                <a:latin typeface="Candara"/>
              </a:rPr>
              <a:t> Member States, </a:t>
            </a:r>
            <a:r>
              <a:rPr lang="en-US" altLang="ru-RU" b="1" dirty="0" err="1">
                <a:solidFill>
                  <a:schemeClr val="tx1"/>
                </a:solidFill>
                <a:latin typeface="Candara"/>
              </a:rPr>
              <a:t>RDMS</a:t>
            </a:r>
            <a:r>
              <a:rPr lang="en-US" altLang="ru-RU" b="1" dirty="0">
                <a:solidFill>
                  <a:schemeClr val="tx1"/>
                </a:solidFill>
                <a:latin typeface="Candara"/>
              </a:rPr>
              <a:t>-CMS collaboration for a full-scale participation in processing and analysis of data of the CMS experiment on the Large Hadron Collider</a:t>
            </a:r>
            <a:r>
              <a:rPr lang="en-US" altLang="ru-RU" b="1" dirty="0" smtClean="0">
                <a:solidFill>
                  <a:schemeClr val="tx1"/>
                </a:solidFill>
                <a:latin typeface="Candara"/>
              </a:rPr>
              <a:t>.</a:t>
            </a:r>
            <a:endParaRPr lang="en-US" altLang="ru-RU" b="1" dirty="0">
              <a:solidFill>
                <a:schemeClr val="tx1"/>
              </a:solidFill>
              <a:latin typeface="Candara"/>
            </a:endParaRPr>
          </a:p>
          <a:p>
            <a:pPr lvl="0">
              <a:buClr>
                <a:srgbClr val="31B6FD"/>
              </a:buClr>
              <a:defRPr/>
            </a:pPr>
            <a:r>
              <a:rPr lang="en-US" altLang="ru-RU" b="1" dirty="0">
                <a:solidFill>
                  <a:schemeClr val="tx1"/>
                </a:solidFill>
                <a:latin typeface="Candara"/>
              </a:rPr>
              <a:t>The invaluable experience of launching the </a:t>
            </a:r>
            <a:r>
              <a:rPr lang="en-US" altLang="ru-RU" b="1" dirty="0" smtClean="0">
                <a:solidFill>
                  <a:schemeClr val="tx1"/>
                </a:solidFill>
                <a:latin typeface="Candara"/>
              </a:rPr>
              <a:t>Tier-1 </a:t>
            </a:r>
            <a:r>
              <a:rPr lang="en-US" altLang="ru-RU" b="1" dirty="0">
                <a:solidFill>
                  <a:schemeClr val="tx1"/>
                </a:solidFill>
                <a:latin typeface="Candara"/>
              </a:rPr>
              <a:t>center will be used for creating a system of storage and data processing of megaproject NICA and other scale projects of the </a:t>
            </a:r>
            <a:r>
              <a:rPr lang="en-US" altLang="ru-RU" b="1" dirty="0" err="1">
                <a:solidFill>
                  <a:schemeClr val="tx1"/>
                </a:solidFill>
                <a:latin typeface="Candara"/>
              </a:rPr>
              <a:t>JINR</a:t>
            </a:r>
            <a:r>
              <a:rPr lang="en-US" altLang="ru-RU" b="1" dirty="0">
                <a:solidFill>
                  <a:schemeClr val="tx1"/>
                </a:solidFill>
                <a:latin typeface="Candara"/>
              </a:rPr>
              <a:t>-participating countries.</a:t>
            </a:r>
          </a:p>
          <a:p>
            <a:pPr lvl="0">
              <a:buClr>
                <a:srgbClr val="31B6FD"/>
              </a:buClr>
              <a:defRPr/>
            </a:pPr>
            <a:r>
              <a:rPr lang="en-US" altLang="ru-RU" b="1" dirty="0">
                <a:solidFill>
                  <a:schemeClr val="tx1"/>
                </a:solidFill>
                <a:latin typeface="Candara"/>
              </a:rPr>
              <a:t>The studies in the field of Big Data analytics assume significance for the development of the perspective directions of science and economy as well as analysis and forecasting of processes in various fields.</a:t>
            </a:r>
          </a:p>
        </p:txBody>
      </p:sp>
    </p:spTree>
    <p:extLst>
      <p:ext uri="{BB962C8B-B14F-4D97-AF65-F5344CB8AC3E}">
        <p14:creationId xmlns:p14="http://schemas.microsoft.com/office/powerpoint/2010/main" val="2608194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556792"/>
            <a:ext cx="4325354" cy="35403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Объект 4"/>
          <p:cNvSpPr>
            <a:spLocks noGrp="1"/>
          </p:cNvSpPr>
          <p:nvPr>
            <p:ph idx="4294967295"/>
          </p:nvPr>
        </p:nvSpPr>
        <p:spPr>
          <a:xfrm>
            <a:off x="4860032" y="269875"/>
            <a:ext cx="4283968" cy="6588125"/>
          </a:xfrm>
        </p:spPr>
        <p:txBody>
          <a:bodyPr>
            <a:normAutofit/>
          </a:bodyPr>
          <a:lstStyle/>
          <a:p>
            <a:pPr marL="0" indent="0">
              <a:buNone/>
            </a:pPr>
            <a:r>
              <a:rPr lang="ru-RU" sz="4600" b="1" dirty="0" smtClean="0">
                <a:solidFill>
                  <a:srgbClr val="FFC000"/>
                </a:solidFill>
              </a:rPr>
              <a:t>Tier-2/</a:t>
            </a:r>
            <a:r>
              <a:rPr lang="en-US" sz="4600" b="1" dirty="0" smtClean="0">
                <a:solidFill>
                  <a:srgbClr val="FFC000"/>
                </a:solidFill>
              </a:rPr>
              <a:t>CICC</a:t>
            </a:r>
            <a:endParaRPr lang="ru-RU" sz="4600" b="1" dirty="0" smtClean="0">
              <a:solidFill>
                <a:srgbClr val="FFC000"/>
              </a:solidFill>
            </a:endParaRPr>
          </a:p>
          <a:p>
            <a:pPr marL="0" indent="0">
              <a:buNone/>
            </a:pPr>
            <a:r>
              <a:rPr lang="en-US" dirty="0" smtClean="0"/>
              <a:t>JINR </a:t>
            </a:r>
            <a:r>
              <a:rPr lang="en-US" dirty="0"/>
              <a:t>Grid-site (JINR-LCG2</a:t>
            </a:r>
            <a:r>
              <a:rPr lang="en-US" dirty="0" smtClean="0"/>
              <a:t>), as the Tier-1 JINR site, </a:t>
            </a:r>
            <a:r>
              <a:rPr lang="en-US" dirty="0"/>
              <a:t>is fully integrated into the worldwide grid infrastructure WLCG / </a:t>
            </a:r>
            <a:r>
              <a:rPr lang="en-US" dirty="0" err="1"/>
              <a:t>EGI</a:t>
            </a:r>
            <a:r>
              <a:rPr lang="en-US" dirty="0"/>
              <a:t> and is a resource centre of Tier-2 in the hierarchy of data-processing centres for experiments at the Large Hadron </a:t>
            </a:r>
            <a:r>
              <a:rPr lang="en-US" dirty="0" smtClean="0"/>
              <a:t>Collider and other grid Virtual organizations. </a:t>
            </a:r>
            <a:r>
              <a:rPr lang="en-US" dirty="0"/>
              <a:t>The resources of JINR Grid-site have been successfully used in the global infrastructure and in terms of reliability the JINR-LCG2 site is one of the best in the WLCG / </a:t>
            </a:r>
            <a:r>
              <a:rPr lang="en-US" dirty="0" err="1"/>
              <a:t>EGI</a:t>
            </a:r>
            <a:r>
              <a:rPr lang="en-US" dirty="0"/>
              <a:t> infrastructure</a:t>
            </a:r>
            <a:r>
              <a:rPr lang="en-US" dirty="0" smtClean="0"/>
              <a:t>.</a:t>
            </a:r>
          </a:p>
          <a:p>
            <a:pPr marL="0" indent="0">
              <a:buNone/>
            </a:pPr>
            <a:r>
              <a:rPr lang="en-US" dirty="0" smtClean="0"/>
              <a:t>This cluster also provides </a:t>
            </a:r>
            <a:r>
              <a:rPr lang="en-US" dirty="0"/>
              <a:t>carrying out computations, including the parallel ones, outside the grid-environment. They are asked both by the experiments </a:t>
            </a:r>
            <a:r>
              <a:rPr lang="en-US" dirty="0" err="1"/>
              <a:t>NoVA</a:t>
            </a:r>
            <a:r>
              <a:rPr lang="en-US" dirty="0"/>
              <a:t>, PANDA, BES, NICA/MPD, etc. and the local users of the JINR </a:t>
            </a:r>
            <a:r>
              <a:rPr lang="en-US" dirty="0" smtClean="0"/>
              <a:t>Laboratories and Member States</a:t>
            </a:r>
            <a:endParaRPr lang="ru-RU" dirty="0"/>
          </a:p>
        </p:txBody>
      </p:sp>
    </p:spTree>
    <p:extLst>
      <p:ext uri="{BB962C8B-B14F-4D97-AF65-F5344CB8AC3E}">
        <p14:creationId xmlns:p14="http://schemas.microsoft.com/office/powerpoint/2010/main" val="3701709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a:graphicFrameLocks/>
          </p:cNvGraphicFramePr>
          <p:nvPr>
            <p:extLst>
              <p:ext uri="{D42A27DB-BD31-4B8C-83A1-F6EECF244321}">
                <p14:modId xmlns:p14="http://schemas.microsoft.com/office/powerpoint/2010/main" val="3853845484"/>
              </p:ext>
            </p:extLst>
          </p:nvPr>
        </p:nvGraphicFramePr>
        <p:xfrm>
          <a:off x="179512" y="1196752"/>
          <a:ext cx="4575810" cy="2265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Диаграмма 6"/>
          <p:cNvGraphicFramePr>
            <a:graphicFrameLocks/>
          </p:cNvGraphicFramePr>
          <p:nvPr>
            <p:extLst>
              <p:ext uri="{D42A27DB-BD31-4B8C-83A1-F6EECF244321}">
                <p14:modId xmlns:p14="http://schemas.microsoft.com/office/powerpoint/2010/main" val="53267932"/>
              </p:ext>
            </p:extLst>
          </p:nvPr>
        </p:nvGraphicFramePr>
        <p:xfrm>
          <a:off x="4788024" y="1196752"/>
          <a:ext cx="3995936" cy="2376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a:graphicFrameLocks/>
          </p:cNvGraphicFramePr>
          <p:nvPr>
            <p:extLst>
              <p:ext uri="{D42A27DB-BD31-4B8C-83A1-F6EECF244321}">
                <p14:modId xmlns:p14="http://schemas.microsoft.com/office/powerpoint/2010/main" val="439706504"/>
              </p:ext>
            </p:extLst>
          </p:nvPr>
        </p:nvGraphicFramePr>
        <p:xfrm>
          <a:off x="35496" y="3429000"/>
          <a:ext cx="4583430" cy="28155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a:graphicFrameLocks/>
          </p:cNvGraphicFramePr>
          <p:nvPr>
            <p:extLst>
              <p:ext uri="{D42A27DB-BD31-4B8C-83A1-F6EECF244321}">
                <p14:modId xmlns:p14="http://schemas.microsoft.com/office/powerpoint/2010/main" val="555746612"/>
              </p:ext>
            </p:extLst>
          </p:nvPr>
        </p:nvGraphicFramePr>
        <p:xfrm>
          <a:off x="4643910" y="3645024"/>
          <a:ext cx="450723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56347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4294967295"/>
          </p:nvPr>
        </p:nvSpPr>
        <p:spPr>
          <a:xfrm>
            <a:off x="179512" y="1196752"/>
            <a:ext cx="4038600" cy="4924425"/>
          </a:xfrm>
        </p:spPr>
        <p:txBody>
          <a:bodyPr>
            <a:normAutofit fontScale="25000" lnSpcReduction="20000"/>
          </a:bodyPr>
          <a:lstStyle/>
          <a:p>
            <a:pPr marL="0" indent="0">
              <a:buNone/>
            </a:pPr>
            <a:r>
              <a:rPr lang="en-GB" sz="6400" b="1" dirty="0">
                <a:solidFill>
                  <a:srgbClr val="FFFF00"/>
                </a:solidFill>
              </a:rPr>
              <a:t>Computing Elements (CE)</a:t>
            </a:r>
          </a:p>
          <a:p>
            <a:pPr marL="0" indent="0">
              <a:buNone/>
            </a:pPr>
            <a:r>
              <a:rPr lang="en-GB" sz="5600" b="1" i="1" dirty="0"/>
              <a:t>* Worker Node (WN)</a:t>
            </a:r>
          </a:p>
          <a:p>
            <a:pPr marL="0" indent="0">
              <a:buNone/>
            </a:pPr>
            <a:r>
              <a:rPr lang="en-GB" sz="5600" b="1" dirty="0"/>
              <a:t>   Typically </a:t>
            </a:r>
            <a:r>
              <a:rPr lang="en-GB" sz="5600" b="1" dirty="0" err="1"/>
              <a:t>SuperMicro</a:t>
            </a:r>
            <a:r>
              <a:rPr lang="en-GB" sz="5600" b="1" dirty="0"/>
              <a:t> Blade,  SuperMicroTwin2, </a:t>
            </a:r>
            <a:endParaRPr lang="ru-RU" sz="5600" b="1" dirty="0" smtClean="0"/>
          </a:p>
          <a:p>
            <a:pPr marL="0" indent="0">
              <a:buNone/>
            </a:pPr>
            <a:r>
              <a:rPr lang="ru-RU" sz="5600" b="1" dirty="0"/>
              <a:t> </a:t>
            </a:r>
            <a:r>
              <a:rPr lang="ru-RU" sz="5600" b="1" dirty="0" smtClean="0"/>
              <a:t>   </a:t>
            </a:r>
            <a:r>
              <a:rPr lang="en-GB" sz="5600" b="1" dirty="0" smtClean="0"/>
              <a:t>Dell </a:t>
            </a:r>
            <a:r>
              <a:rPr lang="en-GB" sz="5600" b="1" dirty="0"/>
              <a:t>FX</a:t>
            </a:r>
          </a:p>
          <a:p>
            <a:pPr marL="400050" lvl="1" indent="0">
              <a:buNone/>
            </a:pPr>
            <a:r>
              <a:rPr lang="en-GB" sz="5600" b="1" dirty="0" smtClean="0"/>
              <a:t>100 </a:t>
            </a:r>
            <a:r>
              <a:rPr lang="en-GB" sz="5600" b="1" dirty="0"/>
              <a:t>64-bit machines: 2 x CPU (Xeon X5675 @ 3.07GHz, 6 cores per processor); 48GB RAM, 2x1000GB SATA-II; 2x1GbE.</a:t>
            </a:r>
          </a:p>
          <a:p>
            <a:pPr marL="400050" lvl="1" indent="0">
              <a:buNone/>
            </a:pPr>
            <a:r>
              <a:rPr lang="en-GB" sz="5600" b="1" dirty="0" smtClean="0"/>
              <a:t>148  </a:t>
            </a:r>
            <a:r>
              <a:rPr lang="en-GB" sz="5600" b="1" dirty="0"/>
              <a:t>64-bit machines: 2 x CPU (Xeon E5-2680 v2 @ 2.80GHz, 10 cores per processor), 64GB RAM; 2x1000GB SATA-II; 2x1GbE.</a:t>
            </a:r>
          </a:p>
          <a:p>
            <a:pPr marL="400050" lvl="1" indent="0">
              <a:buNone/>
            </a:pPr>
            <a:r>
              <a:rPr lang="en-GB" sz="5600" b="1" dirty="0"/>
              <a:t>249 machines, 2 x CPU Xeon, 4-14 cores per CPU, E54XX,  X65XX,  X56XX, ES-26XX v3/4, 2-4GB RAM per core</a:t>
            </a:r>
          </a:p>
          <a:p>
            <a:pPr marL="0" indent="0">
              <a:buNone/>
            </a:pPr>
            <a:r>
              <a:rPr lang="en-GB" sz="6400" b="1" dirty="0">
                <a:solidFill>
                  <a:srgbClr val="FFFF00"/>
                </a:solidFill>
              </a:rPr>
              <a:t>Total: 3640 core/slots for batch.</a:t>
            </a:r>
          </a:p>
          <a:p>
            <a:pPr marL="0" indent="0">
              <a:buNone/>
            </a:pPr>
            <a:endParaRPr lang="en-GB" sz="5600" b="1" dirty="0"/>
          </a:p>
          <a:p>
            <a:pPr marL="0" indent="0">
              <a:buNone/>
            </a:pPr>
            <a:r>
              <a:rPr lang="en-GB" sz="5600" b="1" i="1" dirty="0"/>
              <a:t>* Software</a:t>
            </a:r>
          </a:p>
          <a:p>
            <a:pPr marL="0" indent="0">
              <a:buNone/>
            </a:pPr>
            <a:r>
              <a:rPr lang="en-GB" sz="5600" b="1" dirty="0"/>
              <a:t>    OS: Scientific Linux release 6 x86_64.</a:t>
            </a:r>
          </a:p>
          <a:p>
            <a:pPr marL="0" indent="0">
              <a:buNone/>
            </a:pPr>
            <a:r>
              <a:rPr lang="en-GB" sz="5600" b="1" dirty="0"/>
              <a:t>    </a:t>
            </a:r>
            <a:r>
              <a:rPr lang="en-GB" sz="5600" b="1" dirty="0" smtClean="0"/>
              <a:t>BATCH: </a:t>
            </a:r>
            <a:r>
              <a:rPr lang="en-GB" sz="5600" b="1" dirty="0"/>
              <a:t>Torque 4.2.10 (home made)</a:t>
            </a:r>
          </a:p>
          <a:p>
            <a:pPr marL="0" indent="0">
              <a:buNone/>
            </a:pPr>
            <a:r>
              <a:rPr lang="en-GB" sz="5600" b="1" dirty="0"/>
              <a:t>    Maui 3.3.2 (home made)</a:t>
            </a:r>
          </a:p>
          <a:p>
            <a:pPr marL="0" indent="0">
              <a:buNone/>
            </a:pPr>
            <a:r>
              <a:rPr lang="en-GB" sz="5600" b="1" dirty="0"/>
              <a:t>    CMS </a:t>
            </a:r>
            <a:r>
              <a:rPr lang="en-GB" sz="5600" b="1" dirty="0" err="1"/>
              <a:t>Phedex</a:t>
            </a:r>
            <a:endParaRPr lang="en-GB" sz="5600" b="1" dirty="0"/>
          </a:p>
          <a:p>
            <a:pPr marL="0" indent="0">
              <a:buNone/>
            </a:pPr>
            <a:r>
              <a:rPr lang="en-GB" sz="5600" b="1" dirty="0"/>
              <a:t>   </a:t>
            </a:r>
            <a:r>
              <a:rPr lang="en-GB" sz="5600" b="1" dirty="0" smtClean="0"/>
              <a:t> </a:t>
            </a:r>
            <a:r>
              <a:rPr lang="en-GB" sz="5600" b="1" dirty="0"/>
              <a:t>ALICE </a:t>
            </a:r>
            <a:r>
              <a:rPr lang="en-GB" sz="5600" b="1" dirty="0" err="1"/>
              <a:t>VObox</a:t>
            </a:r>
            <a:endParaRPr lang="en-GB" sz="5600" b="1" dirty="0"/>
          </a:p>
          <a:p>
            <a:pPr marL="0" indent="0">
              <a:buNone/>
            </a:pPr>
            <a:endParaRPr lang="en-GB" sz="4300" dirty="0"/>
          </a:p>
          <a:p>
            <a:pPr marL="0" indent="0">
              <a:buNone/>
            </a:pPr>
            <a:endParaRPr lang="en-GB" dirty="0"/>
          </a:p>
        </p:txBody>
      </p:sp>
      <p:sp>
        <p:nvSpPr>
          <p:cNvPr id="4" name="Объект 3"/>
          <p:cNvSpPr>
            <a:spLocks noGrp="1"/>
          </p:cNvSpPr>
          <p:nvPr>
            <p:ph sz="half" idx="4294967295"/>
          </p:nvPr>
        </p:nvSpPr>
        <p:spPr>
          <a:xfrm>
            <a:off x="4355976" y="188913"/>
            <a:ext cx="4788024" cy="4525962"/>
          </a:xfrm>
        </p:spPr>
        <p:txBody>
          <a:bodyPr>
            <a:noAutofit/>
          </a:bodyPr>
          <a:lstStyle/>
          <a:p>
            <a:pPr marL="0" indent="0">
              <a:spcBef>
                <a:spcPts val="0"/>
              </a:spcBef>
              <a:spcAft>
                <a:spcPts val="0"/>
              </a:spcAft>
              <a:buNone/>
            </a:pPr>
            <a:r>
              <a:rPr lang="en-GB" sz="1600" b="1" dirty="0">
                <a:solidFill>
                  <a:srgbClr val="FFFF00"/>
                </a:solidFill>
              </a:rPr>
              <a:t>Storage Elements(SE)</a:t>
            </a:r>
          </a:p>
          <a:p>
            <a:pPr marL="0" indent="0">
              <a:spcBef>
                <a:spcPts val="0"/>
              </a:spcBef>
              <a:spcAft>
                <a:spcPts val="0"/>
              </a:spcAft>
              <a:buNone/>
            </a:pPr>
            <a:r>
              <a:rPr lang="en-GB" sz="1600" b="1" dirty="0">
                <a:solidFill>
                  <a:srgbClr val="FFFF00"/>
                </a:solidFill>
              </a:rPr>
              <a:t>Storage System: </a:t>
            </a:r>
            <a:r>
              <a:rPr lang="en-GB" sz="1600" b="1" dirty="0" err="1" smtClean="0">
                <a:solidFill>
                  <a:srgbClr val="FFFF00"/>
                </a:solidFill>
              </a:rPr>
              <a:t>dCache</a:t>
            </a:r>
            <a:endParaRPr lang="en-GB" sz="1600" b="1" dirty="0">
              <a:solidFill>
                <a:srgbClr val="FFFF00"/>
              </a:solidFill>
            </a:endParaRPr>
          </a:p>
          <a:p>
            <a:pPr marL="0" indent="0">
              <a:spcBef>
                <a:spcPts val="0"/>
              </a:spcBef>
              <a:spcAft>
                <a:spcPts val="0"/>
              </a:spcAft>
              <a:buNone/>
            </a:pPr>
            <a:r>
              <a:rPr lang="en-GB" sz="1400" b="1" i="1" dirty="0"/>
              <a:t>* Hardware</a:t>
            </a:r>
          </a:p>
          <a:p>
            <a:pPr marL="0" indent="0">
              <a:spcBef>
                <a:spcPts val="0"/>
              </a:spcBef>
              <a:spcAft>
                <a:spcPts val="0"/>
              </a:spcAft>
              <a:buNone/>
            </a:pPr>
            <a:r>
              <a:rPr lang="en-GB" sz="1200" b="1" dirty="0" smtClean="0"/>
              <a:t>Typically </a:t>
            </a:r>
            <a:r>
              <a:rPr lang="en-GB" sz="1200" b="1" dirty="0"/>
              <a:t>Supermicro and </a:t>
            </a:r>
            <a:r>
              <a:rPr lang="en-GB" sz="1200" b="1" dirty="0" smtClean="0"/>
              <a:t>DELL</a:t>
            </a:r>
          </a:p>
          <a:p>
            <a:pPr marL="0" indent="0">
              <a:spcBef>
                <a:spcPts val="0"/>
              </a:spcBef>
              <a:spcAft>
                <a:spcPts val="0"/>
              </a:spcAft>
              <a:buNone/>
            </a:pPr>
            <a:r>
              <a:rPr lang="en-US" sz="1200" b="1" u="sng" dirty="0"/>
              <a:t>1st - Disk for ATLAS &amp; CMS</a:t>
            </a:r>
          </a:p>
          <a:p>
            <a:pPr marL="400050" lvl="1" indent="0">
              <a:spcAft>
                <a:spcPts val="0"/>
              </a:spcAft>
              <a:buNone/>
            </a:pPr>
            <a:r>
              <a:rPr lang="en-GB" sz="1200" b="1" dirty="0" smtClean="0"/>
              <a:t>24 </a:t>
            </a:r>
            <a:r>
              <a:rPr lang="en-GB" sz="1200" b="1" dirty="0"/>
              <a:t>disk servers: 2 x CPU 24GB RAM, 24 SATA h/w RAID6, 43-63TB</a:t>
            </a:r>
          </a:p>
          <a:p>
            <a:pPr marL="400050" lvl="1" indent="0">
              <a:spcAft>
                <a:spcPts val="0"/>
              </a:spcAft>
              <a:buNone/>
            </a:pPr>
            <a:r>
              <a:rPr lang="en-GB" sz="1200" b="1" dirty="0"/>
              <a:t>4 disk servers: 2 x CPU (Xeon E5-2660 v3 @ 2.60GHz); 128GB RAM; 76TB ZFS (16x6000GB NL SAS); 2x10G</a:t>
            </a:r>
          </a:p>
          <a:p>
            <a:pPr marL="0" indent="0">
              <a:spcAft>
                <a:spcPts val="0"/>
              </a:spcAft>
              <a:buNone/>
            </a:pPr>
            <a:r>
              <a:rPr lang="en-GB" sz="1400" b="1" dirty="0">
                <a:solidFill>
                  <a:srgbClr val="FFFF00"/>
                </a:solidFill>
              </a:rPr>
              <a:t>Total space: </a:t>
            </a:r>
            <a:r>
              <a:rPr lang="en-GB" sz="1400" b="1" dirty="0" smtClean="0">
                <a:solidFill>
                  <a:srgbClr val="FFFF00"/>
                </a:solidFill>
              </a:rPr>
              <a:t>1332</a:t>
            </a:r>
            <a:r>
              <a:rPr lang="ru-RU" sz="1400" b="1" dirty="0">
                <a:solidFill>
                  <a:srgbClr val="FFFF00"/>
                </a:solidFill>
              </a:rPr>
              <a:t>Т</a:t>
            </a:r>
            <a:r>
              <a:rPr lang="en-GB" sz="1400" b="1" dirty="0" smtClean="0">
                <a:solidFill>
                  <a:srgbClr val="FFFF00"/>
                </a:solidFill>
              </a:rPr>
              <a:t>B</a:t>
            </a:r>
            <a:endParaRPr lang="en-GB" sz="1400" b="1" dirty="0">
              <a:solidFill>
                <a:srgbClr val="FFFF00"/>
              </a:solidFill>
            </a:endParaRPr>
          </a:p>
          <a:p>
            <a:pPr marL="400050" lvl="1" indent="0">
              <a:spcAft>
                <a:spcPts val="0"/>
              </a:spcAft>
              <a:buNone/>
            </a:pPr>
            <a:r>
              <a:rPr lang="en-GB" sz="1200" b="1" dirty="0"/>
              <a:t>2 head node machines: 2 x CPU (Xeon E5-2683 v3 @ 2.00GHz); 128GB RAM; 4x1000GB SAS h/w RAID10; 2x10G.</a:t>
            </a:r>
          </a:p>
          <a:p>
            <a:pPr marL="400050" lvl="1" indent="0">
              <a:spcAft>
                <a:spcPts val="0"/>
              </a:spcAft>
              <a:buNone/>
            </a:pPr>
            <a:r>
              <a:rPr lang="en-GB" sz="1200" b="1" dirty="0"/>
              <a:t>7 KVM (Kernel-based Virtual Machine) for access protocols support.</a:t>
            </a:r>
          </a:p>
          <a:p>
            <a:pPr marL="0" indent="0">
              <a:spcAft>
                <a:spcPts val="0"/>
              </a:spcAft>
              <a:buNone/>
            </a:pPr>
            <a:r>
              <a:rPr lang="en-GB" sz="1200" b="1" u="sng" dirty="0" smtClean="0"/>
              <a:t>2nd </a:t>
            </a:r>
            <a:r>
              <a:rPr lang="en-GB" sz="1200" b="1" u="sng" dirty="0"/>
              <a:t>– Disk for ALICE, EOS + XROOTD cluster</a:t>
            </a:r>
          </a:p>
          <a:p>
            <a:pPr marL="400050" lvl="1" indent="0">
              <a:spcAft>
                <a:spcPts val="0"/>
              </a:spcAft>
              <a:buNone/>
            </a:pPr>
            <a:r>
              <a:rPr lang="en-GB" sz="1200" b="1" dirty="0"/>
              <a:t>12 disk servers: 2 x CPU 24GB RAM, 24 SATA h/w RAID6, 10-63TB</a:t>
            </a:r>
          </a:p>
          <a:p>
            <a:pPr marL="400050" lvl="1" indent="0">
              <a:spcAft>
                <a:spcPts val="0"/>
              </a:spcAft>
              <a:buNone/>
            </a:pPr>
            <a:r>
              <a:rPr lang="en-GB" sz="1200" b="1" dirty="0"/>
              <a:t>2  disk servers: 2 x CPU (Xeon E5-2660 v3 @ 2.60GHz); 128GB RAM; 76TB ZFS (</a:t>
            </a:r>
            <a:r>
              <a:rPr lang="en-GB" sz="1200" b="1" dirty="0" smtClean="0"/>
              <a:t>16x6000GB</a:t>
            </a:r>
            <a:r>
              <a:rPr lang="ru-RU" sz="1200" b="1" dirty="0" smtClean="0"/>
              <a:t>)</a:t>
            </a:r>
            <a:endParaRPr lang="en-GB" sz="1200" b="1" dirty="0"/>
          </a:p>
          <a:p>
            <a:pPr marL="0" indent="0">
              <a:spcAft>
                <a:spcPts val="0"/>
              </a:spcAft>
              <a:buNone/>
            </a:pPr>
            <a:r>
              <a:rPr lang="en-GB" sz="1200" b="1" dirty="0" smtClean="0">
                <a:solidFill>
                  <a:srgbClr val="FFFF00"/>
                </a:solidFill>
              </a:rPr>
              <a:t>Total </a:t>
            </a:r>
            <a:r>
              <a:rPr lang="en-GB" sz="1200" b="1" dirty="0">
                <a:solidFill>
                  <a:srgbClr val="FFFF00"/>
                </a:solidFill>
              </a:rPr>
              <a:t>space: </a:t>
            </a:r>
            <a:r>
              <a:rPr lang="en-GB" sz="1200" b="1" dirty="0" smtClean="0">
                <a:solidFill>
                  <a:srgbClr val="FFFF00"/>
                </a:solidFill>
              </a:rPr>
              <a:t>587</a:t>
            </a:r>
            <a:r>
              <a:rPr lang="ru-RU" sz="1200" b="1" dirty="0" smtClean="0">
                <a:solidFill>
                  <a:srgbClr val="FFFF00"/>
                </a:solidFill>
              </a:rPr>
              <a:t>Т</a:t>
            </a:r>
            <a:r>
              <a:rPr lang="en-GB" sz="1200" b="1" dirty="0" smtClean="0">
                <a:solidFill>
                  <a:srgbClr val="FFFF00"/>
                </a:solidFill>
              </a:rPr>
              <a:t>B</a:t>
            </a:r>
            <a:r>
              <a:rPr lang="en-GB" sz="1200" b="1" dirty="0">
                <a:solidFill>
                  <a:srgbClr val="FFFF00"/>
                </a:solidFill>
              </a:rPr>
              <a:t>.</a:t>
            </a:r>
          </a:p>
          <a:p>
            <a:pPr marL="400050" lvl="1" indent="0">
              <a:spcAft>
                <a:spcPts val="0"/>
              </a:spcAft>
              <a:buNone/>
            </a:pPr>
            <a:r>
              <a:rPr lang="en-GB" sz="1200" b="1" dirty="0" smtClean="0"/>
              <a:t>2 </a:t>
            </a:r>
            <a:r>
              <a:rPr lang="en-GB" sz="1200" b="1" dirty="0"/>
              <a:t>head node machines: 2 x CPU (Xeon E5-2683 v3 @ 2.00GHz); 128GB RAM; 4x1000GB SAS h/w RAID10; 2x10G.</a:t>
            </a:r>
          </a:p>
          <a:p>
            <a:pPr marL="400050" lvl="1" indent="0">
              <a:spcAft>
                <a:spcPts val="0"/>
              </a:spcAft>
              <a:buNone/>
            </a:pPr>
            <a:r>
              <a:rPr lang="en-GB" sz="1200" b="1" dirty="0"/>
              <a:t>4 KVM machines for access protocols support</a:t>
            </a:r>
          </a:p>
          <a:p>
            <a:pPr marL="0" indent="0">
              <a:spcAft>
                <a:spcPts val="0"/>
              </a:spcAft>
              <a:buNone/>
            </a:pPr>
            <a:r>
              <a:rPr lang="en-GB" sz="1200" b="1" u="sng" dirty="0" smtClean="0"/>
              <a:t>3-rd </a:t>
            </a:r>
            <a:r>
              <a:rPr lang="en-GB" sz="1200" b="1" u="sng" dirty="0"/>
              <a:t>Disk for some EGI </a:t>
            </a:r>
            <a:r>
              <a:rPr lang="en-GB" sz="1200" b="1" u="sng" dirty="0" smtClean="0"/>
              <a:t>V</a:t>
            </a:r>
            <a:r>
              <a:rPr lang="ru-RU" sz="1200" b="1" u="sng" dirty="0"/>
              <a:t>О</a:t>
            </a:r>
            <a:r>
              <a:rPr lang="en-GB" sz="1200" b="1" u="sng" dirty="0" smtClean="0"/>
              <a:t>s </a:t>
            </a:r>
            <a:r>
              <a:rPr lang="en-GB" sz="1200" b="1" u="sng" dirty="0"/>
              <a:t>&amp; local users</a:t>
            </a:r>
          </a:p>
          <a:p>
            <a:pPr marL="400050" lvl="1" indent="0">
              <a:spcAft>
                <a:spcPts val="0"/>
              </a:spcAft>
              <a:buNone/>
            </a:pPr>
            <a:r>
              <a:rPr lang="en-GB" sz="1200" b="1" dirty="0"/>
              <a:t>12 disk servers  Core2 Duo CPU  E8400, 4GB RAM, 12 x SATA h/w RAID6, 8TB</a:t>
            </a:r>
          </a:p>
          <a:p>
            <a:pPr marL="400050" lvl="1" indent="0">
              <a:spcAft>
                <a:spcPts val="0"/>
              </a:spcAft>
              <a:buNone/>
            </a:pPr>
            <a:r>
              <a:rPr lang="en-GB" sz="1200" b="1" dirty="0"/>
              <a:t>1 disk server 2 x CPU 24GB RAM, 24 SATA h/w RAID6, 63TB</a:t>
            </a:r>
          </a:p>
          <a:p>
            <a:pPr marL="0" indent="0">
              <a:spcAft>
                <a:spcPts val="0"/>
              </a:spcAft>
              <a:buNone/>
            </a:pPr>
            <a:r>
              <a:rPr lang="en-GB" sz="1400" b="1" dirty="0">
                <a:solidFill>
                  <a:srgbClr val="FFFF00"/>
                </a:solidFill>
              </a:rPr>
              <a:t>Total space: 147TB</a:t>
            </a:r>
          </a:p>
          <a:p>
            <a:pPr marL="0" indent="0">
              <a:spcAft>
                <a:spcPts val="0"/>
              </a:spcAft>
              <a:buNone/>
            </a:pPr>
            <a:r>
              <a:rPr lang="en-GB" sz="1400" b="1" i="1" dirty="0" smtClean="0"/>
              <a:t>* </a:t>
            </a:r>
            <a:r>
              <a:rPr lang="en-GB" sz="1400" b="1" i="1" dirty="0"/>
              <a:t>Software</a:t>
            </a:r>
          </a:p>
          <a:p>
            <a:pPr marL="400050" lvl="1" indent="0">
              <a:spcAft>
                <a:spcPts val="0"/>
              </a:spcAft>
              <a:buNone/>
            </a:pPr>
            <a:r>
              <a:rPr lang="en-GB" sz="1200" b="1" dirty="0"/>
              <a:t>dCache-2.16</a:t>
            </a:r>
          </a:p>
          <a:p>
            <a:pPr marL="400050" lvl="1" indent="0">
              <a:spcAft>
                <a:spcPts val="0"/>
              </a:spcAft>
              <a:buNone/>
            </a:pPr>
            <a:r>
              <a:rPr lang="en-GB" sz="1200" b="1" dirty="0" smtClean="0"/>
              <a:t>EOS </a:t>
            </a:r>
            <a:r>
              <a:rPr lang="en-GB" sz="1200" b="1" dirty="0"/>
              <a:t>aquamarine</a:t>
            </a:r>
          </a:p>
          <a:p>
            <a:pPr marL="400050" lvl="1" indent="0">
              <a:spcAft>
                <a:spcPts val="0"/>
              </a:spcAft>
              <a:buNone/>
            </a:pPr>
            <a:r>
              <a:rPr lang="en-GB" sz="1200" b="1" dirty="0"/>
              <a:t>XROOTD 3</a:t>
            </a:r>
          </a:p>
        </p:txBody>
      </p:sp>
    </p:spTree>
    <p:extLst>
      <p:ext uri="{BB962C8B-B14F-4D97-AF65-F5344CB8AC3E}">
        <p14:creationId xmlns:p14="http://schemas.microsoft.com/office/powerpoint/2010/main" val="3489611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1"/>
          <p:cNvSpPr txBox="1">
            <a:spLocks noChangeArrowheads="1"/>
          </p:cNvSpPr>
          <p:nvPr/>
        </p:nvSpPr>
        <p:spPr bwMode="auto">
          <a:xfrm>
            <a:off x="40486" y="917847"/>
            <a:ext cx="235267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US" altLang="ru-RU" sz="2800" b="1" dirty="0" smtClean="0">
                <a:solidFill>
                  <a:srgbClr val="FFC000"/>
                </a:solidFill>
                <a:effectLst>
                  <a:outerShdw blurRad="38100" dist="38100" dir="2700000" algn="tl">
                    <a:srgbClr val="000000">
                      <a:alpha val="43137"/>
                    </a:srgbClr>
                  </a:outerShdw>
                </a:effectLst>
              </a:rPr>
              <a:t>Experiments</a:t>
            </a:r>
            <a:endParaRPr lang="en-US" altLang="ru-RU" b="1" dirty="0">
              <a:solidFill>
                <a:srgbClr val="FFC000"/>
              </a:solidFill>
              <a:effectLst>
                <a:outerShdw blurRad="38100" dist="38100" dir="2700000" algn="tl">
                  <a:srgbClr val="000000">
                    <a:alpha val="43137"/>
                  </a:srgbClr>
                </a:outerShdw>
              </a:effectLst>
            </a:endParaRPr>
          </a:p>
          <a:p>
            <a:pPr>
              <a:defRPr/>
            </a:pPr>
            <a:r>
              <a:rPr lang="en-US" altLang="ru-RU" b="1" dirty="0" err="1" smtClean="0">
                <a:effectLst>
                  <a:outerShdw blurRad="38100" dist="38100" dir="2700000" algn="tl">
                    <a:srgbClr val="000000">
                      <a:alpha val="43137"/>
                    </a:srgbClr>
                  </a:outerShdw>
                </a:effectLst>
              </a:rPr>
              <a:t>BM@N</a:t>
            </a:r>
            <a:r>
              <a:rPr lang="ru-RU" altLang="ru-RU" b="1" dirty="0" smtClean="0">
                <a:effectLst>
                  <a:outerShdw blurRad="38100" dist="38100" dir="2700000" algn="tl">
                    <a:srgbClr val="000000">
                      <a:alpha val="43137"/>
                    </a:srgbClr>
                  </a:outerShdw>
                </a:effectLst>
              </a:rPr>
              <a:t>, </a:t>
            </a:r>
            <a:endParaRPr lang="en-US" altLang="ru-RU" b="1" dirty="0" smtClean="0">
              <a:effectLst>
                <a:outerShdw blurRad="38100" dist="38100" dir="2700000" algn="tl">
                  <a:srgbClr val="000000">
                    <a:alpha val="43137"/>
                  </a:srgbClr>
                </a:outerShdw>
              </a:effectLst>
            </a:endParaRPr>
          </a:p>
          <a:p>
            <a:pPr>
              <a:defRPr/>
            </a:pPr>
            <a:r>
              <a:rPr lang="en-US" altLang="ru-RU" b="1" dirty="0" smtClean="0">
                <a:effectLst>
                  <a:outerShdw blurRad="38100" dist="38100" dir="2700000" algn="tl">
                    <a:srgbClr val="000000">
                      <a:alpha val="43137"/>
                    </a:srgbClr>
                  </a:outerShdw>
                </a:effectLst>
              </a:rPr>
              <a:t>MPD</a:t>
            </a:r>
            <a:r>
              <a:rPr lang="ru-RU" altLang="ru-RU" b="1" dirty="0" smtClean="0">
                <a:effectLst>
                  <a:outerShdw blurRad="38100" dist="38100" dir="2700000" algn="tl">
                    <a:srgbClr val="000000">
                      <a:alpha val="43137"/>
                    </a:srgbClr>
                  </a:outerShdw>
                </a:effectLst>
              </a:rPr>
              <a:t>, </a:t>
            </a:r>
          </a:p>
          <a:p>
            <a:pPr>
              <a:defRPr/>
            </a:pPr>
            <a:r>
              <a:rPr lang="en-US" altLang="ru-RU" b="1" dirty="0" smtClean="0">
                <a:effectLst>
                  <a:outerShdw blurRad="38100" dist="38100" dir="2700000" algn="tl">
                    <a:srgbClr val="000000">
                      <a:alpha val="43137"/>
                    </a:srgbClr>
                  </a:outerShdw>
                </a:effectLst>
              </a:rPr>
              <a:t>CMS</a:t>
            </a:r>
            <a:r>
              <a:rPr lang="en-US" altLang="ru-RU" b="1" dirty="0">
                <a:effectLst>
                  <a:outerShdw blurRad="38100" dist="38100" dir="2700000" algn="tl">
                    <a:srgbClr val="000000">
                      <a:alpha val="43137"/>
                    </a:srgbClr>
                  </a:outerShdw>
                </a:effectLst>
              </a:rPr>
              <a:t>, </a:t>
            </a:r>
            <a:endParaRPr lang="en-US" altLang="ru-RU" b="1" dirty="0" smtClean="0">
              <a:effectLst>
                <a:outerShdw blurRad="38100" dist="38100" dir="2700000" algn="tl">
                  <a:srgbClr val="000000">
                    <a:alpha val="43137"/>
                  </a:srgbClr>
                </a:outerShdw>
              </a:effectLst>
            </a:endParaRPr>
          </a:p>
          <a:p>
            <a:pPr>
              <a:defRPr/>
            </a:pPr>
            <a:r>
              <a:rPr lang="en-US" altLang="ru-RU" b="1" dirty="0" smtClean="0">
                <a:effectLst>
                  <a:outerShdw blurRad="38100" dist="38100" dir="2700000" algn="tl">
                    <a:srgbClr val="000000">
                      <a:alpha val="43137"/>
                    </a:srgbClr>
                  </a:outerShdw>
                </a:effectLst>
              </a:rPr>
              <a:t>ATLAS, </a:t>
            </a:r>
          </a:p>
          <a:p>
            <a:pPr>
              <a:defRPr/>
            </a:pPr>
            <a:r>
              <a:rPr lang="en-US" altLang="ru-RU" b="1" dirty="0" smtClean="0">
                <a:effectLst>
                  <a:outerShdw blurRad="38100" dist="38100" dir="2700000" algn="tl">
                    <a:srgbClr val="000000">
                      <a:alpha val="43137"/>
                    </a:srgbClr>
                  </a:outerShdw>
                </a:effectLst>
              </a:rPr>
              <a:t>ALICE</a:t>
            </a:r>
            <a:r>
              <a:rPr lang="ru-RU" altLang="ru-RU" b="1" dirty="0" smtClean="0">
                <a:effectLst>
                  <a:outerShdw blurRad="38100" dist="38100" dir="2700000" algn="tl">
                    <a:srgbClr val="000000">
                      <a:alpha val="43137"/>
                    </a:srgbClr>
                  </a:outerShdw>
                </a:effectLst>
              </a:rPr>
              <a:t>,</a:t>
            </a:r>
            <a:endParaRPr lang="en-US" altLang="ru-RU" b="1" dirty="0" smtClean="0">
              <a:effectLst>
                <a:outerShdw blurRad="38100" dist="38100" dir="2700000" algn="tl">
                  <a:srgbClr val="000000">
                    <a:alpha val="43137"/>
                  </a:srgbClr>
                </a:outerShdw>
              </a:effectLst>
            </a:endParaRPr>
          </a:p>
          <a:p>
            <a:pPr>
              <a:defRPr/>
            </a:pPr>
            <a:r>
              <a:rPr lang="en-US" altLang="ru-RU" b="1" dirty="0" err="1" smtClean="0">
                <a:effectLst>
                  <a:outerShdw blurRad="38100" dist="38100" dir="2700000" algn="tl">
                    <a:srgbClr val="000000">
                      <a:alpha val="43137"/>
                    </a:srgbClr>
                  </a:outerShdw>
                </a:effectLst>
              </a:rPr>
              <a:t>LHCb</a:t>
            </a:r>
            <a:r>
              <a:rPr lang="en-US" altLang="ru-RU" b="1" dirty="0" smtClean="0">
                <a:effectLst>
                  <a:outerShdw blurRad="38100" dist="38100" dir="2700000" algn="tl">
                    <a:srgbClr val="000000">
                      <a:alpha val="43137"/>
                    </a:srgbClr>
                  </a:outerShdw>
                </a:effectLst>
              </a:rPr>
              <a:t>,</a:t>
            </a:r>
          </a:p>
          <a:p>
            <a:pPr>
              <a:defRPr/>
            </a:pPr>
            <a:r>
              <a:rPr lang="en-US" altLang="ru-RU" b="1" dirty="0" smtClean="0">
                <a:effectLst>
                  <a:outerShdw blurRad="38100" dist="38100" dir="2700000" algn="tl">
                    <a:srgbClr val="000000">
                      <a:alpha val="43137"/>
                    </a:srgbClr>
                  </a:outerShdw>
                </a:effectLst>
              </a:rPr>
              <a:t>COMPASS</a:t>
            </a:r>
            <a:r>
              <a:rPr lang="en-US" altLang="ru-RU" b="1" dirty="0">
                <a:effectLst>
                  <a:outerShdw blurRad="38100" dist="38100" dir="2700000" algn="tl">
                    <a:srgbClr val="000000">
                      <a:alpha val="43137"/>
                    </a:srgbClr>
                  </a:outerShdw>
                </a:effectLst>
              </a:rPr>
              <a:t>, </a:t>
            </a:r>
          </a:p>
          <a:p>
            <a:pPr>
              <a:defRPr/>
            </a:pPr>
            <a:r>
              <a:rPr lang="en-US" altLang="ru-RU" b="1" dirty="0" smtClean="0">
                <a:effectLst>
                  <a:outerShdw blurRad="38100" dist="38100" dir="2700000" algn="tl">
                    <a:srgbClr val="000000">
                      <a:alpha val="43137"/>
                    </a:srgbClr>
                  </a:outerShdw>
                </a:effectLst>
              </a:rPr>
              <a:t>PANDA</a:t>
            </a:r>
            <a:r>
              <a:rPr lang="en-US" altLang="ru-RU" b="1" dirty="0">
                <a:effectLst>
                  <a:outerShdw blurRad="38100" dist="38100" dir="2700000" algn="tl">
                    <a:srgbClr val="000000">
                      <a:alpha val="43137"/>
                    </a:srgbClr>
                  </a:outerShdw>
                </a:effectLst>
              </a:rPr>
              <a:t>, </a:t>
            </a:r>
            <a:endParaRPr lang="en-US" altLang="ru-RU" b="1" dirty="0" smtClean="0">
              <a:effectLst>
                <a:outerShdw blurRad="38100" dist="38100" dir="2700000" algn="tl">
                  <a:srgbClr val="000000">
                    <a:alpha val="43137"/>
                  </a:srgbClr>
                </a:outerShdw>
              </a:effectLst>
            </a:endParaRPr>
          </a:p>
          <a:p>
            <a:pPr>
              <a:defRPr/>
            </a:pPr>
            <a:r>
              <a:rPr lang="en-US" altLang="ru-RU" b="1" dirty="0" err="1" smtClean="0">
                <a:effectLst>
                  <a:outerShdw blurRad="38100" dist="38100" dir="2700000" algn="tl">
                    <a:srgbClr val="000000">
                      <a:alpha val="43137"/>
                    </a:srgbClr>
                  </a:outerShdw>
                </a:effectLst>
              </a:rPr>
              <a:t>CBM</a:t>
            </a:r>
            <a:r>
              <a:rPr lang="en-US" altLang="ru-RU" b="1" dirty="0">
                <a:effectLst>
                  <a:outerShdw blurRad="38100" dist="38100" dir="2700000" algn="tl">
                    <a:srgbClr val="000000">
                      <a:alpha val="43137"/>
                    </a:srgbClr>
                  </a:outerShdw>
                </a:effectLst>
              </a:rPr>
              <a:t>,</a:t>
            </a:r>
            <a:endParaRPr lang="ru-RU" altLang="ru-RU" b="1" dirty="0" smtClean="0">
              <a:effectLst>
                <a:outerShdw blurRad="38100" dist="38100" dir="2700000" algn="tl">
                  <a:srgbClr val="000000">
                    <a:alpha val="43137"/>
                  </a:srgbClr>
                </a:outerShdw>
              </a:effectLst>
            </a:endParaRPr>
          </a:p>
          <a:p>
            <a:pPr>
              <a:defRPr/>
            </a:pPr>
            <a:r>
              <a:rPr lang="en-US" altLang="ru-RU" b="1" dirty="0" smtClean="0">
                <a:effectLst>
                  <a:outerShdw blurRad="38100" dist="38100" dir="2700000" algn="tl">
                    <a:srgbClr val="000000">
                      <a:alpha val="43137"/>
                    </a:srgbClr>
                  </a:outerShdw>
                </a:effectLst>
              </a:rPr>
              <a:t>STAR</a:t>
            </a:r>
            <a:r>
              <a:rPr lang="en-US" altLang="ru-RU" b="1" dirty="0">
                <a:effectLst>
                  <a:outerShdw blurRad="38100" dist="38100" dir="2700000" algn="tl">
                    <a:srgbClr val="000000">
                      <a:alpha val="43137"/>
                    </a:srgbClr>
                  </a:outerShdw>
                </a:effectLst>
              </a:rPr>
              <a:t>, </a:t>
            </a:r>
            <a:endParaRPr lang="en-US" altLang="ru-RU" b="1" dirty="0" smtClean="0">
              <a:effectLst>
                <a:outerShdw blurRad="38100" dist="38100" dir="2700000" algn="tl">
                  <a:srgbClr val="000000">
                    <a:alpha val="43137"/>
                  </a:srgbClr>
                </a:outerShdw>
              </a:effectLst>
            </a:endParaRPr>
          </a:p>
          <a:p>
            <a:pPr>
              <a:defRPr/>
            </a:pPr>
            <a:r>
              <a:rPr lang="en-US" altLang="ru-RU" b="1" dirty="0" err="1" smtClean="0">
                <a:effectLst>
                  <a:outerShdw blurRad="38100" dist="38100" dir="2700000" algn="tl">
                    <a:srgbClr val="000000">
                      <a:alpha val="43137"/>
                    </a:srgbClr>
                  </a:outerShdw>
                </a:effectLst>
              </a:rPr>
              <a:t>NOvA</a:t>
            </a:r>
            <a:r>
              <a:rPr lang="en-US" altLang="ru-RU" b="1" dirty="0" smtClean="0">
                <a:effectLst>
                  <a:outerShdw blurRad="38100" dist="38100" dir="2700000" algn="tl">
                    <a:srgbClr val="000000">
                      <a:alpha val="43137"/>
                    </a:srgbClr>
                  </a:outerShdw>
                </a:effectLst>
              </a:rPr>
              <a:t>, </a:t>
            </a:r>
          </a:p>
          <a:p>
            <a:pPr>
              <a:defRPr/>
            </a:pPr>
            <a:r>
              <a:rPr lang="en-US" altLang="ru-RU" b="1" dirty="0" err="1" smtClean="0">
                <a:effectLst>
                  <a:outerShdw blurRad="38100" dist="38100" dir="2700000" algn="tl">
                    <a:srgbClr val="000000">
                      <a:alpha val="43137"/>
                    </a:srgbClr>
                  </a:outerShdw>
                </a:effectLst>
              </a:rPr>
              <a:t>BESIII</a:t>
            </a:r>
            <a:r>
              <a:rPr lang="en-US" altLang="ru-RU" b="1" dirty="0" smtClean="0">
                <a:effectLst>
                  <a:outerShdw blurRad="38100" dist="38100" dir="2700000" algn="tl">
                    <a:srgbClr val="000000">
                      <a:alpha val="43137"/>
                    </a:srgbClr>
                  </a:outerShdw>
                </a:effectLst>
              </a:rPr>
              <a:t>, </a:t>
            </a:r>
          </a:p>
          <a:p>
            <a:pPr>
              <a:defRPr/>
            </a:pPr>
            <a:r>
              <a:rPr lang="en-US" altLang="ru-RU" b="1" dirty="0" smtClean="0">
                <a:effectLst>
                  <a:outerShdw blurRad="38100" dist="38100" dir="2700000" algn="tl">
                    <a:srgbClr val="000000">
                      <a:alpha val="43137"/>
                    </a:srgbClr>
                  </a:outerShdw>
                </a:effectLst>
              </a:rPr>
              <a:t>DIRAC,</a:t>
            </a:r>
          </a:p>
          <a:p>
            <a:pPr>
              <a:defRPr/>
            </a:pPr>
            <a:r>
              <a:rPr lang="en-US" altLang="ru-RU" b="1" dirty="0" smtClean="0">
                <a:effectLst>
                  <a:outerShdw blurRad="38100" dist="38100" dir="2700000" algn="tl">
                    <a:srgbClr val="000000">
                      <a:alpha val="43137"/>
                    </a:srgbClr>
                  </a:outerShdw>
                </a:effectLst>
              </a:rPr>
              <a:t>OPERA </a:t>
            </a:r>
          </a:p>
          <a:p>
            <a:pPr>
              <a:defRPr/>
            </a:pPr>
            <a:r>
              <a:rPr lang="en-US" altLang="ru-RU" b="1" dirty="0" smtClean="0">
                <a:effectLst>
                  <a:outerShdw blurRad="38100" dist="38100" dir="2700000" algn="tl">
                    <a:srgbClr val="000000">
                      <a:alpha val="43137"/>
                    </a:srgbClr>
                  </a:outerShdw>
                </a:effectLst>
              </a:rPr>
              <a:t>NEMO</a:t>
            </a:r>
          </a:p>
          <a:p>
            <a:pPr>
              <a:defRPr/>
            </a:pPr>
            <a:r>
              <a:rPr lang="en-US" altLang="ru-RU" b="1" dirty="0" smtClean="0">
                <a:effectLst>
                  <a:outerShdw blurRad="38100" dist="38100" dir="2700000" algn="tl">
                    <a:srgbClr val="000000">
                      <a:alpha val="43137"/>
                    </a:srgbClr>
                  </a:outerShdw>
                </a:effectLst>
              </a:rPr>
              <a:t>Mu2e, </a:t>
            </a:r>
          </a:p>
          <a:p>
            <a:pPr>
              <a:defRPr/>
            </a:pPr>
            <a:r>
              <a:rPr lang="en-US" altLang="ru-RU" b="1" dirty="0" smtClean="0">
                <a:effectLst>
                  <a:outerShdw blurRad="38100" dist="38100" dir="2700000" algn="tl">
                    <a:srgbClr val="000000">
                      <a:alpha val="43137"/>
                    </a:srgbClr>
                  </a:outerShdw>
                </a:effectLst>
              </a:rPr>
              <a:t>NUCLON, </a:t>
            </a:r>
          </a:p>
          <a:p>
            <a:pPr>
              <a:defRPr/>
            </a:pPr>
            <a:r>
              <a:rPr lang="en-US" b="1" dirty="0"/>
              <a:t>HONE, </a:t>
            </a:r>
            <a:endParaRPr lang="en-US" b="1" dirty="0" smtClean="0"/>
          </a:p>
          <a:p>
            <a:pPr>
              <a:defRPr/>
            </a:pPr>
            <a:r>
              <a:rPr lang="en-US" b="1" dirty="0" smtClean="0"/>
              <a:t>FUSION</a:t>
            </a:r>
          </a:p>
          <a:p>
            <a:pPr>
              <a:defRPr/>
            </a:pPr>
            <a:r>
              <a:rPr lang="en-US" altLang="ru-RU" b="1" dirty="0" smtClean="0">
                <a:solidFill>
                  <a:prstClr val="black"/>
                </a:solidFill>
                <a:effectLst>
                  <a:outerShdw blurRad="38100" dist="38100" dir="2700000" algn="tl">
                    <a:srgbClr val="000000">
                      <a:alpha val="43137"/>
                    </a:srgbClr>
                  </a:outerShdw>
                </a:effectLst>
              </a:rPr>
              <a:t>BIOMED</a:t>
            </a:r>
          </a:p>
          <a:p>
            <a:pPr>
              <a:defRPr/>
            </a:pPr>
            <a:endParaRPr lang="en-US" altLang="ru-RU" b="1" dirty="0" smtClean="0">
              <a:solidFill>
                <a:prstClr val="black"/>
              </a:solidFill>
              <a:effectLst>
                <a:outerShdw blurRad="38100" dist="38100" dir="2700000" algn="tl">
                  <a:srgbClr val="000000">
                    <a:alpha val="43137"/>
                  </a:srgbClr>
                </a:outerShdw>
              </a:effectLst>
            </a:endParaRPr>
          </a:p>
          <a:p>
            <a:pPr>
              <a:defRPr/>
            </a:pPr>
            <a:endParaRPr lang="en-US" altLang="ru-RU" dirty="0">
              <a:solidFill>
                <a:srgbClr val="FFFFFF"/>
              </a:solidFill>
              <a:latin typeface="Calibri" pitchFamily="34" charset="0"/>
            </a:endParaRPr>
          </a:p>
          <a:p>
            <a:pPr>
              <a:defRPr/>
            </a:pPr>
            <a:endParaRPr lang="ru-RU" altLang="ru-RU" dirty="0">
              <a:solidFill>
                <a:srgbClr val="FFFFFF"/>
              </a:solidFill>
              <a:latin typeface="Calibri" pitchFamily="34" charset="0"/>
            </a:endParaRPr>
          </a:p>
        </p:txBody>
      </p:sp>
      <p:sp>
        <p:nvSpPr>
          <p:cNvPr id="120835" name="TextBox 2"/>
          <p:cNvSpPr txBox="1">
            <a:spLocks noChangeArrowheads="1"/>
          </p:cNvSpPr>
          <p:nvPr/>
        </p:nvSpPr>
        <p:spPr bwMode="auto">
          <a:xfrm>
            <a:off x="2821052" y="0"/>
            <a:ext cx="362413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a:defRPr/>
            </a:pPr>
            <a:r>
              <a:rPr lang="en-US" altLang="ru-RU" sz="4400" b="1" dirty="0" smtClean="0">
                <a:solidFill>
                  <a:srgbClr val="FFC000"/>
                </a:solidFill>
                <a:effectLst>
                  <a:outerShdw blurRad="38100" dist="38100" dir="2700000" algn="tl">
                    <a:srgbClr val="000000">
                      <a:alpha val="43137"/>
                    </a:srgbClr>
                  </a:outerShdw>
                </a:effectLst>
              </a:rPr>
              <a:t>Tier2 &amp; CICC</a:t>
            </a:r>
            <a:endParaRPr lang="ru-RU" altLang="ru-RU" sz="4400" b="1" dirty="0">
              <a:solidFill>
                <a:srgbClr val="FFC0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3863102" y="3064034"/>
            <a:ext cx="5418137"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468438" y="6062663"/>
            <a:ext cx="7754937" cy="830262"/>
          </a:xfrm>
          <a:prstGeom prst="rect">
            <a:avLst/>
          </a:prstGeom>
          <a:solidFill>
            <a:srgbClr val="FFFF00"/>
          </a:solidFill>
          <a:effectLst>
            <a:outerShdw blurRad="50800" dist="38100" dir="5400000" algn="t" rotWithShape="0">
              <a:prstClr val="black">
                <a:alpha val="40000"/>
              </a:prstClr>
            </a:outerShdw>
          </a:effectLst>
        </p:spPr>
        <p:txBody>
          <a:bodyPr>
            <a:spAutoFit/>
          </a:bodyPr>
          <a:lstStyle/>
          <a:p>
            <a:pPr algn="ctr">
              <a:defRPr/>
            </a:pPr>
            <a:r>
              <a:rPr lang="en-US" sz="2400" b="1" dirty="0">
                <a:solidFill>
                  <a:srgbClr val="3333CC"/>
                </a:solidFill>
                <a:effectLst>
                  <a:outerShdw blurRad="38100" dist="38100" dir="2700000" algn="tl">
                    <a:srgbClr val="000000">
                      <a:alpha val="43137"/>
                    </a:srgbClr>
                  </a:outerShdw>
                </a:effectLst>
              </a:rPr>
              <a:t>Tier-1 and Tier-2: </a:t>
            </a:r>
          </a:p>
          <a:p>
            <a:pPr algn="ctr">
              <a:defRPr/>
            </a:pPr>
            <a:r>
              <a:rPr lang="en-US" sz="2400" b="1" dirty="0">
                <a:solidFill>
                  <a:srgbClr val="3333CC"/>
                </a:solidFill>
                <a:effectLst>
                  <a:outerShdw blurRad="38100" dist="38100" dir="2700000" algn="tl">
                    <a:srgbClr val="000000">
                      <a:alpha val="43137"/>
                    </a:srgbClr>
                  </a:outerShdw>
                </a:effectLst>
              </a:rPr>
              <a:t>JINR in Worldwide LHC Computing Grid</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458" y="692696"/>
            <a:ext cx="5578985" cy="2631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317" t="6773" r="2442"/>
          <a:stretch/>
        </p:blipFill>
        <p:spPr bwMode="auto">
          <a:xfrm>
            <a:off x="1328737" y="3467966"/>
            <a:ext cx="2667199" cy="2594697"/>
          </a:xfrm>
          <a:prstGeom prst="round2DiagRect">
            <a:avLst>
              <a:gd name="adj1" fmla="val 16667"/>
              <a:gd name="adj2" fmla="val 0"/>
            </a:avLst>
          </a:prstGeom>
          <a:ln w="76200">
            <a:solidFill>
              <a:schemeClr val="accent1">
                <a:lumMod val="40000"/>
                <a:lumOff val="60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123728" y="4365104"/>
            <a:ext cx="1006660" cy="1015663"/>
          </a:xfrm>
          <a:prstGeom prst="rect">
            <a:avLst/>
          </a:prstGeom>
          <a:noFill/>
        </p:spPr>
        <p:txBody>
          <a:bodyPr wrap="square" rtlCol="0">
            <a:spAutoFit/>
          </a:bodyPr>
          <a:lstStyle/>
          <a:p>
            <a:r>
              <a:rPr lang="en-US" sz="1200" b="1" dirty="0" smtClean="0">
                <a:solidFill>
                  <a:schemeClr val="bg1"/>
                </a:solidFill>
              </a:rPr>
              <a:t>CPU work HS06 </a:t>
            </a:r>
            <a:r>
              <a:rPr lang="ru-RU" sz="1200" b="1" dirty="0" smtClean="0">
                <a:solidFill>
                  <a:schemeClr val="bg1"/>
                </a:solidFill>
              </a:rPr>
              <a:t>Но</a:t>
            </a:r>
            <a:r>
              <a:rPr lang="en-US" sz="1200" b="1" dirty="0" err="1" smtClean="0">
                <a:solidFill>
                  <a:schemeClr val="bg1"/>
                </a:solidFill>
              </a:rPr>
              <a:t>urs</a:t>
            </a:r>
            <a:r>
              <a:rPr lang="en-US" sz="1200" b="1" dirty="0" smtClean="0">
                <a:solidFill>
                  <a:schemeClr val="bg1"/>
                </a:solidFill>
              </a:rPr>
              <a:t> by JINR Labs and group. 2017</a:t>
            </a:r>
            <a:endParaRPr lang="ru-RU" sz="1200" b="1" dirty="0">
              <a:solidFill>
                <a:schemeClr val="bg1"/>
              </a:solidFill>
            </a:endParaRPr>
          </a:p>
        </p:txBody>
      </p:sp>
      <p:sp>
        <p:nvSpPr>
          <p:cNvPr id="6" name="Прямоугольник 5"/>
          <p:cNvSpPr/>
          <p:nvPr/>
        </p:nvSpPr>
        <p:spPr>
          <a:xfrm>
            <a:off x="3694443" y="2331514"/>
            <a:ext cx="511679" cy="307777"/>
          </a:xfrm>
          <a:prstGeom prst="rect">
            <a:avLst/>
          </a:prstGeom>
        </p:spPr>
        <p:txBody>
          <a:bodyPr wrap="none">
            <a:spAutoFit/>
          </a:bodyPr>
          <a:lstStyle/>
          <a:p>
            <a:r>
              <a:rPr lang="ru-RU" sz="1400" b="1" dirty="0" smtClean="0">
                <a:solidFill>
                  <a:schemeClr val="bg1"/>
                </a:solidFill>
              </a:rPr>
              <a:t>2017</a:t>
            </a:r>
            <a:endParaRPr lang="ru-RU" sz="1400" b="1" dirty="0">
              <a:solidFill>
                <a:schemeClr val="bg1"/>
              </a:solidFill>
            </a:endParaRPr>
          </a:p>
        </p:txBody>
      </p:sp>
      <p:sp>
        <p:nvSpPr>
          <p:cNvPr id="16" name="Прямоугольник 15"/>
          <p:cNvSpPr/>
          <p:nvPr/>
        </p:nvSpPr>
        <p:spPr>
          <a:xfrm>
            <a:off x="6549611" y="2331515"/>
            <a:ext cx="511679" cy="307777"/>
          </a:xfrm>
          <a:prstGeom prst="rect">
            <a:avLst/>
          </a:prstGeom>
        </p:spPr>
        <p:txBody>
          <a:bodyPr wrap="none">
            <a:spAutoFit/>
          </a:bodyPr>
          <a:lstStyle/>
          <a:p>
            <a:r>
              <a:rPr lang="ru-RU" sz="1400" b="1" dirty="0">
                <a:solidFill>
                  <a:schemeClr val="bg1"/>
                </a:solidFill>
              </a:rPr>
              <a:t>2017</a:t>
            </a:r>
          </a:p>
        </p:txBody>
      </p:sp>
    </p:spTree>
    <p:extLst>
      <p:ext uri="{BB962C8B-B14F-4D97-AF65-F5344CB8AC3E}">
        <p14:creationId xmlns:p14="http://schemas.microsoft.com/office/powerpoint/2010/main" val="3595503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9046" t="24390" r="13473"/>
          <a:stretch/>
        </p:blipFill>
        <p:spPr>
          <a:xfrm>
            <a:off x="395536" y="335748"/>
            <a:ext cx="5544616" cy="29232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Рисунок 3"/>
          <p:cNvPicPr>
            <a:picLocks noChangeAspect="1"/>
          </p:cNvPicPr>
          <p:nvPr/>
        </p:nvPicPr>
        <p:blipFill rotWithShape="1">
          <a:blip r:embed="rId3"/>
          <a:srcRect l="9962" t="21511" r="15325" b="4734"/>
          <a:stretch/>
        </p:blipFill>
        <p:spPr>
          <a:xfrm>
            <a:off x="2915816" y="3501008"/>
            <a:ext cx="5794466" cy="3090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79269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339592" y="909156"/>
            <a:ext cx="4752330" cy="2805974"/>
          </a:xfrm>
          <a:prstGeom prst="rect">
            <a:avLst/>
          </a:prstGeom>
        </p:spPr>
      </p:pic>
      <p:sp>
        <p:nvSpPr>
          <p:cNvPr id="3" name="Прямоугольник 2"/>
          <p:cNvSpPr/>
          <p:nvPr/>
        </p:nvSpPr>
        <p:spPr>
          <a:xfrm>
            <a:off x="4442955" y="484390"/>
            <a:ext cx="4320480" cy="369332"/>
          </a:xfrm>
          <a:prstGeom prst="rect">
            <a:avLst/>
          </a:prstGeom>
        </p:spPr>
        <p:txBody>
          <a:bodyPr wrap="square">
            <a:spAutoFit/>
          </a:bodyPr>
          <a:lstStyle/>
          <a:p>
            <a:pPr algn="ctr"/>
            <a:r>
              <a:rPr lang="ru-RU" b="1" dirty="0" err="1">
                <a:solidFill>
                  <a:srgbClr val="FFC000"/>
                </a:solidFill>
              </a:rPr>
              <a:t>Entry</a:t>
            </a:r>
            <a:r>
              <a:rPr lang="ru-RU" b="1" dirty="0">
                <a:solidFill>
                  <a:srgbClr val="FFC000"/>
                </a:solidFill>
              </a:rPr>
              <a:t> </a:t>
            </a:r>
            <a:r>
              <a:rPr lang="ru-RU" b="1" dirty="0" err="1">
                <a:solidFill>
                  <a:srgbClr val="FFC000"/>
                </a:solidFill>
              </a:rPr>
              <a:t>into</a:t>
            </a:r>
            <a:r>
              <a:rPr lang="ru-RU" b="1" dirty="0">
                <a:solidFill>
                  <a:srgbClr val="FFC000"/>
                </a:solidFill>
              </a:rPr>
              <a:t> </a:t>
            </a:r>
            <a:r>
              <a:rPr lang="ru-RU" b="1" dirty="0" err="1">
                <a:solidFill>
                  <a:srgbClr val="FFC000"/>
                </a:solidFill>
              </a:rPr>
              <a:t>the</a:t>
            </a:r>
            <a:r>
              <a:rPr lang="ru-RU" b="1" dirty="0">
                <a:solidFill>
                  <a:srgbClr val="FFC000"/>
                </a:solidFill>
              </a:rPr>
              <a:t> </a:t>
            </a:r>
            <a:r>
              <a:rPr lang="ru-RU" b="1" dirty="0" err="1">
                <a:solidFill>
                  <a:srgbClr val="FFC000"/>
                </a:solidFill>
              </a:rPr>
              <a:t>Big</a:t>
            </a:r>
            <a:r>
              <a:rPr lang="ru-RU" b="1" dirty="0">
                <a:solidFill>
                  <a:srgbClr val="FFC000"/>
                </a:solidFill>
              </a:rPr>
              <a:t> </a:t>
            </a:r>
            <a:r>
              <a:rPr lang="ru-RU" b="1" dirty="0" err="1">
                <a:solidFill>
                  <a:srgbClr val="FFC000"/>
                </a:solidFill>
              </a:rPr>
              <a:t>Data</a:t>
            </a:r>
            <a:r>
              <a:rPr lang="ru-RU" b="1" dirty="0">
                <a:solidFill>
                  <a:srgbClr val="FFC000"/>
                </a:solidFill>
              </a:rPr>
              <a:t> </a:t>
            </a:r>
            <a:r>
              <a:rPr lang="ru-RU" b="1" dirty="0" err="1">
                <a:solidFill>
                  <a:srgbClr val="FFC000"/>
                </a:solidFill>
              </a:rPr>
              <a:t>era</a:t>
            </a:r>
            <a:endParaRPr lang="ru-RU" b="1" dirty="0">
              <a:solidFill>
                <a:srgbClr val="FFC000"/>
              </a:solidFill>
            </a:endParaRPr>
          </a:p>
        </p:txBody>
      </p:sp>
      <p:sp>
        <p:nvSpPr>
          <p:cNvPr id="5" name="Прямоугольник 4"/>
          <p:cNvSpPr/>
          <p:nvPr/>
        </p:nvSpPr>
        <p:spPr>
          <a:xfrm>
            <a:off x="-106385" y="851119"/>
            <a:ext cx="4496168" cy="369332"/>
          </a:xfrm>
          <a:prstGeom prst="rect">
            <a:avLst/>
          </a:prstGeom>
        </p:spPr>
        <p:txBody>
          <a:bodyPr wrap="square">
            <a:spAutoFit/>
          </a:bodyPr>
          <a:lstStyle/>
          <a:p>
            <a:pPr algn="ctr"/>
            <a:r>
              <a:rPr lang="en-GB" altLang="ru-RU" b="1" dirty="0">
                <a:solidFill>
                  <a:srgbClr val="FFC000"/>
                </a:solidFill>
              </a:rPr>
              <a:t>The Worldwide LHC Computing </a:t>
            </a:r>
            <a:r>
              <a:rPr lang="en-GB" altLang="ru-RU" b="1" dirty="0" smtClean="0">
                <a:solidFill>
                  <a:srgbClr val="FFC000"/>
                </a:solidFill>
              </a:rPr>
              <a:t>Grid (WLCG)</a:t>
            </a:r>
            <a:endParaRPr lang="en-GB" altLang="ru-RU" b="1" dirty="0">
              <a:solidFill>
                <a:srgbClr val="FFC000"/>
              </a:solidFill>
              <a:ea typeface="MS PGothic" panose="020B0600070205080204" pitchFamily="34" charset="-128"/>
              <a:cs typeface="Arial Black" panose="020B0A04020102020204" pitchFamily="34" charset="0"/>
            </a:endParaRPr>
          </a:p>
        </p:txBody>
      </p:sp>
      <p:pic>
        <p:nvPicPr>
          <p:cNvPr id="7" name="Рисунок 6"/>
          <p:cNvPicPr>
            <a:picLocks noChangeAspect="1"/>
          </p:cNvPicPr>
          <p:nvPr/>
        </p:nvPicPr>
        <p:blipFill rotWithShape="1">
          <a:blip r:embed="rId3"/>
          <a:srcRect t="14712"/>
          <a:stretch/>
        </p:blipFill>
        <p:spPr>
          <a:xfrm>
            <a:off x="97517" y="4258335"/>
            <a:ext cx="4064121" cy="2599665"/>
          </a:xfrm>
          <a:prstGeom prst="rect">
            <a:avLst/>
          </a:prstGeom>
        </p:spPr>
      </p:pic>
      <p:sp>
        <p:nvSpPr>
          <p:cNvPr id="8" name="Rectangle 1"/>
          <p:cNvSpPr txBox="1">
            <a:spLocks noChangeArrowheads="1"/>
          </p:cNvSpPr>
          <p:nvPr/>
        </p:nvSpPr>
        <p:spPr>
          <a:xfrm>
            <a:off x="475171" y="3833763"/>
            <a:ext cx="3333056" cy="36004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ru-RU" sz="2000" b="1" dirty="0">
                <a:solidFill>
                  <a:srgbClr val="FFC000"/>
                </a:solidFill>
                <a:latin typeface="+mn-lt"/>
                <a:ea typeface="+mn-ea"/>
                <a:cs typeface="+mn-cs"/>
              </a:rPr>
              <a:t>Data: Outlook for HL-LHC</a:t>
            </a:r>
          </a:p>
        </p:txBody>
      </p:sp>
      <p:sp>
        <p:nvSpPr>
          <p:cNvPr id="9" name="Объект 2"/>
          <p:cNvSpPr txBox="1">
            <a:spLocks/>
          </p:cNvSpPr>
          <p:nvPr/>
        </p:nvSpPr>
        <p:spPr bwMode="auto">
          <a:xfrm>
            <a:off x="4359460" y="3833763"/>
            <a:ext cx="4487470" cy="9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a:buClr>
                <a:srgbClr val="31B6FD"/>
              </a:buClr>
              <a:buFont typeface="Symbol" pitchFamily="18" charset="2"/>
              <a:buNone/>
              <a:defRPr/>
            </a:pPr>
            <a:r>
              <a:rPr lang="en-US" sz="1400" b="1" dirty="0">
                <a:solidFill>
                  <a:schemeClr val="tx1">
                    <a:lumMod val="65000"/>
                    <a:lumOff val="35000"/>
                  </a:schemeClr>
                </a:solidFill>
                <a:effectLst>
                  <a:outerShdw blurRad="38100" dist="38100" dir="2700000" algn="tl">
                    <a:srgbClr val="000000">
                      <a:alpha val="43137"/>
                    </a:srgbClr>
                  </a:outerShdw>
                </a:effectLst>
                <a:latin typeface="Candara"/>
              </a:rPr>
              <a:t>On a festivity dedicated to receiving the Nobel Prize for discovery of Higgs boson, CERN Director professor Rolf Dieter </a:t>
            </a:r>
            <a:r>
              <a:rPr lang="en-US" sz="1400" b="1" dirty="0" err="1">
                <a:solidFill>
                  <a:schemeClr val="tx1">
                    <a:lumMod val="65000"/>
                    <a:lumOff val="35000"/>
                  </a:schemeClr>
                </a:solidFill>
                <a:effectLst>
                  <a:outerShdw blurRad="38100" dist="38100" dir="2700000" algn="tl">
                    <a:srgbClr val="000000">
                      <a:alpha val="43137"/>
                    </a:srgbClr>
                  </a:outerShdw>
                </a:effectLst>
                <a:latin typeface="Candara"/>
              </a:rPr>
              <a:t>Heuer</a:t>
            </a:r>
            <a:r>
              <a:rPr lang="en-US" sz="1400" b="1" dirty="0">
                <a:solidFill>
                  <a:schemeClr val="tx1">
                    <a:lumMod val="65000"/>
                    <a:lumOff val="35000"/>
                  </a:schemeClr>
                </a:solidFill>
                <a:effectLst>
                  <a:outerShdw blurRad="38100" dist="38100" dir="2700000" algn="tl">
                    <a:srgbClr val="000000">
                      <a:alpha val="43137"/>
                    </a:srgbClr>
                  </a:outerShdw>
                </a:effectLst>
                <a:latin typeface="Candara"/>
              </a:rPr>
              <a:t> directly called the </a:t>
            </a:r>
            <a:r>
              <a:rPr lang="en-US" sz="1600" b="1" dirty="0">
                <a:solidFill>
                  <a:srgbClr val="FFC000"/>
                </a:solidFill>
                <a:effectLst>
                  <a:outerShdw blurRad="38100" dist="38100" dir="2700000" algn="tl">
                    <a:srgbClr val="000000">
                      <a:alpha val="43137"/>
                    </a:srgbClr>
                  </a:outerShdw>
                </a:effectLst>
                <a:latin typeface="Candara"/>
              </a:rPr>
              <a:t>grid-technologies one of three pillars of success</a:t>
            </a:r>
            <a:r>
              <a:rPr lang="en-US" sz="1400" b="1" dirty="0">
                <a:solidFill>
                  <a:srgbClr val="FF0000"/>
                </a:solidFill>
                <a:effectLst>
                  <a:outerShdw blurRad="38100" dist="38100" dir="2700000" algn="tl">
                    <a:srgbClr val="000000">
                      <a:alpha val="43137"/>
                    </a:srgbClr>
                  </a:outerShdw>
                </a:effectLst>
                <a:latin typeface="Candara"/>
              </a:rPr>
              <a:t> </a:t>
            </a:r>
            <a:r>
              <a:rPr lang="en-US" sz="1400" b="1" dirty="0">
                <a:solidFill>
                  <a:schemeClr val="tx1">
                    <a:lumMod val="65000"/>
                    <a:lumOff val="35000"/>
                  </a:schemeClr>
                </a:solidFill>
                <a:effectLst>
                  <a:outerShdw blurRad="38100" dist="38100" dir="2700000" algn="tl">
                    <a:srgbClr val="000000">
                      <a:alpha val="43137"/>
                    </a:srgbClr>
                  </a:outerShdw>
                </a:effectLst>
                <a:latin typeface="Candara"/>
              </a:rPr>
              <a:t>(alongside with the LHC accelerator and physical installations</a:t>
            </a:r>
            <a:r>
              <a:rPr lang="en-US" sz="1400" b="1" dirty="0" smtClean="0">
                <a:solidFill>
                  <a:schemeClr val="tx1">
                    <a:lumMod val="65000"/>
                    <a:lumOff val="35000"/>
                  </a:schemeClr>
                </a:solidFill>
                <a:effectLst>
                  <a:outerShdw blurRad="38100" dist="38100" dir="2700000" algn="tl">
                    <a:srgbClr val="000000">
                      <a:alpha val="43137"/>
                    </a:srgbClr>
                  </a:outerShdw>
                </a:effectLst>
                <a:latin typeface="Candara"/>
              </a:rPr>
              <a:t>)</a:t>
            </a:r>
            <a:endParaRPr lang="ru-RU" altLang="ru-RU" sz="1400" b="1" dirty="0" smtClean="0">
              <a:solidFill>
                <a:schemeClr val="tx1">
                  <a:lumMod val="65000"/>
                  <a:lumOff val="35000"/>
                </a:schemeClr>
              </a:solidFill>
              <a:latin typeface="Candara"/>
            </a:endParaRPr>
          </a:p>
        </p:txBody>
      </p:sp>
      <p:sp>
        <p:nvSpPr>
          <p:cNvPr id="10" name="Прямоугольник 9"/>
          <p:cNvSpPr/>
          <p:nvPr/>
        </p:nvSpPr>
        <p:spPr>
          <a:xfrm>
            <a:off x="4265299" y="5085184"/>
            <a:ext cx="4885864" cy="1569660"/>
          </a:xfrm>
          <a:prstGeom prst="rect">
            <a:avLst/>
          </a:prstGeom>
        </p:spPr>
        <p:txBody>
          <a:bodyPr wrap="square">
            <a:spAutoFit/>
          </a:bodyPr>
          <a:lstStyle/>
          <a:p>
            <a:pPr algn="r" eaLnBrk="0" fontAlgn="base" hangingPunct="0">
              <a:spcBef>
                <a:spcPct val="20000"/>
              </a:spcBef>
              <a:spcAft>
                <a:spcPct val="0"/>
              </a:spcAft>
              <a:buClr>
                <a:srgbClr val="31B6FD"/>
              </a:buClr>
              <a:buSzPct val="100000"/>
              <a:defRPr/>
            </a:pPr>
            <a:r>
              <a:rPr lang="en-US" altLang="ru-RU" sz="2400" b="1" dirty="0">
                <a:solidFill>
                  <a:srgbClr val="FFC000"/>
                </a:solidFill>
                <a:latin typeface="Candara"/>
                <a:cs typeface="Arial" pitchFamily="34" charset="0"/>
              </a:rPr>
              <a:t>Nowadays, every large-scale project will fail without using a distributed infrastructure </a:t>
            </a:r>
            <a:r>
              <a:rPr lang="en-US" altLang="ru-RU" sz="2400" b="1" dirty="0" smtClean="0">
                <a:solidFill>
                  <a:srgbClr val="FFC000"/>
                </a:solidFill>
                <a:latin typeface="Candara"/>
                <a:cs typeface="Arial" pitchFamily="34" charset="0"/>
              </a:rPr>
              <a:t>and Big </a:t>
            </a:r>
            <a:r>
              <a:rPr lang="en-US" altLang="ru-RU" sz="2400" b="1" dirty="0">
                <a:solidFill>
                  <a:srgbClr val="FFC000"/>
                </a:solidFill>
                <a:latin typeface="Candara"/>
                <a:cs typeface="Arial" pitchFamily="34" charset="0"/>
              </a:rPr>
              <a:t>Data </a:t>
            </a:r>
            <a:r>
              <a:rPr lang="en-US" altLang="ru-RU" sz="2400" b="1" dirty="0" smtClean="0">
                <a:solidFill>
                  <a:srgbClr val="FFC000"/>
                </a:solidFill>
                <a:latin typeface="Candara"/>
                <a:cs typeface="Arial" pitchFamily="34" charset="0"/>
              </a:rPr>
              <a:t>Analytics </a:t>
            </a:r>
            <a:r>
              <a:rPr lang="en-US" altLang="ru-RU" sz="2400" b="1" dirty="0">
                <a:solidFill>
                  <a:srgbClr val="FFC000"/>
                </a:solidFill>
                <a:latin typeface="Candara"/>
                <a:cs typeface="Arial" pitchFamily="34" charset="0"/>
              </a:rPr>
              <a:t>for data </a:t>
            </a:r>
            <a:r>
              <a:rPr lang="en-US" altLang="ru-RU" sz="2400" b="1" dirty="0" smtClean="0">
                <a:solidFill>
                  <a:srgbClr val="FFC000"/>
                </a:solidFill>
                <a:latin typeface="Candara"/>
                <a:cs typeface="Arial" pitchFamily="34" charset="0"/>
              </a:rPr>
              <a:t>processing</a:t>
            </a:r>
            <a:endParaRPr lang="en-US" altLang="ru-RU" sz="2400" b="1" dirty="0">
              <a:solidFill>
                <a:srgbClr val="FFC000"/>
              </a:solidFill>
              <a:latin typeface="Candara"/>
              <a:cs typeface="Arial" pitchFamily="34" charset="0"/>
            </a:endParaRPr>
          </a:p>
        </p:txBody>
      </p:sp>
      <p:grpSp>
        <p:nvGrpSpPr>
          <p:cNvPr id="13" name="Группа 12"/>
          <p:cNvGrpSpPr/>
          <p:nvPr/>
        </p:nvGrpSpPr>
        <p:grpSpPr>
          <a:xfrm>
            <a:off x="97517" y="1268760"/>
            <a:ext cx="3963479" cy="2621171"/>
            <a:chOff x="5686" y="843479"/>
            <a:chExt cx="4283398" cy="2875283"/>
          </a:xfrm>
        </p:grpSpPr>
        <p:pic>
          <p:nvPicPr>
            <p:cNvPr id="6" name="Рисунок 5"/>
            <p:cNvPicPr>
              <a:picLocks noChangeAspect="1"/>
            </p:cNvPicPr>
            <p:nvPr/>
          </p:nvPicPr>
          <p:blipFill rotWithShape="1">
            <a:blip r:embed="rId4"/>
            <a:srcRect t="10499"/>
            <a:stretch/>
          </p:blipFill>
          <p:spPr>
            <a:xfrm>
              <a:off x="5686" y="843479"/>
              <a:ext cx="4283398" cy="2875283"/>
            </a:xfrm>
            <a:prstGeom prst="rect">
              <a:avLst/>
            </a:prstGeom>
          </p:spPr>
        </p:pic>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2776" t="14669" r="25283" b="16076"/>
            <a:stretch/>
          </p:blipFill>
          <p:spPr bwMode="auto">
            <a:xfrm>
              <a:off x="953567" y="843479"/>
              <a:ext cx="237626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234938" y="-49665"/>
            <a:ext cx="8856984" cy="461665"/>
          </a:xfrm>
          <a:prstGeom prst="rect">
            <a:avLst/>
          </a:prstGeom>
          <a:noFill/>
        </p:spPr>
        <p:txBody>
          <a:bodyPr wrap="square" rtlCol="0">
            <a:spAutoFit/>
          </a:bodyPr>
          <a:lstStyle/>
          <a:p>
            <a:pPr algn="ctr"/>
            <a:r>
              <a:rPr lang="en-US" sz="2400" b="1" kern="0" dirty="0" smtClean="0">
                <a:solidFill>
                  <a:srgbClr val="FFC000"/>
                </a:solidFill>
                <a:effectLst>
                  <a:outerShdw blurRad="38100" dist="38100" dir="2700000" algn="tl">
                    <a:srgbClr val="000000">
                      <a:alpha val="43137"/>
                    </a:srgbClr>
                  </a:outerShdw>
                </a:effectLst>
                <a:cs typeface="Arial"/>
                <a:sym typeface="Arial"/>
              </a:rPr>
              <a:t>Computing </a:t>
            </a:r>
            <a:r>
              <a:rPr lang="en-US" sz="2400" b="1" kern="0" dirty="0">
                <a:solidFill>
                  <a:srgbClr val="FFC000"/>
                </a:solidFill>
                <a:effectLst>
                  <a:outerShdw blurRad="38100" dist="38100" dir="2700000" algn="tl">
                    <a:srgbClr val="000000">
                      <a:alpha val="43137"/>
                    </a:srgbClr>
                  </a:outerShdw>
                </a:effectLst>
                <a:cs typeface="Arial"/>
                <a:sym typeface="Arial"/>
              </a:rPr>
              <a:t>in High Energy Physics and Nuclear Physics</a:t>
            </a:r>
          </a:p>
        </p:txBody>
      </p:sp>
    </p:spTree>
    <p:extLst>
      <p:ext uri="{BB962C8B-B14F-4D97-AF65-F5344CB8AC3E}">
        <p14:creationId xmlns:p14="http://schemas.microsoft.com/office/powerpoint/2010/main" val="2112523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31" t="10038" r="23204" b="13302"/>
          <a:stretch/>
        </p:blipFill>
        <p:spPr bwMode="auto">
          <a:xfrm>
            <a:off x="395536" y="1412776"/>
            <a:ext cx="7956376" cy="5313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5576" y="643335"/>
            <a:ext cx="8136904" cy="769441"/>
          </a:xfrm>
          <a:prstGeom prst="rect">
            <a:avLst/>
          </a:prstGeom>
          <a:noFill/>
        </p:spPr>
        <p:txBody>
          <a:bodyPr wrap="square" rtlCol="0">
            <a:spAutoFit/>
          </a:bodyPr>
          <a:lstStyle/>
          <a:p>
            <a:pPr algn="ctr"/>
            <a:r>
              <a:rPr lang="en-US" sz="4400" b="1"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Tier2 hardware monitoring +</a:t>
            </a:r>
            <a:endParaRPr lang="ru-RU"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1888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0769" y="1628800"/>
            <a:ext cx="7488832" cy="3847207"/>
          </a:xfrm>
          <a:prstGeom prst="rect">
            <a:avLst/>
          </a:prstGeom>
        </p:spPr>
        <p:txBody>
          <a:bodyPr wrap="square">
            <a:spAutoFit/>
          </a:bodyPr>
          <a:lstStyle/>
          <a:p>
            <a:pPr marL="285750" indent="-285750">
              <a:buFont typeface="Arial" panose="020B0604020202020204" pitchFamily="34" charset="0"/>
              <a:buChar char="•"/>
            </a:pPr>
            <a:r>
              <a:rPr lang="en-US" sz="2000" b="1" dirty="0"/>
              <a:t>development of the CMS Tier-1 center according to </a:t>
            </a:r>
            <a:r>
              <a:rPr lang="en-US" sz="2000" b="1" dirty="0" smtClean="0"/>
              <a:t>the schedule </a:t>
            </a:r>
            <a:r>
              <a:rPr lang="en-US" sz="2000" b="1" dirty="0"/>
              <a:t>foreseen within </a:t>
            </a:r>
            <a:r>
              <a:rPr lang="en-US" sz="2000" b="1" dirty="0" err="1"/>
              <a:t>RDMS</a:t>
            </a:r>
            <a:r>
              <a:rPr lang="en-US" sz="2000" b="1" dirty="0"/>
              <a:t> CMS collaboration </a:t>
            </a:r>
            <a:r>
              <a:rPr lang="en-US" sz="2000" b="1" dirty="0" smtClean="0"/>
              <a:t>framework</a:t>
            </a:r>
            <a:endParaRPr lang="en-US" sz="2400" dirty="0"/>
          </a:p>
          <a:p>
            <a:pPr marL="285750" indent="-285750">
              <a:buFont typeface="Arial" panose="020B0604020202020204" pitchFamily="34" charset="0"/>
              <a:buChar char="•"/>
            </a:pPr>
            <a:endParaRPr lang="en-US" sz="2400" dirty="0" smtClean="0"/>
          </a:p>
          <a:p>
            <a:pPr marL="285750" indent="-285750">
              <a:spcBef>
                <a:spcPts val="1200"/>
              </a:spcBef>
              <a:buFont typeface="Arial" panose="020B0604020202020204" pitchFamily="34" charset="0"/>
              <a:buChar char="•"/>
            </a:pPr>
            <a:endParaRPr lang="en-US" sz="2000" b="1" dirty="0" smtClean="0"/>
          </a:p>
          <a:p>
            <a:pPr marL="285750" indent="-285750">
              <a:spcBef>
                <a:spcPts val="1200"/>
              </a:spcBef>
              <a:buFont typeface="Arial" panose="020B0604020202020204" pitchFamily="34" charset="0"/>
              <a:buChar char="•"/>
            </a:pPr>
            <a:r>
              <a:rPr lang="en-US" sz="2000" b="1" dirty="0" smtClean="0"/>
              <a:t>upgrade </a:t>
            </a:r>
            <a:r>
              <a:rPr lang="en-US" sz="2000" b="1" dirty="0"/>
              <a:t>of the outdated compute element (CE) and of the data storage element (SE), as well as new additions according to the existing schedule of the Grid JINR Tier-2 site, which provides support to the virtual organizations (VOs) concerning the JINR participation in the LHC experiments (ATLAS, ALICE, CMS, LHCb), FAIR (</a:t>
            </a:r>
            <a:r>
              <a:rPr lang="en-US" sz="2000" b="1" dirty="0" err="1"/>
              <a:t>CBM</a:t>
            </a:r>
            <a:r>
              <a:rPr lang="en-US" sz="2000" b="1" dirty="0"/>
              <a:t>, PANDA), other VOs within large-scale international collaborations with the JINR </a:t>
            </a:r>
            <a:r>
              <a:rPr lang="en-US" sz="2000" b="1" dirty="0" smtClean="0"/>
              <a:t>groups, and  </a:t>
            </a:r>
            <a:r>
              <a:rPr lang="en-US" sz="2000" b="1" dirty="0"/>
              <a:t>the sequential computing tasks of non-grid JINR </a:t>
            </a:r>
            <a:r>
              <a:rPr lang="en-US" sz="2000" b="1" dirty="0" smtClean="0"/>
              <a:t>users</a:t>
            </a:r>
            <a:endParaRPr lang="ru-RU" sz="2000" b="1" dirty="0"/>
          </a:p>
        </p:txBody>
      </p:sp>
      <p:sp>
        <p:nvSpPr>
          <p:cNvPr id="3" name="TextBox 2"/>
          <p:cNvSpPr txBox="1"/>
          <p:nvPr/>
        </p:nvSpPr>
        <p:spPr>
          <a:xfrm>
            <a:off x="1115616" y="116632"/>
            <a:ext cx="7200800" cy="1569660"/>
          </a:xfrm>
          <a:prstGeom prst="rect">
            <a:avLst/>
          </a:prstGeom>
          <a:noFill/>
        </p:spPr>
        <p:txBody>
          <a:bodyPr wrap="square" rtlCol="0">
            <a:spAutoFit/>
          </a:bodyPr>
          <a:lstStyle/>
          <a:p>
            <a:r>
              <a:rPr lang="en-US" sz="3200" b="1" dirty="0" smtClean="0">
                <a:solidFill>
                  <a:srgbClr val="FFFF00"/>
                </a:solidFill>
              </a:rPr>
              <a:t>The </a:t>
            </a:r>
            <a:r>
              <a:rPr lang="en-US" sz="3200" b="1" dirty="0">
                <a:solidFill>
                  <a:srgbClr val="FFFF00"/>
                </a:solidFill>
              </a:rPr>
              <a:t>further development </a:t>
            </a:r>
            <a:r>
              <a:rPr lang="en-US" sz="3200" b="1" dirty="0" smtClean="0">
                <a:solidFill>
                  <a:srgbClr val="FFFF00"/>
                </a:solidFill>
              </a:rPr>
              <a:t>in </a:t>
            </a:r>
            <a:r>
              <a:rPr lang="en-US" sz="3200" b="1" dirty="0">
                <a:solidFill>
                  <a:srgbClr val="FFFF00"/>
                </a:solidFill>
              </a:rPr>
              <a:t>accordance with the JINR Seven-Year Plan of development for </a:t>
            </a:r>
            <a:r>
              <a:rPr lang="en-US" sz="3200" b="1" dirty="0" smtClean="0">
                <a:solidFill>
                  <a:srgbClr val="FFFF00"/>
                </a:solidFill>
              </a:rPr>
              <a:t>2017-2023:</a:t>
            </a:r>
            <a:endParaRPr lang="ru-RU" sz="3200" b="1" dirty="0">
              <a:solidFill>
                <a:srgbClr val="FFFF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2268472"/>
            <a:ext cx="7132637"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Таблица 4"/>
          <p:cNvGraphicFramePr>
            <a:graphicFrameLocks noGrp="1"/>
          </p:cNvGraphicFramePr>
          <p:nvPr>
            <p:extLst>
              <p:ext uri="{D42A27DB-BD31-4B8C-83A1-F6EECF244321}">
                <p14:modId xmlns:p14="http://schemas.microsoft.com/office/powerpoint/2010/main" val="2735165401"/>
              </p:ext>
            </p:extLst>
          </p:nvPr>
        </p:nvGraphicFramePr>
        <p:xfrm>
          <a:off x="819642" y="5499780"/>
          <a:ext cx="7128792" cy="822960"/>
        </p:xfrm>
        <a:graphic>
          <a:graphicData uri="http://schemas.openxmlformats.org/drawingml/2006/table">
            <a:tbl>
              <a:tblPr firstRow="1" firstCol="1" bandRow="1">
                <a:tableStyleId>{5C22544A-7EE6-4342-B048-85BDC9FD1C3A}</a:tableStyleId>
              </a:tblPr>
              <a:tblGrid>
                <a:gridCol w="1581746"/>
                <a:gridCol w="1858925"/>
                <a:gridCol w="1858925"/>
                <a:gridCol w="1829196"/>
              </a:tblGrid>
              <a:tr h="94709">
                <a:tc>
                  <a:txBody>
                    <a:bodyPr/>
                    <a:lstStyle/>
                    <a:p>
                      <a:pPr algn="just">
                        <a:lnSpc>
                          <a:spcPct val="150000"/>
                        </a:lnSpc>
                        <a:spcAft>
                          <a:spcPts val="0"/>
                        </a:spcAft>
                      </a:pPr>
                      <a:r>
                        <a:rPr lang="ru-RU" sz="1200" kern="0" dirty="0">
                          <a:effectLst/>
                        </a:rPr>
                        <a:t> </a:t>
                      </a:r>
                      <a:endParaRPr lang="ru-RU" sz="1200" kern="50" dirty="0">
                        <a:effectLst/>
                        <a:latin typeface="Liberation Serif"/>
                        <a:ea typeface="Droid Sans Fallback"/>
                        <a:cs typeface="FreeSans"/>
                      </a:endParaRPr>
                    </a:p>
                  </a:txBody>
                  <a:tcPr marL="68580" marR="68580" marT="0" marB="0"/>
                </a:tc>
                <a:tc>
                  <a:txBody>
                    <a:bodyPr/>
                    <a:lstStyle/>
                    <a:p>
                      <a:pPr algn="just">
                        <a:lnSpc>
                          <a:spcPct val="150000"/>
                        </a:lnSpc>
                        <a:spcAft>
                          <a:spcPts val="0"/>
                        </a:spcAft>
                      </a:pPr>
                      <a:r>
                        <a:rPr lang="ru-RU" sz="1200" kern="0" dirty="0">
                          <a:effectLst/>
                        </a:rPr>
                        <a:t>2017</a:t>
                      </a:r>
                      <a:endParaRPr lang="ru-RU" sz="1200" kern="50" dirty="0">
                        <a:effectLst/>
                        <a:latin typeface="Liberation Serif"/>
                        <a:ea typeface="Droid Sans Fallback"/>
                        <a:cs typeface="FreeSans"/>
                      </a:endParaRPr>
                    </a:p>
                  </a:txBody>
                  <a:tcPr marL="68580" marR="68580" marT="0" marB="0"/>
                </a:tc>
                <a:tc>
                  <a:txBody>
                    <a:bodyPr/>
                    <a:lstStyle/>
                    <a:p>
                      <a:pPr algn="just">
                        <a:lnSpc>
                          <a:spcPct val="150000"/>
                        </a:lnSpc>
                        <a:spcAft>
                          <a:spcPts val="0"/>
                        </a:spcAft>
                      </a:pPr>
                      <a:r>
                        <a:rPr lang="ru-RU" sz="1200" kern="0">
                          <a:effectLst/>
                        </a:rPr>
                        <a:t>2018</a:t>
                      </a:r>
                      <a:endParaRPr lang="ru-RU" sz="1200" kern="50">
                        <a:effectLst/>
                        <a:latin typeface="Liberation Serif"/>
                        <a:ea typeface="Droid Sans Fallback"/>
                        <a:cs typeface="FreeSans"/>
                      </a:endParaRPr>
                    </a:p>
                  </a:txBody>
                  <a:tcPr marL="68580" marR="68580" marT="0" marB="0"/>
                </a:tc>
                <a:tc>
                  <a:txBody>
                    <a:bodyPr/>
                    <a:lstStyle/>
                    <a:p>
                      <a:pPr algn="just">
                        <a:lnSpc>
                          <a:spcPct val="150000"/>
                        </a:lnSpc>
                        <a:spcAft>
                          <a:spcPts val="0"/>
                        </a:spcAft>
                      </a:pPr>
                      <a:r>
                        <a:rPr lang="ru-RU" sz="1200" kern="0">
                          <a:effectLst/>
                        </a:rPr>
                        <a:t>2019</a:t>
                      </a:r>
                      <a:endParaRPr lang="ru-RU" sz="1200" kern="50">
                        <a:effectLst/>
                        <a:latin typeface="Liberation Serif"/>
                        <a:ea typeface="Droid Sans Fallback"/>
                        <a:cs typeface="FreeSans"/>
                      </a:endParaRPr>
                    </a:p>
                  </a:txBody>
                  <a:tcPr marL="68580" marR="68580" marT="0" marB="0"/>
                </a:tc>
              </a:tr>
              <a:tr h="276225">
                <a:tc>
                  <a:txBody>
                    <a:bodyPr/>
                    <a:lstStyle/>
                    <a:p>
                      <a:pPr>
                        <a:spcAft>
                          <a:spcPts val="0"/>
                        </a:spcAft>
                      </a:pPr>
                      <a:r>
                        <a:rPr lang="en-US" sz="1200" kern="50">
                          <a:effectLst/>
                        </a:rPr>
                        <a:t>Processor power of computing core</a:t>
                      </a:r>
                      <a:r>
                        <a:rPr lang="en-US" sz="1200" kern="0">
                          <a:effectLst/>
                        </a:rPr>
                        <a:t> / kHS06</a:t>
                      </a:r>
                      <a:endParaRPr lang="ru-RU" sz="1200" kern="50">
                        <a:effectLst/>
                        <a:latin typeface="Liberation Serif"/>
                        <a:ea typeface="Droid Sans Fallback"/>
                        <a:cs typeface="FreeSans"/>
                      </a:endParaRPr>
                    </a:p>
                  </a:txBody>
                  <a:tcPr marL="68580" marR="68580" marT="0" marB="0"/>
                </a:tc>
                <a:tc>
                  <a:txBody>
                    <a:bodyPr/>
                    <a:lstStyle/>
                    <a:p>
                      <a:pPr>
                        <a:spcAft>
                          <a:spcPts val="0"/>
                        </a:spcAft>
                      </a:pPr>
                      <a:r>
                        <a:rPr lang="ru-RU" sz="1200" kern="0">
                          <a:effectLst/>
                        </a:rPr>
                        <a:t>3700/59,2 (37%)</a:t>
                      </a:r>
                      <a:endParaRPr lang="ru-RU" sz="1200" kern="50">
                        <a:effectLst/>
                        <a:latin typeface="Liberation Serif"/>
                        <a:ea typeface="Droid Sans Fallback"/>
                        <a:cs typeface="FreeSans"/>
                      </a:endParaRPr>
                    </a:p>
                  </a:txBody>
                  <a:tcPr marL="68580" marR="68580" marT="0" marB="0"/>
                </a:tc>
                <a:tc>
                  <a:txBody>
                    <a:bodyPr/>
                    <a:lstStyle/>
                    <a:p>
                      <a:pPr>
                        <a:spcAft>
                          <a:spcPts val="0"/>
                        </a:spcAft>
                      </a:pPr>
                      <a:r>
                        <a:rPr lang="ru-RU" sz="1200" kern="0">
                          <a:effectLst/>
                        </a:rPr>
                        <a:t>4700/75,2 (27%)</a:t>
                      </a:r>
                      <a:endParaRPr lang="ru-RU" sz="1200" kern="50">
                        <a:effectLst/>
                        <a:latin typeface="Liberation Serif"/>
                        <a:ea typeface="Droid Sans Fallback"/>
                        <a:cs typeface="FreeSans"/>
                      </a:endParaRPr>
                    </a:p>
                  </a:txBody>
                  <a:tcPr marL="68580" marR="68580" marT="0" marB="0"/>
                </a:tc>
                <a:tc>
                  <a:txBody>
                    <a:bodyPr/>
                    <a:lstStyle/>
                    <a:p>
                      <a:pPr>
                        <a:spcAft>
                          <a:spcPts val="0"/>
                        </a:spcAft>
                      </a:pPr>
                      <a:r>
                        <a:rPr lang="ru-RU" sz="1200" kern="0">
                          <a:effectLst/>
                        </a:rPr>
                        <a:t>6000/96,0 (74%)</a:t>
                      </a:r>
                      <a:endParaRPr lang="ru-RU" sz="1200" kern="50">
                        <a:effectLst/>
                        <a:latin typeface="Liberation Serif"/>
                        <a:ea typeface="Droid Sans Fallback"/>
                        <a:cs typeface="FreeSans"/>
                      </a:endParaRPr>
                    </a:p>
                  </a:txBody>
                  <a:tcPr marL="68580" marR="68580" marT="0" marB="0"/>
                </a:tc>
              </a:tr>
              <a:tr h="0">
                <a:tc>
                  <a:txBody>
                    <a:bodyPr/>
                    <a:lstStyle/>
                    <a:p>
                      <a:pPr>
                        <a:spcAft>
                          <a:spcPts val="0"/>
                        </a:spcAft>
                      </a:pPr>
                      <a:r>
                        <a:rPr lang="en-US" sz="1200" kern="50">
                          <a:effectLst/>
                        </a:rPr>
                        <a:t>Disc storages</a:t>
                      </a:r>
                      <a:r>
                        <a:rPr lang="ru-RU" sz="1200" kern="0">
                          <a:effectLst/>
                        </a:rPr>
                        <a:t> (</a:t>
                      </a:r>
                      <a:r>
                        <a:rPr lang="en-US" sz="1200" kern="0">
                          <a:effectLst/>
                        </a:rPr>
                        <a:t>TB</a:t>
                      </a:r>
                      <a:r>
                        <a:rPr lang="ru-RU" sz="1200" kern="0">
                          <a:effectLst/>
                        </a:rPr>
                        <a:t>) </a:t>
                      </a:r>
                      <a:endParaRPr lang="ru-RU" sz="1200" kern="50">
                        <a:effectLst/>
                        <a:latin typeface="Liberation Serif"/>
                        <a:ea typeface="Droid Sans Fallback"/>
                        <a:cs typeface="FreeSans"/>
                      </a:endParaRPr>
                    </a:p>
                  </a:txBody>
                  <a:tcPr marL="68580" marR="68580" marT="0" marB="0"/>
                </a:tc>
                <a:tc>
                  <a:txBody>
                    <a:bodyPr/>
                    <a:lstStyle/>
                    <a:p>
                      <a:pPr>
                        <a:spcAft>
                          <a:spcPts val="0"/>
                        </a:spcAft>
                      </a:pPr>
                      <a:r>
                        <a:rPr lang="ru-RU" sz="1200" kern="0">
                          <a:effectLst/>
                        </a:rPr>
                        <a:t>2970 (10%)</a:t>
                      </a:r>
                      <a:endParaRPr lang="ru-RU" sz="1200" kern="50">
                        <a:effectLst/>
                        <a:latin typeface="Liberation Serif"/>
                        <a:ea typeface="Droid Sans Fallback"/>
                        <a:cs typeface="FreeSans"/>
                      </a:endParaRPr>
                    </a:p>
                  </a:txBody>
                  <a:tcPr marL="68580" marR="68580" marT="0" marB="0"/>
                </a:tc>
                <a:tc>
                  <a:txBody>
                    <a:bodyPr/>
                    <a:lstStyle/>
                    <a:p>
                      <a:pPr>
                        <a:spcAft>
                          <a:spcPts val="0"/>
                        </a:spcAft>
                      </a:pPr>
                      <a:r>
                        <a:rPr lang="ru-RU" sz="1200" kern="0">
                          <a:effectLst/>
                        </a:rPr>
                        <a:t>3400  (14%)</a:t>
                      </a:r>
                      <a:endParaRPr lang="ru-RU" sz="1200" kern="50">
                        <a:effectLst/>
                        <a:latin typeface="Liberation Serif"/>
                        <a:ea typeface="Droid Sans Fallback"/>
                        <a:cs typeface="FreeSans"/>
                      </a:endParaRPr>
                    </a:p>
                  </a:txBody>
                  <a:tcPr marL="68580" marR="68580" marT="0" marB="0"/>
                </a:tc>
                <a:tc>
                  <a:txBody>
                    <a:bodyPr/>
                    <a:lstStyle/>
                    <a:p>
                      <a:pPr>
                        <a:spcAft>
                          <a:spcPts val="0"/>
                        </a:spcAft>
                      </a:pPr>
                      <a:r>
                        <a:rPr lang="ru-RU" sz="1200" kern="0" dirty="0">
                          <a:effectLst/>
                        </a:rPr>
                        <a:t>5000 (26%) </a:t>
                      </a:r>
                      <a:endParaRPr lang="ru-RU" sz="1200" kern="50" dirty="0">
                        <a:effectLst/>
                        <a:latin typeface="Liberation Serif"/>
                        <a:ea typeface="Droid Sans Fallback"/>
                        <a:cs typeface="FreeSans"/>
                      </a:endParaRPr>
                    </a:p>
                  </a:txBody>
                  <a:tcPr marL="68580" marR="68580" marT="0" marB="0"/>
                </a:tc>
              </a:tr>
            </a:tbl>
          </a:graphicData>
        </a:graphic>
      </p:graphicFrame>
    </p:spTree>
    <p:extLst>
      <p:ext uri="{BB962C8B-B14F-4D97-AF65-F5344CB8AC3E}">
        <p14:creationId xmlns:p14="http://schemas.microsoft.com/office/powerpoint/2010/main" val="1085644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899592" y="249289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FFF00"/>
                </a:solidFill>
                <a:effectLst/>
                <a:uLnTx/>
                <a:uFillTx/>
                <a:latin typeface="Calibri"/>
                <a:ea typeface="+mj-ea"/>
                <a:cs typeface="+mj-cs"/>
              </a:rPr>
              <a:t>Thank you for your attention</a:t>
            </a:r>
            <a:r>
              <a:rPr kumimoji="0" lang="ru-RU" sz="4400" b="1" i="0" u="none" strike="noStrike" kern="1200" cap="none" spc="0" normalizeH="0" baseline="0" noProof="0" dirty="0" smtClean="0">
                <a:ln>
                  <a:noFill/>
                </a:ln>
                <a:solidFill>
                  <a:srgbClr val="FFFF00"/>
                </a:solidFill>
                <a:effectLst/>
                <a:uLnTx/>
                <a:uFillTx/>
                <a:latin typeface="Calibri"/>
                <a:ea typeface="+mj-ea"/>
                <a:cs typeface="+mj-cs"/>
              </a:rPr>
              <a:t>!</a:t>
            </a:r>
            <a:endParaRPr kumimoji="0" lang="ru-RU" sz="4400" b="1" i="0" u="none" strike="noStrike" kern="1200" cap="none" spc="0" normalizeH="0" baseline="0" noProof="0" dirty="0">
              <a:ln>
                <a:noFill/>
              </a:ln>
              <a:solidFill>
                <a:srgbClr val="FFFF00"/>
              </a:solidFill>
              <a:effectLst/>
              <a:uLnTx/>
              <a:uFillTx/>
              <a:latin typeface="Calibri"/>
              <a:ea typeface="+mj-ea"/>
              <a:cs typeface="+mj-cs"/>
            </a:endParaRPr>
          </a:p>
        </p:txBody>
      </p:sp>
    </p:spTree>
    <p:extLst>
      <p:ext uri="{BB962C8B-B14F-4D97-AF65-F5344CB8AC3E}">
        <p14:creationId xmlns:p14="http://schemas.microsoft.com/office/powerpoint/2010/main" val="9604147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1592"/>
            <a:ext cx="8229600" cy="1600200"/>
          </a:xfrm>
        </p:spPr>
        <p:txBody>
          <a:bodyPr>
            <a:normAutofit/>
          </a:bodyPr>
          <a:lstStyle/>
          <a:p>
            <a:pPr algn="ctr"/>
            <a:r>
              <a:rPr lang="en-US" sz="2800" b="1" dirty="0">
                <a:solidFill>
                  <a:srgbClr val="FFC000"/>
                </a:solidFill>
                <a:latin typeface="Arial Black" panose="020B0A04020102020204" pitchFamily="34" charset="0"/>
                <a:cs typeface="Times New Roman" panose="02020603050405020304" pitchFamily="18" charset="0"/>
              </a:rPr>
              <a:t>Multifunctional Information </a:t>
            </a:r>
            <a:r>
              <a:rPr lang="en-US" sz="2800" b="1" dirty="0" smtClean="0">
                <a:solidFill>
                  <a:srgbClr val="FFC000"/>
                </a:solidFill>
                <a:latin typeface="Arial Black" panose="020B0A04020102020204" pitchFamily="34" charset="0"/>
                <a:cs typeface="Times New Roman" panose="02020603050405020304" pitchFamily="18" charset="0"/>
              </a:rPr>
              <a:t/>
            </a:r>
            <a:br>
              <a:rPr lang="en-US" sz="2800" b="1" dirty="0" smtClean="0">
                <a:solidFill>
                  <a:srgbClr val="FFC000"/>
                </a:solidFill>
                <a:latin typeface="Arial Black" panose="020B0A04020102020204" pitchFamily="34" charset="0"/>
                <a:cs typeface="Times New Roman" panose="02020603050405020304" pitchFamily="18" charset="0"/>
              </a:rPr>
            </a:br>
            <a:r>
              <a:rPr lang="en-US" sz="2800" b="1" dirty="0" smtClean="0">
                <a:solidFill>
                  <a:srgbClr val="FFC000"/>
                </a:solidFill>
                <a:latin typeface="Arial Black" panose="020B0A04020102020204" pitchFamily="34" charset="0"/>
                <a:cs typeface="Times New Roman" panose="02020603050405020304" pitchFamily="18" charset="0"/>
              </a:rPr>
              <a:t>and </a:t>
            </a:r>
            <a:r>
              <a:rPr lang="en-US" sz="2800" b="1" dirty="0">
                <a:solidFill>
                  <a:srgbClr val="FFC000"/>
                </a:solidFill>
                <a:latin typeface="Arial Black" panose="020B0A04020102020204" pitchFamily="34" charset="0"/>
                <a:cs typeface="Times New Roman" panose="02020603050405020304" pitchFamily="18" charset="0"/>
              </a:rPr>
              <a:t>Computing </a:t>
            </a:r>
            <a:r>
              <a:rPr lang="en-US" sz="2800" b="1" dirty="0" smtClean="0">
                <a:solidFill>
                  <a:srgbClr val="FFC000"/>
                </a:solidFill>
                <a:latin typeface="Arial Black" panose="020B0A04020102020204" pitchFamily="34" charset="0"/>
                <a:cs typeface="Times New Roman" panose="02020603050405020304" pitchFamily="18" charset="0"/>
              </a:rPr>
              <a:t>Complex (MICC) </a:t>
            </a:r>
            <a:br>
              <a:rPr lang="en-US" sz="2800" b="1" dirty="0" smtClean="0">
                <a:solidFill>
                  <a:srgbClr val="FFC000"/>
                </a:solidFill>
                <a:latin typeface="Arial Black" panose="020B0A04020102020204" pitchFamily="34" charset="0"/>
                <a:cs typeface="Times New Roman" panose="02020603050405020304" pitchFamily="18" charset="0"/>
              </a:rPr>
            </a:br>
            <a:r>
              <a:rPr lang="en-US" sz="2800" b="1" dirty="0" smtClean="0">
                <a:solidFill>
                  <a:srgbClr val="FFC000"/>
                </a:solidFill>
                <a:latin typeface="Arial Black" panose="020B0A04020102020204" pitchFamily="34" charset="0"/>
                <a:cs typeface="Times New Roman" panose="02020603050405020304" pitchFamily="18" charset="0"/>
              </a:rPr>
              <a:t>main </a:t>
            </a:r>
            <a:r>
              <a:rPr lang="en-US" sz="2800" b="1" dirty="0">
                <a:solidFill>
                  <a:srgbClr val="FFC000"/>
                </a:solidFill>
                <a:latin typeface="Arial Black" panose="020B0A04020102020204" pitchFamily="34" charset="0"/>
                <a:cs typeface="Times New Roman" panose="02020603050405020304" pitchFamily="18" charset="0"/>
              </a:rPr>
              <a:t>components</a:t>
            </a:r>
            <a:endParaRPr lang="ru-RU" sz="2800" b="1" dirty="0">
              <a:solidFill>
                <a:srgbClr val="FFC000"/>
              </a:solidFill>
              <a:latin typeface="Arial Black" panose="020B0A04020102020204" pitchFamily="34"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C75420B3-53D9-432E-BB6C-510EB706E06B}" type="slidenum">
              <a:rPr lang="ru-RU" smtClean="0">
                <a:solidFill>
                  <a:prstClr val="black">
                    <a:tint val="75000"/>
                  </a:prstClr>
                </a:solidFill>
              </a:rPr>
              <a:pPr/>
              <a:t>3</a:t>
            </a:fld>
            <a:endParaRPr lang="ru-RU">
              <a:solidFill>
                <a:prstClr val="black">
                  <a:tint val="75000"/>
                </a:prstClr>
              </a:solidFill>
            </a:endParaRPr>
          </a:p>
        </p:txBody>
      </p:sp>
      <p:graphicFrame>
        <p:nvGraphicFramePr>
          <p:cNvPr id="8" name="Схема 7"/>
          <p:cNvGraphicFramePr/>
          <p:nvPr>
            <p:extLst>
              <p:ext uri="{D42A27DB-BD31-4B8C-83A1-F6EECF244321}">
                <p14:modId xmlns:p14="http://schemas.microsoft.com/office/powerpoint/2010/main" val="1265884915"/>
              </p:ext>
            </p:extLst>
          </p:nvPr>
        </p:nvGraphicFramePr>
        <p:xfrm>
          <a:off x="1558380" y="1642368"/>
          <a:ext cx="6480720"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8113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1844824"/>
            <a:ext cx="8136904" cy="4062651"/>
          </a:xfrm>
          <a:prstGeom prst="rect">
            <a:avLst/>
          </a:prstGeom>
        </p:spPr>
        <p:txBody>
          <a:bodyPr wrap="square">
            <a:spAutoFit/>
          </a:bodyPr>
          <a:lstStyle/>
          <a:p>
            <a:r>
              <a:rPr lang="en-US" sz="2400" b="1" dirty="0" smtClean="0">
                <a:solidFill>
                  <a:srgbClr val="FFFFFF"/>
                </a:solidFill>
              </a:rPr>
              <a:t>We have two WLCG Data Centers at the </a:t>
            </a:r>
            <a:endParaRPr lang="ru-RU" sz="2400" b="1" dirty="0" smtClean="0">
              <a:solidFill>
                <a:srgbClr val="FFFFFF"/>
              </a:solidFill>
            </a:endParaRPr>
          </a:p>
          <a:p>
            <a:r>
              <a:rPr lang="en-US" sz="2400" b="1" dirty="0" smtClean="0">
                <a:solidFill>
                  <a:srgbClr val="FFFFFF"/>
                </a:solidFill>
              </a:rPr>
              <a:t>JINR Laboratory of Information Technologies </a:t>
            </a:r>
            <a:endParaRPr lang="ru-RU" sz="2400" b="1" dirty="0" smtClean="0">
              <a:solidFill>
                <a:srgbClr val="FFFFFF"/>
              </a:solidFill>
            </a:endParaRPr>
          </a:p>
          <a:p>
            <a:endParaRPr lang="en-US" sz="2400" b="1" dirty="0" smtClean="0">
              <a:solidFill>
                <a:srgbClr val="FFFFFF"/>
              </a:solidFill>
            </a:endParaRPr>
          </a:p>
          <a:p>
            <a:r>
              <a:rPr lang="en-US" sz="2400" b="1" dirty="0" smtClean="0">
                <a:solidFill>
                  <a:srgbClr val="FFC000"/>
                </a:solidFill>
              </a:rPr>
              <a:t>Tier-1  (T1_RU_JINR)</a:t>
            </a:r>
            <a:r>
              <a:rPr lang="en-US" sz="2400" b="1" dirty="0" smtClean="0">
                <a:solidFill>
                  <a:srgbClr val="FFFFFF"/>
                </a:solidFill>
              </a:rPr>
              <a:t> provides one of 7 dedicated real-time computing facilities for experimental data from the CMS detector at the CERN</a:t>
            </a:r>
          </a:p>
          <a:p>
            <a:endParaRPr lang="en-US" sz="2400" b="1" dirty="0" smtClean="0">
              <a:solidFill>
                <a:srgbClr val="FFFFFF"/>
              </a:solidFill>
            </a:endParaRPr>
          </a:p>
          <a:p>
            <a:r>
              <a:rPr lang="en-US" sz="2400" b="1" dirty="0" smtClean="0">
                <a:solidFill>
                  <a:srgbClr val="FFC000"/>
                </a:solidFill>
              </a:rPr>
              <a:t>Tier-2  (JINR-LCG2)</a:t>
            </a:r>
            <a:r>
              <a:rPr lang="en-US" sz="2400" b="1" dirty="0" smtClean="0">
                <a:solidFill>
                  <a:srgbClr val="FFFFFF"/>
                </a:solidFill>
              </a:rPr>
              <a:t> provides one of more then 170 dedicated real-time computing facilities for experimental data from the ATLAS, ALICE, CMS, LHCb detectors, and other VO from RDIG community </a:t>
            </a:r>
          </a:p>
          <a:p>
            <a:endParaRPr lang="en-US" b="1" dirty="0" smtClean="0">
              <a:solidFill>
                <a:srgbClr val="FFFFFF"/>
              </a:solidFill>
            </a:endParaRPr>
          </a:p>
        </p:txBody>
      </p:sp>
    </p:spTree>
    <p:extLst>
      <p:ext uri="{BB962C8B-B14F-4D97-AF65-F5344CB8AC3E}">
        <p14:creationId xmlns:p14="http://schemas.microsoft.com/office/powerpoint/2010/main" val="1517788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1115616" y="363764"/>
            <a:ext cx="4162464" cy="31499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8262"/>
          <a:stretch/>
        </p:blipFill>
        <p:spPr>
          <a:xfrm>
            <a:off x="323528" y="3789040"/>
            <a:ext cx="3188155" cy="2757298"/>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p:spPr>
      </p:pic>
      <p:sp>
        <p:nvSpPr>
          <p:cNvPr id="3" name="Подзаголовок 2"/>
          <p:cNvSpPr>
            <a:spLocks noGrp="1"/>
          </p:cNvSpPr>
          <p:nvPr>
            <p:ph type="subTitle" idx="4294967295"/>
          </p:nvPr>
        </p:nvSpPr>
        <p:spPr>
          <a:xfrm>
            <a:off x="5796137" y="727075"/>
            <a:ext cx="3347864" cy="4910138"/>
          </a:xfrm>
        </p:spPr>
        <p:txBody>
          <a:bodyPr>
            <a:normAutofit/>
          </a:bodyPr>
          <a:lstStyle/>
          <a:p>
            <a:pPr marL="0" indent="0">
              <a:buNone/>
            </a:pPr>
            <a:r>
              <a:rPr lang="en-US" sz="3200" b="1" dirty="0" smtClean="0">
                <a:solidFill>
                  <a:srgbClr val="FFC000"/>
                </a:solidFill>
                <a:effectLst>
                  <a:outerShdw blurRad="38100" dist="38100" dir="2700000" algn="tl">
                    <a:srgbClr val="000000">
                      <a:alpha val="43137"/>
                    </a:srgbClr>
                  </a:outerShdw>
                </a:effectLst>
              </a:rPr>
              <a:t>Network </a:t>
            </a:r>
            <a:r>
              <a:rPr lang="en-US" sz="3200" b="1" dirty="0">
                <a:solidFill>
                  <a:srgbClr val="FFC000"/>
                </a:solidFill>
                <a:effectLst>
                  <a:outerShdw blurRad="38100" dist="38100" dir="2700000" algn="tl">
                    <a:srgbClr val="000000">
                      <a:alpha val="43137"/>
                    </a:srgbClr>
                  </a:outerShdw>
                </a:effectLst>
              </a:rPr>
              <a:t>and telecommunication </a:t>
            </a:r>
            <a:r>
              <a:rPr lang="en-US" sz="3200" b="1" dirty="0" smtClean="0">
                <a:solidFill>
                  <a:srgbClr val="FFC000"/>
                </a:solidFill>
                <a:effectLst>
                  <a:outerShdw blurRad="38100" dist="38100" dir="2700000" algn="tl">
                    <a:srgbClr val="000000">
                      <a:alpha val="43137"/>
                    </a:srgbClr>
                  </a:outerShdw>
                </a:effectLst>
              </a:rPr>
              <a:t>channels</a:t>
            </a:r>
          </a:p>
          <a:p>
            <a:pPr marL="0" indent="0" algn="r">
              <a:buNone/>
            </a:pPr>
            <a:r>
              <a:rPr lang="en-US" dirty="0" smtClean="0"/>
              <a:t>One </a:t>
            </a:r>
            <a:r>
              <a:rPr lang="en-US" dirty="0"/>
              <a:t>of the most important components of </a:t>
            </a:r>
            <a:r>
              <a:rPr lang="en-US" dirty="0" smtClean="0"/>
              <a:t>JINR and MICC </a:t>
            </a:r>
            <a:r>
              <a:rPr lang="en-US" dirty="0"/>
              <a:t>providing access to resources and the possibility to work with the big data is a network infrastructure.</a:t>
            </a:r>
          </a:p>
        </p:txBody>
      </p:sp>
      <p:sp>
        <p:nvSpPr>
          <p:cNvPr id="2" name="Прямоугольник 1"/>
          <p:cNvSpPr/>
          <p:nvPr/>
        </p:nvSpPr>
        <p:spPr>
          <a:xfrm>
            <a:off x="3635896" y="4244359"/>
            <a:ext cx="5400600" cy="923330"/>
          </a:xfrm>
          <a:prstGeom prst="rect">
            <a:avLst/>
          </a:prstGeom>
        </p:spPr>
        <p:txBody>
          <a:bodyPr wrap="square">
            <a:spAutoFit/>
          </a:bodyPr>
          <a:lstStyle/>
          <a:p>
            <a:r>
              <a:rPr lang="en-US" dirty="0"/>
              <a:t>Local Area Network – 10Gbps, planned upgrade to 100Gbps</a:t>
            </a:r>
          </a:p>
          <a:p>
            <a:r>
              <a:rPr lang="en-US" dirty="0"/>
              <a:t>Wide Area Network – 2x10Gbps, 100Gbps – test mode </a:t>
            </a:r>
          </a:p>
          <a:p>
            <a:r>
              <a:rPr lang="en-US" dirty="0"/>
              <a:t>Upgrade WAN to 2x100Gbps planned</a:t>
            </a:r>
          </a:p>
        </p:txBody>
      </p:sp>
    </p:spTree>
    <p:extLst>
      <p:ext uri="{BB962C8B-B14F-4D97-AF65-F5344CB8AC3E}">
        <p14:creationId xmlns:p14="http://schemas.microsoft.com/office/powerpoint/2010/main" val="609111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idx="4294967295"/>
          </p:nvPr>
        </p:nvSpPr>
        <p:spPr>
          <a:xfrm>
            <a:off x="107504" y="476672"/>
            <a:ext cx="8382000" cy="762000"/>
          </a:xfrm>
        </p:spPr>
        <p:txBody>
          <a:bodyPr/>
          <a:lstStyle/>
          <a:p>
            <a:pPr algn="r" eaLnBrk="1" hangingPunct="1"/>
            <a:r>
              <a:rPr lang="en-US" altLang="ru-RU" b="1" dirty="0" err="1" smtClean="0">
                <a:solidFill>
                  <a:srgbClr val="FFFF00"/>
                </a:solidFill>
              </a:rPr>
              <a:t>JINR</a:t>
            </a:r>
            <a:r>
              <a:rPr lang="en-US" altLang="ru-RU" b="1" dirty="0" smtClean="0">
                <a:solidFill>
                  <a:srgbClr val="FFFF00"/>
                </a:solidFill>
              </a:rPr>
              <a:t>  Tier-1 Connectivity Scheme</a:t>
            </a:r>
            <a:endParaRPr lang="ru-RU" altLang="ru-RU" b="1" dirty="0" smtClean="0">
              <a:solidFill>
                <a:srgbClr val="FFFF00"/>
              </a:solidFill>
            </a:endParaRPr>
          </a:p>
        </p:txBody>
      </p:sp>
      <p:pic>
        <p:nvPicPr>
          <p:cNvPr id="26628" name="Picture 5" descr="koren2a"/>
          <p:cNvPicPr>
            <a:picLocks noChangeAspect="1" noChangeArrowheads="1"/>
          </p:cNvPicPr>
          <p:nvPr/>
        </p:nvPicPr>
        <p:blipFill>
          <a:blip r:embed="rId3">
            <a:extLst>
              <a:ext uri="{28A0092B-C50C-407E-A947-70E740481C1C}">
                <a14:useLocalDpi xmlns:a14="http://schemas.microsoft.com/office/drawing/2010/main" val="0"/>
              </a:ext>
            </a:extLst>
          </a:blip>
          <a:srcRect l="6372" t="20532" r="1962" b="4861"/>
          <a:stretch>
            <a:fillRect/>
          </a:stretch>
        </p:blipFill>
        <p:spPr bwMode="auto">
          <a:xfrm>
            <a:off x="539552" y="1484784"/>
            <a:ext cx="7903678"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4196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4294967295"/>
          </p:nvPr>
        </p:nvSpPr>
        <p:spPr>
          <a:xfrm>
            <a:off x="6224588" y="120650"/>
            <a:ext cx="2919412" cy="6624638"/>
          </a:xfrm>
        </p:spPr>
        <p:txBody>
          <a:bodyPr>
            <a:normAutofit fontScale="92500" lnSpcReduction="20000"/>
          </a:bodyPr>
          <a:lstStyle/>
          <a:p>
            <a:pPr marL="0" indent="0">
              <a:buNone/>
            </a:pPr>
            <a:r>
              <a:rPr lang="en-US" sz="4300" b="1" dirty="0" smtClean="0">
                <a:solidFill>
                  <a:srgbClr val="FFC000"/>
                </a:solidFill>
                <a:effectLst>
                  <a:outerShdw blurRad="38100" dist="38100" dir="2700000" algn="tl">
                    <a:srgbClr val="000000">
                      <a:alpha val="43137"/>
                    </a:srgbClr>
                  </a:outerShdw>
                </a:effectLst>
              </a:rPr>
              <a:t>Tier-1</a:t>
            </a:r>
          </a:p>
          <a:p>
            <a:pPr marL="0" indent="0">
              <a:buNone/>
            </a:pPr>
            <a:r>
              <a:rPr lang="en-US" sz="3200" b="1" dirty="0" smtClean="0">
                <a:solidFill>
                  <a:srgbClr val="FFC000"/>
                </a:solidFill>
                <a:effectLst>
                  <a:outerShdw blurRad="38100" dist="38100" dir="2700000" algn="tl">
                    <a:srgbClr val="000000">
                      <a:alpha val="43137"/>
                    </a:srgbClr>
                  </a:outerShdw>
                </a:effectLst>
              </a:rPr>
              <a:t>JINR participation in Worldwide LHC Computing Grid (WLCG)</a:t>
            </a:r>
            <a:endParaRPr lang="en-US" sz="3200" dirty="0">
              <a:solidFill>
                <a:srgbClr val="FFC000"/>
              </a:solidFill>
            </a:endParaRPr>
          </a:p>
          <a:p>
            <a:pPr algn="l"/>
            <a:endParaRPr lang="en-US" dirty="0" smtClean="0"/>
          </a:p>
          <a:p>
            <a:pPr algn="l"/>
            <a:r>
              <a:rPr lang="en-US" dirty="0" smtClean="0"/>
              <a:t>Grid </a:t>
            </a:r>
            <a:r>
              <a:rPr lang="en-US" dirty="0"/>
              <a:t>Tier-1 is one of the 7 centres in the world intended for large-scale processing of experimental and event-modeling data coming from the centres of Tier-0 (CERN), as well as Tier-1 and Tier-2 of the Worldwide Computing Grid WLCG for the CMS experiment. This component is considered as a prototype of the system of processing and storage of the experimental data from the mega-project NICA as a centre of Tier-0 and Tier-1.</a:t>
            </a:r>
            <a:endParaRPr lang="ru-RU" dirty="0"/>
          </a:p>
        </p:txBody>
      </p:sp>
      <p:grpSp>
        <p:nvGrpSpPr>
          <p:cNvPr id="11" name="Группа 10"/>
          <p:cNvGrpSpPr/>
          <p:nvPr/>
        </p:nvGrpSpPr>
        <p:grpSpPr>
          <a:xfrm>
            <a:off x="183475" y="864931"/>
            <a:ext cx="6001918" cy="5846763"/>
            <a:chOff x="613905" y="239889"/>
            <a:chExt cx="10964190" cy="6618111"/>
          </a:xfrm>
        </p:grpSpPr>
        <p:grpSp>
          <p:nvGrpSpPr>
            <p:cNvPr id="9" name="Группа 8"/>
            <p:cNvGrpSpPr/>
            <p:nvPr/>
          </p:nvGrpSpPr>
          <p:grpSpPr>
            <a:xfrm>
              <a:off x="613905" y="239889"/>
              <a:ext cx="9757454" cy="6618111"/>
              <a:chOff x="613905" y="239889"/>
              <a:chExt cx="9757454" cy="6618111"/>
            </a:xfrm>
          </p:grpSpPr>
          <p:pic>
            <p:nvPicPr>
              <p:cNvPr id="5" name="Рисунок 4"/>
              <p:cNvPicPr>
                <a:picLocks noChangeAspect="1"/>
              </p:cNvPicPr>
              <p:nvPr/>
            </p:nvPicPr>
            <p:blipFill>
              <a:blip r:embed="rId2"/>
              <a:stretch>
                <a:fillRect/>
              </a:stretch>
            </p:blipFill>
            <p:spPr>
              <a:xfrm>
                <a:off x="2213082" y="239889"/>
                <a:ext cx="8158277" cy="60151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Рисунок 5"/>
              <p:cNvPicPr>
                <a:picLocks noChangeAspect="1"/>
              </p:cNvPicPr>
              <p:nvPr/>
            </p:nvPicPr>
            <p:blipFill>
              <a:blip r:embed="rId3"/>
              <a:stretch>
                <a:fillRect/>
              </a:stretch>
            </p:blipFill>
            <p:spPr>
              <a:xfrm>
                <a:off x="613905" y="3495852"/>
                <a:ext cx="2522358" cy="33621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p:cNvPicPr>
                <a:picLocks noChangeAspect="1"/>
              </p:cNvPicPr>
              <p:nvPr/>
            </p:nvPicPr>
            <p:blipFill>
              <a:blip r:embed="rId4"/>
              <a:stretch>
                <a:fillRect/>
              </a:stretch>
            </p:blipFill>
            <p:spPr>
              <a:xfrm>
                <a:off x="966531" y="442576"/>
                <a:ext cx="2493102" cy="3323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r="44338"/>
              <a:stretch/>
            </p:blipFill>
            <p:spPr>
              <a:xfrm>
                <a:off x="7515484" y="4122545"/>
                <a:ext cx="2569581" cy="2621262"/>
              </a:xfrm>
              <a:prstGeom prst="round2DiagRect">
                <a:avLst>
                  <a:gd name="adj1" fmla="val 16667"/>
                  <a:gd name="adj2" fmla="val 36906"/>
                </a:avLst>
              </a:prstGeom>
              <a:ln w="88900" cap="sq">
                <a:solidFill>
                  <a:srgbClr val="FFFFFF"/>
                </a:solidFill>
                <a:miter lim="800000"/>
              </a:ln>
              <a:effectLst>
                <a:outerShdw blurRad="254000" algn="tl" rotWithShape="0">
                  <a:srgbClr val="000000">
                    <a:alpha val="43000"/>
                  </a:srgbClr>
                </a:outerShdw>
              </a:effectLst>
            </p:spPr>
          </p:pic>
        </p:grpSp>
        <p:pic>
          <p:nvPicPr>
            <p:cNvPr id="10" name="Рисунок 9"/>
            <p:cNvPicPr>
              <a:picLocks noChangeAspect="1"/>
            </p:cNvPicPr>
            <p:nvPr/>
          </p:nvPicPr>
          <p:blipFill>
            <a:blip r:embed="rId6"/>
            <a:stretch>
              <a:fillRect/>
            </a:stretch>
          </p:blipFill>
          <p:spPr>
            <a:xfrm>
              <a:off x="7543436" y="552441"/>
              <a:ext cx="4034659" cy="3213286"/>
            </a:xfrm>
            <a:prstGeom prst="rect">
              <a:avLst/>
            </a:prstGeom>
          </p:spPr>
        </p:pic>
      </p:grpSp>
    </p:spTree>
    <p:extLst>
      <p:ext uri="{BB962C8B-B14F-4D97-AF65-F5344CB8AC3E}">
        <p14:creationId xmlns:p14="http://schemas.microsoft.com/office/powerpoint/2010/main" val="3700987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p:cNvGraphicFramePr>
            <a:graphicFrameLocks/>
          </p:cNvGraphicFramePr>
          <p:nvPr>
            <p:extLst>
              <p:ext uri="{D42A27DB-BD31-4B8C-83A1-F6EECF244321}">
                <p14:modId xmlns:p14="http://schemas.microsoft.com/office/powerpoint/2010/main" val="3886939565"/>
              </p:ext>
            </p:extLst>
          </p:nvPr>
        </p:nvGraphicFramePr>
        <p:xfrm>
          <a:off x="859155" y="661035"/>
          <a:ext cx="352425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Диаграмма 3"/>
          <p:cNvGraphicFramePr>
            <a:graphicFrameLocks/>
          </p:cNvGraphicFramePr>
          <p:nvPr>
            <p:extLst>
              <p:ext uri="{D42A27DB-BD31-4B8C-83A1-F6EECF244321}">
                <p14:modId xmlns:p14="http://schemas.microsoft.com/office/powerpoint/2010/main" val="2410784770"/>
              </p:ext>
            </p:extLst>
          </p:nvPr>
        </p:nvGraphicFramePr>
        <p:xfrm>
          <a:off x="4432935" y="664845"/>
          <a:ext cx="374523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Диаграмма 4"/>
          <p:cNvGraphicFramePr>
            <a:graphicFrameLocks/>
          </p:cNvGraphicFramePr>
          <p:nvPr>
            <p:extLst>
              <p:ext uri="{D42A27DB-BD31-4B8C-83A1-F6EECF244321}">
                <p14:modId xmlns:p14="http://schemas.microsoft.com/office/powerpoint/2010/main" val="903329980"/>
              </p:ext>
            </p:extLst>
          </p:nvPr>
        </p:nvGraphicFramePr>
        <p:xfrm>
          <a:off x="859155" y="3442335"/>
          <a:ext cx="351663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Диаграмма 5"/>
          <p:cNvGraphicFramePr>
            <a:graphicFrameLocks/>
          </p:cNvGraphicFramePr>
          <p:nvPr>
            <p:extLst>
              <p:ext uri="{D42A27DB-BD31-4B8C-83A1-F6EECF244321}">
                <p14:modId xmlns:p14="http://schemas.microsoft.com/office/powerpoint/2010/main" val="710543700"/>
              </p:ext>
            </p:extLst>
          </p:nvPr>
        </p:nvGraphicFramePr>
        <p:xfrm>
          <a:off x="4459605" y="3434715"/>
          <a:ext cx="3825240" cy="27622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66568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4294967295"/>
          </p:nvPr>
        </p:nvSpPr>
        <p:spPr>
          <a:xfrm>
            <a:off x="323528" y="404664"/>
            <a:ext cx="4243388" cy="6336703"/>
          </a:xfrm>
        </p:spPr>
        <p:txBody>
          <a:bodyPr>
            <a:normAutofit fontScale="32500" lnSpcReduction="20000"/>
          </a:bodyPr>
          <a:lstStyle/>
          <a:p>
            <a:pPr marL="0" indent="0">
              <a:buNone/>
            </a:pPr>
            <a:endParaRPr lang="ru-RU" sz="3500" b="1" dirty="0" smtClean="0"/>
          </a:p>
          <a:p>
            <a:pPr marL="0" indent="0">
              <a:buNone/>
            </a:pPr>
            <a:endParaRPr lang="ru-RU" sz="3500" b="1" dirty="0"/>
          </a:p>
          <a:p>
            <a:pPr marL="0" indent="0">
              <a:buNone/>
            </a:pPr>
            <a:endParaRPr lang="ru-RU" sz="3500" b="1" dirty="0" smtClean="0"/>
          </a:p>
          <a:p>
            <a:pPr marL="0" indent="0">
              <a:buNone/>
            </a:pPr>
            <a:r>
              <a:rPr lang="en-GB" sz="4900" b="1" dirty="0" smtClean="0">
                <a:solidFill>
                  <a:srgbClr val="FFC000"/>
                </a:solidFill>
              </a:rPr>
              <a:t>Computing </a:t>
            </a:r>
            <a:r>
              <a:rPr lang="en-GB" sz="4900" b="1" dirty="0">
                <a:solidFill>
                  <a:srgbClr val="FFC000"/>
                </a:solidFill>
              </a:rPr>
              <a:t>Elements (CE)</a:t>
            </a:r>
          </a:p>
          <a:p>
            <a:pPr marL="0" indent="0">
              <a:buNone/>
            </a:pPr>
            <a:r>
              <a:rPr lang="en-GB" sz="4900" b="1" dirty="0" smtClean="0"/>
              <a:t>* </a:t>
            </a:r>
            <a:r>
              <a:rPr lang="en-GB" sz="4900" b="1" i="1" dirty="0"/>
              <a:t>Worker Node (WN)</a:t>
            </a:r>
          </a:p>
          <a:p>
            <a:pPr marL="0" indent="0">
              <a:buNone/>
            </a:pPr>
            <a:r>
              <a:rPr lang="en-GB" sz="4900" b="1" dirty="0" smtClean="0"/>
              <a:t>   </a:t>
            </a:r>
            <a:r>
              <a:rPr lang="en-US" sz="4900" b="1" dirty="0" smtClean="0"/>
              <a:t>Typically </a:t>
            </a:r>
            <a:r>
              <a:rPr lang="en-US" sz="4900" b="1" dirty="0" err="1" smtClean="0"/>
              <a:t>SuperMicro</a:t>
            </a:r>
            <a:r>
              <a:rPr lang="en-US" sz="4900" b="1" dirty="0" smtClean="0"/>
              <a:t> Blade</a:t>
            </a:r>
            <a:endParaRPr lang="ru-RU" sz="4900" b="1" dirty="0" smtClean="0"/>
          </a:p>
          <a:p>
            <a:pPr marL="0" indent="0">
              <a:buNone/>
            </a:pPr>
            <a:endParaRPr lang="en-GB" sz="4900" b="1" dirty="0" smtClean="0"/>
          </a:p>
          <a:p>
            <a:pPr marL="0" indent="0">
              <a:buNone/>
            </a:pPr>
            <a:r>
              <a:rPr lang="en-GB" sz="4900" b="1" dirty="0" smtClean="0"/>
              <a:t>100 </a:t>
            </a:r>
            <a:r>
              <a:rPr lang="en-GB" sz="4900" b="1" dirty="0"/>
              <a:t>64-bit machines: 2 x CPU (Xeon X5675 @ 3.07GHz, 6 cores per processor); 48GB RAM, 2x1000GB SATA-II; 2x1GbE</a:t>
            </a:r>
            <a:r>
              <a:rPr lang="en-GB" sz="4900" b="1" dirty="0" smtClean="0"/>
              <a:t>.</a:t>
            </a:r>
            <a:endParaRPr lang="ru-RU" sz="4900" b="1" dirty="0" smtClean="0"/>
          </a:p>
          <a:p>
            <a:pPr marL="0" indent="0">
              <a:buNone/>
            </a:pPr>
            <a:r>
              <a:rPr lang="en-GB" sz="4900" b="1" dirty="0" smtClean="0"/>
              <a:t>1</a:t>
            </a:r>
            <a:r>
              <a:rPr lang="ru-RU" sz="4900" b="1" dirty="0" smtClean="0"/>
              <a:t>48</a:t>
            </a:r>
            <a:r>
              <a:rPr lang="en-GB" sz="4900" b="1" dirty="0" smtClean="0"/>
              <a:t> </a:t>
            </a:r>
            <a:r>
              <a:rPr lang="en-GB" sz="4900" b="1" dirty="0"/>
              <a:t>64-bit machines: 2 x CPU (Xeon E5-2680 v2 @ 2.80GHz, 10 cores per processor), 64GB RAM; 2x1000GB SATA-II; 2x1GbE.</a:t>
            </a:r>
          </a:p>
          <a:p>
            <a:pPr marL="0" indent="0">
              <a:buNone/>
            </a:pPr>
            <a:endParaRPr lang="en-GB" sz="4900" b="1" dirty="0"/>
          </a:p>
          <a:p>
            <a:pPr marL="0" indent="0">
              <a:buNone/>
            </a:pPr>
            <a:r>
              <a:rPr lang="en-GB" sz="4900" b="1" dirty="0">
                <a:solidFill>
                  <a:srgbClr val="FFC000"/>
                </a:solidFill>
              </a:rPr>
              <a:t>Total: </a:t>
            </a:r>
            <a:r>
              <a:rPr lang="ru-RU" sz="4900" b="1" dirty="0" smtClean="0">
                <a:solidFill>
                  <a:srgbClr val="FFC000"/>
                </a:solidFill>
              </a:rPr>
              <a:t>4160</a:t>
            </a:r>
            <a:r>
              <a:rPr lang="en-GB" sz="4900" b="1" dirty="0" smtClean="0">
                <a:solidFill>
                  <a:srgbClr val="FFC000"/>
                </a:solidFill>
              </a:rPr>
              <a:t> </a:t>
            </a:r>
            <a:r>
              <a:rPr lang="en-GB" sz="4900" b="1" dirty="0">
                <a:solidFill>
                  <a:srgbClr val="FFC000"/>
                </a:solidFill>
              </a:rPr>
              <a:t>core/slots for batch.</a:t>
            </a:r>
          </a:p>
          <a:p>
            <a:pPr marL="0" indent="0">
              <a:buNone/>
            </a:pPr>
            <a:endParaRPr lang="en-GB" sz="4900" b="1" dirty="0"/>
          </a:p>
          <a:p>
            <a:pPr marL="0" indent="0">
              <a:buNone/>
            </a:pPr>
            <a:r>
              <a:rPr lang="en-GB" sz="4900" b="1" dirty="0"/>
              <a:t>* </a:t>
            </a:r>
            <a:r>
              <a:rPr lang="en-GB" sz="4900" b="1" i="1" dirty="0"/>
              <a:t>Software</a:t>
            </a:r>
          </a:p>
          <a:p>
            <a:pPr marL="0" indent="0">
              <a:buNone/>
            </a:pPr>
            <a:r>
              <a:rPr lang="en-GB" sz="4900" b="1" dirty="0" smtClean="0"/>
              <a:t>    </a:t>
            </a:r>
            <a:r>
              <a:rPr lang="en-GB" sz="4900" b="1" dirty="0"/>
              <a:t>OS: Scientific Linux release 6 x86_64.</a:t>
            </a:r>
          </a:p>
          <a:p>
            <a:pPr marL="0" indent="0">
              <a:buNone/>
            </a:pPr>
            <a:r>
              <a:rPr lang="en-GB" sz="4900" b="1" dirty="0"/>
              <a:t>    BATCH : Torque </a:t>
            </a:r>
            <a:r>
              <a:rPr lang="ru-RU" sz="4900" b="1" dirty="0" smtClean="0"/>
              <a:t>4.4.10</a:t>
            </a:r>
            <a:r>
              <a:rPr lang="en-GB" sz="4900" b="1" dirty="0" smtClean="0"/>
              <a:t> </a:t>
            </a:r>
            <a:r>
              <a:rPr lang="en-GB" sz="4900" b="1" dirty="0"/>
              <a:t>(home made)</a:t>
            </a:r>
          </a:p>
          <a:p>
            <a:pPr marL="0" indent="0">
              <a:buNone/>
            </a:pPr>
            <a:r>
              <a:rPr lang="en-GB" sz="4900" b="1" dirty="0"/>
              <a:t>    Maui 3.3.2 (home made)</a:t>
            </a:r>
          </a:p>
          <a:p>
            <a:pPr marL="0" indent="0">
              <a:buNone/>
            </a:pPr>
            <a:r>
              <a:rPr lang="en-GB" sz="4900" b="1" dirty="0"/>
              <a:t>    CMS </a:t>
            </a:r>
            <a:r>
              <a:rPr lang="en-GB" sz="4900" b="1" dirty="0" err="1"/>
              <a:t>Phedex</a:t>
            </a:r>
            <a:r>
              <a:rPr lang="en-GB" sz="4900" b="1" dirty="0"/>
              <a:t> </a:t>
            </a:r>
          </a:p>
          <a:p>
            <a:pPr marL="0" indent="0">
              <a:buNone/>
            </a:pPr>
            <a:endParaRPr lang="ru-RU" b="1" dirty="0"/>
          </a:p>
        </p:txBody>
      </p:sp>
      <p:sp>
        <p:nvSpPr>
          <p:cNvPr id="6" name="Объект 5"/>
          <p:cNvSpPr>
            <a:spLocks noGrp="1"/>
          </p:cNvSpPr>
          <p:nvPr>
            <p:ph sz="half" idx="4294967295"/>
          </p:nvPr>
        </p:nvSpPr>
        <p:spPr>
          <a:xfrm>
            <a:off x="4391025" y="188913"/>
            <a:ext cx="4752975" cy="6480175"/>
          </a:xfrm>
        </p:spPr>
        <p:txBody>
          <a:bodyPr>
            <a:noAutofit/>
          </a:bodyPr>
          <a:lstStyle/>
          <a:p>
            <a:pPr marL="0" indent="0">
              <a:spcBef>
                <a:spcPts val="0"/>
              </a:spcBef>
              <a:spcAft>
                <a:spcPts val="0"/>
              </a:spcAft>
              <a:buNone/>
            </a:pPr>
            <a:r>
              <a:rPr lang="en-GB" sz="1400" b="1" dirty="0">
                <a:solidFill>
                  <a:srgbClr val="FFC000"/>
                </a:solidFill>
              </a:rPr>
              <a:t>Storage Elements(SE)</a:t>
            </a:r>
          </a:p>
          <a:p>
            <a:pPr marL="0" indent="0">
              <a:spcBef>
                <a:spcPts val="0"/>
              </a:spcBef>
              <a:spcAft>
                <a:spcPts val="0"/>
              </a:spcAft>
              <a:buNone/>
            </a:pPr>
            <a:r>
              <a:rPr lang="en-GB" sz="1400" b="1" dirty="0" smtClean="0">
                <a:solidFill>
                  <a:srgbClr val="FFC000"/>
                </a:solidFill>
              </a:rPr>
              <a:t>Storage </a:t>
            </a:r>
            <a:r>
              <a:rPr lang="en-GB" sz="1400" b="1" dirty="0">
                <a:solidFill>
                  <a:srgbClr val="FFC000"/>
                </a:solidFill>
              </a:rPr>
              <a:t>System</a:t>
            </a:r>
            <a:r>
              <a:rPr lang="en-GB" sz="1400" b="1" dirty="0" smtClean="0">
                <a:solidFill>
                  <a:srgbClr val="FFC000"/>
                </a:solidFill>
              </a:rPr>
              <a:t>:</a:t>
            </a:r>
            <a:r>
              <a:rPr lang="ru-RU" sz="1400" b="1" dirty="0" smtClean="0">
                <a:solidFill>
                  <a:srgbClr val="FFC000"/>
                </a:solidFill>
              </a:rPr>
              <a:t> </a:t>
            </a:r>
            <a:r>
              <a:rPr lang="en-GB" sz="1400" b="1" dirty="0" smtClean="0">
                <a:solidFill>
                  <a:srgbClr val="FFC000"/>
                </a:solidFill>
              </a:rPr>
              <a:t> </a:t>
            </a:r>
            <a:r>
              <a:rPr lang="en-GB" sz="1400" b="1" dirty="0" err="1">
                <a:solidFill>
                  <a:srgbClr val="FFC000"/>
                </a:solidFill>
              </a:rPr>
              <a:t>dCache</a:t>
            </a:r>
            <a:r>
              <a:rPr lang="en-GB" sz="1400" b="1" dirty="0">
                <a:solidFill>
                  <a:srgbClr val="FFC000"/>
                </a:solidFill>
              </a:rPr>
              <a:t> </a:t>
            </a:r>
            <a:endParaRPr lang="ru-RU" sz="1400" b="1" dirty="0" smtClean="0">
              <a:solidFill>
                <a:srgbClr val="FFC000"/>
              </a:solidFill>
            </a:endParaRPr>
          </a:p>
          <a:p>
            <a:pPr marL="0" indent="0">
              <a:spcBef>
                <a:spcPts val="0"/>
              </a:spcBef>
              <a:spcAft>
                <a:spcPts val="0"/>
              </a:spcAft>
              <a:buNone/>
            </a:pPr>
            <a:r>
              <a:rPr lang="en-GB" sz="1300" b="1" i="1" dirty="0" smtClean="0"/>
              <a:t>* </a:t>
            </a:r>
            <a:r>
              <a:rPr lang="en-GB" sz="1300" b="1" i="1" dirty="0"/>
              <a:t>Hardware</a:t>
            </a:r>
          </a:p>
          <a:p>
            <a:pPr marL="0" indent="0">
              <a:spcBef>
                <a:spcPts val="0"/>
              </a:spcBef>
              <a:spcAft>
                <a:spcPts val="0"/>
              </a:spcAft>
              <a:buNone/>
            </a:pPr>
            <a:r>
              <a:rPr lang="en-US" sz="1300" i="1" u="sng" dirty="0" smtClean="0"/>
              <a:t>Typically Supermicro and DELL</a:t>
            </a:r>
            <a:endParaRPr lang="ru-RU" sz="1300" i="1" u="sng" dirty="0"/>
          </a:p>
          <a:p>
            <a:pPr marL="0" indent="0">
              <a:spcBef>
                <a:spcPts val="0"/>
              </a:spcBef>
              <a:spcAft>
                <a:spcPts val="0"/>
              </a:spcAft>
              <a:buNone/>
            </a:pPr>
            <a:r>
              <a:rPr lang="en-GB" sz="1300" b="1" i="1" dirty="0"/>
              <a:t>1st - Disk Only:</a:t>
            </a:r>
          </a:p>
          <a:p>
            <a:pPr marL="400050" lvl="1" indent="0">
              <a:spcBef>
                <a:spcPts val="0"/>
              </a:spcBef>
              <a:spcAft>
                <a:spcPts val="0"/>
              </a:spcAft>
              <a:buNone/>
            </a:pPr>
            <a:r>
              <a:rPr lang="en-GB" sz="1300" dirty="0" smtClean="0"/>
              <a:t>3</a:t>
            </a:r>
            <a:r>
              <a:rPr lang="ru-RU" sz="1300" dirty="0" smtClean="0"/>
              <a:t>1</a:t>
            </a:r>
            <a:r>
              <a:rPr lang="en-GB" sz="1300" dirty="0" smtClean="0"/>
              <a:t> </a:t>
            </a:r>
            <a:r>
              <a:rPr lang="en-GB" sz="1300" dirty="0"/>
              <a:t>disk servers: 2 x CPU (Xeon E5-2650 @ 2.00GHz); 128GB RAM; 63TB h/w </a:t>
            </a:r>
            <a:r>
              <a:rPr lang="en-GB" sz="1300" b="1" dirty="0" smtClean="0"/>
              <a:t>ZFS</a:t>
            </a:r>
            <a:r>
              <a:rPr lang="en-GB" sz="1300" dirty="0" smtClean="0"/>
              <a:t> </a:t>
            </a:r>
            <a:r>
              <a:rPr lang="en-GB" sz="1300" dirty="0"/>
              <a:t>(24x3000GB NL SAS); 2x10G.</a:t>
            </a:r>
          </a:p>
          <a:p>
            <a:pPr marL="400050" lvl="1" indent="0">
              <a:spcBef>
                <a:spcPts val="0"/>
              </a:spcBef>
              <a:spcAft>
                <a:spcPts val="0"/>
              </a:spcAft>
              <a:buNone/>
            </a:pPr>
            <a:r>
              <a:rPr lang="en-GB" sz="1300" dirty="0" smtClean="0"/>
              <a:t>24 </a:t>
            </a:r>
            <a:r>
              <a:rPr lang="en-GB" sz="1300" dirty="0"/>
              <a:t>disk servers: 2 x CPU (Xeon E5-2660 v3 @ 2.60GHz); 128GB RAM; 76TB </a:t>
            </a:r>
            <a:r>
              <a:rPr lang="en-GB" sz="1300" b="1" dirty="0"/>
              <a:t>ZFS</a:t>
            </a:r>
            <a:r>
              <a:rPr lang="en-GB" sz="1300" dirty="0"/>
              <a:t> (16x6000GB NL SAS); 2x10G</a:t>
            </a:r>
            <a:r>
              <a:rPr lang="en-GB" sz="1300" dirty="0" smtClean="0"/>
              <a:t>.</a:t>
            </a:r>
          </a:p>
          <a:p>
            <a:pPr marL="400050" lvl="1" indent="0">
              <a:spcBef>
                <a:spcPts val="0"/>
              </a:spcBef>
              <a:spcAft>
                <a:spcPts val="0"/>
              </a:spcAft>
              <a:buNone/>
            </a:pPr>
            <a:r>
              <a:rPr lang="en-GB" sz="1300" dirty="0" smtClean="0"/>
              <a:t>4 </a:t>
            </a:r>
            <a:r>
              <a:rPr lang="en-GB" sz="1300" dirty="0"/>
              <a:t>disk servers: 2 x CPU (Xeon E5-2650 v4 @ 2.29GHz)  128GB RAM; 150TB </a:t>
            </a:r>
            <a:r>
              <a:rPr lang="en-GB" sz="1300" b="1" dirty="0"/>
              <a:t>ZFS</a:t>
            </a:r>
            <a:r>
              <a:rPr lang="en-GB" sz="1300" dirty="0"/>
              <a:t> (24x8000GB NLSAS), 2x10G</a:t>
            </a:r>
          </a:p>
          <a:p>
            <a:pPr marL="0" indent="0">
              <a:spcBef>
                <a:spcPts val="0"/>
              </a:spcBef>
              <a:spcAft>
                <a:spcPts val="0"/>
              </a:spcAft>
              <a:buNone/>
            </a:pPr>
            <a:r>
              <a:rPr lang="en-GB" sz="1400" b="1" dirty="0" smtClean="0">
                <a:solidFill>
                  <a:srgbClr val="FFC000"/>
                </a:solidFill>
              </a:rPr>
              <a:t>Total </a:t>
            </a:r>
            <a:r>
              <a:rPr lang="en-GB" sz="1400" b="1" dirty="0">
                <a:solidFill>
                  <a:srgbClr val="FFC000"/>
                </a:solidFill>
              </a:rPr>
              <a:t>space: </a:t>
            </a:r>
            <a:r>
              <a:rPr lang="en-GB" sz="1400" b="1" dirty="0" smtClean="0">
                <a:solidFill>
                  <a:srgbClr val="FFC000"/>
                </a:solidFill>
              </a:rPr>
              <a:t>4.6PB</a:t>
            </a:r>
            <a:endParaRPr lang="en-GB" sz="1400" b="1" dirty="0">
              <a:solidFill>
                <a:srgbClr val="FFC000"/>
              </a:solidFill>
            </a:endParaRPr>
          </a:p>
          <a:p>
            <a:pPr marL="400050" lvl="1" indent="0">
              <a:spcBef>
                <a:spcPts val="0"/>
              </a:spcBef>
              <a:spcAft>
                <a:spcPts val="0"/>
              </a:spcAft>
              <a:buNone/>
            </a:pPr>
            <a:r>
              <a:rPr lang="en-GB" sz="1300" dirty="0" smtClean="0"/>
              <a:t>3 </a:t>
            </a:r>
            <a:r>
              <a:rPr lang="en-GB" sz="1300" dirty="0"/>
              <a:t>head node machines: 2 x CPU (Xeon E5-2683 v3 @ 2.00GHz); 128GB RAM; 4x1000GB SAS h/w RAID10; 2x10G.</a:t>
            </a:r>
          </a:p>
          <a:p>
            <a:pPr marL="400050" lvl="1" indent="0">
              <a:spcBef>
                <a:spcPts val="0"/>
              </a:spcBef>
              <a:spcAft>
                <a:spcPts val="0"/>
              </a:spcAft>
              <a:buNone/>
            </a:pPr>
            <a:r>
              <a:rPr lang="en-GB" sz="1300" dirty="0" smtClean="0"/>
              <a:t>8 </a:t>
            </a:r>
            <a:r>
              <a:rPr lang="en-GB" sz="1300" dirty="0" err="1"/>
              <a:t>KVM</a:t>
            </a:r>
            <a:r>
              <a:rPr lang="en-GB" sz="1300" dirty="0"/>
              <a:t> (Kernel-based Virtual Machine) for access protocols support.</a:t>
            </a:r>
          </a:p>
          <a:p>
            <a:pPr marL="0" indent="0">
              <a:spcBef>
                <a:spcPts val="0"/>
              </a:spcBef>
              <a:spcAft>
                <a:spcPts val="0"/>
              </a:spcAft>
              <a:buNone/>
            </a:pPr>
            <a:r>
              <a:rPr lang="en-GB" sz="1300" b="1" i="1" dirty="0" smtClean="0">
                <a:effectLst>
                  <a:outerShdw blurRad="38100" dist="38100" dir="2700000" algn="tl">
                    <a:srgbClr val="000000">
                      <a:alpha val="43137"/>
                    </a:srgbClr>
                  </a:outerShdw>
                </a:effectLst>
              </a:rPr>
              <a:t>2nd </a:t>
            </a:r>
            <a:r>
              <a:rPr lang="en-GB" sz="1300" b="1" i="1" dirty="0">
                <a:effectLst>
                  <a:outerShdw blurRad="38100" dist="38100" dir="2700000" algn="tl">
                    <a:srgbClr val="000000">
                      <a:alpha val="43137"/>
                    </a:srgbClr>
                  </a:outerShdw>
                </a:effectLst>
              </a:rPr>
              <a:t>- support Mass Storage System:</a:t>
            </a:r>
          </a:p>
          <a:p>
            <a:pPr marL="400050" lvl="1" indent="0">
              <a:spcBef>
                <a:spcPts val="0"/>
              </a:spcBef>
              <a:spcAft>
                <a:spcPts val="0"/>
              </a:spcAft>
              <a:buNone/>
            </a:pPr>
            <a:r>
              <a:rPr lang="en-GB" sz="1300" dirty="0" smtClean="0"/>
              <a:t>8 </a:t>
            </a:r>
            <a:r>
              <a:rPr lang="en-GB" sz="1300" dirty="0"/>
              <a:t>disk servers: 2 x CPU (Xeon X5650 @2.67GHz); 96GB RAM; 63TB h/w RAID6 (24x3000GB SATAIII); 2x10G; </a:t>
            </a:r>
            <a:r>
              <a:rPr lang="en-GB" sz="1300" dirty="0" err="1"/>
              <a:t>Qlogic</a:t>
            </a:r>
            <a:r>
              <a:rPr lang="en-GB" sz="1300" dirty="0"/>
              <a:t> Dual 8Gb FC</a:t>
            </a:r>
            <a:r>
              <a:rPr lang="en-GB" sz="1300" dirty="0" smtClean="0"/>
              <a:t>.</a:t>
            </a:r>
            <a:endParaRPr lang="ru-RU" sz="1300" dirty="0" smtClean="0"/>
          </a:p>
          <a:p>
            <a:pPr marL="400050" lvl="1" indent="0">
              <a:spcBef>
                <a:spcPts val="0"/>
              </a:spcBef>
              <a:spcAft>
                <a:spcPts val="0"/>
              </a:spcAft>
              <a:buNone/>
            </a:pPr>
            <a:r>
              <a:rPr lang="en-GB" sz="1300" dirty="0"/>
              <a:t>8 disk servers: 2 x CPU (E5-2640 v4 @ 2.40GHz); 128GB RAM; 70TB ZFS (16x6000GB NLSAS); 2x10G; </a:t>
            </a:r>
            <a:r>
              <a:rPr lang="en-GB" sz="1300" dirty="0" err="1"/>
              <a:t>Qlogic</a:t>
            </a:r>
            <a:r>
              <a:rPr lang="en-GB" sz="1300" dirty="0"/>
              <a:t> Dual 16Gb FC.</a:t>
            </a:r>
          </a:p>
          <a:p>
            <a:pPr marL="0" indent="0">
              <a:spcBef>
                <a:spcPts val="0"/>
              </a:spcBef>
              <a:spcAft>
                <a:spcPts val="0"/>
              </a:spcAft>
              <a:buNone/>
            </a:pPr>
            <a:r>
              <a:rPr lang="en-GB" sz="1400" b="1" dirty="0" smtClean="0">
                <a:solidFill>
                  <a:srgbClr val="FFC000"/>
                </a:solidFill>
              </a:rPr>
              <a:t>Total </a:t>
            </a:r>
            <a:r>
              <a:rPr lang="en-GB" sz="1400" b="1" dirty="0">
                <a:solidFill>
                  <a:srgbClr val="FFC000"/>
                </a:solidFill>
              </a:rPr>
              <a:t>disk buffer space: </a:t>
            </a:r>
            <a:r>
              <a:rPr lang="ru-RU" sz="1400" b="1" dirty="0" smtClean="0">
                <a:solidFill>
                  <a:srgbClr val="FFC000"/>
                </a:solidFill>
              </a:rPr>
              <a:t>1.1 </a:t>
            </a:r>
            <a:r>
              <a:rPr lang="en-GB" sz="1400" b="1" dirty="0" smtClean="0">
                <a:solidFill>
                  <a:srgbClr val="FFC000"/>
                </a:solidFill>
              </a:rPr>
              <a:t>PB</a:t>
            </a:r>
            <a:r>
              <a:rPr lang="en-GB" sz="1400" b="1" dirty="0">
                <a:solidFill>
                  <a:srgbClr val="FFC000"/>
                </a:solidFill>
              </a:rPr>
              <a:t>.</a:t>
            </a:r>
          </a:p>
          <a:p>
            <a:pPr marL="0" indent="0">
              <a:spcBef>
                <a:spcPts val="0"/>
              </a:spcBef>
              <a:spcAft>
                <a:spcPts val="0"/>
              </a:spcAft>
              <a:buNone/>
            </a:pPr>
            <a:r>
              <a:rPr lang="en-GB" sz="1400" b="1" dirty="0" smtClean="0">
                <a:solidFill>
                  <a:srgbClr val="FFC000"/>
                </a:solidFill>
              </a:rPr>
              <a:t>1 </a:t>
            </a:r>
            <a:r>
              <a:rPr lang="en-GB" sz="1400" b="1" dirty="0">
                <a:solidFill>
                  <a:srgbClr val="FFC000"/>
                </a:solidFill>
              </a:rPr>
              <a:t>tape robot: IBM TS3500</a:t>
            </a:r>
            <a:r>
              <a:rPr lang="en-GB" sz="1400" dirty="0">
                <a:solidFill>
                  <a:srgbClr val="FFC000"/>
                </a:solidFill>
              </a:rPr>
              <a:t>, </a:t>
            </a:r>
            <a:r>
              <a:rPr lang="en-GB" sz="1400" dirty="0" smtClean="0">
                <a:solidFill>
                  <a:srgbClr val="FFC000"/>
                </a:solidFill>
              </a:rPr>
              <a:t>11PB</a:t>
            </a:r>
            <a:endParaRPr lang="ru-RU" sz="1400" dirty="0" smtClean="0">
              <a:solidFill>
                <a:srgbClr val="FFC000"/>
              </a:solidFill>
            </a:endParaRPr>
          </a:p>
          <a:p>
            <a:pPr marL="400050" lvl="1" indent="0">
              <a:spcBef>
                <a:spcPts val="0"/>
              </a:spcBef>
              <a:spcAft>
                <a:spcPts val="0"/>
              </a:spcAft>
              <a:buNone/>
            </a:pPr>
            <a:r>
              <a:rPr lang="en-GB" sz="1300" dirty="0" smtClean="0"/>
              <a:t>4400xLTO </a:t>
            </a:r>
            <a:r>
              <a:rPr lang="en-GB" sz="1300" dirty="0"/>
              <a:t>Ultrium-6 data cartridges; 12xLTO Ultrium-6 tape drives </a:t>
            </a:r>
            <a:r>
              <a:rPr lang="en-GB" sz="1300" dirty="0" smtClean="0"/>
              <a:t>FC8</a:t>
            </a:r>
            <a:r>
              <a:rPr lang="en-GB" sz="1300" b="1" dirty="0" smtClean="0"/>
              <a:t>.</a:t>
            </a:r>
            <a:endParaRPr lang="en-GB" sz="1300" b="1" dirty="0"/>
          </a:p>
          <a:p>
            <a:pPr marL="400050" lvl="1" indent="0">
              <a:spcBef>
                <a:spcPts val="0"/>
              </a:spcBef>
              <a:spcAft>
                <a:spcPts val="0"/>
              </a:spcAft>
              <a:buNone/>
            </a:pPr>
            <a:r>
              <a:rPr lang="en-GB" sz="1300" dirty="0" smtClean="0"/>
              <a:t>3 </a:t>
            </a:r>
            <a:r>
              <a:rPr lang="en-GB" sz="1300" dirty="0"/>
              <a:t>head node machines: 2 x CPU (Xeon E5-2683 v3 @ 2.00GHz); 128GB RAM; 4x1000GB SAS h/w RAID10; 2x10G.</a:t>
            </a:r>
          </a:p>
          <a:p>
            <a:pPr marL="400050" lvl="1" indent="0">
              <a:spcBef>
                <a:spcPts val="0"/>
              </a:spcBef>
              <a:spcAft>
                <a:spcPts val="0"/>
              </a:spcAft>
              <a:buNone/>
            </a:pPr>
            <a:r>
              <a:rPr lang="en-GB" sz="1300" dirty="0" smtClean="0"/>
              <a:t>6 </a:t>
            </a:r>
            <a:r>
              <a:rPr lang="en-GB" sz="1300" dirty="0" err="1"/>
              <a:t>KVM</a:t>
            </a:r>
            <a:r>
              <a:rPr lang="en-GB" sz="1300" dirty="0"/>
              <a:t> machines for access protocols </a:t>
            </a:r>
            <a:r>
              <a:rPr lang="en-GB" sz="1300" dirty="0" smtClean="0"/>
              <a:t>support</a:t>
            </a:r>
            <a:endParaRPr lang="ru-RU" sz="1300" dirty="0" smtClean="0"/>
          </a:p>
          <a:p>
            <a:pPr marL="0" indent="0">
              <a:spcBef>
                <a:spcPts val="0"/>
              </a:spcBef>
              <a:spcAft>
                <a:spcPts val="0"/>
              </a:spcAft>
              <a:buNone/>
            </a:pPr>
            <a:r>
              <a:rPr lang="en-GB" sz="1300" b="1" i="1" dirty="0" smtClean="0"/>
              <a:t>* </a:t>
            </a:r>
            <a:r>
              <a:rPr lang="en-GB" sz="1300" b="1" i="1" dirty="0"/>
              <a:t>Software</a:t>
            </a:r>
          </a:p>
          <a:p>
            <a:pPr marL="400050" lvl="1" indent="0">
              <a:spcBef>
                <a:spcPts val="0"/>
              </a:spcBef>
              <a:spcAft>
                <a:spcPts val="0"/>
              </a:spcAft>
              <a:buNone/>
            </a:pPr>
            <a:r>
              <a:rPr lang="en-GB" sz="1300" dirty="0" smtClean="0"/>
              <a:t>dCache-2.1</a:t>
            </a:r>
            <a:r>
              <a:rPr lang="ru-RU" sz="1300" dirty="0" smtClean="0"/>
              <a:t>6</a:t>
            </a:r>
            <a:endParaRPr lang="en-GB" sz="1300" dirty="0"/>
          </a:p>
          <a:p>
            <a:pPr marL="400050" lvl="1" indent="0">
              <a:spcBef>
                <a:spcPts val="0"/>
              </a:spcBef>
              <a:spcAft>
                <a:spcPts val="0"/>
              </a:spcAft>
              <a:buNone/>
            </a:pPr>
            <a:r>
              <a:rPr lang="en-GB" sz="1300" dirty="0" err="1" smtClean="0"/>
              <a:t>Enstore</a:t>
            </a:r>
            <a:r>
              <a:rPr lang="en-GB" sz="1300" dirty="0" smtClean="0"/>
              <a:t> </a:t>
            </a:r>
            <a:r>
              <a:rPr lang="en-GB" sz="1300" dirty="0"/>
              <a:t>4.2.2 for tape robot. </a:t>
            </a:r>
            <a:endParaRPr lang="ru-RU" sz="1300" dirty="0"/>
          </a:p>
        </p:txBody>
      </p:sp>
    </p:spTree>
    <p:extLst>
      <p:ext uri="{BB962C8B-B14F-4D97-AF65-F5344CB8AC3E}">
        <p14:creationId xmlns:p14="http://schemas.microsoft.com/office/powerpoint/2010/main" val="2365278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3179</TotalTime>
  <Words>2289</Words>
  <Application>Microsoft Office PowerPoint</Application>
  <PresentationFormat>Экран (4:3)</PresentationFormat>
  <Paragraphs>207</Paragraphs>
  <Slides>22</Slides>
  <Notes>4</Notes>
  <HiddenSlides>1</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22</vt:i4>
      </vt:variant>
    </vt:vector>
  </HeadingPairs>
  <TitlesOfParts>
    <vt:vector size="34" baseType="lpstr">
      <vt:lpstr>MS PGothic</vt:lpstr>
      <vt:lpstr>Arial</vt:lpstr>
      <vt:lpstr>Arial Black</vt:lpstr>
      <vt:lpstr>Arial Narrow</vt:lpstr>
      <vt:lpstr>Calibri</vt:lpstr>
      <vt:lpstr>Candara</vt:lpstr>
      <vt:lpstr>Droid Sans Fallback</vt:lpstr>
      <vt:lpstr>FreeSans</vt:lpstr>
      <vt:lpstr>Liberation Serif</vt:lpstr>
      <vt:lpstr>Symbol</vt:lpstr>
      <vt:lpstr>Times New Roman</vt:lpstr>
      <vt:lpstr>Горизонт</vt:lpstr>
      <vt:lpstr>JINR Grid Tier-1@Tier-2</vt:lpstr>
      <vt:lpstr>Презентация PowerPoint</vt:lpstr>
      <vt:lpstr>Multifunctional Information  and Computing Complex (MICC)  main components</vt:lpstr>
      <vt:lpstr>Презентация PowerPoint</vt:lpstr>
      <vt:lpstr>Презентация PowerPoint</vt:lpstr>
      <vt:lpstr>JINR  Tier-1 Connectivity Scheme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ptica</cp:lastModifiedBy>
  <cp:revision>45</cp:revision>
  <dcterms:created xsi:type="dcterms:W3CDTF">2017-09-08T07:52:27Z</dcterms:created>
  <dcterms:modified xsi:type="dcterms:W3CDTF">2017-09-27T22:03:04Z</dcterms:modified>
</cp:coreProperties>
</file>