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0" r:id="rId2"/>
    <p:sldMasterId id="2147483714" r:id="rId3"/>
    <p:sldMasterId id="2147483763" r:id="rId4"/>
  </p:sldMasterIdLst>
  <p:notesMasterIdLst>
    <p:notesMasterId r:id="rId41"/>
  </p:notesMasterIdLst>
  <p:sldIdLst>
    <p:sldId id="328" r:id="rId5"/>
    <p:sldId id="286" r:id="rId6"/>
    <p:sldId id="440" r:id="rId7"/>
    <p:sldId id="441" r:id="rId8"/>
    <p:sldId id="378" r:id="rId9"/>
    <p:sldId id="288" r:id="rId10"/>
    <p:sldId id="333" r:id="rId11"/>
    <p:sldId id="371" r:id="rId12"/>
    <p:sldId id="292" r:id="rId13"/>
    <p:sldId id="447" r:id="rId14"/>
    <p:sldId id="386" r:id="rId15"/>
    <p:sldId id="388" r:id="rId16"/>
    <p:sldId id="302" r:id="rId17"/>
    <p:sldId id="356" r:id="rId18"/>
    <p:sldId id="431" r:id="rId19"/>
    <p:sldId id="370" r:id="rId20"/>
    <p:sldId id="355" r:id="rId21"/>
    <p:sldId id="330" r:id="rId22"/>
    <p:sldId id="379" r:id="rId23"/>
    <p:sldId id="434" r:id="rId24"/>
    <p:sldId id="444" r:id="rId25"/>
    <p:sldId id="445" r:id="rId26"/>
    <p:sldId id="435" r:id="rId27"/>
    <p:sldId id="375" r:id="rId28"/>
    <p:sldId id="324" r:id="rId29"/>
    <p:sldId id="446" r:id="rId30"/>
    <p:sldId id="430" r:id="rId31"/>
    <p:sldId id="376" r:id="rId32"/>
    <p:sldId id="381" r:id="rId33"/>
    <p:sldId id="382" r:id="rId34"/>
    <p:sldId id="426" r:id="rId35"/>
    <p:sldId id="428" r:id="rId36"/>
    <p:sldId id="369" r:id="rId37"/>
    <p:sldId id="380" r:id="rId38"/>
    <p:sldId id="372" r:id="rId39"/>
    <p:sldId id="448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DBDD5"/>
    <a:srgbClr val="83B948"/>
    <a:srgbClr val="BFEB94"/>
    <a:srgbClr val="0C377B"/>
    <a:srgbClr val="0055A0"/>
    <a:srgbClr val="104282"/>
    <a:srgbClr val="0B3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31"/>
    <p:restoredTop sz="94477"/>
  </p:normalViewPr>
  <p:slideViewPr>
    <p:cSldViewPr snapToGrid="0" snapToObjects="1">
      <p:cViewPr>
        <p:scale>
          <a:sx n="125" d="100"/>
          <a:sy n="125" d="100"/>
        </p:scale>
        <p:origin x="816" y="576"/>
      </p:cViewPr>
      <p:guideLst>
        <p:guide orient="horz" pos="162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 snapToObjects="1" showGuides="1">
      <p:cViewPr varScale="1">
        <p:scale>
          <a:sx n="136" d="100"/>
          <a:sy n="136" d="100"/>
        </p:scale>
        <p:origin x="-387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8CDB-4CDB-0047-B0A3-926A8FE44A35}" type="datetimeFigureOut">
              <a:rPr lang="fr-FR" smtClean="0"/>
              <a:t>25/09/2017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EA63-43D2-E842-92EA-B304A8820AD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1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37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328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4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438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 scientific</a:t>
            </a:r>
            <a:r>
              <a:rPr lang="en-US" baseline="0" dirty="0" smtClean="0"/>
              <a:t> apparatus ever build</a:t>
            </a:r>
          </a:p>
          <a:p>
            <a:r>
              <a:rPr lang="en-US" baseline="0" dirty="0" smtClean="0"/>
              <a:t>27km around</a:t>
            </a:r>
          </a:p>
          <a:p>
            <a:r>
              <a:rPr lang="en-US" baseline="0" dirty="0" smtClean="0"/>
              <a:t>2 general purpose detectors: </a:t>
            </a:r>
            <a:r>
              <a:rPr lang="en-US" dirty="0" smtClean="0"/>
              <a:t>Huge microscopes – to explore the</a:t>
            </a:r>
            <a:r>
              <a:rPr lang="en-US" baseline="0" dirty="0" smtClean="0"/>
              <a:t> </a:t>
            </a:r>
            <a:r>
              <a:rPr lang="en-US" dirty="0" smtClean="0"/>
              <a:t>very small – using a long lever arm</a:t>
            </a:r>
          </a:p>
          <a:p>
            <a:r>
              <a:rPr lang="en-US" dirty="0" smtClean="0"/>
              <a:t>2 specialized</a:t>
            </a:r>
            <a:r>
              <a:rPr lang="en-US" baseline="0" dirty="0" smtClean="0"/>
              <a:t>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</a:t>
            </a:r>
            <a:r>
              <a:rPr lang="en-US" baseline="0" dirty="0" smtClean="0"/>
              <a:t> </a:t>
            </a:r>
            <a:r>
              <a:rPr lang="en-US" dirty="0" smtClean="0"/>
              <a:t>weeks and involves</a:t>
            </a:r>
            <a:r>
              <a:rPr lang="en-US" baseline="0" dirty="0" smtClean="0"/>
              <a:t> a big central operation team and large user community. Data is touched several times and by different sets of teams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1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1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</a:t>
            </a:r>
            <a:r>
              <a:rPr lang="en-US" baseline="0" dirty="0" smtClean="0"/>
              <a:t> plot: data acquired in May and June 2016 – new daily records for pp data: &gt;400TB/day (but mostly driven by ALICE not doing compression in HLT)</a:t>
            </a:r>
          </a:p>
          <a:p>
            <a:r>
              <a:rPr lang="en-US" baseline="0" dirty="0" smtClean="0"/>
              <a:t>Middle: global data transfer rates – again new peaks at up to 35 GB/s – Run 1 was ~15GB/s. 2015 was 25 GB/s; right plot is CPU used</a:t>
            </a:r>
          </a:p>
          <a:p>
            <a:r>
              <a:rPr lang="en-US" baseline="0" dirty="0" smtClean="0"/>
              <a:t>Bottom: internal CERN traffic to/from all storage systems (Tape and disk pools) – sums are close to 100 GB/s!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96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6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257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69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tiff"/><Relationship Id="rId7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8.tiff"/><Relationship Id="rId5" Type="http://schemas.openxmlformats.org/officeDocument/2006/relationships/image" Target="../media/image15.jpeg"/><Relationship Id="rId6" Type="http://schemas.openxmlformats.org/officeDocument/2006/relationships/image" Target="../media/image16.tiff"/><Relationship Id="rId7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tiff"/><Relationship Id="rId5" Type="http://schemas.openxmlformats.org/officeDocument/2006/relationships/image" Target="../media/image27.jpeg"/><Relationship Id="rId6" Type="http://schemas.openxmlformats.org/officeDocument/2006/relationships/image" Target="../media/image28.tiff"/><Relationship Id="rId7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0D9BE-82BC-B847-A4C2-A135C774750F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D6646-A82E-9443-9A8E-EEBADE0608F8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36C7-C402-8644-A6D7-F6AD0BB51C6C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3" y="1059583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3563888" y="4785997"/>
            <a:ext cx="12241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3F114-BD71-CF42-85C1-CA7B6140030A}" type="datetime1">
              <a:rPr 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932040" y="4767264"/>
            <a:ext cx="31463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382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2D6F-3AAC-134D-B18A-B055A1E92AF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9/25/17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markus.schulz@cern.ch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345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24AE5-AB83-0B44-8947-DB4A86B093E9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8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acks_bann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467600" y="3257550"/>
            <a:ext cx="1676400" cy="685800"/>
          </a:xfrm>
          <a:prstGeom prst="rect">
            <a:avLst/>
          </a:prstGeom>
        </p:spPr>
      </p:pic>
      <p:pic>
        <p:nvPicPr>
          <p:cNvPr id="9" name="Picture 8" descr="accelerator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3257550"/>
            <a:ext cx="15240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6630" y="800100"/>
            <a:ext cx="5928970" cy="110251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Principle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5285" y="1943100"/>
            <a:ext cx="28956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8" name="Picture 7" descr="HiggsInCMS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0" y="3257550"/>
            <a:ext cx="1463040" cy="693019"/>
          </a:xfrm>
          <a:prstGeom prst="rect">
            <a:avLst/>
          </a:prstGeom>
        </p:spPr>
      </p:pic>
      <p:pic>
        <p:nvPicPr>
          <p:cNvPr id="10" name="Picture 9" descr="01 nyte - globe encounters.t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2920595" y="2830068"/>
            <a:ext cx="1463040" cy="1220918"/>
          </a:xfrm>
          <a:prstGeom prst="rect">
            <a:avLst/>
          </a:prstGeom>
        </p:spPr>
      </p:pic>
      <p:pic>
        <p:nvPicPr>
          <p:cNvPr id="11" name="Picture 10" descr="0804041_30.tif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4556760" y="3257550"/>
            <a:ext cx="1463040" cy="685800"/>
          </a:xfrm>
          <a:prstGeom prst="rect">
            <a:avLst/>
          </a:prstGeom>
        </p:spPr>
      </p:pic>
      <p:pic>
        <p:nvPicPr>
          <p:cNvPr id="12" name="Picture 11" descr="blueinstall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6019800" y="3257550"/>
            <a:ext cx="1463040" cy="68580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76200" y="4702759"/>
            <a:ext cx="2057400" cy="411480"/>
            <a:chOff x="76200" y="6270345"/>
            <a:chExt cx="2057400" cy="548640"/>
          </a:xfrm>
        </p:grpSpPr>
        <p:pic>
          <p:nvPicPr>
            <p:cNvPr id="17" name="Picture 16" descr="WLCG-TextOnly_black.jpg"/>
            <p:cNvPicPr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6" name="Picture 15" descr="WLCG-logo.jpg"/>
            <p:cNvPicPr>
              <a:picLocks noChangeAspect="1"/>
            </p:cNvPicPr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171450"/>
            <a:ext cx="2438400" cy="342900"/>
          </a:xfrm>
        </p:spPr>
        <p:txBody>
          <a:bodyPr/>
          <a:lstStyle>
            <a:lvl1pPr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WLCG Group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2400300"/>
            <a:ext cx="3124200" cy="400050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5pPr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Date/other info</a:t>
            </a:r>
            <a:endParaRPr lang="en-US" dirty="0"/>
          </a:p>
        </p:txBody>
      </p:sp>
      <p:pic>
        <p:nvPicPr>
          <p:cNvPr id="19" name="Picture 18" descr="CERN_logo_400x400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610600" y="4743450"/>
            <a:ext cx="457200" cy="342900"/>
          </a:xfrm>
          <a:prstGeom prst="rect">
            <a:avLst/>
          </a:prstGeom>
        </p:spPr>
      </p:pic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BB76342-BCF8-F449-899E-4175EE70FF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1"/>
            <a:ext cx="8382000" cy="3908822"/>
          </a:xfrm>
        </p:spPr>
        <p:txBody>
          <a:bodyPr/>
          <a:lstStyle>
            <a:lvl1pPr>
              <a:defRPr lang="en-US" sz="24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4767263"/>
            <a:ext cx="2895600" cy="273844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4767263"/>
            <a:ext cx="2133600" cy="273844"/>
          </a:xfrm>
        </p:spPr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2266950" y="2266951"/>
            <a:ext cx="51435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 descr="WLCG-TextOnly_blac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464" t="16667" r="4985" b="16667"/>
          <a:stretch>
            <a:fillRect/>
          </a:stretch>
        </p:blipFill>
        <p:spPr>
          <a:xfrm rot="16200000">
            <a:off x="-368945" y="3869055"/>
            <a:ext cx="1314450" cy="548640"/>
          </a:xfrm>
          <a:prstGeom prst="rect">
            <a:avLst/>
          </a:prstGeom>
        </p:spPr>
      </p:pic>
      <p:pic>
        <p:nvPicPr>
          <p:cNvPr id="10" name="Picture 9" descr="WLCG-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743450"/>
            <a:ext cx="457200" cy="342900"/>
          </a:xfrm>
          <a:prstGeom prst="rect">
            <a:avLst/>
          </a:prstGeom>
        </p:spPr>
      </p:pic>
      <p:pic>
        <p:nvPicPr>
          <p:cNvPr id="13" name="Picture 12" descr="01 nyte - globe encounters.tif"/>
          <p:cNvPicPr>
            <a:picLocks noChangeAspect="1"/>
          </p:cNvPicPr>
          <p:nvPr userDrawn="1"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>
          <a:xfrm>
            <a:off x="7952" y="1543050"/>
            <a:ext cx="601649" cy="685800"/>
          </a:xfrm>
          <a:prstGeom prst="rect">
            <a:avLst/>
          </a:prstGeom>
        </p:spPr>
      </p:pic>
      <p:pic>
        <p:nvPicPr>
          <p:cNvPr id="14" name="Picture 13" descr="stacks_banner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609600" cy="571500"/>
          </a:xfrm>
          <a:prstGeom prst="rect">
            <a:avLst/>
          </a:prstGeom>
        </p:spPr>
      </p:pic>
      <p:pic>
        <p:nvPicPr>
          <p:cNvPr id="15" name="Picture 14" descr="0804041_30.tif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0" y="1028700"/>
            <a:ext cx="609600" cy="514350"/>
          </a:xfrm>
          <a:prstGeom prst="rect">
            <a:avLst/>
          </a:prstGeom>
        </p:spPr>
      </p:pic>
      <p:pic>
        <p:nvPicPr>
          <p:cNvPr id="16" name="Picture 15" descr="blueinstall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0" y="571500"/>
            <a:ext cx="609600" cy="4572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09600" y="0"/>
            <a:ext cx="8534400" cy="571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22"/>
          <p:cNvSpPr>
            <a:spLocks noGrp="1"/>
          </p:cNvSpPr>
          <p:nvPr>
            <p:ph type="dt" sz="half" idx="16"/>
          </p:nvPr>
        </p:nvSpPr>
        <p:spPr>
          <a:xfrm>
            <a:off x="685800" y="4767263"/>
            <a:ext cx="1905000" cy="273844"/>
          </a:xfrm>
        </p:spPr>
        <p:txBody>
          <a:bodyPr/>
          <a:lstStyle/>
          <a:p>
            <a:fld id="{207947C0-25E3-A54A-B8C2-983F7A578B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1"/>
            <a:ext cx="4038600" cy="3908822"/>
          </a:xfrm>
        </p:spPr>
        <p:txBody>
          <a:bodyPr/>
          <a:lstStyle>
            <a:lvl1pPr>
              <a:defRPr lang="en-US" sz="24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685801"/>
            <a:ext cx="4038600" cy="3908822"/>
          </a:xfrm>
        </p:spPr>
        <p:txBody>
          <a:bodyPr/>
          <a:lstStyle>
            <a:lvl1pPr>
              <a:defRPr lang="en-US" sz="24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1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75" lvl="0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marL="557213" lvl="1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4767263"/>
            <a:ext cx="2895600" cy="273844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4767263"/>
            <a:ext cx="2133600" cy="273844"/>
          </a:xfrm>
        </p:spPr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2266950" y="2266951"/>
            <a:ext cx="51435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 descr="WLCG-TextOnly_blac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464" t="16667" r="4985" b="16667"/>
          <a:stretch>
            <a:fillRect/>
          </a:stretch>
        </p:blipFill>
        <p:spPr>
          <a:xfrm rot="16200000">
            <a:off x="-368945" y="3869055"/>
            <a:ext cx="1314450" cy="548640"/>
          </a:xfrm>
          <a:prstGeom prst="rect">
            <a:avLst/>
          </a:prstGeom>
        </p:spPr>
      </p:pic>
      <p:pic>
        <p:nvPicPr>
          <p:cNvPr id="10" name="Picture 9" descr="WLCG-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743450"/>
            <a:ext cx="457200" cy="342900"/>
          </a:xfrm>
          <a:prstGeom prst="rect">
            <a:avLst/>
          </a:prstGeom>
        </p:spPr>
      </p:pic>
      <p:pic>
        <p:nvPicPr>
          <p:cNvPr id="13" name="Picture 12" descr="01 nyte - globe encounters.tif"/>
          <p:cNvPicPr>
            <a:picLocks noChangeAspect="1"/>
          </p:cNvPicPr>
          <p:nvPr userDrawn="1"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>
          <a:xfrm>
            <a:off x="7952" y="1543050"/>
            <a:ext cx="601649" cy="685800"/>
          </a:xfrm>
          <a:prstGeom prst="rect">
            <a:avLst/>
          </a:prstGeom>
        </p:spPr>
      </p:pic>
      <p:pic>
        <p:nvPicPr>
          <p:cNvPr id="14" name="Picture 13" descr="stacks_banner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609600" cy="571500"/>
          </a:xfrm>
          <a:prstGeom prst="rect">
            <a:avLst/>
          </a:prstGeom>
        </p:spPr>
      </p:pic>
      <p:pic>
        <p:nvPicPr>
          <p:cNvPr id="15" name="Picture 14" descr="0804041_30.tif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0" y="1028700"/>
            <a:ext cx="609600" cy="514350"/>
          </a:xfrm>
          <a:prstGeom prst="rect">
            <a:avLst/>
          </a:prstGeom>
        </p:spPr>
      </p:pic>
      <p:pic>
        <p:nvPicPr>
          <p:cNvPr id="16" name="Picture 15" descr="blueinstall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0" y="571500"/>
            <a:ext cx="609600" cy="4572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09600" y="0"/>
            <a:ext cx="8534400" cy="571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22"/>
          <p:cNvSpPr>
            <a:spLocks noGrp="1"/>
          </p:cNvSpPr>
          <p:nvPr>
            <p:ph type="dt" sz="half" idx="16"/>
          </p:nvPr>
        </p:nvSpPr>
        <p:spPr>
          <a:xfrm>
            <a:off x="685800" y="4767263"/>
            <a:ext cx="1905000" cy="273844"/>
          </a:xfrm>
        </p:spPr>
        <p:txBody>
          <a:bodyPr/>
          <a:lstStyle/>
          <a:p>
            <a:fld id="{FE60AFFE-EA8E-9749-96CF-21438847C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blipFill dpi="0" rotWithShape="1">
            <a:blip r:embed="rId2" cstate="print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"/>
            <a:ext cx="8229600" cy="8572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680222"/>
          </a:xfrm>
          <a:ln>
            <a:noFill/>
          </a:ln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markus.schulz@cern.ch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76200" y="4702759"/>
            <a:ext cx="2057400" cy="411480"/>
            <a:chOff x="76200" y="6270345"/>
            <a:chExt cx="2057400" cy="548640"/>
          </a:xfrm>
        </p:grpSpPr>
        <p:pic>
          <p:nvPicPr>
            <p:cNvPr id="8" name="Picture 7" descr="WLCG-TextOnly_black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9" name="Picture 8" descr="WLCG-logo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markus.schulz@cern.ch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grpSp>
        <p:nvGrpSpPr>
          <p:cNvPr id="4" name="Group 6"/>
          <p:cNvGrpSpPr/>
          <p:nvPr userDrawn="1"/>
        </p:nvGrpSpPr>
        <p:grpSpPr>
          <a:xfrm>
            <a:off x="76200" y="0"/>
            <a:ext cx="2057400" cy="411480"/>
            <a:chOff x="76200" y="6270345"/>
            <a:chExt cx="2057400" cy="548640"/>
          </a:xfrm>
        </p:grpSpPr>
        <p:pic>
          <p:nvPicPr>
            <p:cNvPr id="8" name="Picture 7" descr="WLCG-TextOnly_black.jpg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9" name="Picture 8" descr="WLCG-logo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477000" cy="457200"/>
          </a:xfrm>
        </p:spPr>
        <p:txBody>
          <a:bodyPr>
            <a:noAutofit/>
          </a:bodyPr>
          <a:lstStyle>
            <a:lvl1pPr>
              <a:defRPr sz="2700"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22"/>
          <p:cNvSpPr>
            <a:spLocks noGrp="1"/>
          </p:cNvSpPr>
          <p:nvPr>
            <p:ph type="dt" sz="half" idx="16"/>
          </p:nvPr>
        </p:nvSpPr>
        <p:spPr>
          <a:xfrm>
            <a:off x="685800" y="4767263"/>
            <a:ext cx="1905000" cy="273844"/>
          </a:xfrm>
        </p:spPr>
        <p:txBody>
          <a:bodyPr/>
          <a:lstStyle/>
          <a:p>
            <a:fld id="{B7068DCB-FB90-0647-B660-651CAC5D8B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124200" cy="513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4343400" cy="273844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905000" y="4629150"/>
            <a:ext cx="12192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8" name="Group 6"/>
          <p:cNvGrpSpPr/>
          <p:nvPr userDrawn="1"/>
        </p:nvGrpSpPr>
        <p:grpSpPr>
          <a:xfrm>
            <a:off x="76200" y="4702759"/>
            <a:ext cx="2057400" cy="411480"/>
            <a:chOff x="76200" y="6270345"/>
            <a:chExt cx="2057400" cy="548640"/>
          </a:xfrm>
        </p:grpSpPr>
        <p:pic>
          <p:nvPicPr>
            <p:cNvPr id="9" name="Picture 8" descr="WLCG-TextOnly_black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0" name="Picture 9" descr="WLCG-logo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457200"/>
            <a:ext cx="5334000" cy="51435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Final Slide Title (EMEA)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657600" y="1257300"/>
            <a:ext cx="4724400" cy="320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7543800" y="4767263"/>
            <a:ext cx="1066800" cy="273844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124200" cy="513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4343400" cy="273844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905000" y="4629150"/>
            <a:ext cx="12192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" name="Group 6"/>
          <p:cNvGrpSpPr/>
          <p:nvPr userDrawn="1"/>
        </p:nvGrpSpPr>
        <p:grpSpPr>
          <a:xfrm>
            <a:off x="76200" y="4702759"/>
            <a:ext cx="2057400" cy="411480"/>
            <a:chOff x="76200" y="6270345"/>
            <a:chExt cx="2057400" cy="548640"/>
          </a:xfrm>
        </p:grpSpPr>
        <p:pic>
          <p:nvPicPr>
            <p:cNvPr id="9" name="Picture 8" descr="WLCG-TextOnly_black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0" name="Picture 9" descr="WLCG-logo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457200"/>
            <a:ext cx="5334000" cy="51435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Final Slide Title (EMEA)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657600" y="1257300"/>
            <a:ext cx="4724400" cy="320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7543800" y="4767263"/>
            <a:ext cx="1143000" cy="273844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247597" cy="513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4343400" cy="273844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133600" y="4629150"/>
            <a:ext cx="12192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" name="Group 6"/>
          <p:cNvGrpSpPr/>
          <p:nvPr userDrawn="1"/>
        </p:nvGrpSpPr>
        <p:grpSpPr>
          <a:xfrm>
            <a:off x="76200" y="4702759"/>
            <a:ext cx="2057400" cy="411480"/>
            <a:chOff x="76200" y="6270345"/>
            <a:chExt cx="2057400" cy="548640"/>
          </a:xfrm>
        </p:grpSpPr>
        <p:pic>
          <p:nvPicPr>
            <p:cNvPr id="9" name="Picture 8" descr="WLCG-TextOnly_black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0" name="Picture 9" descr="WLCG-logo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457200"/>
            <a:ext cx="5334000" cy="51435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Final Slide Title (USA)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657600" y="1257300"/>
            <a:ext cx="4724400" cy="320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7543800" y="4767263"/>
            <a:ext cx="1066800" cy="273844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40546-45B9-4094-8C03-7BB6F9CD650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960C458-80ED-1243-BCC5-5D78EBF62881}" type="datetime1">
              <a:rPr lang="en-US" smtClean="0"/>
              <a:t>9/25/17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0926FF-1421-463B-9348-245BC621DF0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1" y="681540"/>
            <a:ext cx="8686800" cy="32004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6858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33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4057650"/>
            <a:ext cx="8686800" cy="1085850"/>
          </a:xfrm>
        </p:spPr>
        <p:txBody>
          <a:bodyPr>
            <a:no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8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90"/>
                </a:solidFill>
              </a:defRPr>
            </a:lvl4pPr>
            <a:lvl5pPr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1" y="681540"/>
            <a:ext cx="8686800" cy="32004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6858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33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4057650"/>
            <a:ext cx="8686800" cy="1085850"/>
          </a:xfrm>
        </p:spPr>
        <p:txBody>
          <a:bodyPr>
            <a:no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8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90"/>
                </a:solidFill>
              </a:defRPr>
            </a:lvl4pPr>
            <a:lvl5pPr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1" y="681540"/>
            <a:ext cx="8686800" cy="32004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6858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33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4057650"/>
            <a:ext cx="8686800" cy="1085850"/>
          </a:xfrm>
        </p:spPr>
        <p:txBody>
          <a:bodyPr>
            <a:no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8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90"/>
                </a:solidFill>
              </a:defRPr>
            </a:lvl4pPr>
            <a:lvl5pPr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671C-3DCB-0445-A293-D194982D6A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8FCA-8948-AE4E-8E65-6DD345B12A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5F62D-CDC0-464A-9A9B-2AB9EEE860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8FCA-8948-AE4E-8E65-6DD345B12A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1"/>
            <a:ext cx="8382000" cy="3908822"/>
          </a:xfrm>
        </p:spPr>
        <p:txBody>
          <a:bodyPr/>
          <a:lstStyle>
            <a:lvl1pPr>
              <a:defRPr lang="en-US" sz="2400" kern="12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100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4767263"/>
            <a:ext cx="2895600" cy="273844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4767263"/>
            <a:ext cx="2133600" cy="273844"/>
          </a:xfrm>
        </p:spPr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2266950" y="2266951"/>
            <a:ext cx="51435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 descr="WLCG-TextOnly_black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368945" y="3869055"/>
            <a:ext cx="1314450" cy="548640"/>
          </a:xfrm>
          <a:prstGeom prst="rect">
            <a:avLst/>
          </a:prstGeom>
        </p:spPr>
      </p:pic>
      <p:pic>
        <p:nvPicPr>
          <p:cNvPr id="10" name="Picture 9" descr="WLCG-logo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6200" y="4743450"/>
            <a:ext cx="457200" cy="342900"/>
          </a:xfrm>
          <a:prstGeom prst="rect">
            <a:avLst/>
          </a:prstGeom>
        </p:spPr>
      </p:pic>
      <p:pic>
        <p:nvPicPr>
          <p:cNvPr id="13" name="Picture 12" descr="01 nyte - globe encounters.tif"/>
          <p:cNvPicPr>
            <a:picLocks noChangeAspect="1"/>
          </p:cNvPicPr>
          <p:nvPr userDrawn="1"/>
        </p:nvPicPr>
        <p:blipFill>
          <a:blip r:embed="rId4" cstate="screen">
            <a:lum contrast="-10000"/>
          </a:blip>
          <a:srcRect/>
          <a:stretch>
            <a:fillRect/>
          </a:stretch>
        </p:blipFill>
        <p:spPr>
          <a:xfrm>
            <a:off x="7952" y="1543050"/>
            <a:ext cx="601649" cy="685800"/>
          </a:xfrm>
          <a:prstGeom prst="rect">
            <a:avLst/>
          </a:prstGeom>
        </p:spPr>
      </p:pic>
      <p:pic>
        <p:nvPicPr>
          <p:cNvPr id="14" name="Picture 13" descr="stacks_banner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0" y="0"/>
            <a:ext cx="609600" cy="571500"/>
          </a:xfrm>
          <a:prstGeom prst="rect">
            <a:avLst/>
          </a:prstGeom>
        </p:spPr>
      </p:pic>
      <p:pic>
        <p:nvPicPr>
          <p:cNvPr id="15" name="Picture 14" descr="0804041_30.tif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28700"/>
            <a:ext cx="609600" cy="514350"/>
          </a:xfrm>
          <a:prstGeom prst="rect">
            <a:avLst/>
          </a:prstGeom>
        </p:spPr>
      </p:pic>
      <p:pic>
        <p:nvPicPr>
          <p:cNvPr id="16" name="Picture 15" descr="blueinstall.jp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>
          <a:xfrm>
            <a:off x="0" y="571500"/>
            <a:ext cx="609600" cy="4572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09600" y="0"/>
            <a:ext cx="8534400" cy="571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2A518-2708-9248-9546-9030B633060E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7106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61060"/>
            <a:ext cx="8229600" cy="3619499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E3D68-C0E0-B14B-9308-D6FBBE2B1576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04942-9D61-F74C-A26B-33D4981D3E7B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A086A-8EC1-D440-8FEF-EA8C0B181137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E211F-C72A-6945-AA99-10E1B8B2AD58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94BAD-0778-8E43-B057-2C5BD1EA2FAA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60F8D-C5FB-6D4C-8FE8-18EA590A29EC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5D284-A105-8C41-AC74-551A99C06A1F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2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 alt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9831-C620-4AD3-9AD2-037EA858B450}" type="slidenum">
              <a:rPr lang="en-US">
                <a:solidFill>
                  <a:srgbClr val="0C377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2FE6C93-2DB6-6441-B6A3-3721A45D75F9}" type="datetime1">
              <a:rPr lang="en-US" alt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r>
              <a:rPr lang="en-US" altLang="en-US" smtClean="0">
                <a:solidFill>
                  <a:srgbClr val="0C377B">
                    <a:tint val="75000"/>
                  </a:srgbClr>
                </a:solidFill>
              </a:rPr>
              <a:t>Date</a:t>
            </a:r>
            <a:endParaRPr lang="en-US" altLang="en-US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1855B-D478-6947-9631-08D1FBE523BF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7106"/>
            <a:ext cx="8226854" cy="659917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76925"/>
            <a:ext cx="8229600" cy="3650105"/>
          </a:xfrm>
        </p:spPr>
        <p:txBody>
          <a:bodyPr/>
          <a:lstStyle>
            <a:lvl2pPr marL="905256" indent="-457200">
              <a:buClr>
                <a:srgbClr val="C00000"/>
              </a:buClr>
              <a:buFont typeface="Wingdings" charset="2"/>
              <a:buChar char="§"/>
              <a:defRPr/>
            </a:lvl2pPr>
            <a:lvl3pPr marL="1092708" indent="-342900">
              <a:buClr>
                <a:srgbClr val="00B050"/>
              </a:buClr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4CC6-2B94-8C4B-B51B-347BAAFE5679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24B99-1050-A14B-A468-4A8C5A9CB8BE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14630-7FB4-B946-9379-3EA663CBF9EA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7" Type="http://schemas.openxmlformats.org/officeDocument/2006/relationships/image" Target="../media/image1.emf"/><Relationship Id="rId18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AB8F8-AD6F-6E4A-9037-BFAF6DDA2615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10" descr="bande-02.eps"/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028"/>
          <a:stretch/>
        </p:blipFill>
        <p:spPr>
          <a:xfrm>
            <a:off x="6649" y="4527550"/>
            <a:ext cx="657138" cy="615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charset="2"/>
        <a:buChar char="q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rgbClr val="C00000"/>
        </a:buClr>
        <a:buSzPct val="90000"/>
        <a:buFont typeface="Wingdings" charset="2"/>
        <a:buChar char="§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rgbClr val="00B050"/>
        </a:buClr>
        <a:buSzPct val="85000"/>
        <a:buFont typeface="Wingdings" charset="2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7D081-4021-F74C-962D-1719B7187E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89D8932-950C-6B49-A5DA-BB2BD9AA89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8BAF8FCA-8948-AE4E-8E65-6DD345B12A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DACB-96EA-9543-8786-79485435B455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11" name="Image 10" descr="bande-02.eps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42"/>
          <a:stretch/>
        </p:blipFill>
        <p:spPr>
          <a:xfrm>
            <a:off x="6649" y="4527550"/>
            <a:ext cx="1579248" cy="615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85" y="4527550"/>
            <a:ext cx="829911" cy="6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charset="2"/>
        <a:buChar char="q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rgbClr val="C00000"/>
        </a:buClr>
        <a:buSzPct val="90000"/>
        <a:buFont typeface="Wingdings" charset="2"/>
        <a:buChar char="§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rgbClr val="00B050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tiff"/><Relationship Id="rId6" Type="http://schemas.openxmlformats.org/officeDocument/2006/relationships/image" Target="../media/image68.tiff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6" Type="http://schemas.openxmlformats.org/officeDocument/2006/relationships/image" Target="../media/image80.pn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8.png"/><Relationship Id="rId3" Type="http://schemas.openxmlformats.org/officeDocument/2006/relationships/hyperlink" Target="http://atlasathome.cern.ch/atlas_job.ph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0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tiff"/><Relationship Id="rId12" Type="http://schemas.openxmlformats.org/officeDocument/2006/relationships/image" Target="../media/image1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tiff"/><Relationship Id="rId6" Type="http://schemas.openxmlformats.org/officeDocument/2006/relationships/image" Target="../media/image113.tiff"/><Relationship Id="rId7" Type="http://schemas.openxmlformats.org/officeDocument/2006/relationships/image" Target="../media/image114.png"/><Relationship Id="rId8" Type="http://schemas.openxmlformats.org/officeDocument/2006/relationships/image" Target="../media/image115.tiff"/><Relationship Id="rId9" Type="http://schemas.openxmlformats.org/officeDocument/2006/relationships/image" Target="../media/image116.tiff"/><Relationship Id="rId10" Type="http://schemas.openxmlformats.org/officeDocument/2006/relationships/image" Target="../media/image11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png"/><Relationship Id="rId3" Type="http://schemas.openxmlformats.org/officeDocument/2006/relationships/image" Target="../media/image11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252422" y="182478"/>
            <a:ext cx="3651758" cy="1410016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rgbClr val="C00000"/>
              </a:buClr>
              <a:buSzPct val="90000"/>
              <a:buFont typeface="Wingdings" charset="2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Wingdings" charset="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Dr. Markus Schulz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CERN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LHC Computing Project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NEC 2017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41" y="3773000"/>
            <a:ext cx="8706722" cy="1226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DDBDD5"/>
                </a:solidFill>
                <a:effectLst>
                  <a:outerShdw blurRad="50800" dist="38100" dir="5400000" algn="t" rotWithShape="0">
                    <a:schemeClr val="accent2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WLCG Status and Challenges</a:t>
            </a:r>
            <a:endParaRPr lang="en-US" b="1" dirty="0">
              <a:solidFill>
                <a:srgbClr val="DDBDD5"/>
              </a:solidFill>
              <a:effectLst>
                <a:outerShdw blurRad="50800" dist="38100" dir="5400000" algn="t" rotWithShape="0">
                  <a:schemeClr val="accent2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043" y="179076"/>
            <a:ext cx="1234486" cy="12344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3ABED63-1CFB-F04E-92AB-02566F117DD2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793162-47B8-D14C-8AC1-B95CD80F1AAF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757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64160" y="558800"/>
            <a:ext cx="477520" cy="16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3270497" y="0"/>
            <a:ext cx="5870757" cy="5143500"/>
            <a:chOff x="3270497" y="0"/>
            <a:chExt cx="5870757" cy="51435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497" y="0"/>
              <a:ext cx="5870757" cy="514350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558615" y="480351"/>
              <a:ext cx="477520" cy="1682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454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markus.schulz@cern.ch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+mj-lt"/>
              </a:rPr>
              <a:t>We  evolved the Computing model</a:t>
            </a:r>
            <a:endParaRPr lang="en-GB" sz="2700" dirty="0">
              <a:latin typeface="+mj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A166910-9523-E841-BAA0-EC7B7BF682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676" y="1194250"/>
            <a:ext cx="2430270" cy="27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312" y="1195167"/>
            <a:ext cx="2429455" cy="272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1940" y="1275607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FF0000"/>
                </a:solidFill>
                <a:latin typeface="Calibri"/>
              </a:rPr>
              <a:t>Evolution of computing models</a:t>
            </a:r>
            <a:endParaRPr lang="en-GB" sz="135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247964" y="2247714"/>
            <a:ext cx="972108" cy="36347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9742" y="4353948"/>
            <a:ext cx="858505" cy="3000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Hierarchy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216" y="4353948"/>
            <a:ext cx="577402" cy="3000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Mesh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0406" y="3921900"/>
            <a:ext cx="635812" cy="34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FAX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29350" y="3871875"/>
            <a:ext cx="635812" cy="34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AAA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40194" y="3921900"/>
            <a:ext cx="635812" cy="34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http Fed.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6218" y="4285647"/>
            <a:ext cx="635812" cy="34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FTS-3</a:t>
            </a:r>
          </a:p>
        </p:txBody>
      </p:sp>
    </p:spTree>
    <p:extLst>
      <p:ext uri="{BB962C8B-B14F-4D97-AF65-F5344CB8AC3E}">
        <p14:creationId xmlns:p14="http://schemas.microsoft.com/office/powerpoint/2010/main" val="6774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markus.schulz@cern.ch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8FCA-8948-AE4E-8E65-6DD345B12A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Screen Shot 2014-11-03 at 09.5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9075"/>
            <a:ext cx="6858000" cy="44211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BD22-E043-934B-9FB7-35963758A2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9/25/17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7854" y="1615882"/>
            <a:ext cx="567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160 X 160 Problem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7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97FEDB-CE8B-C94C-ADC8-B3F4051C5ACE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220" y="73966"/>
            <a:ext cx="7120159" cy="4301608"/>
            <a:chOff x="1006411" y="532253"/>
            <a:chExt cx="6885729" cy="4525005"/>
          </a:xfrm>
        </p:grpSpPr>
        <p:pic>
          <p:nvPicPr>
            <p:cNvPr id="8" name="Picture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108551" y="742901"/>
              <a:ext cx="6743173" cy="4045169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2"/>
            <p:cNvSpPr/>
            <p:nvPr/>
          </p:nvSpPr>
          <p:spPr>
            <a:xfrm>
              <a:off x="1006411" y="810014"/>
              <a:ext cx="1620272" cy="3061004"/>
            </a:xfrm>
            <a:custGeom>
              <a:avLst/>
              <a:gdLst/>
              <a:ahLst/>
              <a:cxnLst/>
              <a:rect l="0" t="0" r="r" b="b"/>
              <a:pathLst>
                <a:path w="6617" h="12498">
                  <a:moveTo>
                    <a:pt x="1102" y="0"/>
                  </a:moveTo>
                  <a:cubicBezTo>
                    <a:pt x="551" y="0"/>
                    <a:pt x="0" y="551"/>
                    <a:pt x="0" y="1102"/>
                  </a:cubicBezTo>
                  <a:lnTo>
                    <a:pt x="0" y="11395"/>
                  </a:lnTo>
                  <a:cubicBezTo>
                    <a:pt x="0" y="11946"/>
                    <a:pt x="551" y="12497"/>
                    <a:pt x="1102" y="12497"/>
                  </a:cubicBezTo>
                  <a:lnTo>
                    <a:pt x="5513" y="12497"/>
                  </a:lnTo>
                  <a:cubicBezTo>
                    <a:pt x="6064" y="12497"/>
                    <a:pt x="6616" y="11946"/>
                    <a:pt x="6616" y="11395"/>
                  </a:cubicBezTo>
                  <a:lnTo>
                    <a:pt x="6616" y="1102"/>
                  </a:lnTo>
                  <a:cubicBezTo>
                    <a:pt x="6616" y="551"/>
                    <a:pt x="6064" y="0"/>
                    <a:pt x="5513" y="0"/>
                  </a:cubicBezTo>
                  <a:lnTo>
                    <a:pt x="1102" y="0"/>
                  </a:lnTo>
                </a:path>
              </a:pathLst>
            </a:custGeom>
            <a:noFill/>
            <a:ln w="36720">
              <a:solidFill>
                <a:srgbClr val="DD481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3"/>
            <p:cNvSpPr/>
            <p:nvPr/>
          </p:nvSpPr>
          <p:spPr>
            <a:xfrm>
              <a:off x="2742295" y="844795"/>
              <a:ext cx="2383992" cy="3182494"/>
            </a:xfrm>
            <a:custGeom>
              <a:avLst/>
              <a:gdLst/>
              <a:ahLst/>
              <a:cxnLst/>
              <a:rect l="0" t="0" r="r" b="b"/>
              <a:pathLst>
                <a:path w="9735" h="12995">
                  <a:moveTo>
                    <a:pt x="1622" y="0"/>
                  </a:moveTo>
                  <a:cubicBezTo>
                    <a:pt x="811" y="0"/>
                    <a:pt x="0" y="811"/>
                    <a:pt x="0" y="1622"/>
                  </a:cubicBezTo>
                  <a:lnTo>
                    <a:pt x="0" y="11371"/>
                  </a:lnTo>
                  <a:cubicBezTo>
                    <a:pt x="0" y="12182"/>
                    <a:pt x="811" y="12994"/>
                    <a:pt x="1622" y="12994"/>
                  </a:cubicBezTo>
                  <a:lnTo>
                    <a:pt x="8111" y="12994"/>
                  </a:lnTo>
                  <a:cubicBezTo>
                    <a:pt x="8922" y="12994"/>
                    <a:pt x="9734" y="12182"/>
                    <a:pt x="9734" y="11371"/>
                  </a:cubicBezTo>
                  <a:lnTo>
                    <a:pt x="9734" y="1622"/>
                  </a:lnTo>
                  <a:cubicBezTo>
                    <a:pt x="9734" y="811"/>
                    <a:pt x="8922" y="0"/>
                    <a:pt x="8111" y="0"/>
                  </a:cubicBezTo>
                  <a:lnTo>
                    <a:pt x="1622" y="0"/>
                  </a:lnTo>
                </a:path>
              </a:pathLst>
            </a:custGeom>
            <a:noFill/>
            <a:ln w="36720">
              <a:solidFill>
                <a:srgbClr val="DD481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4"/>
            <p:cNvSpPr/>
            <p:nvPr/>
          </p:nvSpPr>
          <p:spPr>
            <a:xfrm>
              <a:off x="2985764" y="4137022"/>
              <a:ext cx="2788632" cy="651048"/>
            </a:xfrm>
            <a:custGeom>
              <a:avLst/>
              <a:gdLst/>
              <a:ahLst/>
              <a:cxnLst/>
              <a:rect l="0" t="0" r="r" b="b"/>
              <a:pathLst>
                <a:path w="11387" h="2660">
                  <a:moveTo>
                    <a:pt x="443" y="0"/>
                  </a:moveTo>
                  <a:cubicBezTo>
                    <a:pt x="221" y="0"/>
                    <a:pt x="0" y="221"/>
                    <a:pt x="0" y="443"/>
                  </a:cubicBezTo>
                  <a:lnTo>
                    <a:pt x="0" y="2215"/>
                  </a:lnTo>
                  <a:cubicBezTo>
                    <a:pt x="0" y="2437"/>
                    <a:pt x="221" y="2659"/>
                    <a:pt x="443" y="2659"/>
                  </a:cubicBezTo>
                  <a:lnTo>
                    <a:pt x="10942" y="2659"/>
                  </a:lnTo>
                  <a:cubicBezTo>
                    <a:pt x="11164" y="2659"/>
                    <a:pt x="11386" y="2437"/>
                    <a:pt x="11386" y="2215"/>
                  </a:cubicBezTo>
                  <a:lnTo>
                    <a:pt x="11386" y="443"/>
                  </a:lnTo>
                  <a:cubicBezTo>
                    <a:pt x="11386" y="221"/>
                    <a:pt x="11164" y="0"/>
                    <a:pt x="10942" y="0"/>
                  </a:cubicBezTo>
                  <a:lnTo>
                    <a:pt x="443" y="0"/>
                  </a:lnTo>
                </a:path>
              </a:pathLst>
            </a:custGeom>
            <a:noFill/>
            <a:ln w="36720">
              <a:solidFill>
                <a:srgbClr val="DD481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5"/>
            <p:cNvSpPr/>
            <p:nvPr/>
          </p:nvSpPr>
          <p:spPr>
            <a:xfrm>
              <a:off x="5247777" y="792623"/>
              <a:ext cx="2644363" cy="3662819"/>
            </a:xfrm>
            <a:custGeom>
              <a:avLst/>
              <a:gdLst/>
              <a:ahLst/>
              <a:cxnLst/>
              <a:rect l="0" t="0" r="r" b="b"/>
              <a:pathLst>
                <a:path w="10798" h="14956">
                  <a:moveTo>
                    <a:pt x="1799" y="0"/>
                  </a:moveTo>
                  <a:cubicBezTo>
                    <a:pt x="899" y="0"/>
                    <a:pt x="0" y="899"/>
                    <a:pt x="0" y="1799"/>
                  </a:cubicBezTo>
                  <a:lnTo>
                    <a:pt x="0" y="13155"/>
                  </a:lnTo>
                  <a:cubicBezTo>
                    <a:pt x="0" y="14055"/>
                    <a:pt x="899" y="14955"/>
                    <a:pt x="1799" y="14955"/>
                  </a:cubicBezTo>
                  <a:lnTo>
                    <a:pt x="8997" y="14955"/>
                  </a:lnTo>
                  <a:cubicBezTo>
                    <a:pt x="9897" y="14955"/>
                    <a:pt x="10797" y="14055"/>
                    <a:pt x="10797" y="13155"/>
                  </a:cubicBezTo>
                  <a:lnTo>
                    <a:pt x="10797" y="1799"/>
                  </a:lnTo>
                  <a:cubicBezTo>
                    <a:pt x="10797" y="899"/>
                    <a:pt x="9897" y="0"/>
                    <a:pt x="8997" y="0"/>
                  </a:cubicBezTo>
                  <a:lnTo>
                    <a:pt x="1799" y="0"/>
                  </a:lnTo>
                </a:path>
              </a:pathLst>
            </a:custGeom>
            <a:noFill/>
            <a:ln w="36720">
              <a:solidFill>
                <a:srgbClr val="DD481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TextShape 6"/>
            <p:cNvSpPr txBox="1"/>
            <p:nvPr/>
          </p:nvSpPr>
          <p:spPr>
            <a:xfrm>
              <a:off x="1255269" y="560911"/>
              <a:ext cx="1041481" cy="249103"/>
            </a:xfrm>
            <a:prstGeom prst="rect">
              <a:avLst/>
            </a:prstGeom>
            <a:noFill/>
            <a:ln>
              <a:noFill/>
            </a:ln>
          </p:spPr>
          <p:txBody>
            <a:bodyPr lIns="61235" tIns="30617" rIns="61235" bIns="30617"/>
            <a:lstStyle/>
            <a:p>
              <a:r>
                <a:rPr lang="en-US" sz="1225" b="1" spc="-1">
                  <a:solidFill>
                    <a:srgbClr val="DD4814"/>
                  </a:solidFill>
                  <a:uFill>
                    <a:solidFill>
                      <a:srgbClr val="FFFFFF"/>
                    </a:solidFill>
                  </a:uFill>
                  <a:latin typeface="Tahoma"/>
                </a:rPr>
                <a:t>Asia</a:t>
              </a:r>
              <a:endParaRPr lang="en-US" sz="122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endParaRPr>
            </a:p>
          </p:txBody>
        </p:sp>
        <p:sp>
          <p:nvSpPr>
            <p:cNvPr id="14" name="TextShape 7"/>
            <p:cNvSpPr txBox="1"/>
            <p:nvPr/>
          </p:nvSpPr>
          <p:spPr>
            <a:xfrm>
              <a:off x="3020055" y="532253"/>
              <a:ext cx="1521807" cy="436726"/>
            </a:xfrm>
            <a:prstGeom prst="rect">
              <a:avLst/>
            </a:prstGeom>
            <a:noFill/>
            <a:ln>
              <a:noFill/>
            </a:ln>
          </p:spPr>
          <p:txBody>
            <a:bodyPr lIns="61235" tIns="30617" rIns="61235" bIns="30617"/>
            <a:lstStyle/>
            <a:p>
              <a:r>
                <a:rPr lang="en-US" sz="1225" b="1" spc="-1" dirty="0">
                  <a:solidFill>
                    <a:srgbClr val="DD4814"/>
                  </a:solidFill>
                  <a:uFill>
                    <a:solidFill>
                      <a:srgbClr val="FFFFFF"/>
                    </a:solidFill>
                  </a:uFill>
                  <a:latin typeface="Tahoma"/>
                </a:rPr>
                <a:t>North America</a:t>
              </a:r>
              <a:endParaRPr lang="en-US" sz="122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endParaRPr>
            </a:p>
          </p:txBody>
        </p:sp>
        <p:sp>
          <p:nvSpPr>
            <p:cNvPr id="15" name="TextShape 8"/>
            <p:cNvSpPr txBox="1"/>
            <p:nvPr/>
          </p:nvSpPr>
          <p:spPr>
            <a:xfrm>
              <a:off x="3176572" y="4788070"/>
              <a:ext cx="1521807" cy="269188"/>
            </a:xfrm>
            <a:prstGeom prst="rect">
              <a:avLst/>
            </a:prstGeom>
            <a:noFill/>
            <a:ln>
              <a:noFill/>
            </a:ln>
          </p:spPr>
          <p:txBody>
            <a:bodyPr lIns="61235" tIns="30617" rIns="61235" bIns="30617"/>
            <a:lstStyle/>
            <a:p>
              <a:r>
                <a:rPr lang="en-US" sz="1225" b="1" spc="-1">
                  <a:solidFill>
                    <a:srgbClr val="DD4814"/>
                  </a:solidFill>
                  <a:uFill>
                    <a:solidFill>
                      <a:srgbClr val="FFFFFF"/>
                    </a:solidFill>
                  </a:uFill>
                  <a:latin typeface="Tahoma"/>
                </a:rPr>
                <a:t>South America</a:t>
              </a:r>
              <a:endParaRPr lang="en-US" sz="122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endParaRPr>
            </a:p>
          </p:txBody>
        </p:sp>
        <p:sp>
          <p:nvSpPr>
            <p:cNvPr id="16" name="TextShape 9"/>
            <p:cNvSpPr txBox="1"/>
            <p:nvPr/>
          </p:nvSpPr>
          <p:spPr>
            <a:xfrm>
              <a:off x="5757250" y="532498"/>
              <a:ext cx="1521807" cy="436726"/>
            </a:xfrm>
            <a:prstGeom prst="rect">
              <a:avLst/>
            </a:prstGeom>
            <a:noFill/>
            <a:ln>
              <a:noFill/>
            </a:ln>
          </p:spPr>
          <p:txBody>
            <a:bodyPr lIns="61235" tIns="30617" rIns="61235" bIns="30617"/>
            <a:lstStyle/>
            <a:p>
              <a:r>
                <a:rPr lang="en-US" sz="1225" b="1" spc="-1">
                  <a:solidFill>
                    <a:srgbClr val="DD4814"/>
                  </a:solidFill>
                  <a:uFill>
                    <a:solidFill>
                      <a:srgbClr val="FFFFFF"/>
                    </a:solidFill>
                  </a:uFill>
                  <a:latin typeface="Tahoma"/>
                </a:rPr>
                <a:t>Europe</a:t>
              </a:r>
              <a:endParaRPr lang="en-US" sz="122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endParaRPr>
            </a:p>
          </p:txBody>
        </p:sp>
      </p:grpSp>
      <p:sp>
        <p:nvSpPr>
          <p:cNvPr id="17" name="Text Placeholder 8"/>
          <p:cNvSpPr txBox="1">
            <a:spLocks/>
          </p:cNvSpPr>
          <p:nvPr/>
        </p:nvSpPr>
        <p:spPr>
          <a:xfrm>
            <a:off x="6384387" y="3958542"/>
            <a:ext cx="2587051" cy="942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rgbClr val="3366FF"/>
              </a:buClr>
              <a:buSzPct val="100000"/>
              <a:buFontTx/>
              <a:buNone/>
              <a:defRPr kumimoji="0"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Tx/>
              <a:buNone/>
              <a:defRPr kumimoji="0" sz="120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Tx/>
              <a:buNone/>
              <a:defRPr kumimoji="0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Tx/>
              <a:buNone/>
              <a:defRPr kumimoji="0"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Tx/>
              <a:buNone/>
              <a:defRPr kumimoji="0"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dirty="0" err="1" smtClean="0">
                <a:solidFill>
                  <a:srgbClr val="0C377B"/>
                </a:solidFill>
              </a:rPr>
              <a:t>LHCOne</a:t>
            </a:r>
            <a:r>
              <a:rPr lang="en-GB" dirty="0" smtClean="0">
                <a:solidFill>
                  <a:srgbClr val="0C377B"/>
                </a:solidFill>
              </a:rPr>
              <a:t>: Overlay network</a:t>
            </a:r>
          </a:p>
          <a:p>
            <a:pPr defTabSz="914400"/>
            <a:r>
              <a:rPr lang="en-GB" dirty="0">
                <a:solidFill>
                  <a:srgbClr val="0C377B"/>
                </a:solidFill>
              </a:rPr>
              <a:t>A</a:t>
            </a:r>
            <a:r>
              <a:rPr lang="en-GB" dirty="0" smtClean="0">
                <a:solidFill>
                  <a:srgbClr val="0C377B"/>
                </a:solidFill>
              </a:rPr>
              <a:t>llows NREN’s to manage HEP traffic on general purpose network</a:t>
            </a:r>
          </a:p>
          <a:p>
            <a:pPr defTabSz="914400"/>
            <a:r>
              <a:rPr lang="en-GB" dirty="0" smtClean="0">
                <a:solidFill>
                  <a:srgbClr val="0C377B"/>
                </a:solidFill>
              </a:rPr>
              <a:t>Managed by NREN collaboration</a:t>
            </a:r>
            <a:endParaRPr lang="en-GB" dirty="0">
              <a:solidFill>
                <a:srgbClr val="0C377B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196" y="1933619"/>
            <a:ext cx="2051804" cy="10860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24" y="1582011"/>
            <a:ext cx="780346" cy="3654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159" y="189537"/>
            <a:ext cx="1199204" cy="8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smtClean="0"/>
              <a:t>Worldwide computing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772025"/>
            <a:ext cx="2133600" cy="273050"/>
          </a:xfrm>
        </p:spPr>
        <p:txBody>
          <a:bodyPr/>
          <a:lstStyle/>
          <a:p>
            <a:fld id="{C0763494-E38E-AB4F-9E12-A5C8802483C4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248400" y="4767263"/>
            <a:ext cx="2895600" cy="274637"/>
          </a:xfrm>
        </p:spPr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0"/>
            <a:ext cx="3158836" cy="13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6883535" y="0"/>
            <a:ext cx="1989056" cy="8265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69768" y="1909653"/>
            <a:ext cx="23622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delivery:</a:t>
            </a:r>
          </a:p>
          <a:p>
            <a:r>
              <a:rPr lang="en-US" sz="1400" dirty="0" smtClean="0"/>
              <a:t>190M core-days/month</a:t>
            </a:r>
          </a:p>
          <a:p>
            <a:r>
              <a:rPr lang="en-US" sz="1400" dirty="0" smtClean="0"/>
              <a:t>(~ 600k cores permanently)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" y="1452571"/>
            <a:ext cx="6754489" cy="32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462769" y="1192367"/>
            <a:ext cx="4442460" cy="2656402"/>
          </a:xfrm>
          <a:prstGeom prst="rect">
            <a:avLst/>
          </a:prstGeom>
          <a:solidFill>
            <a:srgbClr val="92D05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Distribution of Contributions  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 alt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239831-C620-4AD3-9AD2-037EA858B450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6067"/>
            <a:ext cx="6858000" cy="3429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040498" y="2784745"/>
            <a:ext cx="7838" cy="7289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16120" y="2977385"/>
            <a:ext cx="7838" cy="7289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88642" y="2278195"/>
            <a:ext cx="7809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>
                <a:solidFill>
                  <a:srgbClr val="0C377B"/>
                </a:solidFill>
              </a:rPr>
              <a:t>50%</a:t>
            </a:r>
          </a:p>
          <a:p>
            <a:pPr algn="ctr"/>
            <a:r>
              <a:rPr lang="en-GB" sz="1350">
                <a:solidFill>
                  <a:srgbClr val="0C377B"/>
                </a:solidFill>
              </a:rPr>
              <a:t>15 sites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92183" y="2471038"/>
            <a:ext cx="7809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>
                <a:solidFill>
                  <a:srgbClr val="0C377B"/>
                </a:solidFill>
              </a:rPr>
              <a:t>80%</a:t>
            </a:r>
          </a:p>
          <a:p>
            <a:pPr algn="ctr"/>
            <a:r>
              <a:rPr lang="en-GB" sz="1350">
                <a:solidFill>
                  <a:srgbClr val="0C377B"/>
                </a:solidFill>
              </a:rPr>
              <a:t>47 sites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4452" y="2556918"/>
            <a:ext cx="86434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>
                <a:solidFill>
                  <a:srgbClr val="0C377B"/>
                </a:solidFill>
              </a:rPr>
              <a:t>20%</a:t>
            </a:r>
          </a:p>
          <a:p>
            <a:pPr algn="ctr"/>
            <a:r>
              <a:rPr lang="en-GB" sz="1350">
                <a:solidFill>
                  <a:srgbClr val="0C377B"/>
                </a:solidFill>
              </a:rPr>
              <a:t>110 sites</a:t>
            </a:r>
          </a:p>
          <a:p>
            <a:pPr algn="ctr"/>
            <a:r>
              <a:rPr lang="en-GB" sz="1350">
                <a:solidFill>
                  <a:srgbClr val="0C377B"/>
                </a:solidFill>
              </a:rPr>
              <a:t>~T0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62769" y="3506512"/>
            <a:ext cx="4481271" cy="21335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534A33-47B8-8C41-A27F-3E6C6E7F2DB0}" type="datetime1">
              <a:rPr lang="en-US" alt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r>
              <a:rPr lang="en-US" altLang="en-US" smtClean="0">
                <a:solidFill>
                  <a:srgbClr val="0C377B">
                    <a:tint val="75000"/>
                  </a:srgbClr>
                </a:solidFill>
              </a:rPr>
              <a:t>Date</a:t>
            </a:r>
            <a:endParaRPr lang="en-US" altLang="en-US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719"/>
            <a:ext cx="4161389" cy="2340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7" y="521252"/>
            <a:ext cx="7322761" cy="1417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191"/>
            <a:ext cx="8226854" cy="6599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at the T0 (CERN)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74DF39-7B67-BE4F-BA98-4ECC1FFC43E3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0459" y="891755"/>
            <a:ext cx="20954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2016: 49.4 PB LHC data/ </a:t>
            </a:r>
          </a:p>
          <a:p>
            <a:r>
              <a:rPr lang="en-US" sz="1100" dirty="0"/>
              <a:t> </a:t>
            </a:r>
            <a:r>
              <a:rPr lang="en-US" sz="1100" dirty="0" smtClean="0"/>
              <a:t>            58 PB all experiments/</a:t>
            </a:r>
          </a:p>
          <a:p>
            <a:r>
              <a:rPr lang="en-US" sz="1100" dirty="0"/>
              <a:t> </a:t>
            </a:r>
            <a:r>
              <a:rPr lang="en-US" sz="1100" dirty="0" smtClean="0"/>
              <a:t>            73 PB total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365607" y="768783"/>
            <a:ext cx="12474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ALICE:    7.6 PB</a:t>
            </a:r>
          </a:p>
          <a:p>
            <a:r>
              <a:rPr lang="en-US" sz="1100" dirty="0" smtClean="0"/>
              <a:t>ATLAS: 17.4 PB</a:t>
            </a:r>
          </a:p>
          <a:p>
            <a:r>
              <a:rPr lang="en-US" sz="1100" dirty="0" smtClean="0"/>
              <a:t>CMS:    16.0 PB</a:t>
            </a:r>
          </a:p>
          <a:p>
            <a:r>
              <a:rPr lang="en-US" sz="1100" dirty="0" err="1" smtClean="0"/>
              <a:t>LHCb</a:t>
            </a:r>
            <a:r>
              <a:rPr lang="en-US" sz="1100" dirty="0" smtClean="0"/>
              <a:t>:     8.5 PB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04" y="1901454"/>
            <a:ext cx="5879432" cy="118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95207" y="1996134"/>
            <a:ext cx="166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 PB in July 2016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3342" y="3308623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 PB on tape</a:t>
            </a:r>
          </a:p>
          <a:p>
            <a:r>
              <a:rPr lang="en-US" sz="1400" dirty="0" smtClean="0"/>
              <a:t>&gt;500 M files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864" y="14290"/>
            <a:ext cx="1831136" cy="13733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375" y="945518"/>
            <a:ext cx="1270143" cy="9367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54" y="3036469"/>
            <a:ext cx="5101389" cy="210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64" y="-16772"/>
            <a:ext cx="8226854" cy="6599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Facilities today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E04333F-CC19-4146-8538-469AB8F854F8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14"/>
            <a:ext cx="3846690" cy="256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058" y="623176"/>
            <a:ext cx="2805196" cy="2437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1" y="623176"/>
            <a:ext cx="1749872" cy="109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85" y="422055"/>
            <a:ext cx="1758410" cy="111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" b="7097"/>
          <a:stretch/>
        </p:blipFill>
        <p:spPr>
          <a:xfrm>
            <a:off x="2969335" y="2446503"/>
            <a:ext cx="3788081" cy="269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90" y="4841629"/>
            <a:ext cx="2062224" cy="170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91" y="3357138"/>
            <a:ext cx="2623375" cy="830997"/>
          </a:xfrm>
          <a:prstGeom prst="rect">
            <a:avLst/>
          </a:prstGeom>
          <a:solidFill>
            <a:srgbClr val="DDBDD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2017: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325 k cores</a:t>
            </a:r>
            <a:endParaRPr lang="en-US" sz="1600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ym typeface="Wingdings"/>
              </a:rPr>
              <a:t>2</a:t>
            </a:r>
            <a:r>
              <a:rPr lang="en-US" sz="1600" dirty="0" smtClean="0">
                <a:sym typeface="Wingdings"/>
              </a:rPr>
              <a:t>50 PB raw disk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2725" y="3230362"/>
            <a:ext cx="2199190" cy="1661993"/>
          </a:xfrm>
          <a:prstGeom prst="rect">
            <a:avLst/>
          </a:prstGeom>
          <a:solidFill>
            <a:srgbClr val="DDBDD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2017-18/19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Upgrade internal networking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Refresh tape infrastructure</a:t>
            </a:r>
            <a:endParaRPr lang="en-US" sz="16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34" y="385478"/>
            <a:ext cx="3788081" cy="2479641"/>
          </a:xfrm>
        </p:spPr>
      </p:pic>
      <p:sp>
        <p:nvSpPr>
          <p:cNvPr id="19" name="Oval 18"/>
          <p:cNvSpPr/>
          <p:nvPr/>
        </p:nvSpPr>
        <p:spPr>
          <a:xfrm>
            <a:off x="3048000" y="1412240"/>
            <a:ext cx="558800" cy="213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976879" y="498142"/>
            <a:ext cx="558800" cy="213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5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106"/>
            <a:ext cx="8226854" cy="5517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Provisioning 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6831" y="342999"/>
            <a:ext cx="2491940" cy="2431435"/>
          </a:xfrm>
          <a:prstGeom prst="rect">
            <a:avLst/>
          </a:prstGeom>
          <a:solidFill>
            <a:srgbClr val="BFEB9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Moving towards Elastic Hybrid IaaS model: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In house resources at full occupation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Elastic use of commercial &amp; public clouds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Assume “spot-market” style pricing</a:t>
            </a:r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16407" y="1654676"/>
            <a:ext cx="6414149" cy="2853990"/>
            <a:chOff x="1475054" y="1555147"/>
            <a:chExt cx="6414149" cy="2853990"/>
          </a:xfrm>
        </p:grpSpPr>
        <p:sp>
          <p:nvSpPr>
            <p:cNvPr id="24" name="Rectangle 23"/>
            <p:cNvSpPr/>
            <p:nvPr/>
          </p:nvSpPr>
          <p:spPr>
            <a:xfrm>
              <a:off x="1475054" y="1555147"/>
              <a:ext cx="6414149" cy="2853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532584" y="1604891"/>
              <a:ext cx="6280484" cy="2804246"/>
              <a:chOff x="81054" y="688179"/>
              <a:chExt cx="5950778" cy="212433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565753" y="2096473"/>
                <a:ext cx="3444225" cy="706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 smtClean="0"/>
                  <a:t>    </a:t>
                </a:r>
              </a:p>
              <a:p>
                <a:pPr algn="ctr"/>
                <a:r>
                  <a:rPr lang="en-US" sz="1350" dirty="0"/>
                  <a:t> </a:t>
                </a:r>
                <a:r>
                  <a:rPr lang="en-US" sz="1350" dirty="0" smtClean="0"/>
                  <a:t>   OpenStack </a:t>
                </a:r>
                <a:r>
                  <a:rPr lang="en-US" sz="1350" dirty="0"/>
                  <a:t>Resource </a:t>
                </a:r>
                <a:r>
                  <a:rPr lang="en-US" sz="1350" dirty="0" smtClean="0"/>
                  <a:t>Provisioning</a:t>
                </a:r>
              </a:p>
              <a:p>
                <a:pPr algn="ctr"/>
                <a:r>
                  <a:rPr lang="en-US" sz="1350" dirty="0" smtClean="0"/>
                  <a:t>(&gt;1 physical data </a:t>
                </a:r>
                <a:r>
                  <a:rPr lang="en-US" sz="1350" dirty="0" err="1" smtClean="0"/>
                  <a:t>centre</a:t>
                </a:r>
                <a:r>
                  <a:rPr lang="en-US" sz="1350" dirty="0" smtClean="0"/>
                  <a:t>)</a:t>
                </a:r>
                <a:endParaRPr lang="en-US" sz="135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1054" y="1280129"/>
                <a:ext cx="2404967" cy="7060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 err="1">
                    <a:solidFill>
                      <a:schemeClr val="tx1"/>
                    </a:solidFill>
                  </a:rPr>
                  <a:t>HTCondor</a:t>
                </a:r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35683" y="2106438"/>
                <a:ext cx="1108042" cy="706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Public Cloud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2565753" y="2125509"/>
                <a:ext cx="3423854" cy="196249"/>
                <a:chOff x="911706" y="4786982"/>
                <a:chExt cx="5150647" cy="312395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4752669" y="4792565"/>
                  <a:ext cx="1309684" cy="2969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000" dirty="0"/>
                    <a:t>VMs</a:t>
                  </a:r>
                  <a:endParaRPr lang="en-US" sz="105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925935" y="4786982"/>
                  <a:ext cx="1738621" cy="296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000" dirty="0"/>
                    <a:t>Containers</a:t>
                  </a:r>
                  <a:endParaRPr lang="en-US" sz="105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911706" y="4802464"/>
                  <a:ext cx="1931507" cy="2969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000" dirty="0"/>
                    <a:t>Bare Metal and HPC</a:t>
                  </a: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2486021" y="1280129"/>
                <a:ext cx="1120050" cy="7060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 smtClean="0"/>
                  <a:t>(LSF)</a:t>
                </a:r>
                <a:endParaRPr lang="en-US" sz="135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1054" y="2106439"/>
                <a:ext cx="1108042" cy="706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HPC/</a:t>
                </a:r>
              </a:p>
              <a:p>
                <a:pPr algn="ctr"/>
                <a:r>
                  <a:rPr lang="en-US" sz="1200" dirty="0" smtClean="0"/>
                  <a:t>Volunteer/</a:t>
                </a:r>
              </a:p>
              <a:p>
                <a:pPr algn="ctr"/>
                <a:r>
                  <a:rPr lang="en-US" sz="1200" dirty="0" smtClean="0"/>
                  <a:t>Opportunistic</a:t>
                </a:r>
                <a:endParaRPr lang="en-US" sz="12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857432" y="704358"/>
                <a:ext cx="1174400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rgbClr val="7030A0"/>
                    </a:solidFill>
                  </a:rPr>
                  <a:t>IT &amp; Experiment Services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0993" y="688990"/>
                <a:ext cx="1088164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7030A0"/>
                    </a:solidFill>
                  </a:rPr>
                  <a:t>End Users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672743" y="691883"/>
                <a:ext cx="1088164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7030A0"/>
                    </a:solidFill>
                  </a:rPr>
                  <a:t>CI/CD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56800" y="1270493"/>
                <a:ext cx="2375031" cy="7060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APIs</a:t>
                </a:r>
              </a:p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CLIs</a:t>
                </a:r>
              </a:p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GUIs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335683" y="688179"/>
                <a:ext cx="2240537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7030A0"/>
                    </a:solidFill>
                  </a:rPr>
                  <a:t>Experiment Pilot Factories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266"/>
          <a:stretch/>
        </p:blipFill>
        <p:spPr>
          <a:xfrm>
            <a:off x="2949183" y="3955539"/>
            <a:ext cx="511029" cy="5337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DFB2CA-0183-6741-9BCD-F5A9299FDD0F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7022147" y="2870993"/>
            <a:ext cx="1844674" cy="2169091"/>
            <a:chOff x="6505282" y="3141131"/>
            <a:chExt cx="2181518" cy="2667000"/>
          </a:xfrm>
        </p:grpSpPr>
        <p:sp>
          <p:nvSpPr>
            <p:cNvPr id="41" name="Rectangle 40"/>
            <p:cNvSpPr/>
            <p:nvPr/>
          </p:nvSpPr>
          <p:spPr>
            <a:xfrm>
              <a:off x="6505282" y="3141131"/>
              <a:ext cx="2181518" cy="2667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527801" y="3217020"/>
              <a:ext cx="2093675" cy="2524514"/>
              <a:chOff x="6527801" y="3496420"/>
              <a:chExt cx="2093675" cy="2524514"/>
            </a:xfrm>
          </p:grpSpPr>
          <p:pic>
            <p:nvPicPr>
              <p:cNvPr id="43" name="Picture 42" descr="Screen Shot 2016-10-04 at 16.41.03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00331" y="3590377"/>
                <a:ext cx="765175" cy="2430557"/>
              </a:xfrm>
              <a:prstGeom prst="rect">
                <a:avLst/>
              </a:prstGeom>
            </p:spPr>
          </p:pic>
          <p:pic>
            <p:nvPicPr>
              <p:cNvPr id="44" name="Picture 27" descr="lhcb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5506" y="3496420"/>
                <a:ext cx="482371" cy="32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9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801" y="3668547"/>
                <a:ext cx="691064" cy="363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97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5150" y="3951906"/>
                <a:ext cx="436326" cy="437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7" name="Straight Arrow Connector 46"/>
              <p:cNvCxnSpPr>
                <a:stCxn id="47" idx="1"/>
              </p:cNvCxnSpPr>
              <p:nvPr/>
            </p:nvCxnSpPr>
            <p:spPr>
              <a:xfrm flipH="1">
                <a:off x="7753497" y="4170698"/>
                <a:ext cx="431653" cy="249413"/>
              </a:xfrm>
              <a:prstGeom prst="straightConnector1">
                <a:avLst/>
              </a:prstGeom>
              <a:ln w="19050" cmpd="sng">
                <a:solidFill>
                  <a:schemeClr val="accent6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7656099" y="3881110"/>
                <a:ext cx="330171" cy="539001"/>
              </a:xfrm>
              <a:prstGeom prst="straightConnector1">
                <a:avLst/>
              </a:prstGeom>
              <a:ln w="19050" cmpd="sng">
                <a:solidFill>
                  <a:schemeClr val="accent6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46" idx="2"/>
              </p:cNvCxnSpPr>
              <p:nvPr/>
            </p:nvCxnSpPr>
            <p:spPr>
              <a:xfrm>
                <a:off x="6873333" y="4032431"/>
                <a:ext cx="433400" cy="357059"/>
              </a:xfrm>
              <a:prstGeom prst="straightConnector1">
                <a:avLst/>
              </a:prstGeom>
              <a:ln w="19050" cmpd="sng">
                <a:solidFill>
                  <a:schemeClr val="accent6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2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 20"/>
          <p:cNvGrpSpPr/>
          <p:nvPr/>
        </p:nvGrpSpPr>
        <p:grpSpPr>
          <a:xfrm>
            <a:off x="276725" y="502678"/>
            <a:ext cx="3717615" cy="2302617"/>
            <a:chOff x="2882050" y="789335"/>
            <a:chExt cx="6261988" cy="3780420"/>
          </a:xfrm>
        </p:grpSpPr>
        <p:pic>
          <p:nvPicPr>
            <p:cNvPr id="16" name="Picture 15" descr="1211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2050" y="989561"/>
              <a:ext cx="6261988" cy="35801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5957" y="2600058"/>
              <a:ext cx="485975" cy="359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6898" y="3057456"/>
              <a:ext cx="432891" cy="2558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5509" y="3176755"/>
              <a:ext cx="339524" cy="26937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0866" y="3147194"/>
              <a:ext cx="764496" cy="14006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3790" y="3576054"/>
              <a:ext cx="555534" cy="1888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5479" y="3176755"/>
              <a:ext cx="270030" cy="27003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291082" y="3273611"/>
              <a:ext cx="13067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Open Telekom Cloud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84168" y="1125967"/>
              <a:ext cx="2428875" cy="1350169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532" y="789335"/>
              <a:ext cx="3066101" cy="1263864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992" y="3743783"/>
              <a:ext cx="1111092" cy="42523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05" y="0"/>
            <a:ext cx="6170141" cy="5026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Commercial Clouds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4A2711-804A-2D4E-8CCB-6DB4A7C9A51C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15009"/>
            <a:ext cx="4262159" cy="1649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78" y="2292957"/>
            <a:ext cx="3811622" cy="2474307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973166" y="2200041"/>
            <a:ext cx="281762" cy="680174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" y="2997827"/>
            <a:ext cx="5143278" cy="2061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7464" y="4101608"/>
            <a:ext cx="686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ATLAS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5107" y="389009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accent6">
                    <a:lumMod val="50000"/>
                  </a:schemeClr>
                </a:solidFill>
              </a:rPr>
              <a:t>LHCb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4278" y="450852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ALICE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1"/>
            <a:ext cx="9144000" cy="563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9905" y="144791"/>
            <a:ext cx="7998594" cy="6201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Large Hadron Collider (LHC)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790" y="742950"/>
            <a:ext cx="2033810" cy="152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952750"/>
            <a:ext cx="2222444" cy="14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800350"/>
            <a:ext cx="1522405" cy="111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1806" y="2383963"/>
            <a:ext cx="5126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 new frontier in Energy &amp; </a:t>
            </a:r>
            <a:r>
              <a:rPr lang="en-US" b="1" u="sng" dirty="0" smtClean="0">
                <a:solidFill>
                  <a:srgbClr val="FFFFFF"/>
                </a:solidFill>
                <a:latin typeface="Arial" charset="0"/>
              </a:rPr>
              <a:t>Data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Arial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LHC experiments generate 50 PB/year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4EE493-1D61-3143-A2BB-8F85335C60FC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98644" y="1148381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~700 MB/s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8762" y="3934704"/>
            <a:ext cx="7489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~10 GB/s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6352" y="919708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&gt;1 GB/s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8053" y="4272279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&gt;1 GB/s</a:t>
            </a:r>
            <a:endParaRPr lang="en-US" sz="10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Other Resources for WLCG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High Performance Computing</a:t>
            </a:r>
          </a:p>
          <a:p>
            <a:pPr lvl="1"/>
            <a:r>
              <a:rPr lang="en-GB" dirty="0" smtClean="0"/>
              <a:t>HPC shares </a:t>
            </a:r>
          </a:p>
          <a:p>
            <a:pPr lvl="1"/>
            <a:r>
              <a:rPr lang="en-GB" dirty="0" smtClean="0"/>
              <a:t>HPC backfill </a:t>
            </a:r>
          </a:p>
          <a:p>
            <a:r>
              <a:rPr lang="en-GB" dirty="0" smtClean="0"/>
              <a:t>Opportunistic Resources</a:t>
            </a:r>
          </a:p>
          <a:p>
            <a:pPr lvl="1"/>
            <a:r>
              <a:rPr lang="en-GB" dirty="0" smtClean="0"/>
              <a:t>Volunteer computing</a:t>
            </a:r>
          </a:p>
          <a:p>
            <a:pPr lvl="2"/>
            <a:r>
              <a:rPr lang="en-GB" dirty="0" err="1" smtClean="0"/>
              <a:t>LHC@home</a:t>
            </a:r>
            <a:r>
              <a:rPr lang="en-GB" dirty="0" smtClean="0"/>
              <a:t> (</a:t>
            </a:r>
            <a:r>
              <a:rPr lang="en-GB" dirty="0" err="1" smtClean="0"/>
              <a:t>Boinc</a:t>
            </a:r>
            <a:r>
              <a:rPr lang="en-GB" dirty="0"/>
              <a:t>)</a:t>
            </a:r>
            <a:r>
              <a:rPr lang="en-GB" dirty="0" smtClean="0"/>
              <a:t>	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829300" y="4767263"/>
            <a:ext cx="2171700" cy="273844"/>
          </a:xfrm>
        </p:spPr>
        <p:txBody>
          <a:bodyPr/>
          <a:lstStyle/>
          <a:p>
            <a:r>
              <a:rPr lang="en-US" smtClean="0"/>
              <a:t>markus.schulz@cern.ch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4762" y="4767263"/>
            <a:ext cx="376238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835" y="3909170"/>
            <a:ext cx="5702165" cy="858093"/>
          </a:xfrm>
          <a:prstGeom prst="rect">
            <a:avLst/>
          </a:prstGeom>
        </p:spPr>
      </p:pic>
      <p:pic>
        <p:nvPicPr>
          <p:cNvPr id="8" name="plot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412" y="3738163"/>
            <a:ext cx="2261382" cy="1238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\\cern.ch\dfs\Users\l\lfield\Documents\www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76" y="878746"/>
            <a:ext cx="1234564" cy="5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25" y="1454607"/>
            <a:ext cx="2777975" cy="20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58D09-1B82-8B4A-8A19-941E25601364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latin typeface="Arial" charset="0"/>
              </a:rPr>
              <a:t>ATLAS@home Contribution</a:t>
            </a:r>
            <a:endParaRPr lang="en-GB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81862" y="4767263"/>
            <a:ext cx="376238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4B150D-5774-DA49-B02C-AB386D3158B6}" type="slidenum">
              <a:rPr lang="en-US">
                <a:solidFill>
                  <a:srgbClr val="8999BE"/>
                </a:solidFill>
              </a:rPr>
              <a:pPr/>
              <a:t>21</a:t>
            </a:fld>
            <a:endParaRPr lang="en-US">
              <a:solidFill>
                <a:srgbClr val="8999BE"/>
              </a:solidFill>
            </a:endParaRPr>
          </a:p>
        </p:txBody>
      </p:sp>
      <p:sp>
        <p:nvSpPr>
          <p:cNvPr id="44035" name="Foliennummernplatzhalter 5"/>
          <p:cNvSpPr txBox="1">
            <a:spLocks/>
          </p:cNvSpPr>
          <p:nvPr/>
        </p:nvSpPr>
        <p:spPr bwMode="auto">
          <a:xfrm>
            <a:off x="7085410" y="4752975"/>
            <a:ext cx="57269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/>
            <a:fld id="{EEEC8E74-14D7-C44D-AE58-530DE5355D09}" type="slidenum">
              <a:rPr lang="en-US" sz="1350">
                <a:solidFill>
                  <a:srgbClr val="0C377B"/>
                </a:solidFill>
              </a:rPr>
              <a:pPr defTabSz="342900"/>
              <a:t>21</a:t>
            </a:fld>
            <a:endParaRPr lang="en-US" sz="1350">
              <a:solidFill>
                <a:srgbClr val="0C377B"/>
              </a:solidFill>
            </a:endParaRPr>
          </a:p>
        </p:txBody>
      </p:sp>
      <p:pic>
        <p:nvPicPr>
          <p:cNvPr id="44036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23" y="645237"/>
            <a:ext cx="4939904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bgerundetes Rechteck 11"/>
          <p:cNvSpPr/>
          <p:nvPr/>
        </p:nvSpPr>
        <p:spPr>
          <a:xfrm>
            <a:off x="2869969" y="4295602"/>
            <a:ext cx="330431" cy="87284"/>
          </a:xfrm>
          <a:prstGeom prst="roundRect">
            <a:avLst/>
          </a:prstGeom>
          <a:noFill/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de-DE" sz="1350">
              <a:solidFill>
                <a:srgbClr val="FFFFFF"/>
              </a:solidFill>
            </a:endParaRPr>
          </a:p>
        </p:txBody>
      </p:sp>
      <p:sp>
        <p:nvSpPr>
          <p:cNvPr id="12" name="Ellipse 12"/>
          <p:cNvSpPr/>
          <p:nvPr/>
        </p:nvSpPr>
        <p:spPr>
          <a:xfrm>
            <a:off x="7066360" y="1629967"/>
            <a:ext cx="161925" cy="211931"/>
          </a:xfrm>
          <a:prstGeom prst="ellipse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342900">
              <a:defRPr/>
            </a:pPr>
            <a:endParaRPr lang="de-DE" sz="1350">
              <a:solidFill>
                <a:srgbClr val="0C377B"/>
              </a:solidFill>
            </a:endParaRPr>
          </a:p>
        </p:txBody>
      </p:sp>
      <p:pic>
        <p:nvPicPr>
          <p:cNvPr id="44041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0" t="6876" r="2377" b="39932"/>
          <a:stretch>
            <a:fillRect/>
          </a:stretch>
        </p:blipFill>
        <p:spPr bwMode="auto">
          <a:xfrm>
            <a:off x="3614738" y="965598"/>
            <a:ext cx="3732610" cy="411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4"/>
          <p:cNvSpPr>
            <a:spLocks noChangeAspect="1"/>
          </p:cNvSpPr>
          <p:nvPr/>
        </p:nvSpPr>
        <p:spPr>
          <a:xfrm>
            <a:off x="6978253" y="1815704"/>
            <a:ext cx="251222" cy="35004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342900">
              <a:defRPr/>
            </a:pPr>
            <a:endParaRPr lang="de-DE" sz="1350">
              <a:solidFill>
                <a:srgbClr val="0C377B"/>
              </a:solidFill>
            </a:endParaRPr>
          </a:p>
        </p:txBody>
      </p:sp>
      <p:sp>
        <p:nvSpPr>
          <p:cNvPr id="15" name="Abgerundetes Rechteck 6"/>
          <p:cNvSpPr/>
          <p:nvPr/>
        </p:nvSpPr>
        <p:spPr>
          <a:xfrm>
            <a:off x="1907688" y="1606595"/>
            <a:ext cx="3280366" cy="11173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GB" sz="1200">
                <a:solidFill>
                  <a:srgbClr val="FFFFFF"/>
                </a:solidFill>
              </a:rPr>
              <a:t>2nd largest simulation site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GB" sz="1200">
                <a:solidFill>
                  <a:srgbClr val="FFFFFF"/>
                </a:solidFill>
              </a:rPr>
              <a:t>Running 4-5k parallel jobs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FFFFFF"/>
                </a:solidFill>
              </a:rPr>
              <a:t>20M events simulated</a:t>
            </a: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FFFFFF"/>
                </a:solidFill>
              </a:rPr>
              <a:t>5M CPU hours</a:t>
            </a: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44046" name="Textfeld 15"/>
          <p:cNvSpPr txBox="1">
            <a:spLocks noChangeArrowheads="1"/>
          </p:cNvSpPr>
          <p:nvPr/>
        </p:nvSpPr>
        <p:spPr bwMode="auto">
          <a:xfrm rot="-5400000">
            <a:off x="583641" y="2902042"/>
            <a:ext cx="209384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/>
            <a:r>
              <a:rPr lang="de-DE" sz="825">
                <a:solidFill>
                  <a:srgbClr val="0C377B"/>
                </a:solidFill>
                <a:hlinkClick r:id="rId3"/>
              </a:rPr>
              <a:t>http://atlasathome.cern.ch/atlas_job.php</a:t>
            </a:r>
            <a:r>
              <a:rPr lang="de-DE" sz="825">
                <a:solidFill>
                  <a:srgbClr val="0C377B"/>
                </a:solidFill>
              </a:rPr>
              <a:t> 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7193114" y="1606596"/>
            <a:ext cx="521639" cy="259927"/>
          </a:xfrm>
          <a:prstGeom prst="straightConnector1">
            <a:avLst/>
          </a:prstGeom>
          <a:ln w="63500" cmpd="dbl">
            <a:solidFill>
              <a:srgbClr val="FF0000"/>
            </a:solidFill>
            <a:headEnd type="none" w="lg" len="med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B916AD5-3528-784F-B0E5-003147817316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Collaboration beyond HEP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Example: SKA</a:t>
            </a:r>
          </a:p>
          <a:p>
            <a:pPr lvl="1"/>
            <a:r>
              <a:rPr lang="en-GB" dirty="0" smtClean="0"/>
              <a:t>data rates and processing needs like WCG 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26E3D68-C0E0-B14B-9308-D6FBBE2B1576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22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04" y="1831288"/>
            <a:ext cx="4370109" cy="320981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5" y="87845"/>
            <a:ext cx="6781800" cy="50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Future Challenges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High Luminosity LHC </a:t>
            </a:r>
            <a:endParaRPr lang="en-GB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92" y="1435534"/>
            <a:ext cx="5144357" cy="317299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E96DE41-D2FB-1D4D-88B8-BB4F043272AE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23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14"/>
            <a:ext cx="7358170" cy="4310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73" y="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/>
              <a:t>LHC Schedule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631501" y="912736"/>
            <a:ext cx="611086" cy="37423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3256057" y="3487546"/>
            <a:ext cx="1653214" cy="245018"/>
          </a:xfrm>
          <a:prstGeom prst="rightArrow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7312635" y="1115927"/>
            <a:ext cx="628630" cy="295014"/>
          </a:xfrm>
          <a:prstGeom prst="roundRect">
            <a:avLst/>
          </a:prstGeom>
          <a:solidFill>
            <a:srgbClr val="FF66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Run 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5410" y="1103100"/>
            <a:ext cx="10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Alice, </a:t>
            </a:r>
            <a:r>
              <a:rPr lang="en-US" sz="1200" dirty="0" err="1" smtClean="0"/>
              <a:t>LHCb</a:t>
            </a:r>
            <a:r>
              <a:rPr lang="en-US" sz="1200" dirty="0" smtClean="0"/>
              <a:t> upgrades</a:t>
            </a:r>
            <a:endParaRPr lang="en-US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7323914" y="1973803"/>
            <a:ext cx="628630" cy="295014"/>
          </a:xfrm>
          <a:prstGeom prst="roundRect">
            <a:avLst/>
          </a:prstGeom>
          <a:solidFill>
            <a:srgbClr val="FF66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Run 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79752" y="1960977"/>
            <a:ext cx="116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ATLAS, CMS upgrades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2C8-22C5-B842-A55B-75FEC4750AB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9/25/17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markus.schulz@cern.ch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D924-13CC-496E-AA4F-F01E6CFEC05C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39" y="22264"/>
            <a:ext cx="7715200" cy="668157"/>
          </a:xfrm>
        </p:spPr>
        <p:txBody>
          <a:bodyPr>
            <a:normAutofit fontScale="90000"/>
          </a:bodyPr>
          <a:lstStyle/>
          <a:p>
            <a:r>
              <a:rPr lang="en-US" smtClean="0"/>
              <a:t>Future Challenges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158" y="1236942"/>
            <a:ext cx="3129933" cy="2121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500" y="1234127"/>
            <a:ext cx="1923316" cy="2121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08392" y="751459"/>
            <a:ext cx="8644694" cy="446879"/>
            <a:chOff x="623207" y="916273"/>
            <a:chExt cx="8644694" cy="446879"/>
          </a:xfrm>
        </p:grpSpPr>
        <p:sp>
          <p:nvSpPr>
            <p:cNvPr id="6" name="TextBox 5"/>
            <p:cNvSpPr txBox="1"/>
            <p:nvPr/>
          </p:nvSpPr>
          <p:spPr>
            <a:xfrm>
              <a:off x="3419885" y="1134563"/>
              <a:ext cx="430887" cy="22858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B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3207" y="1180720"/>
              <a:ext cx="1676400" cy="17145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First run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99608" y="1180720"/>
              <a:ext cx="645153" cy="171450"/>
            </a:xfrm>
            <a:prstGeom prst="rect">
              <a:avLst/>
            </a:prstGeom>
            <a:solidFill>
              <a:srgbClr val="2D2D8A">
                <a:lumMod val="75000"/>
              </a:srgbClr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LS1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44760" y="1180720"/>
              <a:ext cx="1642899" cy="17145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Second run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2219" y="1187197"/>
              <a:ext cx="976281" cy="171450"/>
            </a:xfrm>
            <a:prstGeom prst="rect">
              <a:avLst/>
            </a:prstGeom>
            <a:solidFill>
              <a:srgbClr val="2D2D8A">
                <a:lumMod val="75000"/>
              </a:srgbClr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LS2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72581" y="1180720"/>
              <a:ext cx="1313228" cy="17145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Third run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17691" y="1172436"/>
              <a:ext cx="817534" cy="180234"/>
            </a:xfrm>
            <a:prstGeom prst="rect">
              <a:avLst/>
            </a:prstGeom>
            <a:solidFill>
              <a:srgbClr val="2D2D8A">
                <a:lumMod val="75000"/>
              </a:srgbClr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LS3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64334" y="1177132"/>
              <a:ext cx="768107" cy="17503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HL-LHC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74428" y="937632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32441" y="1180720"/>
              <a:ext cx="590579" cy="171450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"/>
                  <a:ea typeface="+mn-ea"/>
                  <a:cs typeface="+mn-cs"/>
                </a:rPr>
                <a:t>FCC?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45772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9191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2014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52610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2015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2319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2016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07823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2017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99292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2018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38934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2011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5515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2010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92353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2012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94011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2019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25087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2023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37206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2024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519508" y="916273"/>
              <a:ext cx="7483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2030?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90524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2021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37105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2020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23293" y="92659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2022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26828" y="938406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27081" y="924109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2025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522374" y="3414938"/>
            <a:ext cx="1326004" cy="42319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CPU: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/>
              <a:t>x</a:t>
            </a:r>
            <a:r>
              <a:rPr lang="en-US" sz="1000" dirty="0" smtClean="0"/>
              <a:t>60 from 2016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29252" y="3424238"/>
            <a:ext cx="3159839" cy="5693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Data: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/>
              <a:t>Raw 2016: 50 PB </a:t>
            </a:r>
            <a:r>
              <a:rPr lang="en-US" sz="1000" dirty="0" smtClean="0">
                <a:sym typeface="Wingdings"/>
              </a:rPr>
              <a:t> </a:t>
            </a:r>
            <a:r>
              <a:rPr lang="en-US" sz="1000" dirty="0" smtClean="0"/>
              <a:t>2027: 600 PB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/>
              <a:t>Derived (1 copy): 2016: 80 PB </a:t>
            </a:r>
            <a:r>
              <a:rPr lang="en-US" sz="1000" dirty="0" smtClean="0">
                <a:sym typeface="Wingdings"/>
              </a:rPr>
              <a:t> </a:t>
            </a:r>
            <a:r>
              <a:rPr lang="en-US" sz="1000" dirty="0" smtClean="0"/>
              <a:t>2027: 900 PB</a:t>
            </a:r>
            <a:endParaRPr lang="en-US" sz="1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5E0900-85DC-A84E-83E6-59754A9D133C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4" y="3275298"/>
            <a:ext cx="3059078" cy="18682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5544" y="4059920"/>
            <a:ext cx="6107129" cy="1004619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1100" dirty="0" smtClean="0"/>
              <a:t>Raw data </a:t>
            </a:r>
            <a:r>
              <a:rPr lang="en-US" sz="1100" dirty="0"/>
              <a:t>v</a:t>
            </a:r>
            <a:r>
              <a:rPr lang="en-US" sz="1100" dirty="0" smtClean="0"/>
              <a:t>olume for LHC increases exponentially</a:t>
            </a:r>
            <a:r>
              <a:rPr lang="en-US" sz="1100" dirty="0"/>
              <a:t> </a:t>
            </a:r>
            <a:r>
              <a:rPr lang="en-US" sz="1100" dirty="0" smtClean="0"/>
              <a:t>and with it processing and analysis load</a:t>
            </a:r>
            <a:endParaRPr lang="en-US" sz="1100" dirty="0"/>
          </a:p>
          <a:p>
            <a:r>
              <a:rPr lang="en-US" sz="1100" dirty="0"/>
              <a:t>Technology at ~20%/year will bring x6-10 in 10-11 years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Estimates of resource needs at HL-LHC x10 </a:t>
            </a:r>
            <a:r>
              <a:rPr lang="en-US" sz="1100" b="1" dirty="0">
                <a:solidFill>
                  <a:srgbClr val="FF0000"/>
                </a:solidFill>
              </a:rPr>
              <a:t>above what is realistic to expect from technology with reasonably constant </a:t>
            </a:r>
            <a:r>
              <a:rPr lang="en-US" sz="1100" b="1" dirty="0" smtClean="0">
                <a:solidFill>
                  <a:srgbClr val="FF0000"/>
                </a:solidFill>
              </a:rPr>
              <a:t>cost</a:t>
            </a:r>
          </a:p>
          <a:p>
            <a:endParaRPr lang="en-US" sz="12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" y="1340971"/>
            <a:ext cx="3050199" cy="18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Other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Advancement of processing at same cost slows down </a:t>
            </a:r>
          </a:p>
          <a:p>
            <a:r>
              <a:rPr lang="en-GB" dirty="0" smtClean="0"/>
              <a:t>Computing becomes more divers</a:t>
            </a:r>
          </a:p>
          <a:p>
            <a:pPr lvl="1"/>
            <a:r>
              <a:rPr lang="en-GB" dirty="0" smtClean="0"/>
              <a:t>FPGAs</a:t>
            </a:r>
          </a:p>
          <a:p>
            <a:pPr lvl="1"/>
            <a:r>
              <a:rPr lang="en-GB" dirty="0" smtClean="0"/>
              <a:t>GPUs</a:t>
            </a:r>
          </a:p>
          <a:p>
            <a:pPr lvl="1"/>
            <a:r>
              <a:rPr lang="en-GB" dirty="0" smtClean="0"/>
              <a:t>HPCs</a:t>
            </a:r>
          </a:p>
          <a:p>
            <a:pPr lvl="1"/>
            <a:r>
              <a:rPr lang="en-GB" dirty="0" smtClean="0"/>
              <a:t>Competing CPUs: Intel, ARM, Power </a:t>
            </a:r>
          </a:p>
          <a:p>
            <a:r>
              <a:rPr lang="en-GB" dirty="0" smtClean="0"/>
              <a:t>Machine learning requests for training resources</a:t>
            </a:r>
          </a:p>
          <a:p>
            <a:r>
              <a:rPr lang="en-GB" dirty="0" smtClean="0"/>
              <a:t>HL-LHC Physics requires more precise event generators </a:t>
            </a:r>
          </a:p>
          <a:p>
            <a:pPr lvl="1"/>
            <a:r>
              <a:rPr lang="en-GB" dirty="0" smtClean="0"/>
              <a:t>Next to leading order, next to next to leading order </a:t>
            </a:r>
          </a:p>
          <a:p>
            <a:pPr lvl="2"/>
            <a:r>
              <a:rPr lang="en-GB" dirty="0" smtClean="0"/>
              <a:t>Massive increase in complexity</a:t>
            </a:r>
          </a:p>
          <a:p>
            <a:r>
              <a:rPr lang="en-GB" dirty="0" smtClean="0"/>
              <a:t>.......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D04CC6-2B94-8C4B-B51B-347BAAFE5679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 3 needs for ALICE and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90240" y="994205"/>
            <a:ext cx="5496560" cy="19725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Data: 2016 times 7</a:t>
            </a:r>
          </a:p>
          <a:p>
            <a:pPr lvl="1"/>
            <a:r>
              <a:rPr lang="en-US" dirty="0" smtClean="0"/>
              <a:t>Each ~ 50 PB/year “raw” data </a:t>
            </a:r>
          </a:p>
          <a:p>
            <a:pPr lvl="2"/>
            <a:r>
              <a:rPr lang="en-US" dirty="0" err="1" smtClean="0">
                <a:sym typeface="Wingdings"/>
              </a:rPr>
              <a:t>LHCb</a:t>
            </a:r>
            <a:r>
              <a:rPr lang="en-US" dirty="0" smtClean="0">
                <a:sym typeface="Wingdings"/>
              </a:rPr>
              <a:t> will need ~80 PB/year disk </a:t>
            </a:r>
            <a:endParaRPr lang="en-US" dirty="0" smtClean="0"/>
          </a:p>
          <a:p>
            <a:r>
              <a:rPr lang="en-US" dirty="0" smtClean="0"/>
              <a:t>CPU</a:t>
            </a:r>
          </a:p>
          <a:p>
            <a:pPr lvl="1"/>
            <a:r>
              <a:rPr lang="en-US" dirty="0" smtClean="0"/>
              <a:t>x2 (ALICE), x4 (</a:t>
            </a:r>
            <a:r>
              <a:rPr lang="en-US" dirty="0" err="1" smtClean="0"/>
              <a:t>LHCb</a:t>
            </a:r>
            <a:r>
              <a:rPr lang="en-US" dirty="0" smtClean="0"/>
              <a:t>) increased offline need in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495E1B-09FF-BA49-8796-5F96D4C888FD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95" y="3965897"/>
            <a:ext cx="876094" cy="776286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28" y="3958678"/>
            <a:ext cx="1028700" cy="704850"/>
          </a:xfrm>
          <a:prstGeom prst="rect">
            <a:avLst/>
          </a:prstGeom>
        </p:spPr>
      </p:pic>
      <p:pic>
        <p:nvPicPr>
          <p:cNvPr id="9" name="Picture 8" descr="Screen Shot 2014-11-04 at 00.36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4205"/>
            <a:ext cx="2176691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10-year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925"/>
            <a:ext cx="8229600" cy="38234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HL-LHC will be a multi-Exabyte challenge</a:t>
            </a:r>
          </a:p>
          <a:p>
            <a:pPr lvl="1"/>
            <a:r>
              <a:rPr lang="en-US" dirty="0" smtClean="0"/>
              <a:t>Storage and compute needs x10 above what naïve technology extrapolation will bring</a:t>
            </a:r>
          </a:p>
          <a:p>
            <a:pPr lvl="1"/>
            <a:r>
              <a:rPr lang="en-US" dirty="0" smtClean="0"/>
              <a:t>Need to drive down costs: </a:t>
            </a:r>
            <a:r>
              <a:rPr lang="en-US" dirty="0" smtClean="0">
                <a:solidFill>
                  <a:srgbClr val="FF0000"/>
                </a:solidFill>
              </a:rPr>
              <a:t>focus on performance, efficiency</a:t>
            </a:r>
            <a:r>
              <a:rPr lang="en-US" dirty="0" smtClean="0"/>
              <a:t>, operations, etc.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changes in computing and infrastructure models are necessary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But there is experience:</a:t>
            </a:r>
          </a:p>
          <a:p>
            <a:pPr lvl="1"/>
            <a:r>
              <a:rPr lang="en-US" dirty="0" smtClean="0"/>
              <a:t>~15 years of grid development and successful operation for science</a:t>
            </a:r>
          </a:p>
          <a:p>
            <a:pPr lvl="1"/>
            <a:r>
              <a:rPr lang="en-US" dirty="0" smtClean="0"/>
              <a:t>WLCG has been operating a distributed DC for &gt;5 years</a:t>
            </a:r>
          </a:p>
          <a:p>
            <a:pPr lvl="1"/>
            <a:r>
              <a:rPr lang="en-US" dirty="0" smtClean="0"/>
              <a:t>Large internet companies provide tools and experience that did not exist when we started WLCG</a:t>
            </a:r>
          </a:p>
          <a:p>
            <a:pPr lvl="2"/>
            <a:r>
              <a:rPr lang="en-US" dirty="0" smtClean="0"/>
              <a:t>Tools for managing interconnected DCs, cloud provisioning, etc.</a:t>
            </a:r>
          </a:p>
          <a:p>
            <a:pPr lvl="1"/>
            <a:r>
              <a:rPr lang="en-US" dirty="0" smtClean="0"/>
              <a:t>Starting to </a:t>
            </a:r>
            <a:r>
              <a:rPr lang="en-US" dirty="0" smtClean="0">
                <a:solidFill>
                  <a:srgbClr val="00B050"/>
                </a:solidFill>
              </a:rPr>
              <a:t>prototype federated structures </a:t>
            </a:r>
            <a:r>
              <a:rPr lang="en-US" dirty="0" smtClean="0"/>
              <a:t>for the future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“Upgrade” of the software and computing models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8C42D4-73DF-D64C-A0BA-25C6651C76C4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7900" y="671136"/>
            <a:ext cx="4061925" cy="2829786"/>
            <a:chOff x="3765177" y="1900518"/>
            <a:chExt cx="5289176" cy="3496235"/>
          </a:xfr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Cloud 5"/>
            <p:cNvSpPr/>
            <p:nvPr/>
          </p:nvSpPr>
          <p:spPr>
            <a:xfrm rot="312003">
              <a:off x="3765177" y="1900518"/>
              <a:ext cx="5289176" cy="3496235"/>
            </a:xfrm>
            <a:prstGeom prst="cloud">
              <a:avLst/>
            </a:prstGeom>
            <a:solidFill>
              <a:srgbClr val="B4D1F3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29"/>
              <a:endParaRPr lang="en-US" sz="1013">
                <a:solidFill>
                  <a:srgbClr val="FFFFF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977" y="2400112"/>
              <a:ext cx="3917575" cy="2203636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58128" y="3404129"/>
            <a:ext cx="1954381" cy="577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685729"/>
            <a:r>
              <a:rPr lang="en-US" b="1" dirty="0" smtClean="0">
                <a:solidFill>
                  <a:srgbClr val="FF0000"/>
                </a:solidFill>
              </a:rPr>
              <a:t>HEP Data </a:t>
            </a:r>
            <a:r>
              <a:rPr lang="en-US" b="1" dirty="0">
                <a:solidFill>
                  <a:srgbClr val="FF0000"/>
                </a:solidFill>
              </a:rPr>
              <a:t>cloud</a:t>
            </a:r>
          </a:p>
          <a:p>
            <a:pPr defTabSz="685729"/>
            <a:r>
              <a:rPr lang="en-US" sz="1350" b="1" dirty="0">
                <a:solidFill>
                  <a:srgbClr val="00B050"/>
                </a:solidFill>
              </a:rPr>
              <a:t>Storage</a:t>
            </a:r>
            <a:r>
              <a:rPr lang="en-US" sz="1350" b="1" dirty="0">
                <a:solidFill>
                  <a:srgbClr val="FFA900"/>
                </a:solidFill>
              </a:rPr>
              <a:t> </a:t>
            </a:r>
            <a:r>
              <a:rPr lang="en-US" sz="1350" b="1" dirty="0">
                <a:solidFill>
                  <a:srgbClr val="FF0000"/>
                </a:solidFill>
              </a:rPr>
              <a:t>and </a:t>
            </a:r>
            <a:r>
              <a:rPr lang="en-US" sz="1350" b="1" dirty="0">
                <a:solidFill>
                  <a:srgbClr val="7030A0"/>
                </a:solidFill>
              </a:rPr>
              <a:t>compute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53" y="1098509"/>
            <a:ext cx="3909051" cy="154665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066" y="782755"/>
            <a:ext cx="249643" cy="24964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811" y="1163218"/>
            <a:ext cx="249643" cy="24964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066" y="1110020"/>
            <a:ext cx="249643" cy="24964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106" y="585306"/>
            <a:ext cx="249643" cy="24964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76" y="2147837"/>
            <a:ext cx="478993" cy="49762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055" y="1978890"/>
            <a:ext cx="249643" cy="249643"/>
          </a:xfrm>
          <a:prstGeom prst="rect">
            <a:avLst/>
          </a:prstGeom>
        </p:spPr>
      </p:pic>
      <p:cxnSp>
        <p:nvCxnSpPr>
          <p:cNvPr id="68" name="Straight Connector 67"/>
          <p:cNvCxnSpPr>
            <a:stCxn id="66" idx="1"/>
          </p:cNvCxnSpPr>
          <p:nvPr/>
        </p:nvCxnSpPr>
        <p:spPr>
          <a:xfrm flipH="1">
            <a:off x="5887070" y="2103712"/>
            <a:ext cx="187985" cy="124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1" idx="1"/>
          </p:cNvCxnSpPr>
          <p:nvPr/>
        </p:nvCxnSpPr>
        <p:spPr>
          <a:xfrm flipH="1">
            <a:off x="4326510" y="907577"/>
            <a:ext cx="1144556" cy="343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226560" y="689792"/>
            <a:ext cx="1579638" cy="408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492870" y="1401710"/>
            <a:ext cx="1457365" cy="129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3" idx="1"/>
          </p:cNvCxnSpPr>
          <p:nvPr/>
        </p:nvCxnSpPr>
        <p:spPr>
          <a:xfrm flipH="1">
            <a:off x="4458816" y="1234842"/>
            <a:ext cx="1012250" cy="147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65" idx="1"/>
          </p:cNvCxnSpPr>
          <p:nvPr/>
        </p:nvCxnSpPr>
        <p:spPr>
          <a:xfrm flipH="1" flipV="1">
            <a:off x="4570805" y="2097873"/>
            <a:ext cx="837271" cy="298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545426" y="1359663"/>
            <a:ext cx="91723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29"/>
            <a:r>
              <a:rPr lang="en-US" sz="1013" dirty="0">
                <a:solidFill>
                  <a:srgbClr val="0C377B"/>
                </a:solidFill>
              </a:rPr>
              <a:t>Cloud users:</a:t>
            </a:r>
          </a:p>
          <a:p>
            <a:pPr defTabSz="685729"/>
            <a:r>
              <a:rPr lang="en-US" sz="1013" dirty="0">
                <a:solidFill>
                  <a:srgbClr val="0C377B"/>
                </a:solidFill>
              </a:rPr>
              <a:t>Analysis</a:t>
            </a:r>
          </a:p>
        </p:txBody>
      </p:sp>
      <p:sp>
        <p:nvSpPr>
          <p:cNvPr id="81" name="Right Brace 80"/>
          <p:cNvSpPr/>
          <p:nvPr/>
        </p:nvSpPr>
        <p:spPr>
          <a:xfrm>
            <a:off x="6190429" y="733593"/>
            <a:ext cx="288151" cy="1978760"/>
          </a:xfrm>
          <a:prstGeom prst="rightBrace">
            <a:avLst>
              <a:gd name="adj1" fmla="val 8333"/>
              <a:gd name="adj2" fmla="val 49381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29"/>
            <a:endParaRPr lang="en-US" sz="1013">
              <a:solidFill>
                <a:srgbClr val="0C377B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34116AA-D18A-B242-A3B1-A6021EED63C1}" type="datetime1">
              <a:rPr 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A66B66-9E07-904C-9EDD-ECABDC3AC73A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29</a:t>
            </a:fld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588"/>
            <a:ext cx="8829040" cy="673101"/>
          </a:xfrm>
        </p:spPr>
        <p:txBody>
          <a:bodyPr>
            <a:noAutofit/>
          </a:bodyPr>
          <a:lstStyle/>
          <a:p>
            <a:r>
              <a:rPr lang="en-US" sz="2800" dirty="0" smtClean="0"/>
              <a:t>Possible Model for future HEP computing infrastructure</a:t>
            </a:r>
            <a:endParaRPr lang="en-US" sz="28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5590344" y="2974975"/>
            <a:ext cx="2972852" cy="2090263"/>
            <a:chOff x="7709835" y="104172"/>
            <a:chExt cx="3619101" cy="275375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3" name="Rectangle 72"/>
            <p:cNvSpPr/>
            <p:nvPr/>
          </p:nvSpPr>
          <p:spPr>
            <a:xfrm>
              <a:off x="7709836" y="104172"/>
              <a:ext cx="3619100" cy="27537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685729"/>
              <a:r>
                <a:rPr lang="en-US" sz="1013" dirty="0">
                  <a:solidFill>
                    <a:srgbClr val="0C377B"/>
                  </a:solidFill>
                </a:rPr>
                <a:t>Simulation resources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9835" y="853030"/>
              <a:ext cx="3619101" cy="197893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6517" y="444636"/>
              <a:ext cx="1912419" cy="66257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9835" y="444636"/>
              <a:ext cx="1580147" cy="392779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442" y="1709832"/>
            <a:ext cx="712574" cy="617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5850" y="3928564"/>
            <a:ext cx="2806906" cy="1221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51" y="4063480"/>
            <a:ext cx="1543213" cy="108691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214987" y="3302118"/>
            <a:ext cx="1954381" cy="577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685729"/>
            <a:r>
              <a:rPr lang="en-US" b="1" dirty="0" smtClean="0">
                <a:solidFill>
                  <a:srgbClr val="FF0000"/>
                </a:solidFill>
              </a:rPr>
              <a:t>HEP Data lake</a:t>
            </a:r>
            <a:endParaRPr lang="en-US" b="1" dirty="0">
              <a:solidFill>
                <a:srgbClr val="FF0000"/>
              </a:solidFill>
            </a:endParaRPr>
          </a:p>
          <a:p>
            <a:pPr defTabSz="685729"/>
            <a:r>
              <a:rPr lang="en-US" sz="1350" b="1" dirty="0">
                <a:solidFill>
                  <a:srgbClr val="00B050"/>
                </a:solidFill>
              </a:rPr>
              <a:t>Storage</a:t>
            </a:r>
            <a:r>
              <a:rPr lang="en-US" sz="1350" b="1" dirty="0">
                <a:solidFill>
                  <a:srgbClr val="FFA900"/>
                </a:solidFill>
              </a:rPr>
              <a:t> </a:t>
            </a:r>
            <a:r>
              <a:rPr lang="en-US" sz="1350" b="1" dirty="0">
                <a:solidFill>
                  <a:srgbClr val="FF0000"/>
                </a:solidFill>
              </a:rPr>
              <a:t>and </a:t>
            </a:r>
            <a:r>
              <a:rPr lang="en-US" sz="1350" b="1" dirty="0">
                <a:solidFill>
                  <a:srgbClr val="7030A0"/>
                </a:solidFill>
              </a:rPr>
              <a:t>compute</a:t>
            </a:r>
          </a:p>
        </p:txBody>
      </p:sp>
    </p:spTree>
    <p:extLst>
      <p:ext uri="{BB962C8B-B14F-4D97-AF65-F5344CB8AC3E}">
        <p14:creationId xmlns:p14="http://schemas.microsoft.com/office/powerpoint/2010/main" val="5356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5-09-30 at 23.39.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>
            <a:fillRect/>
          </a:stretch>
        </p:blipFill>
        <p:spPr>
          <a:xfrm>
            <a:off x="1483841" y="853570"/>
            <a:ext cx="6172200" cy="38079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Processing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370002" y="4771788"/>
            <a:ext cx="1600200" cy="273844"/>
          </a:xfrm>
          <a:prstGeom prst="rect">
            <a:avLst/>
          </a:prstGeom>
        </p:spPr>
        <p:txBody>
          <a:bodyPr/>
          <a:lstStyle/>
          <a:p>
            <a:pPr defTabSz="685787"/>
            <a:fld id="{81FF4467-346A-6B49-82B9-5104503DA423}" type="datetime1">
              <a:rPr 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endParaRPr lang="fr-FR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030068" y="4767267"/>
            <a:ext cx="2171700" cy="273844"/>
          </a:xfrm>
          <a:prstGeom prst="rect">
            <a:avLst/>
          </a:prstGeom>
        </p:spPr>
        <p:txBody>
          <a:bodyPr/>
          <a:lstStyle/>
          <a:p>
            <a:pPr defTabSz="685787"/>
            <a:r>
              <a:rPr lang="en-US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282034" y="4767267"/>
            <a:ext cx="376068" cy="273844"/>
          </a:xfrm>
          <a:prstGeom prst="rect">
            <a:avLst/>
          </a:prstGeom>
        </p:spPr>
        <p:txBody>
          <a:bodyPr/>
          <a:lstStyle/>
          <a:p>
            <a:pPr defTabSz="685787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 defTabSz="685787"/>
              <a:t>3</a:t>
            </a:fld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594" y="4764109"/>
            <a:ext cx="2249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>
                <a:solidFill>
                  <a:srgbClr val="0C377B"/>
                </a:solidFill>
              </a:rPr>
              <a:t>Anna </a:t>
            </a:r>
            <a:r>
              <a:rPr lang="en-GB" sz="1350" err="1">
                <a:solidFill>
                  <a:srgbClr val="0C377B"/>
                </a:solidFill>
              </a:rPr>
              <a:t>Sfyrla</a:t>
            </a:r>
            <a:r>
              <a:rPr lang="en-GB" sz="1350">
                <a:solidFill>
                  <a:srgbClr val="0C377B"/>
                </a:solidFill>
              </a:rPr>
              <a:t> CERN/ATLAS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1125" y="809625"/>
            <a:ext cx="3476625" cy="189547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rgbClr val="FFFFFF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4065366" y="457200"/>
            <a:ext cx="792383" cy="352425"/>
          </a:xfrm>
          <a:prstGeom prst="wedgeRectCallout">
            <a:avLst>
              <a:gd name="adj1" fmla="val -46067"/>
              <a:gd name="adj2" fmla="val 108518"/>
            </a:avLst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b="1">
                <a:solidFill>
                  <a:srgbClr val="0C377B"/>
                </a:solidFill>
              </a:rPr>
              <a:t>Online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5474970" y="535111"/>
            <a:ext cx="2413446" cy="360047"/>
          </a:xfrm>
          <a:prstGeom prst="wedgeRectCallout">
            <a:avLst>
              <a:gd name="adj1" fmla="val -23053"/>
              <a:gd name="adj2" fmla="val 138295"/>
            </a:avLst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b="1" dirty="0">
                <a:solidFill>
                  <a:srgbClr val="0C377B"/>
                </a:solidFill>
              </a:rPr>
              <a:t>Repeated from time to time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3958402" y="4551140"/>
            <a:ext cx="2245038" cy="237784"/>
          </a:xfrm>
          <a:prstGeom prst="wedgeRectCallout">
            <a:avLst>
              <a:gd name="adj1" fmla="val -36135"/>
              <a:gd name="adj2" fmla="val -94502"/>
            </a:avLst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b="1" dirty="0">
                <a:solidFill>
                  <a:srgbClr val="0C377B"/>
                </a:solidFill>
              </a:rPr>
              <a:t>Repeated very frequently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870305" y="2262873"/>
            <a:ext cx="2036222" cy="296513"/>
          </a:xfrm>
          <a:prstGeom prst="wedgeRectCallout">
            <a:avLst>
              <a:gd name="adj1" fmla="val -29684"/>
              <a:gd name="adj2" fmla="val 196603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b="1" dirty="0">
                <a:solidFill>
                  <a:srgbClr val="0C377B"/>
                </a:solidFill>
              </a:rPr>
              <a:t>~50% of computing</a:t>
            </a:r>
          </a:p>
        </p:txBody>
      </p:sp>
    </p:spTree>
    <p:extLst>
      <p:ext uri="{BB962C8B-B14F-4D97-AF65-F5344CB8AC3E}">
        <p14:creationId xmlns:p14="http://schemas.microsoft.com/office/powerpoint/2010/main" val="17733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92" y="800763"/>
            <a:ext cx="6566865" cy="416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28BD93-E0B1-BA44-817C-504EE421B250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6755" y="140846"/>
            <a:ext cx="3576918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HSF Set up in response </a:t>
            </a:r>
            <a:r>
              <a:rPr lang="en-US" sz="1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recognition that software will be key to success for HL-LHC and the future</a:t>
            </a:r>
            <a:endParaRPr lang="en-US" sz="1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38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HSF Community White Paper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Roadmap for HEP Software and Computing R&amp;D for the 2020s</a:t>
            </a:r>
          </a:p>
          <a:p>
            <a:r>
              <a:rPr lang="en-US" dirty="0" smtClean="0"/>
              <a:t>To identify </a:t>
            </a:r>
            <a:r>
              <a:rPr lang="en-US" dirty="0"/>
              <a:t>and prioritize the software research and development investments </a:t>
            </a:r>
            <a:r>
              <a:rPr lang="en-US" dirty="0" smtClean="0"/>
              <a:t>required</a:t>
            </a:r>
          </a:p>
          <a:p>
            <a:r>
              <a:rPr lang="en-US" dirty="0" smtClean="0"/>
              <a:t>The CWP will </a:t>
            </a:r>
            <a:r>
              <a:rPr lang="en-US" dirty="0"/>
              <a:t>describe the community </a:t>
            </a:r>
            <a:r>
              <a:rPr lang="en-US" dirty="0" smtClean="0"/>
              <a:t>strategy </a:t>
            </a:r>
            <a:r>
              <a:rPr lang="en-US" dirty="0"/>
              <a:t>and a roadmap for software and computing R&amp;D in HEP for the 2020s. </a:t>
            </a:r>
            <a:endParaRPr lang="en-US" dirty="0" smtClean="0"/>
          </a:p>
          <a:p>
            <a:r>
              <a:rPr lang="en-US" dirty="0" err="1"/>
              <a:t>O</a:t>
            </a:r>
            <a:r>
              <a:rPr lang="en-US" dirty="0" err="1" smtClean="0"/>
              <a:t>rganised</a:t>
            </a:r>
            <a:r>
              <a:rPr lang="en-US" dirty="0" smtClean="0"/>
              <a:t> </a:t>
            </a:r>
            <a:r>
              <a:rPr lang="en-US" dirty="0"/>
              <a:t>under the umbrella of the HSF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Charged by WLCG </a:t>
            </a:r>
            <a:r>
              <a:rPr lang="en-US" dirty="0"/>
              <a:t>reaching out to other HEP experiments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NOT the project plan for the next decade!</a:t>
            </a:r>
            <a:endParaRPr lang="en-US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373CCA-5289-FA47-AC19-CE61328A52EA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0134" y="4321721"/>
            <a:ext cx="5534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hepsoftwarefoundation.org</a:t>
            </a:r>
            <a:r>
              <a:rPr lang="en-GB" dirty="0"/>
              <a:t>/activities/</a:t>
            </a:r>
            <a:r>
              <a:rPr lang="en-GB" dirty="0" err="1"/>
              <a:t>cwp.html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9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Groups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6743700" cy="337184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Careers, Staffing and Training WG</a:t>
            </a:r>
          </a:p>
          <a:p>
            <a:r>
              <a:rPr lang="en-US" dirty="0" smtClean="0"/>
              <a:t>Computing </a:t>
            </a:r>
            <a:r>
              <a:rPr lang="en-US" dirty="0"/>
              <a:t>Models, Facilities, and Distributed Computing WG</a:t>
            </a:r>
          </a:p>
          <a:p>
            <a:r>
              <a:rPr lang="en-US" dirty="0" smtClean="0"/>
              <a:t>Conditions </a:t>
            </a:r>
            <a:r>
              <a:rPr lang="en-US" dirty="0"/>
              <a:t>Database WG</a:t>
            </a:r>
          </a:p>
          <a:p>
            <a:r>
              <a:rPr lang="en-US" dirty="0" smtClean="0"/>
              <a:t>Data </a:t>
            </a:r>
            <a:r>
              <a:rPr lang="en-US" dirty="0"/>
              <a:t>Organization, Management and Access WG</a:t>
            </a:r>
          </a:p>
          <a:p>
            <a:r>
              <a:rPr lang="en-US" dirty="0" smtClean="0"/>
              <a:t>Data </a:t>
            </a:r>
            <a:r>
              <a:rPr lang="en-US" dirty="0"/>
              <a:t>Analysis and Interpretation WG</a:t>
            </a:r>
          </a:p>
          <a:p>
            <a:r>
              <a:rPr lang="en-US" dirty="0" smtClean="0"/>
              <a:t>Data </a:t>
            </a:r>
            <a:r>
              <a:rPr lang="en-US" dirty="0"/>
              <a:t>and Software Preservation </a:t>
            </a:r>
            <a:r>
              <a:rPr lang="en-US" dirty="0" smtClean="0"/>
              <a:t>WG</a:t>
            </a:r>
            <a:endParaRPr lang="en-US" dirty="0"/>
          </a:p>
          <a:p>
            <a:r>
              <a:rPr lang="en-US" dirty="0"/>
              <a:t>Detector Simulation </a:t>
            </a:r>
            <a:r>
              <a:rPr lang="en-US" dirty="0" smtClean="0"/>
              <a:t>WG</a:t>
            </a:r>
          </a:p>
          <a:p>
            <a:r>
              <a:rPr lang="en-US" dirty="0"/>
              <a:t>Event Processing Frameworks </a:t>
            </a:r>
            <a:r>
              <a:rPr lang="en-US" dirty="0" smtClean="0"/>
              <a:t>WG</a:t>
            </a:r>
          </a:p>
          <a:p>
            <a:r>
              <a:rPr lang="en-US" dirty="0" smtClean="0"/>
              <a:t>Machine Learning WG</a:t>
            </a:r>
          </a:p>
          <a:p>
            <a:r>
              <a:rPr lang="en-US" dirty="0" smtClean="0"/>
              <a:t>Physics </a:t>
            </a:r>
            <a:r>
              <a:rPr lang="en-US" dirty="0"/>
              <a:t>Generators </a:t>
            </a:r>
            <a:r>
              <a:rPr lang="en-US" dirty="0" smtClean="0"/>
              <a:t>WG</a:t>
            </a:r>
            <a:endParaRPr lang="en-US" dirty="0"/>
          </a:p>
          <a:p>
            <a:r>
              <a:rPr lang="en-US" dirty="0"/>
              <a:t>Software Development, Deployment and Validation/Verification WG</a:t>
            </a:r>
          </a:p>
          <a:p>
            <a:r>
              <a:rPr lang="en-US" dirty="0" smtClean="0"/>
              <a:t>Software </a:t>
            </a:r>
            <a:r>
              <a:rPr lang="en-US" dirty="0"/>
              <a:t>Trigger and Event Reconstruction WG</a:t>
            </a:r>
          </a:p>
          <a:p>
            <a:r>
              <a:rPr lang="en-US" dirty="0" smtClean="0"/>
              <a:t>Visualization WG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D2467-25E8-3043-AFE7-D783CDAE95AE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03" y="178555"/>
            <a:ext cx="6389106" cy="528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6135" y="489381"/>
            <a:ext cx="4971445" cy="12588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D9DFF"/>
                </a:solidFill>
              </a:rPr>
              <a:t>Big Data tools</a:t>
            </a:r>
          </a:p>
          <a:p>
            <a:r>
              <a:rPr lang="en-US" dirty="0" smtClean="0">
                <a:solidFill>
                  <a:srgbClr val="2D9DFF"/>
                </a:solidFill>
              </a:rPr>
              <a:t>Machine/Deep learning </a:t>
            </a:r>
            <a:endParaRPr lang="en-US" dirty="0">
              <a:solidFill>
                <a:srgbClr val="2D9D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6568"/>
            <a:ext cx="3592864" cy="3767342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337295" y="4218386"/>
            <a:ext cx="1600200" cy="205978"/>
          </a:xfrm>
          <a:prstGeom prst="rect">
            <a:avLst/>
          </a:prstGeom>
        </p:spPr>
        <p:txBody>
          <a:bodyPr/>
          <a:lstStyle/>
          <a:p>
            <a:pPr algn="r"/>
            <a:fld id="{D2F89FEF-6A44-9B41-A33D-7815FD06DC43}" type="slidenum">
              <a:rPr lang="en-US" sz="900">
                <a:solidFill>
                  <a:schemeClr val="bg1"/>
                </a:solidFill>
              </a:rPr>
              <a:pPr algn="r"/>
              <a:t>33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B5593D-CA86-3440-81FC-1F3E1D4B761A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4" y="1854130"/>
            <a:ext cx="5493518" cy="30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9235" y="66213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SWAN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4328" y="875475"/>
            <a:ext cx="3903076" cy="370266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Provides a web-based analysis facility </a:t>
            </a:r>
            <a:r>
              <a:rPr lang="mr-IN" dirty="0" smtClean="0"/>
              <a:t>–</a:t>
            </a:r>
            <a:r>
              <a:rPr lang="en-US" dirty="0" smtClean="0"/>
              <a:t> via notebooks</a:t>
            </a:r>
          </a:p>
          <a:p>
            <a:r>
              <a:rPr lang="en-US" dirty="0" smtClean="0"/>
              <a:t>Transparent </a:t>
            </a:r>
            <a:r>
              <a:rPr lang="en-US" dirty="0"/>
              <a:t>a</a:t>
            </a:r>
            <a:r>
              <a:rPr lang="en-US" dirty="0" smtClean="0"/>
              <a:t>ccess to scalable back-end analysis infrastructure</a:t>
            </a:r>
          </a:p>
          <a:p>
            <a:pPr lvl="1"/>
            <a:r>
              <a:rPr lang="en-US" dirty="0" smtClean="0"/>
              <a:t>Clouds, Spark, Hadoop, ML, etc.</a:t>
            </a:r>
          </a:p>
          <a:p>
            <a:r>
              <a:rPr lang="en-US" dirty="0" smtClean="0"/>
              <a:t>Performance is defined by the infrastructure</a:t>
            </a:r>
          </a:p>
          <a:p>
            <a:r>
              <a:rPr lang="en-US" dirty="0" smtClean="0"/>
              <a:t>Provides the analysis portal in a “data cloud” or “data lake”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CD73E44-3CF0-F54A-8362-B62B5BD0BF26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32" y="55232"/>
            <a:ext cx="5076847" cy="5041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955" y="55232"/>
            <a:ext cx="712574" cy="6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9553" y="1059582"/>
            <a:ext cx="8226854" cy="37076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WLCG has been successful in providing the global computing environment for physics at the LHC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Engagement and contributions of the worldwide community have been essential for that</a:t>
            </a:r>
          </a:p>
          <a:p>
            <a:r>
              <a:rPr lang="en-US" dirty="0" smtClean="0"/>
              <a:t>LHC upgrades over the coming decade will give new challenges and opportunities</a:t>
            </a:r>
          </a:p>
          <a:p>
            <a:pPr lvl="1"/>
            <a:r>
              <a:rPr lang="en-US" dirty="0" smtClean="0"/>
              <a:t>Technology will change our computing models</a:t>
            </a:r>
          </a:p>
          <a:p>
            <a:r>
              <a:rPr lang="en-US" dirty="0" smtClean="0"/>
              <a:t>We see a lot of potential synergy with other sciences: leadership in scientific big-data in the next decade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9AF0A1-2CE4-AB4F-9E52-1649922D72FC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1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Simulation is complex at all levels </a:t>
            </a:r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26414"/>
            <a:ext cx="3170709" cy="28885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BB8A35-76C2-1C48-8B9E-D850490B07E0}" type="datetime1">
              <a:rPr 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2770056"/>
            <a:ext cx="1502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Physics Process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72948" y="826413"/>
            <a:ext cx="3485939" cy="2053831"/>
            <a:chOff x="4306596" y="1101884"/>
            <a:chExt cx="4647919" cy="27384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596" y="1101884"/>
              <a:ext cx="4647919" cy="27384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02169" y="3356654"/>
              <a:ext cx="21954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/>
                <a:t>Detector Geometry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33703" y="3047055"/>
            <a:ext cx="5483033" cy="1720208"/>
            <a:chOff x="1587603" y="4062740"/>
            <a:chExt cx="7310711" cy="22936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595" y="4062740"/>
              <a:ext cx="5714719" cy="22936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87603" y="5637029"/>
              <a:ext cx="22211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/>
                <a:t>Detector Responds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7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295400" y="-171450"/>
            <a:ext cx="304800" cy="2919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91" y="17729"/>
            <a:ext cx="6347254" cy="6599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Analysis at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666750"/>
            <a:ext cx="6888192" cy="38290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The process to transform raw data into useful physics datasets</a:t>
            </a:r>
          </a:p>
          <a:p>
            <a:r>
              <a:rPr lang="en-US" sz="1600" dirty="0" smtClean="0"/>
              <a:t>This is a complicated series of steps at the LHC (Run2)</a:t>
            </a:r>
            <a:endParaRPr lang="en-US" sz="1600" dirty="0"/>
          </a:p>
        </p:txBody>
      </p:sp>
      <p:pic>
        <p:nvPicPr>
          <p:cNvPr id="5" name="Picture 2" descr="C:\NSS_talk_material\Event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62" y="2343150"/>
            <a:ext cx="105241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857"/>
          <a:stretch/>
        </p:blipFill>
        <p:spPr>
          <a:xfrm>
            <a:off x="1973153" y="2343150"/>
            <a:ext cx="914400" cy="609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857"/>
          <a:stretch/>
        </p:blipFill>
        <p:spPr>
          <a:xfrm>
            <a:off x="3450838" y="2343150"/>
            <a:ext cx="914400" cy="60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857"/>
          <a:stretch/>
        </p:blipFill>
        <p:spPr>
          <a:xfrm>
            <a:off x="5078219" y="2333701"/>
            <a:ext cx="914400" cy="609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857"/>
          <a:stretch/>
        </p:blipFill>
        <p:spPr>
          <a:xfrm>
            <a:off x="6705600" y="2343150"/>
            <a:ext cx="914400" cy="609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334" y="2460473"/>
            <a:ext cx="622679" cy="3748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062" y="1809750"/>
            <a:ext cx="695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</a:t>
            </a:r>
          </a:p>
          <a:p>
            <a:r>
              <a:rPr lang="en-US" sz="1200" dirty="0" smtClean="0"/>
              <a:t>Volume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89062" y="3038143"/>
            <a:ext cx="93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Processing and people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1506" y="3038143"/>
            <a:ext cx="937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HLT</a:t>
            </a:r>
            <a:endParaRPr lang="en-US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215915" y="3013318"/>
            <a:ext cx="138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Reconstruction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2579" y="2992678"/>
            <a:ext cx="138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Reprocessing</a:t>
            </a:r>
            <a:endParaRPr lang="en-US" sz="12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6609243" y="2992678"/>
            <a:ext cx="138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Organized Analysis</a:t>
            </a:r>
            <a:endParaRPr lang="en-US" sz="1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343900" y="298995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Final Selection</a:t>
            </a:r>
            <a:endParaRPr lang="en-US" sz="1200" dirty="0" smtClean="0"/>
          </a:p>
        </p:txBody>
      </p:sp>
      <p:sp>
        <p:nvSpPr>
          <p:cNvPr id="23" name="Rounded Rectangle 22"/>
          <p:cNvSpPr/>
          <p:nvPr/>
        </p:nvSpPr>
        <p:spPr>
          <a:xfrm>
            <a:off x="3616659" y="3356738"/>
            <a:ext cx="304800" cy="8152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326164" y="3156683"/>
            <a:ext cx="91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4</a:t>
            </a:r>
            <a:r>
              <a:rPr lang="en-US" sz="1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0k </a:t>
            </a:r>
          </a:p>
          <a:p>
            <a:r>
              <a:rPr lang="en-US" sz="1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cores</a:t>
            </a:r>
            <a:endParaRPr lang="en-US" sz="1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41984" y="3315660"/>
            <a:ext cx="304800" cy="7267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89975" y="3441724"/>
            <a:ext cx="304800" cy="14160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322114" y="3600033"/>
            <a:ext cx="138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60k cores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135922" y="3315142"/>
            <a:ext cx="304800" cy="45392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585868" y="2877792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20k </a:t>
            </a:r>
          </a:p>
          <a:p>
            <a:r>
              <a:rPr lang="en-US" sz="1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cores</a:t>
            </a:r>
            <a:endParaRPr lang="en-US" sz="1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712524" y="3112782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30k</a:t>
            </a:r>
          </a:p>
          <a:p>
            <a:r>
              <a:rPr lang="en-US" sz="1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cores</a:t>
            </a:r>
            <a:endParaRPr lang="en-US" sz="12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006640" y="3511999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DAQ  and Trigger (less than 200)</a:t>
            </a:r>
            <a:endParaRPr lang="en-US" sz="1200" dirty="0" smtClean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517431" y="3569914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Operations </a:t>
            </a:r>
          </a:p>
          <a:p>
            <a:r>
              <a:rPr lang="en-US" sz="1000" dirty="0" smtClean="0"/>
              <a:t>(less than 100)</a:t>
            </a:r>
            <a:endParaRPr lang="en-US" sz="1200" dirty="0" smtClean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102111" y="3511998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Operations </a:t>
            </a:r>
          </a:p>
          <a:p>
            <a:r>
              <a:rPr lang="en-US" sz="1000" dirty="0" smtClean="0"/>
              <a:t>(less than100)</a:t>
            </a:r>
            <a:endParaRPr lang="en-US" sz="1200" dirty="0" smtClean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6677104" y="3429722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Analysis Users</a:t>
            </a:r>
          </a:p>
          <a:p>
            <a:r>
              <a:rPr lang="en-US" sz="1000" dirty="0" smtClean="0"/>
              <a:t>(</a:t>
            </a:r>
            <a:r>
              <a:rPr lang="en-US" sz="1000" dirty="0" err="1" smtClean="0"/>
              <a:t>lMore</a:t>
            </a:r>
            <a:r>
              <a:rPr lang="en-US" sz="1000" dirty="0" smtClean="0"/>
              <a:t> than 1000)</a:t>
            </a:r>
            <a:endParaRPr lang="en-US" sz="1200" dirty="0" smtClean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8134312" y="3651027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Analysis Users</a:t>
            </a:r>
          </a:p>
          <a:p>
            <a:r>
              <a:rPr lang="en-US" sz="1000" dirty="0" smtClean="0"/>
              <a:t>(</a:t>
            </a:r>
            <a:r>
              <a:rPr lang="en-US" sz="1000" dirty="0" err="1" smtClean="0"/>
              <a:t>lMore</a:t>
            </a:r>
            <a:r>
              <a:rPr lang="en-US" sz="1000" dirty="0" smtClean="0"/>
              <a:t> than 1000)</a:t>
            </a:r>
            <a:endParaRPr lang="en-US" sz="1200" dirty="0" smtClean="0"/>
          </a:p>
        </p:txBody>
      </p:sp>
      <p:sp>
        <p:nvSpPr>
          <p:cNvPr id="36" name="Rounded Rectangle 35"/>
          <p:cNvSpPr/>
          <p:nvPr/>
        </p:nvSpPr>
        <p:spPr>
          <a:xfrm>
            <a:off x="2947785" y="1885950"/>
            <a:ext cx="304800" cy="7860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800" dirty="0" smtClean="0">
                <a:solidFill>
                  <a:srgbClr val="0055A0"/>
                </a:solidFill>
              </a:rPr>
              <a:t>Selected RAW (1 GB/s)</a:t>
            </a:r>
            <a:endParaRPr lang="en-US" sz="800" dirty="0">
              <a:solidFill>
                <a:srgbClr val="0055A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457105" y="1581150"/>
            <a:ext cx="304800" cy="10908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Derived Data (2 GB/s)</a:t>
            </a: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780312" y="2495549"/>
            <a:ext cx="304800" cy="1846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561876" y="1537401"/>
            <a:ext cx="1835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From Detector (1PB/s)</a:t>
            </a:r>
            <a:endParaRPr lang="en-US" sz="1200" dirty="0" smtClean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224486" y="1555966"/>
            <a:ext cx="138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Analysis Selection</a:t>
            </a:r>
          </a:p>
          <a:p>
            <a:r>
              <a:rPr lang="en-US" sz="1000" dirty="0" smtClean="0"/>
              <a:t>(100MB/s)</a:t>
            </a:r>
            <a:endParaRPr lang="en-US" sz="1200" dirty="0" smtClean="0"/>
          </a:p>
        </p:txBody>
      </p:sp>
      <p:sp>
        <p:nvSpPr>
          <p:cNvPr id="45" name="Right Arrow 44"/>
          <p:cNvSpPr/>
          <p:nvPr/>
        </p:nvSpPr>
        <p:spPr>
          <a:xfrm>
            <a:off x="2776891" y="2834426"/>
            <a:ext cx="503208" cy="24257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1484560" y="2866389"/>
            <a:ext cx="503208" cy="24257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4433042" y="2866389"/>
            <a:ext cx="503208" cy="24257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5950583" y="2834426"/>
            <a:ext cx="503208" cy="24257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7645733" y="2805198"/>
            <a:ext cx="503208" cy="24257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1676400" y="438150"/>
            <a:ext cx="304800" cy="23100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866678" y="1461201"/>
            <a:ext cx="19875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After </a:t>
            </a:r>
            <a:r>
              <a:rPr lang="en-US" sz="1000" dirty="0" err="1" smtClean="0"/>
              <a:t>HardwareTrigger</a:t>
            </a:r>
            <a:r>
              <a:rPr lang="en-US" sz="1000" dirty="0" smtClean="0"/>
              <a:t>  (TB/s)</a:t>
            </a:r>
            <a:endParaRPr lang="en-US" sz="1200" dirty="0" smtClean="0"/>
          </a:p>
        </p:txBody>
      </p:sp>
      <p:sp>
        <p:nvSpPr>
          <p:cNvPr id="50" name="Rounded Rectangle 49"/>
          <p:cNvSpPr/>
          <p:nvPr/>
        </p:nvSpPr>
        <p:spPr>
          <a:xfrm>
            <a:off x="6044309" y="1581150"/>
            <a:ext cx="304800" cy="10908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Derived Data (2 GB/s)</a:t>
            </a: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D6E2A1-F1EA-F24A-8700-784A6D369054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64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353" y="2291112"/>
            <a:ext cx="194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Tier-1: permanent storage, re-processing, </a:t>
            </a:r>
          </a:p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353" y="1020596"/>
            <a:ext cx="1948912" cy="1015663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Tier-0 </a:t>
            </a:r>
            <a:b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</a:b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(CERN and Hungary): </a:t>
            </a:r>
            <a:b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</a:b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data recording, reconstruction and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353" y="3192297"/>
            <a:ext cx="17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Tier-2: Simulation,</a:t>
            </a:r>
          </a:p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end-user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495" y="2776886"/>
            <a:ext cx="1795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&gt; 2 million jobs/day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2495" y="1738312"/>
            <a:ext cx="1795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~750k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CPU cores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6828" y="2257599"/>
            <a:ext cx="1601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~1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E</a:t>
            </a:r>
            <a:r>
              <a:rPr lang="en-US" sz="1200" b="1" smtClean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B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of storage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2495" y="1034359"/>
            <a:ext cx="179564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~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Helvetica"/>
                <a:ea typeface="ＭＳ Ｐゴシック" charset="-128"/>
              </a:rPr>
              <a:t>170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 sites, </a:t>
            </a:r>
            <a:b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</a:b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42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countries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001" y="3296171"/>
            <a:ext cx="15261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10-100 Gb links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7857" y="4051490"/>
            <a:ext cx="6061635" cy="1211870"/>
          </a:xfrm>
          <a:prstGeom prst="rect">
            <a:avLst/>
          </a:prstGeom>
          <a:noFill/>
          <a:effectLst>
            <a:outerShdw dist="38100" sx="1000" sy="1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342900"/>
            <a:r>
              <a:rPr lang="en-GB" sz="1275" b="1" dirty="0">
                <a:solidFill>
                  <a:srgbClr val="FF0000"/>
                </a:solidFill>
                <a:latin typeface="Arial"/>
                <a:ea typeface="ＭＳ Ｐゴシック" charset="-128"/>
              </a:rPr>
              <a:t>WLCG</a:t>
            </a:r>
            <a:r>
              <a:rPr lang="en-GB" sz="1275" dirty="0">
                <a:solidFill>
                  <a:schemeClr val="tx2">
                    <a:lumMod val="75000"/>
                  </a:schemeClr>
                </a:solidFill>
                <a:latin typeface="Arial"/>
                <a:ea typeface="ＭＳ Ｐゴシック" charset="-128"/>
              </a:rPr>
              <a:t>:</a:t>
            </a:r>
          </a:p>
          <a:p>
            <a:pPr defTabSz="342900"/>
            <a:r>
              <a:rPr lang="en-GB" sz="1275" b="1" dirty="0">
                <a:solidFill>
                  <a:schemeClr val="tx2">
                    <a:lumMod val="75000"/>
                  </a:schemeClr>
                </a:solidFill>
                <a:latin typeface="Arial"/>
                <a:ea typeface="ＭＳ Ｐゴシック" charset="-128"/>
              </a:rPr>
              <a:t>An International collaboration to distribute and analyse LHC data</a:t>
            </a:r>
          </a:p>
          <a:p>
            <a:pPr defTabSz="342900"/>
            <a:endParaRPr lang="en-GB" sz="900" b="1" dirty="0">
              <a:solidFill>
                <a:schemeClr val="tx2">
                  <a:lumMod val="75000"/>
                </a:schemeClr>
              </a:solidFill>
              <a:latin typeface="Arial"/>
              <a:ea typeface="ＭＳ Ｐゴシック" charset="-128"/>
            </a:endParaRPr>
          </a:p>
          <a:p>
            <a:pPr defTabSz="342900"/>
            <a:r>
              <a:rPr lang="en-GB" sz="1275" b="1" dirty="0">
                <a:solidFill>
                  <a:schemeClr val="tx2">
                    <a:lumMod val="75000"/>
                  </a:schemeClr>
                </a:solidFill>
                <a:latin typeface="Arial"/>
                <a:ea typeface="ＭＳ Ｐゴシック" charset="-128"/>
              </a:rPr>
              <a:t>Integrates computer centres worldwide that provide computing and storage resource into a single infrastructure accessible by all LHC physicists</a:t>
            </a:r>
          </a:p>
          <a:p>
            <a:pPr defTabSz="342900"/>
            <a:endParaRPr lang="en-GB" sz="1275" dirty="0">
              <a:solidFill>
                <a:srgbClr val="FFFF00"/>
              </a:solidFill>
              <a:latin typeface="Arial"/>
              <a:ea typeface="ＭＳ Ｐゴシック" charset="-128"/>
            </a:endParaRPr>
          </a:p>
        </p:txBody>
      </p:sp>
      <p:pic>
        <p:nvPicPr>
          <p:cNvPr id="15" name="Picture 14" descr="Grid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51" y="455379"/>
            <a:ext cx="3996445" cy="374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43001" y="0"/>
            <a:ext cx="6906491" cy="4553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55A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/>
              </a:rPr>
              <a:t>The Worldwide LHC Computing Grid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72F87D-9874-7F45-BFE6-733159D75FF2}" type="datetime1">
              <a:rPr lang="en-US" smtClean="0"/>
              <a:t>9/25/17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3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402076-7ECA-9548-AAB2-6822FB297003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143001" y="0"/>
            <a:ext cx="5851357" cy="6262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WLCG </a:t>
            </a:r>
            <a:r>
              <a:rPr lang="en-US" b="1" dirty="0" err="1" smtClean="0">
                <a:solidFill>
                  <a:srgbClr val="FFC000"/>
                </a:solidFill>
              </a:rPr>
              <a:t>MoU</a:t>
            </a:r>
            <a:r>
              <a:rPr lang="en-US" b="1" dirty="0" smtClean="0">
                <a:solidFill>
                  <a:srgbClr val="FFC000"/>
                </a:solidFill>
              </a:rPr>
              <a:t> Signatures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0556" y="753579"/>
            <a:ext cx="2132635" cy="715581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 smtClean="0"/>
              <a:t>2017: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63 MoU’s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167 sites; 42 countries</a:t>
            </a:r>
          </a:p>
        </p:txBody>
      </p:sp>
    </p:spTree>
    <p:extLst>
      <p:ext uri="{BB962C8B-B14F-4D97-AF65-F5344CB8AC3E}">
        <p14:creationId xmlns:p14="http://schemas.microsoft.com/office/powerpoint/2010/main" val="8271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436" y="57397"/>
            <a:ext cx="5602986" cy="3150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9EE1ED-DCE2-754D-8C4F-5CFA42A84F2B}" type="datetime1">
              <a:rPr lang="en-US" smtClean="0">
                <a:solidFill>
                  <a:srgbClr val="0C377B">
                    <a:tint val="75000"/>
                  </a:srgbClr>
                </a:solidFill>
              </a:rPr>
              <a:t>9/25/17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</a:rPr>
              <a:t>markus.schulz@cern.ch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4647" y="467993"/>
            <a:ext cx="3862448" cy="560485"/>
          </a:xfrm>
          <a:prstGeom prst="rect">
            <a:avLst/>
          </a:prstGeom>
          <a:solidFill>
            <a:schemeClr val="bg1"/>
          </a:solidFill>
        </p:spPr>
        <p:txBody>
          <a:bodyPr vert="horz" lIns="68573" tIns="34286" rIns="68573" bIns="34286">
            <a:normAutofit fontScale="925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>
                <a:srgbClr val="0C377B">
                  <a:lumMod val="40000"/>
                  <a:lumOff val="60000"/>
                </a:srgbClr>
              </a:buClr>
            </a:pPr>
            <a:r>
              <a:rPr lang="en-GB" sz="1350" dirty="0">
                <a:solidFill>
                  <a:srgbClr val="0C377B"/>
                </a:solidFill>
              </a:rPr>
              <a:t>Global transfer rates increased to </a:t>
            </a:r>
            <a:r>
              <a:rPr lang="en-GB" sz="1350" dirty="0" smtClean="0">
                <a:solidFill>
                  <a:srgbClr val="0C377B"/>
                </a:solidFill>
              </a:rPr>
              <a:t>30-40 </a:t>
            </a:r>
            <a:r>
              <a:rPr lang="en-GB" sz="1350" dirty="0">
                <a:solidFill>
                  <a:srgbClr val="0C377B"/>
                </a:solidFill>
              </a:rPr>
              <a:t>GB/s </a:t>
            </a:r>
            <a:br>
              <a:rPr lang="en-GB" sz="1350" dirty="0">
                <a:solidFill>
                  <a:srgbClr val="0C377B"/>
                </a:solidFill>
              </a:rPr>
            </a:br>
            <a:r>
              <a:rPr lang="en-GB" sz="1350" dirty="0">
                <a:solidFill>
                  <a:srgbClr val="0C377B"/>
                </a:solidFill>
              </a:rPr>
              <a:t>(&gt;</a:t>
            </a:r>
            <a:r>
              <a:rPr lang="en-GB" sz="1350" dirty="0" smtClean="0">
                <a:solidFill>
                  <a:srgbClr val="0C377B"/>
                </a:solidFill>
              </a:rPr>
              <a:t>2 </a:t>
            </a:r>
            <a:r>
              <a:rPr lang="en-GB" sz="1350" dirty="0">
                <a:solidFill>
                  <a:srgbClr val="0C377B"/>
                </a:solidFill>
              </a:rPr>
              <a:t>x Run1) </a:t>
            </a:r>
          </a:p>
          <a:p>
            <a:pPr defTabSz="685800">
              <a:buClr>
                <a:srgbClr val="0C377B">
                  <a:lumMod val="40000"/>
                  <a:lumOff val="60000"/>
                </a:srgbClr>
              </a:buClr>
            </a:pPr>
            <a:endParaRPr lang="en-GB" sz="1500" dirty="0">
              <a:solidFill>
                <a:srgbClr val="0C377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632" y="3420557"/>
            <a:ext cx="3291607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C377B"/>
                </a:solidFill>
              </a:rPr>
              <a:t>Increased performance everywhere: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rgbClr val="0C377B"/>
                </a:solidFill>
              </a:rPr>
              <a:t>Data acquisition &gt;10PB / month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rgbClr val="0C377B"/>
                </a:solidFill>
              </a:rPr>
              <a:t>Data transfer rates </a:t>
            </a:r>
            <a:r>
              <a:rPr lang="en-US" sz="1350">
                <a:solidFill>
                  <a:srgbClr val="0C377B"/>
                </a:solidFill>
              </a:rPr>
              <a:t>&gt; </a:t>
            </a:r>
            <a:r>
              <a:rPr lang="en-US" sz="1350" smtClean="0">
                <a:solidFill>
                  <a:srgbClr val="0C377B"/>
                </a:solidFill>
              </a:rPr>
              <a:t>35 GB/s </a:t>
            </a:r>
            <a:r>
              <a:rPr lang="en-US" sz="1350" dirty="0">
                <a:solidFill>
                  <a:srgbClr val="0C377B"/>
                </a:solidFill>
              </a:rPr>
              <a:t>globally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26" y="4251927"/>
            <a:ext cx="5490486" cy="7155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C377B"/>
                </a:solidFill>
              </a:rPr>
              <a:t>Regular transfers of &gt;80 PB/month with ~100 PB/month during July-October</a:t>
            </a:r>
          </a:p>
          <a:p>
            <a:r>
              <a:rPr lang="en-US" sz="1350" dirty="0">
                <a:solidFill>
                  <a:srgbClr val="0C377B"/>
                </a:solidFill>
              </a:rPr>
              <a:t>(many billions of files)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855" y="2793630"/>
            <a:ext cx="3415145" cy="234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Content Placeholder 4" descr="screenshot_73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032" y="0"/>
            <a:ext cx="4178968" cy="275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37221" y="703121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Federated Data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7" y="953999"/>
            <a:ext cx="4089720" cy="2343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6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793162-47B8-D14C-8AC1-B95CD80F1AAF}" type="datetime1">
              <a:rPr lang="en-US" smtClean="0"/>
              <a:t>9/25/17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markus.schulz@cern.ch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6629363" y="869322"/>
            <a:ext cx="2312470" cy="10326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solidFill>
                  <a:srgbClr val="0055A0"/>
                </a:solidFill>
              </a:rPr>
              <a:t>Optical Private Network</a:t>
            </a:r>
          </a:p>
          <a:p>
            <a:r>
              <a:rPr lang="en-GB" sz="1200" dirty="0" smtClean="0">
                <a:solidFill>
                  <a:srgbClr val="0055A0"/>
                </a:solidFill>
              </a:rPr>
              <a:t>Support T0 – T1 transfers</a:t>
            </a:r>
          </a:p>
          <a:p>
            <a:r>
              <a:rPr lang="en-GB" sz="1200" dirty="0" smtClean="0">
                <a:solidFill>
                  <a:srgbClr val="0055A0"/>
                </a:solidFill>
              </a:rPr>
              <a:t>&amp; T1 – T1 traffic</a:t>
            </a:r>
          </a:p>
          <a:p>
            <a:r>
              <a:rPr lang="en-GB" sz="1200" dirty="0" smtClean="0">
                <a:solidFill>
                  <a:srgbClr val="0055A0"/>
                </a:solidFill>
              </a:rPr>
              <a:t>Managed by LHC Tier 0 and Tier 1 sites</a:t>
            </a:r>
            <a:endParaRPr lang="en-GB" sz="1200" dirty="0">
              <a:solidFill>
                <a:srgbClr val="0055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772" y="3629891"/>
            <a:ext cx="4081723" cy="15136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52211" y="-24843"/>
            <a:ext cx="4346384" cy="6599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88917" y="3334548"/>
            <a:ext cx="2452916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 to 340 </a:t>
            </a:r>
            <a:r>
              <a:rPr lang="en-US" sz="1400" dirty="0" err="1" smtClean="0"/>
              <a:t>Gbps</a:t>
            </a:r>
            <a:r>
              <a:rPr lang="en-US" sz="1400" dirty="0" smtClean="0"/>
              <a:t> transatlantic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496"/>
          <a:stretch/>
        </p:blipFill>
        <p:spPr>
          <a:xfrm>
            <a:off x="0" y="0"/>
            <a:ext cx="647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-cobranding_16-9" id="{9486FF97-64B1-7C4D-8783-1EE84628D569}" vid="{D93ABEC0-9207-7340-8DD8-677D17C1D647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-cobranding_16-9" id="{9486FF97-64B1-7C4D-8783-1EE84628D569}" vid="{D93ABEC0-9207-7340-8DD8-677D17C1D647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CERN-cobranding_16-9</Template>
  <TotalTime>6361</TotalTime>
  <Words>1521</Words>
  <Application>Microsoft Macintosh PowerPoint</Application>
  <PresentationFormat>On-screen Show (16:9)</PresentationFormat>
  <Paragraphs>427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Calibri</vt:lpstr>
      <vt:lpstr>Candara</vt:lpstr>
      <vt:lpstr>Franklin Gothic Demi</vt:lpstr>
      <vt:lpstr>Helvetica</vt:lpstr>
      <vt:lpstr>Mangal</vt:lpstr>
      <vt:lpstr>ＭＳ Ｐゴシック</vt:lpstr>
      <vt:lpstr>Optima</vt:lpstr>
      <vt:lpstr>Tahoma</vt:lpstr>
      <vt:lpstr>Wingdings</vt:lpstr>
      <vt:lpstr>CERNcobrandi16-9</vt:lpstr>
      <vt:lpstr>3_Office Theme</vt:lpstr>
      <vt:lpstr>Office Theme</vt:lpstr>
      <vt:lpstr>2_CERNcobrandi16-9</vt:lpstr>
      <vt:lpstr>WLCG Status and Challenges</vt:lpstr>
      <vt:lpstr>The Large Hadron Collider (LHC)</vt:lpstr>
      <vt:lpstr>Processing</vt:lpstr>
      <vt:lpstr>Simulation is complex at all levels </vt:lpstr>
      <vt:lpstr>Data Analysis at the LHC</vt:lpstr>
      <vt:lpstr>PowerPoint Presentation</vt:lpstr>
      <vt:lpstr>WLCG MoU Signatures</vt:lpstr>
      <vt:lpstr>Data distribution</vt:lpstr>
      <vt:lpstr>Networks</vt:lpstr>
      <vt:lpstr>PowerPoint Presentation</vt:lpstr>
      <vt:lpstr>We  evolved the Computing model</vt:lpstr>
      <vt:lpstr>PowerPoint Presentation</vt:lpstr>
      <vt:lpstr>PowerPoint Presentation</vt:lpstr>
      <vt:lpstr>Worldwide computing</vt:lpstr>
      <vt:lpstr>Distribution of Contributions  </vt:lpstr>
      <vt:lpstr>Data at the T0 (CERN)</vt:lpstr>
      <vt:lpstr>CERN Facilities today</vt:lpstr>
      <vt:lpstr>Provisioning services</vt:lpstr>
      <vt:lpstr>Commercial Clouds</vt:lpstr>
      <vt:lpstr>Other Resources for WLCG</vt:lpstr>
      <vt:lpstr>ATLAS@home Contribution</vt:lpstr>
      <vt:lpstr>Collaboration beyond HEP</vt:lpstr>
      <vt:lpstr>Future Challenges </vt:lpstr>
      <vt:lpstr>LHC Schedule</vt:lpstr>
      <vt:lpstr>Future Challenges</vt:lpstr>
      <vt:lpstr>Other Challenges</vt:lpstr>
      <vt:lpstr>Run 3 needs for ALICE and LHCb</vt:lpstr>
      <vt:lpstr>10-year challenges</vt:lpstr>
      <vt:lpstr>Possible Model for future HEP computing infrastructure</vt:lpstr>
      <vt:lpstr>Software</vt:lpstr>
      <vt:lpstr>HSF Community White Paper </vt:lpstr>
      <vt:lpstr>Working Groups</vt:lpstr>
      <vt:lpstr>New analytics</vt:lpstr>
      <vt:lpstr>SWAN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Bird</dc:creator>
  <cp:lastModifiedBy>Microsoft Office User</cp:lastModifiedBy>
  <cp:revision>305</cp:revision>
  <dcterms:created xsi:type="dcterms:W3CDTF">2016-11-04T13:14:02Z</dcterms:created>
  <dcterms:modified xsi:type="dcterms:W3CDTF">2017-09-25T09:07:05Z</dcterms:modified>
</cp:coreProperties>
</file>