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5" r:id="rId3"/>
    <p:sldId id="259" r:id="rId4"/>
    <p:sldId id="278" r:id="rId5"/>
    <p:sldId id="260" r:id="rId6"/>
    <p:sldId id="279" r:id="rId7"/>
    <p:sldId id="284" r:id="rId8"/>
    <p:sldId id="310" r:id="rId9"/>
    <p:sldId id="311" r:id="rId10"/>
    <p:sldId id="312" r:id="rId11"/>
    <p:sldId id="305" r:id="rId12"/>
    <p:sldId id="299" r:id="rId13"/>
    <p:sldId id="297" r:id="rId14"/>
    <p:sldId id="300" r:id="rId15"/>
    <p:sldId id="303" r:id="rId16"/>
    <p:sldId id="301" r:id="rId17"/>
    <p:sldId id="304" r:id="rId18"/>
    <p:sldId id="306" r:id="rId19"/>
    <p:sldId id="287" r:id="rId20"/>
    <p:sldId id="31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1FB"/>
    <a:srgbClr val="008000"/>
    <a:srgbClr val="83F389"/>
    <a:srgbClr val="000090"/>
    <a:srgbClr val="AFE381"/>
    <a:srgbClr val="FEF966"/>
    <a:srgbClr val="18A6E1"/>
    <a:srgbClr val="4B7DE1"/>
    <a:srgbClr val="D5D5D5"/>
    <a:srgbClr val="CC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 autoAdjust="0"/>
  </p:normalViewPr>
  <p:slideViewPr>
    <p:cSldViewPr>
      <p:cViewPr varScale="1">
        <p:scale>
          <a:sx n="76" d="100"/>
          <a:sy n="76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384C1-1C70-40FC-8746-B083F8023175}" type="datetimeFigureOut">
              <a:rPr lang="ru-RU" smtClean="0"/>
              <a:t>27.09.2017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944DB-971E-4F84-B87D-D6D20D645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6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Freeform 17"/>
          <p:cNvSpPr>
            <a:spLocks/>
          </p:cNvSpPr>
          <p:nvPr/>
        </p:nvSpPr>
        <p:spPr bwMode="gray">
          <a:xfrm>
            <a:off x="0" y="0"/>
            <a:ext cx="7677150" cy="6858000"/>
          </a:xfrm>
          <a:custGeom>
            <a:avLst/>
            <a:gdLst>
              <a:gd name="T0" fmla="*/ 0 w 4272"/>
              <a:gd name="T1" fmla="*/ 0 h 4320"/>
              <a:gd name="T2" fmla="*/ 4272 w 4272"/>
              <a:gd name="T3" fmla="*/ 0 h 4320"/>
              <a:gd name="T4" fmla="*/ 2832 w 4272"/>
              <a:gd name="T5" fmla="*/ 4320 h 4320"/>
              <a:gd name="T6" fmla="*/ 0 w 4272"/>
              <a:gd name="T7" fmla="*/ 4320 h 4320"/>
              <a:gd name="T8" fmla="*/ 0 w 427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2" h="4320">
                <a:moveTo>
                  <a:pt x="0" y="0"/>
                </a:moveTo>
                <a:lnTo>
                  <a:pt x="4272" y="0"/>
                </a:lnTo>
                <a:lnTo>
                  <a:pt x="2832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19216"/>
                  <a:invGamma/>
                </a:schemeClr>
              </a:gs>
              <a:gs pos="100000">
                <a:schemeClr val="folHlink">
                  <a:alpha val="23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762000"/>
            <a:ext cx="9144000" cy="2386013"/>
          </a:xfrm>
          <a:prstGeom prst="rect">
            <a:avLst/>
          </a:prstGeom>
          <a:solidFill>
            <a:schemeClr val="hlink">
              <a:alpha val="96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0" y="6477000"/>
            <a:ext cx="9144000" cy="381000"/>
          </a:xfrm>
          <a:prstGeom prst="rect">
            <a:avLst/>
          </a:prstGeom>
          <a:solidFill>
            <a:srgbClr val="969696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2" name="Freeform 20" descr="gbc_1"/>
          <p:cNvSpPr>
            <a:spLocks/>
          </p:cNvSpPr>
          <p:nvPr/>
        </p:nvSpPr>
        <p:spPr bwMode="gray">
          <a:xfrm>
            <a:off x="0" y="914400"/>
            <a:ext cx="7326313" cy="2233613"/>
          </a:xfrm>
          <a:custGeom>
            <a:avLst/>
            <a:gdLst>
              <a:gd name="T0" fmla="*/ 0 w 4615"/>
              <a:gd name="T1" fmla="*/ 0 h 1407"/>
              <a:gd name="T2" fmla="*/ 4615 w 4615"/>
              <a:gd name="T3" fmla="*/ 0 h 1407"/>
              <a:gd name="T4" fmla="*/ 4092 w 4615"/>
              <a:gd name="T5" fmla="*/ 1386 h 1407"/>
              <a:gd name="T6" fmla="*/ 0 w 4615"/>
              <a:gd name="T7" fmla="*/ 1407 h 1407"/>
              <a:gd name="T8" fmla="*/ 0 w 4615"/>
              <a:gd name="T9" fmla="*/ 0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15" h="1407">
                <a:moveTo>
                  <a:pt x="0" y="0"/>
                </a:moveTo>
                <a:lnTo>
                  <a:pt x="4615" y="0"/>
                </a:lnTo>
                <a:lnTo>
                  <a:pt x="4092" y="1386"/>
                </a:lnTo>
                <a:lnTo>
                  <a:pt x="0" y="140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gray">
          <a:xfrm>
            <a:off x="0" y="3124200"/>
            <a:ext cx="9144000" cy="76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200400"/>
            <a:ext cx="7239000" cy="609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5334000" y="6038850"/>
            <a:ext cx="35814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556375"/>
            <a:ext cx="2133600" cy="134938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alt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578600"/>
            <a:ext cx="2895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58200" y="6588125"/>
            <a:ext cx="457200" cy="168275"/>
          </a:xfrm>
        </p:spPr>
        <p:txBody>
          <a:bodyPr/>
          <a:lstStyle>
            <a:lvl1pPr algn="r">
              <a:defRPr>
                <a:latin typeface="Arial" charset="0"/>
              </a:defRPr>
            </a:lvl1pPr>
          </a:lstStyle>
          <a:p>
            <a:fld id="{28F800CE-29D5-4305-B89D-767B17F70336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04800" y="176213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ru-RU" sz="2400" b="1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5C4947-1871-4476-9D1A-2003606D201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0442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6550" y="412750"/>
            <a:ext cx="2076450" cy="59118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2750"/>
            <a:ext cx="6076950" cy="59118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EA9F00-71C0-427C-9125-F6F9FDD6BC9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4010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12750"/>
            <a:ext cx="82296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70663"/>
            <a:ext cx="2133600" cy="192087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962400" y="6553200"/>
            <a:ext cx="1219200" cy="227013"/>
          </a:xfrm>
        </p:spPr>
        <p:txBody>
          <a:bodyPr/>
          <a:lstStyle>
            <a:lvl1pPr>
              <a:defRPr/>
            </a:lvl1pPr>
          </a:lstStyle>
          <a:p>
            <a:fld id="{025A32CB-2A14-4718-860B-1FE587491ED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9706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11306F-F464-4C6D-B228-DC2E2473EC4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6455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FE9CA9-4EB3-4ACD-8FBA-8F2EB939940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1207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04C010-6F0D-49BB-834B-8CF73B1DCA7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43064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D65BED-F269-4EA3-8768-EBF0F10E020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56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2811BF-54E1-4D00-A030-A70C39912CE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8164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F60EB4-1912-4FF0-82DF-54E8718E5CE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7982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3F4ACE-3BF6-4C9C-8698-A52401ED0C1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783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C5B5A8-11D4-4BAD-A911-867491BD2E7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0671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6477000"/>
            <a:ext cx="9144000" cy="381000"/>
          </a:xfrm>
          <a:prstGeom prst="rect">
            <a:avLst/>
          </a:prstGeom>
          <a:solidFill>
            <a:srgbClr val="969696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4" name="Freeform 20" descr="gbc_3"/>
          <p:cNvSpPr>
            <a:spLocks/>
          </p:cNvSpPr>
          <p:nvPr/>
        </p:nvSpPr>
        <p:spPr bwMode="gray">
          <a:xfrm>
            <a:off x="0" y="0"/>
            <a:ext cx="8915400" cy="1014413"/>
          </a:xfrm>
          <a:custGeom>
            <a:avLst/>
            <a:gdLst>
              <a:gd name="T0" fmla="*/ 0 w 5616"/>
              <a:gd name="T1" fmla="*/ 576 h 576"/>
              <a:gd name="T2" fmla="*/ 5465 w 5616"/>
              <a:gd name="T3" fmla="*/ 563 h 576"/>
              <a:gd name="T4" fmla="*/ 5616 w 5616"/>
              <a:gd name="T5" fmla="*/ 0 h 576"/>
              <a:gd name="T6" fmla="*/ 0 w 5616"/>
              <a:gd name="T7" fmla="*/ 0 h 576"/>
              <a:gd name="T8" fmla="*/ 0 w 5616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16" h="576">
                <a:moveTo>
                  <a:pt x="0" y="576"/>
                </a:moveTo>
                <a:lnTo>
                  <a:pt x="5465" y="563"/>
                </a:lnTo>
                <a:lnTo>
                  <a:pt x="5616" y="0"/>
                </a:lnTo>
                <a:lnTo>
                  <a:pt x="0" y="0"/>
                </a:lnTo>
                <a:lnTo>
                  <a:pt x="0" y="576"/>
                </a:lnTo>
                <a:close/>
              </a:path>
            </a:pathLst>
          </a:cu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3" name="Freeform 19"/>
          <p:cNvSpPr>
            <a:spLocks/>
          </p:cNvSpPr>
          <p:nvPr/>
        </p:nvSpPr>
        <p:spPr bwMode="gray">
          <a:xfrm>
            <a:off x="0" y="0"/>
            <a:ext cx="8924925" cy="6858000"/>
          </a:xfrm>
          <a:custGeom>
            <a:avLst/>
            <a:gdLst>
              <a:gd name="T0" fmla="*/ 0 w 5622"/>
              <a:gd name="T1" fmla="*/ 0 h 4320"/>
              <a:gd name="T2" fmla="*/ 5622 w 5622"/>
              <a:gd name="T3" fmla="*/ 0 h 4320"/>
              <a:gd name="T4" fmla="*/ 4457 w 5622"/>
              <a:gd name="T5" fmla="*/ 4313 h 4320"/>
              <a:gd name="T6" fmla="*/ 0 w 5622"/>
              <a:gd name="T7" fmla="*/ 4320 h 4320"/>
              <a:gd name="T8" fmla="*/ 0 w 562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22" h="4320">
                <a:moveTo>
                  <a:pt x="0" y="0"/>
                </a:moveTo>
                <a:lnTo>
                  <a:pt x="5622" y="0"/>
                </a:lnTo>
                <a:lnTo>
                  <a:pt x="4457" y="4313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>
              <a:alpha val="1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403225"/>
            <a:ext cx="9144000" cy="609600"/>
          </a:xfrm>
          <a:prstGeom prst="rect">
            <a:avLst/>
          </a:prstGeom>
          <a:solidFill>
            <a:srgbClr val="173D89">
              <a:alpha val="7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70663"/>
            <a:ext cx="2133600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553200"/>
            <a:ext cx="12192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fld id="{7AE44480-58B0-4A19-A255-537698359FA7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42" name="Freeform 18"/>
          <p:cNvSpPr>
            <a:spLocks/>
          </p:cNvSpPr>
          <p:nvPr/>
        </p:nvSpPr>
        <p:spPr bwMode="gray">
          <a:xfrm>
            <a:off x="8664575" y="403225"/>
            <a:ext cx="477838" cy="609600"/>
          </a:xfrm>
          <a:custGeom>
            <a:avLst/>
            <a:gdLst>
              <a:gd name="T0" fmla="*/ 96 w 288"/>
              <a:gd name="T1" fmla="*/ 0 h 384"/>
              <a:gd name="T2" fmla="*/ 0 w 288"/>
              <a:gd name="T3" fmla="*/ 384 h 384"/>
              <a:gd name="T4" fmla="*/ 288 w 288"/>
              <a:gd name="T5" fmla="*/ 384 h 384"/>
              <a:gd name="T6" fmla="*/ 288 w 288"/>
              <a:gd name="T7" fmla="*/ 0 h 384"/>
              <a:gd name="T8" fmla="*/ 96 w 288"/>
              <a:gd name="T9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384">
                <a:moveTo>
                  <a:pt x="96" y="0"/>
                </a:moveTo>
                <a:lnTo>
                  <a:pt x="0" y="384"/>
                </a:lnTo>
                <a:lnTo>
                  <a:pt x="288" y="384"/>
                </a:lnTo>
                <a:lnTo>
                  <a:pt x="288" y="0"/>
                </a:lnTo>
                <a:lnTo>
                  <a:pt x="9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533400" y="412750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7543800" y="6489700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b="1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9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32990"/>
            <a:ext cx="9144000" cy="728058"/>
          </a:xfrm>
        </p:spPr>
        <p:txBody>
          <a:bodyPr/>
          <a:lstStyle/>
          <a:p>
            <a:r>
              <a:rPr lang="en-US" sz="2400" b="1" dirty="0"/>
              <a:t>The development of Online Event Display</a:t>
            </a:r>
            <a:br>
              <a:rPr lang="en-US" sz="2400" b="1" dirty="0"/>
            </a:br>
            <a:r>
              <a:rPr lang="en-US" sz="2400" b="1" dirty="0" smtClean="0"/>
              <a:t>using the ATLAS </a:t>
            </a:r>
            <a:r>
              <a:rPr lang="en-US" sz="2400" b="1" dirty="0"/>
              <a:t>TDAQ for the NICA experiments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black">
          <a:xfrm>
            <a:off x="3563888" y="6524625"/>
            <a:ext cx="208823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1200" dirty="0">
                <a:solidFill>
                  <a:schemeClr val="tx2"/>
                </a:solidFill>
              </a:rPr>
              <a:t>28 September 2017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white">
          <a:xfrm>
            <a:off x="1403648" y="116632"/>
            <a:ext cx="648071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/>
              <a:t>NEC’201</a:t>
            </a:r>
            <a:r>
              <a:rPr lang="ru-RU" kern="0" dirty="0"/>
              <a:t>7</a:t>
            </a:r>
            <a:r>
              <a:rPr lang="en-US" kern="0" dirty="0"/>
              <a:t>: </a:t>
            </a:r>
            <a:r>
              <a:rPr lang="en-US" dirty="0"/>
              <a:t>XXVI International Symposium</a:t>
            </a:r>
          </a:p>
          <a:p>
            <a:r>
              <a:rPr lang="en-US" dirty="0"/>
              <a:t>on Nuclear Electronics &amp; Computing</a:t>
            </a:r>
            <a:endParaRPr lang="en-US" kern="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799463" cy="764704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white">
          <a:xfrm>
            <a:off x="1573065" y="4271961"/>
            <a:ext cx="6119812" cy="108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u="sng" kern="0" dirty="0"/>
              <a:t>K. Gertsenberger</a:t>
            </a:r>
            <a:r>
              <a:rPr lang="en-US" sz="1400" kern="0" dirty="0"/>
              <a:t>, M. Mineev</a:t>
            </a:r>
            <a:endParaRPr lang="ru-RU" sz="1400" kern="0" dirty="0"/>
          </a:p>
          <a:p>
            <a:r>
              <a:rPr lang="en-US" sz="1400" kern="0" dirty="0"/>
              <a:t>Joint Institute for Nuclear Research</a:t>
            </a:r>
          </a:p>
          <a:p>
            <a:endParaRPr lang="en-US" sz="1400" kern="0" dirty="0"/>
          </a:p>
          <a:p>
            <a:r>
              <a:rPr lang="en-US" sz="1400" dirty="0"/>
              <a:t>on behalf of the MPD&amp;BM@N collaboration</a:t>
            </a:r>
            <a:endParaRPr lang="en-US" sz="1400" kern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79" y="4877627"/>
            <a:ext cx="2086838" cy="165618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CF5F363-2592-4952-A186-A5E12BF9F1D3}"/>
              </a:ext>
            </a:extLst>
          </p:cNvPr>
          <p:cNvSpPr/>
          <p:nvPr/>
        </p:nvSpPr>
        <p:spPr>
          <a:xfrm>
            <a:off x="395536" y="260648"/>
            <a:ext cx="936104" cy="288032"/>
          </a:xfrm>
          <a:prstGeom prst="rect">
            <a:avLst/>
          </a:prstGeom>
          <a:solidFill>
            <a:srgbClr val="EAF1FB"/>
          </a:solidFill>
          <a:ln>
            <a:solidFill>
              <a:srgbClr val="EAF1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E7E8CDA-312B-4527-97DC-8D6813E7A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8" y="-180291"/>
            <a:ext cx="1125285" cy="11252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039F69C-9116-40D9-8158-34DF28B90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725046"/>
            <a:ext cx="2952328" cy="1800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" y="1025860"/>
            <a:ext cx="4430994" cy="3225437"/>
          </a:xfrm>
          <a:prstGeom prst="rect">
            <a:avLst/>
          </a:prstGeom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MPD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 (MC and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tracks)</a:t>
            </a:r>
            <a:endParaRPr lang="en-US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956376" y="5886882"/>
            <a:ext cx="1229439" cy="241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8000"/>
              </a:lnSpc>
            </a:pPr>
            <a:r>
              <a:rPr lang="en-US" altLang="ru-RU" sz="900" dirty="0">
                <a:solidFill>
                  <a:schemeClr val="bg1"/>
                </a:solidFill>
                <a:latin typeface="Century Schoolbook L" pitchFamily="16" charset="0"/>
              </a:rPr>
              <a:t>Au-Au </a:t>
            </a:r>
            <a:r>
              <a:rPr lang="en-US" sz="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Century Schoolbook L"/>
              </a:rPr>
              <a:t>√</a:t>
            </a:r>
            <a:r>
              <a:rPr lang="en-US" sz="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s</a:t>
            </a:r>
            <a:r>
              <a:rPr lang="en-US" sz="900" spc="-1" baseline="-3300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</a:rPr>
              <a:t>NN</a:t>
            </a:r>
            <a:r>
              <a:rPr lang="en-US" altLang="ru-RU" sz="900" dirty="0">
                <a:solidFill>
                  <a:schemeClr val="bg1"/>
                </a:solidFill>
                <a:latin typeface="Century Schoolbook L" pitchFamily="16" charset="0"/>
              </a:rPr>
              <a:t> = 7 GeV</a:t>
            </a:r>
          </a:p>
        </p:txBody>
      </p:sp>
      <p:sp>
        <p:nvSpPr>
          <p:cNvPr id="14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10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8616" r="9572" b="899"/>
          <a:stretch/>
        </p:blipFill>
        <p:spPr>
          <a:xfrm>
            <a:off x="4175150" y="3132730"/>
            <a:ext cx="4958307" cy="332966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420162" y="1047431"/>
            <a:ext cx="42562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Event Display for </a:t>
            </a:r>
            <a:r>
              <a:rPr lang="en-US" sz="1600" dirty="0">
                <a:solidFill>
                  <a:srgbClr val="008000"/>
                </a:solidFill>
              </a:rPr>
              <a:t>simulated</a:t>
            </a:r>
            <a:r>
              <a:rPr lang="en-US" sz="1600" dirty="0"/>
              <a:t> MPD event data:</a:t>
            </a:r>
          </a:p>
          <a:p>
            <a:pPr algn="ctr"/>
            <a:r>
              <a:rPr lang="en-US" sz="1400" dirty="0"/>
              <a:t>MC tracks and </a:t>
            </a:r>
            <a:r>
              <a:rPr lang="en-US" sz="1400" dirty="0" err="1"/>
              <a:t>EMC+FHCAL</a:t>
            </a:r>
            <a:r>
              <a:rPr lang="en-US" sz="1400" dirty="0"/>
              <a:t> towers 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11560" y="5899338"/>
            <a:ext cx="35509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Event Display for </a:t>
            </a:r>
            <a:r>
              <a:rPr lang="en-US" sz="1600" dirty="0">
                <a:solidFill>
                  <a:srgbClr val="008000"/>
                </a:solidFill>
              </a:rPr>
              <a:t>reconstructed</a:t>
            </a:r>
            <a:r>
              <a:rPr lang="en-US" sz="1600" dirty="0"/>
              <a:t> data:</a:t>
            </a:r>
          </a:p>
          <a:p>
            <a:pPr algn="ctr"/>
            <a:r>
              <a:rPr lang="en-US" sz="1400" dirty="0"/>
              <a:t>TPC </a:t>
            </a:r>
            <a:r>
              <a:rPr lang="en-US" sz="1400" dirty="0" err="1"/>
              <a:t>KalmanTracks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36512" y="4005064"/>
                <a:ext cx="1445524" cy="27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solidFill>
                      <a:schemeClr val="bg1"/>
                    </a:solidFill>
                  </a:rPr>
                  <a:t>Au-Au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000" b="0" i="1" smtClean="0">
                        <a:solidFill>
                          <a:schemeClr val="bg1"/>
                        </a:solidFill>
                        <a:latin typeface="Cambria Math"/>
                      </a:rPr>
                      <m:t>=11 </m:t>
                    </m:r>
                    <m:r>
                      <a:rPr lang="en-US" sz="1000" b="0" i="1" smtClean="0">
                        <a:solidFill>
                          <a:schemeClr val="bg1"/>
                        </a:solidFill>
                        <a:latin typeface="Cambria Math"/>
                      </a:rPr>
                      <m:t>𝐺𝑒𝑉</m:t>
                    </m:r>
                  </m:oMath>
                </a14:m>
                <a:endParaRPr lang="ru-RU" sz="1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4005064"/>
                <a:ext cx="1445524" cy="278666"/>
              </a:xfrm>
              <a:prstGeom prst="rect">
                <a:avLst/>
              </a:prstGeom>
              <a:blipFill rotWithShape="1"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822454" y="6212810"/>
                <a:ext cx="1374992" cy="27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solidFill>
                      <a:schemeClr val="bg1"/>
                    </a:solidFill>
                  </a:rPr>
                  <a:t>Au-Au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000" b="0" i="1" smtClean="0">
                        <a:solidFill>
                          <a:schemeClr val="bg1"/>
                        </a:solidFill>
                        <a:latin typeface="Cambria Math"/>
                      </a:rPr>
                      <m:t>=7 </m:t>
                    </m:r>
                    <m:r>
                      <a:rPr lang="en-US" sz="1000" b="0" i="1" smtClean="0">
                        <a:solidFill>
                          <a:schemeClr val="bg1"/>
                        </a:solidFill>
                        <a:latin typeface="Cambria Math"/>
                      </a:rPr>
                      <m:t>𝐺𝑒𝑉</m:t>
                    </m:r>
                  </m:oMath>
                </a14:m>
                <a:endParaRPr lang="ru-RU" sz="1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2454" y="6212810"/>
                <a:ext cx="1374992" cy="278666"/>
              </a:xfrm>
              <a:prstGeom prst="rect">
                <a:avLst/>
              </a:prstGeom>
              <a:blipFill rotWithShape="1"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668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data for offline Event Display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248401" y="2949270"/>
            <a:ext cx="1257290" cy="1271819"/>
            <a:chOff x="3339349" y="3158137"/>
            <a:chExt cx="1401358" cy="1342517"/>
          </a:xfrm>
        </p:grpSpPr>
        <p:sp>
          <p:nvSpPr>
            <p:cNvPr id="13" name="Oval 36"/>
            <p:cNvSpPr>
              <a:spLocks noChangeArrowheads="1"/>
            </p:cNvSpPr>
            <p:nvPr/>
          </p:nvSpPr>
          <p:spPr bwMode="gray">
            <a:xfrm>
              <a:off x="3385468" y="3185684"/>
              <a:ext cx="1224624" cy="131497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16" name="Oval 37"/>
            <p:cNvSpPr>
              <a:spLocks noChangeArrowheads="1"/>
            </p:cNvSpPr>
            <p:nvPr/>
          </p:nvSpPr>
          <p:spPr bwMode="gray">
            <a:xfrm>
              <a:off x="3394423" y="3158137"/>
              <a:ext cx="1346284" cy="126180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17" name="Oval 38"/>
            <p:cNvSpPr>
              <a:spLocks noChangeArrowheads="1"/>
            </p:cNvSpPr>
            <p:nvPr/>
          </p:nvSpPr>
          <p:spPr bwMode="gray">
            <a:xfrm>
              <a:off x="3339349" y="3199256"/>
              <a:ext cx="1327371" cy="126515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18" name="Oval 39"/>
            <p:cNvSpPr>
              <a:spLocks noChangeArrowheads="1"/>
            </p:cNvSpPr>
            <p:nvPr/>
          </p:nvSpPr>
          <p:spPr bwMode="gray">
            <a:xfrm>
              <a:off x="3390926" y="3217291"/>
              <a:ext cx="1227633" cy="107580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19" name="Text Box 40"/>
            <p:cNvSpPr txBox="1">
              <a:spLocks noChangeArrowheads="1"/>
            </p:cNvSpPr>
            <p:nvPr/>
          </p:nvSpPr>
          <p:spPr bwMode="gray">
            <a:xfrm>
              <a:off x="3393528" y="3593369"/>
              <a:ext cx="1236236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500" dirty="0">
                  <a:solidFill>
                    <a:srgbClr val="000000"/>
                  </a:solidFill>
                </a:rPr>
                <a:t>visualization</a:t>
              </a:r>
              <a:endParaRPr lang="ru-RU" sz="1500" dirty="0"/>
            </a:p>
          </p:txBody>
        </p:sp>
        <p:sp>
          <p:nvSpPr>
            <p:cNvPr id="52" name="Text Box 40"/>
            <p:cNvSpPr txBox="1">
              <a:spLocks noChangeArrowheads="1"/>
            </p:cNvSpPr>
            <p:nvPr/>
          </p:nvSpPr>
          <p:spPr bwMode="gray">
            <a:xfrm>
              <a:off x="3432094" y="3872082"/>
              <a:ext cx="1178335" cy="259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000" i="1" dirty="0" err="1">
                  <a:solidFill>
                    <a:srgbClr val="000000"/>
                  </a:solidFill>
                </a:rPr>
                <a:t>eventdisplay.C</a:t>
              </a:r>
              <a:endParaRPr lang="ru-RU" sz="1000" i="1" dirty="0"/>
            </a:p>
          </p:txBody>
        </p:sp>
      </p:grpSp>
      <p:sp>
        <p:nvSpPr>
          <p:cNvPr id="56" name="Freeform 3"/>
          <p:cNvSpPr>
            <a:spLocks noEditPoints="1"/>
          </p:cNvSpPr>
          <p:nvPr/>
        </p:nvSpPr>
        <p:spPr bwMode="gray">
          <a:xfrm>
            <a:off x="374234" y="2164717"/>
            <a:ext cx="4339835" cy="4072595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0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extLst/>
        </p:spPr>
        <p:txBody>
          <a:bodyPr/>
          <a:lstStyle/>
          <a:p>
            <a:endParaRPr lang="ru-RU" dirty="0"/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gray">
          <a:xfrm>
            <a:off x="2151880" y="4320606"/>
            <a:ext cx="6976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200" i="1" dirty="0" err="1">
                <a:solidFill>
                  <a:srgbClr val="000000"/>
                </a:solidFill>
              </a:rPr>
              <a:t>dst.root</a:t>
            </a:r>
            <a:endParaRPr lang="en-US" altLang="ru-RU" sz="1200" i="1" dirty="0">
              <a:solidFill>
                <a:srgbClr val="000000"/>
              </a:solidFill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gray">
          <a:xfrm>
            <a:off x="1146519" y="2940877"/>
            <a:ext cx="8499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200" i="1" dirty="0" err="1">
                <a:solidFill>
                  <a:srgbClr val="000000"/>
                </a:solidFill>
              </a:rPr>
              <a:t>digits.root</a:t>
            </a:r>
            <a:endParaRPr lang="en-US" altLang="ru-RU" sz="1200" i="1" dirty="0">
              <a:solidFill>
                <a:srgbClr val="000000"/>
              </a:solidFill>
            </a:endParaRPr>
          </a:p>
        </p:txBody>
      </p:sp>
      <p:sp>
        <p:nvSpPr>
          <p:cNvPr id="59" name="Text Box 59"/>
          <p:cNvSpPr txBox="1">
            <a:spLocks noChangeArrowheads="1"/>
          </p:cNvSpPr>
          <p:nvPr/>
        </p:nvSpPr>
        <p:spPr bwMode="gray">
          <a:xfrm>
            <a:off x="1637490" y="1743200"/>
            <a:ext cx="1346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raw (binary) data</a:t>
            </a:r>
          </a:p>
          <a:p>
            <a:pPr algn="ctr" eaLnBrk="1" hangingPunct="1"/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MPD format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666142" y="1870780"/>
            <a:ext cx="960202" cy="1041740"/>
            <a:chOff x="7286871" y="1634628"/>
            <a:chExt cx="735469" cy="891160"/>
          </a:xfrm>
        </p:grpSpPr>
        <p:sp>
          <p:nvSpPr>
            <p:cNvPr id="61" name="Oval 48"/>
            <p:cNvSpPr>
              <a:spLocks noChangeArrowheads="1"/>
            </p:cNvSpPr>
            <p:nvPr/>
          </p:nvSpPr>
          <p:spPr bwMode="gray">
            <a:xfrm>
              <a:off x="7286871" y="2108755"/>
              <a:ext cx="611299" cy="417033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2" name="Oval 49"/>
            <p:cNvSpPr>
              <a:spLocks noChangeArrowheads="1"/>
            </p:cNvSpPr>
            <p:nvPr/>
          </p:nvSpPr>
          <p:spPr bwMode="gray">
            <a:xfrm>
              <a:off x="7337812" y="1634628"/>
              <a:ext cx="684528" cy="80055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3" name="Oval 50"/>
            <p:cNvSpPr>
              <a:spLocks noChangeArrowheads="1"/>
            </p:cNvSpPr>
            <p:nvPr/>
          </p:nvSpPr>
          <p:spPr bwMode="gray">
            <a:xfrm>
              <a:off x="7346302" y="1638352"/>
              <a:ext cx="668609" cy="78193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4" name="Oval 51"/>
            <p:cNvSpPr>
              <a:spLocks noChangeArrowheads="1"/>
            </p:cNvSpPr>
            <p:nvPr/>
          </p:nvSpPr>
          <p:spPr bwMode="gray">
            <a:xfrm>
              <a:off x="7353732" y="1647040"/>
              <a:ext cx="635708" cy="72980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5" name="Oval 52"/>
            <p:cNvSpPr>
              <a:spLocks noChangeArrowheads="1"/>
            </p:cNvSpPr>
            <p:nvPr/>
          </p:nvSpPr>
          <p:spPr bwMode="gray">
            <a:xfrm>
              <a:off x="7389815" y="1666898"/>
              <a:ext cx="566725" cy="592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6" name="Text Box 53"/>
            <p:cNvSpPr txBox="1">
              <a:spLocks noChangeArrowheads="1"/>
            </p:cNvSpPr>
            <p:nvPr/>
          </p:nvSpPr>
          <p:spPr bwMode="gray">
            <a:xfrm>
              <a:off x="7353732" y="1886077"/>
              <a:ext cx="614158" cy="259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ru-RU" sz="1400" dirty="0"/>
                <a:t>digitizer</a:t>
              </a:r>
            </a:p>
          </p:txBody>
        </p:sp>
      </p:grpSp>
      <p:sp>
        <p:nvSpPr>
          <p:cNvPr id="67" name="Text Box 59"/>
          <p:cNvSpPr txBox="1">
            <a:spLocks noChangeArrowheads="1"/>
          </p:cNvSpPr>
          <p:nvPr/>
        </p:nvSpPr>
        <p:spPr bwMode="gray">
          <a:xfrm>
            <a:off x="1789337" y="2396138"/>
            <a:ext cx="10791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200" i="1" dirty="0" err="1">
                <a:solidFill>
                  <a:srgbClr val="000000"/>
                </a:solidFill>
              </a:rPr>
              <a:t>raw_run.data</a:t>
            </a:r>
            <a:endParaRPr lang="en-US" altLang="ru-RU" sz="1200" i="1" dirty="0">
              <a:solidFill>
                <a:srgbClr val="000000"/>
              </a:solidFill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895938" y="4086415"/>
            <a:ext cx="1377505" cy="1574833"/>
            <a:chOff x="5258100" y="2748353"/>
            <a:chExt cx="917084" cy="1251099"/>
          </a:xfrm>
        </p:grpSpPr>
        <p:sp>
          <p:nvSpPr>
            <p:cNvPr id="69" name="Oval 41"/>
            <p:cNvSpPr>
              <a:spLocks noChangeArrowheads="1"/>
            </p:cNvSpPr>
            <p:nvPr/>
          </p:nvSpPr>
          <p:spPr bwMode="gray">
            <a:xfrm rot="20827004">
              <a:off x="5308214" y="3522843"/>
              <a:ext cx="757756" cy="476609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grpSp>
          <p:nvGrpSpPr>
            <p:cNvPr id="70" name="Group 42"/>
            <p:cNvGrpSpPr>
              <a:grpSpLocks/>
            </p:cNvGrpSpPr>
            <p:nvPr/>
          </p:nvGrpSpPr>
          <p:grpSpPr bwMode="auto">
            <a:xfrm>
              <a:off x="5258100" y="2748353"/>
              <a:ext cx="917084" cy="1126983"/>
              <a:chOff x="732" y="2112"/>
              <a:chExt cx="842" cy="860"/>
            </a:xfrm>
          </p:grpSpPr>
          <p:sp>
            <p:nvSpPr>
              <p:cNvPr id="71" name="Oval 43"/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73" name="Oval 45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74" name="Oval 46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75" name="Text Box 47"/>
              <p:cNvSpPr txBox="1">
                <a:spLocks noChangeArrowheads="1"/>
              </p:cNvSpPr>
              <p:nvPr/>
            </p:nvSpPr>
            <p:spPr bwMode="gray">
              <a:xfrm>
                <a:off x="810" y="2414"/>
                <a:ext cx="670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ru-RU" sz="1600" dirty="0">
                    <a:solidFill>
                      <a:srgbClr val="000000"/>
                    </a:solidFill>
                  </a:rPr>
                  <a:t>tracking</a:t>
                </a:r>
              </a:p>
            </p:txBody>
          </p:sp>
        </p:grpSp>
      </p:grpSp>
      <p:grpSp>
        <p:nvGrpSpPr>
          <p:cNvPr id="84" name="Группа 83"/>
          <p:cNvGrpSpPr/>
          <p:nvPr/>
        </p:nvGrpSpPr>
        <p:grpSpPr>
          <a:xfrm>
            <a:off x="107504" y="2924945"/>
            <a:ext cx="1134439" cy="1358810"/>
            <a:chOff x="5258100" y="2748353"/>
            <a:chExt cx="917084" cy="1251099"/>
          </a:xfrm>
        </p:grpSpPr>
        <p:sp>
          <p:nvSpPr>
            <p:cNvPr id="85" name="Oval 41"/>
            <p:cNvSpPr>
              <a:spLocks noChangeArrowheads="1"/>
            </p:cNvSpPr>
            <p:nvPr/>
          </p:nvSpPr>
          <p:spPr bwMode="gray">
            <a:xfrm rot="20827004">
              <a:off x="5308214" y="3522843"/>
              <a:ext cx="757756" cy="476609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grpSp>
          <p:nvGrpSpPr>
            <p:cNvPr id="86" name="Group 42"/>
            <p:cNvGrpSpPr>
              <a:grpSpLocks/>
            </p:cNvGrpSpPr>
            <p:nvPr/>
          </p:nvGrpSpPr>
          <p:grpSpPr bwMode="auto">
            <a:xfrm>
              <a:off x="5258100" y="2748353"/>
              <a:ext cx="917084" cy="1126983"/>
              <a:chOff x="732" y="2112"/>
              <a:chExt cx="842" cy="860"/>
            </a:xfrm>
          </p:grpSpPr>
          <p:sp>
            <p:nvSpPr>
              <p:cNvPr id="87" name="Oval 43"/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88" name="Oval 44"/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89" name="Oval 45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90" name="Oval 46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91" name="Text Box 47"/>
              <p:cNvSpPr txBox="1">
                <a:spLocks noChangeArrowheads="1"/>
              </p:cNvSpPr>
              <p:nvPr/>
            </p:nvSpPr>
            <p:spPr bwMode="gray">
              <a:xfrm>
                <a:off x="752" y="2414"/>
                <a:ext cx="788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ru-RU" sz="1600" dirty="0">
                    <a:solidFill>
                      <a:srgbClr val="000000"/>
                    </a:solidFill>
                  </a:rPr>
                  <a:t>clustering</a:t>
                </a:r>
              </a:p>
            </p:txBody>
          </p:sp>
        </p:grpSp>
      </p:grpSp>
      <p:cxnSp>
        <p:nvCxnSpPr>
          <p:cNvPr id="92" name="Прямая со стрелкой 91"/>
          <p:cNvCxnSpPr>
            <a:cxnSpLocks/>
            <a:stCxn id="57" idx="0"/>
          </p:cNvCxnSpPr>
          <p:nvPr/>
        </p:nvCxnSpPr>
        <p:spPr>
          <a:xfrm flipV="1">
            <a:off x="2500694" y="3695675"/>
            <a:ext cx="708853" cy="62493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Box 59"/>
          <p:cNvSpPr txBox="1">
            <a:spLocks noChangeArrowheads="1"/>
          </p:cNvSpPr>
          <p:nvPr/>
        </p:nvSpPr>
        <p:spPr bwMode="gray">
          <a:xfrm rot="19205533">
            <a:off x="2233860" y="3801459"/>
            <a:ext cx="10337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000" dirty="0">
                <a:solidFill>
                  <a:srgbClr val="000000"/>
                </a:solidFill>
              </a:rPr>
              <a:t>hits and tracks</a:t>
            </a:r>
          </a:p>
        </p:txBody>
      </p:sp>
      <p:sp>
        <p:nvSpPr>
          <p:cNvPr id="94" name="Text Box 59"/>
          <p:cNvSpPr txBox="1">
            <a:spLocks noChangeArrowheads="1"/>
          </p:cNvSpPr>
          <p:nvPr/>
        </p:nvSpPr>
        <p:spPr bwMode="gray">
          <a:xfrm rot="3022114">
            <a:off x="1016732" y="3587164"/>
            <a:ext cx="11480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200" i="1" dirty="0">
                <a:solidFill>
                  <a:srgbClr val="000000"/>
                </a:solidFill>
              </a:rPr>
              <a:t>reconstruction</a:t>
            </a:r>
          </a:p>
        </p:txBody>
      </p:sp>
      <p:cxnSp>
        <p:nvCxnSpPr>
          <p:cNvPr id="99" name="Прямая со стрелкой 98"/>
          <p:cNvCxnSpPr/>
          <p:nvPr/>
        </p:nvCxnSpPr>
        <p:spPr>
          <a:xfrm>
            <a:off x="3843157" y="2510653"/>
            <a:ext cx="2232" cy="43564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Box 59"/>
          <p:cNvSpPr txBox="1">
            <a:spLocks noChangeArrowheads="1"/>
          </p:cNvSpPr>
          <p:nvPr/>
        </p:nvSpPr>
        <p:spPr bwMode="gray">
          <a:xfrm>
            <a:off x="3026205" y="2524123"/>
            <a:ext cx="10337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000" dirty="0">
                <a:solidFill>
                  <a:srgbClr val="000000"/>
                </a:solidFill>
              </a:rPr>
              <a:t>detector</a:t>
            </a:r>
          </a:p>
          <a:p>
            <a:pPr algn="ctr" eaLnBrk="1" hangingPunct="1"/>
            <a:r>
              <a:rPr lang="en-US" sz="1000" dirty="0">
                <a:solidFill>
                  <a:srgbClr val="000000"/>
                </a:solidFill>
              </a:rPr>
              <a:t>geometry</a:t>
            </a:r>
          </a:p>
        </p:txBody>
      </p:sp>
      <p:sp>
        <p:nvSpPr>
          <p:cNvPr id="101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10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11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3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77" y="2132856"/>
            <a:ext cx="4702240" cy="2842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831605" y="2170232"/>
                <a:ext cx="1269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solidFill>
                      <a:schemeClr val="tx1"/>
                    </a:solidFill>
                  </a:rPr>
                  <a:t>C-C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𝑙𝑎𝑏</m:t>
                        </m:r>
                      </m:sub>
                    </m:sSub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/>
                      </a:rPr>
                      <m:t>=3.5 </m:t>
                    </m:r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/>
                      </a:rPr>
                      <m:t>𝐺𝑒𝑉</m:t>
                    </m:r>
                  </m:oMath>
                </a14:m>
                <a:endParaRPr lang="ru-RU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605" y="2170232"/>
                <a:ext cx="1269258" cy="246221"/>
              </a:xfrm>
              <a:prstGeom prst="rect">
                <a:avLst/>
              </a:prstGeom>
              <a:blipFill rotWithShape="1"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Группа 8"/>
          <p:cNvGrpSpPr/>
          <p:nvPr/>
        </p:nvGrpSpPr>
        <p:grpSpPr>
          <a:xfrm>
            <a:off x="3122859" y="1148047"/>
            <a:ext cx="1440596" cy="1381345"/>
            <a:chOff x="3189168" y="1188316"/>
            <a:chExt cx="1440596" cy="1381345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3189168" y="1188316"/>
              <a:ext cx="1440596" cy="1381345"/>
              <a:chOff x="4753852" y="1774187"/>
              <a:chExt cx="2061228" cy="1906493"/>
            </a:xfrm>
          </p:grpSpPr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2040" y="1774187"/>
                <a:ext cx="1697360" cy="1697360"/>
              </a:xfrm>
              <a:prstGeom prst="rect">
                <a:avLst/>
              </a:prstGeom>
            </p:spPr>
          </p:pic>
          <p:sp>
            <p:nvSpPr>
              <p:cNvPr id="97" name="Прямоугольник 96"/>
              <p:cNvSpPr/>
              <p:nvPr/>
            </p:nvSpPr>
            <p:spPr>
              <a:xfrm>
                <a:off x="4753852" y="3298374"/>
                <a:ext cx="2061228" cy="382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/>
                  <a:t>Unified Database</a:t>
                </a:r>
                <a:endParaRPr lang="ru-RU" sz="1200" dirty="0"/>
              </a:p>
            </p:txBody>
          </p:sp>
        </p:grpSp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3" y="1193502"/>
              <a:ext cx="1094390" cy="712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01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Purposes of Event Display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 txBox="1">
            <a:spLocks/>
          </p:cNvSpPr>
          <p:nvPr/>
        </p:nvSpPr>
        <p:spPr bwMode="auto">
          <a:xfrm>
            <a:off x="61872" y="1124744"/>
            <a:ext cx="892899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6728A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design / offline stage = offline event display:</a:t>
            </a:r>
          </a:p>
          <a:p>
            <a:pPr lvl="0" algn="just" eaLnBrk="1" hangingPunct="1">
              <a:spcAft>
                <a:spcPts val="600"/>
              </a:spcAft>
              <a:buClr>
                <a:schemeClr val="accent5">
                  <a:lumMod val="90000"/>
                </a:schemeClr>
              </a:buClr>
              <a:defRPr/>
            </a:pPr>
            <a:r>
              <a:rPr lang="en-US" sz="2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model and algorithm checking and debugging for developers</a:t>
            </a:r>
          </a:p>
          <a:p>
            <a:pPr lvl="0" algn="just" eaLnBrk="1" hangingPunct="1">
              <a:spcAft>
                <a:spcPts val="600"/>
              </a:spcAft>
              <a:buClr>
                <a:schemeClr val="accent5">
                  <a:lumMod val="90000"/>
                </a:schemeClr>
              </a:buClr>
              <a:defRPr/>
            </a:pPr>
            <a:r>
              <a:rPr lang="en-US" sz="2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data reconstruction and analysis visualization for a better understanding of the detector and event structure</a:t>
            </a:r>
          </a:p>
          <a:p>
            <a:pPr lvl="0" algn="just" eaLnBrk="1" hangingPunct="1">
              <a:spcAft>
                <a:spcPts val="600"/>
              </a:spcAft>
              <a:buClr>
                <a:schemeClr val="accent5">
                  <a:lumMod val="90000"/>
                </a:schemeClr>
              </a:buClr>
              <a:defRPr/>
            </a:pPr>
            <a:r>
              <a:rPr lang="en-US" sz="2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demonstration and presentation of works</a:t>
            </a:r>
          </a:p>
          <a:p>
            <a:pPr marL="0" lvl="0" indent="0" algn="just" eaLnBrk="1" hangingPunct="1">
              <a:spcBef>
                <a:spcPts val="1200"/>
              </a:spcBef>
              <a:spcAft>
                <a:spcPts val="600"/>
              </a:spcAft>
              <a:buClr>
                <a:srgbClr val="000090"/>
              </a:buClr>
              <a:buNone/>
              <a:defRPr/>
            </a:pPr>
            <a:r>
              <a:rPr lang="en-US" sz="2600" kern="0" dirty="0">
                <a:solidFill>
                  <a:srgbClr val="000000"/>
                </a:solidFill>
              </a:rPr>
              <a:t>run / online stage = </a:t>
            </a:r>
            <a:r>
              <a:rPr lang="en-US" sz="2600" b="1" u="sng" kern="0" dirty="0">
                <a:solidFill>
                  <a:srgbClr val="000000"/>
                </a:solidFill>
              </a:rPr>
              <a:t>online event display</a:t>
            </a:r>
            <a:r>
              <a:rPr lang="en-US" sz="2600" kern="0" dirty="0">
                <a:solidFill>
                  <a:srgbClr val="000000"/>
                </a:solidFill>
              </a:rPr>
              <a:t>:</a:t>
            </a: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600" kern="0" dirty="0">
                <a:solidFill>
                  <a:srgbClr val="000000"/>
                </a:solidFill>
              </a:rPr>
              <a:t>online visual presentation of the selective events during the experiment run – </a:t>
            </a:r>
            <a:r>
              <a:rPr lang="en-US" sz="2600" kern="0" dirty="0">
                <a:solidFill>
                  <a:srgbClr val="008000"/>
                </a:solidFill>
              </a:rPr>
              <a:t>monitoring system</a:t>
            </a: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600" kern="0" dirty="0">
                <a:solidFill>
                  <a:srgbClr val="008000"/>
                </a:solidFill>
              </a:rPr>
              <a:t>visual control</a:t>
            </a:r>
            <a:r>
              <a:rPr lang="en-US" sz="2600" kern="0" dirty="0">
                <a:solidFill>
                  <a:srgbClr val="000000"/>
                </a:solidFill>
              </a:rPr>
              <a:t> and debugging of current events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12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595536"/>
          </a:xfrm>
        </p:spPr>
        <p:txBody>
          <a:bodyPr/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NICA DAQ Data Flow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(Event Monitor)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rgbClr val="717171"/>
                </a:solidFill>
              </a:rPr>
              <a:t>9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88031" y="6525344"/>
            <a:ext cx="810039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matched from “MPD Data Acquisition System TDR”, MPD DAQ Collaboration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1" name="Rectangle 6">
            <a:extLst>
              <a:ext uri="{FF2B5EF4-FFF2-40B4-BE49-F238E27FC236}">
                <a16:creationId xmlns="" xmlns:a16="http://schemas.microsoft.com/office/drawing/2014/main" id="{C65D5324-1776-4C69-8237-10A054C31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01" y="4327129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kumimoji="1" sz="3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SimSun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kumimoji="1" sz="28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kumimoji="1" sz="2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600">
                <a:solidFill>
                  <a:schemeClr val="tx1"/>
                </a:solidFill>
                <a:ea typeface="SimSun" pitchFamily="2" charset="-122"/>
              </a:rPr>
              <a:t>￼</a:t>
            </a:r>
          </a:p>
        </p:txBody>
      </p:sp>
      <p:sp>
        <p:nvSpPr>
          <p:cNvPr id="62" name="Rectangle 7">
            <a:extLst>
              <a:ext uri="{FF2B5EF4-FFF2-40B4-BE49-F238E27FC236}">
                <a16:creationId xmlns="" xmlns:a16="http://schemas.microsoft.com/office/drawing/2014/main" id="{11F31F42-A3CF-4CBD-9881-9CD8AF11C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01" y="4327129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kumimoji="1" sz="3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SimSun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kumimoji="1" sz="28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kumimoji="1" sz="2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600">
                <a:solidFill>
                  <a:schemeClr val="tx1"/>
                </a:solidFill>
                <a:ea typeface="SimSun" pitchFamily="2" charset="-122"/>
              </a:rPr>
              <a:t>￼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="" xmlns:a16="http://schemas.microsoft.com/office/drawing/2014/main" id="{A14AE29A-536F-4993-8A6F-B5E4377CB442}"/>
              </a:ext>
            </a:extLst>
          </p:cNvPr>
          <p:cNvGrpSpPr/>
          <p:nvPr/>
        </p:nvGrpSpPr>
        <p:grpSpPr>
          <a:xfrm>
            <a:off x="7595374" y="4066321"/>
            <a:ext cx="815165" cy="521616"/>
            <a:chOff x="7722175" y="4110315"/>
            <a:chExt cx="815165" cy="521616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="" xmlns:a16="http://schemas.microsoft.com/office/drawing/2014/main" id="{4536693D-8941-465E-B368-DCDAF8A15BDE}"/>
                </a:ext>
              </a:extLst>
            </p:cNvPr>
            <p:cNvSpPr/>
            <p:nvPr/>
          </p:nvSpPr>
          <p:spPr>
            <a:xfrm>
              <a:off x="7722175" y="4250575"/>
              <a:ext cx="815165" cy="242793"/>
            </a:xfrm>
            <a:prstGeom prst="rect">
              <a:avLst/>
            </a:prstGeom>
            <a:solidFill>
              <a:srgbClr val="FACC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Группа 64">
              <a:extLst>
                <a:ext uri="{FF2B5EF4-FFF2-40B4-BE49-F238E27FC236}">
                  <a16:creationId xmlns="" xmlns:a16="http://schemas.microsoft.com/office/drawing/2014/main" id="{3FCBC5E8-4FA1-4619-8D00-B0AE859B2537}"/>
                </a:ext>
              </a:extLst>
            </p:cNvPr>
            <p:cNvGrpSpPr/>
            <p:nvPr/>
          </p:nvGrpSpPr>
          <p:grpSpPr>
            <a:xfrm>
              <a:off x="7722176" y="4110315"/>
              <a:ext cx="815164" cy="521616"/>
              <a:chOff x="7722176" y="4110315"/>
              <a:chExt cx="815164" cy="521616"/>
            </a:xfrm>
          </p:grpSpPr>
          <p:sp>
            <p:nvSpPr>
              <p:cNvPr id="66" name="Овал 65">
                <a:extLst>
                  <a:ext uri="{FF2B5EF4-FFF2-40B4-BE49-F238E27FC236}">
                    <a16:creationId xmlns="" xmlns:a16="http://schemas.microsoft.com/office/drawing/2014/main" id="{3E5D4719-E505-4191-8882-2C1EDD012794}"/>
                  </a:ext>
                </a:extLst>
              </p:cNvPr>
              <p:cNvSpPr/>
              <p:nvPr/>
            </p:nvSpPr>
            <p:spPr>
              <a:xfrm>
                <a:off x="7722176" y="4361931"/>
                <a:ext cx="815164" cy="270000"/>
              </a:xfrm>
              <a:prstGeom prst="ellipse">
                <a:avLst/>
              </a:prstGeom>
              <a:solidFill>
                <a:srgbClr val="FACC99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="" xmlns:a16="http://schemas.microsoft.com/office/drawing/2014/main" id="{C221288A-2005-49AD-8CF8-C87408AE8CB8}"/>
                  </a:ext>
                </a:extLst>
              </p:cNvPr>
              <p:cNvSpPr/>
              <p:nvPr/>
            </p:nvSpPr>
            <p:spPr>
              <a:xfrm>
                <a:off x="7722176" y="4250575"/>
                <a:ext cx="815164" cy="271697"/>
              </a:xfrm>
              <a:prstGeom prst="ellipse">
                <a:avLst/>
              </a:prstGeom>
              <a:solidFill>
                <a:srgbClr val="FACC99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="" xmlns:a16="http://schemas.microsoft.com/office/drawing/2014/main" id="{9CE29218-E379-4B65-A35D-49EADDEF66FE}"/>
                  </a:ext>
                </a:extLst>
              </p:cNvPr>
              <p:cNvSpPr/>
              <p:nvPr/>
            </p:nvSpPr>
            <p:spPr>
              <a:xfrm>
                <a:off x="7722176" y="4110315"/>
                <a:ext cx="815164" cy="271697"/>
              </a:xfrm>
              <a:prstGeom prst="ellipse">
                <a:avLst/>
              </a:prstGeom>
              <a:solidFill>
                <a:srgbClr val="FACC99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54000" rIns="0" bIns="54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Database</a:t>
                </a:r>
                <a:endPara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" name="Скругленный прямоугольник 25">
            <a:extLst>
              <a:ext uri="{FF2B5EF4-FFF2-40B4-BE49-F238E27FC236}">
                <a16:creationId xmlns="" xmlns:a16="http://schemas.microsoft.com/office/drawing/2014/main" id="{88B9E201-1177-48AB-B078-88D4B80F81CD}"/>
              </a:ext>
            </a:extLst>
          </p:cNvPr>
          <p:cNvSpPr/>
          <p:nvPr/>
        </p:nvSpPr>
        <p:spPr>
          <a:xfrm>
            <a:off x="1346932" y="1303938"/>
            <a:ext cx="1031590" cy="3520550"/>
          </a:xfrm>
          <a:prstGeom prst="roundRect">
            <a:avLst/>
          </a:prstGeom>
          <a:solidFill>
            <a:srgbClr val="FEF966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FLP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First Level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Processor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Data Check Flow Control Formatting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26">
            <a:extLst>
              <a:ext uri="{FF2B5EF4-FFF2-40B4-BE49-F238E27FC236}">
                <a16:creationId xmlns="" xmlns:a16="http://schemas.microsoft.com/office/drawing/2014/main" id="{17F089AA-E879-4881-8EEF-2058EF1A203E}"/>
              </a:ext>
            </a:extLst>
          </p:cNvPr>
          <p:cNvSpPr/>
          <p:nvPr/>
        </p:nvSpPr>
        <p:spPr>
          <a:xfrm>
            <a:off x="265015" y="3910619"/>
            <a:ext cx="509451" cy="520161"/>
          </a:xfrm>
          <a:prstGeom prst="roundRect">
            <a:avLst/>
          </a:prstGeom>
          <a:solidFill>
            <a:srgbClr val="FEF9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Скругленный прямоугольник 27">
            <a:extLst>
              <a:ext uri="{FF2B5EF4-FFF2-40B4-BE49-F238E27FC236}">
                <a16:creationId xmlns="" xmlns:a16="http://schemas.microsoft.com/office/drawing/2014/main" id="{E246F7FB-F6FD-4205-A39C-10FB51FC2A0A}"/>
              </a:ext>
            </a:extLst>
          </p:cNvPr>
          <p:cNvSpPr/>
          <p:nvPr/>
        </p:nvSpPr>
        <p:spPr>
          <a:xfrm>
            <a:off x="159367" y="3837758"/>
            <a:ext cx="557119" cy="520161"/>
          </a:xfrm>
          <a:prstGeom prst="roundRect">
            <a:avLst/>
          </a:prstGeom>
          <a:solidFill>
            <a:srgbClr val="FEF9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Скругленный прямоугольник 28">
            <a:extLst>
              <a:ext uri="{FF2B5EF4-FFF2-40B4-BE49-F238E27FC236}">
                <a16:creationId xmlns="" xmlns:a16="http://schemas.microsoft.com/office/drawing/2014/main" id="{33AAF1B7-046F-47C0-B856-80BAF4C3736A}"/>
              </a:ext>
            </a:extLst>
          </p:cNvPr>
          <p:cNvSpPr/>
          <p:nvPr/>
        </p:nvSpPr>
        <p:spPr>
          <a:xfrm>
            <a:off x="107504" y="3764897"/>
            <a:ext cx="551003" cy="520161"/>
          </a:xfrm>
          <a:prstGeom prst="roundRect">
            <a:avLst/>
          </a:prstGeom>
          <a:solidFill>
            <a:srgbClr val="FEF9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</a:t>
            </a: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Скругленный прямоугольник 29">
            <a:extLst>
              <a:ext uri="{FF2B5EF4-FFF2-40B4-BE49-F238E27FC236}">
                <a16:creationId xmlns="" xmlns:a16="http://schemas.microsoft.com/office/drawing/2014/main" id="{78D970A2-A2A9-4A22-954B-104B13728A69}"/>
              </a:ext>
            </a:extLst>
          </p:cNvPr>
          <p:cNvSpPr/>
          <p:nvPr/>
        </p:nvSpPr>
        <p:spPr>
          <a:xfrm>
            <a:off x="1638294" y="3910619"/>
            <a:ext cx="509451" cy="520161"/>
          </a:xfrm>
          <a:prstGeom prst="roundRect">
            <a:avLst/>
          </a:prstGeom>
          <a:solidFill>
            <a:srgbClr val="FEF9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Скругленный прямоугольник 30">
            <a:extLst>
              <a:ext uri="{FF2B5EF4-FFF2-40B4-BE49-F238E27FC236}">
                <a16:creationId xmlns="" xmlns:a16="http://schemas.microsoft.com/office/drawing/2014/main" id="{E600E4B4-CB83-4E1D-92CF-AD55748A3107}"/>
              </a:ext>
            </a:extLst>
          </p:cNvPr>
          <p:cNvSpPr/>
          <p:nvPr/>
        </p:nvSpPr>
        <p:spPr>
          <a:xfrm>
            <a:off x="1580314" y="3837758"/>
            <a:ext cx="509451" cy="520161"/>
          </a:xfrm>
          <a:prstGeom prst="roundRect">
            <a:avLst/>
          </a:prstGeom>
          <a:solidFill>
            <a:srgbClr val="FEF966"/>
          </a:solidFill>
          <a:ln w="12700" cap="flat" cmpd="sng" algn="ctr">
            <a:gradFill flip="none" rotWithShape="1">
              <a:gsLst>
                <a:gs pos="39000">
                  <a:srgbClr val="41719C"/>
                </a:gs>
                <a:gs pos="100000">
                  <a:srgbClr val="4472C4">
                    <a:lumMod val="30000"/>
                    <a:lumOff val="70000"/>
                  </a:srgbClr>
                </a:gs>
              </a:gsLst>
              <a:lin ang="14400000" scaled="0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Скругленный прямоугольник 32">
            <a:extLst>
              <a:ext uri="{FF2B5EF4-FFF2-40B4-BE49-F238E27FC236}">
                <a16:creationId xmlns="" xmlns:a16="http://schemas.microsoft.com/office/drawing/2014/main" id="{CE0F0D3E-373A-422A-ABBA-1F0D1786CA2C}"/>
              </a:ext>
            </a:extLst>
          </p:cNvPr>
          <p:cNvSpPr/>
          <p:nvPr/>
        </p:nvSpPr>
        <p:spPr>
          <a:xfrm>
            <a:off x="6016925" y="3913973"/>
            <a:ext cx="916953" cy="910516"/>
          </a:xfrm>
          <a:prstGeom prst="roundRect">
            <a:avLst/>
          </a:prstGeom>
          <a:solidFill>
            <a:srgbClr val="83F389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lIns="27000" tIns="27000" rIns="27000" bIns="27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EvM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kern="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Event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Monitor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kern="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37">
            <a:extLst>
              <a:ext uri="{FF2B5EF4-FFF2-40B4-BE49-F238E27FC236}">
                <a16:creationId xmlns="" xmlns:a16="http://schemas.microsoft.com/office/drawing/2014/main" id="{CCE1C825-BB97-4069-A8F6-95D5E67315E8}"/>
              </a:ext>
            </a:extLst>
          </p:cNvPr>
          <p:cNvSpPr/>
          <p:nvPr/>
        </p:nvSpPr>
        <p:spPr>
          <a:xfrm>
            <a:off x="3982294" y="2751414"/>
            <a:ext cx="2754443" cy="775741"/>
          </a:xfrm>
          <a:prstGeom prst="roundRect">
            <a:avLst/>
          </a:prstGeom>
          <a:solidFill>
            <a:srgbClr val="B9DCFE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Transient Data Storage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38">
            <a:extLst>
              <a:ext uri="{FF2B5EF4-FFF2-40B4-BE49-F238E27FC236}">
                <a16:creationId xmlns="" xmlns:a16="http://schemas.microsoft.com/office/drawing/2014/main" id="{2B1D252D-A7EC-4CA1-B3BA-4B49F58CE8D4}"/>
              </a:ext>
            </a:extLst>
          </p:cNvPr>
          <p:cNvSpPr/>
          <p:nvPr/>
        </p:nvSpPr>
        <p:spPr>
          <a:xfrm>
            <a:off x="7040762" y="2768561"/>
            <a:ext cx="1776335" cy="775741"/>
          </a:xfrm>
          <a:prstGeom prst="roundRect">
            <a:avLst/>
          </a:prstGeom>
          <a:solidFill>
            <a:srgbClr val="83CAF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Permanent Data Storage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39">
            <a:extLst>
              <a:ext uri="{FF2B5EF4-FFF2-40B4-BE49-F238E27FC236}">
                <a16:creationId xmlns="" xmlns:a16="http://schemas.microsoft.com/office/drawing/2014/main" id="{F74FA533-8890-4805-A5E5-45BC7A784104}"/>
              </a:ext>
            </a:extLst>
          </p:cNvPr>
          <p:cNvSpPr/>
          <p:nvPr/>
        </p:nvSpPr>
        <p:spPr>
          <a:xfrm>
            <a:off x="2750310" y="1320826"/>
            <a:ext cx="888167" cy="3530184"/>
          </a:xfrm>
          <a:prstGeom prst="roundRect">
            <a:avLst/>
          </a:prstGeom>
          <a:solidFill>
            <a:srgbClr val="FEF966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EvB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Event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Builder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Buffering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Sorting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Distribution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Нашивка 40">
            <a:extLst>
              <a:ext uri="{FF2B5EF4-FFF2-40B4-BE49-F238E27FC236}">
                <a16:creationId xmlns="" xmlns:a16="http://schemas.microsoft.com/office/drawing/2014/main" id="{53541FE7-63D3-4508-AD51-5955A3681D58}"/>
              </a:ext>
            </a:extLst>
          </p:cNvPr>
          <p:cNvSpPr/>
          <p:nvPr/>
        </p:nvSpPr>
        <p:spPr>
          <a:xfrm>
            <a:off x="4010265" y="5486195"/>
            <a:ext cx="3103273" cy="607101"/>
          </a:xfrm>
          <a:prstGeom prst="chevron">
            <a:avLst>
              <a:gd name="adj" fmla="val 107895"/>
            </a:avLst>
          </a:prstGeom>
          <a:solidFill>
            <a:srgbClr val="83F38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On-line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Processing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Нашивка 42">
            <a:extLst>
              <a:ext uri="{FF2B5EF4-FFF2-40B4-BE49-F238E27FC236}">
                <a16:creationId xmlns="" xmlns:a16="http://schemas.microsoft.com/office/drawing/2014/main" id="{E23EA631-63B5-41EC-84FB-53DAD33480F7}"/>
              </a:ext>
            </a:extLst>
          </p:cNvPr>
          <p:cNvSpPr/>
          <p:nvPr/>
        </p:nvSpPr>
        <p:spPr>
          <a:xfrm>
            <a:off x="453894" y="5486195"/>
            <a:ext cx="4190114" cy="607101"/>
          </a:xfrm>
          <a:prstGeom prst="chevron">
            <a:avLst>
              <a:gd name="adj" fmla="val 107895"/>
            </a:avLst>
          </a:prstGeom>
          <a:solidFill>
            <a:srgbClr val="FEF9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DAQ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1" name="Прямая со стрелкой 80">
            <a:extLst>
              <a:ext uri="{FF2B5EF4-FFF2-40B4-BE49-F238E27FC236}">
                <a16:creationId xmlns="" xmlns:a16="http://schemas.microsoft.com/office/drawing/2014/main" id="{01F73F10-38F6-41BF-8344-0AB5802E685B}"/>
              </a:ext>
            </a:extLst>
          </p:cNvPr>
          <p:cNvCxnSpPr/>
          <p:nvPr/>
        </p:nvCxnSpPr>
        <p:spPr>
          <a:xfrm rot="16200000">
            <a:off x="6899457" y="2971563"/>
            <a:ext cx="0" cy="318600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none" w="med" len="lg"/>
            <a:tailEnd type="triangle" w="med" len="lg"/>
          </a:ln>
          <a:effectLst/>
        </p:spPr>
      </p:cxnSp>
      <p:cxnSp>
        <p:nvCxnSpPr>
          <p:cNvPr id="82" name="Прямая со стрелкой 81">
            <a:extLst>
              <a:ext uri="{FF2B5EF4-FFF2-40B4-BE49-F238E27FC236}">
                <a16:creationId xmlns="" xmlns:a16="http://schemas.microsoft.com/office/drawing/2014/main" id="{B8FDEFB4-7BC6-4A63-95A6-3ED80AD6C735}"/>
              </a:ext>
            </a:extLst>
          </p:cNvPr>
          <p:cNvCxnSpPr/>
          <p:nvPr/>
        </p:nvCxnSpPr>
        <p:spPr>
          <a:xfrm>
            <a:off x="3652421" y="3137814"/>
            <a:ext cx="357844" cy="0"/>
          </a:xfrm>
          <a:prstGeom prst="straightConnector1">
            <a:avLst/>
          </a:prstGeom>
          <a:noFill/>
          <a:ln w="28575" cap="flat" cmpd="sng" algn="ctr">
            <a:solidFill>
              <a:srgbClr val="EE412A"/>
            </a:solidFill>
            <a:prstDash val="solid"/>
            <a:miter lim="800000"/>
            <a:headEnd type="none" w="med" len="lg"/>
            <a:tailEnd type="triangle" w="med" len="lg"/>
          </a:ln>
          <a:effectLst/>
        </p:spPr>
      </p:cxnSp>
      <p:cxnSp>
        <p:nvCxnSpPr>
          <p:cNvPr id="83" name="Прямая со стрелкой 82">
            <a:extLst>
              <a:ext uri="{FF2B5EF4-FFF2-40B4-BE49-F238E27FC236}">
                <a16:creationId xmlns="" xmlns:a16="http://schemas.microsoft.com/office/drawing/2014/main" id="{F0E99CAA-9195-4048-96DF-09B60B06930F}"/>
              </a:ext>
            </a:extLst>
          </p:cNvPr>
          <p:cNvCxnSpPr/>
          <p:nvPr/>
        </p:nvCxnSpPr>
        <p:spPr>
          <a:xfrm flipV="1">
            <a:off x="2378521" y="3130863"/>
            <a:ext cx="393492" cy="6951"/>
          </a:xfrm>
          <a:prstGeom prst="straightConnector1">
            <a:avLst/>
          </a:prstGeom>
          <a:noFill/>
          <a:ln w="28575" cap="flat" cmpd="sng" algn="ctr">
            <a:solidFill>
              <a:srgbClr val="EE412A"/>
            </a:solidFill>
            <a:prstDash val="solid"/>
            <a:miter lim="800000"/>
            <a:headEnd type="none" w="med" len="lg"/>
            <a:tailEnd type="triangle" w="med" len="lg"/>
          </a:ln>
          <a:effectLst/>
        </p:spPr>
      </p:cxnSp>
      <p:cxnSp>
        <p:nvCxnSpPr>
          <p:cNvPr id="84" name="Прямая со стрелкой 83">
            <a:extLst>
              <a:ext uri="{FF2B5EF4-FFF2-40B4-BE49-F238E27FC236}">
                <a16:creationId xmlns="" xmlns:a16="http://schemas.microsoft.com/office/drawing/2014/main" id="{CD8322CC-2639-4F6C-8BEB-34B960B06100}"/>
              </a:ext>
            </a:extLst>
          </p:cNvPr>
          <p:cNvCxnSpPr/>
          <p:nvPr/>
        </p:nvCxnSpPr>
        <p:spPr>
          <a:xfrm rot="5400000" flipH="1">
            <a:off x="1216977" y="3800662"/>
            <a:ext cx="1061" cy="891000"/>
          </a:xfrm>
          <a:prstGeom prst="straightConnector1">
            <a:avLst/>
          </a:prstGeom>
          <a:noFill/>
          <a:ln w="28575" cap="flat" cmpd="sng" algn="ctr">
            <a:solidFill>
              <a:srgbClr val="EE412A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cxnSp>
        <p:nvCxnSpPr>
          <p:cNvPr id="85" name="Прямая со стрелкой 84">
            <a:extLst>
              <a:ext uri="{FF2B5EF4-FFF2-40B4-BE49-F238E27FC236}">
                <a16:creationId xmlns="" xmlns:a16="http://schemas.microsoft.com/office/drawing/2014/main" id="{0C188FEC-DEA2-4544-A374-5705696C1075}"/>
              </a:ext>
            </a:extLst>
          </p:cNvPr>
          <p:cNvCxnSpPr/>
          <p:nvPr/>
        </p:nvCxnSpPr>
        <p:spPr>
          <a:xfrm rot="5400000" flipH="1">
            <a:off x="1098888" y="3664283"/>
            <a:ext cx="1061" cy="891000"/>
          </a:xfrm>
          <a:prstGeom prst="straightConnector1">
            <a:avLst/>
          </a:prstGeom>
          <a:noFill/>
          <a:ln w="28575" cap="flat" cmpd="sng" algn="ctr">
            <a:solidFill>
              <a:srgbClr val="EE412A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cxnSp>
        <p:nvCxnSpPr>
          <p:cNvPr id="86" name="Прямая со стрелкой 85">
            <a:extLst>
              <a:ext uri="{FF2B5EF4-FFF2-40B4-BE49-F238E27FC236}">
                <a16:creationId xmlns="" xmlns:a16="http://schemas.microsoft.com/office/drawing/2014/main" id="{1AF792A2-2D3C-4F9E-A102-86DF37F5008B}"/>
              </a:ext>
            </a:extLst>
          </p:cNvPr>
          <p:cNvCxnSpPr/>
          <p:nvPr/>
        </p:nvCxnSpPr>
        <p:spPr>
          <a:xfrm rot="5400000" flipH="1">
            <a:off x="1167993" y="3725729"/>
            <a:ext cx="1061" cy="891000"/>
          </a:xfrm>
          <a:prstGeom prst="straightConnector1">
            <a:avLst/>
          </a:prstGeom>
          <a:noFill/>
          <a:ln w="28575" cap="flat" cmpd="sng" algn="ctr">
            <a:solidFill>
              <a:srgbClr val="EE412A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sp>
        <p:nvSpPr>
          <p:cNvPr id="87" name="Скругленный прямоугольник 61">
            <a:extLst>
              <a:ext uri="{FF2B5EF4-FFF2-40B4-BE49-F238E27FC236}">
                <a16:creationId xmlns="" xmlns:a16="http://schemas.microsoft.com/office/drawing/2014/main" id="{4FBAD50A-5C82-423C-907D-FD678F7E7905}"/>
              </a:ext>
            </a:extLst>
          </p:cNvPr>
          <p:cNvSpPr/>
          <p:nvPr/>
        </p:nvSpPr>
        <p:spPr>
          <a:xfrm>
            <a:off x="1522335" y="3764897"/>
            <a:ext cx="509451" cy="520161"/>
          </a:xfrm>
          <a:prstGeom prst="roundRect">
            <a:avLst/>
          </a:prstGeom>
          <a:solidFill>
            <a:srgbClr val="FEF966">
              <a:alpha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LDC</a:t>
            </a: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Нашивка 69">
            <a:extLst>
              <a:ext uri="{FF2B5EF4-FFF2-40B4-BE49-F238E27FC236}">
                <a16:creationId xmlns="" xmlns:a16="http://schemas.microsoft.com/office/drawing/2014/main" id="{FC879C5D-4F00-4DBC-A168-59916058C833}"/>
              </a:ext>
            </a:extLst>
          </p:cNvPr>
          <p:cNvSpPr/>
          <p:nvPr/>
        </p:nvSpPr>
        <p:spPr>
          <a:xfrm>
            <a:off x="6444208" y="5489619"/>
            <a:ext cx="2592288" cy="607101"/>
          </a:xfrm>
          <a:prstGeom prst="chevron">
            <a:avLst>
              <a:gd name="adj" fmla="val 107895"/>
            </a:avLst>
          </a:prstGeom>
          <a:solidFill>
            <a:srgbClr val="CCCCFE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Off-line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Processing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9">
            <a:extLst>
              <a:ext uri="{FF2B5EF4-FFF2-40B4-BE49-F238E27FC236}">
                <a16:creationId xmlns="" xmlns:a16="http://schemas.microsoft.com/office/drawing/2014/main" id="{6E4AB5DD-EE15-4FDB-BD57-CE8C8AE8A3AE}"/>
              </a:ext>
            </a:extLst>
          </p:cNvPr>
          <p:cNvSpPr/>
          <p:nvPr/>
        </p:nvSpPr>
        <p:spPr>
          <a:xfrm>
            <a:off x="6237121" y="1226934"/>
            <a:ext cx="895293" cy="930893"/>
          </a:xfrm>
          <a:prstGeom prst="roundRect">
            <a:avLst/>
          </a:prstGeom>
          <a:solidFill>
            <a:srgbClr val="CCCCFE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lIns="54000" tIns="108000" rIns="54000" bIns="108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Rootifier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50" kern="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ROOT Format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Mapping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Alignment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58">
            <a:extLst>
              <a:ext uri="{FF2B5EF4-FFF2-40B4-BE49-F238E27FC236}">
                <a16:creationId xmlns="" xmlns:a16="http://schemas.microsoft.com/office/drawing/2014/main" id="{87CD98FB-D205-4F7C-BC43-8AA95662AB32}"/>
              </a:ext>
            </a:extLst>
          </p:cNvPr>
          <p:cNvSpPr/>
          <p:nvPr/>
        </p:nvSpPr>
        <p:spPr>
          <a:xfrm>
            <a:off x="7171856" y="1217370"/>
            <a:ext cx="916953" cy="950519"/>
          </a:xfrm>
          <a:prstGeom prst="roundRect">
            <a:avLst/>
          </a:prstGeom>
          <a:solidFill>
            <a:srgbClr val="CCCCFE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lIns="27000" tIns="27000" rIns="27000" bIns="27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Event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Reconstruction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65">
            <a:extLst>
              <a:ext uri="{FF2B5EF4-FFF2-40B4-BE49-F238E27FC236}">
                <a16:creationId xmlns="" xmlns:a16="http://schemas.microsoft.com/office/drawing/2014/main" id="{EFCB009C-67C9-4F77-8ECF-12277257FDD5}"/>
              </a:ext>
            </a:extLst>
          </p:cNvPr>
          <p:cNvSpPr/>
          <p:nvPr/>
        </p:nvSpPr>
        <p:spPr>
          <a:xfrm>
            <a:off x="8125017" y="1217371"/>
            <a:ext cx="916953" cy="950519"/>
          </a:xfrm>
          <a:prstGeom prst="roundRect">
            <a:avLst/>
          </a:prstGeom>
          <a:solidFill>
            <a:srgbClr val="CCCCFE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lIns="27000" tIns="27000" rIns="27000" bIns="27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PA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Physics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Analysis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7176">
            <a:extLst>
              <a:ext uri="{FF2B5EF4-FFF2-40B4-BE49-F238E27FC236}">
                <a16:creationId xmlns="" xmlns:a16="http://schemas.microsoft.com/office/drawing/2014/main" id="{9FBEE171-C3A7-41F0-8E6D-970E3CE11311}"/>
              </a:ext>
            </a:extLst>
          </p:cNvPr>
          <p:cNvSpPr/>
          <p:nvPr/>
        </p:nvSpPr>
        <p:spPr>
          <a:xfrm>
            <a:off x="6202617" y="1140460"/>
            <a:ext cx="2881001" cy="1244405"/>
          </a:xfrm>
          <a:prstGeom prst="roundRect">
            <a:avLst/>
          </a:prstGeom>
          <a:noFill/>
          <a:ln w="19050">
            <a:solidFill>
              <a:srgbClr val="000066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Picture 2" descr="http://nica.jinr.ru/images/subs/cd_part.png">
            <a:extLst>
              <a:ext uri="{FF2B5EF4-FFF2-40B4-BE49-F238E27FC236}">
                <a16:creationId xmlns="" xmlns:a16="http://schemas.microsoft.com/office/drawing/2014/main" id="{EA592DC8-FC39-40E1-859E-7D424B334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8" r="16946"/>
          <a:stretch/>
        </p:blipFill>
        <p:spPr bwMode="auto">
          <a:xfrm>
            <a:off x="9584" y="2474111"/>
            <a:ext cx="1400400" cy="11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4BA704BB-5F4A-4E59-9DEC-35585E185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18" y="1385788"/>
            <a:ext cx="1701120" cy="1107108"/>
          </a:xfrm>
          <a:prstGeom prst="rect">
            <a:avLst/>
          </a:prstGeom>
        </p:spPr>
      </p:pic>
      <p:sp>
        <p:nvSpPr>
          <p:cNvPr id="95" name="Прямоугольник 94">
            <a:extLst>
              <a:ext uri="{FF2B5EF4-FFF2-40B4-BE49-F238E27FC236}">
                <a16:creationId xmlns="" xmlns:a16="http://schemas.microsoft.com/office/drawing/2014/main" id="{0D2EB883-D7E7-4EF9-B661-2B6346C93F79}"/>
              </a:ext>
            </a:extLst>
          </p:cNvPr>
          <p:cNvSpPr/>
          <p:nvPr/>
        </p:nvSpPr>
        <p:spPr>
          <a:xfrm>
            <a:off x="6388416" y="3621584"/>
            <a:ext cx="21788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kern="0" dirty="0">
                <a:solidFill>
                  <a:srgbClr val="008000"/>
                </a:solidFill>
              </a:rPr>
              <a:t>ATLAS TDAQ components</a:t>
            </a:r>
            <a:endParaRPr lang="ru-RU" sz="1300" dirty="0"/>
          </a:p>
        </p:txBody>
      </p:sp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41B397CC-869A-4594-AA9A-EE92D9011C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37" y="4523888"/>
            <a:ext cx="620675" cy="705312"/>
          </a:xfrm>
          <a:prstGeom prst="rect">
            <a:avLst/>
          </a:prstGeom>
        </p:spPr>
      </p:pic>
      <p:sp>
        <p:nvSpPr>
          <p:cNvPr id="97" name="Скругленный прямоугольник 33">
            <a:extLst>
              <a:ext uri="{FF2B5EF4-FFF2-40B4-BE49-F238E27FC236}">
                <a16:creationId xmlns="" xmlns:a16="http://schemas.microsoft.com/office/drawing/2014/main" id="{BC1870AB-0B83-488C-9360-41B2DB06D185}"/>
              </a:ext>
            </a:extLst>
          </p:cNvPr>
          <p:cNvSpPr/>
          <p:nvPr/>
        </p:nvSpPr>
        <p:spPr>
          <a:xfrm>
            <a:off x="3951291" y="3911954"/>
            <a:ext cx="895293" cy="918420"/>
          </a:xfrm>
          <a:prstGeom prst="roundRect">
            <a:avLst/>
          </a:prstGeom>
          <a:solidFill>
            <a:srgbClr val="83F389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lIns="27000" tIns="27000" rIns="27000" bIns="27000" rtlCol="0" anchor="t" anchorCtr="0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FT REC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Fast Event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Reconstruction</a:t>
            </a:r>
          </a:p>
        </p:txBody>
      </p:sp>
      <p:sp>
        <p:nvSpPr>
          <p:cNvPr id="98" name="Скругленный прямоугольник 34">
            <a:extLst>
              <a:ext uri="{FF2B5EF4-FFF2-40B4-BE49-F238E27FC236}">
                <a16:creationId xmlns="" xmlns:a16="http://schemas.microsoft.com/office/drawing/2014/main" id="{0D883CF2-51F4-4C51-AC22-AE862BFA004A}"/>
              </a:ext>
            </a:extLst>
          </p:cNvPr>
          <p:cNvSpPr/>
          <p:nvPr/>
        </p:nvSpPr>
        <p:spPr>
          <a:xfrm>
            <a:off x="3951292" y="1408057"/>
            <a:ext cx="895293" cy="933137"/>
          </a:xfrm>
          <a:prstGeom prst="roundRect">
            <a:avLst/>
          </a:prstGeom>
          <a:solidFill>
            <a:srgbClr val="FEF966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4000" tIns="54000" rIns="54000" bIns="54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HLT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High Level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L3 Trigger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Скругленный прямоугольник 35">
            <a:extLst>
              <a:ext uri="{FF2B5EF4-FFF2-40B4-BE49-F238E27FC236}">
                <a16:creationId xmlns="" xmlns:a16="http://schemas.microsoft.com/office/drawing/2014/main" id="{3CACC3B8-2338-456C-A370-3ABC453F0B24}"/>
              </a:ext>
            </a:extLst>
          </p:cNvPr>
          <p:cNvSpPr/>
          <p:nvPr/>
        </p:nvSpPr>
        <p:spPr>
          <a:xfrm>
            <a:off x="4952807" y="1408057"/>
            <a:ext cx="895293" cy="918899"/>
          </a:xfrm>
          <a:prstGeom prst="roundRect">
            <a:avLst/>
          </a:prstGeom>
          <a:solidFill>
            <a:srgbClr val="83F389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4000" tIns="54000" rIns="54000" bIns="54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RQ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Raw Data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Quality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Check</a:t>
            </a:r>
          </a:p>
        </p:txBody>
      </p:sp>
      <p:cxnSp>
        <p:nvCxnSpPr>
          <p:cNvPr id="100" name="Прямая со стрелкой 99">
            <a:extLst>
              <a:ext uri="{FF2B5EF4-FFF2-40B4-BE49-F238E27FC236}">
                <a16:creationId xmlns="" xmlns:a16="http://schemas.microsoft.com/office/drawing/2014/main" id="{DD2B06AC-61B9-49A4-8526-59F88114967B}"/>
              </a:ext>
            </a:extLst>
          </p:cNvPr>
          <p:cNvCxnSpPr>
            <a:cxnSpLocks/>
          </p:cNvCxnSpPr>
          <p:nvPr/>
        </p:nvCxnSpPr>
        <p:spPr>
          <a:xfrm>
            <a:off x="4407176" y="2327307"/>
            <a:ext cx="0" cy="415250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cxnSp>
        <p:nvCxnSpPr>
          <p:cNvPr id="101" name="Прямая со стрелкой 100">
            <a:extLst>
              <a:ext uri="{FF2B5EF4-FFF2-40B4-BE49-F238E27FC236}">
                <a16:creationId xmlns="" xmlns:a16="http://schemas.microsoft.com/office/drawing/2014/main" id="{BE509A86-6A58-4DC9-8E3A-7B25749AB1A1}"/>
              </a:ext>
            </a:extLst>
          </p:cNvPr>
          <p:cNvCxnSpPr/>
          <p:nvPr/>
        </p:nvCxnSpPr>
        <p:spPr>
          <a:xfrm rot="-60000" flipH="1">
            <a:off x="5378238" y="3530506"/>
            <a:ext cx="7925" cy="409878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none" w="med" len="lg"/>
            <a:tailEnd type="triangle" w="med" len="lg"/>
          </a:ln>
          <a:effectLst/>
        </p:spPr>
      </p:cxnSp>
      <p:cxnSp>
        <p:nvCxnSpPr>
          <p:cNvPr id="102" name="Прямая со стрелкой 101">
            <a:extLst>
              <a:ext uri="{FF2B5EF4-FFF2-40B4-BE49-F238E27FC236}">
                <a16:creationId xmlns="" xmlns:a16="http://schemas.microsoft.com/office/drawing/2014/main" id="{6C94CC8F-A31E-45E1-AF35-CD21E7133F39}"/>
              </a:ext>
            </a:extLst>
          </p:cNvPr>
          <p:cNvCxnSpPr/>
          <p:nvPr/>
        </p:nvCxnSpPr>
        <p:spPr>
          <a:xfrm rot="-60000" flipH="1">
            <a:off x="5388867" y="2318929"/>
            <a:ext cx="7925" cy="409878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triangle" w="med" len="lg"/>
            <a:tailEnd type="none" w="med" len="lg"/>
          </a:ln>
          <a:effectLst/>
        </p:spPr>
      </p:cxnSp>
      <p:cxnSp>
        <p:nvCxnSpPr>
          <p:cNvPr id="103" name="Прямая со стрелкой 102">
            <a:extLst>
              <a:ext uri="{FF2B5EF4-FFF2-40B4-BE49-F238E27FC236}">
                <a16:creationId xmlns="" xmlns:a16="http://schemas.microsoft.com/office/drawing/2014/main" id="{33A62DB2-D279-43F6-85EE-029D34E518E5}"/>
              </a:ext>
            </a:extLst>
          </p:cNvPr>
          <p:cNvCxnSpPr>
            <a:cxnSpLocks/>
          </p:cNvCxnSpPr>
          <p:nvPr/>
        </p:nvCxnSpPr>
        <p:spPr>
          <a:xfrm>
            <a:off x="4398493" y="3502323"/>
            <a:ext cx="0" cy="415250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cxnSp>
        <p:nvCxnSpPr>
          <p:cNvPr id="104" name="Прямая со стрелкой 103">
            <a:extLst>
              <a:ext uri="{FF2B5EF4-FFF2-40B4-BE49-F238E27FC236}">
                <a16:creationId xmlns="" xmlns:a16="http://schemas.microsoft.com/office/drawing/2014/main" id="{74CF987B-2446-45BC-9B61-28AC25297678}"/>
              </a:ext>
            </a:extLst>
          </p:cNvPr>
          <p:cNvCxnSpPr/>
          <p:nvPr/>
        </p:nvCxnSpPr>
        <p:spPr>
          <a:xfrm>
            <a:off x="6407855" y="3508603"/>
            <a:ext cx="0" cy="415250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none" w="med" len="lg"/>
            <a:tailEnd type="triangle" w="med" len="lg"/>
          </a:ln>
          <a:effectLst/>
        </p:spPr>
      </p:cxnSp>
      <p:sp>
        <p:nvSpPr>
          <p:cNvPr id="105" name="Скругленный прямоугольник 32">
            <a:extLst>
              <a:ext uri="{FF2B5EF4-FFF2-40B4-BE49-F238E27FC236}">
                <a16:creationId xmlns="" xmlns:a16="http://schemas.microsoft.com/office/drawing/2014/main" id="{44592AB8-CEDC-4EA5-B618-C7F1107C4CD0}"/>
              </a:ext>
            </a:extLst>
          </p:cNvPr>
          <p:cNvSpPr/>
          <p:nvPr/>
        </p:nvSpPr>
        <p:spPr>
          <a:xfrm>
            <a:off x="4939505" y="3911955"/>
            <a:ext cx="916953" cy="918418"/>
          </a:xfrm>
          <a:prstGeom prst="roundRect">
            <a:avLst/>
          </a:prstGeom>
          <a:solidFill>
            <a:srgbClr val="83F389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lIns="27000" tIns="27000" rIns="27000" bIns="27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HIST</a:t>
            </a:r>
            <a:endParaRPr lang="en-US" sz="1200" b="1" kern="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kern="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Online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Histograms</a:t>
            </a:r>
          </a:p>
        </p:txBody>
      </p:sp>
      <p:cxnSp>
        <p:nvCxnSpPr>
          <p:cNvPr id="106" name="Прямая со стрелкой 105">
            <a:extLst>
              <a:ext uri="{FF2B5EF4-FFF2-40B4-BE49-F238E27FC236}">
                <a16:creationId xmlns="" xmlns:a16="http://schemas.microsoft.com/office/drawing/2014/main" id="{B89DFC9A-609D-4747-B3FE-FAE5C4C94BF9}"/>
              </a:ext>
            </a:extLst>
          </p:cNvPr>
          <p:cNvCxnSpPr/>
          <p:nvPr/>
        </p:nvCxnSpPr>
        <p:spPr>
          <a:xfrm>
            <a:off x="7884368" y="2361149"/>
            <a:ext cx="0" cy="394901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25000"/>
              </a:schemeClr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sp>
        <p:nvSpPr>
          <p:cNvPr id="107" name="Прямоугольник 106">
            <a:extLst>
              <a:ext uri="{FF2B5EF4-FFF2-40B4-BE49-F238E27FC236}">
                <a16:creationId xmlns="" xmlns:a16="http://schemas.microsoft.com/office/drawing/2014/main" id="{D52A7C14-B7B0-4A53-8A52-A7F82A7A418D}"/>
              </a:ext>
            </a:extLst>
          </p:cNvPr>
          <p:cNvSpPr/>
          <p:nvPr/>
        </p:nvSpPr>
        <p:spPr>
          <a:xfrm>
            <a:off x="7707039" y="2139223"/>
            <a:ext cx="1359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distributed cluster</a:t>
            </a:r>
          </a:p>
        </p:txBody>
      </p:sp>
      <p:sp>
        <p:nvSpPr>
          <p:cNvPr id="108" name="Номер слайда 3">
            <a:extLst>
              <a:ext uri="{FF2B5EF4-FFF2-40B4-BE49-F238E27FC236}">
                <a16:creationId xmlns="" xmlns:a16="http://schemas.microsoft.com/office/drawing/2014/main" id="{023B4C5C-EA18-495A-BE0F-36EA2FE84D02}"/>
              </a:ext>
            </a:extLst>
          </p:cNvPr>
          <p:cNvSpPr txBox="1">
            <a:spLocks/>
          </p:cNvSpPr>
          <p:nvPr/>
        </p:nvSpPr>
        <p:spPr bwMode="auto">
          <a:xfrm>
            <a:off x="8532440" y="6524625"/>
            <a:ext cx="43204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13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5816"/>
            <a:ext cx="9144000" cy="639987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TDAQ system</a:t>
            </a:r>
            <a:endParaRPr lang="en-US" altLang="ru-RU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6" y="1046205"/>
            <a:ext cx="8988268" cy="5387019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932040" y="1666998"/>
            <a:ext cx="1080120" cy="339426"/>
          </a:xfrm>
          <a:prstGeom prst="roundRect">
            <a:avLst/>
          </a:prstGeom>
          <a:noFill/>
          <a:ln w="50800">
            <a:solidFill>
              <a:srgbClr val="4B7D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14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49"/>
            <a:ext cx="9144000" cy="59461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TDAQ Online Monitoring</a:t>
            </a:r>
            <a:endParaRPr lang="en-US" alt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660611" y="1550688"/>
            <a:ext cx="5472608" cy="43204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37" y="1069212"/>
            <a:ext cx="36275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000" dirty="0">
                <a:solidFill>
                  <a:srgbClr val="008000"/>
                </a:solidFill>
              </a:rPr>
              <a:t>ATLAS TDAQ Online System:</a:t>
            </a:r>
            <a:endParaRPr lang="en-US" sz="2000" dirty="0"/>
          </a:p>
          <a:p>
            <a:pPr marL="182563" indent="-182563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1600" dirty="0"/>
              <a:t>specifies the required configuration, including program parameters</a:t>
            </a:r>
          </a:p>
          <a:p>
            <a:pPr marL="182563" indent="-182563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1600" dirty="0"/>
              <a:t>provides transfers between programs, deliver by subscription or request and save, if necessary, error messages and other requested information</a:t>
            </a:r>
          </a:p>
          <a:p>
            <a:pPr marL="182563" indent="-182563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1600" dirty="0"/>
              <a:t>consistently starts and shutdowns the entire run system</a:t>
            </a:r>
          </a:p>
          <a:p>
            <a:pPr marL="182563" indent="-182563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1600" dirty="0"/>
              <a:t>stores all required detector and run parameters</a:t>
            </a:r>
          </a:p>
          <a:p>
            <a:pPr marL="182563" indent="-182563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1600" dirty="0"/>
              <a:t>monitors the correctness of system operations</a:t>
            </a:r>
          </a:p>
          <a:p>
            <a:pPr marL="182563" indent="-182563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1600" dirty="0"/>
              <a:t>restarts, if possible, malfunctioning parts of the system</a:t>
            </a:r>
          </a:p>
          <a:p>
            <a:pPr marL="182563" indent="-182563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1600" dirty="0"/>
              <a:t>monitors the quality of incoming data</a:t>
            </a:r>
          </a:p>
        </p:txBody>
      </p:sp>
      <p:sp>
        <p:nvSpPr>
          <p:cNvPr id="7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15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5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4"/>
          <p:cNvSpPr>
            <a:spLocks noChangeArrowheads="1"/>
          </p:cNvSpPr>
          <p:nvPr/>
        </p:nvSpPr>
        <p:spPr bwMode="auto">
          <a:xfrm>
            <a:off x="347282" y="4005064"/>
            <a:ext cx="2424518" cy="1656184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1336" rIns="0" bIns="0" anchor="ctr" anchorCtr="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lnSpc>
                <a:spcPct val="93000"/>
              </a:lnSpc>
            </a:pPr>
            <a:endParaRPr lang="en-US" altLang="ru-RU" sz="2400" dirty="0"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395628" y="1305437"/>
            <a:ext cx="2566085" cy="1590211"/>
          </a:xfrm>
          <a:prstGeom prst="rect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5816"/>
            <a:ext cx="9144000" cy="639987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TDAQ for O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nline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Display</a:t>
            </a:r>
            <a:endParaRPr lang="en-US" alt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3131840" y="3552592"/>
            <a:ext cx="3888432" cy="2972752"/>
            <a:chOff x="2987824" y="3645024"/>
            <a:chExt cx="3729356" cy="287113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3645024"/>
              <a:ext cx="3657348" cy="2528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3091845" y="6177604"/>
              <a:ext cx="362533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80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ATLAS TDAQ Online Components</a:t>
              </a:r>
              <a:endParaRPr lang="en-US" sz="1600" b="1" dirty="0"/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7969454" y="4621239"/>
            <a:ext cx="1016240" cy="834859"/>
          </a:xfrm>
          <a:prstGeom prst="rect">
            <a:avLst/>
          </a:prstGeom>
          <a:gradFill>
            <a:gsLst>
              <a:gs pos="0">
                <a:srgbClr val="FBF1D9"/>
              </a:gs>
              <a:gs pos="100000">
                <a:srgbClr val="F8DCBE"/>
              </a:gs>
            </a:gsLst>
            <a:lin ang="540000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951500" y="4625101"/>
            <a:ext cx="1063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Raw Event Builder</a:t>
            </a:r>
          </a:p>
        </p:txBody>
      </p:sp>
      <p:sp>
        <p:nvSpPr>
          <p:cNvPr id="45" name="Стрелка вниз 44"/>
          <p:cNvSpPr/>
          <p:nvPr/>
        </p:nvSpPr>
        <p:spPr>
          <a:xfrm rot="5400000">
            <a:off x="7210215" y="4631601"/>
            <a:ext cx="432048" cy="811934"/>
          </a:xfrm>
          <a:prstGeom prst="downArrow">
            <a:avLst>
              <a:gd name="adj1" fmla="val 50000"/>
              <a:gd name="adj2" fmla="val 60920"/>
            </a:avLst>
          </a:prstGeom>
          <a:solidFill>
            <a:srgbClr val="FFC000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/>
          <p:cNvGrpSpPr/>
          <p:nvPr/>
        </p:nvGrpSpPr>
        <p:grpSpPr>
          <a:xfrm>
            <a:off x="2423674" y="2215417"/>
            <a:ext cx="1253007" cy="612925"/>
            <a:chOff x="2110537" y="2483114"/>
            <a:chExt cx="2013109" cy="595628"/>
          </a:xfrm>
          <a:solidFill>
            <a:srgbClr val="FBF8BB"/>
          </a:solidFill>
        </p:grpSpPr>
        <p:sp>
          <p:nvSpPr>
            <p:cNvPr id="53" name="Прямоугольник 52"/>
            <p:cNvSpPr/>
            <p:nvPr/>
          </p:nvSpPr>
          <p:spPr>
            <a:xfrm>
              <a:off x="2184897" y="2483114"/>
              <a:ext cx="1873223" cy="595628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2110537" y="2532150"/>
              <a:ext cx="2013109" cy="538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Histogram Presenter</a:t>
              </a:r>
            </a:p>
          </p:txBody>
        </p:sp>
      </p:grpSp>
      <p:sp>
        <p:nvSpPr>
          <p:cNvPr id="62" name="Стрелка вниз 61"/>
          <p:cNvSpPr/>
          <p:nvPr/>
        </p:nvSpPr>
        <p:spPr>
          <a:xfrm rot="10800000">
            <a:off x="3419872" y="3038795"/>
            <a:ext cx="432048" cy="811934"/>
          </a:xfrm>
          <a:prstGeom prst="downArrow">
            <a:avLst>
              <a:gd name="adj1" fmla="val 50000"/>
              <a:gd name="adj2" fmla="val 60920"/>
            </a:avLst>
          </a:prstGeom>
          <a:solidFill>
            <a:srgbClr val="FFC000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3211378" y="1251826"/>
            <a:ext cx="1080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</a:rPr>
              <a:t>Displays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5067589" y="1305438"/>
            <a:ext cx="1232873" cy="1590210"/>
          </a:xfrm>
          <a:prstGeom prst="rect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" name="Группа 71"/>
          <p:cNvGrpSpPr/>
          <p:nvPr/>
        </p:nvGrpSpPr>
        <p:grpSpPr>
          <a:xfrm>
            <a:off x="5110953" y="1552682"/>
            <a:ext cx="1125698" cy="1274853"/>
            <a:chOff x="2161937" y="2483113"/>
            <a:chExt cx="2013109" cy="995082"/>
          </a:xfrm>
          <a:solidFill>
            <a:srgbClr val="FBF8BB"/>
          </a:solidFill>
        </p:grpSpPr>
        <p:sp>
          <p:nvSpPr>
            <p:cNvPr id="73" name="Прямоугольник 72"/>
            <p:cNvSpPr/>
            <p:nvPr/>
          </p:nvSpPr>
          <p:spPr>
            <a:xfrm>
              <a:off x="2197033" y="2483113"/>
              <a:ext cx="1978013" cy="99508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161937" y="2691317"/>
              <a:ext cx="2013109" cy="3701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Data Quality Monitoring</a:t>
              </a:r>
            </a:p>
          </p:txBody>
        </p:sp>
      </p:grpSp>
      <p:sp>
        <p:nvSpPr>
          <p:cNvPr id="89" name="Прямоугольник 88"/>
          <p:cNvSpPr/>
          <p:nvPr/>
        </p:nvSpPr>
        <p:spPr>
          <a:xfrm>
            <a:off x="5237276" y="1249054"/>
            <a:ext cx="1080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6406068" y="1298592"/>
            <a:ext cx="1283672" cy="1597055"/>
          </a:xfrm>
          <a:prstGeom prst="rect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Группа 91"/>
          <p:cNvGrpSpPr/>
          <p:nvPr/>
        </p:nvGrpSpPr>
        <p:grpSpPr>
          <a:xfrm>
            <a:off x="6471637" y="1526825"/>
            <a:ext cx="1151650" cy="750047"/>
            <a:chOff x="2161939" y="2467972"/>
            <a:chExt cx="1978014" cy="514151"/>
          </a:xfrm>
          <a:solidFill>
            <a:srgbClr val="FBF8BB"/>
          </a:solidFill>
        </p:grpSpPr>
        <p:sp>
          <p:nvSpPr>
            <p:cNvPr id="93" name="Прямоугольник 92"/>
            <p:cNvSpPr/>
            <p:nvPr/>
          </p:nvSpPr>
          <p:spPr>
            <a:xfrm>
              <a:off x="2161939" y="2477764"/>
              <a:ext cx="1978014" cy="504359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161941" y="2467972"/>
              <a:ext cx="1978012" cy="4956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Monitoring Data Archiving</a:t>
              </a:r>
            </a:p>
          </p:txBody>
        </p:sp>
      </p:grpSp>
      <p:sp>
        <p:nvSpPr>
          <p:cNvPr id="95" name="Прямоугольник 94"/>
          <p:cNvSpPr/>
          <p:nvPr/>
        </p:nvSpPr>
        <p:spPr>
          <a:xfrm>
            <a:off x="6538690" y="1243359"/>
            <a:ext cx="1080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</a:rPr>
              <a:t>Archiving</a:t>
            </a:r>
          </a:p>
        </p:txBody>
      </p:sp>
      <p:grpSp>
        <p:nvGrpSpPr>
          <p:cNvPr id="96" name="Группа 95"/>
          <p:cNvGrpSpPr/>
          <p:nvPr/>
        </p:nvGrpSpPr>
        <p:grpSpPr>
          <a:xfrm>
            <a:off x="6488894" y="2302273"/>
            <a:ext cx="1134393" cy="517224"/>
            <a:chOff x="2161939" y="2462624"/>
            <a:chExt cx="2013109" cy="492821"/>
          </a:xfrm>
          <a:solidFill>
            <a:srgbClr val="FBF8BB"/>
          </a:solidFill>
        </p:grpSpPr>
        <p:sp>
          <p:nvSpPr>
            <p:cNvPr id="97" name="Прямоугольник 96"/>
            <p:cNvSpPr/>
            <p:nvPr/>
          </p:nvSpPr>
          <p:spPr>
            <a:xfrm>
              <a:off x="2161939" y="2483113"/>
              <a:ext cx="1978014" cy="472332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2161939" y="2462624"/>
              <a:ext cx="2013109" cy="467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Archive Browser</a:t>
              </a:r>
            </a:p>
          </p:txBody>
        </p:sp>
      </p:grpSp>
      <p:sp>
        <p:nvSpPr>
          <p:cNvPr id="103" name="Прямоугольник 102"/>
          <p:cNvSpPr/>
          <p:nvPr/>
        </p:nvSpPr>
        <p:spPr>
          <a:xfrm>
            <a:off x="-108520" y="5652537"/>
            <a:ext cx="33843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</a:rPr>
              <a:t>first prototype was developed</a:t>
            </a:r>
          </a:p>
          <a:p>
            <a:pPr lvl="0" algn="ctr"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</a:rPr>
              <a:t>in LIT JINR cloud</a:t>
            </a:r>
            <a:endParaRPr lang="en-US" sz="1500" dirty="0"/>
          </a:p>
        </p:txBody>
      </p:sp>
      <p:grpSp>
        <p:nvGrpSpPr>
          <p:cNvPr id="105" name="Группа 104"/>
          <p:cNvGrpSpPr/>
          <p:nvPr/>
        </p:nvGrpSpPr>
        <p:grpSpPr>
          <a:xfrm>
            <a:off x="3678231" y="2215221"/>
            <a:ext cx="1253007" cy="612925"/>
            <a:chOff x="2110537" y="2483114"/>
            <a:chExt cx="2013109" cy="595628"/>
          </a:xfrm>
          <a:solidFill>
            <a:srgbClr val="FBF8BB"/>
          </a:solidFill>
        </p:grpSpPr>
        <p:sp>
          <p:nvSpPr>
            <p:cNvPr id="106" name="Прямоугольник 105"/>
            <p:cNvSpPr/>
            <p:nvPr/>
          </p:nvSpPr>
          <p:spPr>
            <a:xfrm>
              <a:off x="2161939" y="2483114"/>
              <a:ext cx="1873224" cy="595628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2110537" y="2532150"/>
              <a:ext cx="2013109" cy="538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Web Monitoring</a:t>
              </a: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2426422" y="1556792"/>
            <a:ext cx="1253007" cy="618301"/>
            <a:chOff x="2110537" y="2483114"/>
            <a:chExt cx="2013109" cy="600852"/>
          </a:xfrm>
          <a:solidFill>
            <a:srgbClr val="FBF8BB"/>
          </a:solidFill>
        </p:grpSpPr>
        <p:sp>
          <p:nvSpPr>
            <p:cNvPr id="111" name="Прямоугольник 110"/>
            <p:cNvSpPr/>
            <p:nvPr/>
          </p:nvSpPr>
          <p:spPr>
            <a:xfrm>
              <a:off x="2184897" y="2483114"/>
              <a:ext cx="1873223" cy="595628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2110537" y="2515694"/>
              <a:ext cx="2013109" cy="5682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rgbClr val="000000"/>
                  </a:solidFill>
                </a:rPr>
                <a:t>Event Display</a:t>
              </a:r>
            </a:p>
          </p:txBody>
        </p:sp>
      </p:grpSp>
      <p:grpSp>
        <p:nvGrpSpPr>
          <p:cNvPr id="113" name="Группа 112"/>
          <p:cNvGrpSpPr/>
          <p:nvPr/>
        </p:nvGrpSpPr>
        <p:grpSpPr>
          <a:xfrm>
            <a:off x="3663334" y="1545332"/>
            <a:ext cx="1253007" cy="612925"/>
            <a:chOff x="2110537" y="2483114"/>
            <a:chExt cx="2013109" cy="595628"/>
          </a:xfrm>
          <a:solidFill>
            <a:srgbClr val="FBF8BB"/>
          </a:solidFill>
        </p:grpSpPr>
        <p:sp>
          <p:nvSpPr>
            <p:cNvPr id="114" name="Прямоугольник 113"/>
            <p:cNvSpPr/>
            <p:nvPr/>
          </p:nvSpPr>
          <p:spPr>
            <a:xfrm>
              <a:off x="2184897" y="2483114"/>
              <a:ext cx="1873223" cy="595628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2110537" y="2515694"/>
              <a:ext cx="2013109" cy="538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Information Monitors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13707" r="4862" b="714"/>
          <a:stretch/>
        </p:blipFill>
        <p:spPr bwMode="auto">
          <a:xfrm>
            <a:off x="539752" y="2132856"/>
            <a:ext cx="180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/>
          <p:cNvPicPr/>
          <p:nvPr/>
        </p:nvPicPr>
        <p:blipFill>
          <a:blip r:embed="rId5"/>
          <a:srcRect l="15059" t="10000" b="10000"/>
          <a:stretch/>
        </p:blipFill>
        <p:spPr>
          <a:xfrm>
            <a:off x="584926" y="1041101"/>
            <a:ext cx="1784068" cy="1163763"/>
          </a:xfrm>
          <a:prstGeom prst="rect">
            <a:avLst/>
          </a:prstGeom>
          <a:ln>
            <a:noFill/>
          </a:ln>
        </p:spPr>
      </p:pic>
      <p:sp>
        <p:nvSpPr>
          <p:cNvPr id="46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47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16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8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91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5816"/>
            <a:ext cx="9144000" cy="639987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monitoring with O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nline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Display</a:t>
            </a:r>
            <a:endParaRPr lang="en-US" alt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40352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39"/>
          <p:cNvSpPr/>
          <p:nvPr/>
        </p:nvSpPr>
        <p:spPr>
          <a:xfrm>
            <a:off x="314650" y="1627086"/>
            <a:ext cx="888167" cy="1368152"/>
          </a:xfrm>
          <a:prstGeom prst="roundRect">
            <a:avLst/>
          </a:prstGeom>
          <a:solidFill>
            <a:srgbClr val="FEF966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EvB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Event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Builder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37"/>
          <p:cNvSpPr/>
          <p:nvPr/>
        </p:nvSpPr>
        <p:spPr>
          <a:xfrm>
            <a:off x="1519799" y="1917009"/>
            <a:ext cx="1892770" cy="775741"/>
          </a:xfrm>
          <a:prstGeom prst="roundRect">
            <a:avLst/>
          </a:prstGeom>
          <a:solidFill>
            <a:srgbClr val="B9DCFE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Transient Data Storage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1202817" y="2311162"/>
            <a:ext cx="357844" cy="0"/>
          </a:xfrm>
          <a:prstGeom prst="straightConnector1">
            <a:avLst/>
          </a:prstGeom>
          <a:noFill/>
          <a:ln w="28575" cap="flat" cmpd="sng" algn="ctr">
            <a:solidFill>
              <a:srgbClr val="EE412A"/>
            </a:solidFill>
            <a:prstDash val="solid"/>
            <a:miter lim="800000"/>
            <a:headEnd type="none" w="med" len="lg"/>
            <a:tailEnd type="triangle" w="med" len="lg"/>
          </a:ln>
          <a:effectLst/>
        </p:spPr>
      </p:cxnSp>
      <p:cxnSp>
        <p:nvCxnSpPr>
          <p:cNvPr id="48" name="Прямая со стрелкой 47"/>
          <p:cNvCxnSpPr>
            <a:cxnSpLocks/>
          </p:cNvCxnSpPr>
          <p:nvPr/>
        </p:nvCxnSpPr>
        <p:spPr>
          <a:xfrm>
            <a:off x="26618" y="2311162"/>
            <a:ext cx="329447" cy="0"/>
          </a:xfrm>
          <a:prstGeom prst="straightConnector1">
            <a:avLst/>
          </a:prstGeom>
          <a:noFill/>
          <a:ln w="28575" cap="flat" cmpd="sng" algn="ctr">
            <a:solidFill>
              <a:srgbClr val="EE412A"/>
            </a:solidFill>
            <a:prstDash val="solid"/>
            <a:miter lim="800000"/>
            <a:headEnd type="none" w="med" len="lg"/>
            <a:tailEnd type="triangle" w="med" len="lg"/>
          </a:ln>
          <a:effectLst/>
        </p:spPr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88" y="2995238"/>
            <a:ext cx="928858" cy="1125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32" y="2937914"/>
            <a:ext cx="974353" cy="1107219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rot="21540000" flipH="1">
            <a:off x="2444567" y="2707371"/>
            <a:ext cx="7925" cy="372616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none" w="med" len="lg"/>
            <a:tailEnd type="triangle" w="med" len="lg"/>
          </a:ln>
          <a:effectLst/>
        </p:spPr>
      </p:cxnSp>
      <p:sp>
        <p:nvSpPr>
          <p:cNvPr id="56" name="Прямоугольник 55"/>
          <p:cNvSpPr/>
          <p:nvPr/>
        </p:nvSpPr>
        <p:spPr>
          <a:xfrm>
            <a:off x="1974201" y="4046721"/>
            <a:ext cx="1107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1400" b="1" dirty="0">
                <a:solidFill>
                  <a:srgbClr val="000000"/>
                </a:solidFill>
              </a:rPr>
              <a:t>BmnRoot</a:t>
            </a:r>
            <a:endParaRPr lang="en-US" sz="1400" b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246932" y="4031971"/>
            <a:ext cx="1107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1400" b="1" dirty="0">
                <a:solidFill>
                  <a:srgbClr val="000000"/>
                </a:solidFill>
              </a:rPr>
              <a:t>BmnRoot</a:t>
            </a:r>
            <a:endParaRPr lang="en-US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5634793"/>
            <a:ext cx="3168352" cy="683250"/>
          </a:xfrm>
          <a:prstGeom prst="rect">
            <a:avLst/>
          </a:prstGeom>
          <a:solidFill>
            <a:srgbClr val="AFE381"/>
          </a:solidFill>
          <a:ln w="6350">
            <a:solidFill>
              <a:schemeClr val="tx1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</a:rPr>
              <a:t>Inter Process Communication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067944" y="4392260"/>
            <a:ext cx="1008112" cy="1233810"/>
          </a:xfrm>
          <a:prstGeom prst="rect">
            <a:avLst/>
          </a:prstGeom>
          <a:solidFill>
            <a:srgbClr val="18A6E1"/>
          </a:solidFill>
          <a:ln w="6350">
            <a:solidFill>
              <a:schemeClr val="tx1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Event Monitoring Service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Нашивка 42"/>
          <p:cNvSpPr/>
          <p:nvPr/>
        </p:nvSpPr>
        <p:spPr>
          <a:xfrm>
            <a:off x="758733" y="1244331"/>
            <a:ext cx="2642334" cy="286986"/>
          </a:xfrm>
          <a:prstGeom prst="chevron">
            <a:avLst>
              <a:gd name="adj" fmla="val 107895"/>
            </a:avLst>
          </a:prstGeom>
          <a:solidFill>
            <a:srgbClr val="FEF9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BM@N DAQ system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Прямая со стрелкой 2"/>
          <p:cNvCxnSpPr>
            <a:cxnSpLocks/>
            <a:stCxn id="63" idx="6"/>
          </p:cNvCxnSpPr>
          <p:nvPr/>
        </p:nvCxnSpPr>
        <p:spPr>
          <a:xfrm>
            <a:off x="3347864" y="5096913"/>
            <a:ext cx="702496" cy="7025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292332" y="4365684"/>
            <a:ext cx="9029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800" i="1" dirty="0" err="1">
                <a:solidFill>
                  <a:srgbClr val="000000"/>
                </a:solidFill>
              </a:rPr>
              <a:t>start_sampling</a:t>
            </a:r>
            <a:endParaRPr lang="en-US" sz="800" i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115616" y="4581125"/>
            <a:ext cx="820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tabLst>
                <a:tab pos="762000" algn="l"/>
              </a:tabLst>
            </a:pPr>
            <a:r>
              <a:rPr lang="en-US" altLang="zh-CN" sz="1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Event Provider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804248" y="4534301"/>
            <a:ext cx="864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tabLst>
                <a:tab pos="762000" algn="l"/>
              </a:tabLst>
            </a:pPr>
            <a:r>
              <a:rPr lang="en-US" altLang="zh-CN" sz="1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Event Consumer</a:t>
            </a:r>
          </a:p>
        </p:txBody>
      </p:sp>
      <p:sp>
        <p:nvSpPr>
          <p:cNvPr id="42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4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17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5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C8F478-FF14-4E9A-9373-5F141BED3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793" y="4341314"/>
            <a:ext cx="1347986" cy="10390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8F5CCE7-2D8D-40B3-8DD5-64B12D9EE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4363298"/>
            <a:ext cx="1580359" cy="104268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A1FFA2C6-5154-4467-953D-281BA86DB63F}"/>
              </a:ext>
            </a:extLst>
          </p:cNvPr>
          <p:cNvGrpSpPr/>
          <p:nvPr/>
        </p:nvGrpSpPr>
        <p:grpSpPr>
          <a:xfrm>
            <a:off x="5722414" y="1244332"/>
            <a:ext cx="1989629" cy="286986"/>
            <a:chOff x="5508104" y="1125790"/>
            <a:chExt cx="1989629" cy="286986"/>
          </a:xfrm>
        </p:grpSpPr>
        <p:sp>
          <p:nvSpPr>
            <p:cNvPr id="26" name="Нашивка 40"/>
            <p:cNvSpPr/>
            <p:nvPr/>
          </p:nvSpPr>
          <p:spPr>
            <a:xfrm>
              <a:off x="5508104" y="1125790"/>
              <a:ext cx="1713181" cy="286986"/>
            </a:xfrm>
            <a:prstGeom prst="chevron">
              <a:avLst>
                <a:gd name="adj" fmla="val 107895"/>
              </a:avLst>
            </a:prstGeom>
            <a:solidFill>
              <a:srgbClr val="83F38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54000" tIns="27000" rIns="54000" bIns="27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Нашивка 40">
              <a:extLst>
                <a:ext uri="{FF2B5EF4-FFF2-40B4-BE49-F238E27FC236}">
                  <a16:creationId xmlns="" xmlns:a16="http://schemas.microsoft.com/office/drawing/2014/main" id="{0A4A8C19-016E-4448-9CE1-8FF03458BE74}"/>
                </a:ext>
              </a:extLst>
            </p:cNvPr>
            <p:cNvSpPr/>
            <p:nvPr/>
          </p:nvSpPr>
          <p:spPr>
            <a:xfrm rot="10800000">
              <a:off x="5818913" y="1125790"/>
              <a:ext cx="1678820" cy="286986"/>
            </a:xfrm>
            <a:prstGeom prst="chevron">
              <a:avLst>
                <a:gd name="adj" fmla="val 107895"/>
              </a:avLst>
            </a:prstGeom>
            <a:solidFill>
              <a:srgbClr val="83F38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54000" tIns="27000" rIns="54000" bIns="27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E6C61676-C3FB-4376-88A1-E68AA4BCDA58}"/>
                </a:ext>
              </a:extLst>
            </p:cNvPr>
            <p:cNvSpPr/>
            <p:nvPr/>
          </p:nvSpPr>
          <p:spPr>
            <a:xfrm>
              <a:off x="5819689" y="1146371"/>
              <a:ext cx="914419" cy="240549"/>
            </a:xfrm>
            <a:prstGeom prst="rect">
              <a:avLst/>
            </a:prstGeom>
            <a:solidFill>
              <a:srgbClr val="83F389"/>
            </a:solidFill>
            <a:ln>
              <a:solidFill>
                <a:srgbClr val="83F3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3D467AD9-012E-4A55-B31F-A467884938B0}"/>
              </a:ext>
            </a:extLst>
          </p:cNvPr>
          <p:cNvSpPr/>
          <p:nvPr/>
        </p:nvSpPr>
        <p:spPr>
          <a:xfrm>
            <a:off x="5946826" y="1196752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Event Monitor</a:t>
            </a:r>
            <a:endParaRPr lang="ru-RU" kern="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6320" r="-287" b="11224"/>
          <a:stretch/>
        </p:blipFill>
        <p:spPr>
          <a:xfrm>
            <a:off x="5660587" y="1623753"/>
            <a:ext cx="2052643" cy="1280548"/>
          </a:xfrm>
          <a:prstGeom prst="rect">
            <a:avLst/>
          </a:prstGeom>
        </p:spPr>
      </p:pic>
      <p:sp>
        <p:nvSpPr>
          <p:cNvPr id="2" name="Блок-схема: узел 1">
            <a:extLst>
              <a:ext uri="{FF2B5EF4-FFF2-40B4-BE49-F238E27FC236}">
                <a16:creationId xmlns="" xmlns:a16="http://schemas.microsoft.com/office/drawing/2014/main" id="{2D8972FB-00C8-47D4-8351-A0C4660B195C}"/>
              </a:ext>
            </a:extLst>
          </p:cNvPr>
          <p:cNvSpPr/>
          <p:nvPr/>
        </p:nvSpPr>
        <p:spPr>
          <a:xfrm>
            <a:off x="3203848" y="4501673"/>
            <a:ext cx="144016" cy="158903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="" xmlns:a16="http://schemas.microsoft.com/office/drawing/2014/main" id="{5645EFF1-B878-4753-B017-10C245AD2338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3347864" y="4581124"/>
            <a:ext cx="72008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516BA081-9B7F-484F-9848-764B4CE3A4C7}"/>
              </a:ext>
            </a:extLst>
          </p:cNvPr>
          <p:cNvSpPr/>
          <p:nvPr/>
        </p:nvSpPr>
        <p:spPr>
          <a:xfrm>
            <a:off x="3292332" y="4556994"/>
            <a:ext cx="9029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800" i="1" dirty="0" err="1">
                <a:solidFill>
                  <a:srgbClr val="000000"/>
                </a:solidFill>
              </a:rPr>
              <a:t>stop_sampling</a:t>
            </a:r>
            <a:endParaRPr lang="en-US" sz="800" i="1" dirty="0"/>
          </a:p>
        </p:txBody>
      </p:sp>
      <p:sp>
        <p:nvSpPr>
          <p:cNvPr id="63" name="Блок-схема: узел 62">
            <a:extLst>
              <a:ext uri="{FF2B5EF4-FFF2-40B4-BE49-F238E27FC236}">
                <a16:creationId xmlns="" xmlns:a16="http://schemas.microsoft.com/office/drawing/2014/main" id="{C78CE104-8448-4490-9D5F-7A9D53406CF2}"/>
              </a:ext>
            </a:extLst>
          </p:cNvPr>
          <p:cNvSpPr/>
          <p:nvPr/>
        </p:nvSpPr>
        <p:spPr>
          <a:xfrm>
            <a:off x="3203848" y="5017461"/>
            <a:ext cx="144016" cy="158903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4" name="Прямая со стрелкой 63">
            <a:extLst>
              <a:ext uri="{FF2B5EF4-FFF2-40B4-BE49-F238E27FC236}">
                <a16:creationId xmlns="" xmlns:a16="http://schemas.microsoft.com/office/drawing/2014/main" id="{A7B5CD30-B6AB-458C-B479-41AB4B4799A4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2755514" y="4581125"/>
            <a:ext cx="448334" cy="13948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="" xmlns:a16="http://schemas.microsoft.com/office/drawing/2014/main" id="{114699C4-C85E-4C68-9F61-1A7B58FE772E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2723336" y="4882282"/>
            <a:ext cx="480512" cy="214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Куб 40"/>
          <p:cNvSpPr/>
          <p:nvPr/>
        </p:nvSpPr>
        <p:spPr>
          <a:xfrm>
            <a:off x="3386592" y="4886839"/>
            <a:ext cx="180020" cy="179697"/>
          </a:xfrm>
          <a:prstGeom prst="cube">
            <a:avLst/>
          </a:prstGeom>
          <a:solidFill>
            <a:srgbClr val="FEF96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1A774C87-9B52-4EC9-AD59-D69406C9AA75}"/>
              </a:ext>
            </a:extLst>
          </p:cNvPr>
          <p:cNvSpPr txBox="1"/>
          <p:nvPr/>
        </p:nvSpPr>
        <p:spPr>
          <a:xfrm rot="1439915">
            <a:off x="2658532" y="4797370"/>
            <a:ext cx="6030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/>
              <a:t>add_event</a:t>
            </a:r>
            <a:endParaRPr lang="ru-RU" sz="700" dirty="0"/>
          </a:p>
        </p:txBody>
      </p:sp>
      <p:sp>
        <p:nvSpPr>
          <p:cNvPr id="69" name="Блок-схема: узел 68">
            <a:extLst>
              <a:ext uri="{FF2B5EF4-FFF2-40B4-BE49-F238E27FC236}">
                <a16:creationId xmlns="" xmlns:a16="http://schemas.microsoft.com/office/drawing/2014/main" id="{2974941F-AC1F-4EDE-8CBC-5F50479371FA}"/>
              </a:ext>
            </a:extLst>
          </p:cNvPr>
          <p:cNvSpPr/>
          <p:nvPr/>
        </p:nvSpPr>
        <p:spPr>
          <a:xfrm>
            <a:off x="5336318" y="4494743"/>
            <a:ext cx="144016" cy="158903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Блок-схема: узел 69">
            <a:extLst>
              <a:ext uri="{FF2B5EF4-FFF2-40B4-BE49-F238E27FC236}">
                <a16:creationId xmlns="" xmlns:a16="http://schemas.microsoft.com/office/drawing/2014/main" id="{D7765501-2ADA-4FED-80A9-C1B401E7A38A}"/>
              </a:ext>
            </a:extLst>
          </p:cNvPr>
          <p:cNvSpPr/>
          <p:nvPr/>
        </p:nvSpPr>
        <p:spPr>
          <a:xfrm>
            <a:off x="5336318" y="5011216"/>
            <a:ext cx="144016" cy="158903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1" name="Прямая со стрелкой 70">
            <a:extLst>
              <a:ext uri="{FF2B5EF4-FFF2-40B4-BE49-F238E27FC236}">
                <a16:creationId xmlns="" xmlns:a16="http://schemas.microsoft.com/office/drawing/2014/main" id="{2DFFB195-7339-46F9-9F4A-A62086724D3F}"/>
              </a:ext>
            </a:extLst>
          </p:cNvPr>
          <p:cNvCxnSpPr>
            <a:cxnSpLocks/>
            <a:endCxn id="70" idx="2"/>
          </p:cNvCxnSpPr>
          <p:nvPr/>
        </p:nvCxnSpPr>
        <p:spPr>
          <a:xfrm flipV="1">
            <a:off x="5076056" y="5090668"/>
            <a:ext cx="260262" cy="624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="" xmlns:a16="http://schemas.microsoft.com/office/drawing/2014/main" id="{FE20CEA3-6112-40B0-8703-B61DF964B39D}"/>
              </a:ext>
            </a:extLst>
          </p:cNvPr>
          <p:cNvCxnSpPr>
            <a:cxnSpLocks/>
            <a:endCxn id="69" idx="2"/>
          </p:cNvCxnSpPr>
          <p:nvPr/>
        </p:nvCxnSpPr>
        <p:spPr>
          <a:xfrm flipV="1">
            <a:off x="5076056" y="4574195"/>
            <a:ext cx="260262" cy="6929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="" xmlns:a16="http://schemas.microsoft.com/office/drawing/2014/main" id="{B6294E0A-74E4-4E8C-8211-110DAB2B2FB9}"/>
              </a:ext>
            </a:extLst>
          </p:cNvPr>
          <p:cNvCxnSpPr>
            <a:cxnSpLocks/>
            <a:endCxn id="69" idx="6"/>
          </p:cNvCxnSpPr>
          <p:nvPr/>
        </p:nvCxnSpPr>
        <p:spPr>
          <a:xfrm flipH="1" flipV="1">
            <a:off x="5480334" y="4574195"/>
            <a:ext cx="824109" cy="982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="" xmlns:a16="http://schemas.microsoft.com/office/drawing/2014/main" id="{ECE8169E-3E97-4196-8C89-E194785CE440}"/>
              </a:ext>
            </a:extLst>
          </p:cNvPr>
          <p:cNvCxnSpPr>
            <a:cxnSpLocks/>
            <a:endCxn id="70" idx="6"/>
          </p:cNvCxnSpPr>
          <p:nvPr/>
        </p:nvCxnSpPr>
        <p:spPr>
          <a:xfrm flipH="1">
            <a:off x="5480334" y="4883351"/>
            <a:ext cx="824109" cy="2073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8CBD9A66-71BC-437D-BC23-F1CD7A9559DD}"/>
              </a:ext>
            </a:extLst>
          </p:cNvPr>
          <p:cNvSpPr/>
          <p:nvPr/>
        </p:nvSpPr>
        <p:spPr>
          <a:xfrm rot="418787">
            <a:off x="5675694" y="4419615"/>
            <a:ext cx="4633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800" i="1" dirty="0">
                <a:solidFill>
                  <a:srgbClr val="000000"/>
                </a:solidFill>
              </a:rPr>
              <a:t>select</a:t>
            </a:r>
            <a:endParaRPr lang="en-US" sz="800" i="1" dirty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="" xmlns:a16="http://schemas.microsoft.com/office/drawing/2014/main" id="{B0B1EF8E-C866-4861-8F8B-C13FA57F3045}"/>
              </a:ext>
            </a:extLst>
          </p:cNvPr>
          <p:cNvSpPr/>
          <p:nvPr/>
        </p:nvSpPr>
        <p:spPr>
          <a:xfrm rot="20813264">
            <a:off x="5540281" y="4792264"/>
            <a:ext cx="6886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800" i="1" dirty="0" err="1">
                <a:solidFill>
                  <a:srgbClr val="000000"/>
                </a:solidFill>
              </a:rPr>
              <a:t>next_event</a:t>
            </a:r>
            <a:endParaRPr lang="en-US" sz="800" i="1" dirty="0"/>
          </a:p>
        </p:txBody>
      </p:sp>
      <p:sp>
        <p:nvSpPr>
          <p:cNvPr id="86" name="Куб 85">
            <a:extLst>
              <a:ext uri="{FF2B5EF4-FFF2-40B4-BE49-F238E27FC236}">
                <a16:creationId xmlns="" xmlns:a16="http://schemas.microsoft.com/office/drawing/2014/main" id="{91497843-E309-495F-9C81-35E8A290668E}"/>
              </a:ext>
            </a:extLst>
          </p:cNvPr>
          <p:cNvSpPr/>
          <p:nvPr/>
        </p:nvSpPr>
        <p:spPr>
          <a:xfrm>
            <a:off x="5138296" y="4882282"/>
            <a:ext cx="180020" cy="179697"/>
          </a:xfrm>
          <a:prstGeom prst="cube">
            <a:avLst/>
          </a:prstGeom>
          <a:solidFill>
            <a:srgbClr val="FEF96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id="{E9E6D4A9-4045-4429-9388-08808D5B852B}"/>
              </a:ext>
            </a:extLst>
          </p:cNvPr>
          <p:cNvSpPr/>
          <p:nvPr/>
        </p:nvSpPr>
        <p:spPr>
          <a:xfrm>
            <a:off x="3068216" y="5164949"/>
            <a:ext cx="999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tabLst>
                <a:tab pos="762000" algn="l"/>
              </a:tabLst>
            </a:pP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Event Accumulator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="" xmlns:a16="http://schemas.microsoft.com/office/drawing/2014/main" id="{0CA3282D-536B-4E40-B6D1-ECD5B0ACBC3B}"/>
              </a:ext>
            </a:extLst>
          </p:cNvPr>
          <p:cNvSpPr/>
          <p:nvPr/>
        </p:nvSpPr>
        <p:spPr>
          <a:xfrm>
            <a:off x="5159683" y="5169143"/>
            <a:ext cx="668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tabLst>
                <a:tab pos="762000" algn="l"/>
              </a:tabLst>
            </a:pP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Event Iterator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="" xmlns:a16="http://schemas.microsoft.com/office/drawing/2014/main" id="{A43E74AE-9445-4FE3-9051-DE9CC959E25B}"/>
              </a:ext>
            </a:extLst>
          </p:cNvPr>
          <p:cNvSpPr/>
          <p:nvPr/>
        </p:nvSpPr>
        <p:spPr>
          <a:xfrm>
            <a:off x="5138296" y="4108616"/>
            <a:ext cx="817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tabLst>
                <a:tab pos="762000" algn="l"/>
              </a:tabLst>
            </a:pP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Event Distributor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D1F8B071-604C-47ED-AF47-E72525E315FA}"/>
              </a:ext>
            </a:extLst>
          </p:cNvPr>
          <p:cNvSpPr/>
          <p:nvPr/>
        </p:nvSpPr>
        <p:spPr>
          <a:xfrm>
            <a:off x="3487465" y="4853576"/>
            <a:ext cx="469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tabLst>
                <a:tab pos="762000" algn="l"/>
              </a:tabLst>
            </a:pP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1000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="" xmlns:a16="http://schemas.microsoft.com/office/drawing/2014/main" id="{D2B34B66-09A6-4902-848E-5C73F05D2BE7}"/>
              </a:ext>
            </a:extLst>
          </p:cNvPr>
          <p:cNvSpPr/>
          <p:nvPr/>
        </p:nvSpPr>
        <p:spPr>
          <a:xfrm>
            <a:off x="3045788" y="4084792"/>
            <a:ext cx="708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tabLst>
                <a:tab pos="762000" algn="l"/>
              </a:tabLst>
            </a:pPr>
            <a:r>
              <a:rPr lang="en-US" altLang="zh-CN" sz="1100" dirty="0">
                <a:latin typeface="Times New Roman" pitchFamily="18" charset="0"/>
                <a:cs typeface="Times New Roman" pitchFamily="18" charset="0"/>
              </a:rPr>
              <a:t>Event Sampler</a:t>
            </a:r>
          </a:p>
        </p:txBody>
      </p:sp>
    </p:spTree>
    <p:extLst>
      <p:ext uri="{BB962C8B-B14F-4D97-AF65-F5344CB8AC3E}">
        <p14:creationId xmlns:p14="http://schemas.microsoft.com/office/powerpoint/2010/main" val="19389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data for O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nline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Display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 Box 40"/>
          <p:cNvSpPr txBox="1">
            <a:spLocks noChangeArrowheads="1"/>
          </p:cNvSpPr>
          <p:nvPr/>
        </p:nvSpPr>
        <p:spPr bwMode="gray">
          <a:xfrm>
            <a:off x="4541182" y="5925143"/>
            <a:ext cx="388458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500" b="1" dirty="0">
                <a:solidFill>
                  <a:srgbClr val="008000"/>
                </a:solidFill>
              </a:rPr>
              <a:t>Online Event Display</a:t>
            </a:r>
          </a:p>
          <a:p>
            <a:pPr algn="ctr" eaLnBrk="1" hangingPunct="1"/>
            <a:r>
              <a:rPr lang="en-US" sz="1400" b="1" dirty="0">
                <a:solidFill>
                  <a:srgbClr val="008000"/>
                </a:solidFill>
              </a:rPr>
              <a:t>(GEM hits and tracks in run #1220)</a:t>
            </a:r>
            <a:endParaRPr lang="ru-RU" sz="1400" b="1" dirty="0">
              <a:solidFill>
                <a:srgbClr val="008000"/>
              </a:solidFill>
            </a:endParaRPr>
          </a:p>
        </p:txBody>
      </p:sp>
      <p:sp>
        <p:nvSpPr>
          <p:cNvPr id="76" name="Freeform 3"/>
          <p:cNvSpPr>
            <a:spLocks noEditPoints="1"/>
          </p:cNvSpPr>
          <p:nvPr/>
        </p:nvSpPr>
        <p:spPr bwMode="gray">
          <a:xfrm>
            <a:off x="440544" y="1998896"/>
            <a:ext cx="3771416" cy="4310424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0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extLst/>
        </p:spPr>
        <p:txBody>
          <a:bodyPr/>
          <a:lstStyle/>
          <a:p>
            <a:endParaRPr lang="ru-RU" dirty="0"/>
          </a:p>
        </p:txBody>
      </p:sp>
      <p:sp>
        <p:nvSpPr>
          <p:cNvPr id="78" name="Text Box 59"/>
          <p:cNvSpPr txBox="1">
            <a:spLocks noChangeArrowheads="1"/>
          </p:cNvSpPr>
          <p:nvPr/>
        </p:nvSpPr>
        <p:spPr bwMode="gray">
          <a:xfrm>
            <a:off x="1219085" y="2631818"/>
            <a:ext cx="5421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200" i="1" dirty="0">
                <a:solidFill>
                  <a:srgbClr val="000000"/>
                </a:solidFill>
              </a:rPr>
              <a:t>digits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921078" y="1473672"/>
            <a:ext cx="960202" cy="1056454"/>
            <a:chOff x="7286871" y="1634628"/>
            <a:chExt cx="735469" cy="891160"/>
          </a:xfrm>
        </p:grpSpPr>
        <p:sp>
          <p:nvSpPr>
            <p:cNvPr id="81" name="Oval 48"/>
            <p:cNvSpPr>
              <a:spLocks noChangeArrowheads="1"/>
            </p:cNvSpPr>
            <p:nvPr/>
          </p:nvSpPr>
          <p:spPr bwMode="gray">
            <a:xfrm>
              <a:off x="7286871" y="2108755"/>
              <a:ext cx="611299" cy="417033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82" name="Oval 49"/>
            <p:cNvSpPr>
              <a:spLocks noChangeArrowheads="1"/>
            </p:cNvSpPr>
            <p:nvPr/>
          </p:nvSpPr>
          <p:spPr bwMode="gray">
            <a:xfrm>
              <a:off x="7337812" y="1634628"/>
              <a:ext cx="684528" cy="80055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95" name="Oval 50"/>
            <p:cNvSpPr>
              <a:spLocks noChangeArrowheads="1"/>
            </p:cNvSpPr>
            <p:nvPr/>
          </p:nvSpPr>
          <p:spPr bwMode="gray">
            <a:xfrm>
              <a:off x="7346302" y="1638352"/>
              <a:ext cx="668609" cy="78193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96" name="Oval 51"/>
            <p:cNvSpPr>
              <a:spLocks noChangeArrowheads="1"/>
            </p:cNvSpPr>
            <p:nvPr/>
          </p:nvSpPr>
          <p:spPr bwMode="gray">
            <a:xfrm>
              <a:off x="7353732" y="1647040"/>
              <a:ext cx="635708" cy="72980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97" name="Oval 52"/>
            <p:cNvSpPr>
              <a:spLocks noChangeArrowheads="1"/>
            </p:cNvSpPr>
            <p:nvPr/>
          </p:nvSpPr>
          <p:spPr bwMode="gray">
            <a:xfrm>
              <a:off x="7389815" y="1666898"/>
              <a:ext cx="566725" cy="592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98" name="Text Box 53"/>
            <p:cNvSpPr txBox="1">
              <a:spLocks noChangeArrowheads="1"/>
            </p:cNvSpPr>
            <p:nvPr/>
          </p:nvSpPr>
          <p:spPr bwMode="gray">
            <a:xfrm>
              <a:off x="7353732" y="1886077"/>
              <a:ext cx="614158" cy="259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ru-RU" sz="1400" dirty="0"/>
                <a:t>digitizer</a:t>
              </a: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1665047" y="4509119"/>
            <a:ext cx="1250770" cy="1512169"/>
            <a:chOff x="5258100" y="2748353"/>
            <a:chExt cx="917084" cy="1251099"/>
          </a:xfrm>
        </p:grpSpPr>
        <p:sp>
          <p:nvSpPr>
            <p:cNvPr id="101" name="Oval 41"/>
            <p:cNvSpPr>
              <a:spLocks noChangeArrowheads="1"/>
            </p:cNvSpPr>
            <p:nvPr/>
          </p:nvSpPr>
          <p:spPr bwMode="gray">
            <a:xfrm rot="20827004">
              <a:off x="5308214" y="3522843"/>
              <a:ext cx="757756" cy="476609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grpSp>
          <p:nvGrpSpPr>
            <p:cNvPr id="102" name="Group 42"/>
            <p:cNvGrpSpPr>
              <a:grpSpLocks/>
            </p:cNvGrpSpPr>
            <p:nvPr/>
          </p:nvGrpSpPr>
          <p:grpSpPr bwMode="auto">
            <a:xfrm>
              <a:off x="5258100" y="2748353"/>
              <a:ext cx="917084" cy="1126983"/>
              <a:chOff x="732" y="2112"/>
              <a:chExt cx="842" cy="860"/>
            </a:xfrm>
          </p:grpSpPr>
          <p:sp>
            <p:nvSpPr>
              <p:cNvPr id="103" name="Oval 43"/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04" name="Oval 44"/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05" name="Oval 45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06" name="Oval 46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07" name="Text Box 47"/>
              <p:cNvSpPr txBox="1">
                <a:spLocks noChangeArrowheads="1"/>
              </p:cNvSpPr>
              <p:nvPr/>
            </p:nvSpPr>
            <p:spPr bwMode="gray">
              <a:xfrm>
                <a:off x="811" y="2358"/>
                <a:ext cx="670" cy="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ru-RU" sz="1600" dirty="0">
                    <a:solidFill>
                      <a:srgbClr val="000000"/>
                    </a:solidFill>
                  </a:rPr>
                  <a:t>fast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ru-RU" sz="1600" dirty="0">
                    <a:solidFill>
                      <a:srgbClr val="000000"/>
                    </a:solidFill>
                  </a:rPr>
                  <a:t>tracking</a:t>
                </a:r>
              </a:p>
            </p:txBody>
          </p:sp>
        </p:grpSp>
      </p:grpSp>
      <p:grpSp>
        <p:nvGrpSpPr>
          <p:cNvPr id="109" name="Группа 108"/>
          <p:cNvGrpSpPr/>
          <p:nvPr/>
        </p:nvGrpSpPr>
        <p:grpSpPr>
          <a:xfrm>
            <a:off x="467544" y="3869925"/>
            <a:ext cx="1134439" cy="1308996"/>
            <a:chOff x="5258100" y="2748353"/>
            <a:chExt cx="917084" cy="1251099"/>
          </a:xfrm>
        </p:grpSpPr>
        <p:sp>
          <p:nvSpPr>
            <p:cNvPr id="110" name="Oval 41"/>
            <p:cNvSpPr>
              <a:spLocks noChangeArrowheads="1"/>
            </p:cNvSpPr>
            <p:nvPr/>
          </p:nvSpPr>
          <p:spPr bwMode="gray">
            <a:xfrm rot="20827004">
              <a:off x="5308214" y="3522843"/>
              <a:ext cx="757756" cy="476609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grpSp>
          <p:nvGrpSpPr>
            <p:cNvPr id="111" name="Group 42"/>
            <p:cNvGrpSpPr>
              <a:grpSpLocks/>
            </p:cNvGrpSpPr>
            <p:nvPr/>
          </p:nvGrpSpPr>
          <p:grpSpPr bwMode="auto">
            <a:xfrm>
              <a:off x="5258100" y="2748353"/>
              <a:ext cx="917084" cy="1126983"/>
              <a:chOff x="732" y="2112"/>
              <a:chExt cx="842" cy="860"/>
            </a:xfrm>
          </p:grpSpPr>
          <p:sp>
            <p:nvSpPr>
              <p:cNvPr id="112" name="Oval 43"/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13" name="Oval 44"/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14" name="Oval 45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15" name="Oval 46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16" name="Text Box 47"/>
              <p:cNvSpPr txBox="1">
                <a:spLocks noChangeArrowheads="1"/>
              </p:cNvSpPr>
              <p:nvPr/>
            </p:nvSpPr>
            <p:spPr bwMode="gray">
              <a:xfrm>
                <a:off x="752" y="2337"/>
                <a:ext cx="788" cy="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ru-RU" sz="1600" dirty="0">
                    <a:solidFill>
                      <a:srgbClr val="000000"/>
                    </a:solidFill>
                  </a:rPr>
                  <a:t>fast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ru-RU" sz="1600" dirty="0">
                    <a:solidFill>
                      <a:srgbClr val="000000"/>
                    </a:solidFill>
                  </a:rPr>
                  <a:t>clustering</a:t>
                </a:r>
              </a:p>
            </p:txBody>
          </p:sp>
        </p:grpSp>
      </p:grpSp>
      <p:cxnSp>
        <p:nvCxnSpPr>
          <p:cNvPr id="117" name="Прямая со стрелкой 116"/>
          <p:cNvCxnSpPr>
            <a:cxnSpLocks/>
          </p:cNvCxnSpPr>
          <p:nvPr/>
        </p:nvCxnSpPr>
        <p:spPr>
          <a:xfrm flipV="1">
            <a:off x="2524373" y="3939912"/>
            <a:ext cx="1183531" cy="57712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Box 59"/>
          <p:cNvSpPr txBox="1">
            <a:spLocks noChangeArrowheads="1"/>
          </p:cNvSpPr>
          <p:nvPr/>
        </p:nvSpPr>
        <p:spPr bwMode="gray">
          <a:xfrm rot="19927902">
            <a:off x="2584878" y="4068781"/>
            <a:ext cx="6733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000000"/>
                </a:solidFill>
              </a:rPr>
              <a:t>tracks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515130" y="1124744"/>
            <a:ext cx="1440596" cy="1381345"/>
            <a:chOff x="3153656" y="1188316"/>
            <a:chExt cx="1440596" cy="1381345"/>
          </a:xfrm>
        </p:grpSpPr>
        <p:grpSp>
          <p:nvGrpSpPr>
            <p:cNvPr id="120" name="Группа 119"/>
            <p:cNvGrpSpPr/>
            <p:nvPr/>
          </p:nvGrpSpPr>
          <p:grpSpPr>
            <a:xfrm>
              <a:off x="3153656" y="1188316"/>
              <a:ext cx="1440596" cy="1381345"/>
              <a:chOff x="4753852" y="1774187"/>
              <a:chExt cx="2061228" cy="1906493"/>
            </a:xfrm>
          </p:grpSpPr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2040" y="1774187"/>
                <a:ext cx="1697360" cy="1697360"/>
              </a:xfrm>
              <a:prstGeom prst="rect">
                <a:avLst/>
              </a:prstGeom>
            </p:spPr>
          </p:pic>
          <p:sp>
            <p:nvSpPr>
              <p:cNvPr id="122" name="Прямоугольник 121"/>
              <p:cNvSpPr/>
              <p:nvPr/>
            </p:nvSpPr>
            <p:spPr>
              <a:xfrm>
                <a:off x="4753852" y="3298374"/>
                <a:ext cx="2061228" cy="382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/>
                  <a:t>Unified Database</a:t>
                </a:r>
                <a:endParaRPr lang="ru-RU" sz="1200" dirty="0"/>
              </a:p>
            </p:txBody>
          </p:sp>
        </p:grpSp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141" y="1193502"/>
              <a:ext cx="1094390" cy="712241"/>
            </a:xfrm>
            <a:prstGeom prst="rect">
              <a:avLst/>
            </a:prstGeom>
          </p:spPr>
        </p:pic>
      </p:grpSp>
      <p:cxnSp>
        <p:nvCxnSpPr>
          <p:cNvPr id="124" name="Прямая со стрелкой 123"/>
          <p:cNvCxnSpPr>
            <a:cxnSpLocks/>
            <a:stCxn id="121" idx="3"/>
          </p:cNvCxnSpPr>
          <p:nvPr/>
        </p:nvCxnSpPr>
        <p:spPr>
          <a:xfrm>
            <a:off x="4825954" y="1739653"/>
            <a:ext cx="797772" cy="62793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 Box 59"/>
          <p:cNvSpPr txBox="1">
            <a:spLocks noChangeArrowheads="1"/>
          </p:cNvSpPr>
          <p:nvPr/>
        </p:nvSpPr>
        <p:spPr bwMode="gray">
          <a:xfrm rot="2288105">
            <a:off x="4583623" y="1900060"/>
            <a:ext cx="1456248" cy="48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rgbClr val="000000"/>
                </a:solidFill>
              </a:rPr>
              <a:t>BM@N geometry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1100" dirty="0">
                <a:solidFill>
                  <a:srgbClr val="000000"/>
                </a:solidFill>
              </a:rPr>
              <a:t>run 1986</a:t>
            </a:r>
          </a:p>
        </p:txBody>
      </p:sp>
      <p:grpSp>
        <p:nvGrpSpPr>
          <p:cNvPr id="126" name="Группа 125"/>
          <p:cNvGrpSpPr/>
          <p:nvPr/>
        </p:nvGrpSpPr>
        <p:grpSpPr>
          <a:xfrm>
            <a:off x="62130" y="2511739"/>
            <a:ext cx="1134439" cy="1308996"/>
            <a:chOff x="5258100" y="2748353"/>
            <a:chExt cx="917084" cy="1251099"/>
          </a:xfrm>
        </p:grpSpPr>
        <p:sp>
          <p:nvSpPr>
            <p:cNvPr id="127" name="Oval 41"/>
            <p:cNvSpPr>
              <a:spLocks noChangeArrowheads="1"/>
            </p:cNvSpPr>
            <p:nvPr/>
          </p:nvSpPr>
          <p:spPr bwMode="gray">
            <a:xfrm rot="20827004">
              <a:off x="5308214" y="3522843"/>
              <a:ext cx="757756" cy="476609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grpSp>
          <p:nvGrpSpPr>
            <p:cNvPr id="128" name="Group 42"/>
            <p:cNvGrpSpPr>
              <a:grpSpLocks/>
            </p:cNvGrpSpPr>
            <p:nvPr/>
          </p:nvGrpSpPr>
          <p:grpSpPr bwMode="auto">
            <a:xfrm>
              <a:off x="5258100" y="2748353"/>
              <a:ext cx="917084" cy="1126983"/>
              <a:chOff x="732" y="2112"/>
              <a:chExt cx="842" cy="860"/>
            </a:xfrm>
          </p:grpSpPr>
          <p:sp>
            <p:nvSpPr>
              <p:cNvPr id="129" name="Oval 43"/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30" name="Oval 44"/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31" name="Oval 45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32" name="Oval 46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 dirty="0"/>
              </a:p>
            </p:txBody>
          </p:sp>
          <p:sp>
            <p:nvSpPr>
              <p:cNvPr id="133" name="Text Box 47"/>
              <p:cNvSpPr txBox="1">
                <a:spLocks noChangeArrowheads="1"/>
              </p:cNvSpPr>
              <p:nvPr/>
            </p:nvSpPr>
            <p:spPr bwMode="gray">
              <a:xfrm>
                <a:off x="851" y="2326"/>
                <a:ext cx="559" cy="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ru-RU" sz="1600" dirty="0">
                    <a:solidFill>
                      <a:srgbClr val="000000"/>
                    </a:solidFill>
                  </a:rPr>
                  <a:t>TDAQ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ru-RU" sz="1600" dirty="0">
                    <a:solidFill>
                      <a:srgbClr val="000000"/>
                    </a:solidFill>
                  </a:rPr>
                  <a:t>EMS</a:t>
                </a:r>
              </a:p>
            </p:txBody>
          </p:sp>
        </p:grpSp>
      </p:grpSp>
      <p:sp>
        <p:nvSpPr>
          <p:cNvPr id="134" name="Text Box 59"/>
          <p:cNvSpPr txBox="1">
            <a:spLocks noChangeArrowheads="1"/>
          </p:cNvSpPr>
          <p:nvPr/>
        </p:nvSpPr>
        <p:spPr bwMode="gray">
          <a:xfrm>
            <a:off x="1777269" y="1473898"/>
            <a:ext cx="15953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eaLnBrk="1" hangingPunct="1"/>
            <a:r>
              <a:rPr lang="en-US" b="1" dirty="0">
                <a:solidFill>
                  <a:srgbClr val="000000"/>
                </a:solidFill>
              </a:rPr>
              <a:t>DAQ storage</a:t>
            </a:r>
          </a:p>
          <a:p>
            <a:pPr lvl="0" algn="ctr" eaLnBrk="1" hangingPunct="1"/>
            <a:r>
              <a:rPr lang="it-IT" sz="1200" i="1" dirty="0">
                <a:solidFill>
                  <a:srgbClr val="000000"/>
                </a:solidFill>
                <a:latin typeface="Arial"/>
                <a:cs typeface="+mn-cs"/>
              </a:rPr>
              <a:t>raw *.data</a:t>
            </a:r>
          </a:p>
        </p:txBody>
      </p:sp>
      <p:sp>
        <p:nvSpPr>
          <p:cNvPr id="135" name="Text Box 59"/>
          <p:cNvSpPr txBox="1">
            <a:spLocks noChangeArrowheads="1"/>
          </p:cNvSpPr>
          <p:nvPr/>
        </p:nvSpPr>
        <p:spPr bwMode="gray">
          <a:xfrm>
            <a:off x="1021497" y="3570066"/>
            <a:ext cx="5421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200" i="1" dirty="0">
                <a:solidFill>
                  <a:srgbClr val="000000"/>
                </a:solidFill>
              </a:rPr>
              <a:t>digits</a:t>
            </a:r>
          </a:p>
        </p:txBody>
      </p:sp>
      <p:cxnSp>
        <p:nvCxnSpPr>
          <p:cNvPr id="137" name="Прямая со стрелкой 136"/>
          <p:cNvCxnSpPr>
            <a:cxnSpLocks/>
          </p:cNvCxnSpPr>
          <p:nvPr/>
        </p:nvCxnSpPr>
        <p:spPr>
          <a:xfrm flipV="1">
            <a:off x="1552799" y="3869925"/>
            <a:ext cx="2155105" cy="207147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 Box 59"/>
          <p:cNvSpPr txBox="1">
            <a:spLocks noChangeArrowheads="1"/>
          </p:cNvSpPr>
          <p:nvPr/>
        </p:nvSpPr>
        <p:spPr bwMode="gray">
          <a:xfrm rot="21281133">
            <a:off x="1965404" y="3755843"/>
            <a:ext cx="10337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000000"/>
                </a:solidFill>
              </a:rPr>
              <a:t>hits</a:t>
            </a:r>
          </a:p>
        </p:txBody>
      </p:sp>
      <p:sp>
        <p:nvSpPr>
          <p:cNvPr id="141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14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18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3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5" name="bmn_1">
            <a:hlinkClick r:id="" action="ppaction://media"/>
            <a:extLst>
              <a:ext uri="{FF2B5EF4-FFF2-40B4-BE49-F238E27FC236}">
                <a16:creationId xmlns="" xmlns:a16="http://schemas.microsoft.com/office/drawing/2014/main" id="{75341C7E-516A-4A81-936E-90BAB4F3B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1672" y="2472652"/>
            <a:ext cx="5382447" cy="3465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7897811" y="5700237"/>
                <a:ext cx="1269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solidFill>
                      <a:schemeClr val="tx1"/>
                    </a:solidFill>
                  </a:rPr>
                  <a:t>C-C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𝑙𝑎𝑏</m:t>
                        </m:r>
                      </m:sub>
                    </m:sSub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/>
                      </a:rPr>
                      <m:t>=3.5 </m:t>
                    </m:r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/>
                      </a:rPr>
                      <m:t>𝐺𝑒𝑉</m:t>
                    </m:r>
                  </m:oMath>
                </a14:m>
                <a:endParaRPr lang="ru-RU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811" y="5700237"/>
                <a:ext cx="1269258" cy="246221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1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en-US" sz="3000" b="1" dirty="0"/>
              <a:t>Conclusions</a:t>
            </a:r>
            <a:endParaRPr lang="en-US" altLang="ru-RU" sz="2000" b="1" dirty="0">
              <a:solidFill>
                <a:schemeClr val="accent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35496" y="1017224"/>
            <a:ext cx="9001000" cy="5400600"/>
          </a:xfrm>
        </p:spPr>
        <p:txBody>
          <a:bodyPr/>
          <a:lstStyle/>
          <a:p>
            <a:pPr algn="just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200" dirty="0"/>
              <a:t>The </a:t>
            </a:r>
            <a:r>
              <a:rPr lang="en-US" sz="2200" dirty="0">
                <a:solidFill>
                  <a:srgbClr val="008000"/>
                </a:solidFill>
              </a:rPr>
              <a:t>EVE package</a:t>
            </a:r>
            <a:r>
              <a:rPr lang="en-US" sz="2200" dirty="0"/>
              <a:t> of the ROOT environment was chosen for the Event Display to show detector geometries, simulated and reconstructed data.</a:t>
            </a:r>
            <a:endParaRPr lang="ru-RU" sz="2200" dirty="0"/>
          </a:p>
          <a:p>
            <a:pPr algn="just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200" dirty="0"/>
              <a:t>Event Display classes and macro were developed for graphical presentations of the NICA experiments in </a:t>
            </a:r>
            <a:r>
              <a:rPr lang="en-US" sz="2200" dirty="0">
                <a:solidFill>
                  <a:srgbClr val="008000"/>
                </a:solidFill>
              </a:rPr>
              <a:t>offline</a:t>
            </a:r>
            <a:r>
              <a:rPr lang="en-US" sz="2200" dirty="0"/>
              <a:t> as well as </a:t>
            </a:r>
            <a:r>
              <a:rPr lang="en-US" sz="2200" dirty="0">
                <a:solidFill>
                  <a:srgbClr val="008000"/>
                </a:solidFill>
              </a:rPr>
              <a:t>online</a:t>
            </a:r>
            <a:r>
              <a:rPr lang="en-US" sz="2200" dirty="0"/>
              <a:t> mode and integrated into the BmnRoot and MpdRoot software</a:t>
            </a:r>
            <a:r>
              <a:rPr lang="ru-RU" sz="2200" dirty="0"/>
              <a:t>.</a:t>
            </a:r>
          </a:p>
          <a:p>
            <a:pPr algn="just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200" dirty="0">
                <a:solidFill>
                  <a:srgbClr val="008000"/>
                </a:solidFill>
              </a:rPr>
              <a:t>ATLAS TDAQ</a:t>
            </a:r>
            <a:r>
              <a:rPr lang="en-US" sz="2200" dirty="0"/>
              <a:t> components are used to transfer raw event data outside the DAQ system to visualize the NICA experiments on another machine with powerful graphic card. It can also be used for </a:t>
            </a:r>
            <a:r>
              <a:rPr lang="en-US" sz="2200" i="1" dirty="0"/>
              <a:t>online histogramming</a:t>
            </a:r>
            <a:r>
              <a:rPr lang="en-US" sz="2200" dirty="0"/>
              <a:t> and </a:t>
            </a:r>
            <a:r>
              <a:rPr lang="en-US" sz="2200" i="1" dirty="0"/>
              <a:t>Web monitoring</a:t>
            </a:r>
            <a:r>
              <a:rPr lang="en-US" sz="2200" dirty="0"/>
              <a:t>.</a:t>
            </a:r>
          </a:p>
          <a:p>
            <a:pPr algn="just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200" dirty="0">
                <a:solidFill>
                  <a:srgbClr val="008000"/>
                </a:solidFill>
              </a:rPr>
              <a:t>The Online Event Display</a:t>
            </a:r>
            <a:r>
              <a:rPr lang="en-US" sz="2200" dirty="0"/>
              <a:t> was tested with raw data files from the DAQ storage system.</a:t>
            </a:r>
          </a:p>
          <a:p>
            <a:pPr algn="just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200" dirty="0"/>
              <a:t>It is planned to use the Online Event Display for </a:t>
            </a:r>
            <a:r>
              <a:rPr lang="en-US" sz="2200" dirty="0">
                <a:solidFill>
                  <a:srgbClr val="000000"/>
                </a:solidFill>
              </a:rPr>
              <a:t>visual presentation of the </a:t>
            </a:r>
            <a:r>
              <a:rPr lang="en-US" sz="2200" dirty="0"/>
              <a:t>selective BM@N events during </a:t>
            </a:r>
            <a:r>
              <a:rPr lang="en-US" sz="2200" dirty="0">
                <a:solidFill>
                  <a:srgbClr val="000000"/>
                </a:solidFill>
              </a:rPr>
              <a:t>the </a:t>
            </a:r>
            <a:r>
              <a:rPr lang="en-US" sz="2200" dirty="0">
                <a:solidFill>
                  <a:srgbClr val="008000"/>
                </a:solidFill>
              </a:rPr>
              <a:t>future experiment runs</a:t>
            </a:r>
            <a:r>
              <a:rPr lang="en-US" sz="2200" dirty="0"/>
              <a:t>. </a:t>
            </a:r>
            <a:endParaRPr lang="ru-RU" sz="2200" dirty="0"/>
          </a:p>
        </p:txBody>
      </p:sp>
      <p:sp>
        <p:nvSpPr>
          <p:cNvPr id="10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19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5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664" y="42242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uclotron based </a:t>
            </a:r>
            <a:r>
              <a:rPr lang="en-US" sz="30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on </a:t>
            </a:r>
            <a:r>
              <a:rPr lang="en-US" sz="30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ollider f</a:t>
            </a:r>
            <a:r>
              <a:rPr lang="en-US" sz="30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cility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" b="-131"/>
          <a:stretch/>
        </p:blipFill>
        <p:spPr>
          <a:xfrm>
            <a:off x="135122" y="1017736"/>
            <a:ext cx="8874724" cy="46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9511" y="5624136"/>
                <a:ext cx="3528393" cy="369226"/>
              </a:xfrm>
            </p:spPr>
            <p:txBody>
              <a:bodyPr/>
              <a:lstStyle/>
              <a:p>
                <a:pPr marL="266700" indent="-266700" algn="just">
                  <a:spcBef>
                    <a:spcPts val="1200"/>
                  </a:spcBef>
                  <a:spcAft>
                    <a:spcPts val="600"/>
                  </a:spcAft>
                  <a:buClr>
                    <a:srgbClr val="000090"/>
                  </a:buClr>
                  <a:buBlip>
                    <a:blip r:embed="rId3"/>
                  </a:buBlip>
                  <a:defRPr/>
                </a:pPr>
                <a:r>
                  <a:rPr lang="en-US" sz="1300" dirty="0">
                    <a:solidFill>
                      <a:srgbClr val="000000"/>
                    </a:solidFill>
                    <a:effectLst/>
                  </a:rPr>
                  <a:t>Beams: from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14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sz="1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00" dirty="0"/>
                  <a:t>to</a:t>
                </a:r>
                <a14:m>
                  <m:oMath xmlns:m="http://schemas.openxmlformats.org/officeDocument/2006/math">
                    <m:r>
                      <a:rPr lang="en-US" sz="1300" b="0" i="1" smtClean="0">
                        <a:solidFill>
                          <a:srgbClr val="008000"/>
                        </a:solidFill>
                        <a:effectLst/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300" i="1">
                            <a:solidFill>
                              <a:srgbClr val="008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smtClean="0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  <m:t>𝐴𝑢</m:t>
                        </m:r>
                      </m:e>
                      <m:sup>
                        <m:r>
                          <a:rPr lang="en-US" sz="1300" b="0" i="1" smtClean="0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  <m:t>79+</m:t>
                        </m:r>
                      </m:sup>
                    </m:sSup>
                    <m:r>
                      <a:rPr lang="en-US" sz="1300" b="0" i="1">
                        <a:solidFill>
                          <a:srgbClr val="008000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endParaRPr lang="en-US" sz="1300" i="1" dirty="0">
                  <a:solidFill>
                    <a:srgbClr val="008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0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1" y="5624136"/>
                <a:ext cx="3528393" cy="36922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бъект 2"/>
              <p:cNvSpPr txBox="1">
                <a:spLocks/>
              </p:cNvSpPr>
              <p:nvPr/>
            </p:nvSpPr>
            <p:spPr bwMode="auto">
              <a:xfrm>
                <a:off x="171618" y="6110744"/>
                <a:ext cx="5048454" cy="351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266700" indent="-266700" algn="just">
                  <a:spcBef>
                    <a:spcPts val="1200"/>
                  </a:spcBef>
                  <a:spcAft>
                    <a:spcPts val="0"/>
                  </a:spcAft>
                  <a:buClr>
                    <a:srgbClr val="000090"/>
                  </a:buClr>
                  <a:buBlip>
                    <a:blip r:embed="rId3"/>
                  </a:buBlip>
                  <a:defRPr/>
                </a:pPr>
                <a:r>
                  <a:rPr lang="en-US" sz="1300" kern="0" dirty="0">
                    <a:solidFill>
                      <a:srgbClr val="000000"/>
                    </a:solidFill>
                    <a:effectLst/>
                  </a:rPr>
                  <a:t>Collision energy: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3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3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00" b="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300" b="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1300" b="0" i="1" kern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00" b="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300" b="0" i="1" kern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</a:rPr>
                                  <m:t>𝐴𝑈</m:t>
                                </m:r>
                              </m:sub>
                            </m:sSub>
                          </m:sub>
                        </m:sSub>
                      </m:e>
                    </m:rad>
                  </m:oMath>
                </a14:m>
                <a:r>
                  <a:rPr lang="en-US" sz="1300" i="1" kern="0" dirty="0">
                    <a:solidFill>
                      <a:srgbClr val="008000"/>
                    </a:solidFill>
                    <a:effectLst/>
                  </a:rPr>
                  <a:t> </a:t>
                </a:r>
                <a:r>
                  <a:rPr lang="en-US" sz="1300" i="1" kern="0" dirty="0">
                    <a:effectLst/>
                  </a:rPr>
                  <a:t>= </a:t>
                </a:r>
                <a:r>
                  <a:rPr lang="en-US" sz="1300" i="1" kern="0" dirty="0">
                    <a:solidFill>
                      <a:srgbClr val="008000"/>
                    </a:solidFill>
                    <a:effectLst/>
                  </a:rPr>
                  <a:t>4 – 11 </a:t>
                </a:r>
                <a:r>
                  <a:rPr lang="en-US" sz="1300" i="1" kern="0" dirty="0" err="1">
                    <a:effectLst/>
                  </a:rPr>
                  <a:t>Gev</a:t>
                </a:r>
                <a:r>
                  <a:rPr lang="en-US" sz="1300" i="1" kern="0" dirty="0">
                    <a:effectLst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kern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kern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300" b="0" i="1" kern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  <m:t>𝑙𝑎𝑏</m:t>
                        </m:r>
                      </m:sub>
                    </m:sSub>
                  </m:oMath>
                </a14:m>
                <a:r>
                  <a:rPr lang="en-US" sz="1300" i="1" kern="0" dirty="0">
                    <a:solidFill>
                      <a:srgbClr val="008000"/>
                    </a:solidFill>
                    <a:effectLst/>
                  </a:rPr>
                  <a:t> </a:t>
                </a:r>
                <a:r>
                  <a:rPr lang="en-US" sz="1300" i="1" kern="0" dirty="0">
                    <a:effectLst/>
                  </a:rPr>
                  <a:t>= </a:t>
                </a:r>
                <a:r>
                  <a:rPr lang="en-US" sz="1300" i="1" kern="0" dirty="0">
                    <a:solidFill>
                      <a:srgbClr val="008000"/>
                    </a:solidFill>
                    <a:effectLst/>
                  </a:rPr>
                  <a:t>1 – 6 </a:t>
                </a:r>
                <a:r>
                  <a:rPr lang="en-US" sz="1300" i="1" kern="0" dirty="0" err="1">
                    <a:effectLst/>
                  </a:rPr>
                  <a:t>AGev</a:t>
                </a:r>
                <a:endParaRPr lang="en-US" sz="1300" i="1" kern="0" dirty="0">
                  <a:effectLst/>
                </a:endParaRPr>
              </a:p>
            </p:txBody>
          </p:sp>
        </mc:Choice>
        <mc:Fallback xmlns="">
          <p:sp>
            <p:nvSpPr>
              <p:cNvPr id="11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618" y="6110744"/>
                <a:ext cx="5048454" cy="351470"/>
              </a:xfrm>
              <a:prstGeom prst="rect">
                <a:avLst/>
              </a:prstGeom>
              <a:blipFill rotWithShape="1">
                <a:blip r:embed="rId5"/>
                <a:stretch>
                  <a:fillRect b="-17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бъект 2"/>
              <p:cNvSpPr txBox="1">
                <a:spLocks/>
              </p:cNvSpPr>
              <p:nvPr/>
            </p:nvSpPr>
            <p:spPr bwMode="auto">
              <a:xfrm>
                <a:off x="179512" y="5884858"/>
                <a:ext cx="4608512" cy="369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266700" indent="-266700" algn="just">
                  <a:spcBef>
                    <a:spcPts val="1200"/>
                  </a:spcBef>
                  <a:spcAft>
                    <a:spcPts val="600"/>
                  </a:spcAft>
                  <a:buClr>
                    <a:srgbClr val="000090"/>
                  </a:buClr>
                  <a:buBlip>
                    <a:blip r:embed="rId3"/>
                  </a:buBlip>
                  <a:defRPr/>
                </a:pPr>
                <a:r>
                  <a:rPr lang="en-US" sz="1300" kern="0" dirty="0">
                    <a:solidFill>
                      <a:srgbClr val="000000"/>
                    </a:solidFill>
                    <a:effectLst/>
                  </a:rPr>
                  <a:t>Luminosity: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00" i="1" kern="0" smtClean="0">
                            <a:solidFill>
                              <a:srgbClr val="008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kern="0" smtClean="0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1300" b="0" i="1" kern="0" smtClean="0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  <m:t>27</m:t>
                        </m:r>
                      </m:sup>
                    </m:sSup>
                    <m:r>
                      <a:rPr lang="en-US" sz="1300" b="0" i="1" kern="0" smtClean="0">
                        <a:solidFill>
                          <a:srgbClr val="000000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1300" kern="0" dirty="0">
                    <a:solidFill>
                      <a:schemeClr val="tx1"/>
                    </a:solidFill>
                    <a:effectLst/>
                  </a:rPr>
                  <a:t>(Au),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00" i="1" kern="0" smtClean="0">
                            <a:solidFill>
                              <a:srgbClr val="008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kern="0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1300" b="0" i="1" kern="0" smtClean="0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  <m:t>3</m:t>
                        </m:r>
                        <m:r>
                          <a:rPr lang="en-US" sz="1300" b="0" i="1" kern="0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300" kern="0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sz="1300" kern="0" dirty="0"/>
                  <a:t>(</a:t>
                </a:r>
                <a:r>
                  <a:rPr lang="en-US" altLang="ru-RU" sz="1300" dirty="0">
                    <a:ea typeface="MS PGothic" pitchFamily="34" charset="-128"/>
                    <a:cs typeface="Arial" pitchFamily="34" charset="0"/>
                  </a:rPr>
                  <a:t>p</a:t>
                </a:r>
                <a:r>
                  <a:rPr lang="en-US" sz="1300" kern="0" dirty="0"/>
                  <a:t>) </a:t>
                </a:r>
                <a14:m>
                  <m:oMath xmlns:m="http://schemas.openxmlformats.org/officeDocument/2006/math">
                    <m:r>
                      <a:rPr lang="en-US" sz="1300" b="0" i="1" kern="0">
                        <a:solidFill>
                          <a:srgbClr val="000000"/>
                        </a:solidFill>
                        <a:effectLst/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en-US" sz="13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1300" b="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13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sz="1300" b="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1300" kern="0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5884858"/>
                <a:ext cx="4608512" cy="369226"/>
              </a:xfrm>
              <a:prstGeom prst="rect">
                <a:avLst/>
              </a:prstGeom>
              <a:blipFill rotWithShape="1">
                <a:blip r:embed="rId6"/>
                <a:stretch>
                  <a:fillRect t="-16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Объект 2"/>
          <p:cNvSpPr txBox="1">
            <a:spLocks/>
          </p:cNvSpPr>
          <p:nvPr/>
        </p:nvSpPr>
        <p:spPr bwMode="auto">
          <a:xfrm>
            <a:off x="5365104" y="5755922"/>
            <a:ext cx="3599384" cy="54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indent="-266700" algn="just">
              <a:spcBef>
                <a:spcPts val="1200"/>
              </a:spcBef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1300" kern="0" dirty="0">
                <a:solidFill>
                  <a:srgbClr val="000000"/>
                </a:solidFill>
              </a:rPr>
              <a:t>Fixed target experiment: BM@N (2017)</a:t>
            </a:r>
          </a:p>
          <a:p>
            <a:pPr marL="266700" indent="-266700" algn="just">
              <a:spcBef>
                <a:spcPts val="0"/>
              </a:spcBef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1300" kern="0" dirty="0">
                <a:solidFill>
                  <a:srgbClr val="000000"/>
                </a:solidFill>
              </a:rPr>
              <a:t>2 interaction points: MPD (2020) &amp; SPD</a:t>
            </a:r>
            <a:endParaRPr lang="en-US" sz="1300" kern="0" dirty="0">
              <a:solidFill>
                <a:schemeClr val="tx1"/>
              </a:solidFill>
            </a:endParaRPr>
          </a:p>
        </p:txBody>
      </p:sp>
      <p:sp>
        <p:nvSpPr>
          <p:cNvPr id="9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" descr="JINR_flagi.png">
            <a:extLst>
              <a:ext uri="{FF2B5EF4-FFF2-40B4-BE49-F238E27FC236}">
                <a16:creationId xmlns="" xmlns:a16="http://schemas.microsoft.com/office/drawing/2014/main" id="{AC41A1B0-9482-48B0-B4B5-E235E57A2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2217"/>
            <a:ext cx="9151938" cy="263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F18A3C-71C2-4F05-AE0C-59EEB52F129E}"/>
              </a:ext>
            </a:extLst>
          </p:cNvPr>
          <p:cNvSpPr/>
          <p:nvPr/>
        </p:nvSpPr>
        <p:spPr>
          <a:xfrm>
            <a:off x="395536" y="260648"/>
            <a:ext cx="936104" cy="288032"/>
          </a:xfrm>
          <a:prstGeom prst="rect">
            <a:avLst/>
          </a:prstGeom>
          <a:solidFill>
            <a:srgbClr val="EAF1FB"/>
          </a:solidFill>
          <a:ln>
            <a:solidFill>
              <a:srgbClr val="EAF1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1FE797A6-4F95-43ED-B059-A1EAC3CB7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5667" y="314096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kumimoji="1" sz="3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SimSun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kumimoji="1" sz="28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kumimoji="1" sz="2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4000" b="1" i="1" dirty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Arial" pitchFamily="34" charset="0"/>
              </a:rPr>
              <a:t>Thank you for your attention</a:t>
            </a:r>
            <a:r>
              <a:rPr kumimoji="0" lang="ru-RU" altLang="ru-RU" sz="4000" b="1" i="1" dirty="0">
                <a:solidFill>
                  <a:schemeClr val="bg1"/>
                </a:solidFill>
                <a:latin typeface="Calibri" pitchFamily="34" charset="0"/>
                <a:ea typeface="SimSun" pitchFamily="2" charset="-122"/>
                <a:cs typeface="Arial" pitchFamily="34" charset="0"/>
              </a:rPr>
              <a:t>!</a:t>
            </a:r>
            <a:endParaRPr kumimoji="0" lang="de-DE" altLang="ru-RU" sz="4000" b="1" i="1" dirty="0">
              <a:solidFill>
                <a:schemeClr val="bg1"/>
              </a:solidFill>
              <a:latin typeface="Calibri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072FB06-94F8-4C2F-8E01-C73C9CC0A959}"/>
              </a:ext>
            </a:extLst>
          </p:cNvPr>
          <p:cNvSpPr/>
          <p:nvPr/>
        </p:nvSpPr>
        <p:spPr>
          <a:xfrm>
            <a:off x="6073757" y="3910772"/>
            <a:ext cx="320384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500" dirty="0">
                <a:solidFill>
                  <a:srgbClr val="000000"/>
                </a:solidFill>
              </a:rPr>
              <a:t>More information: </a:t>
            </a:r>
            <a:r>
              <a:rPr lang="en-US" altLang="ru-RU" sz="1500" dirty="0">
                <a:solidFill>
                  <a:srgbClr val="008000"/>
                </a:solidFill>
              </a:rPr>
              <a:t>mpd.jinr.ru</a:t>
            </a:r>
          </a:p>
          <a:p>
            <a:pPr lvl="0">
              <a:spcBef>
                <a:spcPts val="600"/>
              </a:spcBef>
            </a:pPr>
            <a:r>
              <a:rPr lang="en-US" altLang="ru-RU" sz="1500" dirty="0">
                <a:solidFill>
                  <a:srgbClr val="000000"/>
                </a:solidFill>
              </a:rPr>
              <a:t>                   email: </a:t>
            </a:r>
            <a:r>
              <a:rPr lang="en-US" altLang="ru-RU" sz="1500" i="1" dirty="0">
                <a:solidFill>
                  <a:srgbClr val="008000"/>
                </a:solidFill>
              </a:rPr>
              <a:t>gertsen@jinr.ru</a:t>
            </a:r>
          </a:p>
        </p:txBody>
      </p:sp>
      <p:sp>
        <p:nvSpPr>
          <p:cNvPr id="16" name="Нижний колонтитул 2">
            <a:extLst>
              <a:ext uri="{FF2B5EF4-FFF2-40B4-BE49-F238E27FC236}">
                <a16:creationId xmlns="" xmlns:a16="http://schemas.microsoft.com/office/drawing/2014/main" id="{90E1AF0D-82F5-4CBA-BDD5-5C1C55136E28}"/>
              </a:ext>
            </a:extLst>
          </p:cNvPr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Дата 1">
            <a:extLst>
              <a:ext uri="{FF2B5EF4-FFF2-40B4-BE49-F238E27FC236}">
                <a16:creationId xmlns="" xmlns:a16="http://schemas.microsoft.com/office/drawing/2014/main" id="{CB275FE7-C9DD-4210-844E-36205CD775D2}"/>
              </a:ext>
            </a:extLst>
          </p:cNvPr>
          <p:cNvSpPr txBox="1">
            <a:spLocks/>
          </p:cNvSpPr>
          <p:nvPr/>
        </p:nvSpPr>
        <p:spPr>
          <a:xfrm>
            <a:off x="323528" y="6524625"/>
            <a:ext cx="2133600" cy="3206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28 September 2017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="" xmlns:a16="http://schemas.microsoft.com/office/drawing/2014/main" id="{8CBFABA9-2AC7-498E-94C0-5E103968E9B9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403648" y="116632"/>
            <a:ext cx="648071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/>
              <a:t>NEC’201</a:t>
            </a:r>
            <a:r>
              <a:rPr lang="ru-RU" kern="0" dirty="0"/>
              <a:t>7</a:t>
            </a:r>
            <a:r>
              <a:rPr lang="en-US" kern="0" dirty="0"/>
              <a:t>: </a:t>
            </a:r>
            <a:r>
              <a:rPr lang="en-US" dirty="0"/>
              <a:t>XXVI International Symposium</a:t>
            </a:r>
          </a:p>
          <a:p>
            <a:r>
              <a:rPr lang="en-US" dirty="0"/>
              <a:t>on Nuclear Electronics &amp; Computing</a:t>
            </a:r>
            <a:endParaRPr lang="en-US" kern="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AA89EC1-956F-4F42-A1FE-B321830BA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799463" cy="7647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8CEBB812-29CE-4A47-8CB0-611050BE4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8" y="-180291"/>
            <a:ext cx="1125285" cy="11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6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Прямоугольник 387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8" y="1045539"/>
            <a:ext cx="3808740" cy="3560990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777008" y="1040937"/>
            <a:ext cx="3971456" cy="18928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u="sng" dirty="0">
                <a:solidFill>
                  <a:srgbClr val="000090"/>
                </a:solidFill>
              </a:rPr>
              <a:t>BM@N physics program:</a:t>
            </a:r>
            <a:endParaRPr lang="en-US" sz="1400" i="1" dirty="0">
              <a:solidFill>
                <a:srgbClr val="000090"/>
              </a:solidFill>
            </a:endParaRP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strange/multi-strange hyperon and hypernuclei production at the threshold </a:t>
            </a: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hadron femtoscopy</a:t>
            </a: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short range correlations</a:t>
            </a: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event-by event fluctuations</a:t>
            </a: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in-medium modifications of strange  &amp; vector mesons in dense nuclear matter…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white">
          <a:xfrm>
            <a:off x="0" y="404664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MPD and BM@N experiments at NICA</a:t>
            </a:r>
            <a:endParaRPr lang="ru-RU" sz="3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6618" y="4627486"/>
            <a:ext cx="3960440" cy="186717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400" b="1" u="sng" dirty="0">
                <a:solidFill>
                  <a:srgbClr val="000090"/>
                </a:solidFill>
              </a:rPr>
              <a:t>MPD physics program:</a:t>
            </a:r>
            <a:endParaRPr lang="en-US" sz="1400" i="1" dirty="0">
              <a:solidFill>
                <a:srgbClr val="000090"/>
              </a:solidFill>
            </a:endParaRP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study of hot and dense baryonic matter at the energy range of max baryonic density</a:t>
            </a:r>
            <a:r>
              <a:rPr lang="ru-RU" sz="1400" i="1" dirty="0">
                <a:solidFill>
                  <a:srgbClr val="000090"/>
                </a:solidFill>
              </a:rPr>
              <a:t> </a:t>
            </a:r>
            <a:endParaRPr lang="en-US" sz="1400" i="1" dirty="0">
              <a:solidFill>
                <a:srgbClr val="000090"/>
              </a:solidFill>
            </a:endParaRP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particle yields and spectra (</a:t>
            </a:r>
            <a:r>
              <a:rPr lang="el-GR" sz="1400" i="1" dirty="0">
                <a:solidFill>
                  <a:srgbClr val="000090"/>
                </a:solidFill>
              </a:rPr>
              <a:t>π,</a:t>
            </a:r>
            <a:r>
              <a:rPr lang="en-US" sz="1400" i="1" dirty="0">
                <a:solidFill>
                  <a:srgbClr val="000090"/>
                </a:solidFill>
              </a:rPr>
              <a:t> K, p, </a:t>
            </a:r>
            <a:r>
              <a:rPr lang="en-US" altLang="ru-RU" sz="1400" b="1" i="1" dirty="0">
                <a:solidFill>
                  <a:srgbClr val="000090"/>
                </a:solidFill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Λ</a:t>
            </a:r>
            <a:r>
              <a:rPr lang="en-US" altLang="ru-RU" sz="1400" b="1" i="1" dirty="0">
                <a:solidFill>
                  <a:srgbClr val="000090"/>
                </a:solidFill>
                <a:latin typeface="Symbol" charset="2"/>
                <a:ea typeface="ＭＳ Ｐゴシック" charset="-128"/>
              </a:rPr>
              <a:t></a:t>
            </a:r>
            <a:r>
              <a:rPr lang="en-US" altLang="ru-RU" sz="1400" b="1" i="1" dirty="0">
                <a:solidFill>
                  <a:srgbClr val="000090"/>
                </a:solidFill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Ξ</a:t>
            </a:r>
            <a:r>
              <a:rPr lang="en-US" altLang="ru-RU" sz="1400" b="1" i="1" dirty="0">
                <a:solidFill>
                  <a:srgbClr val="000090"/>
                </a:solidFill>
                <a:latin typeface="Comic Sans MS" pitchFamily="64" charset="0"/>
                <a:ea typeface="ＭＳ Ｐゴシック" charset="-128"/>
              </a:rPr>
              <a:t> ,</a:t>
            </a:r>
            <a:r>
              <a:rPr lang="en-US" altLang="ru-RU" sz="1400" b="1" i="1" dirty="0">
                <a:solidFill>
                  <a:srgbClr val="000090"/>
                </a:solidFill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Ω…</a:t>
            </a:r>
            <a:r>
              <a:rPr lang="en-US" sz="1400" i="1" dirty="0">
                <a:solidFill>
                  <a:srgbClr val="000090"/>
                </a:solidFill>
              </a:rPr>
              <a:t>)</a:t>
            </a: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femtoscopy involving  </a:t>
            </a:r>
            <a:r>
              <a:rPr lang="el-GR" sz="1400" i="1" dirty="0">
                <a:solidFill>
                  <a:srgbClr val="000090"/>
                </a:solidFill>
              </a:rPr>
              <a:t>π, </a:t>
            </a:r>
            <a:r>
              <a:rPr lang="en-US" sz="1400" i="1" dirty="0">
                <a:solidFill>
                  <a:srgbClr val="000090"/>
                </a:solidFill>
              </a:rPr>
              <a:t>K, p, </a:t>
            </a:r>
            <a:r>
              <a:rPr lang="el-GR" sz="1400" i="1" dirty="0">
                <a:solidFill>
                  <a:srgbClr val="000090"/>
                </a:solidFill>
              </a:rPr>
              <a:t>Λ </a:t>
            </a: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l-GR" sz="1400" i="1" dirty="0">
                <a:solidFill>
                  <a:srgbClr val="000090"/>
                </a:solidFill>
              </a:rPr>
              <a:t> </a:t>
            </a:r>
            <a:r>
              <a:rPr lang="en-US" sz="1400" i="1" dirty="0">
                <a:solidFill>
                  <a:srgbClr val="000090"/>
                </a:solidFill>
              </a:rPr>
              <a:t>collective flow for identified hadron species</a:t>
            </a: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electromagnetic probes (electrons, gammas)</a:t>
            </a:r>
          </a:p>
          <a:p>
            <a:pPr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90"/>
                </a:solidFill>
              </a:rPr>
              <a:t> di-Lepton precise study, Charm, Exotics…</a:t>
            </a:r>
          </a:p>
        </p:txBody>
      </p:sp>
      <p:sp>
        <p:nvSpPr>
          <p:cNvPr id="8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3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1336" y="3140968"/>
            <a:ext cx="4757167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35" y="2679934"/>
            <a:ext cx="1209503" cy="2308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Display in the modern experiments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9" y="1490009"/>
            <a:ext cx="2944721" cy="26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0081" y="111851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eaLnBrk="1" hangingPunct="1">
              <a:spcAft>
                <a:spcPts val="600"/>
              </a:spcAft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CMS</a:t>
            </a:r>
            <a:r>
              <a:rPr lang="ru-RU" dirty="0"/>
              <a:t> (</a:t>
            </a:r>
            <a:r>
              <a:rPr lang="ru-RU" u="sng" dirty="0"/>
              <a:t>IGUANA</a:t>
            </a:r>
            <a:r>
              <a:rPr lang="ru-RU" dirty="0"/>
              <a:t>)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231937"/>
            <a:ext cx="3384377" cy="264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40102" y="1862605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eaLnBrk="1" hangingPunct="1">
              <a:spcAft>
                <a:spcPts val="600"/>
              </a:spcAft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</a:t>
            </a:r>
            <a:r>
              <a:rPr lang="ru-RU" dirty="0"/>
              <a:t> (</a:t>
            </a:r>
            <a:r>
              <a:rPr lang="ru-RU" u="sng" dirty="0" err="1"/>
              <a:t>Ali</a:t>
            </a:r>
            <a:r>
              <a:rPr lang="ru-RU" b="1" u="sng" dirty="0" err="1"/>
              <a:t>EVE</a:t>
            </a:r>
            <a:r>
              <a:rPr lang="ru-RU" dirty="0"/>
              <a:t>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92" y="3279238"/>
            <a:ext cx="2961120" cy="308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755650" y="2909906"/>
            <a:ext cx="1873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eaLnBrk="1" hangingPunct="1">
              <a:spcAft>
                <a:spcPts val="600"/>
              </a:spcAft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</a:t>
            </a:r>
            <a:r>
              <a:rPr lang="ru-RU" dirty="0"/>
              <a:t> (</a:t>
            </a:r>
            <a:r>
              <a:rPr lang="ru-RU" u="sng" dirty="0" err="1"/>
              <a:t>Atlantis</a:t>
            </a:r>
            <a:r>
              <a:rPr lang="ru-RU" dirty="0"/>
              <a:t>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4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Purposes of Event Display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 txBox="1">
            <a:spLocks/>
          </p:cNvSpPr>
          <p:nvPr/>
        </p:nvSpPr>
        <p:spPr bwMode="auto">
          <a:xfrm>
            <a:off x="61872" y="1124744"/>
            <a:ext cx="892899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26728A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600" kern="0" dirty="0">
                <a:solidFill>
                  <a:srgbClr val="000000"/>
                </a:solidFill>
              </a:rPr>
              <a:t>design / offline stage = </a:t>
            </a:r>
            <a:r>
              <a:rPr lang="en-US" sz="2600" b="1" u="sng" kern="0" dirty="0">
                <a:solidFill>
                  <a:srgbClr val="000000"/>
                </a:solidFill>
              </a:rPr>
              <a:t>offline event display</a:t>
            </a:r>
            <a:r>
              <a:rPr lang="en-US" sz="2600" kern="0" dirty="0">
                <a:solidFill>
                  <a:srgbClr val="000000"/>
                </a:solidFill>
              </a:rPr>
              <a:t>:</a:t>
            </a: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600" kern="0" dirty="0">
                <a:solidFill>
                  <a:srgbClr val="000000"/>
                </a:solidFill>
              </a:rPr>
              <a:t>model and algorithm </a:t>
            </a:r>
            <a:r>
              <a:rPr lang="en-US" sz="2600" kern="0" dirty="0">
                <a:solidFill>
                  <a:srgbClr val="008000"/>
                </a:solidFill>
              </a:rPr>
              <a:t>checking</a:t>
            </a:r>
            <a:r>
              <a:rPr lang="en-US" sz="2600" kern="0" dirty="0">
                <a:solidFill>
                  <a:srgbClr val="000000"/>
                </a:solidFill>
              </a:rPr>
              <a:t> and </a:t>
            </a:r>
            <a:r>
              <a:rPr lang="en-US" sz="2600" kern="0" dirty="0"/>
              <a:t>debugging</a:t>
            </a:r>
            <a:r>
              <a:rPr lang="en-US" sz="2600" kern="0" dirty="0">
                <a:solidFill>
                  <a:srgbClr val="000000"/>
                </a:solidFill>
              </a:rPr>
              <a:t> for developers</a:t>
            </a: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600" kern="0" dirty="0">
                <a:solidFill>
                  <a:srgbClr val="000000"/>
                </a:solidFill>
              </a:rPr>
              <a:t>data reconstruction and analysis visualization for a better </a:t>
            </a:r>
            <a:r>
              <a:rPr lang="en-US" sz="2600" kern="0" dirty="0">
                <a:solidFill>
                  <a:srgbClr val="008000"/>
                </a:solidFill>
              </a:rPr>
              <a:t>understanding</a:t>
            </a:r>
            <a:r>
              <a:rPr lang="en-US" sz="2600" kern="0" dirty="0">
                <a:solidFill>
                  <a:srgbClr val="000000"/>
                </a:solidFill>
              </a:rPr>
              <a:t> of the detector and event structure</a:t>
            </a: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600" kern="0" dirty="0">
                <a:solidFill>
                  <a:srgbClr val="008000"/>
                </a:solidFill>
              </a:rPr>
              <a:t>demonstration</a:t>
            </a:r>
            <a:r>
              <a:rPr lang="en-US" sz="2600" kern="0" dirty="0">
                <a:solidFill>
                  <a:srgbClr val="000000"/>
                </a:solidFill>
              </a:rPr>
              <a:t> and presentation of works</a:t>
            </a:r>
          </a:p>
          <a:p>
            <a:pPr marL="0" lvl="0" indent="0" algn="just" eaLnBrk="1" hangingPunct="1">
              <a:spcBef>
                <a:spcPts val="1200"/>
              </a:spcBef>
              <a:spcAft>
                <a:spcPts val="600"/>
              </a:spcAft>
              <a:buClr>
                <a:srgbClr val="000090"/>
              </a:buClr>
              <a:buNone/>
              <a:defRPr/>
            </a:pPr>
            <a:r>
              <a:rPr lang="en-US" sz="2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run / online stage = online event display:</a:t>
            </a:r>
          </a:p>
          <a:p>
            <a:pPr lvl="0" algn="just" eaLnBrk="1" hangingPunct="1">
              <a:spcAft>
                <a:spcPts val="600"/>
              </a:spcAft>
              <a:buClr>
                <a:schemeClr val="accent5">
                  <a:lumMod val="90000"/>
                </a:schemeClr>
              </a:buClr>
              <a:defRPr/>
            </a:pPr>
            <a:r>
              <a:rPr lang="en-US" sz="2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online visual presentation of the selective events during the experiment run – monitoring system</a:t>
            </a:r>
          </a:p>
          <a:p>
            <a:pPr lvl="0" algn="just" eaLnBrk="1" hangingPunct="1">
              <a:spcAft>
                <a:spcPts val="600"/>
              </a:spcAft>
              <a:buClr>
                <a:schemeClr val="accent5">
                  <a:lumMod val="90000"/>
                </a:schemeClr>
              </a:buClr>
              <a:defRPr/>
            </a:pPr>
            <a:r>
              <a:rPr lang="en-US" sz="2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visual control and debugging of current events</a:t>
            </a:r>
          </a:p>
        </p:txBody>
      </p:sp>
      <p:sp>
        <p:nvSpPr>
          <p:cNvPr id="5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5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Display for the NICA experiments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5247248"/>
          </a:xfrm>
        </p:spPr>
        <p:txBody>
          <a:bodyPr/>
          <a:lstStyle/>
          <a:p>
            <a:pPr algn="just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200" dirty="0"/>
              <a:t>is the same part of </a:t>
            </a:r>
            <a:r>
              <a:rPr lang="en-US" sz="2200" dirty="0">
                <a:solidFill>
                  <a:srgbClr val="008000"/>
                </a:solidFill>
              </a:rPr>
              <a:t>BmnRoot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8000"/>
                </a:solidFill>
              </a:rPr>
              <a:t>MpdRoot</a:t>
            </a:r>
            <a:r>
              <a:rPr lang="en-US" sz="2200" dirty="0"/>
              <a:t> environments which developed for event simulation, reconstruction and physical analysis of particle collisions in MPD and collisions with a fixed target registered by BM@N, and based on ROOT and FairRoot frameworks</a:t>
            </a:r>
            <a:endParaRPr lang="ru-RU" sz="2200" dirty="0"/>
          </a:p>
          <a:p>
            <a:pPr algn="just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2200" dirty="0"/>
              <a:t>uses </a:t>
            </a:r>
            <a:r>
              <a:rPr lang="en-US" sz="2200" dirty="0">
                <a:solidFill>
                  <a:srgbClr val="008000"/>
                </a:solidFill>
              </a:rPr>
              <a:t>Event Visualization Environment</a:t>
            </a:r>
            <a:r>
              <a:rPr lang="en-US" sz="2200" dirty="0"/>
              <a:t> (</a:t>
            </a:r>
            <a:r>
              <a:rPr lang="en-US" sz="2200" i="1" dirty="0"/>
              <a:t>EVE</a:t>
            </a:r>
            <a:r>
              <a:rPr lang="en-US" sz="2200" dirty="0"/>
              <a:t> package):</a:t>
            </a:r>
          </a:p>
          <a:p>
            <a:pPr marL="627063" indent="-363538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2000" dirty="0"/>
              <a:t>included in the ROOT environment</a:t>
            </a:r>
          </a:p>
          <a:p>
            <a:pPr marL="627063" indent="-363538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2000" dirty="0"/>
              <a:t>graphically presents the events</a:t>
            </a:r>
          </a:p>
          <a:p>
            <a:pPr marL="263525" indent="0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None/>
              <a:defRPr/>
            </a:pPr>
            <a:r>
              <a:rPr lang="en-US" sz="2000" dirty="0"/>
              <a:t>by means of ROOT GUI and OpenGL</a:t>
            </a:r>
          </a:p>
          <a:p>
            <a:pPr marL="627063" indent="-363538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Font typeface="Wingdings" pitchFamily="2" charset="2"/>
              <a:buChar char="ü"/>
              <a:defRPr/>
            </a:pPr>
            <a:r>
              <a:rPr lang="en-US" sz="2000" dirty="0"/>
              <a:t>oriented on physical objects </a:t>
            </a:r>
          </a:p>
          <a:p>
            <a:pPr marL="263525" indent="0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None/>
              <a:defRPr/>
            </a:pPr>
            <a:r>
              <a:rPr lang="en-US" sz="2000" dirty="0"/>
              <a:t>visualization, such as raw data, clusters, </a:t>
            </a:r>
          </a:p>
          <a:p>
            <a:pPr marL="263525" indent="0" algn="just">
              <a:spcBef>
                <a:spcPts val="0"/>
              </a:spcBef>
              <a:spcAft>
                <a:spcPts val="900"/>
              </a:spcAft>
              <a:buClr>
                <a:srgbClr val="000090"/>
              </a:buClr>
              <a:buNone/>
              <a:defRPr/>
            </a:pPr>
            <a:r>
              <a:rPr lang="en-US" sz="2000" dirty="0"/>
              <a:t>hits and tracks</a:t>
            </a:r>
            <a:endParaRPr lang="ru-RU" sz="2000" dirty="0"/>
          </a:p>
        </p:txBody>
      </p:sp>
      <p:pic>
        <p:nvPicPr>
          <p:cNvPr id="15" name="Picture 3" descr="tracks-selected-hits.jpg                                       0009C0A0HDx                            BD1DE4A3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6451" r="38861" b="30107"/>
          <a:stretch/>
        </p:blipFill>
        <p:spPr bwMode="auto">
          <a:xfrm>
            <a:off x="5652000" y="3573016"/>
            <a:ext cx="2880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6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Display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views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projections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7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013827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0090"/>
              </a:buClr>
              <a:defRPr/>
            </a:pPr>
            <a:r>
              <a:rPr lang="en-US" sz="1600" dirty="0"/>
              <a:t>The Event Display can show/hide setup geometry, simulated and reconstructed data: </a:t>
            </a:r>
            <a:r>
              <a:rPr lang="en-US" sz="1600" dirty="0">
                <a:solidFill>
                  <a:srgbClr val="008000"/>
                </a:solidFill>
              </a:rPr>
              <a:t>points, hits, tracks, calorimeter towers</a:t>
            </a:r>
            <a:r>
              <a:rPr lang="en-US" sz="1600" dirty="0"/>
              <a:t>, select event to display, select particles with definite PDG codes, set energy range and many other visualization options.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6" y="1840552"/>
            <a:ext cx="790832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data for offline Event Display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reeform 3"/>
          <p:cNvSpPr>
            <a:spLocks noEditPoints="1"/>
          </p:cNvSpPr>
          <p:nvPr/>
        </p:nvSpPr>
        <p:spPr bwMode="gray">
          <a:xfrm>
            <a:off x="412516" y="2425186"/>
            <a:ext cx="3294930" cy="3512481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25" name="Oval 41"/>
          <p:cNvSpPr>
            <a:spLocks noChangeArrowheads="1"/>
          </p:cNvSpPr>
          <p:nvPr/>
        </p:nvSpPr>
        <p:spPr bwMode="gray">
          <a:xfrm rot="20827004">
            <a:off x="433641" y="4635172"/>
            <a:ext cx="1227790" cy="643471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26" name="Group 42"/>
          <p:cNvGrpSpPr>
            <a:grpSpLocks/>
          </p:cNvGrpSpPr>
          <p:nvPr/>
        </p:nvGrpSpPr>
        <p:grpSpPr bwMode="auto">
          <a:xfrm>
            <a:off x="372364" y="3705434"/>
            <a:ext cx="1485947" cy="1521542"/>
            <a:chOff x="732" y="2112"/>
            <a:chExt cx="842" cy="860"/>
          </a:xfrm>
        </p:grpSpPr>
        <p:sp>
          <p:nvSpPr>
            <p:cNvPr id="42" name="Oval 43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43" name="Oval 44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44" name="Oval 45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45" name="Oval 46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46" name="Text Box 47"/>
            <p:cNvSpPr txBox="1">
              <a:spLocks noChangeArrowheads="1"/>
            </p:cNvSpPr>
            <p:nvPr/>
          </p:nvSpPr>
          <p:spPr bwMode="gray">
            <a:xfrm>
              <a:off x="737" y="2414"/>
              <a:ext cx="835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>
                  <a:solidFill>
                    <a:srgbClr val="000000"/>
                  </a:solidFill>
                </a:rPr>
                <a:t>reconstruction</a:t>
              </a:r>
            </a:p>
            <a:p>
              <a:pPr lvl="0" algn="ctr" eaLnBrk="1" hangingPunct="1">
                <a:spcBef>
                  <a:spcPts val="300"/>
                </a:spcBef>
                <a:defRPr/>
              </a:pPr>
              <a:r>
                <a:rPr lang="en-US" altLang="ru-RU" sz="1000" dirty="0" err="1">
                  <a:solidFill>
                    <a:srgbClr val="000000"/>
                  </a:solidFill>
                </a:rPr>
                <a:t>run_reco.C</a:t>
              </a:r>
              <a:endParaRPr lang="en-US" altLang="ru-RU" sz="1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Oval 48"/>
          <p:cNvSpPr>
            <a:spLocks noChangeArrowheads="1"/>
          </p:cNvSpPr>
          <p:nvPr/>
        </p:nvSpPr>
        <p:spPr bwMode="gray">
          <a:xfrm>
            <a:off x="35496" y="2998365"/>
            <a:ext cx="990486" cy="563038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8" name="Oval 49"/>
          <p:cNvSpPr>
            <a:spLocks noChangeArrowheads="1"/>
          </p:cNvSpPr>
          <p:nvPr/>
        </p:nvSpPr>
        <p:spPr bwMode="gray">
          <a:xfrm>
            <a:off x="118037" y="2448009"/>
            <a:ext cx="1109139" cy="1080832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 dirty="0"/>
          </a:p>
        </p:txBody>
      </p:sp>
      <p:sp>
        <p:nvSpPr>
          <p:cNvPr id="29" name="Oval 50"/>
          <p:cNvSpPr>
            <a:spLocks noChangeArrowheads="1"/>
          </p:cNvSpPr>
          <p:nvPr/>
        </p:nvSpPr>
        <p:spPr bwMode="gray">
          <a:xfrm>
            <a:off x="131793" y="2453036"/>
            <a:ext cx="1083344" cy="1055695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 dirty="0"/>
          </a:p>
        </p:txBody>
      </p:sp>
      <p:sp>
        <p:nvSpPr>
          <p:cNvPr id="30" name="Oval 51"/>
          <p:cNvSpPr>
            <a:spLocks noChangeArrowheads="1"/>
          </p:cNvSpPr>
          <p:nvPr/>
        </p:nvSpPr>
        <p:spPr bwMode="gray">
          <a:xfrm>
            <a:off x="143831" y="2464766"/>
            <a:ext cx="1030036" cy="985316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 dirty="0"/>
          </a:p>
        </p:txBody>
      </p:sp>
      <p:sp>
        <p:nvSpPr>
          <p:cNvPr id="31" name="Oval 52"/>
          <p:cNvSpPr>
            <a:spLocks noChangeArrowheads="1"/>
          </p:cNvSpPr>
          <p:nvPr/>
        </p:nvSpPr>
        <p:spPr bwMode="gray">
          <a:xfrm>
            <a:off x="202297" y="2491577"/>
            <a:ext cx="918263" cy="79931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 dirty="0"/>
          </a:p>
        </p:txBody>
      </p:sp>
      <p:sp>
        <p:nvSpPr>
          <p:cNvPr id="32" name="Text Box 53"/>
          <p:cNvSpPr txBox="1">
            <a:spLocks noChangeArrowheads="1"/>
          </p:cNvSpPr>
          <p:nvPr/>
        </p:nvSpPr>
        <p:spPr bwMode="gray">
          <a:xfrm>
            <a:off x="113654" y="2794593"/>
            <a:ext cx="1106392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dirty="0"/>
              <a:t>simulation</a:t>
            </a:r>
          </a:p>
          <a:p>
            <a:pPr lvl="0" algn="ctr" eaLnBrk="1" hangingPunct="1">
              <a:spcBef>
                <a:spcPts val="300"/>
              </a:spcBef>
              <a:defRPr/>
            </a:pPr>
            <a:r>
              <a:rPr lang="en-US" altLang="ru-RU" sz="1000" dirty="0" err="1">
                <a:solidFill>
                  <a:srgbClr val="000000"/>
                </a:solidFill>
              </a:rPr>
              <a:t>run_sim.C</a:t>
            </a:r>
            <a:endParaRPr lang="en-US" altLang="ru-RU" sz="1000" dirty="0">
              <a:solidFill>
                <a:srgbClr val="000000"/>
              </a:solidFill>
            </a:endParaRPr>
          </a:p>
        </p:txBody>
      </p:sp>
      <p:sp>
        <p:nvSpPr>
          <p:cNvPr id="35" name="Oval 56"/>
          <p:cNvSpPr>
            <a:spLocks noChangeArrowheads="1"/>
          </p:cNvSpPr>
          <p:nvPr/>
        </p:nvSpPr>
        <p:spPr bwMode="gray">
          <a:xfrm>
            <a:off x="1514281" y="1769145"/>
            <a:ext cx="720511" cy="703797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 dirty="0"/>
          </a:p>
        </p:txBody>
      </p:sp>
      <p:sp>
        <p:nvSpPr>
          <p:cNvPr id="39" name="Text Box 59"/>
          <p:cNvSpPr txBox="1">
            <a:spLocks noChangeArrowheads="1"/>
          </p:cNvSpPr>
          <p:nvPr/>
        </p:nvSpPr>
        <p:spPr bwMode="gray">
          <a:xfrm>
            <a:off x="794700" y="3422636"/>
            <a:ext cx="9877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i="1" dirty="0" err="1">
                <a:solidFill>
                  <a:srgbClr val="000000"/>
                </a:solidFill>
              </a:rPr>
              <a:t>evetest.root</a:t>
            </a:r>
            <a:endParaRPr lang="ru-RU" sz="1200" i="1" dirty="0">
              <a:solidFill>
                <a:srgbClr val="000000"/>
              </a:solidFill>
            </a:endParaRPr>
          </a:p>
        </p:txBody>
      </p:sp>
      <p:sp>
        <p:nvSpPr>
          <p:cNvPr id="40" name="Text Box 59"/>
          <p:cNvSpPr txBox="1">
            <a:spLocks noChangeArrowheads="1"/>
          </p:cNvSpPr>
          <p:nvPr/>
        </p:nvSpPr>
        <p:spPr bwMode="gray">
          <a:xfrm>
            <a:off x="1376993" y="1383159"/>
            <a:ext cx="1322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dirty="0">
                <a:solidFill>
                  <a:srgbClr val="000000"/>
                </a:solidFill>
              </a:rPr>
              <a:t>UrQMD,</a:t>
            </a:r>
            <a:endParaRPr lang="en-US" sz="12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ru-RU" sz="1200" dirty="0">
                <a:solidFill>
                  <a:srgbClr val="000000"/>
                </a:solidFill>
              </a:rPr>
              <a:t>QGSM</a:t>
            </a:r>
            <a:r>
              <a:rPr lang="en-US" sz="1200" dirty="0">
                <a:solidFill>
                  <a:srgbClr val="000000"/>
                </a:solidFill>
              </a:rPr>
              <a:t>, Pythia</a:t>
            </a:r>
            <a:r>
              <a:rPr lang="ru-RU" sz="12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41" name="Text Box 59"/>
          <p:cNvSpPr txBox="1">
            <a:spLocks noChangeArrowheads="1"/>
          </p:cNvSpPr>
          <p:nvPr/>
        </p:nvSpPr>
        <p:spPr bwMode="gray">
          <a:xfrm>
            <a:off x="1779706" y="4414261"/>
            <a:ext cx="6976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i="1" dirty="0" err="1">
                <a:solidFill>
                  <a:srgbClr val="000000"/>
                </a:solidFill>
              </a:rPr>
              <a:t>dst.root</a:t>
            </a:r>
            <a:endParaRPr lang="ru-RU" sz="1200" i="1" dirty="0">
              <a:solidFill>
                <a:srgbClr val="000000"/>
              </a:solidFill>
            </a:endParaRPr>
          </a:p>
        </p:txBody>
      </p:sp>
      <p:cxnSp>
        <p:nvCxnSpPr>
          <p:cNvPr id="47" name="Прямая со стрелкой 46"/>
          <p:cNvCxnSpPr>
            <a:cxnSpLocks/>
            <a:stCxn id="39" idx="3"/>
          </p:cNvCxnSpPr>
          <p:nvPr/>
        </p:nvCxnSpPr>
        <p:spPr>
          <a:xfrm>
            <a:off x="1782470" y="3561136"/>
            <a:ext cx="1463573" cy="232523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cxnSpLocks/>
            <a:stCxn id="41" idx="3"/>
            <a:endCxn id="17" idx="2"/>
          </p:cNvCxnSpPr>
          <p:nvPr/>
        </p:nvCxnSpPr>
        <p:spPr>
          <a:xfrm flipV="1">
            <a:off x="2477333" y="3958683"/>
            <a:ext cx="862016" cy="59407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59"/>
          <p:cNvSpPr txBox="1">
            <a:spLocks noChangeArrowheads="1"/>
          </p:cNvSpPr>
          <p:nvPr/>
        </p:nvSpPr>
        <p:spPr bwMode="gray">
          <a:xfrm>
            <a:off x="44624" y="2183658"/>
            <a:ext cx="112606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300" dirty="0">
                <a:solidFill>
                  <a:srgbClr val="000000"/>
                </a:solidFill>
              </a:rPr>
              <a:t>Geant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ru-RU" sz="1300" dirty="0">
                <a:solidFill>
                  <a:srgbClr val="000000"/>
                </a:solidFill>
              </a:rPr>
              <a:t>3</a:t>
            </a:r>
            <a:r>
              <a:rPr lang="en-US" sz="1300" dirty="0">
                <a:solidFill>
                  <a:srgbClr val="000000"/>
                </a:solidFill>
              </a:rPr>
              <a:t>/</a:t>
            </a:r>
            <a:r>
              <a:rPr lang="ru-RU" sz="1300" dirty="0">
                <a:solidFill>
                  <a:srgbClr val="000000"/>
                </a:solidFill>
              </a:rPr>
              <a:t>4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0" name="Text Box 59"/>
          <p:cNvSpPr txBox="1">
            <a:spLocks noChangeArrowheads="1"/>
          </p:cNvSpPr>
          <p:nvPr/>
        </p:nvSpPr>
        <p:spPr bwMode="gray">
          <a:xfrm rot="543926">
            <a:off x="1669095" y="3464027"/>
            <a:ext cx="178730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000" dirty="0">
                <a:solidFill>
                  <a:srgbClr val="000000"/>
                </a:solidFill>
              </a:rPr>
              <a:t>detector geometry, MC data</a:t>
            </a: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51" name="Text Box 59"/>
          <p:cNvSpPr txBox="1">
            <a:spLocks noChangeArrowheads="1"/>
          </p:cNvSpPr>
          <p:nvPr/>
        </p:nvSpPr>
        <p:spPr bwMode="gray">
          <a:xfrm rot="19648263">
            <a:off x="2489914" y="4069508"/>
            <a:ext cx="748056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000" dirty="0" err="1">
                <a:solidFill>
                  <a:srgbClr val="000000"/>
                </a:solidFill>
              </a:rPr>
              <a:t>reco</a:t>
            </a:r>
            <a:r>
              <a:rPr lang="en-US" sz="1000" dirty="0">
                <a:solidFill>
                  <a:srgbClr val="000000"/>
                </a:solidFill>
              </a:rPr>
              <a:t> data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339349" y="3284984"/>
            <a:ext cx="1401358" cy="1342517"/>
            <a:chOff x="3339349" y="3158137"/>
            <a:chExt cx="1401358" cy="1342517"/>
          </a:xfrm>
        </p:grpSpPr>
        <p:sp>
          <p:nvSpPr>
            <p:cNvPr id="13" name="Oval 36"/>
            <p:cNvSpPr>
              <a:spLocks noChangeArrowheads="1"/>
            </p:cNvSpPr>
            <p:nvPr/>
          </p:nvSpPr>
          <p:spPr bwMode="gray">
            <a:xfrm>
              <a:off x="3385468" y="3185684"/>
              <a:ext cx="1224624" cy="131497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16" name="Oval 37"/>
            <p:cNvSpPr>
              <a:spLocks noChangeArrowheads="1"/>
            </p:cNvSpPr>
            <p:nvPr/>
          </p:nvSpPr>
          <p:spPr bwMode="gray">
            <a:xfrm>
              <a:off x="3394423" y="3158137"/>
              <a:ext cx="1346284" cy="126180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17" name="Oval 38"/>
            <p:cNvSpPr>
              <a:spLocks noChangeArrowheads="1"/>
            </p:cNvSpPr>
            <p:nvPr/>
          </p:nvSpPr>
          <p:spPr bwMode="gray">
            <a:xfrm>
              <a:off x="3339349" y="3199256"/>
              <a:ext cx="1327371" cy="126515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18" name="Oval 39"/>
            <p:cNvSpPr>
              <a:spLocks noChangeArrowheads="1"/>
            </p:cNvSpPr>
            <p:nvPr/>
          </p:nvSpPr>
          <p:spPr bwMode="gray">
            <a:xfrm>
              <a:off x="3390926" y="3212977"/>
              <a:ext cx="1227633" cy="107580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19" name="Text Box 40"/>
            <p:cNvSpPr txBox="1">
              <a:spLocks noChangeArrowheads="1"/>
            </p:cNvSpPr>
            <p:nvPr/>
          </p:nvSpPr>
          <p:spPr bwMode="gray">
            <a:xfrm>
              <a:off x="3393528" y="3593369"/>
              <a:ext cx="1236236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500" dirty="0">
                  <a:solidFill>
                    <a:srgbClr val="000000"/>
                  </a:solidFill>
                </a:rPr>
                <a:t>visualization</a:t>
              </a:r>
              <a:endParaRPr lang="ru-RU" sz="1500" dirty="0"/>
            </a:p>
          </p:txBody>
        </p:sp>
        <p:sp>
          <p:nvSpPr>
            <p:cNvPr id="52" name="Text Box 40"/>
            <p:cNvSpPr txBox="1">
              <a:spLocks noChangeArrowheads="1"/>
            </p:cNvSpPr>
            <p:nvPr/>
          </p:nvSpPr>
          <p:spPr bwMode="gray">
            <a:xfrm>
              <a:off x="3432094" y="3872082"/>
              <a:ext cx="1178335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 i="1" dirty="0" err="1">
                  <a:solidFill>
                    <a:srgbClr val="000000"/>
                  </a:solidFill>
                </a:rPr>
                <a:t>eventdisplay.C</a:t>
              </a:r>
              <a:endParaRPr lang="ru-RU" sz="1100" i="1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9" b="313"/>
          <a:stretch/>
        </p:blipFill>
        <p:spPr bwMode="auto">
          <a:xfrm>
            <a:off x="4675654" y="2183658"/>
            <a:ext cx="4441080" cy="289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1066483" y="1832608"/>
            <a:ext cx="876251" cy="814707"/>
            <a:chOff x="7265205" y="1634628"/>
            <a:chExt cx="791215" cy="891160"/>
          </a:xfrm>
        </p:grpSpPr>
        <p:sp>
          <p:nvSpPr>
            <p:cNvPr id="59" name="Oval 48"/>
            <p:cNvSpPr>
              <a:spLocks noChangeArrowheads="1"/>
            </p:cNvSpPr>
            <p:nvPr/>
          </p:nvSpPr>
          <p:spPr bwMode="gray">
            <a:xfrm>
              <a:off x="7286871" y="2108755"/>
              <a:ext cx="611299" cy="417033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0" name="Oval 49"/>
            <p:cNvSpPr>
              <a:spLocks noChangeArrowheads="1"/>
            </p:cNvSpPr>
            <p:nvPr/>
          </p:nvSpPr>
          <p:spPr bwMode="gray">
            <a:xfrm>
              <a:off x="7337812" y="1634628"/>
              <a:ext cx="684528" cy="80055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1" name="Oval 50"/>
            <p:cNvSpPr>
              <a:spLocks noChangeArrowheads="1"/>
            </p:cNvSpPr>
            <p:nvPr/>
          </p:nvSpPr>
          <p:spPr bwMode="gray">
            <a:xfrm>
              <a:off x="7346302" y="1638352"/>
              <a:ext cx="668609" cy="78193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2" name="Oval 51"/>
            <p:cNvSpPr>
              <a:spLocks noChangeArrowheads="1"/>
            </p:cNvSpPr>
            <p:nvPr/>
          </p:nvSpPr>
          <p:spPr bwMode="gray">
            <a:xfrm>
              <a:off x="7353732" y="1647040"/>
              <a:ext cx="635708" cy="72980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3" name="Oval 52"/>
            <p:cNvSpPr>
              <a:spLocks noChangeArrowheads="1"/>
            </p:cNvSpPr>
            <p:nvPr/>
          </p:nvSpPr>
          <p:spPr bwMode="gray">
            <a:xfrm>
              <a:off x="7389815" y="1666898"/>
              <a:ext cx="566725" cy="5920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dirty="0"/>
            </a:p>
          </p:txBody>
        </p:sp>
        <p:sp>
          <p:nvSpPr>
            <p:cNvPr id="64" name="Text Box 53"/>
            <p:cNvSpPr txBox="1">
              <a:spLocks noChangeArrowheads="1"/>
            </p:cNvSpPr>
            <p:nvPr/>
          </p:nvSpPr>
          <p:spPr bwMode="gray">
            <a:xfrm>
              <a:off x="7265205" y="1776385"/>
              <a:ext cx="791215" cy="461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ru-RU" sz="1100" dirty="0"/>
                <a:t>event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ru-RU" sz="1100" dirty="0"/>
                <a:t>generator</a:t>
              </a:r>
            </a:p>
          </p:txBody>
        </p:sp>
      </p:grpSp>
      <p:sp>
        <p:nvSpPr>
          <p:cNvPr id="65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6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8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7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7882400" y="4847430"/>
                <a:ext cx="1298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solidFill>
                      <a:schemeClr val="tx1"/>
                    </a:solidFill>
                  </a:rPr>
                  <a:t>Au-Au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𝑙𝑎𝑏</m:t>
                        </m:r>
                      </m:sub>
                    </m:sSub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/>
                      </a:rPr>
                      <m:t>=4 </m:t>
                    </m:r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/>
                      </a:rPr>
                      <m:t>𝐺𝑒𝑉</m:t>
                    </m:r>
                  </m:oMath>
                </a14:m>
                <a:endParaRPr lang="ru-RU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400" y="4847430"/>
                <a:ext cx="1298112" cy="246221"/>
              </a:xfrm>
              <a:prstGeom prst="rect">
                <a:avLst/>
              </a:prstGeom>
              <a:blipFill rotWithShape="1">
                <a:blip r:embed="rId3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94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BM@N Event Display (MC and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points)</a:t>
            </a:r>
            <a:endParaRPr lang="en-US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740352" y="5397930"/>
            <a:ext cx="1176925" cy="241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8000"/>
              </a:lnSpc>
            </a:pPr>
            <a:r>
              <a:rPr lang="en-US" altLang="ru-RU" sz="900" dirty="0">
                <a:solidFill>
                  <a:srgbClr val="111111"/>
                </a:solidFill>
                <a:latin typeface="Century Schoolbook L" pitchFamily="16" charset="0"/>
              </a:rPr>
              <a:t>Au-Au </a:t>
            </a:r>
            <a:r>
              <a:rPr lang="en-US" altLang="ru-RU" sz="900" dirty="0" err="1">
                <a:solidFill>
                  <a:srgbClr val="111111"/>
                </a:solidFill>
                <a:latin typeface="Century Schoolbook L" pitchFamily="16" charset="0"/>
              </a:rPr>
              <a:t>E</a:t>
            </a:r>
            <a:r>
              <a:rPr lang="en-US" altLang="ru-RU" sz="900" baseline="-33000" dirty="0" err="1">
                <a:solidFill>
                  <a:srgbClr val="111111"/>
                </a:solidFill>
                <a:latin typeface="Century Schoolbook L" pitchFamily="16" charset="0"/>
              </a:rPr>
              <a:t>lab</a:t>
            </a:r>
            <a:r>
              <a:rPr lang="en-US" altLang="ru-RU" sz="900" dirty="0">
                <a:solidFill>
                  <a:srgbClr val="111111"/>
                </a:solidFill>
                <a:latin typeface="Century Schoolbook L" pitchFamily="16" charset="0"/>
              </a:rPr>
              <a:t> = 4 GeV</a:t>
            </a:r>
          </a:p>
        </p:txBody>
      </p:sp>
      <p:sp>
        <p:nvSpPr>
          <p:cNvPr id="25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28 September 2017</a:t>
            </a:r>
          </a:p>
        </p:txBody>
      </p:sp>
      <p:sp>
        <p:nvSpPr>
          <p:cNvPr id="2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9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Нижний колонтитул 2"/>
          <p:cNvSpPr txBox="1">
            <a:spLocks/>
          </p:cNvSpPr>
          <p:nvPr/>
        </p:nvSpPr>
        <p:spPr bwMode="auto">
          <a:xfrm>
            <a:off x="2987824" y="6524625"/>
            <a:ext cx="346402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Online Event Display for the NICA experiments</a:t>
            </a:r>
          </a:p>
          <a:p>
            <a:pPr eaLnBrk="1" hangingPunct="1">
              <a:defRPr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" y="1035802"/>
            <a:ext cx="9144000" cy="5421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82400" y="5661248"/>
                <a:ext cx="1298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solidFill>
                      <a:schemeClr val="tx1"/>
                    </a:solidFill>
                  </a:rPr>
                  <a:t>Au-Au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𝑙𝑎𝑏</m:t>
                        </m:r>
                      </m:sub>
                    </m:sSub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/>
                      </a:rPr>
                      <m:t>=4 </m:t>
                    </m:r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/>
                      </a:rPr>
                      <m:t>𝐺𝑒𝑉</m:t>
                    </m:r>
                  </m:oMath>
                </a14:m>
                <a:endParaRPr lang="ru-RU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400" y="5661248"/>
                <a:ext cx="1298112" cy="246221"/>
              </a:xfrm>
              <a:prstGeom prst="rect">
                <a:avLst/>
              </a:prstGeom>
              <a:blipFill rotWithShape="1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47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56gl">
  <a:themeElements>
    <a:clrScheme name="sample 3">
      <a:dk1>
        <a:srgbClr val="000000"/>
      </a:dk1>
      <a:lt1>
        <a:srgbClr val="FFFFFF"/>
      </a:lt1>
      <a:dk2>
        <a:srgbClr val="173D89"/>
      </a:dk2>
      <a:lt2>
        <a:srgbClr val="969696"/>
      </a:lt2>
      <a:accent1>
        <a:srgbClr val="9181E1"/>
      </a:accent1>
      <a:accent2>
        <a:srgbClr val="4CD2AF"/>
      </a:accent2>
      <a:accent3>
        <a:srgbClr val="FFFFFF"/>
      </a:accent3>
      <a:accent4>
        <a:srgbClr val="000000"/>
      </a:accent4>
      <a:accent5>
        <a:srgbClr val="C7C1EE"/>
      </a:accent5>
      <a:accent6>
        <a:srgbClr val="44BE9E"/>
      </a:accent6>
      <a:hlink>
        <a:srgbClr val="5FB6F1"/>
      </a:hlink>
      <a:folHlink>
        <a:srgbClr val="94B1EC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00"/>
        </a:dk1>
        <a:lt1>
          <a:srgbClr val="FFFFFF"/>
        </a:lt1>
        <a:dk2>
          <a:srgbClr val="7E6256"/>
        </a:dk2>
        <a:lt2>
          <a:srgbClr val="969696"/>
        </a:lt2>
        <a:accent1>
          <a:srgbClr val="E4CF84"/>
        </a:accent1>
        <a:accent2>
          <a:srgbClr val="92A5E0"/>
        </a:accent2>
        <a:accent3>
          <a:srgbClr val="FFFFFF"/>
        </a:accent3>
        <a:accent4>
          <a:srgbClr val="000000"/>
        </a:accent4>
        <a:accent5>
          <a:srgbClr val="EFE4C2"/>
        </a:accent5>
        <a:accent6>
          <a:srgbClr val="8495CB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8DB1F3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7FA0DC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73D89"/>
        </a:dk2>
        <a:lt2>
          <a:srgbClr val="969696"/>
        </a:lt2>
        <a:accent1>
          <a:srgbClr val="9181E1"/>
        </a:accent1>
        <a:accent2>
          <a:srgbClr val="4CD2AF"/>
        </a:accent2>
        <a:accent3>
          <a:srgbClr val="FFFFFF"/>
        </a:accent3>
        <a:accent4>
          <a:srgbClr val="000000"/>
        </a:accent4>
        <a:accent5>
          <a:srgbClr val="C7C1EE"/>
        </a:accent5>
        <a:accent6>
          <a:srgbClr val="44BE9E"/>
        </a:accent6>
        <a:hlink>
          <a:srgbClr val="5FB6F1"/>
        </a:hlink>
        <a:folHlink>
          <a:srgbClr val="94B1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cdb2004156gl</Template>
  <TotalTime>3915</TotalTime>
  <Words>1266</Words>
  <Application>Microsoft Office PowerPoint</Application>
  <PresentationFormat>Экран (4:3)</PresentationFormat>
  <Paragraphs>327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7" baseType="lpstr">
      <vt:lpstr>MS PGothic</vt:lpstr>
      <vt:lpstr>MS PGothic</vt:lpstr>
      <vt:lpstr>SimSun</vt:lpstr>
      <vt:lpstr>Arial</vt:lpstr>
      <vt:lpstr>Calibri</vt:lpstr>
      <vt:lpstr>Cambria Math</vt:lpstr>
      <vt:lpstr>Century Schoolbook L</vt:lpstr>
      <vt:lpstr>Comic Sans MS</vt:lpstr>
      <vt:lpstr>DejaVu Sans</vt:lpstr>
      <vt:lpstr>DejaVu Sans Mono</vt:lpstr>
      <vt:lpstr>黑体</vt:lpstr>
      <vt:lpstr>Symbol</vt:lpstr>
      <vt:lpstr>Tahoma</vt:lpstr>
      <vt:lpstr>Times New Roman</vt:lpstr>
      <vt:lpstr>Verdana</vt:lpstr>
      <vt:lpstr>Wingdings</vt:lpstr>
      <vt:lpstr>cdb2004156gl</vt:lpstr>
      <vt:lpstr>The development of Online Event Display using the ATLAS TDAQ for the NICA experiments</vt:lpstr>
      <vt:lpstr>Презентация PowerPoint</vt:lpstr>
      <vt:lpstr>Презентация PowerPoint</vt:lpstr>
      <vt:lpstr> Event Display in the modern experiments</vt:lpstr>
      <vt:lpstr> Purposes of Event Display</vt:lpstr>
      <vt:lpstr> Event Display for the NICA experiments</vt:lpstr>
      <vt:lpstr>Event Display (views and projections)</vt:lpstr>
      <vt:lpstr> Simulation data for offline Event Display</vt:lpstr>
      <vt:lpstr> BM@N Event Display (MC and reco. points)</vt:lpstr>
      <vt:lpstr> MPD Event display (MC and reco. tracks)</vt:lpstr>
      <vt:lpstr> Experimental data for offline Event Display</vt:lpstr>
      <vt:lpstr> Purposes of Event Display</vt:lpstr>
      <vt:lpstr>NICA DAQ Data Flow (Event Monitor)</vt:lpstr>
      <vt:lpstr> ATLAS TDAQ system</vt:lpstr>
      <vt:lpstr> ATLAS TDAQ Online Monitoring</vt:lpstr>
      <vt:lpstr> TDAQ for Online Event Display</vt:lpstr>
      <vt:lpstr> Remote monitoring with Online Event Display</vt:lpstr>
      <vt:lpstr> Experimental data for Online Event Display</vt:lpstr>
      <vt:lpstr>Conclusions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Soul</dc:creator>
  <cp:lastModifiedBy>Konstantin Gertsenberger</cp:lastModifiedBy>
  <cp:revision>441</cp:revision>
  <dcterms:created xsi:type="dcterms:W3CDTF">2015-02-14T20:56:55Z</dcterms:created>
  <dcterms:modified xsi:type="dcterms:W3CDTF">2017-09-27T20:18:59Z</dcterms:modified>
</cp:coreProperties>
</file>