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23"/>
  </p:notesMasterIdLst>
  <p:sldIdLst>
    <p:sldId id="256" r:id="rId2"/>
    <p:sldId id="261" r:id="rId3"/>
    <p:sldId id="257" r:id="rId4"/>
    <p:sldId id="288" r:id="rId5"/>
    <p:sldId id="289" r:id="rId6"/>
    <p:sldId id="290" r:id="rId7"/>
    <p:sldId id="263" r:id="rId8"/>
    <p:sldId id="262" r:id="rId9"/>
    <p:sldId id="293" r:id="rId10"/>
    <p:sldId id="297" r:id="rId11"/>
    <p:sldId id="298" r:id="rId12"/>
    <p:sldId id="273" r:id="rId13"/>
    <p:sldId id="302" r:id="rId14"/>
    <p:sldId id="267" r:id="rId15"/>
    <p:sldId id="294" r:id="rId16"/>
    <p:sldId id="300" r:id="rId17"/>
    <p:sldId id="301" r:id="rId18"/>
    <p:sldId id="306" r:id="rId19"/>
    <p:sldId id="304" r:id="rId20"/>
    <p:sldId id="305" r:id="rId21"/>
    <p:sldId id="30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7DD9B9D-BC31-49AD-ACEB-CFAD53FAC5EB}">
          <p14:sldIdLst>
            <p14:sldId id="256"/>
            <p14:sldId id="261"/>
            <p14:sldId id="257"/>
            <p14:sldId id="288"/>
            <p14:sldId id="289"/>
            <p14:sldId id="290"/>
            <p14:sldId id="263"/>
            <p14:sldId id="262"/>
            <p14:sldId id="293"/>
            <p14:sldId id="297"/>
            <p14:sldId id="298"/>
            <p14:sldId id="273"/>
            <p14:sldId id="302"/>
            <p14:sldId id="267"/>
            <p14:sldId id="294"/>
            <p14:sldId id="300"/>
            <p14:sldId id="301"/>
            <p14:sldId id="306"/>
            <p14:sldId id="304"/>
            <p14:sldId id="305"/>
            <p14:sldId id="307"/>
          </p14:sldIdLst>
        </p14:section>
        <p14:section name="Черновики слайдоа" id="{5FAB7553-1307-49DB-AE8D-E8C2D1440B4C}">
          <p14:sldIdLst/>
        </p14:section>
        <p14:section name="Ссылки, материалы" id="{68DE1EE3-83C2-4167-9E1F-6CA7D8F8010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23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7" autoAdjust="0"/>
    <p:restoredTop sz="83457" autoAdjust="0"/>
  </p:normalViewPr>
  <p:slideViewPr>
    <p:cSldViewPr>
      <p:cViewPr varScale="1">
        <p:scale>
          <a:sx n="61" d="100"/>
          <a:sy n="61" d="100"/>
        </p:scale>
        <p:origin x="-10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93852-FC43-42B5-9FFA-63C9CB48F667}" type="datetimeFigureOut">
              <a:rPr lang="ru-RU" smtClean="0"/>
              <a:t>23.09.2017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883CB-9F7E-4B3E-ADDC-C062445576FF}" type="slidenum">
              <a:rPr lang="ru-RU" smtClean="0"/>
              <a:t>‹#›</a:t>
            </a:fld>
            <a:endParaRPr lang="ru-RU"/>
          </a:p>
        </p:txBody>
      </p:sp>
    </p:spTree>
    <p:extLst>
      <p:ext uri="{BB962C8B-B14F-4D97-AF65-F5344CB8AC3E}">
        <p14:creationId xmlns:p14="http://schemas.microsoft.com/office/powerpoint/2010/main" val="278639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 report is a brief review on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currently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IBR-2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FLNP.</a:t>
            </a:r>
          </a:p>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1</a:t>
            </a:fld>
            <a:endParaRPr lang="ru-RU"/>
          </a:p>
        </p:txBody>
      </p:sp>
    </p:spTree>
    <p:extLst>
      <p:ext uri="{BB962C8B-B14F-4D97-AF65-F5344CB8AC3E}">
        <p14:creationId xmlns:p14="http://schemas.microsoft.com/office/powerpoint/2010/main" val="242354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15792" algn="l"/>
                <a:tab pos="1431585" algn="l"/>
                <a:tab pos="2147377" algn="l"/>
                <a:tab pos="2863169" algn="l"/>
              </a:tabLst>
              <a:defRPr sz="2400">
                <a:solidFill>
                  <a:schemeClr val="bg1"/>
                </a:solidFill>
                <a:latin typeface="Arial" charset="0"/>
              </a:defRPr>
            </a:lvl1pPr>
            <a:lvl2pPr>
              <a:tabLst>
                <a:tab pos="715792" algn="l"/>
                <a:tab pos="1431585" algn="l"/>
                <a:tab pos="2147377" algn="l"/>
                <a:tab pos="2863169" algn="l"/>
              </a:tabLst>
              <a:defRPr sz="2400">
                <a:solidFill>
                  <a:schemeClr val="bg1"/>
                </a:solidFill>
                <a:latin typeface="Arial" charset="0"/>
              </a:defRPr>
            </a:lvl2pPr>
            <a:lvl3pPr>
              <a:tabLst>
                <a:tab pos="715792" algn="l"/>
                <a:tab pos="1431585" algn="l"/>
                <a:tab pos="2147377" algn="l"/>
                <a:tab pos="2863169" algn="l"/>
              </a:tabLst>
              <a:defRPr sz="2400">
                <a:solidFill>
                  <a:schemeClr val="bg1"/>
                </a:solidFill>
                <a:latin typeface="Arial" charset="0"/>
              </a:defRPr>
            </a:lvl3pPr>
            <a:lvl4pPr>
              <a:tabLst>
                <a:tab pos="715792" algn="l"/>
                <a:tab pos="1431585" algn="l"/>
                <a:tab pos="2147377" algn="l"/>
                <a:tab pos="2863169" algn="l"/>
              </a:tabLst>
              <a:defRPr sz="2400">
                <a:solidFill>
                  <a:schemeClr val="bg1"/>
                </a:solidFill>
                <a:latin typeface="Arial" charset="0"/>
              </a:defRPr>
            </a:lvl4pPr>
            <a:lvl5pPr>
              <a:tabLst>
                <a:tab pos="715792" algn="l"/>
                <a:tab pos="1431585" algn="l"/>
                <a:tab pos="2147377" algn="l"/>
                <a:tab pos="2863169" algn="l"/>
              </a:tabLst>
              <a:defRPr sz="2400">
                <a:solidFill>
                  <a:schemeClr val="bg1"/>
                </a:solidFill>
                <a:latin typeface="Arial" charset="0"/>
              </a:defRPr>
            </a:lvl5pPr>
            <a:lvl6pPr marL="248643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6pPr>
            <a:lvl7pPr marL="293851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7pPr>
            <a:lvl8pPr marL="339059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8pPr>
            <a:lvl9pPr marL="384267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9pPr>
          </a:lstStyle>
          <a:p>
            <a:fld id="{5F08E9D5-F720-4306-852F-F794C9EAA990}" type="slidenum">
              <a:rPr lang="ru-RU" altLang="ru-RU" sz="1200">
                <a:solidFill>
                  <a:srgbClr val="000000"/>
                </a:solidFill>
                <a:latin typeface="Times New Roman" pitchFamily="18" charset="0"/>
              </a:rPr>
              <a:pPr/>
              <a:t>10</a:t>
            </a:fld>
            <a:endParaRPr lang="ru-RU" altLang="ru-RU" sz="1200">
              <a:solidFill>
                <a:srgbClr val="000000"/>
              </a:solidFill>
              <a:latin typeface="Times New Roman" pitchFamily="18" charset="0"/>
            </a:endParaRPr>
          </a:p>
        </p:txBody>
      </p:sp>
      <p:sp>
        <p:nvSpPr>
          <p:cNvPr id="29699" name="Rectangle 1"/>
          <p:cNvSpPr>
            <a:spLocks noGrp="1" noRot="1" noChangeAspect="1" noChangeArrowheads="1" noTextEdit="1"/>
          </p:cNvSpPr>
          <p:nvPr>
            <p:ph type="sldImg"/>
          </p:nvPr>
        </p:nvSpPr>
        <p:spPr>
          <a:xfrm>
            <a:off x="1144588" y="685800"/>
            <a:ext cx="4567237" cy="3427413"/>
          </a:xfrm>
          <a:ln/>
        </p:spPr>
      </p:sp>
      <p:sp>
        <p:nvSpPr>
          <p:cNvPr id="29700" name="Rectangle 2"/>
          <p:cNvSpPr>
            <a:spLocks noGrp="1" noChangeArrowheads="1"/>
          </p:cNvSpPr>
          <p:nvPr>
            <p:ph type="body" idx="1"/>
          </p:nvPr>
        </p:nvSpPr>
        <p:spPr>
          <a:xfrm>
            <a:off x="686270" y="4343282"/>
            <a:ext cx="5483893" cy="4206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kern="1200" dirty="0" smtClean="0">
                <a:solidFill>
                  <a:schemeClr val="tx1"/>
                </a:solidFill>
                <a:effectLst/>
                <a:latin typeface="+mn-lt"/>
                <a:ea typeface="+mn-ea"/>
                <a:cs typeface="+mn-cs"/>
              </a:rPr>
              <a:t>Later it was decided to use remote connection of data acquisition modules via serial fiber link and USB interface.</a:t>
            </a:r>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During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shutdown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modernization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work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modernization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carried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out</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VME </a:t>
            </a:r>
            <a:r>
              <a:rPr lang="ru-RU" sz="1200" kern="1200" dirty="0" err="1" smtClean="0">
                <a:solidFill>
                  <a:schemeClr val="tx1"/>
                </a:solidFill>
                <a:effectLst/>
                <a:latin typeface="+mn-lt"/>
                <a:ea typeface="+mn-ea"/>
                <a:cs typeface="+mn-cs"/>
              </a:rPr>
              <a:t>standard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were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replaced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serial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fiber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interface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multi-channel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discriminators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were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DAQ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architecture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electronics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located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one</a:t>
            </a:r>
            <a:r>
              <a:rPr lang="ru-RU" sz="1200" kern="1200" dirty="0" smtClean="0">
                <a:solidFill>
                  <a:schemeClr val="tx1"/>
                </a:solidFill>
                <a:effectLst/>
                <a:latin typeface="+mn-lt"/>
                <a:ea typeface="+mn-ea"/>
                <a:cs typeface="+mn-cs"/>
              </a:rPr>
              <a:t> NIM </a:t>
            </a:r>
            <a:r>
              <a:rPr lang="ru-RU" sz="1200" kern="1200" dirty="0" err="1" smtClean="0">
                <a:solidFill>
                  <a:schemeClr val="tx1"/>
                </a:solidFill>
                <a:effectLst/>
                <a:latin typeface="+mn-lt"/>
                <a:ea typeface="+mn-ea"/>
                <a:cs typeface="+mn-cs"/>
              </a:rPr>
              <a:t>crate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located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near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connect</a:t>
            </a:r>
            <a:r>
              <a:rPr lang="ru-RU" sz="1200" kern="1200" dirty="0" smtClean="0">
                <a:solidFill>
                  <a:schemeClr val="tx1"/>
                </a:solidFill>
                <a:effectLst/>
                <a:latin typeface="+mn-lt"/>
                <a:ea typeface="+mn-ea"/>
                <a:cs typeface="+mn-cs"/>
              </a:rPr>
              <a:t> DAQ </a:t>
            </a:r>
            <a:r>
              <a:rPr lang="ru-RU" sz="1200" kern="1200" dirty="0" err="1" smtClean="0">
                <a:solidFill>
                  <a:schemeClr val="tx1"/>
                </a:solidFill>
                <a:effectLst/>
                <a:latin typeface="+mn-lt"/>
                <a:ea typeface="+mn-ea"/>
                <a:cs typeface="+mn-cs"/>
              </a:rPr>
              <a:t>units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computer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architecture</a:t>
            </a:r>
            <a:r>
              <a:rPr lang="ru-RU" sz="1200" kern="1200" dirty="0" smtClean="0">
                <a:solidFill>
                  <a:schemeClr val="tx1"/>
                </a:solidFill>
                <a:effectLst/>
                <a:latin typeface="+mn-lt"/>
                <a:ea typeface="+mn-ea"/>
                <a:cs typeface="+mn-cs"/>
              </a:rPr>
              <a:t>, a USB </a:t>
            </a:r>
            <a:r>
              <a:rPr lang="ru-RU" sz="1200" kern="1200" dirty="0" err="1" smtClean="0">
                <a:solidFill>
                  <a:schemeClr val="tx1"/>
                </a:solidFill>
                <a:effectLst/>
                <a:latin typeface="+mn-lt"/>
                <a:ea typeface="+mn-ea"/>
                <a:cs typeface="+mn-cs"/>
              </a:rPr>
              <a:t>interface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chosen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adapter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remote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connection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modules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serial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fiber-optic</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interface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So, two new blocks were designed. One is MPD-240 with a discriminator block to operate with an array of point detectors. The second is DeLiDAQ-2D to operate with PSDs.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DAQ System Structure with DeLiDAQ2 and MPD-240 blocks</a:t>
            </a:r>
            <a:r>
              <a:rPr lang="en-US" sz="1200" kern="1200" dirty="0" smtClean="0">
                <a:solidFill>
                  <a:schemeClr val="tx1"/>
                </a:solidFill>
                <a:effectLst/>
                <a:latin typeface="+mn-lt"/>
                <a:ea typeface="+mn-ea"/>
                <a:cs typeface="+mn-cs"/>
              </a:rPr>
              <a:t> is shown in the slide</a:t>
            </a:r>
            <a:endParaRPr lang="ru-RU" sz="1200" kern="1200" dirty="0" smtClean="0">
              <a:solidFill>
                <a:schemeClr val="tx1"/>
              </a:solidFill>
              <a:effectLst/>
              <a:latin typeface="+mn-lt"/>
              <a:ea typeface="+mn-ea"/>
              <a:cs typeface="+mn-cs"/>
            </a:endParaRPr>
          </a:p>
          <a:p>
            <a:endParaRPr lang="ru-RU" altLang="ru-R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15792" algn="l"/>
                <a:tab pos="1431585" algn="l"/>
                <a:tab pos="2147377" algn="l"/>
                <a:tab pos="2863169" algn="l"/>
              </a:tabLst>
              <a:defRPr sz="2400">
                <a:solidFill>
                  <a:schemeClr val="bg1"/>
                </a:solidFill>
                <a:latin typeface="Arial" charset="0"/>
              </a:defRPr>
            </a:lvl1pPr>
            <a:lvl2pPr>
              <a:tabLst>
                <a:tab pos="715792" algn="l"/>
                <a:tab pos="1431585" algn="l"/>
                <a:tab pos="2147377" algn="l"/>
                <a:tab pos="2863169" algn="l"/>
              </a:tabLst>
              <a:defRPr sz="2400">
                <a:solidFill>
                  <a:schemeClr val="bg1"/>
                </a:solidFill>
                <a:latin typeface="Arial" charset="0"/>
              </a:defRPr>
            </a:lvl2pPr>
            <a:lvl3pPr>
              <a:tabLst>
                <a:tab pos="715792" algn="l"/>
                <a:tab pos="1431585" algn="l"/>
                <a:tab pos="2147377" algn="l"/>
                <a:tab pos="2863169" algn="l"/>
              </a:tabLst>
              <a:defRPr sz="2400">
                <a:solidFill>
                  <a:schemeClr val="bg1"/>
                </a:solidFill>
                <a:latin typeface="Arial" charset="0"/>
              </a:defRPr>
            </a:lvl3pPr>
            <a:lvl4pPr>
              <a:tabLst>
                <a:tab pos="715792" algn="l"/>
                <a:tab pos="1431585" algn="l"/>
                <a:tab pos="2147377" algn="l"/>
                <a:tab pos="2863169" algn="l"/>
              </a:tabLst>
              <a:defRPr sz="2400">
                <a:solidFill>
                  <a:schemeClr val="bg1"/>
                </a:solidFill>
                <a:latin typeface="Arial" charset="0"/>
              </a:defRPr>
            </a:lvl4pPr>
            <a:lvl5pPr>
              <a:tabLst>
                <a:tab pos="715792" algn="l"/>
                <a:tab pos="1431585" algn="l"/>
                <a:tab pos="2147377" algn="l"/>
                <a:tab pos="2863169" algn="l"/>
              </a:tabLst>
              <a:defRPr sz="2400">
                <a:solidFill>
                  <a:schemeClr val="bg1"/>
                </a:solidFill>
                <a:latin typeface="Arial" charset="0"/>
              </a:defRPr>
            </a:lvl5pPr>
            <a:lvl6pPr marL="248643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6pPr>
            <a:lvl7pPr marL="293851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7pPr>
            <a:lvl8pPr marL="339059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8pPr>
            <a:lvl9pPr marL="384267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9pPr>
          </a:lstStyle>
          <a:p>
            <a:fld id="{A2D043AB-801C-4282-9F28-5195C2D304D7}" type="slidenum">
              <a:rPr lang="ru-RU" altLang="ru-RU" sz="1200">
                <a:solidFill>
                  <a:srgbClr val="000000"/>
                </a:solidFill>
                <a:latin typeface="Times New Roman" pitchFamily="18" charset="0"/>
              </a:rPr>
              <a:pPr/>
              <a:t>11</a:t>
            </a:fld>
            <a:endParaRPr lang="ru-RU" altLang="ru-RU" sz="1200">
              <a:solidFill>
                <a:srgbClr val="000000"/>
              </a:solidFill>
              <a:latin typeface="Times New Roman" pitchFamily="18" charset="0"/>
            </a:endParaRPr>
          </a:p>
        </p:txBody>
      </p:sp>
      <p:sp>
        <p:nvSpPr>
          <p:cNvPr id="32771" name="Rectangle 1"/>
          <p:cNvSpPr>
            <a:spLocks noGrp="1" noRot="1" noChangeAspect="1" noChangeArrowheads="1" noTextEdit="1"/>
          </p:cNvSpPr>
          <p:nvPr>
            <p:ph type="sldImg"/>
          </p:nvPr>
        </p:nvSpPr>
        <p:spPr>
          <a:xfrm>
            <a:off x="1144588" y="685800"/>
            <a:ext cx="4567237" cy="3427413"/>
          </a:xfrm>
          <a:ln/>
        </p:spPr>
      </p:sp>
      <p:sp>
        <p:nvSpPr>
          <p:cNvPr id="32772" name="Rectangle 2"/>
          <p:cNvSpPr>
            <a:spLocks noGrp="1" noChangeArrowheads="1"/>
          </p:cNvSpPr>
          <p:nvPr>
            <p:ph type="body" idx="1"/>
          </p:nvPr>
        </p:nvSpPr>
        <p:spPr>
          <a:xfrm>
            <a:off x="686270" y="4343282"/>
            <a:ext cx="5483893" cy="4206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Slides 11- 13.</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Main features of MPD-240 DAQ</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MPD system</a:t>
            </a:r>
            <a:r>
              <a:rPr lang="en-US" sz="1200" kern="1200" dirty="0" smtClean="0">
                <a:solidFill>
                  <a:schemeClr val="tx1"/>
                </a:solidFill>
                <a:effectLst/>
                <a:latin typeface="+mn-lt"/>
                <a:ea typeface="+mn-ea"/>
                <a:cs typeface="+mn-cs"/>
              </a:rPr>
              <a:t> is built of two types of modules: digital modules capable of acquisition and storing data from up to 240 point-detector elements and from up to eight 32-channel discriminator modules for detection, discrimination, conversion, and transmission of signals from detector preamplifiers to the MPD digital module.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MPD DAQ provides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data acquisition from all types of multi-point detector systems of neutron spectrometers on IBR-2M reactor</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Second,</a:t>
            </a:r>
            <a:r>
              <a:rPr lang="en-US" sz="1200" kern="1200" dirty="0" smtClean="0">
                <a:solidFill>
                  <a:schemeClr val="tx1"/>
                </a:solidFill>
                <a:effectLst/>
                <a:latin typeface="+mn-lt"/>
                <a:ea typeface="+mn-ea"/>
                <a:cs typeface="+mn-cs"/>
              </a:rPr>
              <a:t>. Maximum number of detector elements is 240</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Third,</a:t>
            </a:r>
            <a:r>
              <a:rPr lang="en-US" sz="1200" kern="1200" dirty="0" smtClean="0">
                <a:solidFill>
                  <a:schemeClr val="tx1"/>
                </a:solidFill>
                <a:effectLst/>
                <a:latin typeface="+mn-lt"/>
                <a:ea typeface="+mn-ea"/>
                <a:cs typeface="+mn-cs"/>
              </a:rPr>
              <a:t> Maximum detection rate is 8 million</a:t>
            </a:r>
            <a:r>
              <a:rPr lang="en-US" sz="1200" b="1"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events per second</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Fourth</a:t>
            </a:r>
            <a:r>
              <a:rPr lang="en-US" sz="1200" kern="1200" dirty="0" smtClean="0">
                <a:solidFill>
                  <a:schemeClr val="tx1"/>
                </a:solidFill>
                <a:effectLst/>
                <a:latin typeface="+mn-lt"/>
                <a:ea typeface="+mn-ea"/>
                <a:cs typeface="+mn-cs"/>
              </a:rPr>
              <a:t>. Frequency of time sampling is 62.5 MHz corresponding to 16ns of time-step-resolution, with stability of  one ppm.</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15792" algn="l"/>
                <a:tab pos="1431585" algn="l"/>
                <a:tab pos="2147377" algn="l"/>
                <a:tab pos="2863169" algn="l"/>
              </a:tabLst>
              <a:defRPr sz="2400">
                <a:solidFill>
                  <a:schemeClr val="bg1"/>
                </a:solidFill>
                <a:latin typeface="Arial" charset="0"/>
              </a:defRPr>
            </a:lvl1pPr>
            <a:lvl2pPr>
              <a:tabLst>
                <a:tab pos="715792" algn="l"/>
                <a:tab pos="1431585" algn="l"/>
                <a:tab pos="2147377" algn="l"/>
                <a:tab pos="2863169" algn="l"/>
              </a:tabLst>
              <a:defRPr sz="2400">
                <a:solidFill>
                  <a:schemeClr val="bg1"/>
                </a:solidFill>
                <a:latin typeface="Arial" charset="0"/>
              </a:defRPr>
            </a:lvl2pPr>
            <a:lvl3pPr>
              <a:tabLst>
                <a:tab pos="715792" algn="l"/>
                <a:tab pos="1431585" algn="l"/>
                <a:tab pos="2147377" algn="l"/>
                <a:tab pos="2863169" algn="l"/>
              </a:tabLst>
              <a:defRPr sz="2400">
                <a:solidFill>
                  <a:schemeClr val="bg1"/>
                </a:solidFill>
                <a:latin typeface="Arial" charset="0"/>
              </a:defRPr>
            </a:lvl3pPr>
            <a:lvl4pPr>
              <a:tabLst>
                <a:tab pos="715792" algn="l"/>
                <a:tab pos="1431585" algn="l"/>
                <a:tab pos="2147377" algn="l"/>
                <a:tab pos="2863169" algn="l"/>
              </a:tabLst>
              <a:defRPr sz="2400">
                <a:solidFill>
                  <a:schemeClr val="bg1"/>
                </a:solidFill>
                <a:latin typeface="Arial" charset="0"/>
              </a:defRPr>
            </a:lvl4pPr>
            <a:lvl5pPr>
              <a:tabLst>
                <a:tab pos="715792" algn="l"/>
                <a:tab pos="1431585" algn="l"/>
                <a:tab pos="2147377" algn="l"/>
                <a:tab pos="2863169" algn="l"/>
              </a:tabLst>
              <a:defRPr sz="2400">
                <a:solidFill>
                  <a:schemeClr val="bg1"/>
                </a:solidFill>
                <a:latin typeface="Arial" charset="0"/>
              </a:defRPr>
            </a:lvl5pPr>
            <a:lvl6pPr marL="248643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6pPr>
            <a:lvl7pPr marL="293851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7pPr>
            <a:lvl8pPr marL="339059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8pPr>
            <a:lvl9pPr marL="384267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9pPr>
          </a:lstStyle>
          <a:p>
            <a:fld id="{83FDD185-635E-40AE-9D46-6C008644A33E}" type="slidenum">
              <a:rPr lang="ru-RU" altLang="ru-RU" sz="1200">
                <a:solidFill>
                  <a:srgbClr val="000000"/>
                </a:solidFill>
                <a:latin typeface="Times New Roman" pitchFamily="18" charset="0"/>
              </a:rPr>
              <a:pPr/>
              <a:t>12</a:t>
            </a:fld>
            <a:endParaRPr lang="ru-RU" altLang="ru-RU" sz="1200">
              <a:solidFill>
                <a:srgbClr val="000000"/>
              </a:solidFill>
              <a:latin typeface="Times New Roman" pitchFamily="18" charset="0"/>
            </a:endParaRPr>
          </a:p>
        </p:txBody>
      </p:sp>
      <p:sp>
        <p:nvSpPr>
          <p:cNvPr id="33795" name="Rectangle 1"/>
          <p:cNvSpPr>
            <a:spLocks noGrp="1" noRot="1" noChangeAspect="1" noChangeArrowheads="1" noTextEdit="1"/>
          </p:cNvSpPr>
          <p:nvPr>
            <p:ph type="sldImg"/>
          </p:nvPr>
        </p:nvSpPr>
        <p:spPr>
          <a:xfrm>
            <a:off x="1144588" y="685800"/>
            <a:ext cx="4567237" cy="3427413"/>
          </a:xfrm>
          <a:ln/>
        </p:spPr>
      </p:sp>
      <p:sp>
        <p:nvSpPr>
          <p:cNvPr id="33796" name="Rectangle 2"/>
          <p:cNvSpPr>
            <a:spLocks noGrp="1" noChangeArrowheads="1"/>
          </p:cNvSpPr>
          <p:nvPr>
            <p:ph type="body" idx="1"/>
          </p:nvPr>
        </p:nvSpPr>
        <p:spPr>
          <a:xfrm>
            <a:off x="686270" y="4343282"/>
            <a:ext cx="5483893" cy="4206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kern="1200" dirty="0" smtClean="0">
                <a:solidFill>
                  <a:schemeClr val="tx1"/>
                </a:solidFill>
                <a:effectLst/>
                <a:latin typeface="+mn-lt"/>
                <a:ea typeface="+mn-ea"/>
                <a:cs typeface="+mn-cs"/>
              </a:rPr>
              <a:t>Fifth</a:t>
            </a:r>
            <a:r>
              <a:rPr lang="en-US" sz="1200" kern="1200" dirty="0" smtClean="0">
                <a:solidFill>
                  <a:schemeClr val="tx1"/>
                </a:solidFill>
                <a:effectLst/>
                <a:latin typeface="+mn-lt"/>
                <a:ea typeface="+mn-ea"/>
                <a:cs typeface="+mn-cs"/>
              </a:rPr>
              <a:t> Events are recorded in absolute time of experiment with maximum exposure time of 4.5 million seconds determined by 48- bit  length of the time counter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Sixth</a:t>
            </a:r>
            <a:r>
              <a:rPr lang="en-US" sz="1200" kern="1200" dirty="0" smtClean="0">
                <a:solidFill>
                  <a:schemeClr val="tx1"/>
                </a:solidFill>
                <a:effectLst/>
                <a:latin typeface="+mn-lt"/>
                <a:ea typeface="+mn-ea"/>
                <a:cs typeface="+mn-cs"/>
              </a:rPr>
              <a:t> Registration of service signals with the same accuracy as that of detector elements such as start of  reactor,  start/end of  time window, end of exposure, etc.</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Seventh</a:t>
            </a:r>
            <a:r>
              <a:rPr lang="en-US" sz="1200" kern="1200" dirty="0" smtClean="0">
                <a:solidFill>
                  <a:schemeClr val="tx1"/>
                </a:solidFill>
                <a:effectLst/>
                <a:latin typeface="+mn-lt"/>
                <a:ea typeface="+mn-ea"/>
                <a:cs typeface="+mn-cs"/>
              </a:rPr>
              <a:t>, Registration of additional 6 external signals by falling and rising edges: for example PICK-UP Fourier chopper signal of the diffractometer</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Eighth</a:t>
            </a:r>
            <a:r>
              <a:rPr lang="en-US" sz="1200" kern="1200" dirty="0" smtClean="0">
                <a:solidFill>
                  <a:schemeClr val="tx1"/>
                </a:solidFill>
                <a:effectLst/>
                <a:latin typeface="+mn-lt"/>
                <a:ea typeface="+mn-ea"/>
                <a:cs typeface="+mn-cs"/>
              </a:rPr>
              <a:t>, Histogram memory of 64MB for visualization and on-line monitoring of data </a:t>
            </a:r>
            <a:r>
              <a:rPr lang="en-US" sz="1200" kern="1200" dirty="0" err="1" smtClean="0">
                <a:solidFill>
                  <a:schemeClr val="tx1"/>
                </a:solidFill>
                <a:effectLst/>
                <a:latin typeface="+mn-lt"/>
                <a:ea typeface="+mn-ea"/>
                <a:cs typeface="+mn-cs"/>
              </a:rPr>
              <a:t>acquision</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endParaRPr lang="ru-RU" altLang="ru-R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15792" algn="l"/>
                <a:tab pos="1431585" algn="l"/>
                <a:tab pos="2147377" algn="l"/>
                <a:tab pos="2863169" algn="l"/>
              </a:tabLst>
              <a:defRPr sz="2400">
                <a:solidFill>
                  <a:schemeClr val="bg1"/>
                </a:solidFill>
                <a:latin typeface="Arial" charset="0"/>
              </a:defRPr>
            </a:lvl1pPr>
            <a:lvl2pPr>
              <a:tabLst>
                <a:tab pos="715792" algn="l"/>
                <a:tab pos="1431585" algn="l"/>
                <a:tab pos="2147377" algn="l"/>
                <a:tab pos="2863169" algn="l"/>
              </a:tabLst>
              <a:defRPr sz="2400">
                <a:solidFill>
                  <a:schemeClr val="bg1"/>
                </a:solidFill>
                <a:latin typeface="Arial" charset="0"/>
              </a:defRPr>
            </a:lvl2pPr>
            <a:lvl3pPr>
              <a:tabLst>
                <a:tab pos="715792" algn="l"/>
                <a:tab pos="1431585" algn="l"/>
                <a:tab pos="2147377" algn="l"/>
                <a:tab pos="2863169" algn="l"/>
              </a:tabLst>
              <a:defRPr sz="2400">
                <a:solidFill>
                  <a:schemeClr val="bg1"/>
                </a:solidFill>
                <a:latin typeface="Arial" charset="0"/>
              </a:defRPr>
            </a:lvl3pPr>
            <a:lvl4pPr>
              <a:tabLst>
                <a:tab pos="715792" algn="l"/>
                <a:tab pos="1431585" algn="l"/>
                <a:tab pos="2147377" algn="l"/>
                <a:tab pos="2863169" algn="l"/>
              </a:tabLst>
              <a:defRPr sz="2400">
                <a:solidFill>
                  <a:schemeClr val="bg1"/>
                </a:solidFill>
                <a:latin typeface="Arial" charset="0"/>
              </a:defRPr>
            </a:lvl4pPr>
            <a:lvl5pPr>
              <a:tabLst>
                <a:tab pos="715792" algn="l"/>
                <a:tab pos="1431585" algn="l"/>
                <a:tab pos="2147377" algn="l"/>
                <a:tab pos="2863169" algn="l"/>
              </a:tabLst>
              <a:defRPr sz="2400">
                <a:solidFill>
                  <a:schemeClr val="bg1"/>
                </a:solidFill>
                <a:latin typeface="Arial" charset="0"/>
              </a:defRPr>
            </a:lvl5pPr>
            <a:lvl6pPr marL="248643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6pPr>
            <a:lvl7pPr marL="293851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7pPr>
            <a:lvl8pPr marL="339059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8pPr>
            <a:lvl9pPr marL="384267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9pPr>
          </a:lstStyle>
          <a:p>
            <a:fld id="{A2D043AB-801C-4282-9F28-5195C2D304D7}" type="slidenum">
              <a:rPr lang="ru-RU" altLang="ru-RU" sz="1200">
                <a:solidFill>
                  <a:srgbClr val="000000"/>
                </a:solidFill>
                <a:latin typeface="Times New Roman" pitchFamily="18" charset="0"/>
              </a:rPr>
              <a:pPr/>
              <a:t>13</a:t>
            </a:fld>
            <a:endParaRPr lang="ru-RU" altLang="ru-RU" sz="1200">
              <a:solidFill>
                <a:srgbClr val="000000"/>
              </a:solidFill>
              <a:latin typeface="Times New Roman" pitchFamily="18" charset="0"/>
            </a:endParaRPr>
          </a:p>
        </p:txBody>
      </p:sp>
      <p:sp>
        <p:nvSpPr>
          <p:cNvPr id="32771" name="Rectangle 1"/>
          <p:cNvSpPr>
            <a:spLocks noGrp="1" noRot="1" noChangeAspect="1" noChangeArrowheads="1" noTextEdit="1"/>
          </p:cNvSpPr>
          <p:nvPr>
            <p:ph type="sldImg"/>
          </p:nvPr>
        </p:nvSpPr>
        <p:spPr>
          <a:xfrm>
            <a:off x="1144588" y="685800"/>
            <a:ext cx="4567237" cy="3427413"/>
          </a:xfrm>
          <a:ln/>
        </p:spPr>
      </p:sp>
      <p:sp>
        <p:nvSpPr>
          <p:cNvPr id="32772" name="Rectangle 2"/>
          <p:cNvSpPr>
            <a:spLocks noGrp="1" noChangeArrowheads="1"/>
          </p:cNvSpPr>
          <p:nvPr>
            <p:ph type="body" idx="1"/>
          </p:nvPr>
        </p:nvSpPr>
        <p:spPr>
          <a:xfrm>
            <a:off x="686270" y="4343282"/>
            <a:ext cx="5483893" cy="4206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kern="1200" dirty="0" smtClean="0">
                <a:solidFill>
                  <a:schemeClr val="tx1"/>
                </a:solidFill>
                <a:effectLst/>
                <a:latin typeface="+mn-lt"/>
                <a:ea typeface="+mn-ea"/>
                <a:cs typeface="+mn-cs"/>
              </a:rPr>
              <a:t>Also, MPD DAQ provides</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Mask register for selecting input detector signals,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program-controlled thresholds of detector signals in discriminator modules using I2C bus connection of the MPD module with  the discriminator modules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Simultaneous transmission of </a:t>
            </a:r>
            <a:r>
              <a:rPr lang="en-US" sz="1200" kern="1200" dirty="0" err="1" smtClean="0">
                <a:solidFill>
                  <a:schemeClr val="tx1"/>
                </a:solidFill>
                <a:effectLst/>
                <a:latin typeface="+mn-lt"/>
                <a:ea typeface="+mn-ea"/>
                <a:cs typeface="+mn-cs"/>
              </a:rPr>
              <a:t>histogramming</a:t>
            </a:r>
            <a:r>
              <a:rPr lang="en-US" sz="1200" kern="1200" dirty="0" smtClean="0">
                <a:solidFill>
                  <a:schemeClr val="tx1"/>
                </a:solidFill>
                <a:effectLst/>
                <a:latin typeface="+mn-lt"/>
                <a:ea typeface="+mn-ea"/>
                <a:cs typeface="+mn-cs"/>
              </a:rPr>
              <a:t> data and «raw» data in the list mode, to the computer</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«time focusing» due to individual time channel width for each detector element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In-built test generator for debugging and fast testing of system operability.</a:t>
            </a:r>
            <a:endParaRPr lang="ru-RU" sz="1200" kern="1200" dirty="0" smtClean="0">
              <a:solidFill>
                <a:schemeClr val="tx1"/>
              </a:solidFill>
              <a:effectLst/>
              <a:latin typeface="+mn-lt"/>
              <a:ea typeface="+mn-ea"/>
              <a:cs typeface="+mn-cs"/>
            </a:endParaRPr>
          </a:p>
          <a:p>
            <a:endParaRPr lang="ru-RU" altLang="ru-R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15792" algn="l"/>
                <a:tab pos="1431585" algn="l"/>
                <a:tab pos="2147377" algn="l"/>
                <a:tab pos="2863169" algn="l"/>
              </a:tabLst>
              <a:defRPr sz="2400">
                <a:solidFill>
                  <a:schemeClr val="bg1"/>
                </a:solidFill>
                <a:latin typeface="Arial" charset="0"/>
              </a:defRPr>
            </a:lvl1pPr>
            <a:lvl2pPr>
              <a:tabLst>
                <a:tab pos="715792" algn="l"/>
                <a:tab pos="1431585" algn="l"/>
                <a:tab pos="2147377" algn="l"/>
                <a:tab pos="2863169" algn="l"/>
              </a:tabLst>
              <a:defRPr sz="2400">
                <a:solidFill>
                  <a:schemeClr val="bg1"/>
                </a:solidFill>
                <a:latin typeface="Arial" charset="0"/>
              </a:defRPr>
            </a:lvl2pPr>
            <a:lvl3pPr>
              <a:tabLst>
                <a:tab pos="715792" algn="l"/>
                <a:tab pos="1431585" algn="l"/>
                <a:tab pos="2147377" algn="l"/>
                <a:tab pos="2863169" algn="l"/>
              </a:tabLst>
              <a:defRPr sz="2400">
                <a:solidFill>
                  <a:schemeClr val="bg1"/>
                </a:solidFill>
                <a:latin typeface="Arial" charset="0"/>
              </a:defRPr>
            </a:lvl3pPr>
            <a:lvl4pPr>
              <a:tabLst>
                <a:tab pos="715792" algn="l"/>
                <a:tab pos="1431585" algn="l"/>
                <a:tab pos="2147377" algn="l"/>
                <a:tab pos="2863169" algn="l"/>
              </a:tabLst>
              <a:defRPr sz="2400">
                <a:solidFill>
                  <a:schemeClr val="bg1"/>
                </a:solidFill>
                <a:latin typeface="Arial" charset="0"/>
              </a:defRPr>
            </a:lvl4pPr>
            <a:lvl5pPr>
              <a:tabLst>
                <a:tab pos="715792" algn="l"/>
                <a:tab pos="1431585" algn="l"/>
                <a:tab pos="2147377" algn="l"/>
                <a:tab pos="2863169" algn="l"/>
              </a:tabLst>
              <a:defRPr sz="2400">
                <a:solidFill>
                  <a:schemeClr val="bg1"/>
                </a:solidFill>
                <a:latin typeface="Arial" charset="0"/>
              </a:defRPr>
            </a:lvl5pPr>
            <a:lvl6pPr marL="248643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6pPr>
            <a:lvl7pPr marL="293851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7pPr>
            <a:lvl8pPr marL="339059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8pPr>
            <a:lvl9pPr marL="384267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9pPr>
          </a:lstStyle>
          <a:p>
            <a:fld id="{5F262FC2-0D59-4EE2-A508-B6B9CC21FC2E}" type="slidenum">
              <a:rPr lang="ru-RU" altLang="ru-RU" sz="1200">
                <a:solidFill>
                  <a:srgbClr val="000000"/>
                </a:solidFill>
                <a:latin typeface="Times New Roman" pitchFamily="18" charset="0"/>
              </a:rPr>
              <a:pPr/>
              <a:t>14</a:t>
            </a:fld>
            <a:endParaRPr lang="ru-RU" altLang="ru-RU" sz="1200">
              <a:solidFill>
                <a:srgbClr val="000000"/>
              </a:solidFill>
              <a:latin typeface="Times New Roman" pitchFamily="18" charset="0"/>
            </a:endParaRPr>
          </a:p>
        </p:txBody>
      </p:sp>
      <p:sp>
        <p:nvSpPr>
          <p:cNvPr id="39939" name="Rectangle 1"/>
          <p:cNvSpPr>
            <a:spLocks noGrp="1" noRot="1" noChangeAspect="1" noChangeArrowheads="1" noTextEdit="1"/>
          </p:cNvSpPr>
          <p:nvPr>
            <p:ph type="sldImg"/>
          </p:nvPr>
        </p:nvSpPr>
        <p:spPr>
          <a:xfrm>
            <a:off x="1144588" y="685800"/>
            <a:ext cx="4567237" cy="3427413"/>
          </a:xfrm>
          <a:ln/>
        </p:spPr>
      </p:sp>
      <p:sp>
        <p:nvSpPr>
          <p:cNvPr id="39940" name="Rectangle 2"/>
          <p:cNvSpPr>
            <a:spLocks noGrp="1" noChangeArrowheads="1"/>
          </p:cNvSpPr>
          <p:nvPr>
            <p:ph type="body" idx="1"/>
          </p:nvPr>
        </p:nvSpPr>
        <p:spPr>
          <a:xfrm>
            <a:off x="686270" y="4343282"/>
            <a:ext cx="5483893" cy="4206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kern="1200" dirty="0" smtClean="0">
                <a:solidFill>
                  <a:schemeClr val="tx1"/>
                </a:solidFill>
                <a:effectLst/>
                <a:latin typeface="+mn-lt"/>
                <a:ea typeface="+mn-ea"/>
                <a:cs typeface="+mn-cs"/>
              </a:rPr>
              <a:t>This slide shows how the MPD-240 DAQ is used on FSD for high resolution data acquisition.</a:t>
            </a:r>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MPD-240 </a:t>
            </a:r>
            <a:r>
              <a:rPr lang="ru-RU" sz="1200" kern="1200" dirty="0" err="1" smtClean="0">
                <a:solidFill>
                  <a:schemeClr val="tx1"/>
                </a:solidFill>
                <a:effectLst/>
                <a:latin typeface="+mn-lt"/>
                <a:ea typeface="+mn-ea"/>
                <a:cs typeface="+mn-cs"/>
              </a:rPr>
              <a:t>unit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also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taking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account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replacement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old</a:t>
            </a:r>
            <a:r>
              <a:rPr lang="ru-RU" sz="1200" kern="1200" dirty="0" smtClean="0">
                <a:solidFill>
                  <a:schemeClr val="tx1"/>
                </a:solidFill>
                <a:effectLst/>
                <a:latin typeface="+mn-lt"/>
                <a:ea typeface="+mn-ea"/>
                <a:cs typeface="+mn-cs"/>
              </a:rPr>
              <a:t> VME-DAQ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high-resolution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Fourier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diffractometer</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MPD-240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must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provide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during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on-line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measurements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transmission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raw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pulse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chopper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pick-up</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array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elements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their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subsequent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off-line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processing</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input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pulse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pick-up</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made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additional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inputs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back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panels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input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one</a:t>
            </a:r>
            <a:r>
              <a:rPr lang="ru-RU" sz="1200" kern="1200" dirty="0" smtClean="0">
                <a:solidFill>
                  <a:schemeClr val="tx1"/>
                </a:solidFill>
                <a:effectLst/>
                <a:latin typeface="+mn-lt"/>
                <a:ea typeface="+mn-ea"/>
                <a:cs typeface="+mn-cs"/>
              </a:rPr>
              <a:t> 32-channel </a:t>
            </a:r>
            <a:r>
              <a:rPr lang="ru-RU" sz="1200" kern="1200" dirty="0" err="1" smtClean="0">
                <a:solidFill>
                  <a:schemeClr val="tx1"/>
                </a:solidFill>
                <a:effectLst/>
                <a:latin typeface="+mn-lt"/>
                <a:ea typeface="+mn-ea"/>
                <a:cs typeface="+mn-cs"/>
              </a:rPr>
              <a:t>discriminator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module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This</a:t>
            </a:r>
            <a:r>
              <a:rPr lang="ru-RU" sz="1200" kern="1200" dirty="0" smtClean="0">
                <a:solidFill>
                  <a:schemeClr val="tx1"/>
                </a:solidFill>
                <a:effectLst/>
                <a:latin typeface="+mn-lt"/>
                <a:ea typeface="+mn-ea"/>
                <a:cs typeface="+mn-cs"/>
              </a:rPr>
              <a:t> MPD-240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n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now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three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Fourier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diffractometers</a:t>
            </a:r>
            <a:r>
              <a:rPr lang="ru-RU" sz="1200" kern="1200" dirty="0" smtClean="0">
                <a:solidFill>
                  <a:schemeClr val="tx1"/>
                </a:solidFill>
                <a:effectLst/>
                <a:latin typeface="+mn-lt"/>
                <a:ea typeface="+mn-ea"/>
                <a:cs typeface="+mn-cs"/>
              </a:rPr>
              <a:t>, HRFD, FSD,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FSS.</a:t>
            </a:r>
          </a:p>
          <a:p>
            <a:endParaRPr lang="ru-RU" altLang="ru-R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15 (De-Li-DAQ-2D   for 2D-PSD)</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A </a:t>
            </a:r>
            <a:r>
              <a:rPr lang="ru-RU" sz="1200" kern="1200" dirty="0" err="1" smtClean="0">
                <a:solidFill>
                  <a:schemeClr val="tx1"/>
                </a:solidFill>
                <a:effectLst/>
                <a:latin typeface="+mn-lt"/>
                <a:ea typeface="+mn-ea"/>
                <a:cs typeface="+mn-cs"/>
              </a:rPr>
              <a:t>unified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electronic</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module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generation</a:t>
            </a:r>
            <a:r>
              <a:rPr lang="ru-RU" sz="1200" kern="1200" dirty="0" smtClean="0">
                <a:solidFill>
                  <a:schemeClr val="tx1"/>
                </a:solidFill>
                <a:effectLst/>
                <a:latin typeface="+mn-lt"/>
                <a:ea typeface="+mn-ea"/>
                <a:cs typeface="+mn-cs"/>
              </a:rPr>
              <a:t>, De-Li-DAQ-2D,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replace</a:t>
            </a:r>
            <a:r>
              <a:rPr lang="ru-RU" sz="1200" kern="1200" dirty="0" smtClean="0">
                <a:solidFill>
                  <a:schemeClr val="tx1"/>
                </a:solidFill>
                <a:effectLst/>
                <a:latin typeface="+mn-lt"/>
                <a:ea typeface="+mn-ea"/>
                <a:cs typeface="+mn-cs"/>
              </a:rPr>
              <a:t> De-Li-DAQ-1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collect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store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two-coordinate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PSDs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based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multiwire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proportional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chambers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information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reading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delay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lines</a:t>
            </a:r>
            <a:r>
              <a:rPr lang="ru-RU"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new De-Li-DAQ-2D module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includes an eight-channel integrated circuit of time-to-digital converter (TDC-GPX), IC of FPGA with about 6K logic elements, 1 GB of histogram memory, which is sufficient for storing 512 × 512 × 1024 of 32-bit words of 3-dimensional X-Y-TOF spectra, and a high-speed serial fiber interface to link with a personal computer by external USB adapter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15</a:t>
            </a:fld>
            <a:endParaRPr lang="ru-RU"/>
          </a:p>
        </p:txBody>
      </p:sp>
    </p:spTree>
    <p:extLst>
      <p:ext uri="{BB962C8B-B14F-4D97-AF65-F5344CB8AC3E}">
        <p14:creationId xmlns:p14="http://schemas.microsoft.com/office/powerpoint/2010/main" val="259478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15792" algn="l"/>
                <a:tab pos="1431585" algn="l"/>
                <a:tab pos="2147377" algn="l"/>
                <a:tab pos="2863169" algn="l"/>
              </a:tabLst>
              <a:defRPr sz="2400">
                <a:solidFill>
                  <a:schemeClr val="bg1"/>
                </a:solidFill>
                <a:latin typeface="Arial" charset="0"/>
              </a:defRPr>
            </a:lvl1pPr>
            <a:lvl2pPr>
              <a:tabLst>
                <a:tab pos="715792" algn="l"/>
                <a:tab pos="1431585" algn="l"/>
                <a:tab pos="2147377" algn="l"/>
                <a:tab pos="2863169" algn="l"/>
              </a:tabLst>
              <a:defRPr sz="2400">
                <a:solidFill>
                  <a:schemeClr val="bg1"/>
                </a:solidFill>
                <a:latin typeface="Arial" charset="0"/>
              </a:defRPr>
            </a:lvl2pPr>
            <a:lvl3pPr>
              <a:tabLst>
                <a:tab pos="715792" algn="l"/>
                <a:tab pos="1431585" algn="l"/>
                <a:tab pos="2147377" algn="l"/>
                <a:tab pos="2863169" algn="l"/>
              </a:tabLst>
              <a:defRPr sz="2400">
                <a:solidFill>
                  <a:schemeClr val="bg1"/>
                </a:solidFill>
                <a:latin typeface="Arial" charset="0"/>
              </a:defRPr>
            </a:lvl3pPr>
            <a:lvl4pPr>
              <a:tabLst>
                <a:tab pos="715792" algn="l"/>
                <a:tab pos="1431585" algn="l"/>
                <a:tab pos="2147377" algn="l"/>
                <a:tab pos="2863169" algn="l"/>
              </a:tabLst>
              <a:defRPr sz="2400">
                <a:solidFill>
                  <a:schemeClr val="bg1"/>
                </a:solidFill>
                <a:latin typeface="Arial" charset="0"/>
              </a:defRPr>
            </a:lvl4pPr>
            <a:lvl5pPr>
              <a:tabLst>
                <a:tab pos="715792" algn="l"/>
                <a:tab pos="1431585" algn="l"/>
                <a:tab pos="2147377" algn="l"/>
                <a:tab pos="2863169" algn="l"/>
              </a:tabLst>
              <a:defRPr sz="2400">
                <a:solidFill>
                  <a:schemeClr val="bg1"/>
                </a:solidFill>
                <a:latin typeface="Arial" charset="0"/>
              </a:defRPr>
            </a:lvl5pPr>
            <a:lvl6pPr marL="248643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6pPr>
            <a:lvl7pPr marL="293851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7pPr>
            <a:lvl8pPr marL="339059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8pPr>
            <a:lvl9pPr marL="384267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9pPr>
          </a:lstStyle>
          <a:p>
            <a:fld id="{FDC9A5EE-A58E-4EAE-A80C-998878E75D28}" type="slidenum">
              <a:rPr lang="ru-RU" altLang="ru-RU" sz="1200">
                <a:solidFill>
                  <a:srgbClr val="000000"/>
                </a:solidFill>
                <a:latin typeface="Times New Roman" pitchFamily="18" charset="0"/>
              </a:rPr>
              <a:pPr/>
              <a:t>16</a:t>
            </a:fld>
            <a:endParaRPr lang="ru-RU" altLang="ru-RU" sz="1200">
              <a:solidFill>
                <a:srgbClr val="000000"/>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44588" y="685800"/>
            <a:ext cx="4567237" cy="3427413"/>
          </a:xfrm>
          <a:ln/>
        </p:spPr>
      </p:sp>
      <p:sp>
        <p:nvSpPr>
          <p:cNvPr id="43012" name="Rectangle 3"/>
          <p:cNvSpPr>
            <a:spLocks noGrp="1" noChangeArrowheads="1"/>
          </p:cNvSpPr>
          <p:nvPr>
            <p:ph type="body" idx="1"/>
          </p:nvPr>
        </p:nvSpPr>
        <p:spPr>
          <a:xfrm>
            <a:off x="686270" y="4343282"/>
            <a:ext cx="5483893" cy="4206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dirty="0" smtClean="0">
                <a:solidFill>
                  <a:schemeClr val="accent6">
                    <a:lumMod val="75000"/>
                  </a:schemeClr>
                </a:solidFill>
              </a:rPr>
              <a:t>Slide 16.</a:t>
            </a:r>
            <a:r>
              <a:rPr lang="en-US" sz="1200" baseline="0" dirty="0" smtClean="0">
                <a:solidFill>
                  <a:schemeClr val="accent6">
                    <a:lumMod val="75000"/>
                  </a:schemeClr>
                </a:solidFill>
              </a:rPr>
              <a:t> </a:t>
            </a:r>
          </a:p>
          <a:p>
            <a:r>
              <a:rPr lang="ru-RU" sz="1200" dirty="0" smtClean="0">
                <a:solidFill>
                  <a:schemeClr val="accent6">
                    <a:lumMod val="75000"/>
                  </a:schemeClr>
                </a:solidFill>
              </a:rPr>
              <a:t>M</a:t>
            </a:r>
            <a:r>
              <a:rPr lang="en-US" sz="1200" dirty="0" err="1" smtClean="0">
                <a:solidFill>
                  <a:schemeClr val="accent6">
                    <a:lumMod val="75000"/>
                  </a:schemeClr>
                </a:solidFill>
              </a:rPr>
              <a:t>ain</a:t>
            </a:r>
            <a:r>
              <a:rPr lang="en-US" sz="1200" dirty="0" smtClean="0">
                <a:solidFill>
                  <a:schemeClr val="accent6">
                    <a:lumMod val="75000"/>
                  </a:schemeClr>
                </a:solidFill>
              </a:rPr>
              <a:t> features of </a:t>
            </a:r>
            <a:r>
              <a:rPr lang="en-US" sz="1200" b="1" kern="1200" dirty="0" smtClean="0">
                <a:solidFill>
                  <a:schemeClr val="tx1"/>
                </a:solidFill>
                <a:effectLst/>
                <a:latin typeface="+mn-lt"/>
                <a:ea typeface="+mn-ea"/>
                <a:cs typeface="+mn-cs"/>
              </a:rPr>
              <a:t>De-Li-DAQ-2D </a:t>
            </a:r>
            <a:r>
              <a:rPr lang="en-US" sz="1200" dirty="0" smtClean="0">
                <a:solidFill>
                  <a:schemeClr val="accent6">
                    <a:lumMod val="75000"/>
                  </a:schemeClr>
                </a:solidFill>
              </a:rPr>
              <a:t> DAQ (</a:t>
            </a:r>
            <a:r>
              <a:rPr lang="en-US" sz="1200" b="0" i="0" u="none" strike="noStrike" kern="1200" baseline="0" dirty="0" smtClean="0">
                <a:solidFill>
                  <a:schemeClr val="tx1"/>
                </a:solidFill>
                <a:latin typeface="+mn-lt"/>
                <a:ea typeface="+mn-ea"/>
                <a:cs typeface="+mn-cs"/>
              </a:rPr>
              <a:t>For 1D and 2D position-sensitive detectors) </a:t>
            </a:r>
          </a:p>
          <a:p>
            <a:endParaRPr lang="en-US" altLang="ru-RU" sz="1200" b="0" i="0" u="none" strike="noStrike" kern="1200" baseline="0" dirty="0" smtClean="0">
              <a:solidFill>
                <a:schemeClr val="tx1"/>
              </a:solidFill>
              <a:latin typeface="+mn-lt"/>
              <a:ea typeface="+mn-ea"/>
              <a:cs typeface="+mn-cs"/>
            </a:endParaRPr>
          </a:p>
          <a:p>
            <a:pPr>
              <a:buFont typeface="Arial" charset="0"/>
              <a:buChar char="•"/>
            </a:pPr>
            <a:r>
              <a:rPr lang="ru-RU" altLang="ru-RU" dirty="0" smtClean="0"/>
              <a:t>Удовлетворяет требованиям, предъявляемы</a:t>
            </a:r>
            <a:r>
              <a:rPr lang="en-US" altLang="ru-RU" dirty="0" smtClean="0"/>
              <a:t>v</a:t>
            </a:r>
            <a:r>
              <a:rPr lang="ru-RU" altLang="ru-RU" dirty="0" smtClean="0"/>
              <a:t> к электронике считывания данных  с ПЧД на основе линий задержек</a:t>
            </a:r>
          </a:p>
          <a:p>
            <a:pPr>
              <a:buFont typeface="Arial" charset="0"/>
              <a:buChar char="•"/>
            </a:pPr>
            <a:endParaRPr lang="ru-RU" altLang="ru-RU" dirty="0" smtClean="0"/>
          </a:p>
          <a:p>
            <a:pPr>
              <a:buFont typeface="Arial" charset="0"/>
              <a:buChar char="•"/>
            </a:pPr>
            <a:r>
              <a:rPr lang="ru-RU" altLang="ru-RU" dirty="0" smtClean="0"/>
              <a:t>DAQ </a:t>
            </a:r>
            <a:r>
              <a:rPr lang="ru-RU" altLang="ru-RU" dirty="0" err="1" smtClean="0"/>
              <a:t>system</a:t>
            </a:r>
            <a:r>
              <a:rPr lang="ru-RU" altLang="ru-RU" dirty="0" smtClean="0"/>
              <a:t> </a:t>
            </a:r>
            <a:r>
              <a:rPr lang="ru-RU" altLang="ru-RU" dirty="0" err="1" smtClean="0"/>
              <a:t>for</a:t>
            </a:r>
            <a:r>
              <a:rPr lang="ru-RU" altLang="ru-RU" dirty="0" smtClean="0"/>
              <a:t> </a:t>
            </a:r>
            <a:r>
              <a:rPr lang="ru-RU" altLang="ru-RU" dirty="0" err="1" smtClean="0"/>
              <a:t>MWPCs</a:t>
            </a:r>
            <a:r>
              <a:rPr lang="ru-RU" altLang="ru-RU" dirty="0" smtClean="0"/>
              <a:t> </a:t>
            </a:r>
            <a:r>
              <a:rPr lang="ru-RU" altLang="ru-RU" dirty="0" err="1" smtClean="0"/>
              <a:t>with</a:t>
            </a:r>
            <a:r>
              <a:rPr lang="ru-RU" altLang="ru-RU" dirty="0" smtClean="0"/>
              <a:t> </a:t>
            </a:r>
            <a:r>
              <a:rPr lang="ru-RU" altLang="ru-RU" dirty="0" err="1" smtClean="0"/>
              <a:t>delay</a:t>
            </a:r>
            <a:r>
              <a:rPr lang="ru-RU" altLang="ru-RU" dirty="0" smtClean="0"/>
              <a:t> </a:t>
            </a:r>
            <a:r>
              <a:rPr lang="ru-RU" altLang="ru-RU" dirty="0" err="1" smtClean="0"/>
              <a:t>line</a:t>
            </a:r>
            <a:r>
              <a:rPr lang="ru-RU" altLang="ru-RU" dirty="0" smtClean="0"/>
              <a:t> </a:t>
            </a:r>
            <a:r>
              <a:rPr lang="ru-RU" altLang="ru-RU" dirty="0" err="1" smtClean="0"/>
              <a:t>readout</a:t>
            </a:r>
            <a:r>
              <a:rPr lang="ru-RU" altLang="ru-RU" dirty="0" smtClean="0"/>
              <a:t> </a:t>
            </a:r>
            <a:r>
              <a:rPr lang="ru-RU" altLang="ru-RU" dirty="0" err="1" smtClean="0"/>
              <a:t>method</a:t>
            </a:r>
            <a:r>
              <a:rPr lang="ru-RU" altLang="ru-RU" dirty="0" smtClean="0"/>
              <a:t>.</a:t>
            </a:r>
            <a:endParaRPr lang="en-US" altLang="ru-RU" dirty="0" smtClean="0"/>
          </a:p>
          <a:p>
            <a:pPr>
              <a:buFont typeface="Arial" charset="0"/>
              <a:buChar char="•"/>
            </a:pPr>
            <a:r>
              <a:rPr lang="en-US" dirty="0" smtClean="0"/>
              <a:t>Satisfies the requirements for the electronics for read</a:t>
            </a:r>
            <a:r>
              <a:rPr lang="en-US" baseline="0" dirty="0" smtClean="0"/>
              <a:t> out</a:t>
            </a:r>
            <a:r>
              <a:rPr lang="en-US" dirty="0" smtClean="0"/>
              <a:t> data from the PSD </a:t>
            </a:r>
            <a:r>
              <a:rPr lang="ru-RU" dirty="0" err="1" smtClean="0"/>
              <a:t>with</a:t>
            </a:r>
            <a:r>
              <a:rPr lang="en-US" dirty="0" smtClean="0"/>
              <a:t> delay line</a:t>
            </a:r>
            <a:r>
              <a:rPr lang="ru-RU" baseline="0" dirty="0" smtClean="0"/>
              <a:t> </a:t>
            </a:r>
            <a:r>
              <a:rPr lang="ru-RU" baseline="0" dirty="0" err="1" smtClean="0"/>
              <a:t>readout</a:t>
            </a:r>
            <a:r>
              <a:rPr lang="ru-RU" baseline="0" dirty="0" smtClean="0"/>
              <a:t> </a:t>
            </a:r>
            <a:r>
              <a:rPr lang="ru-RU" baseline="0" dirty="0" err="1" smtClean="0"/>
              <a:t>method</a:t>
            </a:r>
            <a:endParaRPr lang="en-US" dirty="0" smtClean="0"/>
          </a:p>
          <a:p>
            <a:pPr>
              <a:buFont typeface="Arial" charset="0"/>
              <a:buChar char="•"/>
            </a:pPr>
            <a:endParaRPr lang="ru-RU" altLang="ru-RU" dirty="0" smtClean="0"/>
          </a:p>
          <a:p>
            <a:pPr>
              <a:buFont typeface="Arial" charset="0"/>
              <a:buChar char="•"/>
            </a:pPr>
            <a:r>
              <a:rPr lang="ru-RU" altLang="ru-RU" dirty="0" smtClean="0"/>
              <a:t>Гибкая настройка для работы с </a:t>
            </a:r>
            <a:r>
              <a:rPr lang="en-US" altLang="ru-RU" dirty="0" smtClean="0"/>
              <a:t>1D </a:t>
            </a:r>
            <a:r>
              <a:rPr lang="ru-RU" altLang="ru-RU" dirty="0" smtClean="0"/>
              <a:t>или</a:t>
            </a:r>
            <a:r>
              <a:rPr lang="en-US" altLang="ru-RU" dirty="0" smtClean="0"/>
              <a:t> 2D </a:t>
            </a:r>
            <a:r>
              <a:rPr lang="ru-RU" altLang="ru-RU" dirty="0" smtClean="0"/>
              <a:t>ПЧД</a:t>
            </a:r>
            <a:r>
              <a:rPr lang="en-US" altLang="ru-RU" dirty="0" smtClean="0"/>
              <a:t>;</a:t>
            </a:r>
            <a:endParaRPr lang="ru-RU" altLang="ru-RU" dirty="0" smtClean="0"/>
          </a:p>
          <a:p>
            <a:pPr>
              <a:buFont typeface="Arial" charset="0"/>
              <a:buChar char="•"/>
            </a:pPr>
            <a:r>
              <a:rPr lang="ru-RU" altLang="ru-RU" dirty="0" smtClean="0"/>
              <a:t>Преобразователи </a:t>
            </a:r>
            <a:r>
              <a:rPr lang="en-US" altLang="ru-RU" dirty="0" smtClean="0"/>
              <a:t>TDC </a:t>
            </a:r>
            <a:r>
              <a:rPr lang="ru-RU" altLang="ru-RU" dirty="0" smtClean="0"/>
              <a:t>с разрешением – 80</a:t>
            </a:r>
            <a:r>
              <a:rPr lang="en-US" altLang="ru-RU" dirty="0" smtClean="0"/>
              <a:t>ps.</a:t>
            </a:r>
            <a:endParaRPr lang="ru-RU" altLang="ru-RU" dirty="0" smtClean="0"/>
          </a:p>
          <a:p>
            <a:pPr>
              <a:buFont typeface="Arial" charset="0"/>
              <a:buChar char="•"/>
            </a:pPr>
            <a:r>
              <a:rPr lang="ru-RU" altLang="ru-RU" dirty="0" smtClean="0"/>
              <a:t>Отбор и фильтрация данных в реальном времени используя алгоритмы реализуемы программируемой логикой</a:t>
            </a:r>
            <a:r>
              <a:rPr lang="en-US" altLang="ru-RU" dirty="0" smtClean="0"/>
              <a:t>;</a:t>
            </a:r>
            <a:endParaRPr lang="ru-RU" altLang="ru-RU" dirty="0" smtClean="0"/>
          </a:p>
          <a:p>
            <a:pPr>
              <a:buFont typeface="Arial" charset="0"/>
              <a:buChar char="•"/>
            </a:pPr>
            <a:r>
              <a:rPr lang="ru-RU" altLang="ru-RU" dirty="0" smtClean="0"/>
              <a:t>Поток регистрируемых событий</a:t>
            </a:r>
            <a:r>
              <a:rPr lang="en-US" altLang="ru-RU" dirty="0" smtClean="0"/>
              <a:t>&lt;/= 10**6 /sec;</a:t>
            </a:r>
          </a:p>
          <a:p>
            <a:endParaRPr lang="en-US" altLang="ru-RU" sz="1200" dirty="0" smtClean="0">
              <a:solidFill>
                <a:schemeClr val="accent6">
                  <a:lumMod val="75000"/>
                </a:schemeClr>
              </a:solidFill>
            </a:endParaRPr>
          </a:p>
          <a:p>
            <a:endParaRPr lang="ru-RU" alt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15792" algn="l"/>
                <a:tab pos="1431585" algn="l"/>
                <a:tab pos="2147377" algn="l"/>
                <a:tab pos="2863169" algn="l"/>
              </a:tabLst>
              <a:defRPr sz="2400">
                <a:solidFill>
                  <a:schemeClr val="bg1"/>
                </a:solidFill>
                <a:latin typeface="Arial" charset="0"/>
              </a:defRPr>
            </a:lvl1pPr>
            <a:lvl2pPr>
              <a:tabLst>
                <a:tab pos="715792" algn="l"/>
                <a:tab pos="1431585" algn="l"/>
                <a:tab pos="2147377" algn="l"/>
                <a:tab pos="2863169" algn="l"/>
              </a:tabLst>
              <a:defRPr sz="2400">
                <a:solidFill>
                  <a:schemeClr val="bg1"/>
                </a:solidFill>
                <a:latin typeface="Arial" charset="0"/>
              </a:defRPr>
            </a:lvl2pPr>
            <a:lvl3pPr>
              <a:tabLst>
                <a:tab pos="715792" algn="l"/>
                <a:tab pos="1431585" algn="l"/>
                <a:tab pos="2147377" algn="l"/>
                <a:tab pos="2863169" algn="l"/>
              </a:tabLst>
              <a:defRPr sz="2400">
                <a:solidFill>
                  <a:schemeClr val="bg1"/>
                </a:solidFill>
                <a:latin typeface="Arial" charset="0"/>
              </a:defRPr>
            </a:lvl3pPr>
            <a:lvl4pPr>
              <a:tabLst>
                <a:tab pos="715792" algn="l"/>
                <a:tab pos="1431585" algn="l"/>
                <a:tab pos="2147377" algn="l"/>
                <a:tab pos="2863169" algn="l"/>
              </a:tabLst>
              <a:defRPr sz="2400">
                <a:solidFill>
                  <a:schemeClr val="bg1"/>
                </a:solidFill>
                <a:latin typeface="Arial" charset="0"/>
              </a:defRPr>
            </a:lvl4pPr>
            <a:lvl5pPr>
              <a:tabLst>
                <a:tab pos="715792" algn="l"/>
                <a:tab pos="1431585" algn="l"/>
                <a:tab pos="2147377" algn="l"/>
                <a:tab pos="2863169" algn="l"/>
              </a:tabLst>
              <a:defRPr sz="2400">
                <a:solidFill>
                  <a:schemeClr val="bg1"/>
                </a:solidFill>
                <a:latin typeface="Arial" charset="0"/>
              </a:defRPr>
            </a:lvl5pPr>
            <a:lvl6pPr marL="248643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6pPr>
            <a:lvl7pPr marL="2938516"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7pPr>
            <a:lvl8pPr marL="339059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8pPr>
            <a:lvl9pPr marL="3842675" indent="-226040" defTabSz="444231" eaLnBrk="0" fontAlgn="base" hangingPunct="0">
              <a:spcBef>
                <a:spcPct val="0"/>
              </a:spcBef>
              <a:spcAft>
                <a:spcPct val="0"/>
              </a:spcAft>
              <a:buClr>
                <a:srgbClr val="000000"/>
              </a:buClr>
              <a:buSzPct val="100000"/>
              <a:buFont typeface="Times New Roman" pitchFamily="18" charset="0"/>
              <a:tabLst>
                <a:tab pos="715792" algn="l"/>
                <a:tab pos="1431585" algn="l"/>
                <a:tab pos="2147377" algn="l"/>
                <a:tab pos="2863169" algn="l"/>
              </a:tabLst>
              <a:defRPr sz="2400">
                <a:solidFill>
                  <a:schemeClr val="bg1"/>
                </a:solidFill>
                <a:latin typeface="Arial" charset="0"/>
              </a:defRPr>
            </a:lvl9pPr>
          </a:lstStyle>
          <a:p>
            <a:fld id="{FDC9A5EE-A58E-4EAE-A80C-998878E75D28}" type="slidenum">
              <a:rPr lang="ru-RU" altLang="ru-RU" sz="1200">
                <a:solidFill>
                  <a:srgbClr val="000000"/>
                </a:solidFill>
                <a:latin typeface="Times New Roman" pitchFamily="18" charset="0"/>
              </a:rPr>
              <a:pPr/>
              <a:t>17</a:t>
            </a:fld>
            <a:endParaRPr lang="ru-RU" altLang="ru-RU" sz="1200">
              <a:solidFill>
                <a:srgbClr val="000000"/>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44588" y="685800"/>
            <a:ext cx="4567237" cy="3427413"/>
          </a:xfrm>
          <a:ln/>
        </p:spPr>
      </p:sp>
      <p:sp>
        <p:nvSpPr>
          <p:cNvPr id="43012" name="Rectangle 3"/>
          <p:cNvSpPr>
            <a:spLocks noGrp="1" noChangeArrowheads="1"/>
          </p:cNvSpPr>
          <p:nvPr>
            <p:ph type="body" idx="1"/>
          </p:nvPr>
        </p:nvSpPr>
        <p:spPr>
          <a:xfrm>
            <a:off x="686270" y="4343282"/>
            <a:ext cx="5483893" cy="4206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18</a:t>
            </a:fld>
            <a:endParaRPr lang="ru-RU"/>
          </a:p>
        </p:txBody>
      </p:sp>
    </p:spTree>
    <p:extLst>
      <p:ext uri="{BB962C8B-B14F-4D97-AF65-F5344CB8AC3E}">
        <p14:creationId xmlns:p14="http://schemas.microsoft.com/office/powerpoint/2010/main" val="314321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19</a:t>
            </a:fld>
            <a:endParaRPr lang="ru-RU"/>
          </a:p>
        </p:txBody>
      </p:sp>
    </p:spTree>
    <p:extLst>
      <p:ext uri="{BB962C8B-B14F-4D97-AF65-F5344CB8AC3E}">
        <p14:creationId xmlns:p14="http://schemas.microsoft.com/office/powerpoint/2010/main" val="217936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This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slide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shows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instrumentation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IBR-2.</a:t>
            </a: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IBR-2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equipped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unique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complex</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allowing</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wide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range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studies</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present</a:t>
            </a:r>
            <a:r>
              <a:rPr lang="ru-RU" sz="1200" kern="1200" dirty="0" smtClean="0">
                <a:solidFill>
                  <a:schemeClr val="tx1"/>
                </a:solidFill>
                <a:effectLst/>
                <a:latin typeface="+mn-lt"/>
                <a:ea typeface="+mn-ea"/>
                <a:cs typeface="+mn-cs"/>
              </a:rPr>
              <a:t>, 18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operate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final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stage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Fourteen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condensed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matter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research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two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nuclear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physics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research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radiation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material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science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activation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analysis</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Success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effectiveness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performed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research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largely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depends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quality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Instrumentation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technology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Automation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computing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infrastructure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laboratory</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2</a:t>
            </a:fld>
            <a:endParaRPr lang="ru-RU"/>
          </a:p>
        </p:txBody>
      </p:sp>
    </p:spTree>
    <p:extLst>
      <p:ext uri="{BB962C8B-B14F-4D97-AF65-F5344CB8AC3E}">
        <p14:creationId xmlns:p14="http://schemas.microsoft.com/office/powerpoint/2010/main" val="1201510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20</a:t>
            </a:fld>
            <a:endParaRPr lang="ru-RU"/>
          </a:p>
        </p:txBody>
      </p:sp>
    </p:spTree>
    <p:extLst>
      <p:ext uri="{BB962C8B-B14F-4D97-AF65-F5344CB8AC3E}">
        <p14:creationId xmlns:p14="http://schemas.microsoft.com/office/powerpoint/2010/main" val="3263270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21</a:t>
            </a:fld>
            <a:endParaRPr lang="ru-RU"/>
          </a:p>
        </p:txBody>
      </p:sp>
    </p:spTree>
    <p:extLst>
      <p:ext uri="{BB962C8B-B14F-4D97-AF65-F5344CB8AC3E}">
        <p14:creationId xmlns:p14="http://schemas.microsoft.com/office/powerpoint/2010/main" val="326327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Laboratory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since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foundation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generations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automation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have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been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created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have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always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up-to-date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electronics and computing infrastructure</a:t>
            </a:r>
            <a:r>
              <a:rPr lang="ru-RU" sz="1200" kern="1200" dirty="0" smtClean="0">
                <a:solidFill>
                  <a:schemeClr val="tx1"/>
                </a:solidFill>
                <a:effectLst/>
                <a:latin typeface="+mn-lt"/>
                <a:ea typeface="+mn-ea"/>
                <a:cs typeface="+mn-cs"/>
              </a:rPr>
              <a:t>. </a:t>
            </a:r>
          </a:p>
          <a:p>
            <a:r>
              <a:rPr lang="ru-RU" sz="1200" kern="1200" dirty="0" err="1" smtClean="0">
                <a:solidFill>
                  <a:schemeClr val="tx1"/>
                </a:solidFill>
                <a:effectLst/>
                <a:latin typeface="+mn-lt"/>
                <a:ea typeface="+mn-ea"/>
                <a:cs typeface="+mn-cs"/>
              </a:rPr>
              <a:t>General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approach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our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unified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unified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standards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unified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software</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As</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result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installed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different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have</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unified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structure</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Such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unification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realized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because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main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method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time-of-flight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method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measuring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energy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Also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scintillation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gas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position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sensitive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set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ups</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different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also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presented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unified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histograms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scattered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studied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sample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under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various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experimental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conditions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recorded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by</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multi-element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 PSD.</a:t>
            </a:r>
          </a:p>
          <a:p>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last</a:t>
            </a:r>
            <a:r>
              <a:rPr lang="ru-RU" sz="1200" kern="1200" dirty="0" smtClean="0">
                <a:solidFill>
                  <a:schemeClr val="tx1"/>
                </a:solidFill>
                <a:effectLst/>
                <a:latin typeface="+mn-lt"/>
                <a:ea typeface="+mn-ea"/>
                <a:cs typeface="+mn-cs"/>
              </a:rPr>
              <a:t> 15 </a:t>
            </a:r>
            <a:r>
              <a:rPr lang="ru-RU" sz="1200" kern="1200" dirty="0" err="1" smtClean="0">
                <a:solidFill>
                  <a:schemeClr val="tx1"/>
                </a:solidFill>
                <a:effectLst/>
                <a:latin typeface="+mn-lt"/>
                <a:ea typeface="+mn-ea"/>
                <a:cs typeface="+mn-cs"/>
              </a:rPr>
              <a:t>years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two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generations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DAQ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have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been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our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Department</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4B883CB-9F7E-4B3E-ADDC-C062445576FF}" type="slidenum">
              <a:rPr lang="ru-RU" smtClean="0"/>
              <a:t>3</a:t>
            </a:fld>
            <a:endParaRPr lang="ru-RU"/>
          </a:p>
        </p:txBody>
      </p:sp>
    </p:spTree>
    <p:extLst>
      <p:ext uri="{BB962C8B-B14F-4D97-AF65-F5344CB8AC3E}">
        <p14:creationId xmlns:p14="http://schemas.microsoft.com/office/powerpoint/2010/main" val="394517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This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illustrated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example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construction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automation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Fourier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Stress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Diffractometer</a:t>
            </a:r>
            <a:r>
              <a:rPr lang="ru-RU" sz="1200" kern="1200" dirty="0" smtClean="0">
                <a:solidFill>
                  <a:schemeClr val="tx1"/>
                </a:solidFill>
                <a:effectLst/>
                <a:latin typeface="+mn-lt"/>
                <a:ea typeface="+mn-ea"/>
                <a:cs typeface="+mn-cs"/>
              </a:rPr>
              <a:t> (FSD) </a:t>
            </a:r>
            <a:r>
              <a:rPr lang="ru-RU" sz="1200" kern="1200" dirty="0" err="1" smtClean="0">
                <a:solidFill>
                  <a:schemeClr val="tx1"/>
                </a:solidFill>
                <a:effectLst/>
                <a:latin typeface="+mn-lt"/>
                <a:ea typeface="+mn-ea"/>
                <a:cs typeface="+mn-cs"/>
              </a:rPr>
              <a:t>located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channel</a:t>
            </a:r>
            <a:r>
              <a:rPr lang="ru-RU" sz="1200" kern="1200" dirty="0" smtClean="0">
                <a:solidFill>
                  <a:schemeClr val="tx1"/>
                </a:solidFill>
                <a:effectLst/>
                <a:latin typeface="+mn-lt"/>
                <a:ea typeface="+mn-ea"/>
                <a:cs typeface="+mn-cs"/>
              </a:rPr>
              <a:t> 11a.</a:t>
            </a: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FSD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 TOF-</a:t>
            </a:r>
            <a:r>
              <a:rPr lang="ru-RU" sz="1200" kern="1200" dirty="0" err="1" smtClean="0">
                <a:solidFill>
                  <a:schemeClr val="tx1"/>
                </a:solidFill>
                <a:effectLst/>
                <a:latin typeface="+mn-lt"/>
                <a:ea typeface="+mn-ea"/>
                <a:cs typeface="+mn-cs"/>
              </a:rPr>
              <a:t>diffractometer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fast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Fourier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chopper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modulation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intensity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neutron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beam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FSD </a:t>
            </a:r>
            <a:r>
              <a:rPr lang="ru-RU" sz="1200" kern="1200" dirty="0" err="1" smtClean="0">
                <a:solidFill>
                  <a:schemeClr val="tx1"/>
                </a:solidFill>
                <a:effectLst/>
                <a:latin typeface="+mn-lt"/>
                <a:ea typeface="+mn-ea"/>
                <a:cs typeface="+mn-cs"/>
              </a:rPr>
              <a:t>uses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Reverse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Time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Flight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RTOF, </a:t>
            </a:r>
            <a:r>
              <a:rPr lang="ru-RU" sz="1200" kern="1200" dirty="0" err="1" smtClean="0">
                <a:solidFill>
                  <a:schemeClr val="tx1"/>
                </a:solidFill>
                <a:effectLst/>
                <a:latin typeface="+mn-lt"/>
                <a:ea typeface="+mn-ea"/>
                <a:cs typeface="+mn-cs"/>
              </a:rPr>
              <a:t>method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calculation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high-resolution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present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three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similar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operate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IBR-2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Measurements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FSD </a:t>
            </a:r>
            <a:r>
              <a:rPr lang="ru-RU" sz="1200" kern="1200" dirty="0" err="1" smtClean="0">
                <a:solidFill>
                  <a:schemeClr val="tx1"/>
                </a:solidFill>
                <a:effectLst/>
                <a:latin typeface="+mn-lt"/>
                <a:ea typeface="+mn-ea"/>
                <a:cs typeface="+mn-cs"/>
              </a:rPr>
              <a:t>have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been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carried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out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since</a:t>
            </a:r>
            <a:r>
              <a:rPr lang="ru-RU" sz="1200" kern="1200" dirty="0" smtClean="0">
                <a:solidFill>
                  <a:schemeClr val="tx1"/>
                </a:solidFill>
                <a:effectLst/>
                <a:latin typeface="+mn-lt"/>
                <a:ea typeface="+mn-ea"/>
                <a:cs typeface="+mn-cs"/>
              </a:rPr>
              <a:t> 2001. </a:t>
            </a: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slide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shows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structure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based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VME </a:t>
            </a:r>
            <a:r>
              <a:rPr lang="ru-RU" sz="1200" kern="1200" dirty="0" err="1" smtClean="0">
                <a:solidFill>
                  <a:schemeClr val="tx1"/>
                </a:solidFill>
                <a:effectLst/>
                <a:latin typeface="+mn-lt"/>
                <a:ea typeface="+mn-ea"/>
                <a:cs typeface="+mn-cs"/>
              </a:rPr>
              <a:t>standard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time</a:t>
            </a:r>
            <a:r>
              <a:rPr lang="ru-RU"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input blocks of detector electronics and the discriminators are in the NIM crate near the detector system. The TOF encoders are in the CAMAC crate. The digital signal processing units and blocks of histogram memory are in the VME crate with an embedded system computer.  They all are located in the counting room over the detectors.</a:t>
            </a:r>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such</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DAQ</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our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department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two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types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VME </a:t>
            </a:r>
            <a:r>
              <a:rPr lang="ru-RU" sz="1200" kern="1200" dirty="0" err="1" smtClean="0">
                <a:solidFill>
                  <a:schemeClr val="tx1"/>
                </a:solidFill>
                <a:effectLst/>
                <a:latin typeface="+mn-lt"/>
                <a:ea typeface="+mn-ea"/>
                <a:cs typeface="+mn-cs"/>
              </a:rPr>
              <a:t>standard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high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low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resolution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modes</a:t>
            </a:r>
            <a:r>
              <a:rPr lang="ru-RU" sz="1200" kern="1200" dirty="0" smtClean="0">
                <a:solidFill>
                  <a:schemeClr val="tx1"/>
                </a:solidFill>
                <a:effectLst/>
                <a:latin typeface="+mn-lt"/>
                <a:ea typeface="+mn-ea"/>
                <a:cs typeface="+mn-cs"/>
              </a:rPr>
              <a:t>. </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RTOF </a:t>
            </a:r>
            <a:r>
              <a:rPr lang="ru-RU" sz="1200" kern="1200" dirty="0" err="1" smtClean="0">
                <a:solidFill>
                  <a:schemeClr val="tx1"/>
                </a:solidFill>
                <a:effectLst/>
                <a:latin typeface="+mn-lt"/>
                <a:ea typeface="+mn-ea"/>
                <a:cs typeface="+mn-cs"/>
              </a:rPr>
              <a:t>correlator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high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resolution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uses</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signal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correlation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received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accumulation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high-resolution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spectra</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second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module</a:t>
            </a:r>
            <a:r>
              <a:rPr lang="ru-RU" sz="1200" kern="1200" dirty="0" smtClean="0">
                <a:solidFill>
                  <a:schemeClr val="tx1"/>
                </a:solidFill>
                <a:effectLst/>
                <a:latin typeface="+mn-lt"/>
                <a:ea typeface="+mn-ea"/>
                <a:cs typeface="+mn-cs"/>
              </a:rPr>
              <a:t> PRO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responsible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temporary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storage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raw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each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cycle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format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conversion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time-of-flight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corrections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time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focusing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calculation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position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codes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linear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two-coordinate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PSDs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histogram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memory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addresses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also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monitoring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parameters</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4B883CB-9F7E-4B3E-ADDC-C062445576FF}" type="slidenum">
              <a:rPr lang="ru-RU" smtClean="0"/>
              <a:t>4</a:t>
            </a:fld>
            <a:endParaRPr lang="ru-RU"/>
          </a:p>
        </p:txBody>
      </p:sp>
    </p:spTree>
    <p:extLst>
      <p:ext uri="{BB962C8B-B14F-4D97-AF65-F5344CB8AC3E}">
        <p14:creationId xmlns:p14="http://schemas.microsoft.com/office/powerpoint/2010/main" val="129548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illustrates high-resolution spectra acquisition by RTOF analyzer based on VME –DSP-RTOF correlator blocks.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Earlier, 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FSD </a:t>
            </a:r>
            <a:r>
              <a:rPr lang="ru-RU" sz="1200" kern="1200" dirty="0" err="1" smtClean="0">
                <a:solidFill>
                  <a:schemeClr val="tx1"/>
                </a:solidFill>
                <a:effectLst/>
                <a:latin typeface="+mn-lt"/>
                <a:ea typeface="+mn-ea"/>
                <a:cs typeface="+mn-cs"/>
              </a:rPr>
              <a:t>spectrometer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 4 </a:t>
            </a:r>
            <a:r>
              <a:rPr lang="ru-RU" sz="1200" kern="1200" dirty="0" err="1" smtClean="0">
                <a:solidFill>
                  <a:schemeClr val="tx1"/>
                </a:solidFill>
                <a:effectLst/>
                <a:latin typeface="+mn-lt"/>
                <a:ea typeface="+mn-ea"/>
                <a:cs typeface="+mn-cs"/>
              </a:rPr>
              <a:t>parallel-working</a:t>
            </a:r>
            <a:r>
              <a:rPr lang="ru-RU" sz="1200" kern="1200" dirty="0" smtClean="0">
                <a:solidFill>
                  <a:schemeClr val="tx1"/>
                </a:solidFill>
                <a:effectLst/>
                <a:latin typeface="+mn-lt"/>
                <a:ea typeface="+mn-ea"/>
                <a:cs typeface="+mn-cs"/>
              </a:rPr>
              <a:t> RTOF </a:t>
            </a:r>
            <a:r>
              <a:rPr lang="ru-RU" sz="1200" kern="1200" dirty="0" err="1" smtClean="0">
                <a:solidFill>
                  <a:schemeClr val="tx1"/>
                </a:solidFill>
                <a:effectLst/>
                <a:latin typeface="+mn-lt"/>
                <a:ea typeface="+mn-ea"/>
                <a:cs typeface="+mn-cs"/>
              </a:rPr>
              <a:t>correlators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a:t>
            </a:r>
            <a:r>
              <a:rPr lang="ru-RU" sz="1200" kern="1200" dirty="0" smtClean="0">
                <a:solidFill>
                  <a:schemeClr val="tx1"/>
                </a:solidFill>
                <a:effectLst/>
                <a:latin typeface="+mn-lt"/>
                <a:ea typeface="+mn-ea"/>
                <a:cs typeface="+mn-cs"/>
              </a:rPr>
              <a:t> 4 </a:t>
            </a:r>
            <a:r>
              <a:rPr lang="ru-RU" sz="1200" kern="1200" dirty="0" err="1" smtClean="0">
                <a:solidFill>
                  <a:schemeClr val="tx1"/>
                </a:solidFill>
                <a:effectLst/>
                <a:latin typeface="+mn-lt"/>
                <a:ea typeface="+mn-ea"/>
                <a:cs typeface="+mn-cs"/>
              </a:rPr>
              <a:t>total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collected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four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sections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multi-element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Each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correlator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provided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calculation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mutually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correlated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function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three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such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pulse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chopper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pic-up</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total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signal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section</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resulting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high-resolution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spectrum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accumulated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operation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memory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each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out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by</a:t>
            </a:r>
            <a:r>
              <a:rPr lang="ru-RU" sz="1200" kern="1200" dirty="0" smtClean="0">
                <a:solidFill>
                  <a:schemeClr val="tx1"/>
                </a:solidFill>
                <a:effectLst/>
                <a:latin typeface="+mn-lt"/>
                <a:ea typeface="+mn-ea"/>
                <a:cs typeface="+mn-cs"/>
              </a:rPr>
              <a:t> VME-PC </a:t>
            </a:r>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each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measuring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cycle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chopper</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5</a:t>
            </a:fld>
            <a:endParaRPr lang="ru-RU"/>
          </a:p>
        </p:txBody>
      </p:sp>
    </p:spTree>
    <p:extLst>
      <p:ext uri="{BB962C8B-B14F-4D97-AF65-F5344CB8AC3E}">
        <p14:creationId xmlns:p14="http://schemas.microsoft.com/office/powerpoint/2010/main" val="313633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This photo shows a </a:t>
            </a:r>
            <a:r>
              <a:rPr lang="en-US" sz="1200" kern="1200" dirty="0" err="1" smtClean="0">
                <a:solidFill>
                  <a:schemeClr val="tx1"/>
                </a:solidFill>
                <a:effectLst/>
                <a:latin typeface="+mn-lt"/>
                <a:ea typeface="+mn-ea"/>
                <a:cs typeface="+mn-cs"/>
              </a:rPr>
              <a:t>VMEbus</a:t>
            </a:r>
            <a:r>
              <a:rPr lang="en-US" sz="1200" kern="1200" dirty="0" smtClean="0">
                <a:solidFill>
                  <a:schemeClr val="tx1"/>
                </a:solidFill>
                <a:effectLst/>
                <a:latin typeface="+mn-lt"/>
                <a:ea typeface="+mn-ea"/>
                <a:cs typeface="+mn-cs"/>
              </a:rPr>
              <a:t>-DAQ crate with the above said RTOF analyzer and a low resolution subsystem based on the DSP unit PRO as it was in operation on the Fourier Stress Diffractometer for a long time. </a:t>
            </a:r>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time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first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version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SONIX </a:t>
            </a:r>
            <a:r>
              <a:rPr lang="ru-RU" sz="1200" kern="1200" dirty="0" err="1" smtClean="0">
                <a:solidFill>
                  <a:schemeClr val="tx1"/>
                </a:solidFill>
                <a:effectLst/>
                <a:latin typeface="+mn-lt"/>
                <a:ea typeface="+mn-ea"/>
                <a:cs typeface="+mn-cs"/>
              </a:rPr>
              <a:t>control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software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running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under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OS9 </a:t>
            </a:r>
            <a:r>
              <a:rPr lang="ru-RU" sz="1200" kern="1200" dirty="0" err="1" smtClean="0">
                <a:solidFill>
                  <a:schemeClr val="tx1"/>
                </a:solidFill>
                <a:effectLst/>
                <a:latin typeface="+mn-lt"/>
                <a:ea typeface="+mn-ea"/>
                <a:cs typeface="+mn-cs"/>
              </a:rPr>
              <a:t>operation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located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same</a:t>
            </a:r>
            <a:r>
              <a:rPr lang="ru-RU" sz="1200" kern="1200" dirty="0" smtClean="0">
                <a:solidFill>
                  <a:schemeClr val="tx1"/>
                </a:solidFill>
                <a:effectLst/>
                <a:latin typeface="+mn-lt"/>
                <a:ea typeface="+mn-ea"/>
                <a:cs typeface="+mn-cs"/>
              </a:rPr>
              <a:t> VME </a:t>
            </a:r>
            <a:r>
              <a:rPr lang="ru-RU" sz="1200" kern="1200" dirty="0" err="1" smtClean="0">
                <a:solidFill>
                  <a:schemeClr val="tx1"/>
                </a:solidFill>
                <a:effectLst/>
                <a:latin typeface="+mn-lt"/>
                <a:ea typeface="+mn-ea"/>
                <a:cs typeface="+mn-cs"/>
              </a:rPr>
              <a:t>crate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also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software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package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provided</a:t>
            </a:r>
            <a:r>
              <a:rPr lang="ru-RU" sz="1200" kern="1200" dirty="0" smtClean="0">
                <a:solidFill>
                  <a:schemeClr val="tx1"/>
                </a:solidFill>
                <a:effectLst/>
                <a:latin typeface="+mn-lt"/>
                <a:ea typeface="+mn-ea"/>
                <a:cs typeface="+mn-cs"/>
              </a:rPr>
              <a:t> a </a:t>
            </a:r>
            <a:r>
              <a:rPr lang="ru-RU" sz="1200" kern="1200" dirty="0" err="1" smtClean="0">
                <a:solidFill>
                  <a:schemeClr val="tx1"/>
                </a:solidFill>
                <a:effectLst/>
                <a:latin typeface="+mn-lt"/>
                <a:ea typeface="+mn-ea"/>
                <a:cs typeface="+mn-cs"/>
              </a:rPr>
              <a:t>unified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graphical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interface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including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both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experiment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control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visualization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used</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same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time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possible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work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via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network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through</a:t>
            </a:r>
            <a:r>
              <a:rPr lang="ru-RU" sz="1200" kern="1200" dirty="0" smtClean="0">
                <a:solidFill>
                  <a:schemeClr val="tx1"/>
                </a:solidFill>
                <a:effectLst/>
                <a:latin typeface="+mn-lt"/>
                <a:ea typeface="+mn-ea"/>
                <a:cs typeface="+mn-cs"/>
              </a:rPr>
              <a:t> a PC </a:t>
            </a:r>
            <a:r>
              <a:rPr lang="ru-RU" sz="1200" kern="1200" dirty="0" err="1" smtClean="0">
                <a:solidFill>
                  <a:schemeClr val="tx1"/>
                </a:solidFill>
                <a:effectLst/>
                <a:latin typeface="+mn-lt"/>
                <a:ea typeface="+mn-ea"/>
                <a:cs typeface="+mn-cs"/>
              </a:rPr>
              <a:t>operating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remote</a:t>
            </a:r>
            <a:r>
              <a:rPr lang="ru-RU" sz="1200" kern="1200" dirty="0" smtClean="0">
                <a:solidFill>
                  <a:schemeClr val="tx1"/>
                </a:solidFill>
                <a:effectLst/>
                <a:latin typeface="+mn-lt"/>
                <a:ea typeface="+mn-ea"/>
                <a:cs typeface="+mn-cs"/>
              </a:rPr>
              <a:t> X-</a:t>
            </a:r>
            <a:r>
              <a:rPr lang="ru-RU" sz="1200" kern="1200" dirty="0" err="1" smtClean="0">
                <a:solidFill>
                  <a:schemeClr val="tx1"/>
                </a:solidFill>
                <a:effectLst/>
                <a:latin typeface="+mn-lt"/>
                <a:ea typeface="+mn-ea"/>
                <a:cs typeface="+mn-cs"/>
              </a:rPr>
              <a:t>terminal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mode</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Later, in all our VME-DAQ crates the single-board  VME</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computer module, was replaced with </a:t>
            </a:r>
            <a:r>
              <a:rPr lang="en-US" sz="1200" kern="1200" dirty="0" smtClean="0">
                <a:solidFill>
                  <a:schemeClr val="tx1"/>
                </a:solidFill>
                <a:effectLst/>
                <a:latin typeface="+mn-lt"/>
                <a:ea typeface="+mn-ea"/>
                <a:cs typeface="+mn-cs"/>
              </a:rPr>
              <a:t>an external PC </a:t>
            </a:r>
            <a:r>
              <a:rPr lang="ru-RU" sz="1200" kern="1200" dirty="0" smtClean="0">
                <a:solidFill>
                  <a:schemeClr val="tx1"/>
                </a:solidFill>
                <a:effectLst/>
                <a:latin typeface="+mn-lt"/>
                <a:ea typeface="+mn-ea"/>
                <a:cs typeface="+mn-cs"/>
              </a:rPr>
              <a:t>by connecting a VMEbus, </a:t>
            </a:r>
            <a:r>
              <a:rPr lang="en-US" sz="1200" kern="1200" dirty="0" smtClean="0">
                <a:solidFill>
                  <a:schemeClr val="tx1"/>
                </a:solidFill>
                <a:effectLst/>
                <a:latin typeface="+mn-lt"/>
                <a:ea typeface="+mn-ea"/>
                <a:cs typeface="+mn-cs"/>
              </a:rPr>
              <a:t>through </a:t>
            </a:r>
            <a:r>
              <a:rPr lang="ru-RU" sz="1200" kern="1200" dirty="0" smtClean="0">
                <a:solidFill>
                  <a:schemeClr val="tx1"/>
                </a:solidFill>
                <a:effectLst/>
                <a:latin typeface="+mn-lt"/>
                <a:ea typeface="+mn-ea"/>
                <a:cs typeface="+mn-cs"/>
              </a:rPr>
              <a:t>PCI </a:t>
            </a:r>
            <a:r>
              <a:rPr lang="ru-RU" sz="1200" kern="1200" dirty="0" err="1" smtClean="0">
                <a:solidFill>
                  <a:schemeClr val="tx1"/>
                </a:solidFill>
                <a:effectLst/>
                <a:latin typeface="+mn-lt"/>
                <a:ea typeface="+mn-ea"/>
                <a:cs typeface="+mn-cs"/>
              </a:rPr>
              <a:t>interface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adapter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PC</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case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PC </a:t>
            </a:r>
            <a:r>
              <a:rPr lang="ru-RU" sz="1200" kern="1200" dirty="0" err="1" smtClean="0">
                <a:solidFill>
                  <a:schemeClr val="tx1"/>
                </a:solidFill>
                <a:effectLst/>
                <a:latin typeface="+mn-lt"/>
                <a:ea typeface="+mn-ea"/>
                <a:cs typeface="+mn-cs"/>
              </a:rPr>
              <a:t>performs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VME</a:t>
            </a:r>
            <a:r>
              <a:rPr lang="en-US" sz="1200" kern="1200" dirty="0" smtClean="0">
                <a:solidFill>
                  <a:schemeClr val="tx1"/>
                </a:solidFill>
                <a:effectLst/>
                <a:latin typeface="+mn-lt"/>
                <a:ea typeface="+mn-ea"/>
                <a:cs typeface="+mn-cs"/>
              </a:rPr>
              <a:t>-computer </a:t>
            </a:r>
            <a:r>
              <a:rPr lang="ru-RU" sz="1200" kern="1200" dirty="0" err="1" smtClean="0">
                <a:solidFill>
                  <a:schemeClr val="tx1"/>
                </a:solidFill>
                <a:effectLst/>
                <a:latin typeface="+mn-lt"/>
                <a:ea typeface="+mn-ea"/>
                <a:cs typeface="+mn-cs"/>
              </a:rPr>
              <a:t>function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Sonix</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control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complex</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replaced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Sonix</a:t>
            </a:r>
            <a:r>
              <a:rPr lang="ru-RU" sz="1200" kern="1200" dirty="0" smtClean="0">
                <a:solidFill>
                  <a:schemeClr val="tx1"/>
                </a:solidFill>
                <a:effectLst/>
                <a:latin typeface="+mn-lt"/>
                <a:ea typeface="+mn-ea"/>
                <a:cs typeface="+mn-cs"/>
              </a:rPr>
              <a:t> +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Windows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operating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instead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OS-9.</a:t>
            </a:r>
          </a:p>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6</a:t>
            </a:fld>
            <a:endParaRPr lang="ru-RU"/>
          </a:p>
        </p:txBody>
      </p:sp>
    </p:spTree>
    <p:extLst>
      <p:ext uri="{BB962C8B-B14F-4D97-AF65-F5344CB8AC3E}">
        <p14:creationId xmlns:p14="http://schemas.microsoft.com/office/powerpoint/2010/main" val="203065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Slides 7-8. </a:t>
            </a:r>
          </a:p>
          <a:p>
            <a:r>
              <a:rPr lang="en-US" sz="1200" kern="1200" dirty="0" smtClean="0">
                <a:solidFill>
                  <a:schemeClr val="tx1"/>
                </a:solidFill>
                <a:effectLst/>
                <a:latin typeface="+mn-lt"/>
                <a:ea typeface="+mn-ea"/>
                <a:cs typeface="+mn-cs"/>
              </a:rPr>
              <a:t>The slides list new challenges for DAQ due to spectrometer development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
            </a:r>
            <a:r>
              <a:rPr lang="ru-RU" sz="1200" kern="1200" dirty="0" err="1" smtClean="0">
                <a:solidFill>
                  <a:schemeClr val="tx1"/>
                </a:solidFill>
                <a:effectLst/>
                <a:latin typeface="+mn-lt"/>
                <a:ea typeface="+mn-ea"/>
                <a:cs typeface="+mn-cs"/>
              </a:rPr>
              <a:t>evelopment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projects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spectrometers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detector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incorporating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PSDs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higher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requirements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increased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accuracy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measurements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together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requirements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accumulation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larger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amounts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raw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transmitted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on-line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demand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acquisition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units</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projects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also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assume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improvement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experiment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automation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including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upgrading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sample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environment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development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SONIX </a:t>
            </a:r>
            <a:r>
              <a:rPr lang="ru-RU" sz="1200" kern="1200" dirty="0" err="1" smtClean="0">
                <a:solidFill>
                  <a:schemeClr val="tx1"/>
                </a:solidFill>
                <a:effectLst/>
                <a:latin typeface="+mn-lt"/>
                <a:ea typeface="+mn-ea"/>
                <a:cs typeface="+mn-cs"/>
              </a:rPr>
              <a:t>software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package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modernization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information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computing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structure</a:t>
            </a:r>
            <a:r>
              <a:rPr lang="ru-RU" sz="1200" kern="1200" dirty="0" smtClean="0">
                <a:solidFill>
                  <a:schemeClr val="tx1"/>
                </a:solidFill>
                <a:effectLst/>
                <a:latin typeface="+mn-lt"/>
                <a:ea typeface="+mn-ea"/>
                <a:cs typeface="+mn-cs"/>
              </a:rPr>
              <a:t>.</a:t>
            </a:r>
          </a:p>
          <a:p>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4B883CB-9F7E-4B3E-ADDC-C062445576FF}" type="slidenum">
              <a:rPr lang="ru-RU" smtClean="0"/>
              <a:t>7</a:t>
            </a:fld>
            <a:endParaRPr lang="ru-RU"/>
          </a:p>
        </p:txBody>
      </p:sp>
    </p:spTree>
    <p:extLst>
      <p:ext uri="{BB962C8B-B14F-4D97-AF65-F5344CB8AC3E}">
        <p14:creationId xmlns:p14="http://schemas.microsoft.com/office/powerpoint/2010/main" val="151025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8</a:t>
            </a:fld>
            <a:endParaRPr lang="ru-RU"/>
          </a:p>
        </p:txBody>
      </p:sp>
    </p:spTree>
    <p:extLst>
      <p:ext uri="{BB962C8B-B14F-4D97-AF65-F5344CB8AC3E}">
        <p14:creationId xmlns:p14="http://schemas.microsoft.com/office/powerpoint/2010/main" val="343025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slide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shows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that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satisfies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requirements</a:t>
            </a:r>
            <a:r>
              <a:rPr lang="ru-RU" sz="1200" kern="1200" dirty="0" smtClean="0">
                <a:solidFill>
                  <a:schemeClr val="tx1"/>
                </a:solidFill>
                <a:effectLst/>
                <a:latin typeface="+mn-lt"/>
                <a:ea typeface="+mn-ea"/>
                <a:cs typeface="+mn-cs"/>
              </a:rPr>
              <a:t>.</a:t>
            </a: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block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new</a:t>
            </a:r>
            <a:r>
              <a:rPr lang="ru-RU" sz="1200" kern="1200" dirty="0" smtClean="0">
                <a:solidFill>
                  <a:schemeClr val="tx1"/>
                </a:solidFill>
                <a:effectLst/>
                <a:latin typeface="+mn-lt"/>
                <a:ea typeface="+mn-ea"/>
                <a:cs typeface="+mn-cs"/>
              </a:rPr>
              <a:t> DAQ </a:t>
            </a:r>
            <a:r>
              <a:rPr lang="ru-RU" sz="1200" kern="1200" dirty="0" err="1" smtClean="0">
                <a:solidFill>
                  <a:schemeClr val="tx1"/>
                </a:solidFill>
                <a:effectLst/>
                <a:latin typeface="+mn-lt"/>
                <a:ea typeface="+mn-ea"/>
                <a:cs typeface="+mn-cs"/>
              </a:rPr>
              <a:t>system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modules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directly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connected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computer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interfaces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De-Li-DAQ-1 </a:t>
            </a:r>
            <a:r>
              <a:rPr lang="ru-RU" sz="1200" kern="1200" dirty="0" err="1" smtClean="0">
                <a:solidFill>
                  <a:schemeClr val="tx1"/>
                </a:solidFill>
                <a:effectLst/>
                <a:latin typeface="+mn-lt"/>
                <a:ea typeface="+mn-ea"/>
                <a:cs typeface="+mn-cs"/>
              </a:rPr>
              <a:t>module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 PCI </a:t>
            </a:r>
            <a:r>
              <a:rPr lang="ru-RU" sz="1200" kern="1200" dirty="0" err="1" smtClean="0">
                <a:solidFill>
                  <a:schemeClr val="tx1"/>
                </a:solidFill>
                <a:effectLst/>
                <a:latin typeface="+mn-lt"/>
                <a:ea typeface="+mn-ea"/>
                <a:cs typeface="+mn-cs"/>
              </a:rPr>
              <a:t>interface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designed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collect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accumulate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two-coordinate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PSDs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based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multiwire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proportional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chambers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with</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delay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line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readout</a:t>
            </a:r>
            <a:r>
              <a:rPr lang="ru-RU" sz="1200" kern="1200" dirty="0" smtClean="0">
                <a:solidFill>
                  <a:schemeClr val="tx1"/>
                </a:solidFill>
                <a:effectLst/>
                <a:latin typeface="+mn-lt"/>
                <a:ea typeface="+mn-ea"/>
                <a:cs typeface="+mn-cs"/>
              </a:rPr>
              <a:t>. </a:t>
            </a:r>
          </a:p>
          <a:p>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module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built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basis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TDC, </a:t>
            </a:r>
            <a:r>
              <a:rPr lang="en-US" sz="1200" kern="1200" dirty="0" smtClean="0">
                <a:solidFill>
                  <a:schemeClr val="tx1"/>
                </a:solidFill>
                <a:effectLst/>
                <a:latin typeface="+mn-lt"/>
                <a:ea typeface="+mn-ea"/>
                <a:cs typeface="+mn-cs"/>
              </a:rPr>
              <a:t>DSP, </a:t>
            </a:r>
            <a:r>
              <a:rPr lang="ru-RU" sz="1200" kern="1200" dirty="0" smtClean="0">
                <a:solidFill>
                  <a:schemeClr val="tx1"/>
                </a:solidFill>
                <a:effectLst/>
                <a:latin typeface="+mn-lt"/>
                <a:ea typeface="+mn-ea"/>
                <a:cs typeface="+mn-cs"/>
              </a:rPr>
              <a:t>FPGA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RAM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allows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implementation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algorithms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for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receiving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processing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from</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PSDs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accumulating</a:t>
            </a:r>
            <a:r>
              <a:rPr lang="ru-RU" sz="1200" kern="1200" dirty="0" smtClean="0">
                <a:solidFill>
                  <a:schemeClr val="tx1"/>
                </a:solidFill>
                <a:effectLst/>
                <a:latin typeface="+mn-lt"/>
                <a:ea typeface="+mn-ea"/>
                <a:cs typeface="+mn-cs"/>
              </a:rPr>
              <a:t> 3-dimensional X-Y-TOF </a:t>
            </a:r>
            <a:r>
              <a:rPr lang="ru-RU" sz="1200" kern="1200" dirty="0" err="1" smtClean="0">
                <a:solidFill>
                  <a:schemeClr val="tx1"/>
                </a:solidFill>
                <a:effectLst/>
                <a:latin typeface="+mn-lt"/>
                <a:ea typeface="+mn-ea"/>
                <a:cs typeface="+mn-cs"/>
              </a:rPr>
              <a:t>spectra</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well as </a:t>
            </a:r>
            <a:r>
              <a:rPr lang="ru-RU" sz="1200" kern="1200" dirty="0" err="1" smtClean="0">
                <a:solidFill>
                  <a:schemeClr val="tx1"/>
                </a:solidFill>
                <a:effectLst/>
                <a:latin typeface="+mn-lt"/>
                <a:ea typeface="+mn-ea"/>
                <a:cs typeface="+mn-cs"/>
              </a:rPr>
              <a:t>transferring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raw</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list-mode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mode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 rate up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eight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hundred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thousand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events</a:t>
            </a:r>
            <a:r>
              <a:rPr lang="ru-RU" sz="1200" kern="1200" dirty="0" smtClean="0">
                <a:solidFill>
                  <a:schemeClr val="tx1"/>
                </a:solidFill>
                <a:effectLst/>
                <a:latin typeface="+mn-lt"/>
                <a:ea typeface="+mn-ea"/>
                <a:cs typeface="+mn-cs"/>
              </a:rPr>
              <a:t> / s</a:t>
            </a:r>
          </a:p>
          <a:p>
            <a:endParaRPr lang="ru-RU" dirty="0"/>
          </a:p>
        </p:txBody>
      </p:sp>
      <p:sp>
        <p:nvSpPr>
          <p:cNvPr id="4" name="Номер слайда 3"/>
          <p:cNvSpPr>
            <a:spLocks noGrp="1"/>
          </p:cNvSpPr>
          <p:nvPr>
            <p:ph type="sldNum" sz="quarter" idx="10"/>
          </p:nvPr>
        </p:nvSpPr>
        <p:spPr/>
        <p:txBody>
          <a:bodyPr/>
          <a:lstStyle/>
          <a:p>
            <a:fld id="{F4B883CB-9F7E-4B3E-ADDC-C062445576FF}" type="slidenum">
              <a:rPr lang="ru-RU" smtClean="0"/>
              <a:t>9</a:t>
            </a:fld>
            <a:endParaRPr lang="ru-RU"/>
          </a:p>
        </p:txBody>
      </p:sp>
    </p:spTree>
    <p:extLst>
      <p:ext uri="{BB962C8B-B14F-4D97-AF65-F5344CB8AC3E}">
        <p14:creationId xmlns:p14="http://schemas.microsoft.com/office/powerpoint/2010/main" val="743435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42D5C7E1-9AD4-480E-93AB-F1C7D27A5E18}" type="datetimeFigureOut">
              <a:rPr lang="ru-RU" smtClean="0"/>
              <a:t>23.09.2017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F9A90FB-4C60-4EE3-8451-7A1E9A91EC6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9A90FB-4C60-4EE3-8451-7A1E9A91EC6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9A90FB-4C60-4EE3-8451-7A1E9A91EC63}"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525" y="1081088"/>
            <a:ext cx="8420100" cy="1239837"/>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69925" y="2574925"/>
            <a:ext cx="2397125" cy="2590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3219450" y="2574925"/>
            <a:ext cx="2397125" cy="2590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69925" y="5318125"/>
            <a:ext cx="4946650" cy="2590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9"/>
          <p:cNvSpPr>
            <a:spLocks noGrp="1" noChangeArrowheads="1"/>
          </p:cNvSpPr>
          <p:nvPr>
            <p:ph type="ftr" idx="10"/>
          </p:nvPr>
        </p:nvSpPr>
        <p:spPr/>
        <p:txBody>
          <a:bodyPr/>
          <a:lstStyle>
            <a:lvl1pPr>
              <a:defRPr/>
            </a:lvl1pPr>
          </a:lstStyle>
          <a:p>
            <a:pPr>
              <a:defRPr/>
            </a:pPr>
            <a:endParaRPr lang="ru-RU"/>
          </a:p>
        </p:txBody>
      </p:sp>
      <p:sp>
        <p:nvSpPr>
          <p:cNvPr id="7" name="Rectangle 10"/>
          <p:cNvSpPr>
            <a:spLocks noGrp="1" noChangeArrowheads="1"/>
          </p:cNvSpPr>
          <p:nvPr>
            <p:ph type="sldNum" idx="11"/>
          </p:nvPr>
        </p:nvSpPr>
        <p:spPr/>
        <p:txBody>
          <a:bodyPr/>
          <a:lstStyle>
            <a:lvl1pPr>
              <a:defRPr/>
            </a:lvl1pPr>
          </a:lstStyle>
          <a:p>
            <a:pPr>
              <a:defRPr/>
            </a:pPr>
            <a:fld id="{F3448780-13E7-4BB2-A7CD-913179331B68}" type="slidenum">
              <a:rPr lang="ru-RU"/>
              <a:pPr>
                <a:defRPr/>
              </a:pPr>
              <a:t>‹#›</a:t>
            </a:fld>
            <a:endParaRPr lang="ru-RU"/>
          </a:p>
        </p:txBody>
      </p:sp>
    </p:spTree>
    <p:extLst>
      <p:ext uri="{BB962C8B-B14F-4D97-AF65-F5344CB8AC3E}">
        <p14:creationId xmlns:p14="http://schemas.microsoft.com/office/powerpoint/2010/main" val="340069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9A90FB-4C60-4EE3-8451-7A1E9A91EC63}"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9A90FB-4C60-4EE3-8451-7A1E9A91EC63}"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F9A90FB-4C60-4EE3-8451-7A1E9A91EC63}"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F9A90FB-4C60-4EE3-8451-7A1E9A91EC6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F9A90FB-4C60-4EE3-8451-7A1E9A91EC63}"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2D5C7E1-9AD4-480E-93AB-F1C7D27A5E18}" type="datetimeFigureOut">
              <a:rPr lang="ru-RU" smtClean="0"/>
              <a:t>23.09.2017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F9A90FB-4C60-4EE3-8451-7A1E9A91EC6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42D5C7E1-9AD4-480E-93AB-F1C7D27A5E18}" type="datetimeFigureOut">
              <a:rPr lang="ru-RU" smtClean="0"/>
              <a:t>23.09.2017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F9A90FB-4C60-4EE3-8451-7A1E9A91EC6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42D5C7E1-9AD4-480E-93AB-F1C7D27A5E18}" type="datetimeFigureOut">
              <a:rPr lang="ru-RU" smtClean="0"/>
              <a:t>23.09.2017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F9A90FB-4C60-4EE3-8451-7A1E9A91EC63}"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D5C7E1-9AD4-480E-93AB-F1C7D27A5E18}" type="datetimeFigureOut">
              <a:rPr lang="ru-RU" smtClean="0"/>
              <a:t>23.09.2017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9A90FB-4C60-4EE3-8451-7A1E9A91EC6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jinr.ru/abstractDisplay.py?abstractId=142&amp;confId=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1748" y="1412776"/>
            <a:ext cx="7772400" cy="1296143"/>
          </a:xfrm>
        </p:spPr>
        <p:txBody>
          <a:bodyPr>
            <a:normAutofit/>
          </a:bodyPr>
          <a:lstStyle/>
          <a:p>
            <a:r>
              <a:rPr lang="en-US" sz="3200" b="0" u="sng" dirty="0">
                <a:solidFill>
                  <a:srgbClr val="00B050"/>
                </a:solidFill>
                <a:hlinkClick r:id="rId3"/>
              </a:rPr>
              <a:t>Data acquisition systems on neutron spectrometers of the IBR-2 reactor </a:t>
            </a:r>
            <a:endParaRPr lang="ru-RU" sz="3200" b="0" u="sng" dirty="0">
              <a:solidFill>
                <a:srgbClr val="00B050"/>
              </a:solidFill>
            </a:endParaRPr>
          </a:p>
        </p:txBody>
      </p:sp>
      <p:sp>
        <p:nvSpPr>
          <p:cNvPr id="3" name="Подзаголовок 2"/>
          <p:cNvSpPr>
            <a:spLocks noGrp="1"/>
          </p:cNvSpPr>
          <p:nvPr>
            <p:ph type="subTitle" idx="1"/>
          </p:nvPr>
        </p:nvSpPr>
        <p:spPr>
          <a:xfrm>
            <a:off x="395537" y="2924944"/>
            <a:ext cx="8496944" cy="2304256"/>
          </a:xfrm>
        </p:spPr>
        <p:txBody>
          <a:bodyPr>
            <a:normAutofit fontScale="40000" lnSpcReduction="20000"/>
          </a:bodyPr>
          <a:lstStyle/>
          <a:p>
            <a:pPr algn="l">
              <a:lnSpc>
                <a:spcPct val="120000"/>
              </a:lnSpc>
            </a:pPr>
            <a:r>
              <a:rPr lang="en-US" sz="5600" dirty="0" smtClean="0"/>
              <a:t>Andrey </a:t>
            </a:r>
            <a:r>
              <a:rPr lang="en-US" sz="5600" dirty="0" err="1" smtClean="0"/>
              <a:t>Bogdzel</a:t>
            </a:r>
            <a:r>
              <a:rPr lang="en-US" sz="5600" dirty="0" smtClean="0"/>
              <a:t>, Andrey </a:t>
            </a:r>
            <a:r>
              <a:rPr lang="en-US" sz="5600" dirty="0" err="1" smtClean="0"/>
              <a:t>Churakov</a:t>
            </a:r>
            <a:r>
              <a:rPr lang="en-US" sz="5600" dirty="0" smtClean="0"/>
              <a:t>, </a:t>
            </a:r>
            <a:r>
              <a:rPr lang="en-US" sz="5600" dirty="0" err="1"/>
              <a:t>Feodosiy</a:t>
            </a:r>
            <a:r>
              <a:rPr lang="en-US" sz="5600" dirty="0"/>
              <a:t> </a:t>
            </a:r>
            <a:r>
              <a:rPr lang="en-US" sz="5600" dirty="0" err="1" smtClean="0"/>
              <a:t>Levchanovsky</a:t>
            </a:r>
            <a:r>
              <a:rPr lang="en-US" sz="5600" dirty="0" smtClean="0"/>
              <a:t>, Andrey </a:t>
            </a:r>
            <a:r>
              <a:rPr lang="en-US" sz="5600" dirty="0" err="1" smtClean="0"/>
              <a:t>Kirilov</a:t>
            </a:r>
            <a:r>
              <a:rPr lang="en-US" sz="5600" dirty="0" smtClean="0"/>
              <a:t>, Vladimir </a:t>
            </a:r>
            <a:r>
              <a:rPr lang="en-US" sz="5600" dirty="0" err="1" smtClean="0"/>
              <a:t>Kruglov</a:t>
            </a:r>
            <a:r>
              <a:rPr lang="en-US" sz="5600" dirty="0" smtClean="0"/>
              <a:t>,</a:t>
            </a:r>
            <a:r>
              <a:rPr lang="en-US" sz="5600" dirty="0"/>
              <a:t> </a:t>
            </a:r>
            <a:r>
              <a:rPr lang="en-US" sz="5600" dirty="0" smtClean="0"/>
              <a:t>Sergey Kulikov, </a:t>
            </a:r>
            <a:r>
              <a:rPr lang="en-US" sz="6000" dirty="0" err="1" smtClean="0"/>
              <a:t>Michail</a:t>
            </a:r>
            <a:r>
              <a:rPr lang="en-US" sz="6000" dirty="0" smtClean="0"/>
              <a:t> </a:t>
            </a:r>
            <a:r>
              <a:rPr lang="en-US" sz="6000" dirty="0" err="1" smtClean="0"/>
              <a:t>Korobchenko</a:t>
            </a:r>
            <a:r>
              <a:rPr lang="en-US" sz="6000" dirty="0"/>
              <a:t>,</a:t>
            </a:r>
            <a:r>
              <a:rPr lang="en-US" sz="5600" dirty="0" smtClean="0"/>
              <a:t> Elena Litvinenko, Svetlana </a:t>
            </a:r>
            <a:r>
              <a:rPr lang="en-US" sz="5600" dirty="0" err="1" smtClean="0"/>
              <a:t>Murashkevich</a:t>
            </a:r>
            <a:r>
              <a:rPr lang="en-US" sz="5600" dirty="0" smtClean="0"/>
              <a:t>, Vladimir </a:t>
            </a:r>
            <a:r>
              <a:rPr lang="en-US" sz="5600" dirty="0" err="1" smtClean="0"/>
              <a:t>Drozdov</a:t>
            </a:r>
            <a:r>
              <a:rPr lang="en-US" sz="5600" dirty="0" smtClean="0"/>
              <a:t>, Valentin </a:t>
            </a:r>
            <a:r>
              <a:rPr lang="en-US" sz="5600" dirty="0" err="1" smtClean="0"/>
              <a:t>Prikhodko</a:t>
            </a:r>
            <a:r>
              <a:rPr lang="en-US" sz="5600" dirty="0" smtClean="0"/>
              <a:t>, Valery </a:t>
            </a:r>
            <a:r>
              <a:rPr lang="en-US" sz="5600" dirty="0" err="1" smtClean="0"/>
              <a:t>Zhuravlev</a:t>
            </a:r>
            <a:endParaRPr lang="en-US" sz="5600" dirty="0" smtClean="0"/>
          </a:p>
          <a:p>
            <a:pPr>
              <a:lnSpc>
                <a:spcPct val="120000"/>
              </a:lnSpc>
            </a:pPr>
            <a:r>
              <a:rPr lang="en-US" sz="5600" dirty="0" smtClean="0"/>
              <a:t> </a:t>
            </a:r>
            <a:r>
              <a:rPr lang="en-US" sz="5600" b="1" dirty="0" smtClean="0"/>
              <a:t>Presenters</a:t>
            </a:r>
            <a:endParaRPr lang="en-US" sz="5600" b="1" dirty="0"/>
          </a:p>
          <a:p>
            <a:pPr>
              <a:lnSpc>
                <a:spcPct val="120000"/>
              </a:lnSpc>
            </a:pPr>
            <a:r>
              <a:rPr lang="en-US" sz="5600" dirty="0"/>
              <a:t>Vladimir </a:t>
            </a:r>
            <a:r>
              <a:rPr lang="en-US" sz="5600" dirty="0" err="1" smtClean="0"/>
              <a:t>Drozdov</a:t>
            </a:r>
            <a:r>
              <a:rPr lang="en-US" sz="5600" dirty="0" smtClean="0"/>
              <a:t>, FLNP JINR</a:t>
            </a:r>
            <a:endParaRPr lang="en-US" sz="2000"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4355976" y="205213"/>
            <a:ext cx="4176464" cy="830997"/>
          </a:xfrm>
          <a:prstGeom prst="rect">
            <a:avLst/>
          </a:prstGeom>
          <a:noFill/>
        </p:spPr>
        <p:txBody>
          <a:bodyPr wrap="square" rtlCol="0">
            <a:spAutoFit/>
          </a:bodyPr>
          <a:lstStyle/>
          <a:p>
            <a:r>
              <a:rPr lang="en-US" sz="2400" dirty="0" smtClean="0">
                <a:solidFill>
                  <a:schemeClr val="accent6">
                    <a:lumMod val="75000"/>
                  </a:schemeClr>
                </a:solidFill>
                <a:effectLst>
                  <a:outerShdw blurRad="38100" dist="38100" dir="2700000" algn="tl">
                    <a:srgbClr val="000000">
                      <a:alpha val="43137"/>
                    </a:srgbClr>
                  </a:outerShdw>
                </a:effectLst>
              </a:rPr>
              <a:t>Frank Laboratory of Neutron Physics, JINR</a:t>
            </a:r>
            <a:endParaRPr lang="ru-RU" sz="2400" dirty="0">
              <a:solidFill>
                <a:schemeClr val="accent6">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60000"/>
                    <a:lumOff val="40000"/>
                  </a:schemeClr>
                </a:solidFill>
              </a:rPr>
              <a:t>NEC’2017</a:t>
            </a:r>
            <a:endParaRPr lang="ru-RU" sz="2000" dirty="0">
              <a:solidFill>
                <a:schemeClr val="accent3">
                  <a:lumMod val="60000"/>
                  <a:lumOff val="40000"/>
                </a:schemeClr>
              </a:solidFill>
            </a:endParaRPr>
          </a:p>
        </p:txBody>
      </p:sp>
      <p:sp>
        <p:nvSpPr>
          <p:cNvPr id="5" name="Прямоугольник 4"/>
          <p:cNvSpPr/>
          <p:nvPr/>
        </p:nvSpPr>
        <p:spPr>
          <a:xfrm>
            <a:off x="5220072" y="2924944"/>
            <a:ext cx="3156485"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2803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8532813" y="6021388"/>
            <a:ext cx="271526"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r>
              <a:rPr lang="en-US" altLang="ru-RU" sz="2800" dirty="0">
                <a:solidFill>
                  <a:srgbClr val="FFFFFF"/>
                </a:solidFill>
                <a:latin typeface="Times New Roman" pitchFamily="18" charset="0"/>
              </a:rPr>
              <a:t> </a:t>
            </a:r>
            <a:endParaRPr lang="de-DE" altLang="ru-RU" sz="2800" dirty="0">
              <a:solidFill>
                <a:srgbClr val="FFFFFF"/>
              </a:solidFill>
              <a:latin typeface="Times New Roman" pitchFamily="18" charset="0"/>
            </a:endParaRPr>
          </a:p>
        </p:txBody>
      </p:sp>
      <p:sp>
        <p:nvSpPr>
          <p:cNvPr id="4099" name="Rectangle 2"/>
          <p:cNvSpPr>
            <a:spLocks noGrp="1" noChangeArrowheads="1"/>
          </p:cNvSpPr>
          <p:nvPr>
            <p:ph type="title"/>
          </p:nvPr>
        </p:nvSpPr>
        <p:spPr>
          <a:xfrm>
            <a:off x="1976041" y="350837"/>
            <a:ext cx="6995854" cy="701675"/>
          </a:xfrm>
        </p:spPr>
        <p:txBody>
          <a:bodyPr>
            <a:normAutofit fontScale="90000"/>
          </a:bodyPr>
          <a:lstStyle/>
          <a:p>
            <a:pPr marL="54864" algn="ct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altLang="ru-RU" sz="3200" dirty="0" smtClean="0">
                <a:solidFill>
                  <a:srgbClr val="0070C0"/>
                </a:solidFill>
              </a:rPr>
              <a:t>DAQ </a:t>
            </a:r>
            <a:r>
              <a:rPr lang="ru-RU" altLang="ru-RU" sz="3200" dirty="0" err="1" smtClean="0">
                <a:solidFill>
                  <a:srgbClr val="0070C0"/>
                </a:solidFill>
              </a:rPr>
              <a:t>System</a:t>
            </a:r>
            <a:r>
              <a:rPr lang="ru-RU" altLang="ru-RU" sz="3200" dirty="0" smtClean="0">
                <a:solidFill>
                  <a:srgbClr val="0070C0"/>
                </a:solidFill>
              </a:rPr>
              <a:t> </a:t>
            </a:r>
            <a:r>
              <a:rPr lang="ru-RU" altLang="ru-RU" sz="3200" dirty="0" err="1" smtClean="0">
                <a:solidFill>
                  <a:srgbClr val="0070C0"/>
                </a:solidFill>
              </a:rPr>
              <a:t>Structure</a:t>
            </a:r>
            <a:r>
              <a:rPr lang="ru-RU" altLang="ru-RU" sz="3200" dirty="0" smtClean="0">
                <a:solidFill>
                  <a:srgbClr val="0070C0"/>
                </a:solidFill>
              </a:rPr>
              <a:t> </a:t>
            </a:r>
            <a:r>
              <a:rPr lang="ru-RU" altLang="ru-RU" sz="3200" dirty="0" err="1" smtClean="0">
                <a:solidFill>
                  <a:srgbClr val="0070C0"/>
                </a:solidFill>
              </a:rPr>
              <a:t>with</a:t>
            </a:r>
            <a:r>
              <a:rPr lang="ru-RU" altLang="ru-RU" sz="3200" dirty="0" smtClean="0">
                <a:solidFill>
                  <a:srgbClr val="0070C0"/>
                </a:solidFill>
              </a:rPr>
              <a:t> </a:t>
            </a:r>
            <a:r>
              <a:rPr lang="en-US" altLang="ru-RU" sz="3200" dirty="0" err="1" smtClean="0">
                <a:solidFill>
                  <a:srgbClr val="0070C0"/>
                </a:solidFill>
              </a:rPr>
              <a:t>DeLiDAQ</a:t>
            </a:r>
            <a:r>
              <a:rPr lang="ru-RU" altLang="ru-RU" sz="3200" dirty="0" smtClean="0">
                <a:solidFill>
                  <a:srgbClr val="0070C0"/>
                </a:solidFill>
              </a:rPr>
              <a:t>2</a:t>
            </a:r>
            <a:r>
              <a:rPr lang="en-US" altLang="ru-RU" sz="3200" dirty="0" smtClean="0">
                <a:solidFill>
                  <a:srgbClr val="0070C0"/>
                </a:solidFill>
              </a:rPr>
              <a:t> </a:t>
            </a:r>
            <a:r>
              <a:rPr lang="ru-RU" altLang="ru-RU" sz="3200" dirty="0" err="1" smtClean="0">
                <a:solidFill>
                  <a:srgbClr val="0070C0"/>
                </a:solidFill>
              </a:rPr>
              <a:t>and</a:t>
            </a:r>
            <a:r>
              <a:rPr lang="ru-RU" altLang="ru-RU" sz="3200" dirty="0" smtClean="0">
                <a:solidFill>
                  <a:srgbClr val="0070C0"/>
                </a:solidFill>
              </a:rPr>
              <a:t> </a:t>
            </a:r>
            <a:r>
              <a:rPr lang="en-US" altLang="ru-RU" sz="3200" dirty="0" smtClean="0">
                <a:solidFill>
                  <a:srgbClr val="0070C0"/>
                </a:solidFill>
              </a:rPr>
              <a:t>MPD</a:t>
            </a:r>
            <a:r>
              <a:rPr lang="ru-RU" altLang="ru-RU" sz="3200" dirty="0" smtClean="0">
                <a:solidFill>
                  <a:srgbClr val="0070C0"/>
                </a:solidFill>
              </a:rPr>
              <a:t>-240 </a:t>
            </a:r>
            <a:r>
              <a:rPr lang="ru-RU" altLang="ru-RU" sz="3200" dirty="0" err="1" smtClean="0">
                <a:solidFill>
                  <a:srgbClr val="0070C0"/>
                </a:solidFill>
              </a:rPr>
              <a:t>blocks</a:t>
            </a:r>
            <a:endParaRPr lang="en-US" altLang="ru-RU" dirty="0" smtClean="0">
              <a:solidFill>
                <a:srgbClr val="0070C0"/>
              </a:solidFill>
            </a:endParaRPr>
          </a:p>
        </p:txBody>
      </p:sp>
      <p:sp>
        <p:nvSpPr>
          <p:cNvPr id="4102" name="Text Box 5"/>
          <p:cNvSpPr txBox="1">
            <a:spLocks noChangeArrowheads="1"/>
          </p:cNvSpPr>
          <p:nvPr/>
        </p:nvSpPr>
        <p:spPr bwMode="auto">
          <a:xfrm>
            <a:off x="250825" y="1844675"/>
            <a:ext cx="85693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endParaRPr lang="ru-RU" altLang="ru-RU">
              <a:solidFill>
                <a:prstClr val="white"/>
              </a:solidFill>
            </a:endParaRPr>
          </a:p>
          <a:p>
            <a:pPr>
              <a:spcBef>
                <a:spcPts val="1500"/>
              </a:spcBef>
            </a:pPr>
            <a:endParaRPr lang="ru-RU" altLang="ru-RU">
              <a:solidFill>
                <a:srgbClr val="FFFFFF"/>
              </a:solidFill>
            </a:endParaRPr>
          </a:p>
        </p:txBody>
      </p:sp>
      <p:sp>
        <p:nvSpPr>
          <p:cNvPr id="4103" name="Rectangle 43"/>
          <p:cNvSpPr>
            <a:spLocks noChangeArrowheads="1"/>
          </p:cNvSpPr>
          <p:nvPr/>
        </p:nvSpPr>
        <p:spPr bwMode="auto">
          <a:xfrm>
            <a:off x="1042988" y="2133600"/>
            <a:ext cx="649287" cy="719138"/>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04" name="Rectangle 43"/>
          <p:cNvSpPr>
            <a:spLocks noChangeArrowheads="1"/>
          </p:cNvSpPr>
          <p:nvPr/>
        </p:nvSpPr>
        <p:spPr bwMode="auto">
          <a:xfrm>
            <a:off x="1042988" y="3284538"/>
            <a:ext cx="792162" cy="863600"/>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05" name="Rectangle 43"/>
          <p:cNvSpPr>
            <a:spLocks noChangeArrowheads="1"/>
          </p:cNvSpPr>
          <p:nvPr/>
        </p:nvSpPr>
        <p:spPr bwMode="auto">
          <a:xfrm>
            <a:off x="2700338" y="1989138"/>
            <a:ext cx="576262" cy="935037"/>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06" name="Rectangle 43"/>
          <p:cNvSpPr>
            <a:spLocks noChangeArrowheads="1"/>
          </p:cNvSpPr>
          <p:nvPr/>
        </p:nvSpPr>
        <p:spPr bwMode="auto">
          <a:xfrm>
            <a:off x="2700338" y="3284538"/>
            <a:ext cx="576262" cy="1008062"/>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07" name="Rectangle 43"/>
          <p:cNvSpPr>
            <a:spLocks noChangeArrowheads="1"/>
          </p:cNvSpPr>
          <p:nvPr/>
        </p:nvSpPr>
        <p:spPr bwMode="auto">
          <a:xfrm>
            <a:off x="2627313" y="4508500"/>
            <a:ext cx="215900" cy="720725"/>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08" name="Rectangle 43"/>
          <p:cNvSpPr>
            <a:spLocks noChangeArrowheads="1"/>
          </p:cNvSpPr>
          <p:nvPr/>
        </p:nvSpPr>
        <p:spPr bwMode="auto">
          <a:xfrm>
            <a:off x="3708400" y="1989138"/>
            <a:ext cx="1223961" cy="863600"/>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09" name="Rectangle 43"/>
          <p:cNvSpPr>
            <a:spLocks noChangeArrowheads="1"/>
          </p:cNvSpPr>
          <p:nvPr/>
        </p:nvSpPr>
        <p:spPr bwMode="auto">
          <a:xfrm>
            <a:off x="3708400" y="3284538"/>
            <a:ext cx="1223961" cy="863600"/>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16" name="Овал 15"/>
          <p:cNvSpPr/>
          <p:nvPr/>
        </p:nvSpPr>
        <p:spPr>
          <a:xfrm>
            <a:off x="1547813" y="4508500"/>
            <a:ext cx="71437" cy="73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4111" name="Rectangle 5"/>
          <p:cNvSpPr>
            <a:spLocks noChangeArrowheads="1"/>
          </p:cNvSpPr>
          <p:nvPr/>
        </p:nvSpPr>
        <p:spPr bwMode="auto">
          <a:xfrm>
            <a:off x="7235825" y="1916112"/>
            <a:ext cx="1152525" cy="3493293"/>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12" name="Rectangle 6"/>
          <p:cNvSpPr>
            <a:spLocks noChangeArrowheads="1"/>
          </p:cNvSpPr>
          <p:nvPr/>
        </p:nvSpPr>
        <p:spPr bwMode="auto">
          <a:xfrm>
            <a:off x="6084888" y="2420938"/>
            <a:ext cx="792162" cy="360362"/>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13" name="Text Box 7"/>
          <p:cNvSpPr txBox="1">
            <a:spLocks noChangeArrowheads="1"/>
          </p:cNvSpPr>
          <p:nvPr/>
        </p:nvSpPr>
        <p:spPr bwMode="auto">
          <a:xfrm>
            <a:off x="7308850" y="4508500"/>
            <a:ext cx="10795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2000"/>
              </a:spcBef>
            </a:pPr>
            <a:r>
              <a:rPr lang="ru-RU" altLang="ru-RU" sz="3200" dirty="0">
                <a:solidFill>
                  <a:srgbClr val="FFC000"/>
                </a:solidFill>
              </a:rPr>
              <a:t>РС</a:t>
            </a:r>
          </a:p>
        </p:txBody>
      </p:sp>
      <p:sp>
        <p:nvSpPr>
          <p:cNvPr id="4116" name="Text Box 17"/>
          <p:cNvSpPr txBox="1">
            <a:spLocks noChangeArrowheads="1"/>
          </p:cNvSpPr>
          <p:nvPr/>
        </p:nvSpPr>
        <p:spPr bwMode="auto">
          <a:xfrm rot="-5400000">
            <a:off x="6548404" y="3145665"/>
            <a:ext cx="1984738"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r>
              <a:rPr lang="en-US" altLang="ru-RU" dirty="0">
                <a:solidFill>
                  <a:schemeClr val="accent4">
                    <a:lumMod val="60000"/>
                    <a:lumOff val="40000"/>
                  </a:schemeClr>
                </a:solidFill>
              </a:rPr>
              <a:t>USB</a:t>
            </a:r>
            <a:r>
              <a:rPr lang="ru-RU" altLang="ru-RU" dirty="0" smtClean="0">
                <a:solidFill>
                  <a:schemeClr val="accent4">
                    <a:lumMod val="60000"/>
                    <a:lumOff val="40000"/>
                  </a:schemeClr>
                </a:solidFill>
              </a:rPr>
              <a:t>2.0</a:t>
            </a:r>
            <a:r>
              <a:rPr lang="en-US" altLang="ru-RU" dirty="0" smtClean="0">
                <a:solidFill>
                  <a:schemeClr val="accent4">
                    <a:lumMod val="60000"/>
                    <a:lumOff val="40000"/>
                  </a:schemeClr>
                </a:solidFill>
              </a:rPr>
              <a:t>/3.0</a:t>
            </a:r>
            <a:endParaRPr lang="en-US" altLang="ru-RU" dirty="0">
              <a:solidFill>
                <a:schemeClr val="accent4">
                  <a:lumMod val="60000"/>
                  <a:lumOff val="40000"/>
                </a:schemeClr>
              </a:solidFill>
            </a:endParaRPr>
          </a:p>
        </p:txBody>
      </p:sp>
      <p:sp>
        <p:nvSpPr>
          <p:cNvPr id="4117" name="Text Box 18"/>
          <p:cNvSpPr txBox="1">
            <a:spLocks noChangeArrowheads="1"/>
          </p:cNvSpPr>
          <p:nvPr/>
        </p:nvSpPr>
        <p:spPr bwMode="auto">
          <a:xfrm>
            <a:off x="5024741" y="5876925"/>
            <a:ext cx="100806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en-US" altLang="ru-RU" sz="1400" b="1" dirty="0" smtClean="0">
                <a:solidFill>
                  <a:srgbClr val="FF6600"/>
                </a:solidFill>
              </a:rPr>
              <a:t>FIBER</a:t>
            </a:r>
          </a:p>
        </p:txBody>
      </p:sp>
      <p:sp>
        <p:nvSpPr>
          <p:cNvPr id="4118" name="Text Box 61"/>
          <p:cNvSpPr txBox="1">
            <a:spLocks noChangeArrowheads="1"/>
          </p:cNvSpPr>
          <p:nvPr/>
        </p:nvSpPr>
        <p:spPr bwMode="auto">
          <a:xfrm>
            <a:off x="6084888" y="2420938"/>
            <a:ext cx="971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ru-RU" sz="1200" dirty="0" smtClean="0">
                <a:solidFill>
                  <a:prstClr val="black"/>
                </a:solidFill>
              </a:rPr>
              <a:t>Adapter</a:t>
            </a:r>
            <a:endParaRPr lang="ru-RU" altLang="ru-RU" sz="1200" dirty="0">
              <a:solidFill>
                <a:prstClr val="black"/>
              </a:solidFill>
            </a:endParaRPr>
          </a:p>
        </p:txBody>
      </p:sp>
      <p:sp>
        <p:nvSpPr>
          <p:cNvPr id="4119" name="Rectangle 6"/>
          <p:cNvSpPr>
            <a:spLocks noChangeArrowheads="1"/>
          </p:cNvSpPr>
          <p:nvPr/>
        </p:nvSpPr>
        <p:spPr bwMode="auto">
          <a:xfrm>
            <a:off x="6082889" y="3562350"/>
            <a:ext cx="792162" cy="360363"/>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22" name="Text Box 61"/>
          <p:cNvSpPr txBox="1">
            <a:spLocks noChangeArrowheads="1"/>
          </p:cNvSpPr>
          <p:nvPr/>
        </p:nvSpPr>
        <p:spPr bwMode="auto">
          <a:xfrm>
            <a:off x="6084888" y="3615531"/>
            <a:ext cx="969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ru-RU" sz="1200" dirty="0" smtClean="0">
                <a:solidFill>
                  <a:prstClr val="black"/>
                </a:solidFill>
              </a:rPr>
              <a:t>Adapter</a:t>
            </a:r>
            <a:endParaRPr lang="ru-RU" altLang="ru-RU" sz="1200" dirty="0">
              <a:solidFill>
                <a:prstClr val="black"/>
              </a:solidFill>
            </a:endParaRPr>
          </a:p>
        </p:txBody>
      </p:sp>
      <p:sp>
        <p:nvSpPr>
          <p:cNvPr id="4123" name="Rectangle 6"/>
          <p:cNvSpPr>
            <a:spLocks noChangeArrowheads="1"/>
          </p:cNvSpPr>
          <p:nvPr/>
        </p:nvSpPr>
        <p:spPr bwMode="auto">
          <a:xfrm>
            <a:off x="6084888" y="4724400"/>
            <a:ext cx="792162" cy="360363"/>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26" name="Text Box 61"/>
          <p:cNvSpPr txBox="1">
            <a:spLocks noChangeArrowheads="1"/>
          </p:cNvSpPr>
          <p:nvPr/>
        </p:nvSpPr>
        <p:spPr bwMode="auto">
          <a:xfrm>
            <a:off x="6084888" y="4797425"/>
            <a:ext cx="9353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ru-RU" sz="1200" dirty="0" smtClean="0">
                <a:solidFill>
                  <a:prstClr val="black"/>
                </a:solidFill>
              </a:rPr>
              <a:t>Adapter</a:t>
            </a:r>
            <a:endParaRPr lang="ru-RU" altLang="ru-RU" sz="1200" dirty="0">
              <a:solidFill>
                <a:prstClr val="black"/>
              </a:solidFill>
            </a:endParaRPr>
          </a:p>
        </p:txBody>
      </p:sp>
      <p:sp>
        <p:nvSpPr>
          <p:cNvPr id="36" name="Полилиния 35"/>
          <p:cNvSpPr/>
          <p:nvPr/>
        </p:nvSpPr>
        <p:spPr>
          <a:xfrm>
            <a:off x="4932361" y="2276475"/>
            <a:ext cx="1155701" cy="312738"/>
          </a:xfrm>
          <a:custGeom>
            <a:avLst/>
            <a:gdLst>
              <a:gd name="connsiteX0" fmla="*/ 0 w 1371600"/>
              <a:gd name="connsiteY0" fmla="*/ 12700 h 317500"/>
              <a:gd name="connsiteX1" fmla="*/ 923925 w 1371600"/>
              <a:gd name="connsiteY1" fmla="*/ 41275 h 317500"/>
              <a:gd name="connsiteX2" fmla="*/ 428625 w 1371600"/>
              <a:gd name="connsiteY2" fmla="*/ 260350 h 317500"/>
              <a:gd name="connsiteX3" fmla="*/ 1371600 w 1371600"/>
              <a:gd name="connsiteY3" fmla="*/ 317500 h 317500"/>
            </a:gdLst>
            <a:ahLst/>
            <a:cxnLst>
              <a:cxn ang="0">
                <a:pos x="connsiteX0" y="connsiteY0"/>
              </a:cxn>
              <a:cxn ang="0">
                <a:pos x="connsiteX1" y="connsiteY1"/>
              </a:cxn>
              <a:cxn ang="0">
                <a:pos x="connsiteX2" y="connsiteY2"/>
              </a:cxn>
              <a:cxn ang="0">
                <a:pos x="connsiteX3" y="connsiteY3"/>
              </a:cxn>
            </a:cxnLst>
            <a:rect l="l" t="t" r="r" b="b"/>
            <a:pathLst>
              <a:path w="1371600" h="317500">
                <a:moveTo>
                  <a:pt x="0" y="12700"/>
                </a:moveTo>
                <a:cubicBezTo>
                  <a:pt x="426244" y="6350"/>
                  <a:pt x="852488" y="0"/>
                  <a:pt x="923925" y="41275"/>
                </a:cubicBezTo>
                <a:cubicBezTo>
                  <a:pt x="995362" y="82550"/>
                  <a:pt x="354013" y="214313"/>
                  <a:pt x="428625" y="260350"/>
                </a:cubicBezTo>
                <a:cubicBezTo>
                  <a:pt x="503237" y="306387"/>
                  <a:pt x="1223963" y="311150"/>
                  <a:pt x="1371600" y="317500"/>
                </a:cubicBezTo>
              </a:path>
            </a:pathLst>
          </a:custGeom>
          <a:ln/>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ru-RU">
              <a:solidFill>
                <a:prstClr val="black"/>
              </a:solidFill>
            </a:endParaRPr>
          </a:p>
        </p:txBody>
      </p:sp>
      <p:sp>
        <p:nvSpPr>
          <p:cNvPr id="4128" name="Rectangle 43"/>
          <p:cNvSpPr>
            <a:spLocks noChangeArrowheads="1"/>
          </p:cNvSpPr>
          <p:nvPr/>
        </p:nvSpPr>
        <p:spPr bwMode="auto">
          <a:xfrm>
            <a:off x="3708400" y="4356305"/>
            <a:ext cx="1223963" cy="1368425"/>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29" name="Rectangle 43"/>
          <p:cNvSpPr>
            <a:spLocks noChangeArrowheads="1"/>
          </p:cNvSpPr>
          <p:nvPr/>
        </p:nvSpPr>
        <p:spPr bwMode="auto">
          <a:xfrm>
            <a:off x="2771775" y="4652963"/>
            <a:ext cx="215900" cy="720725"/>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30" name="Rectangle 43"/>
          <p:cNvSpPr>
            <a:spLocks noChangeArrowheads="1"/>
          </p:cNvSpPr>
          <p:nvPr/>
        </p:nvSpPr>
        <p:spPr bwMode="auto">
          <a:xfrm>
            <a:off x="2916238" y="4868863"/>
            <a:ext cx="215900" cy="720725"/>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sp>
        <p:nvSpPr>
          <p:cNvPr id="4131" name="Rectangle 43"/>
          <p:cNvSpPr>
            <a:spLocks noChangeArrowheads="1"/>
          </p:cNvSpPr>
          <p:nvPr/>
        </p:nvSpPr>
        <p:spPr bwMode="auto">
          <a:xfrm>
            <a:off x="3059113" y="5084763"/>
            <a:ext cx="217487" cy="720725"/>
          </a:xfrm>
          <a:prstGeom prst="rect">
            <a:avLst/>
          </a:prstGeom>
          <a:solidFill>
            <a:srgbClr val="D60093"/>
          </a:solidFill>
          <a:ln w="9360">
            <a:solidFill>
              <a:srgbClr val="FFFFFF"/>
            </a:solidFill>
            <a:miter lim="800000"/>
            <a:headEnd/>
            <a:tailEnd/>
          </a:ln>
        </p:spPr>
        <p:txBody>
          <a:bodyPr wrap="none" anchor="ctr"/>
          <a:lstStyle/>
          <a:p>
            <a:endParaRPr lang="ru-RU" altLang="ru-RU">
              <a:solidFill>
                <a:prstClr val="black"/>
              </a:solidFill>
            </a:endParaRPr>
          </a:p>
        </p:txBody>
      </p:sp>
      <p:cxnSp>
        <p:nvCxnSpPr>
          <p:cNvPr id="42" name="Прямая соединительная линия 41"/>
          <p:cNvCxnSpPr/>
          <p:nvPr/>
        </p:nvCxnSpPr>
        <p:spPr>
          <a:xfrm>
            <a:off x="2195513" y="1844675"/>
            <a:ext cx="0" cy="424815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Овал 45"/>
          <p:cNvSpPr/>
          <p:nvPr/>
        </p:nvSpPr>
        <p:spPr>
          <a:xfrm>
            <a:off x="1547813" y="4652963"/>
            <a:ext cx="71437"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47" name="Овал 46"/>
          <p:cNvSpPr/>
          <p:nvPr/>
        </p:nvSpPr>
        <p:spPr>
          <a:xfrm>
            <a:off x="1547813" y="4797425"/>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cxnSp>
        <p:nvCxnSpPr>
          <p:cNvPr id="49" name="Прямая соединительная линия 48"/>
          <p:cNvCxnSpPr/>
          <p:nvPr/>
        </p:nvCxnSpPr>
        <p:spPr>
          <a:xfrm>
            <a:off x="1042988" y="3429000"/>
            <a:ext cx="792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1187450" y="3284538"/>
            <a:ext cx="0" cy="8651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042988" y="3573463"/>
            <a:ext cx="792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1692275" y="2060575"/>
            <a:ext cx="0" cy="93662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3" name="Прямая соединительная линия 52"/>
          <p:cNvCxnSpPr/>
          <p:nvPr/>
        </p:nvCxnSpPr>
        <p:spPr>
          <a:xfrm>
            <a:off x="1042988" y="3716338"/>
            <a:ext cx="792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042988" y="4005263"/>
            <a:ext cx="792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042988" y="3860800"/>
            <a:ext cx="792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1331913" y="3284538"/>
            <a:ext cx="0" cy="8651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1476375" y="3284538"/>
            <a:ext cx="0" cy="8651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1619250" y="3284538"/>
            <a:ext cx="0" cy="8651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1763713" y="3284538"/>
            <a:ext cx="0" cy="8651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Овал 64"/>
          <p:cNvSpPr/>
          <p:nvPr/>
        </p:nvSpPr>
        <p:spPr>
          <a:xfrm>
            <a:off x="1700213" y="4660900"/>
            <a:ext cx="71437" cy="73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66" name="Овал 65"/>
          <p:cNvSpPr/>
          <p:nvPr/>
        </p:nvSpPr>
        <p:spPr>
          <a:xfrm>
            <a:off x="1700213" y="4805363"/>
            <a:ext cx="71437"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67" name="Овал 66"/>
          <p:cNvSpPr/>
          <p:nvPr/>
        </p:nvSpPr>
        <p:spPr>
          <a:xfrm>
            <a:off x="1700213" y="4949825"/>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68" name="Овал 67"/>
          <p:cNvSpPr/>
          <p:nvPr/>
        </p:nvSpPr>
        <p:spPr>
          <a:xfrm>
            <a:off x="1700213" y="4660900"/>
            <a:ext cx="71437" cy="73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69" name="Овал 68"/>
          <p:cNvSpPr/>
          <p:nvPr/>
        </p:nvSpPr>
        <p:spPr>
          <a:xfrm>
            <a:off x="1700213" y="4805363"/>
            <a:ext cx="71437"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0" name="Овал 69"/>
          <p:cNvSpPr/>
          <p:nvPr/>
        </p:nvSpPr>
        <p:spPr>
          <a:xfrm>
            <a:off x="1700213" y="4949825"/>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1" name="Овал 70"/>
          <p:cNvSpPr/>
          <p:nvPr/>
        </p:nvSpPr>
        <p:spPr>
          <a:xfrm>
            <a:off x="1852613" y="4813300"/>
            <a:ext cx="71437" cy="73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2" name="Овал 71"/>
          <p:cNvSpPr/>
          <p:nvPr/>
        </p:nvSpPr>
        <p:spPr>
          <a:xfrm>
            <a:off x="1852613" y="4957763"/>
            <a:ext cx="71437"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3" name="Овал 72"/>
          <p:cNvSpPr/>
          <p:nvPr/>
        </p:nvSpPr>
        <p:spPr>
          <a:xfrm>
            <a:off x="1852613" y="5102225"/>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4" name="Овал 73"/>
          <p:cNvSpPr/>
          <p:nvPr/>
        </p:nvSpPr>
        <p:spPr>
          <a:xfrm>
            <a:off x="1852613" y="4813300"/>
            <a:ext cx="71437" cy="73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5" name="Овал 74"/>
          <p:cNvSpPr/>
          <p:nvPr/>
        </p:nvSpPr>
        <p:spPr>
          <a:xfrm>
            <a:off x="1852613" y="4957763"/>
            <a:ext cx="71437"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6" name="Овал 75"/>
          <p:cNvSpPr/>
          <p:nvPr/>
        </p:nvSpPr>
        <p:spPr>
          <a:xfrm>
            <a:off x="1852613" y="5102225"/>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7" name="Овал 76"/>
          <p:cNvSpPr/>
          <p:nvPr/>
        </p:nvSpPr>
        <p:spPr>
          <a:xfrm>
            <a:off x="2005013" y="4965700"/>
            <a:ext cx="71437" cy="73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8" name="Овал 77"/>
          <p:cNvSpPr/>
          <p:nvPr/>
        </p:nvSpPr>
        <p:spPr>
          <a:xfrm>
            <a:off x="2005013" y="5110163"/>
            <a:ext cx="71437"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9" name="Овал 78"/>
          <p:cNvSpPr/>
          <p:nvPr/>
        </p:nvSpPr>
        <p:spPr>
          <a:xfrm>
            <a:off x="2005013" y="5254625"/>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cxnSp>
        <p:nvCxnSpPr>
          <p:cNvPr id="80" name="Прямая соединительная линия 79"/>
          <p:cNvCxnSpPr/>
          <p:nvPr/>
        </p:nvCxnSpPr>
        <p:spPr>
          <a:xfrm>
            <a:off x="3492500" y="1844675"/>
            <a:ext cx="0" cy="424815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5076056" y="1844675"/>
            <a:ext cx="0" cy="424815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6011863" y="1844675"/>
            <a:ext cx="0" cy="424815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4" name="Соединительная линия уступом 83"/>
          <p:cNvCxnSpPr/>
          <p:nvPr/>
        </p:nvCxnSpPr>
        <p:spPr>
          <a:xfrm>
            <a:off x="7747861" y="5409406"/>
            <a:ext cx="1079500" cy="504825"/>
          </a:xfrm>
          <a:prstGeom prst="bentConnector3">
            <a:avLst>
              <a:gd name="adj1" fmla="val -1790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65" name="Text Box 18"/>
          <p:cNvSpPr txBox="1">
            <a:spLocks noChangeArrowheads="1"/>
          </p:cNvSpPr>
          <p:nvPr/>
        </p:nvSpPr>
        <p:spPr bwMode="auto">
          <a:xfrm>
            <a:off x="7609115" y="5583969"/>
            <a:ext cx="1008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en-US" altLang="ru-RU" sz="1600" b="1" dirty="0">
                <a:solidFill>
                  <a:srgbClr val="00B0F0"/>
                </a:solidFill>
              </a:rPr>
              <a:t>Ethernet</a:t>
            </a:r>
            <a:endParaRPr lang="ru-RU" altLang="ru-RU" sz="1600" b="1" dirty="0">
              <a:solidFill>
                <a:srgbClr val="00B0F0"/>
              </a:solidFill>
            </a:endParaRPr>
          </a:p>
        </p:txBody>
      </p:sp>
      <p:sp>
        <p:nvSpPr>
          <p:cNvPr id="98" name="Полилиния 97"/>
          <p:cNvSpPr/>
          <p:nvPr/>
        </p:nvSpPr>
        <p:spPr>
          <a:xfrm>
            <a:off x="4932363" y="3429000"/>
            <a:ext cx="1155700" cy="312738"/>
          </a:xfrm>
          <a:custGeom>
            <a:avLst/>
            <a:gdLst>
              <a:gd name="connsiteX0" fmla="*/ 0 w 1371600"/>
              <a:gd name="connsiteY0" fmla="*/ 12700 h 317500"/>
              <a:gd name="connsiteX1" fmla="*/ 923925 w 1371600"/>
              <a:gd name="connsiteY1" fmla="*/ 41275 h 317500"/>
              <a:gd name="connsiteX2" fmla="*/ 428625 w 1371600"/>
              <a:gd name="connsiteY2" fmla="*/ 260350 h 317500"/>
              <a:gd name="connsiteX3" fmla="*/ 1371600 w 1371600"/>
              <a:gd name="connsiteY3" fmla="*/ 317500 h 317500"/>
            </a:gdLst>
            <a:ahLst/>
            <a:cxnLst>
              <a:cxn ang="0">
                <a:pos x="connsiteX0" y="connsiteY0"/>
              </a:cxn>
              <a:cxn ang="0">
                <a:pos x="connsiteX1" y="connsiteY1"/>
              </a:cxn>
              <a:cxn ang="0">
                <a:pos x="connsiteX2" y="connsiteY2"/>
              </a:cxn>
              <a:cxn ang="0">
                <a:pos x="connsiteX3" y="connsiteY3"/>
              </a:cxn>
            </a:cxnLst>
            <a:rect l="l" t="t" r="r" b="b"/>
            <a:pathLst>
              <a:path w="1371600" h="317500">
                <a:moveTo>
                  <a:pt x="0" y="12700"/>
                </a:moveTo>
                <a:cubicBezTo>
                  <a:pt x="426244" y="6350"/>
                  <a:pt x="852488" y="0"/>
                  <a:pt x="923925" y="41275"/>
                </a:cubicBezTo>
                <a:cubicBezTo>
                  <a:pt x="995362" y="82550"/>
                  <a:pt x="354013" y="214313"/>
                  <a:pt x="428625" y="260350"/>
                </a:cubicBezTo>
                <a:cubicBezTo>
                  <a:pt x="503237" y="306387"/>
                  <a:pt x="1223963" y="311150"/>
                  <a:pt x="1371600" y="317500"/>
                </a:cubicBezTo>
              </a:path>
            </a:pathLst>
          </a:custGeom>
          <a:ln/>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ru-RU">
              <a:solidFill>
                <a:prstClr val="black"/>
              </a:solidFill>
            </a:endParaRPr>
          </a:p>
        </p:txBody>
      </p:sp>
      <p:sp>
        <p:nvSpPr>
          <p:cNvPr id="99" name="Полилиния 98"/>
          <p:cNvSpPr/>
          <p:nvPr/>
        </p:nvSpPr>
        <p:spPr>
          <a:xfrm>
            <a:off x="4932363" y="4660900"/>
            <a:ext cx="1155700" cy="304800"/>
          </a:xfrm>
          <a:custGeom>
            <a:avLst/>
            <a:gdLst>
              <a:gd name="connsiteX0" fmla="*/ 0 w 1371600"/>
              <a:gd name="connsiteY0" fmla="*/ 12700 h 317500"/>
              <a:gd name="connsiteX1" fmla="*/ 923925 w 1371600"/>
              <a:gd name="connsiteY1" fmla="*/ 41275 h 317500"/>
              <a:gd name="connsiteX2" fmla="*/ 428625 w 1371600"/>
              <a:gd name="connsiteY2" fmla="*/ 260350 h 317500"/>
              <a:gd name="connsiteX3" fmla="*/ 1371600 w 1371600"/>
              <a:gd name="connsiteY3" fmla="*/ 317500 h 317500"/>
            </a:gdLst>
            <a:ahLst/>
            <a:cxnLst>
              <a:cxn ang="0">
                <a:pos x="connsiteX0" y="connsiteY0"/>
              </a:cxn>
              <a:cxn ang="0">
                <a:pos x="connsiteX1" y="connsiteY1"/>
              </a:cxn>
              <a:cxn ang="0">
                <a:pos x="connsiteX2" y="connsiteY2"/>
              </a:cxn>
              <a:cxn ang="0">
                <a:pos x="connsiteX3" y="connsiteY3"/>
              </a:cxn>
            </a:cxnLst>
            <a:rect l="l" t="t" r="r" b="b"/>
            <a:pathLst>
              <a:path w="1371600" h="317500">
                <a:moveTo>
                  <a:pt x="0" y="12700"/>
                </a:moveTo>
                <a:cubicBezTo>
                  <a:pt x="426244" y="6350"/>
                  <a:pt x="852488" y="0"/>
                  <a:pt x="923925" y="41275"/>
                </a:cubicBezTo>
                <a:cubicBezTo>
                  <a:pt x="995362" y="82550"/>
                  <a:pt x="354013" y="214313"/>
                  <a:pt x="428625" y="260350"/>
                </a:cubicBezTo>
                <a:cubicBezTo>
                  <a:pt x="503237" y="306387"/>
                  <a:pt x="1223963" y="311150"/>
                  <a:pt x="1371600" y="317500"/>
                </a:cubicBezTo>
              </a:path>
            </a:pathLst>
          </a:custGeom>
          <a:ln/>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ru-RU">
              <a:solidFill>
                <a:prstClr val="black"/>
              </a:solidFill>
            </a:endParaRPr>
          </a:p>
        </p:txBody>
      </p:sp>
      <p:cxnSp>
        <p:nvCxnSpPr>
          <p:cNvPr id="101" name="Прямая соединительная линия 100"/>
          <p:cNvCxnSpPr/>
          <p:nvPr/>
        </p:nvCxnSpPr>
        <p:spPr>
          <a:xfrm>
            <a:off x="1692275" y="2060575"/>
            <a:ext cx="287338" cy="0"/>
          </a:xfrm>
          <a:prstGeom prst="line">
            <a:avLst/>
          </a:prstGeom>
          <a:ln w="12700">
            <a:solidFill>
              <a:srgbClr val="3FD77D"/>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a:off x="1979613" y="2060575"/>
            <a:ext cx="0" cy="144463"/>
          </a:xfrm>
          <a:prstGeom prst="line">
            <a:avLst/>
          </a:prstGeom>
          <a:ln w="12700">
            <a:solidFill>
              <a:srgbClr val="01FF74"/>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1700213" y="2997200"/>
            <a:ext cx="279400" cy="0"/>
          </a:xfrm>
          <a:prstGeom prst="line">
            <a:avLst/>
          </a:prstGeom>
          <a:ln w="12700">
            <a:solidFill>
              <a:srgbClr val="3FD77D"/>
            </a:solidFill>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flipV="1">
            <a:off x="1979613" y="2781300"/>
            <a:ext cx="0" cy="215900"/>
          </a:xfrm>
          <a:prstGeom prst="line">
            <a:avLst/>
          </a:prstGeom>
          <a:ln w="12700">
            <a:solidFill>
              <a:srgbClr val="01FF74"/>
            </a:solidFill>
          </a:ln>
        </p:spPr>
        <p:style>
          <a:lnRef idx="1">
            <a:schemeClr val="accent1"/>
          </a:lnRef>
          <a:fillRef idx="0">
            <a:schemeClr val="accent1"/>
          </a:fillRef>
          <a:effectRef idx="0">
            <a:schemeClr val="accent1"/>
          </a:effectRef>
          <a:fontRef idx="minor">
            <a:schemeClr val="tx1"/>
          </a:fontRef>
        </p:style>
      </p:cxnSp>
      <p:sp>
        <p:nvSpPr>
          <p:cNvPr id="4177" name="Text Box 61"/>
          <p:cNvSpPr txBox="1">
            <a:spLocks noChangeArrowheads="1"/>
          </p:cNvSpPr>
          <p:nvPr/>
        </p:nvSpPr>
        <p:spPr bwMode="auto">
          <a:xfrm>
            <a:off x="3756388" y="2170013"/>
            <a:ext cx="1223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ru-RU" sz="1600" dirty="0">
                <a:solidFill>
                  <a:schemeClr val="bg2">
                    <a:lumMod val="25000"/>
                  </a:schemeClr>
                </a:solidFill>
              </a:rPr>
              <a:t>DeLiDAQ2</a:t>
            </a:r>
            <a:endParaRPr lang="ru-RU" altLang="ru-RU" sz="1600" dirty="0">
              <a:solidFill>
                <a:schemeClr val="bg2">
                  <a:lumMod val="25000"/>
                </a:schemeClr>
              </a:solidFill>
            </a:endParaRPr>
          </a:p>
        </p:txBody>
      </p:sp>
      <p:sp>
        <p:nvSpPr>
          <p:cNvPr id="4178" name="Text Box 61"/>
          <p:cNvSpPr txBox="1">
            <a:spLocks noChangeArrowheads="1"/>
          </p:cNvSpPr>
          <p:nvPr/>
        </p:nvSpPr>
        <p:spPr bwMode="auto">
          <a:xfrm>
            <a:off x="3756388" y="3427413"/>
            <a:ext cx="1223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ru-RU" sz="1600" dirty="0">
                <a:solidFill>
                  <a:schemeClr val="bg2">
                    <a:lumMod val="25000"/>
                  </a:schemeClr>
                </a:solidFill>
              </a:rPr>
              <a:t>DeLiDAQ2</a:t>
            </a:r>
            <a:endParaRPr lang="ru-RU" altLang="ru-RU" sz="1600" dirty="0">
              <a:solidFill>
                <a:schemeClr val="bg2">
                  <a:lumMod val="25000"/>
                </a:schemeClr>
              </a:solidFill>
            </a:endParaRPr>
          </a:p>
        </p:txBody>
      </p:sp>
      <p:sp>
        <p:nvSpPr>
          <p:cNvPr id="4179" name="Text Box 61"/>
          <p:cNvSpPr txBox="1">
            <a:spLocks noChangeArrowheads="1"/>
          </p:cNvSpPr>
          <p:nvPr/>
        </p:nvSpPr>
        <p:spPr bwMode="auto">
          <a:xfrm>
            <a:off x="3779837" y="4708545"/>
            <a:ext cx="12005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ru-RU" sz="1600" dirty="0" smtClean="0">
                <a:solidFill>
                  <a:schemeClr val="bg2">
                    <a:lumMod val="25000"/>
                  </a:schemeClr>
                </a:solidFill>
              </a:rPr>
              <a:t>MPD</a:t>
            </a:r>
            <a:r>
              <a:rPr lang="ru-RU" altLang="ru-RU" sz="1600" dirty="0" smtClean="0">
                <a:solidFill>
                  <a:schemeClr val="bg2">
                    <a:lumMod val="25000"/>
                  </a:schemeClr>
                </a:solidFill>
              </a:rPr>
              <a:t>-240</a:t>
            </a:r>
            <a:endParaRPr lang="ru-RU" altLang="ru-RU" sz="1600" dirty="0">
              <a:solidFill>
                <a:schemeClr val="bg2">
                  <a:lumMod val="25000"/>
                </a:schemeClr>
              </a:solidFill>
            </a:endParaRPr>
          </a:p>
        </p:txBody>
      </p:sp>
      <p:sp>
        <p:nvSpPr>
          <p:cNvPr id="4180" name="Text Box 18"/>
          <p:cNvSpPr txBox="1">
            <a:spLocks noChangeArrowheads="1"/>
          </p:cNvSpPr>
          <p:nvPr/>
        </p:nvSpPr>
        <p:spPr bwMode="auto">
          <a:xfrm>
            <a:off x="468313" y="2997200"/>
            <a:ext cx="10080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en-US" altLang="ru-RU" sz="1200">
                <a:solidFill>
                  <a:prstClr val="white"/>
                </a:solidFill>
              </a:rPr>
              <a:t>2D </a:t>
            </a:r>
            <a:r>
              <a:rPr lang="ru-RU" altLang="ru-RU" sz="1200">
                <a:solidFill>
                  <a:prstClr val="white"/>
                </a:solidFill>
              </a:rPr>
              <a:t>ПЧД</a:t>
            </a:r>
          </a:p>
        </p:txBody>
      </p:sp>
      <p:cxnSp>
        <p:nvCxnSpPr>
          <p:cNvPr id="117" name="Прямая со стрелкой 116"/>
          <p:cNvCxnSpPr/>
          <p:nvPr/>
        </p:nvCxnSpPr>
        <p:spPr>
          <a:xfrm>
            <a:off x="1835150" y="3500438"/>
            <a:ext cx="865188" cy="0"/>
          </a:xfrm>
          <a:prstGeom prst="straightConnector1">
            <a:avLst/>
          </a:prstGeom>
          <a:ln w="15875">
            <a:solidFill>
              <a:srgbClr val="01FF74"/>
            </a:solidFill>
            <a:tailEnd type="arrow"/>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p:nvPr/>
        </p:nvCxnSpPr>
        <p:spPr>
          <a:xfrm>
            <a:off x="1979613" y="2205038"/>
            <a:ext cx="720725" cy="0"/>
          </a:xfrm>
          <a:prstGeom prst="straightConnector1">
            <a:avLst/>
          </a:prstGeom>
          <a:ln w="15875">
            <a:solidFill>
              <a:srgbClr val="01FF74"/>
            </a:solidFil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a:off x="1835150" y="3789363"/>
            <a:ext cx="865188" cy="0"/>
          </a:xfrm>
          <a:prstGeom prst="straightConnector1">
            <a:avLst/>
          </a:prstGeom>
          <a:ln w="15875">
            <a:solidFill>
              <a:srgbClr val="01FF74"/>
            </a:solidFill>
            <a:tailEnd type="arrow"/>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p:cNvCxnSpPr/>
          <p:nvPr/>
        </p:nvCxnSpPr>
        <p:spPr>
          <a:xfrm>
            <a:off x="1835150" y="3933825"/>
            <a:ext cx="865188" cy="0"/>
          </a:xfrm>
          <a:prstGeom prst="straightConnector1">
            <a:avLst/>
          </a:prstGeom>
          <a:ln w="15875">
            <a:solidFill>
              <a:srgbClr val="01FF74"/>
            </a:solidFill>
            <a:tailEnd type="arrow"/>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p:nvPr/>
        </p:nvCxnSpPr>
        <p:spPr>
          <a:xfrm>
            <a:off x="1835150" y="4076700"/>
            <a:ext cx="865188" cy="0"/>
          </a:xfrm>
          <a:prstGeom prst="straightConnector1">
            <a:avLst/>
          </a:prstGeom>
          <a:ln w="15875">
            <a:solidFill>
              <a:srgbClr val="01FF74"/>
            </a:solidFill>
            <a:tailEnd type="arrow"/>
          </a:ln>
        </p:spPr>
        <p:style>
          <a:lnRef idx="1">
            <a:schemeClr val="accent1"/>
          </a:lnRef>
          <a:fillRef idx="0">
            <a:schemeClr val="accent1"/>
          </a:fillRef>
          <a:effectRef idx="0">
            <a:schemeClr val="accent1"/>
          </a:effectRef>
          <a:fontRef idx="minor">
            <a:schemeClr val="tx1"/>
          </a:fontRef>
        </p:style>
      </p:cxnSp>
      <p:sp>
        <p:nvSpPr>
          <p:cNvPr id="122" name="Стрелка вправо 121"/>
          <p:cNvSpPr/>
          <p:nvPr/>
        </p:nvSpPr>
        <p:spPr>
          <a:xfrm>
            <a:off x="2051050" y="4652963"/>
            <a:ext cx="576263" cy="46037"/>
          </a:xfrm>
          <a:prstGeom prst="rightArrow">
            <a:avLst/>
          </a:prstGeom>
          <a:solidFill>
            <a:srgbClr val="01FF74"/>
          </a:solidFill>
          <a:ln>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3" name="Стрелка вправо 122"/>
          <p:cNvSpPr/>
          <p:nvPr/>
        </p:nvSpPr>
        <p:spPr>
          <a:xfrm flipV="1">
            <a:off x="2124075" y="4868863"/>
            <a:ext cx="647700" cy="46037"/>
          </a:xfrm>
          <a:prstGeom prst="rightArrow">
            <a:avLst/>
          </a:prstGeom>
          <a:solidFill>
            <a:srgbClr val="01FF74"/>
          </a:solidFill>
          <a:ln>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4" name="Стрелка вправо 123"/>
          <p:cNvSpPr/>
          <p:nvPr/>
        </p:nvSpPr>
        <p:spPr>
          <a:xfrm>
            <a:off x="2195513" y="5111750"/>
            <a:ext cx="720725" cy="46038"/>
          </a:xfrm>
          <a:prstGeom prst="rightArrow">
            <a:avLst/>
          </a:prstGeom>
          <a:solidFill>
            <a:srgbClr val="01FF74"/>
          </a:solidFill>
          <a:ln>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191" name="Text Box 61"/>
          <p:cNvSpPr txBox="1">
            <a:spLocks noChangeArrowheads="1"/>
          </p:cNvSpPr>
          <p:nvPr/>
        </p:nvSpPr>
        <p:spPr bwMode="auto">
          <a:xfrm>
            <a:off x="2700338" y="3644900"/>
            <a:ext cx="647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ru-RU" sz="1200">
                <a:solidFill>
                  <a:prstClr val="black"/>
                </a:solidFill>
              </a:rPr>
              <a:t>A/D</a:t>
            </a:r>
            <a:endParaRPr lang="ru-RU" altLang="ru-RU" sz="1200">
              <a:solidFill>
                <a:prstClr val="black"/>
              </a:solidFill>
            </a:endParaRPr>
          </a:p>
        </p:txBody>
      </p:sp>
      <p:sp>
        <p:nvSpPr>
          <p:cNvPr id="4192" name="Text Box 61"/>
          <p:cNvSpPr txBox="1">
            <a:spLocks noChangeArrowheads="1"/>
          </p:cNvSpPr>
          <p:nvPr/>
        </p:nvSpPr>
        <p:spPr bwMode="auto">
          <a:xfrm>
            <a:off x="2700338" y="2349500"/>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ru-RU" sz="1200">
                <a:solidFill>
                  <a:prstClr val="black"/>
                </a:solidFill>
              </a:rPr>
              <a:t>A/D</a:t>
            </a:r>
            <a:endParaRPr lang="ru-RU" altLang="ru-RU" sz="1200">
              <a:solidFill>
                <a:prstClr val="black"/>
              </a:solidFill>
            </a:endParaRPr>
          </a:p>
        </p:txBody>
      </p:sp>
      <p:sp>
        <p:nvSpPr>
          <p:cNvPr id="127" name="Стрелка вправо 126"/>
          <p:cNvSpPr/>
          <p:nvPr/>
        </p:nvSpPr>
        <p:spPr>
          <a:xfrm>
            <a:off x="2843213" y="4581525"/>
            <a:ext cx="865187" cy="4603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9" name="Стрелка вправо 128"/>
          <p:cNvSpPr/>
          <p:nvPr/>
        </p:nvSpPr>
        <p:spPr>
          <a:xfrm>
            <a:off x="2987675" y="4797425"/>
            <a:ext cx="720725" cy="4603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0" name="Стрелка вправо 129"/>
          <p:cNvSpPr/>
          <p:nvPr/>
        </p:nvSpPr>
        <p:spPr>
          <a:xfrm>
            <a:off x="3132138" y="5013325"/>
            <a:ext cx="576262" cy="4603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1" name="Стрелка вправо 130"/>
          <p:cNvSpPr/>
          <p:nvPr/>
        </p:nvSpPr>
        <p:spPr>
          <a:xfrm>
            <a:off x="3276600" y="5300663"/>
            <a:ext cx="431800" cy="4603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2" name="Стрелка вправо 131"/>
          <p:cNvSpPr/>
          <p:nvPr/>
        </p:nvSpPr>
        <p:spPr>
          <a:xfrm flipV="1">
            <a:off x="2195513" y="5373688"/>
            <a:ext cx="863600" cy="71437"/>
          </a:xfrm>
          <a:prstGeom prst="rightArrow">
            <a:avLst/>
          </a:prstGeom>
          <a:solidFill>
            <a:srgbClr val="01FF74"/>
          </a:solidFill>
          <a:ln>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3" name="Стрелка вправо 132"/>
          <p:cNvSpPr/>
          <p:nvPr/>
        </p:nvSpPr>
        <p:spPr>
          <a:xfrm>
            <a:off x="3276600" y="2349500"/>
            <a:ext cx="431800" cy="7143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4" name="Стрелка вправо 133"/>
          <p:cNvSpPr/>
          <p:nvPr/>
        </p:nvSpPr>
        <p:spPr>
          <a:xfrm>
            <a:off x="3276600" y="3716338"/>
            <a:ext cx="431800" cy="73025"/>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3" name="Прямая соединительная линия 2"/>
          <p:cNvCxnSpPr/>
          <p:nvPr/>
        </p:nvCxnSpPr>
        <p:spPr>
          <a:xfrm>
            <a:off x="1042988" y="2303463"/>
            <a:ext cx="6492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1054100" y="2409825"/>
            <a:ext cx="6492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1042988" y="2522538"/>
            <a:ext cx="6492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a:off x="1019175" y="2205038"/>
            <a:ext cx="6492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113" name="Прямоугольник 112"/>
          <p:cNvSpPr/>
          <p:nvPr/>
        </p:nvSpPr>
        <p:spPr>
          <a:xfrm>
            <a:off x="338632" y="6324600"/>
            <a:ext cx="476412" cy="369332"/>
          </a:xfrm>
          <a:prstGeom prst="rect">
            <a:avLst/>
          </a:prstGeom>
        </p:spPr>
        <p:txBody>
          <a:bodyPr wrap="none">
            <a:spAutoFit/>
          </a:bodyPr>
          <a:lstStyle/>
          <a:p>
            <a:r>
              <a:rPr lang="ru-RU" dirty="0" smtClean="0"/>
              <a:t>1</a:t>
            </a:r>
            <a:r>
              <a:rPr lang="en-US" dirty="0"/>
              <a:t>0</a:t>
            </a:r>
            <a:endParaRPr lang="ru-RU" dirty="0"/>
          </a:p>
        </p:txBody>
      </p:sp>
      <p:sp>
        <p:nvSpPr>
          <p:cNvPr id="114" name="Text Box 18"/>
          <p:cNvSpPr txBox="1">
            <a:spLocks noChangeArrowheads="1"/>
          </p:cNvSpPr>
          <p:nvPr/>
        </p:nvSpPr>
        <p:spPr bwMode="auto">
          <a:xfrm>
            <a:off x="3694684" y="6004688"/>
            <a:ext cx="12239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en-US" altLang="ru-RU" sz="1200" b="1" dirty="0" smtClean="0">
                <a:solidFill>
                  <a:schemeClr val="accent1">
                    <a:lumMod val="75000"/>
                  </a:schemeClr>
                </a:solidFill>
              </a:rPr>
              <a:t>DAQ BLOCKs</a:t>
            </a:r>
            <a:endParaRPr lang="ru-RU" altLang="ru-RU" sz="1200" b="1" dirty="0">
              <a:solidFill>
                <a:schemeClr val="accent1">
                  <a:lumMod val="75000"/>
                </a:schemeClr>
              </a:solidFill>
            </a:endParaRPr>
          </a:p>
        </p:txBody>
      </p:sp>
      <p:sp>
        <p:nvSpPr>
          <p:cNvPr id="115" name="Text Box 18"/>
          <p:cNvSpPr txBox="1">
            <a:spLocks noChangeArrowheads="1"/>
          </p:cNvSpPr>
          <p:nvPr/>
        </p:nvSpPr>
        <p:spPr bwMode="auto">
          <a:xfrm>
            <a:off x="2040731" y="5850129"/>
            <a:ext cx="162004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en-US" altLang="ru-RU" sz="1200" b="1" dirty="0" smtClean="0">
                <a:solidFill>
                  <a:srgbClr val="ED4D6F"/>
                </a:solidFill>
              </a:rPr>
              <a:t>Amp.-DISCRIMINATORS</a:t>
            </a:r>
            <a:endParaRPr lang="ru-RU" altLang="ru-RU" sz="1200" b="1" dirty="0">
              <a:solidFill>
                <a:srgbClr val="ED4D6F"/>
              </a:solidFill>
            </a:endParaRPr>
          </a:p>
        </p:txBody>
      </p:sp>
      <p:sp>
        <p:nvSpPr>
          <p:cNvPr id="116" name="Text Box 18"/>
          <p:cNvSpPr txBox="1">
            <a:spLocks noChangeArrowheads="1"/>
          </p:cNvSpPr>
          <p:nvPr/>
        </p:nvSpPr>
        <p:spPr bwMode="auto">
          <a:xfrm>
            <a:off x="553244" y="1874044"/>
            <a:ext cx="790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ru-RU" altLang="ru-RU" sz="1200" b="1" dirty="0">
                <a:solidFill>
                  <a:srgbClr val="FF0000"/>
                </a:solidFill>
              </a:rPr>
              <a:t>1</a:t>
            </a:r>
            <a:r>
              <a:rPr lang="en-US" altLang="ru-RU" sz="1200" b="1" dirty="0">
                <a:solidFill>
                  <a:srgbClr val="FF0000"/>
                </a:solidFill>
              </a:rPr>
              <a:t>D </a:t>
            </a:r>
            <a:r>
              <a:rPr lang="en-US" altLang="ru-RU" sz="1200" b="1" dirty="0" smtClean="0">
                <a:solidFill>
                  <a:srgbClr val="FF0000"/>
                </a:solidFill>
              </a:rPr>
              <a:t>PSD</a:t>
            </a:r>
            <a:endParaRPr lang="ru-RU" altLang="ru-RU" sz="1200" b="1" dirty="0">
              <a:solidFill>
                <a:srgbClr val="FF0000"/>
              </a:solidFill>
            </a:endParaRPr>
          </a:p>
        </p:txBody>
      </p:sp>
      <p:sp>
        <p:nvSpPr>
          <p:cNvPr id="125" name="Text Box 18"/>
          <p:cNvSpPr txBox="1">
            <a:spLocks noChangeArrowheads="1"/>
          </p:cNvSpPr>
          <p:nvPr/>
        </p:nvSpPr>
        <p:spPr bwMode="auto">
          <a:xfrm>
            <a:off x="407988" y="3040426"/>
            <a:ext cx="10080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en-US" altLang="ru-RU" sz="1200" b="1" dirty="0">
                <a:solidFill>
                  <a:srgbClr val="FF0000"/>
                </a:solidFill>
              </a:rPr>
              <a:t>2D </a:t>
            </a:r>
            <a:r>
              <a:rPr lang="en-US" altLang="ru-RU" sz="1200" b="1" dirty="0" smtClean="0">
                <a:solidFill>
                  <a:srgbClr val="FF0000"/>
                </a:solidFill>
              </a:rPr>
              <a:t>PSD</a:t>
            </a:r>
            <a:endParaRPr lang="ru-RU" altLang="ru-RU" sz="1200" b="1" dirty="0">
              <a:solidFill>
                <a:srgbClr val="FF0000"/>
              </a:solidFill>
            </a:endParaRPr>
          </a:p>
        </p:txBody>
      </p:sp>
      <p:sp>
        <p:nvSpPr>
          <p:cNvPr id="126" name="Text Box 18"/>
          <p:cNvSpPr txBox="1">
            <a:spLocks noChangeArrowheads="1"/>
          </p:cNvSpPr>
          <p:nvPr/>
        </p:nvSpPr>
        <p:spPr bwMode="auto">
          <a:xfrm>
            <a:off x="915988" y="4951265"/>
            <a:ext cx="100806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1500"/>
              </a:spcBef>
            </a:pPr>
            <a:r>
              <a:rPr lang="en-US" altLang="ru-RU" sz="1200" b="1" dirty="0" smtClean="0">
                <a:solidFill>
                  <a:srgbClr val="FF0000"/>
                </a:solidFill>
              </a:rPr>
              <a:t>POINT DET.s</a:t>
            </a:r>
            <a:r>
              <a:rPr lang="en-US" altLang="ru-RU" sz="1200" dirty="0" smtClean="0">
                <a:solidFill>
                  <a:srgbClr val="FF0000"/>
                </a:solidFill>
              </a:rPr>
              <a:t>.</a:t>
            </a:r>
            <a:endParaRPr lang="ru-RU" altLang="ru-RU" sz="1200" dirty="0">
              <a:solidFill>
                <a:srgbClr val="FF0000"/>
              </a:solidFill>
            </a:endParaRPr>
          </a:p>
        </p:txBody>
      </p:sp>
      <p:sp>
        <p:nvSpPr>
          <p:cNvPr id="128" name="Text Box 18"/>
          <p:cNvSpPr txBox="1">
            <a:spLocks noChangeArrowheads="1"/>
          </p:cNvSpPr>
          <p:nvPr/>
        </p:nvSpPr>
        <p:spPr bwMode="auto">
          <a:xfrm>
            <a:off x="107504" y="5492807"/>
            <a:ext cx="1872109"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spcBef>
                <a:spcPts val="1500"/>
              </a:spcBef>
            </a:pPr>
            <a:r>
              <a:rPr lang="en-US" altLang="ru-RU" sz="1200" b="1" dirty="0" smtClean="0">
                <a:solidFill>
                  <a:srgbClr val="FF0000"/>
                </a:solidFill>
              </a:rPr>
              <a:t>Neutron  DETECTORS</a:t>
            </a:r>
            <a:endParaRPr lang="ru-RU" altLang="ru-RU" sz="1200" b="1" dirty="0">
              <a:solidFill>
                <a:srgbClr val="FF0000"/>
              </a:solidFill>
            </a:endParaRPr>
          </a:p>
        </p:txBody>
      </p:sp>
      <p:cxnSp>
        <p:nvCxnSpPr>
          <p:cNvPr id="135" name="Прямая со стрелкой 134"/>
          <p:cNvCxnSpPr/>
          <p:nvPr/>
        </p:nvCxnSpPr>
        <p:spPr>
          <a:xfrm>
            <a:off x="1818482" y="3662758"/>
            <a:ext cx="865188" cy="0"/>
          </a:xfrm>
          <a:prstGeom prst="straightConnector1">
            <a:avLst/>
          </a:prstGeom>
          <a:ln w="15875">
            <a:solidFill>
              <a:srgbClr val="01FF74"/>
            </a:solidFill>
            <a:tailEnd type="arrow"/>
          </a:ln>
        </p:spPr>
        <p:style>
          <a:lnRef idx="1">
            <a:schemeClr val="accent1"/>
          </a:lnRef>
          <a:fillRef idx="0">
            <a:schemeClr val="accent1"/>
          </a:fillRef>
          <a:effectRef idx="0">
            <a:schemeClr val="accent1"/>
          </a:effectRef>
          <a:fontRef idx="minor">
            <a:schemeClr val="tx1"/>
          </a:fontRef>
        </p:style>
      </p:cxnSp>
      <p:cxnSp>
        <p:nvCxnSpPr>
          <p:cNvPr id="136" name="Прямая со стрелкой 135"/>
          <p:cNvCxnSpPr/>
          <p:nvPr/>
        </p:nvCxnSpPr>
        <p:spPr>
          <a:xfrm>
            <a:off x="1979613" y="2781300"/>
            <a:ext cx="720725" cy="0"/>
          </a:xfrm>
          <a:prstGeom prst="straightConnector1">
            <a:avLst/>
          </a:prstGeom>
          <a:ln w="15875">
            <a:solidFill>
              <a:srgbClr val="01FF74"/>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6894339" y="2601119"/>
            <a:ext cx="32419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Прямая со стрелкой 136"/>
          <p:cNvCxnSpPr/>
          <p:nvPr/>
        </p:nvCxnSpPr>
        <p:spPr>
          <a:xfrm>
            <a:off x="6874192" y="3752216"/>
            <a:ext cx="32419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38" name="Прямая со стрелкой 137"/>
          <p:cNvCxnSpPr/>
          <p:nvPr/>
        </p:nvCxnSpPr>
        <p:spPr>
          <a:xfrm>
            <a:off x="6894339" y="4904581"/>
            <a:ext cx="32419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90178997"/>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4" name="Text Box 5"/>
          <p:cNvSpPr txBox="1">
            <a:spLocks noChangeArrowheads="1"/>
          </p:cNvSpPr>
          <p:nvPr/>
        </p:nvSpPr>
        <p:spPr bwMode="auto">
          <a:xfrm>
            <a:off x="539552" y="1916832"/>
            <a:ext cx="8065591" cy="288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spcBef>
                <a:spcPts val="1500"/>
              </a:spcBef>
            </a:pPr>
            <a:r>
              <a:rPr lang="ru-RU" dirty="0" smtClean="0">
                <a:solidFill>
                  <a:schemeClr val="accent4">
                    <a:lumMod val="50000"/>
                  </a:schemeClr>
                </a:solidFill>
              </a:rPr>
              <a:t>1. </a:t>
            </a:r>
            <a:r>
              <a:rPr lang="en-US" dirty="0" smtClean="0">
                <a:solidFill>
                  <a:schemeClr val="accent4">
                    <a:lumMod val="50000"/>
                  </a:schemeClr>
                </a:solidFill>
              </a:rPr>
              <a:t>Electronics provide </a:t>
            </a:r>
            <a:r>
              <a:rPr lang="en-US" dirty="0">
                <a:solidFill>
                  <a:schemeClr val="accent4">
                    <a:lumMod val="50000"/>
                  </a:schemeClr>
                </a:solidFill>
              </a:rPr>
              <a:t>data </a:t>
            </a:r>
            <a:r>
              <a:rPr lang="en-US" dirty="0" smtClean="0">
                <a:solidFill>
                  <a:schemeClr val="accent4">
                    <a:lumMod val="50000"/>
                  </a:schemeClr>
                </a:solidFill>
              </a:rPr>
              <a:t>acquisition </a:t>
            </a:r>
            <a:r>
              <a:rPr lang="en-US" dirty="0">
                <a:solidFill>
                  <a:schemeClr val="accent4">
                    <a:lumMod val="50000"/>
                  </a:schemeClr>
                </a:solidFill>
              </a:rPr>
              <a:t>from </a:t>
            </a:r>
            <a:r>
              <a:rPr lang="ru-RU" dirty="0" err="1" smtClean="0">
                <a:solidFill>
                  <a:schemeClr val="accent4">
                    <a:lumMod val="50000"/>
                  </a:schemeClr>
                </a:solidFill>
              </a:rPr>
              <a:t>all</a:t>
            </a:r>
            <a:r>
              <a:rPr lang="en-US" dirty="0" smtClean="0">
                <a:solidFill>
                  <a:schemeClr val="accent4">
                    <a:lumMod val="50000"/>
                  </a:schemeClr>
                </a:solidFill>
              </a:rPr>
              <a:t> </a:t>
            </a:r>
            <a:r>
              <a:rPr lang="en-US" dirty="0">
                <a:solidFill>
                  <a:schemeClr val="accent4">
                    <a:lumMod val="50000"/>
                  </a:schemeClr>
                </a:solidFill>
              </a:rPr>
              <a:t>types of multi-point detector systems of neutron spectrometers </a:t>
            </a:r>
            <a:r>
              <a:rPr lang="ru-RU" dirty="0" err="1" smtClean="0">
                <a:solidFill>
                  <a:schemeClr val="accent4">
                    <a:lumMod val="50000"/>
                  </a:schemeClr>
                </a:solidFill>
              </a:rPr>
              <a:t>on</a:t>
            </a:r>
            <a:r>
              <a:rPr lang="ru-RU" dirty="0" smtClean="0">
                <a:solidFill>
                  <a:schemeClr val="accent4">
                    <a:lumMod val="50000"/>
                  </a:schemeClr>
                </a:solidFill>
              </a:rPr>
              <a:t> </a:t>
            </a:r>
            <a:r>
              <a:rPr lang="en-US" dirty="0" smtClean="0">
                <a:solidFill>
                  <a:schemeClr val="accent4">
                    <a:lumMod val="50000"/>
                  </a:schemeClr>
                </a:solidFill>
              </a:rPr>
              <a:t>IBR-2M reactor</a:t>
            </a:r>
            <a:endParaRPr lang="ru-RU" altLang="ru-RU" dirty="0">
              <a:solidFill>
                <a:schemeClr val="accent4">
                  <a:lumMod val="50000"/>
                </a:schemeClr>
              </a:solidFill>
            </a:endParaRPr>
          </a:p>
          <a:p>
            <a:pPr>
              <a:spcBef>
                <a:spcPts val="1500"/>
              </a:spcBef>
            </a:pPr>
            <a:r>
              <a:rPr lang="ru-RU" altLang="ru-RU" b="1" dirty="0">
                <a:solidFill>
                  <a:schemeClr val="accent4">
                    <a:lumMod val="50000"/>
                  </a:schemeClr>
                </a:solidFill>
              </a:rPr>
              <a:t>2</a:t>
            </a:r>
            <a:r>
              <a:rPr lang="ru-RU" altLang="ru-RU" dirty="0">
                <a:solidFill>
                  <a:schemeClr val="accent4">
                    <a:lumMod val="50000"/>
                  </a:schemeClr>
                </a:solidFill>
              </a:rPr>
              <a:t>. </a:t>
            </a:r>
            <a:r>
              <a:rPr lang="en-US" altLang="ru-RU" dirty="0" smtClean="0">
                <a:solidFill>
                  <a:schemeClr val="accent4">
                    <a:lumMod val="50000"/>
                  </a:schemeClr>
                </a:solidFill>
              </a:rPr>
              <a:t>Maximum</a:t>
            </a:r>
            <a:r>
              <a:rPr lang="ru-RU" altLang="ru-RU" dirty="0" smtClean="0">
                <a:solidFill>
                  <a:schemeClr val="accent4">
                    <a:lumMod val="50000"/>
                  </a:schemeClr>
                </a:solidFill>
              </a:rPr>
              <a:t> </a:t>
            </a:r>
            <a:r>
              <a:rPr lang="en-US" altLang="ru-RU" dirty="0" smtClean="0">
                <a:solidFill>
                  <a:schemeClr val="accent4">
                    <a:lumMod val="50000"/>
                  </a:schemeClr>
                </a:solidFill>
              </a:rPr>
              <a:t>number of detector elements</a:t>
            </a:r>
            <a:r>
              <a:rPr lang="ru-RU" altLang="ru-RU" dirty="0" smtClean="0">
                <a:solidFill>
                  <a:schemeClr val="accent4">
                    <a:lumMod val="50000"/>
                  </a:schemeClr>
                </a:solidFill>
              </a:rPr>
              <a:t> </a:t>
            </a:r>
            <a:r>
              <a:rPr lang="ru-RU" altLang="ru-RU" dirty="0" err="1" smtClean="0">
                <a:solidFill>
                  <a:schemeClr val="accent4">
                    <a:lumMod val="50000"/>
                  </a:schemeClr>
                </a:solidFill>
              </a:rPr>
              <a:t>is</a:t>
            </a:r>
            <a:r>
              <a:rPr lang="en-US" altLang="ru-RU" dirty="0" smtClean="0">
                <a:solidFill>
                  <a:schemeClr val="accent4">
                    <a:lumMod val="50000"/>
                  </a:schemeClr>
                </a:solidFill>
              </a:rPr>
              <a:t> </a:t>
            </a:r>
            <a:r>
              <a:rPr lang="ru-RU" altLang="ru-RU" dirty="0" smtClean="0">
                <a:solidFill>
                  <a:schemeClr val="accent4">
                    <a:lumMod val="50000"/>
                  </a:schemeClr>
                </a:solidFill>
              </a:rPr>
              <a:t>240</a:t>
            </a:r>
            <a:endParaRPr lang="ru-RU" altLang="ru-RU" dirty="0">
              <a:solidFill>
                <a:schemeClr val="accent4">
                  <a:lumMod val="50000"/>
                </a:schemeClr>
              </a:solidFill>
            </a:endParaRPr>
          </a:p>
          <a:p>
            <a:pPr>
              <a:spcBef>
                <a:spcPts val="1500"/>
              </a:spcBef>
            </a:pPr>
            <a:r>
              <a:rPr lang="ru-RU" altLang="ru-RU" b="1" dirty="0">
                <a:solidFill>
                  <a:schemeClr val="accent4">
                    <a:lumMod val="50000"/>
                  </a:schemeClr>
                </a:solidFill>
              </a:rPr>
              <a:t>3</a:t>
            </a:r>
            <a:r>
              <a:rPr lang="ru-RU" altLang="ru-RU" dirty="0">
                <a:solidFill>
                  <a:schemeClr val="accent4">
                    <a:lumMod val="50000"/>
                  </a:schemeClr>
                </a:solidFill>
              </a:rPr>
              <a:t>. </a:t>
            </a:r>
            <a:r>
              <a:rPr lang="en-US" altLang="ru-RU" dirty="0" smtClean="0">
                <a:solidFill>
                  <a:schemeClr val="accent4">
                    <a:lumMod val="50000"/>
                  </a:schemeClr>
                </a:solidFill>
              </a:rPr>
              <a:t>Maximum detection rate</a:t>
            </a:r>
            <a:r>
              <a:rPr lang="ru-RU" altLang="ru-RU" dirty="0" smtClean="0">
                <a:solidFill>
                  <a:schemeClr val="accent4">
                    <a:lumMod val="50000"/>
                  </a:schemeClr>
                </a:solidFill>
              </a:rPr>
              <a:t> </a:t>
            </a:r>
            <a:r>
              <a:rPr lang="ru-RU" altLang="ru-RU" dirty="0" err="1" smtClean="0">
                <a:solidFill>
                  <a:schemeClr val="accent4">
                    <a:lumMod val="50000"/>
                  </a:schemeClr>
                </a:solidFill>
              </a:rPr>
              <a:t>is</a:t>
            </a:r>
            <a:r>
              <a:rPr lang="en-US" altLang="ru-RU" dirty="0" smtClean="0">
                <a:solidFill>
                  <a:schemeClr val="accent4">
                    <a:lumMod val="50000"/>
                  </a:schemeClr>
                </a:solidFill>
              </a:rPr>
              <a:t> 8 x 10</a:t>
            </a:r>
            <a:r>
              <a:rPr lang="en-US" altLang="ru-RU" b="1" baseline="30000" dirty="0" smtClean="0">
                <a:solidFill>
                  <a:schemeClr val="accent4">
                    <a:lumMod val="50000"/>
                  </a:schemeClr>
                </a:solidFill>
              </a:rPr>
              <a:t>6 </a:t>
            </a:r>
            <a:r>
              <a:rPr lang="en-US" altLang="ru-RU" dirty="0" smtClean="0">
                <a:solidFill>
                  <a:schemeClr val="accent4">
                    <a:lumMod val="50000"/>
                  </a:schemeClr>
                </a:solidFill>
              </a:rPr>
              <a:t>events/s</a:t>
            </a:r>
            <a:endParaRPr lang="ru-RU" altLang="ru-RU" dirty="0">
              <a:solidFill>
                <a:schemeClr val="accent4">
                  <a:lumMod val="50000"/>
                </a:schemeClr>
              </a:solidFill>
            </a:endParaRPr>
          </a:p>
          <a:p>
            <a:pPr>
              <a:spcBef>
                <a:spcPts val="1500"/>
              </a:spcBef>
            </a:pPr>
            <a:r>
              <a:rPr lang="ru-RU" altLang="ru-RU" b="1" dirty="0">
                <a:solidFill>
                  <a:schemeClr val="accent4">
                    <a:lumMod val="50000"/>
                  </a:schemeClr>
                </a:solidFill>
              </a:rPr>
              <a:t>4</a:t>
            </a:r>
            <a:r>
              <a:rPr lang="ru-RU" altLang="ru-RU" dirty="0">
                <a:solidFill>
                  <a:schemeClr val="accent4">
                    <a:lumMod val="50000"/>
                  </a:schemeClr>
                </a:solidFill>
              </a:rPr>
              <a:t>. </a:t>
            </a:r>
            <a:r>
              <a:rPr lang="ru-RU" dirty="0" smtClean="0">
                <a:solidFill>
                  <a:schemeClr val="accent5">
                    <a:lumMod val="75000"/>
                  </a:schemeClr>
                </a:solidFill>
              </a:rPr>
              <a:t>F</a:t>
            </a:r>
            <a:r>
              <a:rPr lang="en-US" dirty="0" err="1" smtClean="0">
                <a:solidFill>
                  <a:schemeClr val="accent5">
                    <a:lumMod val="75000"/>
                  </a:schemeClr>
                </a:solidFill>
              </a:rPr>
              <a:t>requency</a:t>
            </a:r>
            <a:r>
              <a:rPr lang="en-US" dirty="0" smtClean="0">
                <a:solidFill>
                  <a:schemeClr val="accent5">
                    <a:lumMod val="75000"/>
                  </a:schemeClr>
                </a:solidFill>
              </a:rPr>
              <a:t> </a:t>
            </a:r>
            <a:r>
              <a:rPr lang="en-US" dirty="0">
                <a:solidFill>
                  <a:schemeClr val="accent5">
                    <a:lumMod val="75000"/>
                  </a:schemeClr>
                </a:solidFill>
              </a:rPr>
              <a:t>of time sampling = 62.5 MHz (16ns), </a:t>
            </a:r>
            <a:r>
              <a:rPr lang="en-US" dirty="0" smtClean="0">
                <a:solidFill>
                  <a:schemeClr val="accent5">
                    <a:lumMod val="75000"/>
                  </a:schemeClr>
                </a:solidFill>
              </a:rPr>
              <a:t>~ 1ppm</a:t>
            </a:r>
            <a:endParaRPr lang="ru-RU" altLang="ru-RU" dirty="0">
              <a:solidFill>
                <a:schemeClr val="accent5">
                  <a:lumMod val="75000"/>
                </a:schemeClr>
              </a:solidFill>
            </a:endParaRPr>
          </a:p>
        </p:txBody>
      </p:sp>
      <p:sp>
        <p:nvSpPr>
          <p:cNvPr id="2" name="Заголовок 1"/>
          <p:cNvSpPr>
            <a:spLocks noGrp="1"/>
          </p:cNvSpPr>
          <p:nvPr>
            <p:ph type="title"/>
          </p:nvPr>
        </p:nvSpPr>
        <p:spPr>
          <a:xfrm>
            <a:off x="1619415" y="432594"/>
            <a:ext cx="6984776" cy="1239837"/>
          </a:xfrm>
        </p:spPr>
        <p:txBody>
          <a:bodyPr>
            <a:normAutofit/>
          </a:bodyPr>
          <a:lstStyle/>
          <a:p>
            <a:pPr algn="ctr"/>
            <a:r>
              <a:rPr lang="ru-RU" sz="3600" dirty="0" smtClean="0">
                <a:solidFill>
                  <a:schemeClr val="accent6">
                    <a:lumMod val="60000"/>
                    <a:lumOff val="40000"/>
                  </a:schemeClr>
                </a:solidFill>
              </a:rPr>
              <a:t>M</a:t>
            </a:r>
            <a:r>
              <a:rPr lang="en-US" sz="3600" dirty="0" err="1" smtClean="0">
                <a:solidFill>
                  <a:schemeClr val="accent6">
                    <a:lumMod val="60000"/>
                    <a:lumOff val="40000"/>
                  </a:schemeClr>
                </a:solidFill>
              </a:rPr>
              <a:t>ain</a:t>
            </a:r>
            <a:r>
              <a:rPr lang="en-US" sz="3600" dirty="0" smtClean="0">
                <a:solidFill>
                  <a:schemeClr val="accent6">
                    <a:lumMod val="60000"/>
                    <a:lumOff val="40000"/>
                  </a:schemeClr>
                </a:solidFill>
              </a:rPr>
              <a:t> features of MPD-240 DAQ</a:t>
            </a:r>
            <a:endParaRPr lang="ru-RU" sz="3600" dirty="0">
              <a:solidFill>
                <a:schemeClr val="accent6">
                  <a:lumMod val="60000"/>
                  <a:lumOff val="40000"/>
                </a:schemeClr>
              </a:solidFill>
            </a:endParaRPr>
          </a:p>
        </p:txBody>
      </p:sp>
      <p:sp>
        <p:nvSpPr>
          <p:cNvPr id="7" name="Прямоугольник 6"/>
          <p:cNvSpPr/>
          <p:nvPr/>
        </p:nvSpPr>
        <p:spPr>
          <a:xfrm>
            <a:off x="338632" y="6324600"/>
            <a:ext cx="476412" cy="369332"/>
          </a:xfrm>
          <a:prstGeom prst="rect">
            <a:avLst/>
          </a:prstGeom>
        </p:spPr>
        <p:txBody>
          <a:bodyPr wrap="none">
            <a:spAutoFit/>
          </a:bodyPr>
          <a:lstStyle/>
          <a:p>
            <a:r>
              <a:rPr lang="ru-RU" dirty="0" smtClean="0"/>
              <a:t>1</a:t>
            </a:r>
            <a:r>
              <a:rPr lang="en-US" dirty="0" smtClean="0"/>
              <a:t>1</a:t>
            </a:r>
            <a:endParaRPr lang="ru-RU" dirty="0"/>
          </a:p>
        </p:txBody>
      </p:sp>
      <p:sp>
        <p:nvSpPr>
          <p:cNvPr id="8" name="TextBox 7"/>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3900592340"/>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8383588" y="5426075"/>
            <a:ext cx="181822"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endParaRPr lang="de-DE" altLang="ru-RU" sz="2800" dirty="0">
              <a:solidFill>
                <a:srgbClr val="FFFFFF"/>
              </a:solidFill>
              <a:latin typeface="Times New Roman" pitchFamily="18" charset="0"/>
            </a:endParaRP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6" name="Rectangle 3"/>
          <p:cNvSpPr>
            <a:spLocks noGrp="1" noChangeArrowheads="1"/>
          </p:cNvSpPr>
          <p:nvPr>
            <p:ph type="title"/>
          </p:nvPr>
        </p:nvSpPr>
        <p:spPr>
          <a:xfrm>
            <a:off x="1848150" y="356946"/>
            <a:ext cx="6551428" cy="647700"/>
          </a:xfrm>
        </p:spPr>
        <p:txBody>
          <a:bodyPr>
            <a:noAutofit/>
          </a:bodyPr>
          <a:lstStyle/>
          <a:p>
            <a:pPr marL="53975"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600" dirty="0">
                <a:solidFill>
                  <a:schemeClr val="accent6">
                    <a:lumMod val="60000"/>
                    <a:lumOff val="40000"/>
                  </a:schemeClr>
                </a:solidFill>
              </a:rPr>
              <a:t>M</a:t>
            </a:r>
            <a:r>
              <a:rPr lang="en-US" sz="3600" dirty="0" err="1">
                <a:solidFill>
                  <a:schemeClr val="accent6">
                    <a:lumMod val="60000"/>
                    <a:lumOff val="40000"/>
                  </a:schemeClr>
                </a:solidFill>
              </a:rPr>
              <a:t>ain</a:t>
            </a:r>
            <a:r>
              <a:rPr lang="en-US" sz="3600" dirty="0">
                <a:solidFill>
                  <a:schemeClr val="accent6">
                    <a:lumMod val="60000"/>
                    <a:lumOff val="40000"/>
                  </a:schemeClr>
                </a:solidFill>
              </a:rPr>
              <a:t> features of MPD-240 </a:t>
            </a:r>
            <a:r>
              <a:rPr lang="en-US" sz="3600" dirty="0" smtClean="0">
                <a:solidFill>
                  <a:schemeClr val="accent6">
                    <a:lumMod val="60000"/>
                    <a:lumOff val="40000"/>
                  </a:schemeClr>
                </a:solidFill>
              </a:rPr>
              <a:t>DAQ</a:t>
            </a:r>
            <a:r>
              <a:rPr lang="ru-RU" sz="3600" dirty="0" smtClean="0">
                <a:solidFill>
                  <a:schemeClr val="accent6">
                    <a:lumMod val="60000"/>
                    <a:lumOff val="40000"/>
                  </a:schemeClr>
                </a:solidFill>
              </a:rPr>
              <a:t> (</a:t>
            </a:r>
            <a:r>
              <a:rPr lang="ru-RU" sz="3600" dirty="0" err="1" smtClean="0">
                <a:solidFill>
                  <a:schemeClr val="accent6">
                    <a:lumMod val="60000"/>
                    <a:lumOff val="40000"/>
                  </a:schemeClr>
                </a:solidFill>
              </a:rPr>
              <a:t>cont</a:t>
            </a:r>
            <a:r>
              <a:rPr lang="ru-RU" sz="3600" dirty="0" smtClean="0">
                <a:solidFill>
                  <a:schemeClr val="accent6">
                    <a:lumMod val="60000"/>
                    <a:lumOff val="40000"/>
                  </a:schemeClr>
                </a:solidFill>
              </a:rPr>
              <a:t>.-d)</a:t>
            </a:r>
            <a:endParaRPr lang="ru-RU" altLang="ru-RU" sz="3600" dirty="0" smtClean="0">
              <a:solidFill>
                <a:schemeClr val="accent6">
                  <a:lumMod val="60000"/>
                  <a:lumOff val="40000"/>
                </a:schemeClr>
              </a:solidFill>
            </a:endParaRPr>
          </a:p>
        </p:txBody>
      </p:sp>
      <p:sp>
        <p:nvSpPr>
          <p:cNvPr id="8198" name="Text Box 5"/>
          <p:cNvSpPr txBox="1">
            <a:spLocks noChangeArrowheads="1"/>
          </p:cNvSpPr>
          <p:nvPr/>
        </p:nvSpPr>
        <p:spPr bwMode="auto">
          <a:xfrm>
            <a:off x="107950" y="2420938"/>
            <a:ext cx="856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199" name="Text Box 6"/>
          <p:cNvSpPr txBox="1">
            <a:spLocks noChangeArrowheads="1"/>
          </p:cNvSpPr>
          <p:nvPr/>
        </p:nvSpPr>
        <p:spPr bwMode="auto">
          <a:xfrm>
            <a:off x="466539" y="1585230"/>
            <a:ext cx="8703911" cy="378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Arial" charset="0"/>
              </a:defRPr>
            </a:lvl9pPr>
          </a:lstStyle>
          <a:p>
            <a:r>
              <a:rPr lang="en-US" dirty="0" smtClean="0">
                <a:solidFill>
                  <a:schemeClr val="accent5">
                    <a:lumMod val="50000"/>
                  </a:schemeClr>
                </a:solidFill>
              </a:rPr>
              <a:t> 5. Events </a:t>
            </a:r>
            <a:r>
              <a:rPr lang="en-US" dirty="0">
                <a:solidFill>
                  <a:srgbClr val="002060"/>
                </a:solidFill>
              </a:rPr>
              <a:t>are recorded in </a:t>
            </a:r>
            <a:r>
              <a:rPr lang="en-US" dirty="0" smtClean="0">
                <a:solidFill>
                  <a:srgbClr val="002060"/>
                </a:solidFill>
              </a:rPr>
              <a:t>absolute </a:t>
            </a:r>
            <a:r>
              <a:rPr lang="en-US" dirty="0">
                <a:solidFill>
                  <a:srgbClr val="002060"/>
                </a:solidFill>
              </a:rPr>
              <a:t>time of </a:t>
            </a:r>
            <a:r>
              <a:rPr lang="en-US" dirty="0" smtClean="0">
                <a:solidFill>
                  <a:srgbClr val="002060"/>
                </a:solidFill>
              </a:rPr>
              <a:t>experiment</a:t>
            </a:r>
            <a:r>
              <a:rPr lang="en-US" dirty="0">
                <a:solidFill>
                  <a:srgbClr val="002060"/>
                </a:solidFill>
              </a:rPr>
              <a:t>, max. exposure </a:t>
            </a:r>
            <a:r>
              <a:rPr lang="en-US" dirty="0" smtClean="0">
                <a:solidFill>
                  <a:srgbClr val="002060"/>
                </a:solidFill>
              </a:rPr>
              <a:t>time=4.5 </a:t>
            </a:r>
            <a:r>
              <a:rPr lang="en-US" dirty="0">
                <a:solidFill>
                  <a:srgbClr val="002060"/>
                </a:solidFill>
              </a:rPr>
              <a:t>x </a:t>
            </a:r>
            <a:r>
              <a:rPr lang="en-US" dirty="0" smtClean="0">
                <a:solidFill>
                  <a:srgbClr val="002060"/>
                </a:solidFill>
              </a:rPr>
              <a:t>10</a:t>
            </a:r>
            <a:r>
              <a:rPr lang="en-US" baseline="30000" dirty="0" smtClean="0">
                <a:solidFill>
                  <a:srgbClr val="002060"/>
                </a:solidFill>
              </a:rPr>
              <a:t>6</a:t>
            </a:r>
            <a:r>
              <a:rPr lang="en-US" dirty="0" smtClean="0">
                <a:solidFill>
                  <a:srgbClr val="002060"/>
                </a:solidFill>
              </a:rPr>
              <a:t> s </a:t>
            </a:r>
            <a:r>
              <a:rPr lang="en-US" dirty="0">
                <a:solidFill>
                  <a:srgbClr val="002060"/>
                </a:solidFill>
              </a:rPr>
              <a:t>(length of time counter = </a:t>
            </a:r>
            <a:r>
              <a:rPr lang="en-US" dirty="0" smtClean="0">
                <a:solidFill>
                  <a:srgbClr val="002060"/>
                </a:solidFill>
              </a:rPr>
              <a:t>48</a:t>
            </a:r>
            <a:r>
              <a:rPr lang="ru-RU" dirty="0" smtClean="0">
                <a:solidFill>
                  <a:srgbClr val="002060"/>
                </a:solidFill>
              </a:rPr>
              <a:t> b</a:t>
            </a:r>
            <a:r>
              <a:rPr lang="en-US" dirty="0" smtClean="0">
                <a:solidFill>
                  <a:srgbClr val="002060"/>
                </a:solidFill>
              </a:rPr>
              <a:t>)</a:t>
            </a:r>
          </a:p>
          <a:p>
            <a:r>
              <a:rPr lang="en-US" dirty="0" smtClean="0">
                <a:solidFill>
                  <a:srgbClr val="002060"/>
                </a:solidFill>
              </a:rPr>
              <a:t>6</a:t>
            </a:r>
            <a:r>
              <a:rPr lang="en-US" dirty="0">
                <a:solidFill>
                  <a:srgbClr val="002060"/>
                </a:solidFill>
              </a:rPr>
              <a:t>. Registration of service signals with the same accuracy as </a:t>
            </a:r>
            <a:r>
              <a:rPr lang="ru-RU" dirty="0" err="1" smtClean="0">
                <a:solidFill>
                  <a:srgbClr val="002060"/>
                </a:solidFill>
              </a:rPr>
              <a:t>that</a:t>
            </a:r>
            <a:r>
              <a:rPr lang="ru-RU" dirty="0" smtClean="0">
                <a:solidFill>
                  <a:srgbClr val="002060"/>
                </a:solidFill>
              </a:rPr>
              <a:t> </a:t>
            </a:r>
            <a:r>
              <a:rPr lang="ru-RU" dirty="0" err="1" smtClean="0">
                <a:solidFill>
                  <a:srgbClr val="002060"/>
                </a:solidFill>
              </a:rPr>
              <a:t>of</a:t>
            </a:r>
            <a:r>
              <a:rPr lang="en-US" dirty="0" smtClean="0">
                <a:solidFill>
                  <a:srgbClr val="002060"/>
                </a:solidFill>
              </a:rPr>
              <a:t> </a:t>
            </a:r>
            <a:r>
              <a:rPr lang="en-US" dirty="0">
                <a:solidFill>
                  <a:srgbClr val="002060"/>
                </a:solidFill>
              </a:rPr>
              <a:t>detector elements</a:t>
            </a:r>
            <a:r>
              <a:rPr lang="en-US" dirty="0" smtClean="0">
                <a:solidFill>
                  <a:srgbClr val="002060"/>
                </a:solidFill>
              </a:rPr>
              <a:t>: start </a:t>
            </a:r>
            <a:r>
              <a:rPr lang="en-US" dirty="0">
                <a:solidFill>
                  <a:srgbClr val="002060"/>
                </a:solidFill>
              </a:rPr>
              <a:t>of </a:t>
            </a:r>
            <a:r>
              <a:rPr lang="en-US" dirty="0" smtClean="0">
                <a:solidFill>
                  <a:srgbClr val="002060"/>
                </a:solidFill>
              </a:rPr>
              <a:t> </a:t>
            </a:r>
            <a:r>
              <a:rPr lang="en-US" dirty="0">
                <a:solidFill>
                  <a:srgbClr val="002060"/>
                </a:solidFill>
              </a:rPr>
              <a:t>reactor, </a:t>
            </a:r>
            <a:r>
              <a:rPr lang="en-US" dirty="0" smtClean="0">
                <a:solidFill>
                  <a:srgbClr val="002060"/>
                </a:solidFill>
              </a:rPr>
              <a:t> </a:t>
            </a:r>
            <a:r>
              <a:rPr lang="en-US" dirty="0">
                <a:solidFill>
                  <a:srgbClr val="002060"/>
                </a:solidFill>
              </a:rPr>
              <a:t>start / end of </a:t>
            </a:r>
            <a:r>
              <a:rPr lang="en-US" dirty="0" smtClean="0">
                <a:solidFill>
                  <a:srgbClr val="002060"/>
                </a:solidFill>
              </a:rPr>
              <a:t> </a:t>
            </a:r>
            <a:r>
              <a:rPr lang="en-US" dirty="0">
                <a:solidFill>
                  <a:srgbClr val="002060"/>
                </a:solidFill>
              </a:rPr>
              <a:t>time window</a:t>
            </a:r>
            <a:r>
              <a:rPr lang="en-US" dirty="0" smtClean="0">
                <a:solidFill>
                  <a:srgbClr val="002060"/>
                </a:solidFill>
              </a:rPr>
              <a:t>, </a:t>
            </a:r>
            <a:r>
              <a:rPr lang="en-US" dirty="0">
                <a:solidFill>
                  <a:srgbClr val="002060"/>
                </a:solidFill>
              </a:rPr>
              <a:t>end </a:t>
            </a:r>
            <a:r>
              <a:rPr lang="en-US" dirty="0" smtClean="0">
                <a:solidFill>
                  <a:srgbClr val="002060"/>
                </a:solidFill>
              </a:rPr>
              <a:t>of </a:t>
            </a:r>
            <a:r>
              <a:rPr lang="en-US" dirty="0">
                <a:solidFill>
                  <a:srgbClr val="002060"/>
                </a:solidFill>
              </a:rPr>
              <a:t>exposure, </a:t>
            </a:r>
            <a:r>
              <a:rPr lang="en-US" dirty="0" err="1" smtClean="0">
                <a:solidFill>
                  <a:srgbClr val="002060"/>
                </a:solidFill>
              </a:rPr>
              <a:t>etc</a:t>
            </a:r>
            <a:endParaRPr lang="en-US" dirty="0" smtClean="0">
              <a:solidFill>
                <a:srgbClr val="002060"/>
              </a:solidFill>
            </a:endParaRPr>
          </a:p>
          <a:p>
            <a:r>
              <a:rPr lang="en-US" dirty="0" smtClean="0">
                <a:solidFill>
                  <a:srgbClr val="002060"/>
                </a:solidFill>
              </a:rPr>
              <a:t>7</a:t>
            </a:r>
            <a:r>
              <a:rPr lang="en-US" dirty="0">
                <a:solidFill>
                  <a:srgbClr val="002060"/>
                </a:solidFill>
              </a:rPr>
              <a:t>. Registration of additional 6 external signals (falling and rising edges): for example PICK-UP Fourier signal of the </a:t>
            </a:r>
            <a:r>
              <a:rPr lang="en-US" dirty="0" smtClean="0">
                <a:solidFill>
                  <a:srgbClr val="002060"/>
                </a:solidFill>
              </a:rPr>
              <a:t>diffractometer</a:t>
            </a:r>
          </a:p>
          <a:p>
            <a:r>
              <a:rPr lang="en-US" dirty="0" smtClean="0">
                <a:solidFill>
                  <a:srgbClr val="002060"/>
                </a:solidFill>
              </a:rPr>
              <a:t>8</a:t>
            </a:r>
            <a:r>
              <a:rPr lang="en-US" dirty="0">
                <a:solidFill>
                  <a:srgbClr val="002060"/>
                </a:solidFill>
              </a:rPr>
              <a:t>. Histogram memory (64MB) for visualization and on-line monitoring of data </a:t>
            </a:r>
            <a:r>
              <a:rPr lang="ru-RU" dirty="0" err="1" smtClean="0">
                <a:solidFill>
                  <a:srgbClr val="002060"/>
                </a:solidFill>
              </a:rPr>
              <a:t>acquision</a:t>
            </a:r>
            <a:r>
              <a:rPr lang="en-US" dirty="0" smtClean="0">
                <a:solidFill>
                  <a:srgbClr val="002060"/>
                </a:solidFill>
              </a:rPr>
              <a:t> </a:t>
            </a:r>
            <a:r>
              <a:rPr lang="en-US" dirty="0">
                <a:solidFill>
                  <a:srgbClr val="002060"/>
                </a:solidFill>
              </a:rPr>
              <a:t>(256 x 64K</a:t>
            </a:r>
            <a:r>
              <a:rPr lang="en-US" dirty="0" smtClean="0">
                <a:solidFill>
                  <a:srgbClr val="002060"/>
                </a:solidFill>
              </a:rPr>
              <a:t>)</a:t>
            </a:r>
            <a:endParaRPr lang="en-US" dirty="0">
              <a:solidFill>
                <a:srgbClr val="002060"/>
              </a:solidFill>
            </a:endParaRPr>
          </a:p>
        </p:txBody>
      </p:sp>
      <p:sp>
        <p:nvSpPr>
          <p:cNvPr id="7" name="Прямоугольник 6"/>
          <p:cNvSpPr/>
          <p:nvPr/>
        </p:nvSpPr>
        <p:spPr>
          <a:xfrm>
            <a:off x="338632" y="6324600"/>
            <a:ext cx="476412" cy="369332"/>
          </a:xfrm>
          <a:prstGeom prst="rect">
            <a:avLst/>
          </a:prstGeom>
        </p:spPr>
        <p:txBody>
          <a:bodyPr wrap="none">
            <a:spAutoFit/>
          </a:bodyPr>
          <a:lstStyle/>
          <a:p>
            <a:r>
              <a:rPr lang="ru-RU" dirty="0" smtClean="0"/>
              <a:t>1</a:t>
            </a:r>
            <a:r>
              <a:rPr lang="en-US" dirty="0" smtClean="0"/>
              <a:t>2</a:t>
            </a:r>
            <a:endParaRPr lang="ru-RU" dirty="0"/>
          </a:p>
        </p:txBody>
      </p:sp>
      <p:sp>
        <p:nvSpPr>
          <p:cNvPr id="8" name="TextBox 7"/>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2696323929"/>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340671" y="526256"/>
            <a:ext cx="7776864" cy="701675"/>
          </a:xfrm>
          <a:effectLst/>
        </p:spPr>
        <p:txBody>
          <a:bodyPr>
            <a:noAutofit/>
          </a:bodyPr>
          <a:lstStyle/>
          <a:p>
            <a:pPr marL="53975"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3200" dirty="0" err="1" smtClean="0">
                <a:solidFill>
                  <a:schemeClr val="accent6">
                    <a:lumMod val="60000"/>
                    <a:lumOff val="40000"/>
                  </a:schemeClr>
                </a:solidFill>
              </a:rPr>
              <a:t>Additional</a:t>
            </a:r>
            <a:r>
              <a:rPr lang="ru-RU" altLang="ru-RU" sz="3200" dirty="0" smtClean="0">
                <a:solidFill>
                  <a:schemeClr val="accent6">
                    <a:lumMod val="60000"/>
                    <a:lumOff val="40000"/>
                  </a:schemeClr>
                </a:solidFill>
              </a:rPr>
              <a:t> MPD DAQ features</a:t>
            </a:r>
            <a:endParaRPr lang="en-US" altLang="ru-RU" sz="3200" dirty="0" smtClean="0">
              <a:solidFill>
                <a:schemeClr val="accent6">
                  <a:lumMod val="60000"/>
                  <a:lumOff val="40000"/>
                </a:schemeClr>
              </a:solidFill>
            </a:endParaRPr>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4" name="Text Box 5"/>
          <p:cNvSpPr txBox="1">
            <a:spLocks noChangeArrowheads="1"/>
          </p:cNvSpPr>
          <p:nvPr/>
        </p:nvSpPr>
        <p:spPr bwMode="auto">
          <a:xfrm>
            <a:off x="832983" y="1412776"/>
            <a:ext cx="8065591" cy="418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spcBef>
                <a:spcPts val="1500"/>
              </a:spcBef>
              <a:buClr>
                <a:srgbClr val="FFFFFF"/>
              </a:buClr>
            </a:pPr>
            <a:r>
              <a:rPr lang="ru-RU" altLang="ru-RU" dirty="0">
                <a:solidFill>
                  <a:schemeClr val="tx1"/>
                </a:solidFill>
              </a:rPr>
              <a:t>-</a:t>
            </a:r>
            <a:r>
              <a:rPr lang="ru-RU" altLang="ru-RU" dirty="0" smtClean="0">
                <a:solidFill>
                  <a:schemeClr val="tx1"/>
                </a:solidFill>
              </a:rPr>
              <a:t> </a:t>
            </a:r>
            <a:r>
              <a:rPr lang="en-US" altLang="ru-RU" dirty="0" smtClean="0">
                <a:solidFill>
                  <a:schemeClr val="tx1"/>
                </a:solidFill>
              </a:rPr>
              <a:t>Mask register for selecting input detector signals</a:t>
            </a:r>
            <a:endParaRPr lang="ru-RU" altLang="ru-RU" dirty="0">
              <a:solidFill>
                <a:schemeClr val="tx1"/>
              </a:solidFill>
            </a:endParaRPr>
          </a:p>
          <a:p>
            <a:pPr>
              <a:spcBef>
                <a:spcPts val="1500"/>
              </a:spcBef>
              <a:buClr>
                <a:srgbClr val="FFFFFF"/>
              </a:buClr>
            </a:pPr>
            <a:r>
              <a:rPr lang="ru-RU" altLang="ru-RU" dirty="0" smtClean="0">
                <a:solidFill>
                  <a:schemeClr val="tx1"/>
                </a:solidFill>
              </a:rPr>
              <a:t>- </a:t>
            </a:r>
            <a:r>
              <a:rPr lang="en-US" altLang="ru-RU" dirty="0" smtClean="0">
                <a:solidFill>
                  <a:schemeClr val="tx1"/>
                </a:solidFill>
              </a:rPr>
              <a:t>Program </a:t>
            </a:r>
            <a:r>
              <a:rPr lang="ru-RU" altLang="ru-RU" dirty="0" err="1" smtClean="0">
                <a:solidFill>
                  <a:schemeClr val="tx1"/>
                </a:solidFill>
              </a:rPr>
              <a:t>specified</a:t>
            </a:r>
            <a:r>
              <a:rPr lang="en-US" altLang="ru-RU" dirty="0" smtClean="0">
                <a:solidFill>
                  <a:schemeClr val="tx1"/>
                </a:solidFill>
              </a:rPr>
              <a:t> thresholds </a:t>
            </a:r>
            <a:r>
              <a:rPr lang="ru-RU" altLang="ru-RU" dirty="0" err="1" smtClean="0">
                <a:solidFill>
                  <a:schemeClr val="tx1"/>
                </a:solidFill>
              </a:rPr>
              <a:t>of</a:t>
            </a:r>
            <a:r>
              <a:rPr lang="ru-RU" altLang="ru-RU" dirty="0" smtClean="0">
                <a:solidFill>
                  <a:schemeClr val="tx1"/>
                </a:solidFill>
              </a:rPr>
              <a:t> </a:t>
            </a:r>
            <a:r>
              <a:rPr lang="en-US" altLang="ru-RU" dirty="0" smtClean="0">
                <a:solidFill>
                  <a:schemeClr val="tx1"/>
                </a:solidFill>
              </a:rPr>
              <a:t>detector </a:t>
            </a:r>
            <a:r>
              <a:rPr lang="ru-RU" altLang="ru-RU" dirty="0" err="1" smtClean="0">
                <a:solidFill>
                  <a:schemeClr val="tx1"/>
                </a:solidFill>
              </a:rPr>
              <a:t>signals</a:t>
            </a:r>
            <a:r>
              <a:rPr lang="ru-RU" altLang="ru-RU" dirty="0" smtClean="0">
                <a:solidFill>
                  <a:schemeClr val="tx1"/>
                </a:solidFill>
              </a:rPr>
              <a:t> </a:t>
            </a:r>
            <a:r>
              <a:rPr lang="ru-RU" altLang="ru-RU" dirty="0" err="1" smtClean="0">
                <a:solidFill>
                  <a:schemeClr val="tx1"/>
                </a:solidFill>
              </a:rPr>
              <a:t>in</a:t>
            </a:r>
            <a:r>
              <a:rPr lang="ru-RU" altLang="ru-RU" dirty="0" smtClean="0">
                <a:solidFill>
                  <a:schemeClr val="tx1"/>
                </a:solidFill>
              </a:rPr>
              <a:t> </a:t>
            </a:r>
            <a:r>
              <a:rPr lang="ru-RU" altLang="ru-RU" dirty="0" err="1" smtClean="0">
                <a:solidFill>
                  <a:schemeClr val="tx1"/>
                </a:solidFill>
              </a:rPr>
              <a:t>discriminators</a:t>
            </a:r>
            <a:r>
              <a:rPr lang="en-US" altLang="ru-RU" dirty="0" smtClean="0">
                <a:solidFill>
                  <a:schemeClr val="tx1"/>
                </a:solidFill>
              </a:rPr>
              <a:t> (</a:t>
            </a:r>
            <a:r>
              <a:rPr lang="ru-RU" altLang="ru-RU" dirty="0" err="1" smtClean="0">
                <a:solidFill>
                  <a:schemeClr val="tx1"/>
                </a:solidFill>
              </a:rPr>
              <a:t>bus</a:t>
            </a:r>
            <a:r>
              <a:rPr lang="ru-RU" altLang="ru-RU" dirty="0" smtClean="0">
                <a:solidFill>
                  <a:schemeClr val="tx1"/>
                </a:solidFill>
              </a:rPr>
              <a:t> </a:t>
            </a:r>
            <a:r>
              <a:rPr lang="en-US" altLang="ru-RU" dirty="0">
                <a:solidFill>
                  <a:schemeClr val="tx1"/>
                </a:solidFill>
              </a:rPr>
              <a:t>I2C</a:t>
            </a:r>
            <a:r>
              <a:rPr lang="ru-RU" altLang="ru-RU" dirty="0">
                <a:solidFill>
                  <a:schemeClr val="tx1"/>
                </a:solidFill>
              </a:rPr>
              <a:t>);</a:t>
            </a:r>
          </a:p>
          <a:p>
            <a:pPr>
              <a:spcBef>
                <a:spcPts val="1500"/>
              </a:spcBef>
              <a:buClr>
                <a:srgbClr val="FFFFFF"/>
              </a:buClr>
            </a:pPr>
            <a:r>
              <a:rPr lang="ru-RU" altLang="ru-RU" dirty="0" smtClean="0">
                <a:solidFill>
                  <a:schemeClr val="tx1"/>
                </a:solidFill>
              </a:rPr>
              <a:t>- </a:t>
            </a:r>
            <a:r>
              <a:rPr lang="en-US" altLang="ru-RU" dirty="0" smtClean="0">
                <a:solidFill>
                  <a:schemeClr val="tx1"/>
                </a:solidFill>
              </a:rPr>
              <a:t>S</a:t>
            </a:r>
            <a:r>
              <a:rPr lang="ru-RU" altLang="ru-RU" dirty="0" err="1" smtClean="0">
                <a:solidFill>
                  <a:schemeClr val="tx1"/>
                </a:solidFill>
              </a:rPr>
              <a:t>imultaneous</a:t>
            </a:r>
            <a:r>
              <a:rPr lang="ru-RU" altLang="ru-RU" dirty="0" smtClean="0">
                <a:solidFill>
                  <a:schemeClr val="tx1"/>
                </a:solidFill>
              </a:rPr>
              <a:t> </a:t>
            </a:r>
            <a:r>
              <a:rPr lang="ru-RU" altLang="ru-RU" dirty="0" err="1" smtClean="0">
                <a:solidFill>
                  <a:schemeClr val="tx1"/>
                </a:solidFill>
              </a:rPr>
              <a:t>transmission</a:t>
            </a:r>
            <a:r>
              <a:rPr lang="ru-RU" altLang="ru-RU" dirty="0" smtClean="0">
                <a:solidFill>
                  <a:schemeClr val="tx1"/>
                </a:solidFill>
              </a:rPr>
              <a:t> </a:t>
            </a:r>
            <a:r>
              <a:rPr lang="ru-RU" altLang="ru-RU" dirty="0" err="1" smtClean="0">
                <a:solidFill>
                  <a:schemeClr val="tx1"/>
                </a:solidFill>
              </a:rPr>
              <a:t>of</a:t>
            </a:r>
            <a:r>
              <a:rPr lang="ru-RU" altLang="ru-RU" dirty="0" smtClean="0">
                <a:solidFill>
                  <a:schemeClr val="tx1"/>
                </a:solidFill>
              </a:rPr>
              <a:t> </a:t>
            </a:r>
            <a:r>
              <a:rPr lang="ru-RU" altLang="ru-RU" dirty="0" err="1" smtClean="0">
                <a:solidFill>
                  <a:schemeClr val="tx1"/>
                </a:solidFill>
              </a:rPr>
              <a:t>histogramming</a:t>
            </a:r>
            <a:r>
              <a:rPr lang="ru-RU" altLang="ru-RU" dirty="0" smtClean="0">
                <a:solidFill>
                  <a:schemeClr val="tx1"/>
                </a:solidFill>
              </a:rPr>
              <a:t> </a:t>
            </a:r>
            <a:r>
              <a:rPr lang="ru-RU" altLang="ru-RU" dirty="0" err="1" smtClean="0">
                <a:solidFill>
                  <a:schemeClr val="tx1"/>
                </a:solidFill>
              </a:rPr>
              <a:t>data</a:t>
            </a:r>
            <a:r>
              <a:rPr lang="ru-RU" altLang="ru-RU" dirty="0" smtClean="0">
                <a:solidFill>
                  <a:schemeClr val="tx1"/>
                </a:solidFill>
              </a:rPr>
              <a:t> </a:t>
            </a:r>
            <a:r>
              <a:rPr lang="ru-RU" altLang="ru-RU" dirty="0" err="1" smtClean="0">
                <a:solidFill>
                  <a:schemeClr val="tx1"/>
                </a:solidFill>
              </a:rPr>
              <a:t>and</a:t>
            </a:r>
            <a:r>
              <a:rPr lang="ru-RU" altLang="ru-RU" dirty="0" smtClean="0">
                <a:solidFill>
                  <a:schemeClr val="tx1"/>
                </a:solidFill>
              </a:rPr>
              <a:t> </a:t>
            </a:r>
            <a:r>
              <a:rPr lang="ru-RU" altLang="ru-RU" dirty="0">
                <a:solidFill>
                  <a:schemeClr val="tx1"/>
                </a:solidFill>
              </a:rPr>
              <a:t>«</a:t>
            </a:r>
            <a:r>
              <a:rPr lang="ru-RU" altLang="ru-RU" dirty="0" err="1">
                <a:solidFill>
                  <a:schemeClr val="tx1"/>
                </a:solidFill>
              </a:rPr>
              <a:t>raw</a:t>
            </a:r>
            <a:r>
              <a:rPr lang="ru-RU" altLang="ru-RU" dirty="0">
                <a:solidFill>
                  <a:schemeClr val="tx1"/>
                </a:solidFill>
              </a:rPr>
              <a:t>» </a:t>
            </a:r>
            <a:r>
              <a:rPr lang="ru-RU" altLang="ru-RU" dirty="0" err="1">
                <a:solidFill>
                  <a:schemeClr val="tx1"/>
                </a:solidFill>
              </a:rPr>
              <a:t>data</a:t>
            </a:r>
            <a:r>
              <a:rPr lang="ru-RU" altLang="ru-RU" dirty="0">
                <a:solidFill>
                  <a:schemeClr val="tx1"/>
                </a:solidFill>
              </a:rPr>
              <a:t> </a:t>
            </a:r>
            <a:r>
              <a:rPr lang="ru-RU" altLang="ru-RU" dirty="0" err="1">
                <a:solidFill>
                  <a:schemeClr val="tx1"/>
                </a:solidFill>
              </a:rPr>
              <a:t>in</a:t>
            </a:r>
            <a:r>
              <a:rPr lang="ru-RU" altLang="ru-RU" dirty="0">
                <a:solidFill>
                  <a:schemeClr val="tx1"/>
                </a:solidFill>
              </a:rPr>
              <a:t> </a:t>
            </a:r>
            <a:r>
              <a:rPr lang="ru-RU" altLang="ru-RU" dirty="0" err="1">
                <a:solidFill>
                  <a:schemeClr val="tx1"/>
                </a:solidFill>
              </a:rPr>
              <a:t>the</a:t>
            </a:r>
            <a:r>
              <a:rPr lang="ru-RU" altLang="ru-RU" dirty="0">
                <a:solidFill>
                  <a:schemeClr val="tx1"/>
                </a:solidFill>
              </a:rPr>
              <a:t> </a:t>
            </a:r>
            <a:r>
              <a:rPr lang="ru-RU" altLang="ru-RU" dirty="0" err="1">
                <a:solidFill>
                  <a:schemeClr val="tx1"/>
                </a:solidFill>
              </a:rPr>
              <a:t>list</a:t>
            </a:r>
            <a:r>
              <a:rPr lang="ru-RU" altLang="ru-RU" dirty="0">
                <a:solidFill>
                  <a:schemeClr val="tx1"/>
                </a:solidFill>
              </a:rPr>
              <a:t> </a:t>
            </a:r>
            <a:r>
              <a:rPr lang="ru-RU" altLang="ru-RU" dirty="0" err="1">
                <a:solidFill>
                  <a:schemeClr val="tx1"/>
                </a:solidFill>
              </a:rPr>
              <a:t>mode</a:t>
            </a:r>
            <a:r>
              <a:rPr lang="ru-RU" altLang="ru-RU" dirty="0">
                <a:solidFill>
                  <a:schemeClr val="tx1"/>
                </a:solidFill>
              </a:rPr>
              <a:t> </a:t>
            </a:r>
            <a:r>
              <a:rPr lang="ru-RU" altLang="ru-RU" dirty="0" err="1" smtClean="0">
                <a:solidFill>
                  <a:schemeClr val="tx1"/>
                </a:solidFill>
              </a:rPr>
              <a:t>to</a:t>
            </a:r>
            <a:r>
              <a:rPr lang="ru-RU" altLang="ru-RU" dirty="0" smtClean="0">
                <a:solidFill>
                  <a:schemeClr val="tx1"/>
                </a:solidFill>
              </a:rPr>
              <a:t> </a:t>
            </a:r>
            <a:r>
              <a:rPr lang="ru-RU" altLang="ru-RU" dirty="0" err="1" smtClean="0">
                <a:solidFill>
                  <a:schemeClr val="tx1"/>
                </a:solidFill>
              </a:rPr>
              <a:t>the</a:t>
            </a:r>
            <a:r>
              <a:rPr lang="ru-RU" altLang="ru-RU" dirty="0" smtClean="0">
                <a:solidFill>
                  <a:schemeClr val="tx1"/>
                </a:solidFill>
              </a:rPr>
              <a:t> </a:t>
            </a:r>
            <a:r>
              <a:rPr lang="ru-RU" altLang="ru-RU" dirty="0" err="1" smtClean="0">
                <a:solidFill>
                  <a:schemeClr val="tx1"/>
                </a:solidFill>
              </a:rPr>
              <a:t>computer</a:t>
            </a:r>
            <a:endParaRPr lang="ru-RU" altLang="ru-RU" dirty="0" smtClean="0">
              <a:solidFill>
                <a:schemeClr val="tx1"/>
              </a:solidFill>
            </a:endParaRPr>
          </a:p>
          <a:p>
            <a:pPr>
              <a:spcBef>
                <a:spcPts val="1500"/>
              </a:spcBef>
              <a:buClr>
                <a:srgbClr val="FFFFFF"/>
              </a:buClr>
            </a:pPr>
            <a:r>
              <a:rPr lang="ru-RU" altLang="ru-RU" dirty="0" smtClean="0">
                <a:solidFill>
                  <a:schemeClr val="tx1"/>
                </a:solidFill>
              </a:rPr>
              <a:t>- «</a:t>
            </a:r>
            <a:r>
              <a:rPr lang="ru-RU" altLang="ru-RU" dirty="0" err="1" smtClean="0">
                <a:solidFill>
                  <a:schemeClr val="tx1"/>
                </a:solidFill>
              </a:rPr>
              <a:t>time</a:t>
            </a:r>
            <a:r>
              <a:rPr lang="ru-RU" altLang="ru-RU" dirty="0" smtClean="0">
                <a:solidFill>
                  <a:schemeClr val="tx1"/>
                </a:solidFill>
              </a:rPr>
              <a:t> </a:t>
            </a:r>
            <a:r>
              <a:rPr lang="ru-RU" altLang="ru-RU" dirty="0" err="1" smtClean="0">
                <a:solidFill>
                  <a:schemeClr val="tx1"/>
                </a:solidFill>
              </a:rPr>
              <a:t>focusing</a:t>
            </a:r>
            <a:r>
              <a:rPr lang="ru-RU" altLang="ru-RU" dirty="0" smtClean="0">
                <a:solidFill>
                  <a:schemeClr val="tx1"/>
                </a:solidFill>
              </a:rPr>
              <a:t>» </a:t>
            </a:r>
            <a:r>
              <a:rPr lang="ru-RU" altLang="ru-RU" dirty="0" err="1" smtClean="0">
                <a:solidFill>
                  <a:schemeClr val="tx1"/>
                </a:solidFill>
              </a:rPr>
              <a:t>due</a:t>
            </a:r>
            <a:r>
              <a:rPr lang="ru-RU" altLang="ru-RU" dirty="0" smtClean="0">
                <a:solidFill>
                  <a:schemeClr val="tx1"/>
                </a:solidFill>
              </a:rPr>
              <a:t> </a:t>
            </a:r>
            <a:r>
              <a:rPr lang="ru-RU" altLang="ru-RU" dirty="0" err="1" smtClean="0">
                <a:solidFill>
                  <a:schemeClr val="tx1"/>
                </a:solidFill>
              </a:rPr>
              <a:t>to</a:t>
            </a:r>
            <a:r>
              <a:rPr lang="ru-RU" altLang="ru-RU" dirty="0" smtClean="0">
                <a:solidFill>
                  <a:schemeClr val="tx1"/>
                </a:solidFill>
              </a:rPr>
              <a:t> </a:t>
            </a:r>
            <a:r>
              <a:rPr lang="ru-RU" altLang="ru-RU" dirty="0" err="1" smtClean="0">
                <a:solidFill>
                  <a:schemeClr val="tx1"/>
                </a:solidFill>
              </a:rPr>
              <a:t>individual</a:t>
            </a:r>
            <a:r>
              <a:rPr lang="ru-RU" altLang="ru-RU" dirty="0" smtClean="0">
                <a:solidFill>
                  <a:schemeClr val="tx1"/>
                </a:solidFill>
              </a:rPr>
              <a:t> </a:t>
            </a:r>
            <a:r>
              <a:rPr lang="ru-RU" altLang="ru-RU" dirty="0" err="1" smtClean="0">
                <a:solidFill>
                  <a:schemeClr val="tx1"/>
                </a:solidFill>
              </a:rPr>
              <a:t>time</a:t>
            </a:r>
            <a:r>
              <a:rPr lang="ru-RU" altLang="ru-RU" dirty="0" smtClean="0">
                <a:solidFill>
                  <a:schemeClr val="tx1"/>
                </a:solidFill>
              </a:rPr>
              <a:t> </a:t>
            </a:r>
            <a:r>
              <a:rPr lang="ru-RU" altLang="ru-RU" dirty="0" err="1" smtClean="0">
                <a:solidFill>
                  <a:schemeClr val="tx1"/>
                </a:solidFill>
              </a:rPr>
              <a:t>channel</a:t>
            </a:r>
            <a:r>
              <a:rPr lang="ru-RU" altLang="ru-RU" dirty="0" smtClean="0">
                <a:solidFill>
                  <a:schemeClr val="tx1"/>
                </a:solidFill>
              </a:rPr>
              <a:t> </a:t>
            </a:r>
            <a:r>
              <a:rPr lang="ru-RU" altLang="ru-RU" dirty="0" err="1" smtClean="0">
                <a:solidFill>
                  <a:schemeClr val="tx1"/>
                </a:solidFill>
              </a:rPr>
              <a:t>width</a:t>
            </a:r>
            <a:r>
              <a:rPr lang="ru-RU" altLang="ru-RU" dirty="0" smtClean="0">
                <a:solidFill>
                  <a:schemeClr val="tx1"/>
                </a:solidFill>
              </a:rPr>
              <a:t> </a:t>
            </a:r>
            <a:r>
              <a:rPr lang="ru-RU" altLang="ru-RU" dirty="0" err="1" smtClean="0">
                <a:solidFill>
                  <a:schemeClr val="tx1"/>
                </a:solidFill>
              </a:rPr>
              <a:t>for</a:t>
            </a:r>
            <a:r>
              <a:rPr lang="ru-RU" altLang="ru-RU" dirty="0" smtClean="0">
                <a:solidFill>
                  <a:schemeClr val="tx1"/>
                </a:solidFill>
              </a:rPr>
              <a:t> </a:t>
            </a:r>
            <a:r>
              <a:rPr lang="ru-RU" altLang="ru-RU" dirty="0" err="1" smtClean="0">
                <a:solidFill>
                  <a:schemeClr val="tx1"/>
                </a:solidFill>
              </a:rPr>
              <a:t>each</a:t>
            </a:r>
            <a:r>
              <a:rPr lang="ru-RU" altLang="ru-RU" dirty="0" smtClean="0">
                <a:solidFill>
                  <a:schemeClr val="tx1"/>
                </a:solidFill>
              </a:rPr>
              <a:t> </a:t>
            </a:r>
            <a:r>
              <a:rPr lang="ru-RU" altLang="ru-RU" dirty="0" err="1" smtClean="0">
                <a:solidFill>
                  <a:schemeClr val="tx1"/>
                </a:solidFill>
              </a:rPr>
              <a:t>detector</a:t>
            </a:r>
            <a:r>
              <a:rPr lang="ru-RU" altLang="ru-RU" dirty="0" smtClean="0">
                <a:solidFill>
                  <a:schemeClr val="tx1"/>
                </a:solidFill>
              </a:rPr>
              <a:t> </a:t>
            </a:r>
            <a:r>
              <a:rPr lang="ru-RU" altLang="ru-RU" dirty="0" err="1" smtClean="0">
                <a:solidFill>
                  <a:schemeClr val="tx1"/>
                </a:solidFill>
              </a:rPr>
              <a:t>element</a:t>
            </a:r>
            <a:endParaRPr lang="ru-RU" altLang="ru-RU" dirty="0">
              <a:solidFill>
                <a:schemeClr val="tx1"/>
              </a:solidFill>
            </a:endParaRPr>
          </a:p>
          <a:p>
            <a:pPr>
              <a:spcBef>
                <a:spcPts val="1500"/>
              </a:spcBef>
              <a:buClr>
                <a:srgbClr val="FFFFFF"/>
              </a:buClr>
            </a:pPr>
            <a:r>
              <a:rPr lang="ru-RU" altLang="ru-RU" dirty="0" smtClean="0">
                <a:solidFill>
                  <a:schemeClr val="tx1"/>
                </a:solidFill>
              </a:rPr>
              <a:t>- </a:t>
            </a:r>
            <a:r>
              <a:rPr lang="ru-RU" altLang="ru-RU" dirty="0" err="1" smtClean="0">
                <a:solidFill>
                  <a:schemeClr val="tx1"/>
                </a:solidFill>
              </a:rPr>
              <a:t>In-built</a:t>
            </a:r>
            <a:r>
              <a:rPr lang="ru-RU" altLang="ru-RU" dirty="0" smtClean="0">
                <a:solidFill>
                  <a:schemeClr val="tx1"/>
                </a:solidFill>
              </a:rPr>
              <a:t> </a:t>
            </a:r>
            <a:r>
              <a:rPr lang="ru-RU" altLang="ru-RU" dirty="0" err="1" smtClean="0">
                <a:solidFill>
                  <a:schemeClr val="tx1"/>
                </a:solidFill>
              </a:rPr>
              <a:t>test</a:t>
            </a:r>
            <a:r>
              <a:rPr lang="ru-RU" altLang="ru-RU" dirty="0" smtClean="0">
                <a:solidFill>
                  <a:schemeClr val="tx1"/>
                </a:solidFill>
              </a:rPr>
              <a:t> </a:t>
            </a:r>
            <a:r>
              <a:rPr lang="ru-RU" altLang="ru-RU" dirty="0" err="1" smtClean="0">
                <a:solidFill>
                  <a:schemeClr val="tx1"/>
                </a:solidFill>
              </a:rPr>
              <a:t>generator</a:t>
            </a:r>
            <a:r>
              <a:rPr lang="ru-RU" altLang="ru-RU" dirty="0" smtClean="0">
                <a:solidFill>
                  <a:schemeClr val="tx1"/>
                </a:solidFill>
              </a:rPr>
              <a:t> (</a:t>
            </a:r>
            <a:r>
              <a:rPr lang="ru-RU" altLang="ru-RU" dirty="0" err="1" smtClean="0">
                <a:solidFill>
                  <a:schemeClr val="tx1"/>
                </a:solidFill>
              </a:rPr>
              <a:t>debugging</a:t>
            </a:r>
            <a:r>
              <a:rPr lang="ru-RU" altLang="ru-RU" dirty="0" smtClean="0">
                <a:solidFill>
                  <a:schemeClr val="tx1"/>
                </a:solidFill>
              </a:rPr>
              <a:t> </a:t>
            </a:r>
            <a:r>
              <a:rPr lang="ru-RU" altLang="ru-RU" dirty="0" err="1" smtClean="0">
                <a:solidFill>
                  <a:schemeClr val="tx1"/>
                </a:solidFill>
              </a:rPr>
              <a:t>and</a:t>
            </a:r>
            <a:r>
              <a:rPr lang="ru-RU" altLang="ru-RU" dirty="0" smtClean="0">
                <a:solidFill>
                  <a:schemeClr val="tx1"/>
                </a:solidFill>
              </a:rPr>
              <a:t> </a:t>
            </a:r>
            <a:r>
              <a:rPr lang="ru-RU" altLang="ru-RU" dirty="0" err="1" smtClean="0">
                <a:solidFill>
                  <a:schemeClr val="tx1"/>
                </a:solidFill>
              </a:rPr>
              <a:t>fast</a:t>
            </a:r>
            <a:r>
              <a:rPr lang="ru-RU" altLang="ru-RU" dirty="0" smtClean="0">
                <a:solidFill>
                  <a:schemeClr val="tx1"/>
                </a:solidFill>
              </a:rPr>
              <a:t> </a:t>
            </a:r>
            <a:r>
              <a:rPr lang="ru-RU" altLang="ru-RU" dirty="0" err="1" smtClean="0">
                <a:solidFill>
                  <a:schemeClr val="tx1"/>
                </a:solidFill>
              </a:rPr>
              <a:t>testing</a:t>
            </a:r>
            <a:r>
              <a:rPr lang="ru-RU" altLang="ru-RU" dirty="0" smtClean="0">
                <a:solidFill>
                  <a:schemeClr val="tx1"/>
                </a:solidFill>
              </a:rPr>
              <a:t> </a:t>
            </a:r>
            <a:r>
              <a:rPr lang="ru-RU" altLang="ru-RU" dirty="0" err="1" smtClean="0">
                <a:solidFill>
                  <a:schemeClr val="tx1"/>
                </a:solidFill>
              </a:rPr>
              <a:t>of</a:t>
            </a:r>
            <a:r>
              <a:rPr lang="ru-RU" altLang="ru-RU" dirty="0" smtClean="0">
                <a:solidFill>
                  <a:schemeClr val="tx1"/>
                </a:solidFill>
              </a:rPr>
              <a:t> </a:t>
            </a:r>
            <a:r>
              <a:rPr lang="ru-RU" altLang="ru-RU" dirty="0" err="1" smtClean="0">
                <a:solidFill>
                  <a:schemeClr val="tx1"/>
                </a:solidFill>
              </a:rPr>
              <a:t>system</a:t>
            </a:r>
            <a:r>
              <a:rPr lang="ru-RU" altLang="ru-RU" dirty="0" smtClean="0">
                <a:solidFill>
                  <a:schemeClr val="tx1"/>
                </a:solidFill>
              </a:rPr>
              <a:t> </a:t>
            </a:r>
            <a:r>
              <a:rPr lang="ru-RU" altLang="ru-RU" dirty="0" err="1" smtClean="0">
                <a:solidFill>
                  <a:schemeClr val="tx1"/>
                </a:solidFill>
              </a:rPr>
              <a:t>operability</a:t>
            </a:r>
            <a:r>
              <a:rPr lang="ru-RU" altLang="ru-RU" dirty="0" smtClean="0">
                <a:solidFill>
                  <a:schemeClr val="tx1"/>
                </a:solidFill>
              </a:rPr>
              <a:t>)</a:t>
            </a:r>
            <a:endParaRPr lang="ru-RU" altLang="ru-RU" dirty="0">
              <a:solidFill>
                <a:schemeClr val="tx1"/>
              </a:solidFill>
            </a:endParaRPr>
          </a:p>
        </p:txBody>
      </p:sp>
      <p:sp>
        <p:nvSpPr>
          <p:cNvPr id="5" name="Прямоугольник 4"/>
          <p:cNvSpPr/>
          <p:nvPr/>
        </p:nvSpPr>
        <p:spPr>
          <a:xfrm>
            <a:off x="338632" y="6324600"/>
            <a:ext cx="476412" cy="369332"/>
          </a:xfrm>
          <a:prstGeom prst="rect">
            <a:avLst/>
          </a:prstGeom>
        </p:spPr>
        <p:txBody>
          <a:bodyPr wrap="none">
            <a:spAutoFit/>
          </a:bodyPr>
          <a:lstStyle/>
          <a:p>
            <a:r>
              <a:rPr lang="ru-RU" dirty="0" smtClean="0"/>
              <a:t>1</a:t>
            </a:r>
            <a:r>
              <a:rPr lang="en-US" dirty="0"/>
              <a:t>3</a:t>
            </a:r>
            <a:endParaRPr lang="ru-RU" dirty="0"/>
          </a:p>
        </p:txBody>
      </p:sp>
      <p:sp>
        <p:nvSpPr>
          <p:cNvPr id="6" name="TextBox 5"/>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4158988428"/>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1" name="Text Box 4"/>
          <p:cNvSpPr txBox="1">
            <a:spLocks noChangeArrowheads="1"/>
          </p:cNvSpPr>
          <p:nvPr/>
        </p:nvSpPr>
        <p:spPr bwMode="auto">
          <a:xfrm>
            <a:off x="468313" y="1844675"/>
            <a:ext cx="820737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algn="ctr">
              <a:spcBef>
                <a:spcPts val="2000"/>
              </a:spcBef>
            </a:pPr>
            <a:endParaRPr lang="ru-RU" altLang="ru-RU" sz="3200" dirty="0">
              <a:solidFill>
                <a:srgbClr val="FFFFFF"/>
              </a:solidFill>
            </a:endParaRPr>
          </a:p>
          <a:p>
            <a:pPr>
              <a:spcBef>
                <a:spcPts val="1750"/>
              </a:spcBef>
            </a:pPr>
            <a:endParaRPr lang="ru-RU" altLang="ru-RU" sz="2800" dirty="0">
              <a:solidFill>
                <a:srgbClr val="FFFFFF"/>
              </a:solidFill>
            </a:endParaRPr>
          </a:p>
        </p:txBody>
      </p:sp>
      <p:pic>
        <p:nvPicPr>
          <p:cNvPr id="14342" name="Picture 6" descr="DSCN30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4289" y="836712"/>
            <a:ext cx="4357501" cy="28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108643"/>
            <a:ext cx="4315071" cy="3269530"/>
          </a:xfrm>
          <a:prstGeom prst="rect">
            <a:avLst/>
          </a:prstGeom>
        </p:spPr>
      </p:pic>
      <p:sp>
        <p:nvSpPr>
          <p:cNvPr id="11" name="Заголовок 2"/>
          <p:cNvSpPr>
            <a:spLocks noGrp="1"/>
          </p:cNvSpPr>
          <p:nvPr>
            <p:ph type="title"/>
          </p:nvPr>
        </p:nvSpPr>
        <p:spPr>
          <a:xfrm>
            <a:off x="1648867" y="0"/>
            <a:ext cx="5987008" cy="1143000"/>
          </a:xfrm>
        </p:spPr>
        <p:txBody>
          <a:bodyPr/>
          <a:lstStyle/>
          <a:p>
            <a:pPr algn="ctr"/>
            <a:r>
              <a:rPr lang="en-US" dirty="0" smtClean="0">
                <a:solidFill>
                  <a:schemeClr val="accent3">
                    <a:lumMod val="75000"/>
                  </a:schemeClr>
                </a:solidFill>
              </a:rPr>
              <a:t>MPD-240 DAQ on FSD</a:t>
            </a:r>
            <a:endParaRPr lang="ru-RU" dirty="0">
              <a:solidFill>
                <a:schemeClr val="accent3">
                  <a:lumMod val="75000"/>
                </a:schemeClr>
              </a:solidFill>
            </a:endParaRPr>
          </a:p>
        </p:txBody>
      </p:sp>
      <p:sp>
        <p:nvSpPr>
          <p:cNvPr id="12" name="TextBox 11"/>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3480316"/>
            <a:ext cx="3946952" cy="2960214"/>
          </a:xfrm>
          <a:prstGeom prst="rect">
            <a:avLst/>
          </a:prstGeom>
        </p:spPr>
      </p:pic>
      <p:sp>
        <p:nvSpPr>
          <p:cNvPr id="14" name="Прямоугольник 13"/>
          <p:cNvSpPr/>
          <p:nvPr/>
        </p:nvSpPr>
        <p:spPr>
          <a:xfrm>
            <a:off x="338632" y="6324600"/>
            <a:ext cx="476412" cy="369332"/>
          </a:xfrm>
          <a:prstGeom prst="rect">
            <a:avLst/>
          </a:prstGeom>
        </p:spPr>
        <p:txBody>
          <a:bodyPr wrap="none">
            <a:spAutoFit/>
          </a:bodyPr>
          <a:lstStyle/>
          <a:p>
            <a:r>
              <a:rPr lang="ru-RU" dirty="0" smtClean="0"/>
              <a:t>1</a:t>
            </a:r>
            <a:r>
              <a:rPr lang="en-US" dirty="0" smtClean="0"/>
              <a:t>4</a:t>
            </a:r>
            <a:endParaRPr lang="ru-RU" dirty="0"/>
          </a:p>
        </p:txBody>
      </p:sp>
    </p:spTree>
    <p:extLst>
      <p:ext uri="{BB962C8B-B14F-4D97-AF65-F5344CB8AC3E}">
        <p14:creationId xmlns:p14="http://schemas.microsoft.com/office/powerpoint/2010/main" val="1689847994"/>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07704" y="107224"/>
            <a:ext cx="6779096" cy="1143000"/>
          </a:xfrm>
        </p:spPr>
        <p:txBody>
          <a:bodyPr>
            <a:normAutofit fontScale="90000"/>
          </a:bodyPr>
          <a:lstStyle/>
          <a:p>
            <a:pPr algn="ctr"/>
            <a:r>
              <a:rPr lang="en-US" dirty="0" smtClean="0">
                <a:solidFill>
                  <a:schemeClr val="accent6">
                    <a:lumMod val="60000"/>
                    <a:lumOff val="40000"/>
                  </a:schemeClr>
                </a:solidFill>
              </a:rPr>
              <a:t>DeLiDAQ2- DAQ for 2D PSD</a:t>
            </a:r>
            <a:endParaRPr lang="ru-RU" dirty="0">
              <a:solidFill>
                <a:schemeClr val="accent6">
                  <a:lumMod val="60000"/>
                  <a:lumOff val="40000"/>
                </a:schemeClr>
              </a:solidFill>
            </a:endParaRPr>
          </a:p>
        </p:txBody>
      </p:sp>
      <p:pic>
        <p:nvPicPr>
          <p:cNvPr id="9"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37" y="1916832"/>
            <a:ext cx="2923511" cy="2731130"/>
          </a:xfrm>
          <a:prstGeom prst="rect">
            <a:avLst/>
          </a:prstGeom>
        </p:spPr>
      </p:pic>
      <p:sp>
        <p:nvSpPr>
          <p:cNvPr id="10" name="Объект 9"/>
          <p:cNvSpPr>
            <a:spLocks noGrp="1"/>
          </p:cNvSpPr>
          <p:nvPr>
            <p:ph idx="1"/>
          </p:nvPr>
        </p:nvSpPr>
        <p:spPr>
          <a:xfrm>
            <a:off x="4932040" y="5373216"/>
            <a:ext cx="3003182" cy="651527"/>
          </a:xfrm>
        </p:spPr>
        <p:txBody>
          <a:bodyPr/>
          <a:lstStyle/>
          <a:p>
            <a:r>
              <a:rPr lang="ru-RU" dirty="0" smtClean="0"/>
              <a:t>DeLiDAQ-2D</a:t>
            </a:r>
            <a:endParaRPr lang="ru-RU" dirty="0"/>
          </a:p>
        </p:txBody>
      </p:sp>
      <p:sp>
        <p:nvSpPr>
          <p:cNvPr id="11" name="TextBox 10"/>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12" name="Прямоугольник 11"/>
          <p:cNvSpPr/>
          <p:nvPr/>
        </p:nvSpPr>
        <p:spPr>
          <a:xfrm>
            <a:off x="338632" y="6324600"/>
            <a:ext cx="476412" cy="369332"/>
          </a:xfrm>
          <a:prstGeom prst="rect">
            <a:avLst/>
          </a:prstGeom>
        </p:spPr>
        <p:txBody>
          <a:bodyPr wrap="none">
            <a:spAutoFit/>
          </a:bodyPr>
          <a:lstStyle/>
          <a:p>
            <a:r>
              <a:rPr lang="ru-RU" dirty="0" smtClean="0"/>
              <a:t>1</a:t>
            </a:r>
            <a:r>
              <a:rPr lang="en-US" dirty="0" smtClean="0"/>
              <a:t>5</a:t>
            </a:r>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1218045"/>
            <a:ext cx="3279265" cy="2818656"/>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2204864"/>
            <a:ext cx="3456384" cy="3074697"/>
          </a:xfrm>
          <a:prstGeom prst="rect">
            <a:avLst/>
          </a:prstGeom>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0286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4" name="Text Box 8"/>
          <p:cNvSpPr txBox="1">
            <a:spLocks noChangeArrowheads="1"/>
          </p:cNvSpPr>
          <p:nvPr/>
        </p:nvSpPr>
        <p:spPr bwMode="auto">
          <a:xfrm>
            <a:off x="338632" y="1595021"/>
            <a:ext cx="8337824" cy="472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bg1"/>
                </a:solidFill>
                <a:latin typeface="Arial" charset="0"/>
              </a:defRPr>
            </a:lvl1pPr>
            <a:lvl2pPr>
              <a:defRPr sz="2400">
                <a:solidFill>
                  <a:schemeClr val="bg1"/>
                </a:solidFill>
                <a:latin typeface="Arial" charset="0"/>
              </a:defRPr>
            </a:lvl2pPr>
            <a:lvl3pPr>
              <a:defRPr sz="2400">
                <a:solidFill>
                  <a:schemeClr val="bg1"/>
                </a:solidFill>
                <a:latin typeface="Arial" charset="0"/>
              </a:defRPr>
            </a:lvl3pPr>
            <a:lvl4pPr>
              <a:defRPr sz="2400">
                <a:solidFill>
                  <a:schemeClr val="bg1"/>
                </a:solidFill>
                <a:latin typeface="Arial" charset="0"/>
              </a:defRPr>
            </a:lvl4pPr>
            <a:lvl5pPr>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9pPr>
          </a:lstStyle>
          <a:p>
            <a:pPr lvl="0">
              <a:lnSpc>
                <a:spcPct val="150000"/>
              </a:lnSpc>
              <a:buFont typeface="Arial" panose="020B0604020202020204" pitchFamily="34" charset="0"/>
              <a:buChar char="•"/>
            </a:pPr>
            <a:r>
              <a:rPr lang="ru-RU" altLang="ru-RU" sz="2800" dirty="0">
                <a:solidFill>
                  <a:schemeClr val="tx1"/>
                </a:solidFill>
              </a:rPr>
              <a:t>DAQ </a:t>
            </a:r>
            <a:r>
              <a:rPr lang="ru-RU" altLang="ru-RU" sz="2800" dirty="0" err="1">
                <a:solidFill>
                  <a:schemeClr val="tx1"/>
                </a:solidFill>
              </a:rPr>
              <a:t>system</a:t>
            </a:r>
            <a:r>
              <a:rPr lang="ru-RU" altLang="ru-RU" sz="2800" dirty="0">
                <a:solidFill>
                  <a:schemeClr val="tx1"/>
                </a:solidFill>
              </a:rPr>
              <a:t> </a:t>
            </a:r>
            <a:r>
              <a:rPr lang="ru-RU" altLang="ru-RU" sz="2800" dirty="0" err="1">
                <a:solidFill>
                  <a:schemeClr val="tx1"/>
                </a:solidFill>
              </a:rPr>
              <a:t>for</a:t>
            </a:r>
            <a:r>
              <a:rPr lang="ru-RU" altLang="ru-RU" sz="2800" dirty="0">
                <a:solidFill>
                  <a:schemeClr val="tx1"/>
                </a:solidFill>
              </a:rPr>
              <a:t> </a:t>
            </a:r>
            <a:r>
              <a:rPr lang="ru-RU" altLang="ru-RU" sz="2800" dirty="0" err="1">
                <a:solidFill>
                  <a:schemeClr val="tx1"/>
                </a:solidFill>
              </a:rPr>
              <a:t>MWPCs</a:t>
            </a:r>
            <a:r>
              <a:rPr lang="ru-RU" altLang="ru-RU" sz="2800" dirty="0">
                <a:solidFill>
                  <a:schemeClr val="tx1"/>
                </a:solidFill>
              </a:rPr>
              <a:t> </a:t>
            </a:r>
            <a:r>
              <a:rPr lang="ru-RU" altLang="ru-RU" sz="2800" dirty="0" err="1">
                <a:solidFill>
                  <a:schemeClr val="tx1"/>
                </a:solidFill>
              </a:rPr>
              <a:t>with</a:t>
            </a:r>
            <a:r>
              <a:rPr lang="ru-RU" altLang="ru-RU" sz="2800" dirty="0">
                <a:solidFill>
                  <a:schemeClr val="tx1"/>
                </a:solidFill>
              </a:rPr>
              <a:t> </a:t>
            </a:r>
            <a:r>
              <a:rPr lang="ru-RU" altLang="ru-RU" sz="2800" dirty="0" err="1">
                <a:solidFill>
                  <a:schemeClr val="tx1"/>
                </a:solidFill>
              </a:rPr>
              <a:t>delay</a:t>
            </a:r>
            <a:r>
              <a:rPr lang="ru-RU" altLang="ru-RU" sz="2800" dirty="0">
                <a:solidFill>
                  <a:schemeClr val="tx1"/>
                </a:solidFill>
              </a:rPr>
              <a:t> </a:t>
            </a:r>
            <a:r>
              <a:rPr lang="ru-RU" altLang="ru-RU" sz="2800" dirty="0" err="1">
                <a:solidFill>
                  <a:schemeClr val="tx1"/>
                </a:solidFill>
              </a:rPr>
              <a:t>line</a:t>
            </a:r>
            <a:r>
              <a:rPr lang="ru-RU" altLang="ru-RU" sz="2800" dirty="0">
                <a:solidFill>
                  <a:schemeClr val="tx1"/>
                </a:solidFill>
              </a:rPr>
              <a:t> </a:t>
            </a:r>
            <a:r>
              <a:rPr lang="ru-RU" altLang="ru-RU" sz="2800" dirty="0" err="1" smtClean="0">
                <a:solidFill>
                  <a:schemeClr val="tx1"/>
                </a:solidFill>
              </a:rPr>
              <a:t>readout</a:t>
            </a:r>
            <a:endParaRPr lang="ru-RU" sz="2800" dirty="0">
              <a:solidFill>
                <a:schemeClr val="tx1"/>
              </a:solidFill>
            </a:endParaRPr>
          </a:p>
          <a:p>
            <a:pPr lvl="0">
              <a:lnSpc>
                <a:spcPct val="150000"/>
              </a:lnSpc>
              <a:buFont typeface="Arial" panose="020B0604020202020204" pitchFamily="34" charset="0"/>
              <a:buChar char="•"/>
            </a:pPr>
            <a:r>
              <a:rPr lang="en-US" sz="2800" dirty="0">
                <a:solidFill>
                  <a:schemeClr val="tx1"/>
                </a:solidFill>
              </a:rPr>
              <a:t>Flexible configuration for </a:t>
            </a:r>
            <a:r>
              <a:rPr lang="en-US" sz="2800" dirty="0" smtClean="0">
                <a:solidFill>
                  <a:schemeClr val="tx1"/>
                </a:solidFill>
              </a:rPr>
              <a:t>1D </a:t>
            </a:r>
            <a:r>
              <a:rPr lang="en-US" sz="2800" dirty="0">
                <a:solidFill>
                  <a:schemeClr val="tx1"/>
                </a:solidFill>
              </a:rPr>
              <a:t>or 2D PSDs</a:t>
            </a:r>
            <a:r>
              <a:rPr lang="ru-RU" sz="2800" dirty="0" smtClean="0">
                <a:solidFill>
                  <a:schemeClr val="tx1"/>
                </a:solidFill>
              </a:rPr>
              <a:t>;</a:t>
            </a:r>
            <a:endParaRPr lang="ru-RU" sz="2800" dirty="0">
              <a:solidFill>
                <a:schemeClr val="tx1"/>
              </a:solidFill>
            </a:endParaRPr>
          </a:p>
          <a:p>
            <a:pPr lvl="0">
              <a:lnSpc>
                <a:spcPct val="150000"/>
              </a:lnSpc>
              <a:buFont typeface="Arial" panose="020B0604020202020204" pitchFamily="34" charset="0"/>
              <a:buChar char="•"/>
            </a:pPr>
            <a:r>
              <a:rPr lang="en-US" sz="2800" dirty="0" smtClean="0">
                <a:solidFill>
                  <a:schemeClr val="tx1"/>
                </a:solidFill>
              </a:rPr>
              <a:t>TDC </a:t>
            </a:r>
            <a:r>
              <a:rPr lang="ru-RU" sz="2800" dirty="0" err="1" smtClean="0">
                <a:solidFill>
                  <a:schemeClr val="tx1"/>
                </a:solidFill>
              </a:rPr>
              <a:t>resolution</a:t>
            </a:r>
            <a:r>
              <a:rPr lang="ru-RU" sz="2800" dirty="0" smtClean="0">
                <a:solidFill>
                  <a:schemeClr val="tx1"/>
                </a:solidFill>
              </a:rPr>
              <a:t>– </a:t>
            </a:r>
            <a:r>
              <a:rPr lang="ru-RU" sz="2800" dirty="0">
                <a:solidFill>
                  <a:schemeClr val="tx1"/>
                </a:solidFill>
              </a:rPr>
              <a:t>80</a:t>
            </a:r>
            <a:r>
              <a:rPr lang="en-US" sz="2800" dirty="0" err="1">
                <a:solidFill>
                  <a:schemeClr val="tx1"/>
                </a:solidFill>
              </a:rPr>
              <a:t>ps</a:t>
            </a:r>
            <a:r>
              <a:rPr lang="ru-RU" sz="2800" dirty="0">
                <a:solidFill>
                  <a:schemeClr val="tx1"/>
                </a:solidFill>
              </a:rPr>
              <a:t>.</a:t>
            </a:r>
          </a:p>
          <a:p>
            <a:pPr lvl="0">
              <a:lnSpc>
                <a:spcPct val="150000"/>
              </a:lnSpc>
              <a:buFont typeface="Arial" panose="020B0604020202020204" pitchFamily="34" charset="0"/>
              <a:buChar char="•"/>
            </a:pPr>
            <a:r>
              <a:rPr lang="ru-RU" sz="2800" dirty="0" err="1" smtClean="0">
                <a:solidFill>
                  <a:schemeClr val="tx1"/>
                </a:solidFill>
              </a:rPr>
              <a:t>Real</a:t>
            </a:r>
            <a:r>
              <a:rPr lang="ru-RU" sz="2800" dirty="0" smtClean="0">
                <a:solidFill>
                  <a:schemeClr val="tx1"/>
                </a:solidFill>
              </a:rPr>
              <a:t> </a:t>
            </a:r>
            <a:r>
              <a:rPr lang="ru-RU" sz="2800" dirty="0" err="1" smtClean="0">
                <a:solidFill>
                  <a:schemeClr val="tx1"/>
                </a:solidFill>
              </a:rPr>
              <a:t>time</a:t>
            </a:r>
            <a:r>
              <a:rPr lang="ru-RU" sz="2800" dirty="0" smtClean="0">
                <a:solidFill>
                  <a:schemeClr val="tx1"/>
                </a:solidFill>
              </a:rPr>
              <a:t> </a:t>
            </a:r>
            <a:r>
              <a:rPr lang="ru-RU" sz="2800" dirty="0" err="1" smtClean="0">
                <a:solidFill>
                  <a:schemeClr val="tx1"/>
                </a:solidFill>
              </a:rPr>
              <a:t>data</a:t>
            </a:r>
            <a:r>
              <a:rPr lang="ru-RU" sz="2800" dirty="0" smtClean="0">
                <a:solidFill>
                  <a:schemeClr val="tx1"/>
                </a:solidFill>
              </a:rPr>
              <a:t> </a:t>
            </a:r>
            <a:r>
              <a:rPr lang="ru-RU" sz="2800" dirty="0" err="1" smtClean="0">
                <a:solidFill>
                  <a:schemeClr val="tx1"/>
                </a:solidFill>
              </a:rPr>
              <a:t>filtering</a:t>
            </a:r>
            <a:r>
              <a:rPr lang="ru-RU" sz="2800" dirty="0" smtClean="0">
                <a:solidFill>
                  <a:schemeClr val="tx1"/>
                </a:solidFill>
              </a:rPr>
              <a:t> </a:t>
            </a:r>
            <a:r>
              <a:rPr lang="ru-RU" sz="2800" dirty="0" err="1" smtClean="0">
                <a:solidFill>
                  <a:schemeClr val="tx1"/>
                </a:solidFill>
              </a:rPr>
              <a:t>and</a:t>
            </a:r>
            <a:r>
              <a:rPr lang="ru-RU" sz="2800" dirty="0" smtClean="0">
                <a:solidFill>
                  <a:schemeClr val="tx1"/>
                </a:solidFill>
              </a:rPr>
              <a:t> </a:t>
            </a:r>
            <a:r>
              <a:rPr lang="ru-RU" sz="2800" dirty="0" err="1" smtClean="0">
                <a:solidFill>
                  <a:schemeClr val="tx1"/>
                </a:solidFill>
              </a:rPr>
              <a:t>event</a:t>
            </a:r>
            <a:r>
              <a:rPr lang="ru-RU" sz="2800" dirty="0" smtClean="0">
                <a:solidFill>
                  <a:schemeClr val="tx1"/>
                </a:solidFill>
              </a:rPr>
              <a:t> </a:t>
            </a:r>
            <a:r>
              <a:rPr lang="ru-RU" sz="2800" dirty="0" err="1" smtClean="0">
                <a:solidFill>
                  <a:schemeClr val="tx1"/>
                </a:solidFill>
              </a:rPr>
              <a:t>recognition</a:t>
            </a:r>
            <a:endParaRPr lang="ru-RU" sz="2800" dirty="0">
              <a:solidFill>
                <a:schemeClr val="tx1"/>
              </a:solidFill>
            </a:endParaRPr>
          </a:p>
          <a:p>
            <a:pPr>
              <a:lnSpc>
                <a:spcPct val="150000"/>
              </a:lnSpc>
              <a:buFont typeface="Arial" panose="020B0604020202020204" pitchFamily="34" charset="0"/>
              <a:buChar char="•"/>
            </a:pPr>
            <a:r>
              <a:rPr lang="en-US" sz="2800" dirty="0">
                <a:solidFill>
                  <a:schemeClr val="tx1"/>
                </a:solidFill>
              </a:rPr>
              <a:t>Maximum detection rate is 1 million</a:t>
            </a:r>
            <a:r>
              <a:rPr lang="en-US" sz="2800" b="1" baseline="30000" dirty="0">
                <a:solidFill>
                  <a:schemeClr val="tx1"/>
                </a:solidFill>
              </a:rPr>
              <a:t> </a:t>
            </a:r>
            <a:r>
              <a:rPr lang="en-US" sz="2800" dirty="0" smtClean="0">
                <a:solidFill>
                  <a:schemeClr val="tx1"/>
                </a:solidFill>
              </a:rPr>
              <a:t>events/sec</a:t>
            </a:r>
            <a:endParaRPr lang="ru-RU" sz="2800" dirty="0">
              <a:solidFill>
                <a:schemeClr val="tx1"/>
              </a:solidFill>
            </a:endParaRPr>
          </a:p>
          <a:p>
            <a:pPr lvl="0">
              <a:lnSpc>
                <a:spcPct val="150000"/>
              </a:lnSpc>
              <a:buFont typeface="Arial" panose="020B0604020202020204" pitchFamily="34" charset="0"/>
              <a:buChar char="•"/>
            </a:pPr>
            <a:endParaRPr lang="ru-RU" sz="2800" dirty="0">
              <a:solidFill>
                <a:schemeClr val="tx1"/>
              </a:solidFill>
            </a:endParaRPr>
          </a:p>
          <a:p>
            <a:pPr>
              <a:spcBef>
                <a:spcPct val="50000"/>
              </a:spcBef>
            </a:pPr>
            <a:endParaRPr lang="ru-RU" altLang="ru-RU" sz="2800" dirty="0">
              <a:solidFill>
                <a:schemeClr val="tx1"/>
              </a:solidFill>
            </a:endParaRPr>
          </a:p>
        </p:txBody>
      </p:sp>
      <p:sp>
        <p:nvSpPr>
          <p:cNvPr id="8" name="TextBox 7"/>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9" name="Прямоугольник 8"/>
          <p:cNvSpPr/>
          <p:nvPr/>
        </p:nvSpPr>
        <p:spPr>
          <a:xfrm>
            <a:off x="338632" y="6324600"/>
            <a:ext cx="476412" cy="369332"/>
          </a:xfrm>
          <a:prstGeom prst="rect">
            <a:avLst/>
          </a:prstGeom>
        </p:spPr>
        <p:txBody>
          <a:bodyPr wrap="none">
            <a:spAutoFit/>
          </a:bodyPr>
          <a:lstStyle/>
          <a:p>
            <a:r>
              <a:rPr lang="ru-RU" dirty="0" smtClean="0"/>
              <a:t>1</a:t>
            </a:r>
            <a:r>
              <a:rPr lang="en-US" dirty="0"/>
              <a:t>6</a:t>
            </a:r>
            <a:endParaRPr lang="ru-RU" dirty="0"/>
          </a:p>
        </p:txBody>
      </p:sp>
      <p:sp>
        <p:nvSpPr>
          <p:cNvPr id="10" name="Заголовок 2"/>
          <p:cNvSpPr>
            <a:spLocks noGrp="1"/>
          </p:cNvSpPr>
          <p:nvPr>
            <p:ph type="title"/>
          </p:nvPr>
        </p:nvSpPr>
        <p:spPr>
          <a:xfrm>
            <a:off x="1907704" y="154001"/>
            <a:ext cx="7675661" cy="1143000"/>
          </a:xfrm>
        </p:spPr>
        <p:txBody>
          <a:bodyPr>
            <a:normAutofit fontScale="90000"/>
          </a:bodyPr>
          <a:lstStyle/>
          <a:p>
            <a:pPr algn="ctr"/>
            <a:r>
              <a:rPr lang="en-US" altLang="ru-RU" sz="4400" dirty="0">
                <a:solidFill>
                  <a:schemeClr val="accent6">
                    <a:lumMod val="60000"/>
                    <a:lumOff val="40000"/>
                  </a:schemeClr>
                </a:solidFill>
              </a:rPr>
              <a:t>Main </a:t>
            </a:r>
            <a:r>
              <a:rPr lang="ru-RU" altLang="ru-RU" sz="4400" dirty="0">
                <a:solidFill>
                  <a:schemeClr val="accent6">
                    <a:lumMod val="60000"/>
                    <a:lumOff val="40000"/>
                  </a:schemeClr>
                </a:solidFill>
              </a:rPr>
              <a:t>features</a:t>
            </a:r>
            <a:r>
              <a:rPr lang="en-US" altLang="ru-RU" sz="4400" dirty="0" smtClean="0">
                <a:solidFill>
                  <a:schemeClr val="accent6">
                    <a:lumMod val="60000"/>
                    <a:lumOff val="40000"/>
                  </a:schemeClr>
                </a:solidFill>
              </a:rPr>
              <a:t> </a:t>
            </a:r>
            <a:r>
              <a:rPr lang="en-US" altLang="ru-RU" sz="4400" dirty="0">
                <a:solidFill>
                  <a:schemeClr val="accent6">
                    <a:lumMod val="60000"/>
                    <a:lumOff val="40000"/>
                  </a:schemeClr>
                </a:solidFill>
              </a:rPr>
              <a:t>of the </a:t>
            </a:r>
            <a:r>
              <a:rPr lang="en-US" altLang="ru-RU" sz="4400" dirty="0" smtClean="0">
                <a:solidFill>
                  <a:schemeClr val="accent6">
                    <a:lumMod val="60000"/>
                    <a:lumOff val="40000"/>
                  </a:schemeClr>
                </a:solidFill>
              </a:rPr>
              <a:t>DeLiDAQ-2D</a:t>
            </a:r>
            <a:endParaRPr lang="ru-RU" altLang="ru-RU" sz="4400" dirty="0">
              <a:solidFill>
                <a:schemeClr val="accent6">
                  <a:lumMod val="60000"/>
                  <a:lumOff val="40000"/>
                </a:schemeClr>
              </a:solidFill>
            </a:endParaRPr>
          </a:p>
        </p:txBody>
      </p:sp>
    </p:spTree>
    <p:extLst>
      <p:ext uri="{BB962C8B-B14F-4D97-AF65-F5344CB8AC3E}">
        <p14:creationId xmlns:p14="http://schemas.microsoft.com/office/powerpoint/2010/main" val="587758951"/>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4" name="Text Box 8"/>
          <p:cNvSpPr txBox="1">
            <a:spLocks noChangeArrowheads="1"/>
          </p:cNvSpPr>
          <p:nvPr/>
        </p:nvSpPr>
        <p:spPr bwMode="auto">
          <a:xfrm>
            <a:off x="827881" y="1700808"/>
            <a:ext cx="806688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bg1"/>
                </a:solidFill>
                <a:latin typeface="Arial" charset="0"/>
              </a:defRPr>
            </a:lvl1pPr>
            <a:lvl2pPr>
              <a:defRPr sz="2400">
                <a:solidFill>
                  <a:schemeClr val="bg1"/>
                </a:solidFill>
                <a:latin typeface="Arial" charset="0"/>
              </a:defRPr>
            </a:lvl2pPr>
            <a:lvl3pPr>
              <a:defRPr sz="2400">
                <a:solidFill>
                  <a:schemeClr val="bg1"/>
                </a:solidFill>
                <a:latin typeface="Arial" charset="0"/>
              </a:defRPr>
            </a:lvl3pPr>
            <a:lvl4pPr>
              <a:defRPr sz="2400">
                <a:solidFill>
                  <a:schemeClr val="bg1"/>
                </a:solidFill>
                <a:latin typeface="Arial" charset="0"/>
              </a:defRPr>
            </a:lvl4pPr>
            <a:lvl5pPr>
              <a:defRPr sz="2400">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defRPr>
            </a:lvl9pPr>
          </a:lstStyle>
          <a:p>
            <a:pPr marL="342900" indent="-342900">
              <a:spcBef>
                <a:spcPct val="50000"/>
              </a:spcBef>
              <a:buFont typeface="Arial" panose="020B0604020202020204" pitchFamily="34" charset="0"/>
              <a:buChar char="•"/>
            </a:pPr>
            <a:r>
              <a:rPr lang="ru-RU" altLang="ru-RU" dirty="0" smtClean="0">
                <a:solidFill>
                  <a:schemeClr val="accent5">
                    <a:lumMod val="50000"/>
                  </a:schemeClr>
                </a:solidFill>
              </a:rPr>
              <a:t>RAM </a:t>
            </a:r>
            <a:r>
              <a:rPr lang="ru-RU" altLang="ru-RU" dirty="0" err="1">
                <a:solidFill>
                  <a:schemeClr val="accent5">
                    <a:lumMod val="50000"/>
                  </a:schemeClr>
                </a:solidFill>
              </a:rPr>
              <a:t>memory</a:t>
            </a:r>
            <a:r>
              <a:rPr lang="ru-RU" altLang="ru-RU" dirty="0">
                <a:solidFill>
                  <a:schemeClr val="accent5">
                    <a:lumMod val="50000"/>
                  </a:schemeClr>
                </a:solidFill>
              </a:rPr>
              <a:t> </a:t>
            </a:r>
            <a:r>
              <a:rPr lang="ru-RU" altLang="ru-RU" dirty="0" err="1">
                <a:solidFill>
                  <a:schemeClr val="accent5">
                    <a:lumMod val="50000"/>
                  </a:schemeClr>
                </a:solidFill>
              </a:rPr>
              <a:t>of</a:t>
            </a:r>
            <a:r>
              <a:rPr lang="ru-RU" altLang="ru-RU" dirty="0">
                <a:solidFill>
                  <a:schemeClr val="accent5">
                    <a:lumMod val="50000"/>
                  </a:schemeClr>
                </a:solidFill>
              </a:rPr>
              <a:t> 1</a:t>
            </a:r>
            <a:r>
              <a:rPr lang="en-US" altLang="ru-RU" dirty="0">
                <a:solidFill>
                  <a:schemeClr val="accent5">
                    <a:lumMod val="50000"/>
                  </a:schemeClr>
                </a:solidFill>
              </a:rPr>
              <a:t>GB </a:t>
            </a:r>
            <a:r>
              <a:rPr lang="ru-RU" altLang="ru-RU" dirty="0" err="1">
                <a:solidFill>
                  <a:schemeClr val="accent5">
                    <a:lumMod val="50000"/>
                  </a:schemeClr>
                </a:solidFill>
              </a:rPr>
              <a:t>for</a:t>
            </a:r>
            <a:r>
              <a:rPr lang="ru-RU" altLang="ru-RU" dirty="0">
                <a:solidFill>
                  <a:schemeClr val="accent5">
                    <a:lumMod val="50000"/>
                  </a:schemeClr>
                </a:solidFill>
              </a:rPr>
              <a:t> </a:t>
            </a:r>
            <a:r>
              <a:rPr lang="ru-RU" altLang="ru-RU" dirty="0" err="1">
                <a:solidFill>
                  <a:schemeClr val="accent5">
                    <a:lumMod val="50000"/>
                  </a:schemeClr>
                </a:solidFill>
              </a:rPr>
              <a:t>accumulation</a:t>
            </a:r>
            <a:r>
              <a:rPr lang="ru-RU" altLang="ru-RU" dirty="0">
                <a:solidFill>
                  <a:schemeClr val="accent5">
                    <a:lumMod val="50000"/>
                  </a:schemeClr>
                </a:solidFill>
              </a:rPr>
              <a:t> </a:t>
            </a:r>
            <a:r>
              <a:rPr lang="en-US" altLang="ru-RU" dirty="0" smtClean="0">
                <a:solidFill>
                  <a:schemeClr val="accent5">
                    <a:lumMod val="50000"/>
                  </a:schemeClr>
                </a:solidFill>
              </a:rPr>
              <a:t>3D </a:t>
            </a:r>
            <a:r>
              <a:rPr lang="en-US" altLang="ru-RU" dirty="0">
                <a:solidFill>
                  <a:schemeClr val="accent5">
                    <a:lumMod val="50000"/>
                  </a:schemeClr>
                </a:solidFill>
              </a:rPr>
              <a:t>h</a:t>
            </a:r>
            <a:r>
              <a:rPr lang="en-US" altLang="ru-RU" dirty="0" smtClean="0">
                <a:solidFill>
                  <a:schemeClr val="accent5">
                    <a:lumMod val="50000"/>
                  </a:schemeClr>
                </a:solidFill>
              </a:rPr>
              <a:t>istogram</a:t>
            </a:r>
            <a:r>
              <a:rPr lang="ru-RU" altLang="ru-RU" dirty="0" smtClean="0">
                <a:solidFill>
                  <a:schemeClr val="accent5">
                    <a:lumMod val="50000"/>
                  </a:schemeClr>
                </a:solidFill>
              </a:rPr>
              <a:t> </a:t>
            </a:r>
            <a:endParaRPr lang="en-US" altLang="ru-RU" dirty="0"/>
          </a:p>
          <a:p>
            <a:pPr>
              <a:spcBef>
                <a:spcPct val="50000"/>
              </a:spcBef>
              <a:buFont typeface="Arial" panose="020B0604020202020204" pitchFamily="34" charset="0"/>
              <a:buChar char="•"/>
            </a:pPr>
            <a:r>
              <a:rPr lang="en-US" altLang="ru-RU" sz="2800" dirty="0" smtClean="0">
                <a:solidFill>
                  <a:schemeClr val="tx1"/>
                </a:solidFill>
              </a:rPr>
              <a:t>2 </a:t>
            </a:r>
            <a:r>
              <a:rPr lang="en-US" altLang="ru-RU" sz="2800" dirty="0">
                <a:solidFill>
                  <a:schemeClr val="tx1"/>
                </a:solidFill>
              </a:rPr>
              <a:t>monitor detector </a:t>
            </a:r>
            <a:r>
              <a:rPr lang="en-US" altLang="ru-RU" sz="2800" dirty="0" smtClean="0">
                <a:solidFill>
                  <a:schemeClr val="tx1"/>
                </a:solidFill>
              </a:rPr>
              <a:t>inputs </a:t>
            </a:r>
            <a:endParaRPr lang="en-US" altLang="ru-RU" sz="2800" dirty="0">
              <a:solidFill>
                <a:schemeClr val="tx1"/>
              </a:solidFill>
            </a:endParaRPr>
          </a:p>
          <a:p>
            <a:pPr>
              <a:spcBef>
                <a:spcPct val="50000"/>
              </a:spcBef>
              <a:buFont typeface="Arial" panose="020B0604020202020204" pitchFamily="34" charset="0"/>
              <a:buChar char="•"/>
            </a:pPr>
            <a:r>
              <a:rPr lang="en-US" altLang="ru-RU" sz="2800" dirty="0" smtClean="0">
                <a:solidFill>
                  <a:schemeClr val="tx1"/>
                </a:solidFill>
              </a:rPr>
              <a:t>3 </a:t>
            </a:r>
            <a:r>
              <a:rPr lang="en-US" altLang="ru-RU" sz="2800" dirty="0">
                <a:solidFill>
                  <a:schemeClr val="tx1"/>
                </a:solidFill>
              </a:rPr>
              <a:t>events pile-up reconstruction (overlapping</a:t>
            </a:r>
            <a:r>
              <a:rPr lang="en-US" altLang="ru-RU" sz="2800" dirty="0" smtClean="0">
                <a:solidFill>
                  <a:schemeClr val="tx1"/>
                </a:solidFill>
              </a:rPr>
              <a:t>)</a:t>
            </a:r>
            <a:endParaRPr lang="en-US" altLang="ru-RU" sz="2800" dirty="0">
              <a:solidFill>
                <a:schemeClr val="tx1"/>
              </a:solidFill>
            </a:endParaRPr>
          </a:p>
          <a:p>
            <a:pPr>
              <a:spcBef>
                <a:spcPct val="50000"/>
              </a:spcBef>
              <a:buFont typeface="Arial" panose="020B0604020202020204" pitchFamily="34" charset="0"/>
              <a:buChar char="•"/>
            </a:pPr>
            <a:r>
              <a:rPr lang="en-US" altLang="ru-RU" sz="2800" dirty="0" smtClean="0">
                <a:solidFill>
                  <a:schemeClr val="tx1"/>
                </a:solidFill>
              </a:rPr>
              <a:t>neutron </a:t>
            </a:r>
            <a:r>
              <a:rPr lang="en-US" altLang="ru-RU" sz="2800" dirty="0">
                <a:solidFill>
                  <a:schemeClr val="tx1"/>
                </a:solidFill>
              </a:rPr>
              <a:t>loss counters for dead time </a:t>
            </a:r>
            <a:r>
              <a:rPr lang="en-US" altLang="ru-RU" sz="2800" dirty="0" smtClean="0">
                <a:solidFill>
                  <a:schemeClr val="tx1"/>
                </a:solidFill>
              </a:rPr>
              <a:t>calculation</a:t>
            </a:r>
            <a:endParaRPr lang="en-US" altLang="ru-RU" sz="2800" dirty="0">
              <a:solidFill>
                <a:schemeClr val="tx1"/>
              </a:solidFill>
            </a:endParaRPr>
          </a:p>
          <a:p>
            <a:pPr>
              <a:spcBef>
                <a:spcPct val="50000"/>
              </a:spcBef>
              <a:buFont typeface="Arial" panose="020B0604020202020204" pitchFamily="34" charset="0"/>
              <a:buChar char="•"/>
            </a:pPr>
            <a:r>
              <a:rPr lang="en-US" sz="2800" dirty="0" smtClean="0">
                <a:solidFill>
                  <a:schemeClr val="tx1"/>
                </a:solidFill>
              </a:rPr>
              <a:t>embedded </a:t>
            </a:r>
            <a:r>
              <a:rPr lang="en-US" sz="2800" dirty="0">
                <a:solidFill>
                  <a:schemeClr val="tx1"/>
                </a:solidFill>
              </a:rPr>
              <a:t>test generator of detector </a:t>
            </a:r>
            <a:r>
              <a:rPr lang="en-US" sz="2800" dirty="0" smtClean="0">
                <a:solidFill>
                  <a:schemeClr val="tx1"/>
                </a:solidFill>
              </a:rPr>
              <a:t>signals</a:t>
            </a:r>
          </a:p>
          <a:p>
            <a:pPr>
              <a:spcBef>
                <a:spcPct val="50000"/>
              </a:spcBef>
              <a:buFont typeface="Arial" panose="020B0604020202020204" pitchFamily="34" charset="0"/>
              <a:buChar char="•"/>
            </a:pPr>
            <a:r>
              <a:rPr lang="en-US" altLang="ru-RU" sz="2800" dirty="0" smtClean="0">
                <a:solidFill>
                  <a:schemeClr val="tx1"/>
                </a:solidFill>
              </a:rPr>
              <a:t>1 Gb serial fiber optic interface</a:t>
            </a:r>
            <a:endParaRPr lang="en-US" altLang="ru-RU" sz="2800" dirty="0">
              <a:solidFill>
                <a:schemeClr val="tx1"/>
              </a:solidFill>
            </a:endParaRPr>
          </a:p>
          <a:p>
            <a:pPr>
              <a:spcBef>
                <a:spcPct val="50000"/>
              </a:spcBef>
              <a:buFont typeface="Arial" panose="020B0604020202020204" pitchFamily="34" charset="0"/>
              <a:buChar char="•"/>
            </a:pPr>
            <a:r>
              <a:rPr lang="en-US" altLang="ru-RU" sz="2800" dirty="0" smtClean="0">
                <a:solidFill>
                  <a:schemeClr val="tx1"/>
                </a:solidFill>
              </a:rPr>
              <a:t> NIM </a:t>
            </a:r>
            <a:r>
              <a:rPr lang="en-US" altLang="ru-RU" sz="2800" dirty="0">
                <a:solidFill>
                  <a:schemeClr val="tx1"/>
                </a:solidFill>
              </a:rPr>
              <a:t>standard module</a:t>
            </a:r>
            <a:r>
              <a:rPr lang="ru-RU" altLang="ru-RU" sz="2800" dirty="0">
                <a:solidFill>
                  <a:schemeClr val="tx1"/>
                </a:solidFill>
              </a:rPr>
              <a:t> (+6</a:t>
            </a:r>
            <a:r>
              <a:rPr lang="en-US" altLang="ru-RU" sz="2800" dirty="0">
                <a:solidFill>
                  <a:schemeClr val="tx1"/>
                </a:solidFill>
              </a:rPr>
              <a:t>V, 0.8A</a:t>
            </a:r>
            <a:r>
              <a:rPr lang="ru-RU" altLang="ru-RU" sz="2800" dirty="0" smtClean="0">
                <a:solidFill>
                  <a:schemeClr val="tx1"/>
                </a:solidFill>
              </a:rPr>
              <a:t>)</a:t>
            </a:r>
            <a:endParaRPr lang="en-US" altLang="ru-RU" sz="2800" dirty="0">
              <a:solidFill>
                <a:schemeClr val="tx1"/>
              </a:solidFill>
            </a:endParaRPr>
          </a:p>
        </p:txBody>
      </p:sp>
      <p:sp>
        <p:nvSpPr>
          <p:cNvPr id="6" name="TextBox 5"/>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7" name="Прямоугольник 6"/>
          <p:cNvSpPr/>
          <p:nvPr/>
        </p:nvSpPr>
        <p:spPr>
          <a:xfrm>
            <a:off x="338632" y="6324600"/>
            <a:ext cx="476412" cy="369332"/>
          </a:xfrm>
          <a:prstGeom prst="rect">
            <a:avLst/>
          </a:prstGeom>
        </p:spPr>
        <p:txBody>
          <a:bodyPr wrap="none">
            <a:spAutoFit/>
          </a:bodyPr>
          <a:lstStyle/>
          <a:p>
            <a:r>
              <a:rPr lang="ru-RU" dirty="0" smtClean="0"/>
              <a:t>1</a:t>
            </a:r>
            <a:r>
              <a:rPr lang="en-US" dirty="0" smtClean="0"/>
              <a:t>7</a:t>
            </a:r>
            <a:endParaRPr lang="ru-RU" dirty="0"/>
          </a:p>
        </p:txBody>
      </p:sp>
      <p:sp>
        <p:nvSpPr>
          <p:cNvPr id="8" name="Заголовок 2"/>
          <p:cNvSpPr>
            <a:spLocks noGrp="1"/>
          </p:cNvSpPr>
          <p:nvPr>
            <p:ph type="title"/>
          </p:nvPr>
        </p:nvSpPr>
        <p:spPr>
          <a:xfrm>
            <a:off x="1655763" y="188640"/>
            <a:ext cx="7675661" cy="1143000"/>
          </a:xfrm>
        </p:spPr>
        <p:txBody>
          <a:bodyPr>
            <a:normAutofit fontScale="90000"/>
          </a:bodyPr>
          <a:lstStyle/>
          <a:p>
            <a:pPr algn="ctr"/>
            <a:r>
              <a:rPr lang="en-US" altLang="ru-RU" sz="4400" dirty="0">
                <a:solidFill>
                  <a:schemeClr val="accent6">
                    <a:lumMod val="60000"/>
                    <a:lumOff val="40000"/>
                  </a:schemeClr>
                </a:solidFill>
              </a:rPr>
              <a:t>Main </a:t>
            </a:r>
            <a:r>
              <a:rPr lang="ru-RU" altLang="ru-RU" sz="4400" dirty="0">
                <a:solidFill>
                  <a:schemeClr val="accent6">
                    <a:lumMod val="60000"/>
                    <a:lumOff val="40000"/>
                  </a:schemeClr>
                </a:solidFill>
              </a:rPr>
              <a:t>features</a:t>
            </a:r>
            <a:r>
              <a:rPr lang="en-US" altLang="ru-RU" sz="4400" dirty="0" smtClean="0">
                <a:solidFill>
                  <a:schemeClr val="accent6">
                    <a:lumMod val="60000"/>
                    <a:lumOff val="40000"/>
                  </a:schemeClr>
                </a:solidFill>
              </a:rPr>
              <a:t> </a:t>
            </a:r>
            <a:r>
              <a:rPr lang="en-US" altLang="ru-RU" sz="4400" dirty="0">
                <a:solidFill>
                  <a:schemeClr val="accent6">
                    <a:lumMod val="60000"/>
                    <a:lumOff val="40000"/>
                  </a:schemeClr>
                </a:solidFill>
              </a:rPr>
              <a:t>of the </a:t>
            </a:r>
            <a:r>
              <a:rPr lang="en-US" altLang="ru-RU" sz="4400" dirty="0" smtClean="0">
                <a:solidFill>
                  <a:schemeClr val="accent6">
                    <a:lumMod val="60000"/>
                    <a:lumOff val="40000"/>
                  </a:schemeClr>
                </a:solidFill>
              </a:rPr>
              <a:t>DeLiDAQ-2D </a:t>
            </a:r>
            <a:r>
              <a:rPr lang="ru-RU" altLang="ru-RU" sz="4400" dirty="0" smtClean="0">
                <a:solidFill>
                  <a:schemeClr val="accent6">
                    <a:lumMod val="60000"/>
                    <a:lumOff val="40000"/>
                  </a:schemeClr>
                </a:solidFill>
              </a:rPr>
              <a:t>(</a:t>
            </a:r>
            <a:r>
              <a:rPr lang="ru-RU" altLang="ru-RU" sz="4400" dirty="0" err="1" smtClean="0">
                <a:solidFill>
                  <a:schemeClr val="accent6">
                    <a:lumMod val="60000"/>
                    <a:lumOff val="40000"/>
                  </a:schemeClr>
                </a:solidFill>
              </a:rPr>
              <a:t>cont</a:t>
            </a:r>
            <a:r>
              <a:rPr lang="ru-RU" altLang="ru-RU" sz="4400" dirty="0">
                <a:solidFill>
                  <a:schemeClr val="accent6">
                    <a:lumMod val="60000"/>
                    <a:lumOff val="40000"/>
                  </a:schemeClr>
                </a:solidFill>
              </a:rPr>
              <a:t>.-d)</a:t>
            </a:r>
          </a:p>
        </p:txBody>
      </p:sp>
    </p:spTree>
    <p:extLst>
      <p:ext uri="{BB962C8B-B14F-4D97-AF65-F5344CB8AC3E}">
        <p14:creationId xmlns:p14="http://schemas.microsoft.com/office/powerpoint/2010/main" val="2405666083"/>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6838" y="1196752"/>
            <a:ext cx="8091075" cy="4896767"/>
          </a:xfrm>
        </p:spPr>
      </p:pic>
      <p:sp>
        <p:nvSpPr>
          <p:cNvPr id="2" name="Заголовок 1"/>
          <p:cNvSpPr>
            <a:spLocks noGrp="1"/>
          </p:cNvSpPr>
          <p:nvPr>
            <p:ph type="title"/>
          </p:nvPr>
        </p:nvSpPr>
        <p:spPr>
          <a:xfrm>
            <a:off x="1484177" y="0"/>
            <a:ext cx="6892380" cy="1143000"/>
          </a:xfrm>
        </p:spPr>
        <p:txBody>
          <a:bodyPr>
            <a:normAutofit/>
          </a:bodyPr>
          <a:lstStyle/>
          <a:p>
            <a:pPr algn="ctr"/>
            <a:r>
              <a:rPr lang="en-US" sz="2800" dirty="0" smtClean="0">
                <a:solidFill>
                  <a:schemeClr val="accent6">
                    <a:lumMod val="60000"/>
                    <a:lumOff val="40000"/>
                  </a:schemeClr>
                </a:solidFill>
                <a:effectLst/>
              </a:rPr>
              <a:t>SONIX</a:t>
            </a:r>
            <a:r>
              <a:rPr lang="en-US" sz="2800" baseline="30000" dirty="0" smtClean="0">
                <a:solidFill>
                  <a:schemeClr val="accent6">
                    <a:lumMod val="60000"/>
                    <a:lumOff val="40000"/>
                  </a:schemeClr>
                </a:solidFill>
                <a:effectLst/>
              </a:rPr>
              <a:t>+</a:t>
            </a:r>
            <a:r>
              <a:rPr lang="en-US" sz="2800" dirty="0" smtClean="0">
                <a:solidFill>
                  <a:schemeClr val="accent6">
                    <a:lumMod val="60000"/>
                    <a:lumOff val="40000"/>
                  </a:schemeClr>
                </a:solidFill>
                <a:effectLst/>
              </a:rPr>
              <a:t> viewing of DeLiDAQ2 data </a:t>
            </a:r>
            <a:r>
              <a:rPr lang="ru-RU" sz="2800" dirty="0" err="1" smtClean="0">
                <a:solidFill>
                  <a:schemeClr val="accent6">
                    <a:lumMod val="60000"/>
                    <a:lumOff val="40000"/>
                  </a:schemeClr>
                </a:solidFill>
                <a:effectLst/>
              </a:rPr>
              <a:t>from</a:t>
            </a:r>
            <a:r>
              <a:rPr lang="ru-RU" sz="2800" dirty="0" smtClean="0">
                <a:solidFill>
                  <a:schemeClr val="accent6">
                    <a:lumMod val="60000"/>
                    <a:lumOff val="40000"/>
                  </a:schemeClr>
                </a:solidFill>
                <a:effectLst/>
              </a:rPr>
              <a:t> 2D</a:t>
            </a:r>
            <a:r>
              <a:rPr lang="en-US" sz="2800" dirty="0" smtClean="0">
                <a:solidFill>
                  <a:schemeClr val="accent6">
                    <a:lumMod val="60000"/>
                    <a:lumOff val="40000"/>
                  </a:schemeClr>
                </a:solidFill>
                <a:effectLst/>
              </a:rPr>
              <a:t>-PSD</a:t>
            </a:r>
            <a:endParaRPr lang="ru-RU" sz="2800" dirty="0">
              <a:solidFill>
                <a:schemeClr val="accent6">
                  <a:lumMod val="60000"/>
                  <a:lumOff val="40000"/>
                </a:schemeClr>
              </a:solidFill>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Box 6"/>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9" name="Прямоугольник 8"/>
          <p:cNvSpPr/>
          <p:nvPr/>
        </p:nvSpPr>
        <p:spPr>
          <a:xfrm>
            <a:off x="338632" y="6324600"/>
            <a:ext cx="476412" cy="369332"/>
          </a:xfrm>
          <a:prstGeom prst="rect">
            <a:avLst/>
          </a:prstGeom>
        </p:spPr>
        <p:txBody>
          <a:bodyPr wrap="none">
            <a:spAutoFit/>
          </a:bodyPr>
          <a:lstStyle/>
          <a:p>
            <a:r>
              <a:rPr lang="ru-RU" dirty="0" smtClean="0"/>
              <a:t>1</a:t>
            </a:r>
            <a:r>
              <a:rPr lang="ru-RU" dirty="0"/>
              <a:t>8</a:t>
            </a:r>
          </a:p>
        </p:txBody>
      </p:sp>
    </p:spTree>
    <p:extLst>
      <p:ext uri="{BB962C8B-B14F-4D97-AF65-F5344CB8AC3E}">
        <p14:creationId xmlns:p14="http://schemas.microsoft.com/office/powerpoint/2010/main" val="508256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99792" y="274638"/>
            <a:ext cx="5987008" cy="1143000"/>
          </a:xfrm>
        </p:spPr>
        <p:txBody>
          <a:bodyPr/>
          <a:lstStyle/>
          <a:p>
            <a:pPr algn="ctr"/>
            <a:r>
              <a:rPr lang="en-US" dirty="0" smtClean="0">
                <a:solidFill>
                  <a:schemeClr val="accent6">
                    <a:lumMod val="60000"/>
                    <a:lumOff val="40000"/>
                  </a:schemeClr>
                </a:solidFill>
              </a:rPr>
              <a:t>FLINK Upgrade</a:t>
            </a:r>
            <a:endParaRPr lang="ru-RU" dirty="0">
              <a:solidFill>
                <a:schemeClr val="accent6">
                  <a:lumMod val="60000"/>
                  <a:lumOff val="40000"/>
                </a:schemeClr>
              </a:solidFill>
            </a:endParaRPr>
          </a:p>
        </p:txBody>
      </p:sp>
      <p:sp>
        <p:nvSpPr>
          <p:cNvPr id="10" name="Объект 9"/>
          <p:cNvSpPr>
            <a:spLocks noGrp="1"/>
          </p:cNvSpPr>
          <p:nvPr>
            <p:ph idx="1"/>
          </p:nvPr>
        </p:nvSpPr>
        <p:spPr>
          <a:xfrm>
            <a:off x="5140985" y="4961751"/>
            <a:ext cx="2664296" cy="651527"/>
          </a:xfrm>
        </p:spPr>
        <p:txBody>
          <a:bodyPr/>
          <a:lstStyle/>
          <a:p>
            <a:r>
              <a:rPr lang="en-US" dirty="0" smtClean="0"/>
              <a:t>USB2.0</a:t>
            </a:r>
            <a:endParaRPr lang="ru-RU"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Рисунок 7" descr="https://pp.userapi.com/c639419/v639419273/259b8/UWfrmhwgRKs.jpg"/>
          <p:cNvPicPr/>
          <p:nvPr/>
        </p:nvPicPr>
        <p:blipFill rotWithShape="1">
          <a:blip r:embed="rId4" cstate="print">
            <a:extLst>
              <a:ext uri="{28A0092B-C50C-407E-A947-70E740481C1C}">
                <a14:useLocalDpi xmlns:a14="http://schemas.microsoft.com/office/drawing/2010/main" val="0"/>
              </a:ext>
            </a:extLst>
          </a:blip>
          <a:srcRect l="23483" t="2129" r="24336" b="2129"/>
          <a:stretch/>
        </p:blipFill>
        <p:spPr bwMode="auto">
          <a:xfrm rot="16200000">
            <a:off x="1633364" y="2911252"/>
            <a:ext cx="1988842" cy="4752526"/>
          </a:xfrm>
          <a:prstGeom prst="rect">
            <a:avLst/>
          </a:prstGeom>
          <a:noFill/>
          <a:ln>
            <a:noFill/>
          </a:ln>
        </p:spPr>
      </p:pic>
      <p:pic>
        <p:nvPicPr>
          <p:cNvPr id="11" name="Объект 5" descr="https://cs541603.userapi.com/c840121/v840121394/272b5/Oek1Jr8X2uo.jpg"/>
          <p:cNvPicPr>
            <a:picLocks/>
          </p:cNvPicPr>
          <p:nvPr/>
        </p:nvPicPr>
        <p:blipFill rotWithShape="1">
          <a:blip r:embed="rId5" cstate="print">
            <a:extLst>
              <a:ext uri="{28A0092B-C50C-407E-A947-70E740481C1C}">
                <a14:useLocalDpi xmlns:a14="http://schemas.microsoft.com/office/drawing/2010/main" val="0"/>
              </a:ext>
            </a:extLst>
          </a:blip>
          <a:srcRect l="16975" t="1075" r="17092"/>
          <a:stretch/>
        </p:blipFill>
        <p:spPr bwMode="auto">
          <a:xfrm rot="5400000">
            <a:off x="1835696" y="-27384"/>
            <a:ext cx="3024336" cy="5904656"/>
          </a:xfrm>
          <a:prstGeom prst="rect">
            <a:avLst/>
          </a:prstGeom>
          <a:noFill/>
          <a:ln>
            <a:noFill/>
          </a:ln>
          <a:extLst>
            <a:ext uri="{53640926-AAD7-44D8-BBD7-CCE9431645EC}">
              <a14:shadowObscured xmlns:a14="http://schemas.microsoft.com/office/drawing/2010/main"/>
            </a:ext>
          </a:extLst>
        </p:spPr>
      </p:pic>
      <p:sp>
        <p:nvSpPr>
          <p:cNvPr id="12" name="Объект 9"/>
          <p:cNvSpPr txBox="1">
            <a:spLocks/>
          </p:cNvSpPr>
          <p:nvPr/>
        </p:nvSpPr>
        <p:spPr>
          <a:xfrm>
            <a:off x="6473133" y="2598851"/>
            <a:ext cx="2664296" cy="65152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USB3.0</a:t>
            </a:r>
            <a:endParaRPr lang="ru-RU" dirty="0"/>
          </a:p>
        </p:txBody>
      </p:sp>
      <p:sp>
        <p:nvSpPr>
          <p:cNvPr id="15" name="TextBox 14"/>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16" name="Прямоугольник 15"/>
          <p:cNvSpPr/>
          <p:nvPr/>
        </p:nvSpPr>
        <p:spPr>
          <a:xfrm>
            <a:off x="338632" y="6324600"/>
            <a:ext cx="476412" cy="369332"/>
          </a:xfrm>
          <a:prstGeom prst="rect">
            <a:avLst/>
          </a:prstGeom>
        </p:spPr>
        <p:txBody>
          <a:bodyPr wrap="none">
            <a:spAutoFit/>
          </a:bodyPr>
          <a:lstStyle/>
          <a:p>
            <a:r>
              <a:rPr lang="ru-RU" dirty="0" smtClean="0"/>
              <a:t>1</a:t>
            </a:r>
            <a:r>
              <a:rPr lang="en-US" dirty="0" smtClean="0"/>
              <a:t>9</a:t>
            </a:r>
            <a:endParaRPr lang="ru-RU" dirty="0"/>
          </a:p>
        </p:txBody>
      </p:sp>
    </p:spTree>
    <p:extLst>
      <p:ext uri="{BB962C8B-B14F-4D97-AF65-F5344CB8AC3E}">
        <p14:creationId xmlns:p14="http://schemas.microsoft.com/office/powerpoint/2010/main" val="896830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8915" y="1481138"/>
            <a:ext cx="5826169" cy="4525962"/>
          </a:xfrm>
        </p:spPr>
      </p:pic>
      <p:sp>
        <p:nvSpPr>
          <p:cNvPr id="2" name="Заголовок 1"/>
          <p:cNvSpPr>
            <a:spLocks noGrp="1"/>
          </p:cNvSpPr>
          <p:nvPr>
            <p:ph type="title"/>
          </p:nvPr>
        </p:nvSpPr>
        <p:spPr>
          <a:xfrm>
            <a:off x="1907704" y="476672"/>
            <a:ext cx="6984776" cy="936104"/>
          </a:xfrm>
        </p:spPr>
        <p:txBody>
          <a:bodyPr/>
          <a:lstStyle/>
          <a:p>
            <a:r>
              <a:rPr lang="en-US" sz="2800" dirty="0">
                <a:solidFill>
                  <a:schemeClr val="accent6">
                    <a:lumMod val="60000"/>
                    <a:lumOff val="40000"/>
                  </a:schemeClr>
                </a:solidFill>
              </a:rPr>
              <a:t>Neutron instrumentation at the IBR-2 </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Прямоугольник 5"/>
          <p:cNvSpPr/>
          <p:nvPr/>
        </p:nvSpPr>
        <p:spPr>
          <a:xfrm>
            <a:off x="338632" y="6324600"/>
            <a:ext cx="330540" cy="369332"/>
          </a:xfrm>
          <a:prstGeom prst="rect">
            <a:avLst/>
          </a:prstGeom>
        </p:spPr>
        <p:txBody>
          <a:bodyPr wrap="none">
            <a:spAutoFit/>
          </a:bodyPr>
          <a:lstStyle/>
          <a:p>
            <a:r>
              <a:rPr lang="en-US" dirty="0" smtClean="0"/>
              <a:t>2</a:t>
            </a:r>
            <a:endParaRPr lang="ru-RU" dirty="0"/>
          </a:p>
        </p:txBody>
      </p:sp>
      <p:sp>
        <p:nvSpPr>
          <p:cNvPr id="7" name="TextBox 6"/>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290931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412776"/>
            <a:ext cx="7632848" cy="4320480"/>
          </a:xfrm>
        </p:spPr>
        <p:txBody>
          <a:bodyPr>
            <a:normAutofit fontScale="92500" lnSpcReduction="10000"/>
          </a:bodyPr>
          <a:lstStyle/>
          <a:p>
            <a:pPr lvl="0"/>
            <a:r>
              <a:rPr lang="en-US" dirty="0"/>
              <a:t>In general, the characteristics of the created data acquisition systems for the spectrometer complex meet all modern requirements, which is a key to successful implementation of the research program at the IBR-2M reactor</a:t>
            </a:r>
            <a:r>
              <a:rPr lang="en-US" dirty="0" smtClean="0"/>
              <a:t>.</a:t>
            </a:r>
            <a:r>
              <a:rPr lang="ru-RU" dirty="0" smtClean="0"/>
              <a:t> </a:t>
            </a:r>
            <a:endParaRPr lang="ru-RU" dirty="0"/>
          </a:p>
          <a:p>
            <a:pPr lvl="0"/>
            <a:r>
              <a:rPr lang="ru-RU" dirty="0" err="1"/>
              <a:t>The</a:t>
            </a:r>
            <a:r>
              <a:rPr lang="ru-RU" dirty="0"/>
              <a:t> </a:t>
            </a:r>
            <a:r>
              <a:rPr lang="ru-RU" dirty="0" err="1"/>
              <a:t>authors</a:t>
            </a:r>
            <a:r>
              <a:rPr lang="ru-RU" dirty="0"/>
              <a:t> </a:t>
            </a:r>
            <a:r>
              <a:rPr lang="ru-RU" dirty="0" err="1"/>
              <a:t>are</a:t>
            </a:r>
            <a:r>
              <a:rPr lang="ru-RU" dirty="0"/>
              <a:t> </a:t>
            </a:r>
            <a:r>
              <a:rPr lang="ru-RU" dirty="0" err="1"/>
              <a:t>grateful</a:t>
            </a:r>
            <a:r>
              <a:rPr lang="ru-RU" dirty="0"/>
              <a:t> </a:t>
            </a:r>
            <a:r>
              <a:rPr lang="ru-RU" dirty="0" err="1"/>
              <a:t>to</a:t>
            </a:r>
            <a:r>
              <a:rPr lang="ru-RU" dirty="0"/>
              <a:t> </a:t>
            </a:r>
            <a:r>
              <a:rPr lang="ru-RU" dirty="0" err="1"/>
              <a:t>their</a:t>
            </a:r>
            <a:r>
              <a:rPr lang="ru-RU" dirty="0"/>
              <a:t> </a:t>
            </a:r>
            <a:r>
              <a:rPr lang="ru-RU" dirty="0" err="1"/>
              <a:t>colleagues</a:t>
            </a:r>
            <a:r>
              <a:rPr lang="ru-RU" dirty="0"/>
              <a:t> </a:t>
            </a:r>
            <a:r>
              <a:rPr lang="ru-RU" dirty="0" err="1"/>
              <a:t>in</a:t>
            </a:r>
            <a:r>
              <a:rPr lang="ru-RU" dirty="0"/>
              <a:t> </a:t>
            </a:r>
            <a:r>
              <a:rPr lang="ru-RU" dirty="0" err="1"/>
              <a:t>the</a:t>
            </a:r>
            <a:r>
              <a:rPr lang="ru-RU" dirty="0"/>
              <a:t> </a:t>
            </a:r>
            <a:r>
              <a:rPr lang="en-US" dirty="0"/>
              <a:t>Condensed Matter and Spectrometers Complex  Departments  of Frank Laboratory</a:t>
            </a:r>
            <a:r>
              <a:rPr lang="ru-RU" dirty="0"/>
              <a:t>, </a:t>
            </a:r>
            <a:r>
              <a:rPr lang="ru-RU" dirty="0" err="1"/>
              <a:t>who</a:t>
            </a:r>
            <a:r>
              <a:rPr lang="ru-RU" dirty="0"/>
              <a:t> </a:t>
            </a:r>
            <a:r>
              <a:rPr lang="ru-RU" dirty="0" err="1"/>
              <a:t>made</a:t>
            </a:r>
            <a:r>
              <a:rPr lang="ru-RU" dirty="0"/>
              <a:t> a </a:t>
            </a:r>
            <a:r>
              <a:rPr lang="ru-RU" dirty="0" err="1"/>
              <a:t>significant</a:t>
            </a:r>
            <a:r>
              <a:rPr lang="ru-RU" dirty="0"/>
              <a:t> </a:t>
            </a:r>
            <a:r>
              <a:rPr lang="ru-RU" dirty="0" err="1"/>
              <a:t>contribution</a:t>
            </a:r>
            <a:r>
              <a:rPr lang="ru-RU" dirty="0"/>
              <a:t> </a:t>
            </a:r>
            <a:r>
              <a:rPr lang="ru-RU" dirty="0" err="1"/>
              <a:t>to</a:t>
            </a:r>
            <a:r>
              <a:rPr lang="ru-RU" dirty="0"/>
              <a:t> </a:t>
            </a:r>
            <a:r>
              <a:rPr lang="ru-RU" dirty="0" err="1"/>
              <a:t>the</a:t>
            </a:r>
            <a:r>
              <a:rPr lang="ru-RU" dirty="0"/>
              <a:t> </a:t>
            </a:r>
            <a:r>
              <a:rPr lang="ru-RU" dirty="0" err="1"/>
              <a:t>creation</a:t>
            </a:r>
            <a:r>
              <a:rPr lang="ru-RU" dirty="0"/>
              <a:t> </a:t>
            </a:r>
            <a:r>
              <a:rPr lang="ru-RU" dirty="0" err="1"/>
              <a:t>and</a:t>
            </a:r>
            <a:r>
              <a:rPr lang="ru-RU" dirty="0"/>
              <a:t> </a:t>
            </a:r>
            <a:r>
              <a:rPr lang="ru-RU" dirty="0" err="1"/>
              <a:t>implementation</a:t>
            </a:r>
            <a:r>
              <a:rPr lang="ru-RU" dirty="0"/>
              <a:t> </a:t>
            </a:r>
            <a:r>
              <a:rPr lang="ru-RU" dirty="0" err="1"/>
              <a:t>of</a:t>
            </a:r>
            <a:r>
              <a:rPr lang="ru-RU" dirty="0"/>
              <a:t> </a:t>
            </a:r>
            <a:r>
              <a:rPr lang="ru-RU" dirty="0" err="1"/>
              <a:t>the</a:t>
            </a:r>
            <a:r>
              <a:rPr lang="ru-RU" dirty="0"/>
              <a:t> </a:t>
            </a:r>
            <a:r>
              <a:rPr lang="ru-RU" dirty="0" err="1"/>
              <a:t>systems</a:t>
            </a:r>
            <a:r>
              <a:rPr lang="ru-RU" dirty="0"/>
              <a:t> </a:t>
            </a:r>
            <a:r>
              <a:rPr lang="ru-RU" dirty="0" err="1"/>
              <a:t>reviewed</a:t>
            </a:r>
            <a:r>
              <a:rPr lang="ru-RU" dirty="0"/>
              <a:t> </a:t>
            </a:r>
            <a:r>
              <a:rPr lang="ru-RU" dirty="0" err="1"/>
              <a:t>in</a:t>
            </a:r>
            <a:r>
              <a:rPr lang="ru-RU" dirty="0"/>
              <a:t> </a:t>
            </a:r>
            <a:r>
              <a:rPr lang="ru-RU" dirty="0" err="1"/>
              <a:t>this</a:t>
            </a:r>
            <a:r>
              <a:rPr lang="ru-RU" dirty="0"/>
              <a:t> </a:t>
            </a:r>
            <a:r>
              <a:rPr lang="en-US" dirty="0"/>
              <a:t>report</a:t>
            </a:r>
            <a:r>
              <a:rPr lang="ru-RU" dirty="0"/>
              <a:t>. </a:t>
            </a:r>
          </a:p>
        </p:txBody>
      </p:sp>
      <p:sp>
        <p:nvSpPr>
          <p:cNvPr id="2" name="Заголовок 1"/>
          <p:cNvSpPr>
            <a:spLocks noGrp="1"/>
          </p:cNvSpPr>
          <p:nvPr>
            <p:ph type="title"/>
          </p:nvPr>
        </p:nvSpPr>
        <p:spPr>
          <a:xfrm>
            <a:off x="1403648" y="332656"/>
            <a:ext cx="6512511" cy="1143000"/>
          </a:xfrm>
        </p:spPr>
        <p:txBody>
          <a:bodyPr>
            <a:normAutofit/>
          </a:bodyPr>
          <a:lstStyle/>
          <a:p>
            <a:pPr algn="ctr"/>
            <a:r>
              <a:rPr lang="en-US" sz="4800" dirty="0" smtClean="0">
                <a:solidFill>
                  <a:schemeClr val="accent6">
                    <a:lumMod val="60000"/>
                    <a:lumOff val="40000"/>
                  </a:schemeClr>
                </a:solidFill>
                <a:effectLst/>
              </a:rPr>
              <a:t>Conclusion</a:t>
            </a:r>
            <a:r>
              <a:rPr lang="ru-RU" sz="4800" dirty="0" smtClean="0">
                <a:solidFill>
                  <a:schemeClr val="accent6">
                    <a:lumMod val="60000"/>
                    <a:lumOff val="40000"/>
                  </a:schemeClr>
                </a:solidFill>
                <a:effectLst/>
              </a:rPr>
              <a:t>s</a:t>
            </a:r>
            <a:endParaRPr lang="ru-RU" sz="4800" dirty="0">
              <a:solidFill>
                <a:schemeClr val="accent6">
                  <a:lumMod val="60000"/>
                  <a:lumOff val="40000"/>
                </a:schemeClr>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Box 4"/>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6" name="Прямоугольник 5"/>
          <p:cNvSpPr/>
          <p:nvPr/>
        </p:nvSpPr>
        <p:spPr>
          <a:xfrm>
            <a:off x="338632" y="6324600"/>
            <a:ext cx="476412" cy="369332"/>
          </a:xfrm>
          <a:prstGeom prst="rect">
            <a:avLst/>
          </a:prstGeom>
        </p:spPr>
        <p:txBody>
          <a:bodyPr wrap="none">
            <a:spAutoFit/>
          </a:bodyPr>
          <a:lstStyle/>
          <a:p>
            <a:r>
              <a:rPr lang="en-US" dirty="0" smtClean="0"/>
              <a:t>20</a:t>
            </a:r>
            <a:endParaRPr lang="ru-RU" dirty="0"/>
          </a:p>
        </p:txBody>
      </p:sp>
    </p:spTree>
    <p:extLst>
      <p:ext uri="{BB962C8B-B14F-4D97-AF65-F5344CB8AC3E}">
        <p14:creationId xmlns:p14="http://schemas.microsoft.com/office/powerpoint/2010/main" val="2118022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normAutofit/>
          </a:bodyPr>
          <a:lstStyle/>
          <a:p>
            <a:pPr algn="ctr"/>
            <a:r>
              <a:rPr lang="en-US" sz="4800" dirty="0" smtClean="0">
                <a:solidFill>
                  <a:schemeClr val="accent6">
                    <a:lumMod val="60000"/>
                    <a:lumOff val="40000"/>
                  </a:schemeClr>
                </a:solidFill>
                <a:effectLst>
                  <a:outerShdw blurRad="38100" dist="38100" dir="2700000" algn="tl">
                    <a:srgbClr val="000000">
                      <a:alpha val="43137"/>
                    </a:srgbClr>
                  </a:outerShdw>
                </a:effectLst>
              </a:rPr>
              <a:t>Thanks for your attention</a:t>
            </a:r>
            <a:endParaRPr lang="ru-RU" sz="4800" dirty="0">
              <a:solidFill>
                <a:schemeClr val="accent6">
                  <a:lumMod val="60000"/>
                  <a:lumOff val="40000"/>
                </a:schemeClr>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57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Box 4"/>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6" name="Прямоугольник 5"/>
          <p:cNvSpPr/>
          <p:nvPr/>
        </p:nvSpPr>
        <p:spPr>
          <a:xfrm>
            <a:off x="338632" y="6324600"/>
            <a:ext cx="476412" cy="369332"/>
          </a:xfrm>
          <a:prstGeom prst="rect">
            <a:avLst/>
          </a:prstGeom>
        </p:spPr>
        <p:txBody>
          <a:bodyPr wrap="none">
            <a:spAutoFit/>
          </a:bodyPr>
          <a:lstStyle/>
          <a:p>
            <a:r>
              <a:rPr lang="en-US" dirty="0" smtClean="0"/>
              <a:t>21</a:t>
            </a:r>
            <a:endParaRPr lang="ru-RU" dirty="0"/>
          </a:p>
        </p:txBody>
      </p:sp>
    </p:spTree>
    <p:extLst>
      <p:ext uri="{BB962C8B-B14F-4D97-AF65-F5344CB8AC3E}">
        <p14:creationId xmlns:p14="http://schemas.microsoft.com/office/powerpoint/2010/main" val="2800353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988840"/>
            <a:ext cx="7992888" cy="3474720"/>
          </a:xfrm>
        </p:spPr>
        <p:txBody>
          <a:bodyPr>
            <a:normAutofit/>
          </a:bodyPr>
          <a:lstStyle/>
          <a:p>
            <a:r>
              <a:rPr lang="en-US" dirty="0"/>
              <a:t>Before the reactor upgrade, the data acquisition and storage systems as </a:t>
            </a:r>
            <a:r>
              <a:rPr lang="en-US" dirty="0" smtClean="0"/>
              <a:t>well</a:t>
            </a:r>
            <a:r>
              <a:rPr lang="ru-RU" dirty="0" smtClean="0"/>
              <a:t> </a:t>
            </a:r>
            <a:r>
              <a:rPr lang="en-US" dirty="0" smtClean="0"/>
              <a:t>as </a:t>
            </a:r>
            <a:r>
              <a:rPr lang="en-US" dirty="0"/>
              <a:t>the experiment control systems were based on the VME standard of </a:t>
            </a:r>
            <a:r>
              <a:rPr lang="en-US" dirty="0" smtClean="0"/>
              <a:t>electronics</a:t>
            </a:r>
          </a:p>
          <a:p>
            <a:r>
              <a:rPr lang="en-US" dirty="0"/>
              <a:t>The next generation data collection system is developed on the basis of new electronic modules that connected directly to the PC  by PCI and USB interfaces</a:t>
            </a:r>
            <a:endParaRPr lang="ru-RU" dirty="0"/>
          </a:p>
        </p:txBody>
      </p:sp>
      <p:sp>
        <p:nvSpPr>
          <p:cNvPr id="2" name="Заголовок 1"/>
          <p:cNvSpPr>
            <a:spLocks noGrp="1"/>
          </p:cNvSpPr>
          <p:nvPr>
            <p:ph type="title"/>
          </p:nvPr>
        </p:nvSpPr>
        <p:spPr>
          <a:xfrm>
            <a:off x="2123728" y="548680"/>
            <a:ext cx="6552728" cy="1143000"/>
          </a:xfrm>
        </p:spPr>
        <p:txBody>
          <a:bodyPr>
            <a:noAutofit/>
          </a:bodyPr>
          <a:lstStyle/>
          <a:p>
            <a:r>
              <a:rPr lang="en-US" sz="2800" dirty="0">
                <a:solidFill>
                  <a:schemeClr val="accent6">
                    <a:lumMod val="60000"/>
                    <a:lumOff val="40000"/>
                  </a:schemeClr>
                </a:solidFill>
              </a:rPr>
              <a:t>Development of DAQ </a:t>
            </a:r>
            <a:r>
              <a:rPr lang="en-US" sz="2800" dirty="0" smtClean="0">
                <a:solidFill>
                  <a:schemeClr val="accent6">
                    <a:lumMod val="60000"/>
                    <a:lumOff val="40000"/>
                  </a:schemeClr>
                </a:solidFill>
              </a:rPr>
              <a:t>for IBR-2 spectrometers over the past 15 years</a:t>
            </a:r>
            <a:endParaRPr lang="ru-RU" sz="2800" dirty="0">
              <a:solidFill>
                <a:schemeClr val="accent6">
                  <a:lumMod val="60000"/>
                  <a:lumOff val="40000"/>
                </a:schemeClr>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Прямоугольник 4"/>
          <p:cNvSpPr/>
          <p:nvPr/>
        </p:nvSpPr>
        <p:spPr>
          <a:xfrm>
            <a:off x="338632" y="6324600"/>
            <a:ext cx="330540" cy="369332"/>
          </a:xfrm>
          <a:prstGeom prst="rect">
            <a:avLst/>
          </a:prstGeom>
        </p:spPr>
        <p:txBody>
          <a:bodyPr wrap="none">
            <a:spAutoFit/>
          </a:bodyPr>
          <a:lstStyle/>
          <a:p>
            <a:r>
              <a:rPr lang="en-US" dirty="0" smtClean="0"/>
              <a:t>3</a:t>
            </a:r>
            <a:endParaRPr lang="ru-RU" dirty="0"/>
          </a:p>
        </p:txBody>
      </p:sp>
      <p:sp>
        <p:nvSpPr>
          <p:cNvPr id="6" name="TextBox 5"/>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3450977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8755" y="377622"/>
            <a:ext cx="6965245" cy="235153"/>
          </a:xfrm>
        </p:spPr>
        <p:txBody>
          <a:bodyPr>
            <a:noAutofit/>
          </a:bodyPr>
          <a:lstStyle/>
          <a:p>
            <a:r>
              <a:rPr lang="en-US" sz="2800" dirty="0">
                <a:solidFill>
                  <a:schemeClr val="accent6">
                    <a:lumMod val="60000"/>
                    <a:lumOff val="40000"/>
                  </a:schemeClr>
                </a:solidFill>
              </a:rPr>
              <a:t>The FSD automation system </a:t>
            </a:r>
            <a:r>
              <a:rPr lang="en-US" sz="2800" dirty="0" smtClean="0">
                <a:solidFill>
                  <a:schemeClr val="accent6">
                    <a:lumMod val="60000"/>
                    <a:lumOff val="40000"/>
                  </a:schemeClr>
                </a:solidFill>
              </a:rPr>
              <a:t>structure</a:t>
            </a:r>
            <a:endParaRPr lang="ru-RU" sz="2800" dirty="0">
              <a:solidFill>
                <a:schemeClr val="accent6">
                  <a:lumMod val="60000"/>
                  <a:lumOff val="40000"/>
                </a:schemeClr>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56"/>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Объект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5764" y="919379"/>
            <a:ext cx="7128618" cy="5283353"/>
          </a:xfrm>
        </p:spPr>
      </p:pic>
      <p:sp>
        <p:nvSpPr>
          <p:cNvPr id="11" name="Прямоугольник 10"/>
          <p:cNvSpPr/>
          <p:nvPr/>
        </p:nvSpPr>
        <p:spPr>
          <a:xfrm>
            <a:off x="338632" y="6324600"/>
            <a:ext cx="330540" cy="369332"/>
          </a:xfrm>
          <a:prstGeom prst="rect">
            <a:avLst/>
          </a:prstGeom>
        </p:spPr>
        <p:txBody>
          <a:bodyPr wrap="none">
            <a:spAutoFit/>
          </a:bodyPr>
          <a:lstStyle/>
          <a:p>
            <a:r>
              <a:rPr lang="en-US" dirty="0" smtClean="0"/>
              <a:t>4</a:t>
            </a:r>
            <a:endParaRPr lang="ru-RU" dirty="0"/>
          </a:p>
        </p:txBody>
      </p:sp>
      <p:sp>
        <p:nvSpPr>
          <p:cNvPr id="12" name="TextBox 11"/>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764628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1225550"/>
            <a:ext cx="6340389" cy="4310162"/>
          </a:xfrm>
        </p:spPr>
      </p:pic>
      <p:sp>
        <p:nvSpPr>
          <p:cNvPr id="2" name="Заголовок 1"/>
          <p:cNvSpPr>
            <a:spLocks noGrp="1"/>
          </p:cNvSpPr>
          <p:nvPr>
            <p:ph type="title"/>
          </p:nvPr>
        </p:nvSpPr>
        <p:spPr>
          <a:xfrm>
            <a:off x="1835696" y="116632"/>
            <a:ext cx="6540861" cy="1202485"/>
          </a:xfrm>
        </p:spPr>
        <p:txBody>
          <a:bodyPr>
            <a:normAutofit/>
          </a:bodyPr>
          <a:lstStyle/>
          <a:p>
            <a:pPr algn="ctr"/>
            <a:r>
              <a:rPr lang="ru-RU" sz="2400" b="0" dirty="0">
                <a:solidFill>
                  <a:schemeClr val="accent6">
                    <a:lumMod val="60000"/>
                    <a:lumOff val="40000"/>
                  </a:schemeClr>
                </a:solidFill>
              </a:rPr>
              <a:t>H</a:t>
            </a:r>
            <a:r>
              <a:rPr lang="en-US" sz="2400" b="0" dirty="0" err="1" smtClean="0">
                <a:solidFill>
                  <a:schemeClr val="accent6">
                    <a:lumMod val="60000"/>
                    <a:lumOff val="40000"/>
                  </a:schemeClr>
                </a:solidFill>
              </a:rPr>
              <a:t>ig</a:t>
            </a:r>
            <a:r>
              <a:rPr lang="ru-RU" sz="2400" b="0" dirty="0" smtClean="0">
                <a:solidFill>
                  <a:schemeClr val="accent6">
                    <a:lumMod val="60000"/>
                    <a:lumOff val="40000"/>
                  </a:schemeClr>
                </a:solidFill>
              </a:rPr>
              <a:t>h</a:t>
            </a:r>
            <a:r>
              <a:rPr lang="en-US" sz="2400" b="0" dirty="0" smtClean="0">
                <a:solidFill>
                  <a:schemeClr val="accent6">
                    <a:lumMod val="60000"/>
                    <a:lumOff val="40000"/>
                  </a:schemeClr>
                </a:solidFill>
              </a:rPr>
              <a:t>-resolution </a:t>
            </a:r>
            <a:r>
              <a:rPr lang="en-US" sz="2400" b="0" dirty="0">
                <a:solidFill>
                  <a:schemeClr val="accent6">
                    <a:lumMod val="60000"/>
                    <a:lumOff val="40000"/>
                  </a:schemeClr>
                </a:solidFill>
              </a:rPr>
              <a:t>spectra </a:t>
            </a:r>
            <a:r>
              <a:rPr lang="en-US" sz="2400" b="0" dirty="0" smtClean="0">
                <a:solidFill>
                  <a:schemeClr val="accent6">
                    <a:lumMod val="60000"/>
                    <a:lumOff val="40000"/>
                  </a:schemeClr>
                </a:solidFill>
              </a:rPr>
              <a:t>acquisition</a:t>
            </a:r>
            <a:r>
              <a:rPr lang="ru-RU" sz="2400" b="0" dirty="0" smtClean="0">
                <a:solidFill>
                  <a:schemeClr val="accent6">
                    <a:lumMod val="60000"/>
                    <a:lumOff val="40000"/>
                  </a:schemeClr>
                </a:solidFill>
              </a:rPr>
              <a:t> </a:t>
            </a:r>
            <a:r>
              <a:rPr lang="ru-RU" sz="2400" b="0" dirty="0" err="1" smtClean="0">
                <a:solidFill>
                  <a:schemeClr val="accent6">
                    <a:lumMod val="60000"/>
                    <a:lumOff val="40000"/>
                  </a:schemeClr>
                </a:solidFill>
              </a:rPr>
              <a:t>by</a:t>
            </a:r>
            <a:r>
              <a:rPr lang="ru-RU" sz="2400" b="0" dirty="0" smtClean="0">
                <a:solidFill>
                  <a:schemeClr val="accent6">
                    <a:lumMod val="60000"/>
                    <a:lumOff val="40000"/>
                  </a:schemeClr>
                </a:solidFill>
              </a:rPr>
              <a:t> DSP RTOF </a:t>
            </a:r>
            <a:r>
              <a:rPr lang="ru-RU" sz="2400" b="0" dirty="0" err="1" smtClean="0">
                <a:solidFill>
                  <a:schemeClr val="accent6">
                    <a:lumMod val="60000"/>
                    <a:lumOff val="40000"/>
                  </a:schemeClr>
                </a:solidFill>
              </a:rPr>
              <a:t>analyzer</a:t>
            </a:r>
            <a:r>
              <a:rPr lang="ru-RU" sz="2400" b="0" dirty="0" smtClean="0">
                <a:solidFill>
                  <a:schemeClr val="accent6">
                    <a:lumMod val="60000"/>
                    <a:lumOff val="40000"/>
                  </a:schemeClr>
                </a:solidFill>
              </a:rPr>
              <a:t> </a:t>
            </a:r>
            <a:endParaRPr lang="ru-RU" sz="2400" dirty="0">
              <a:solidFill>
                <a:schemeClr val="accent6">
                  <a:lumMod val="60000"/>
                  <a:lumOff val="40000"/>
                </a:schemeClr>
              </a:solidFill>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Прямоугольник 5"/>
          <p:cNvSpPr/>
          <p:nvPr/>
        </p:nvSpPr>
        <p:spPr>
          <a:xfrm>
            <a:off x="338632" y="6324600"/>
            <a:ext cx="330540" cy="369332"/>
          </a:xfrm>
          <a:prstGeom prst="rect">
            <a:avLst/>
          </a:prstGeom>
        </p:spPr>
        <p:txBody>
          <a:bodyPr wrap="none">
            <a:spAutoFit/>
          </a:bodyPr>
          <a:lstStyle/>
          <a:p>
            <a:r>
              <a:rPr lang="en-US" dirty="0"/>
              <a:t>5</a:t>
            </a:r>
            <a:endParaRPr lang="ru-RU" dirty="0"/>
          </a:p>
        </p:txBody>
      </p:sp>
      <p:sp>
        <p:nvSpPr>
          <p:cNvPr id="7" name="TextBox 6"/>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2071135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9712" y="1484784"/>
            <a:ext cx="6074786" cy="4556090"/>
          </a:xfrm>
        </p:spPr>
      </p:pic>
      <p:sp>
        <p:nvSpPr>
          <p:cNvPr id="2" name="Заголовок 1"/>
          <p:cNvSpPr>
            <a:spLocks noGrp="1"/>
          </p:cNvSpPr>
          <p:nvPr>
            <p:ph type="title"/>
          </p:nvPr>
        </p:nvSpPr>
        <p:spPr>
          <a:xfrm>
            <a:off x="1806142" y="630227"/>
            <a:ext cx="6584612" cy="667202"/>
          </a:xfrm>
        </p:spPr>
        <p:txBody>
          <a:bodyPr>
            <a:normAutofit/>
          </a:bodyPr>
          <a:lstStyle/>
          <a:p>
            <a:pPr algn="ctr"/>
            <a:r>
              <a:rPr lang="en-US" sz="2400" dirty="0" smtClean="0">
                <a:solidFill>
                  <a:schemeClr val="accent6">
                    <a:lumMod val="60000"/>
                    <a:lumOff val="40000"/>
                  </a:schemeClr>
                </a:solidFill>
              </a:rPr>
              <a:t>FSD </a:t>
            </a:r>
            <a:r>
              <a:rPr lang="ru-RU" sz="2400" dirty="0" smtClean="0">
                <a:solidFill>
                  <a:schemeClr val="accent6">
                    <a:lumMod val="60000"/>
                    <a:lumOff val="40000"/>
                  </a:schemeClr>
                </a:solidFill>
              </a:rPr>
              <a:t>VME</a:t>
            </a:r>
            <a:r>
              <a:rPr lang="en-US" sz="2400" dirty="0" smtClean="0">
                <a:solidFill>
                  <a:schemeClr val="accent6">
                    <a:lumMod val="60000"/>
                    <a:lumOff val="40000"/>
                  </a:schemeClr>
                </a:solidFill>
              </a:rPr>
              <a:t>bus -</a:t>
            </a:r>
            <a:r>
              <a:rPr lang="ru-RU" sz="2400" dirty="0" smtClean="0">
                <a:solidFill>
                  <a:schemeClr val="accent6">
                    <a:lumMod val="60000"/>
                    <a:lumOff val="40000"/>
                  </a:schemeClr>
                </a:solidFill>
              </a:rPr>
              <a:t>DAQ </a:t>
            </a:r>
            <a:r>
              <a:rPr lang="ru-RU" sz="2400" dirty="0" err="1" smtClean="0">
                <a:solidFill>
                  <a:schemeClr val="accent6">
                    <a:lumMod val="60000"/>
                    <a:lumOff val="40000"/>
                  </a:schemeClr>
                </a:solidFill>
              </a:rPr>
              <a:t>with</a:t>
            </a:r>
            <a:r>
              <a:rPr lang="ru-RU" sz="2400" dirty="0" smtClean="0">
                <a:solidFill>
                  <a:schemeClr val="accent6">
                    <a:lumMod val="60000"/>
                    <a:lumOff val="40000"/>
                  </a:schemeClr>
                </a:solidFill>
              </a:rPr>
              <a:t> </a:t>
            </a:r>
            <a:r>
              <a:rPr lang="en-US" sz="2400" dirty="0" smtClean="0">
                <a:solidFill>
                  <a:schemeClr val="accent6">
                    <a:lumMod val="60000"/>
                    <a:lumOff val="40000"/>
                  </a:schemeClr>
                </a:solidFill>
              </a:rPr>
              <a:t>VME-PCI</a:t>
            </a:r>
            <a:r>
              <a:rPr lang="ru-RU" sz="2400" dirty="0" smtClean="0">
                <a:solidFill>
                  <a:schemeClr val="accent6">
                    <a:lumMod val="60000"/>
                    <a:lumOff val="40000"/>
                  </a:schemeClr>
                </a:solidFill>
              </a:rPr>
              <a:t> </a:t>
            </a:r>
            <a:r>
              <a:rPr lang="ru-RU" sz="2400" dirty="0" err="1" smtClean="0">
                <a:solidFill>
                  <a:schemeClr val="accent6">
                    <a:lumMod val="60000"/>
                    <a:lumOff val="40000"/>
                  </a:schemeClr>
                </a:solidFill>
              </a:rPr>
              <a:t>interface</a:t>
            </a:r>
            <a:endParaRPr lang="ru-RU" sz="2400" dirty="0">
              <a:solidFill>
                <a:schemeClr val="accent6">
                  <a:lumMod val="60000"/>
                  <a:lumOff val="40000"/>
                </a:schemeClr>
              </a:solidFill>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Прямоугольник 5"/>
          <p:cNvSpPr/>
          <p:nvPr/>
        </p:nvSpPr>
        <p:spPr>
          <a:xfrm>
            <a:off x="338632" y="6324600"/>
            <a:ext cx="330540" cy="369332"/>
          </a:xfrm>
          <a:prstGeom prst="rect">
            <a:avLst/>
          </a:prstGeom>
        </p:spPr>
        <p:txBody>
          <a:bodyPr wrap="none">
            <a:spAutoFit/>
          </a:bodyPr>
          <a:lstStyle/>
          <a:p>
            <a:r>
              <a:rPr lang="en-US" dirty="0"/>
              <a:t>6</a:t>
            </a:r>
            <a:endParaRPr lang="ru-RU" dirty="0"/>
          </a:p>
        </p:txBody>
      </p:sp>
      <p:sp>
        <p:nvSpPr>
          <p:cNvPr id="7" name="TextBox 6"/>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Tree>
    <p:extLst>
      <p:ext uri="{BB962C8B-B14F-4D97-AF65-F5344CB8AC3E}">
        <p14:creationId xmlns:p14="http://schemas.microsoft.com/office/powerpoint/2010/main" val="1369659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8727" y="1548037"/>
            <a:ext cx="8151300" cy="4752528"/>
          </a:xfrm>
        </p:spPr>
        <p:txBody>
          <a:bodyPr>
            <a:normAutofit/>
          </a:bodyPr>
          <a:lstStyle/>
          <a:p>
            <a:pPr marL="342900" indent="-342900">
              <a:lnSpc>
                <a:spcPct val="150000"/>
              </a:lnSpc>
              <a:buFont typeface="Wingdings" pitchFamily="2" charset="2"/>
              <a:buChar char="Ø"/>
            </a:pPr>
            <a:r>
              <a:rPr lang="en-US" sz="2400" dirty="0" smtClean="0">
                <a:solidFill>
                  <a:schemeClr val="tx1"/>
                </a:solidFill>
              </a:rPr>
              <a:t>Improve measuring methods</a:t>
            </a:r>
            <a:r>
              <a:rPr lang="ru-RU" sz="2400" dirty="0" smtClean="0">
                <a:solidFill>
                  <a:schemeClr val="tx1"/>
                </a:solidFill>
              </a:rPr>
              <a:t> </a:t>
            </a:r>
            <a:endParaRPr lang="ru-RU" sz="2400" dirty="0">
              <a:solidFill>
                <a:schemeClr val="tx1"/>
              </a:solidFill>
            </a:endParaRPr>
          </a:p>
          <a:p>
            <a:pPr marL="342900" indent="-342900">
              <a:lnSpc>
                <a:spcPct val="150000"/>
              </a:lnSpc>
              <a:buFont typeface="Wingdings" pitchFamily="2" charset="2"/>
              <a:buChar char="Ø"/>
            </a:pPr>
            <a:r>
              <a:rPr lang="en-US" sz="2400" dirty="0" smtClean="0">
                <a:solidFill>
                  <a:schemeClr val="tx1"/>
                </a:solidFill>
              </a:rPr>
              <a:t>Increase the number of specified and observed parameters </a:t>
            </a:r>
          </a:p>
          <a:p>
            <a:pPr marL="342900" indent="-342900">
              <a:lnSpc>
                <a:spcPct val="150000"/>
              </a:lnSpc>
              <a:buFont typeface="Wingdings" pitchFamily="2" charset="2"/>
              <a:buChar char="Ø"/>
            </a:pPr>
            <a:r>
              <a:rPr lang="en-US" sz="2400" dirty="0" smtClean="0">
                <a:solidFill>
                  <a:schemeClr val="tx1"/>
                </a:solidFill>
              </a:rPr>
              <a:t>Increase the number and </a:t>
            </a:r>
            <a:r>
              <a:rPr lang="ru-RU" sz="2400" dirty="0" smtClean="0">
                <a:solidFill>
                  <a:schemeClr val="tx1"/>
                </a:solidFill>
              </a:rPr>
              <a:t>complexity of detectors</a:t>
            </a:r>
            <a:endParaRPr lang="ru-RU" sz="2400" dirty="0">
              <a:solidFill>
                <a:schemeClr val="tx1"/>
              </a:solidFill>
            </a:endParaRPr>
          </a:p>
          <a:p>
            <a:pPr marL="342900" indent="-342900">
              <a:lnSpc>
                <a:spcPct val="150000"/>
              </a:lnSpc>
              <a:buFont typeface="Wingdings" pitchFamily="2" charset="2"/>
              <a:buChar char="Ø"/>
            </a:pPr>
            <a:r>
              <a:rPr lang="en-US" sz="2400" dirty="0" smtClean="0">
                <a:solidFill>
                  <a:schemeClr val="tx1"/>
                </a:solidFill>
              </a:rPr>
              <a:t>H</a:t>
            </a:r>
            <a:r>
              <a:rPr lang="ru-RU" sz="2400" dirty="0" smtClean="0">
                <a:solidFill>
                  <a:schemeClr val="tx1"/>
                </a:solidFill>
              </a:rPr>
              <a:t>igher requirements for precision </a:t>
            </a:r>
            <a:endParaRPr lang="en-US" sz="2400" dirty="0" smtClean="0">
              <a:solidFill>
                <a:schemeClr val="tx1"/>
              </a:solidFill>
            </a:endParaRPr>
          </a:p>
          <a:p>
            <a:pPr marL="342900" indent="-342900">
              <a:lnSpc>
                <a:spcPct val="150000"/>
              </a:lnSpc>
              <a:buFont typeface="Wingdings" pitchFamily="2" charset="2"/>
              <a:buChar char="Ø"/>
            </a:pPr>
            <a:r>
              <a:rPr lang="ru-RU" sz="2400" dirty="0" smtClean="0">
                <a:solidFill>
                  <a:schemeClr val="tx1"/>
                </a:solidFill>
              </a:rPr>
              <a:t>Make possible remote control </a:t>
            </a:r>
            <a:endParaRPr lang="ru-RU" dirty="0"/>
          </a:p>
        </p:txBody>
      </p:sp>
      <p:sp>
        <p:nvSpPr>
          <p:cNvPr id="2" name="Заголовок 1"/>
          <p:cNvSpPr>
            <a:spLocks noGrp="1"/>
          </p:cNvSpPr>
          <p:nvPr>
            <p:ph type="title"/>
          </p:nvPr>
        </p:nvSpPr>
        <p:spPr>
          <a:xfrm>
            <a:off x="2195736" y="332656"/>
            <a:ext cx="6732239" cy="1143000"/>
          </a:xfrm>
        </p:spPr>
        <p:txBody>
          <a:bodyPr>
            <a:noAutofit/>
          </a:bodyPr>
          <a:lstStyle/>
          <a:p>
            <a:pPr algn="ctr"/>
            <a:r>
              <a:rPr lang="ru-RU" sz="3200" b="0" dirty="0" smtClean="0">
                <a:solidFill>
                  <a:schemeClr val="accent6">
                    <a:lumMod val="60000"/>
                    <a:lumOff val="40000"/>
                  </a:schemeClr>
                </a:solidFill>
              </a:rPr>
              <a:t>Development of Spectrometers</a:t>
            </a:r>
            <a:r>
              <a:rPr lang="en-US" sz="3200" b="0" dirty="0">
                <a:solidFill>
                  <a:schemeClr val="accent6">
                    <a:lumMod val="60000"/>
                    <a:lumOff val="40000"/>
                  </a:schemeClr>
                </a:solidFill>
              </a:rPr>
              <a:t> </a:t>
            </a:r>
            <a:r>
              <a:rPr lang="ru-RU" sz="3200" b="0" dirty="0" smtClean="0">
                <a:solidFill>
                  <a:schemeClr val="accent6">
                    <a:lumMod val="60000"/>
                    <a:lumOff val="40000"/>
                  </a:schemeClr>
                </a:solidFill>
              </a:rPr>
              <a:t>-  New </a:t>
            </a:r>
            <a:r>
              <a:rPr lang="en-US" sz="3200" b="0" dirty="0" smtClean="0">
                <a:solidFill>
                  <a:schemeClr val="accent6">
                    <a:lumMod val="60000"/>
                    <a:lumOff val="40000"/>
                  </a:schemeClr>
                </a:solidFill>
              </a:rPr>
              <a:t>DAQ </a:t>
            </a:r>
            <a:r>
              <a:rPr lang="ru-RU" sz="3200" b="0" dirty="0" err="1" smtClean="0">
                <a:solidFill>
                  <a:schemeClr val="accent6">
                    <a:lumMod val="60000"/>
                    <a:lumOff val="40000"/>
                  </a:schemeClr>
                </a:solidFill>
              </a:rPr>
              <a:t>Requirements</a:t>
            </a:r>
            <a:endParaRPr lang="ru-RU" sz="3200" dirty="0">
              <a:solidFill>
                <a:schemeClr val="accent6">
                  <a:lumMod val="60000"/>
                  <a:lumOff val="40000"/>
                </a:schemeClr>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Box 4"/>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6" name="Прямоугольник 5"/>
          <p:cNvSpPr/>
          <p:nvPr/>
        </p:nvSpPr>
        <p:spPr>
          <a:xfrm>
            <a:off x="338632" y="6324600"/>
            <a:ext cx="330540" cy="369332"/>
          </a:xfrm>
          <a:prstGeom prst="rect">
            <a:avLst/>
          </a:prstGeom>
        </p:spPr>
        <p:txBody>
          <a:bodyPr wrap="none">
            <a:spAutoFit/>
          </a:bodyPr>
          <a:lstStyle/>
          <a:p>
            <a:r>
              <a:rPr lang="en-US" dirty="0" smtClean="0"/>
              <a:t>7</a:t>
            </a:r>
            <a:endParaRPr lang="ru-RU" dirty="0"/>
          </a:p>
        </p:txBody>
      </p:sp>
    </p:spTree>
    <p:extLst>
      <p:ext uri="{BB962C8B-B14F-4D97-AF65-F5344CB8AC3E}">
        <p14:creationId xmlns:p14="http://schemas.microsoft.com/office/powerpoint/2010/main" val="172463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226888"/>
            <a:ext cx="7056784" cy="4986888"/>
          </a:xfrm>
        </p:spPr>
        <p:txBody>
          <a:bodyPr>
            <a:normAutofit/>
          </a:bodyPr>
          <a:lstStyle/>
          <a:p>
            <a:r>
              <a:rPr lang="ru-RU" dirty="0" err="1" smtClean="0"/>
              <a:t>Increase</a:t>
            </a:r>
            <a:r>
              <a:rPr lang="ru-RU" dirty="0" smtClean="0"/>
              <a:t> </a:t>
            </a:r>
            <a:r>
              <a:rPr lang="ru-RU" dirty="0" err="1" smtClean="0"/>
              <a:t>the</a:t>
            </a:r>
            <a:r>
              <a:rPr lang="ru-RU" dirty="0" smtClean="0"/>
              <a:t> </a:t>
            </a:r>
            <a:r>
              <a:rPr lang="ru-RU" dirty="0" err="1" smtClean="0"/>
              <a:t>number</a:t>
            </a:r>
            <a:r>
              <a:rPr lang="ru-RU" dirty="0" smtClean="0"/>
              <a:t> </a:t>
            </a:r>
            <a:r>
              <a:rPr lang="ru-RU" dirty="0" err="1" smtClean="0"/>
              <a:t>of</a:t>
            </a:r>
            <a:r>
              <a:rPr lang="ru-RU" dirty="0" smtClean="0"/>
              <a:t> </a:t>
            </a:r>
            <a:r>
              <a:rPr lang="ru-RU" dirty="0" err="1" smtClean="0"/>
              <a:t>detector</a:t>
            </a:r>
            <a:r>
              <a:rPr lang="ru-RU" dirty="0" smtClean="0"/>
              <a:t> </a:t>
            </a:r>
            <a:r>
              <a:rPr lang="ru-RU" dirty="0" err="1" smtClean="0"/>
              <a:t>system</a:t>
            </a:r>
            <a:r>
              <a:rPr lang="ru-RU" dirty="0" smtClean="0"/>
              <a:t> </a:t>
            </a:r>
            <a:r>
              <a:rPr lang="ru-RU" dirty="0" err="1" smtClean="0"/>
              <a:t>channels</a:t>
            </a:r>
            <a:r>
              <a:rPr lang="ru-RU" dirty="0" smtClean="0"/>
              <a:t> </a:t>
            </a:r>
            <a:r>
              <a:rPr lang="ru-RU" dirty="0" err="1" smtClean="0"/>
              <a:t>used</a:t>
            </a:r>
            <a:r>
              <a:rPr lang="ru-RU" dirty="0" smtClean="0"/>
              <a:t> </a:t>
            </a:r>
            <a:r>
              <a:rPr lang="ru-RU" dirty="0" err="1" smtClean="0"/>
              <a:t>for</a:t>
            </a:r>
            <a:r>
              <a:rPr lang="ru-RU" dirty="0" smtClean="0"/>
              <a:t> </a:t>
            </a:r>
            <a:r>
              <a:rPr lang="ru-RU" dirty="0" err="1" smtClean="0"/>
              <a:t>data</a:t>
            </a:r>
            <a:r>
              <a:rPr lang="ru-RU" dirty="0" smtClean="0"/>
              <a:t> </a:t>
            </a:r>
            <a:r>
              <a:rPr lang="ru-RU" dirty="0" err="1" smtClean="0"/>
              <a:t>aquisition</a:t>
            </a:r>
            <a:r>
              <a:rPr lang="ru-RU" dirty="0" smtClean="0"/>
              <a:t> </a:t>
            </a:r>
            <a:r>
              <a:rPr lang="ru-RU" dirty="0" err="1" smtClean="0"/>
              <a:t>from</a:t>
            </a:r>
            <a:r>
              <a:rPr lang="ru-RU" dirty="0" smtClean="0"/>
              <a:t> </a:t>
            </a:r>
            <a:r>
              <a:rPr lang="ru-RU" dirty="0" err="1" smtClean="0"/>
              <a:t>one</a:t>
            </a:r>
            <a:r>
              <a:rPr lang="ru-RU" dirty="0" smtClean="0"/>
              <a:t> </a:t>
            </a:r>
            <a:r>
              <a:rPr lang="ru-RU" dirty="0" err="1" smtClean="0"/>
              <a:t>measurement</a:t>
            </a:r>
            <a:r>
              <a:rPr lang="ru-RU" dirty="0" smtClean="0"/>
              <a:t> </a:t>
            </a:r>
            <a:r>
              <a:rPr lang="ru-RU" dirty="0" err="1" smtClean="0"/>
              <a:t>cycle</a:t>
            </a:r>
            <a:endParaRPr lang="ru-RU" dirty="0" smtClean="0"/>
          </a:p>
          <a:p>
            <a:r>
              <a:rPr lang="ru-RU" dirty="0" err="1" smtClean="0"/>
              <a:t>Transition</a:t>
            </a:r>
            <a:r>
              <a:rPr lang="ru-RU" dirty="0" smtClean="0"/>
              <a:t> </a:t>
            </a:r>
            <a:r>
              <a:rPr lang="ru-RU" dirty="0" err="1" smtClean="0"/>
              <a:t>from</a:t>
            </a:r>
            <a:r>
              <a:rPr lang="ru-RU" dirty="0" smtClean="0"/>
              <a:t> 1D-PSDs </a:t>
            </a:r>
            <a:r>
              <a:rPr lang="ru-RU" dirty="0" err="1" smtClean="0"/>
              <a:t>to</a:t>
            </a:r>
            <a:r>
              <a:rPr lang="ru-RU" dirty="0" smtClean="0"/>
              <a:t> 2D-PSDs </a:t>
            </a:r>
          </a:p>
          <a:p>
            <a:r>
              <a:rPr lang="ru-RU" dirty="0" err="1" smtClean="0"/>
              <a:t>Rreal-time</a:t>
            </a:r>
            <a:r>
              <a:rPr lang="ru-RU" dirty="0" smtClean="0"/>
              <a:t> </a:t>
            </a:r>
            <a:r>
              <a:rPr lang="ru-RU" dirty="0" err="1" smtClean="0"/>
              <a:t>raw</a:t>
            </a:r>
            <a:r>
              <a:rPr lang="ru-RU" dirty="0" smtClean="0"/>
              <a:t> </a:t>
            </a:r>
            <a:r>
              <a:rPr lang="ru-RU" dirty="0" err="1" smtClean="0"/>
              <a:t>data</a:t>
            </a:r>
            <a:r>
              <a:rPr lang="ru-RU" dirty="0" smtClean="0"/>
              <a:t> </a:t>
            </a:r>
            <a:r>
              <a:rPr lang="ru-RU" dirty="0" err="1" smtClean="0"/>
              <a:t>aquisition</a:t>
            </a:r>
            <a:r>
              <a:rPr lang="ru-RU" dirty="0" smtClean="0"/>
              <a:t> </a:t>
            </a:r>
            <a:r>
              <a:rPr lang="ru-RU" dirty="0" err="1" smtClean="0"/>
              <a:t>in</a:t>
            </a:r>
            <a:r>
              <a:rPr lang="ru-RU" dirty="0" smtClean="0"/>
              <a:t> </a:t>
            </a:r>
            <a:r>
              <a:rPr lang="ru-RU" dirty="0" err="1" smtClean="0"/>
              <a:t>the</a:t>
            </a:r>
            <a:r>
              <a:rPr lang="ru-RU" dirty="0" smtClean="0"/>
              <a:t> </a:t>
            </a:r>
            <a:r>
              <a:rPr lang="ru-RU" dirty="0" err="1" smtClean="0"/>
              <a:t>list</a:t>
            </a:r>
            <a:r>
              <a:rPr lang="ru-RU" dirty="0" smtClean="0"/>
              <a:t> </a:t>
            </a:r>
            <a:r>
              <a:rPr lang="ru-RU" dirty="0" err="1" smtClean="0"/>
              <a:t>mode</a:t>
            </a:r>
            <a:r>
              <a:rPr lang="ru-RU" dirty="0" smtClean="0"/>
              <a:t>.</a:t>
            </a:r>
          </a:p>
          <a:p>
            <a:r>
              <a:rPr lang="ru-RU" dirty="0" err="1" smtClean="0"/>
              <a:t>Increase</a:t>
            </a:r>
            <a:r>
              <a:rPr lang="ru-RU" dirty="0" smtClean="0"/>
              <a:t> </a:t>
            </a:r>
            <a:r>
              <a:rPr lang="ru-RU" dirty="0" err="1" smtClean="0"/>
              <a:t>data</a:t>
            </a:r>
            <a:r>
              <a:rPr lang="ru-RU" dirty="0" smtClean="0"/>
              <a:t> </a:t>
            </a:r>
            <a:r>
              <a:rPr lang="ru-RU" dirty="0" err="1" smtClean="0"/>
              <a:t>stream</a:t>
            </a:r>
            <a:r>
              <a:rPr lang="ru-RU" dirty="0" smtClean="0"/>
              <a:t> </a:t>
            </a:r>
            <a:r>
              <a:rPr lang="ru-RU" dirty="0" err="1" smtClean="0"/>
              <a:t>and</a:t>
            </a:r>
            <a:r>
              <a:rPr lang="ru-RU" dirty="0" smtClean="0"/>
              <a:t> </a:t>
            </a:r>
            <a:r>
              <a:rPr lang="ru-RU" dirty="0" err="1" smtClean="0"/>
              <a:t>transmission</a:t>
            </a:r>
            <a:r>
              <a:rPr lang="ru-RU" dirty="0" smtClean="0"/>
              <a:t> </a:t>
            </a:r>
            <a:r>
              <a:rPr lang="ru-RU" dirty="0" err="1" smtClean="0"/>
              <a:t>channel</a:t>
            </a:r>
            <a:r>
              <a:rPr lang="ru-RU" dirty="0" smtClean="0"/>
              <a:t> </a:t>
            </a:r>
            <a:r>
              <a:rPr lang="ru-RU" dirty="0" err="1" smtClean="0"/>
              <a:t>bandwidth</a:t>
            </a:r>
            <a:endParaRPr lang="ru-RU" dirty="0" smtClean="0"/>
          </a:p>
          <a:p>
            <a:r>
              <a:rPr lang="ru-RU" dirty="0" smtClean="0"/>
              <a:t> </a:t>
            </a:r>
            <a:r>
              <a:rPr lang="ru-RU" dirty="0" err="1" smtClean="0"/>
              <a:t>Improve</a:t>
            </a:r>
            <a:r>
              <a:rPr lang="ru-RU" dirty="0" smtClean="0"/>
              <a:t> </a:t>
            </a:r>
            <a:r>
              <a:rPr lang="ru-RU" dirty="0" err="1" smtClean="0"/>
              <a:t>time</a:t>
            </a:r>
            <a:r>
              <a:rPr lang="ru-RU" dirty="0" smtClean="0"/>
              <a:t> </a:t>
            </a:r>
            <a:r>
              <a:rPr lang="ru-RU" dirty="0" err="1" smtClean="0"/>
              <a:t>resolution</a:t>
            </a:r>
            <a:r>
              <a:rPr lang="ru-RU" dirty="0" smtClean="0"/>
              <a:t> </a:t>
            </a:r>
            <a:r>
              <a:rPr lang="ru-RU" dirty="0" err="1" smtClean="0"/>
              <a:t>in</a:t>
            </a:r>
            <a:r>
              <a:rPr lang="ru-RU" dirty="0" smtClean="0"/>
              <a:t> </a:t>
            </a:r>
            <a:r>
              <a:rPr lang="ru-RU" dirty="0" err="1" smtClean="0"/>
              <a:t>the</a:t>
            </a:r>
            <a:r>
              <a:rPr lang="ru-RU" dirty="0" smtClean="0"/>
              <a:t> TOF </a:t>
            </a:r>
            <a:r>
              <a:rPr lang="ru-RU" dirty="0" err="1" smtClean="0"/>
              <a:t>mode</a:t>
            </a:r>
            <a:endParaRPr lang="ru-RU" dirty="0" smtClean="0"/>
          </a:p>
          <a:p>
            <a:endParaRPr lang="ru-RU" dirty="0"/>
          </a:p>
        </p:txBody>
      </p:sp>
      <p:sp>
        <p:nvSpPr>
          <p:cNvPr id="2" name="Заголовок 1"/>
          <p:cNvSpPr>
            <a:spLocks noGrp="1"/>
          </p:cNvSpPr>
          <p:nvPr>
            <p:ph type="title"/>
          </p:nvPr>
        </p:nvSpPr>
        <p:spPr>
          <a:xfrm>
            <a:off x="2051720" y="181942"/>
            <a:ext cx="5904656" cy="1043608"/>
          </a:xfrm>
        </p:spPr>
        <p:txBody>
          <a:bodyPr>
            <a:normAutofit fontScale="90000"/>
          </a:bodyPr>
          <a:lstStyle/>
          <a:p>
            <a:pPr algn="ctr"/>
            <a:r>
              <a:rPr lang="ru-RU" sz="3100" dirty="0" err="1" smtClean="0">
                <a:solidFill>
                  <a:schemeClr val="accent6">
                    <a:lumMod val="60000"/>
                    <a:lumOff val="40000"/>
                  </a:schemeClr>
                </a:solidFill>
              </a:rPr>
              <a:t>Detector</a:t>
            </a:r>
            <a:r>
              <a:rPr lang="ru-RU" sz="3100" dirty="0" smtClean="0">
                <a:solidFill>
                  <a:schemeClr val="accent6">
                    <a:lumMod val="60000"/>
                    <a:lumOff val="40000"/>
                  </a:schemeClr>
                </a:solidFill>
              </a:rPr>
              <a:t> </a:t>
            </a:r>
            <a:r>
              <a:rPr lang="ru-RU" sz="3100" dirty="0" err="1" smtClean="0">
                <a:solidFill>
                  <a:schemeClr val="accent6">
                    <a:lumMod val="60000"/>
                    <a:lumOff val="40000"/>
                  </a:schemeClr>
                </a:solidFill>
              </a:rPr>
              <a:t>System</a:t>
            </a:r>
            <a:r>
              <a:rPr lang="ru-RU" sz="3100" dirty="0" smtClean="0">
                <a:solidFill>
                  <a:schemeClr val="accent6">
                    <a:lumMod val="60000"/>
                    <a:lumOff val="40000"/>
                  </a:schemeClr>
                </a:solidFill>
              </a:rPr>
              <a:t> </a:t>
            </a:r>
            <a:r>
              <a:rPr lang="ru-RU" sz="3100" dirty="0" err="1" smtClean="0">
                <a:solidFill>
                  <a:schemeClr val="accent6">
                    <a:lumMod val="60000"/>
                    <a:lumOff val="40000"/>
                  </a:schemeClr>
                </a:solidFill>
              </a:rPr>
              <a:t>Development</a:t>
            </a:r>
            <a:r>
              <a:rPr lang="ru-RU" sz="3100" dirty="0" smtClean="0">
                <a:solidFill>
                  <a:schemeClr val="accent6">
                    <a:lumMod val="60000"/>
                    <a:lumOff val="40000"/>
                  </a:schemeClr>
                </a:solidFill>
              </a:rPr>
              <a:t>  - </a:t>
            </a:r>
            <a:r>
              <a:rPr lang="ru-RU" sz="3100" dirty="0" err="1" smtClean="0">
                <a:solidFill>
                  <a:schemeClr val="accent6">
                    <a:lumMod val="60000"/>
                    <a:lumOff val="40000"/>
                  </a:schemeClr>
                </a:solidFill>
              </a:rPr>
              <a:t>New</a:t>
            </a:r>
            <a:r>
              <a:rPr lang="ru-RU" sz="3100" dirty="0" smtClean="0">
                <a:solidFill>
                  <a:schemeClr val="accent6">
                    <a:lumMod val="60000"/>
                    <a:lumOff val="40000"/>
                  </a:schemeClr>
                </a:solidFill>
              </a:rPr>
              <a:t> DAQ  </a:t>
            </a:r>
            <a:r>
              <a:rPr lang="ru-RU" sz="3100" dirty="0" err="1" smtClean="0">
                <a:solidFill>
                  <a:schemeClr val="accent6">
                    <a:lumMod val="60000"/>
                    <a:lumOff val="40000"/>
                  </a:schemeClr>
                </a:solidFill>
              </a:rPr>
              <a:t>Requirements</a:t>
            </a:r>
            <a:r>
              <a:rPr lang="ru-RU" sz="2400" dirty="0"/>
              <a:t/>
            </a:r>
            <a:br>
              <a:rPr lang="ru-RU" sz="2400" dirty="0"/>
            </a:br>
            <a:endParaRPr lang="ru-RU"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Box 4"/>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6" name="Прямоугольник 5"/>
          <p:cNvSpPr/>
          <p:nvPr/>
        </p:nvSpPr>
        <p:spPr>
          <a:xfrm>
            <a:off x="338632" y="6324600"/>
            <a:ext cx="330540" cy="369332"/>
          </a:xfrm>
          <a:prstGeom prst="rect">
            <a:avLst/>
          </a:prstGeom>
        </p:spPr>
        <p:txBody>
          <a:bodyPr wrap="none">
            <a:spAutoFit/>
          </a:bodyPr>
          <a:lstStyle/>
          <a:p>
            <a:r>
              <a:rPr lang="en-US" dirty="0" smtClean="0"/>
              <a:t>8</a:t>
            </a:r>
            <a:endParaRPr lang="ru-RU" dirty="0"/>
          </a:p>
        </p:txBody>
      </p:sp>
    </p:spTree>
    <p:extLst>
      <p:ext uri="{BB962C8B-B14F-4D97-AF65-F5344CB8AC3E}">
        <p14:creationId xmlns:p14="http://schemas.microsoft.com/office/powerpoint/2010/main" val="164009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483768" y="188640"/>
            <a:ext cx="5987008" cy="1143000"/>
          </a:xfrm>
        </p:spPr>
        <p:txBody>
          <a:bodyPr/>
          <a:lstStyle/>
          <a:p>
            <a:pPr algn="ctr"/>
            <a:r>
              <a:rPr lang="en-US" dirty="0" smtClean="0">
                <a:solidFill>
                  <a:schemeClr val="accent6">
                    <a:lumMod val="60000"/>
                    <a:lumOff val="40000"/>
                  </a:schemeClr>
                </a:solidFill>
              </a:rPr>
              <a:t>DAQ for 2D PSD</a:t>
            </a:r>
            <a:endParaRPr lang="ru-RU" dirty="0">
              <a:solidFill>
                <a:schemeClr val="accent6">
                  <a:lumMod val="60000"/>
                  <a:lumOff val="40000"/>
                </a:schemeClr>
              </a:solidFill>
            </a:endParaRPr>
          </a:p>
        </p:txBody>
      </p:sp>
      <p:pic>
        <p:nvPicPr>
          <p:cNvPr id="9"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94" y="2658307"/>
            <a:ext cx="2592288" cy="242170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2619134"/>
            <a:ext cx="4320480" cy="2554281"/>
          </a:xfrm>
          <a:prstGeom prst="rect">
            <a:avLst/>
          </a:prstGeom>
        </p:spPr>
      </p:pic>
      <p:sp>
        <p:nvSpPr>
          <p:cNvPr id="10" name="Объект 9"/>
          <p:cNvSpPr>
            <a:spLocks noGrp="1"/>
          </p:cNvSpPr>
          <p:nvPr>
            <p:ph idx="1"/>
          </p:nvPr>
        </p:nvSpPr>
        <p:spPr>
          <a:xfrm>
            <a:off x="4656787" y="1700808"/>
            <a:ext cx="2952328" cy="651527"/>
          </a:xfrm>
        </p:spPr>
        <p:txBody>
          <a:bodyPr>
            <a:normAutofit/>
          </a:bodyPr>
          <a:lstStyle/>
          <a:p>
            <a:r>
              <a:rPr lang="en-US" dirty="0" smtClean="0"/>
              <a:t>De-Li-DAQ-1</a:t>
            </a:r>
            <a:endParaRPr lang="ru-RU" dirty="0"/>
          </a:p>
        </p:txBody>
      </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 y="0"/>
            <a:ext cx="1655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Прямоугольник 13"/>
          <p:cNvSpPr/>
          <p:nvPr/>
        </p:nvSpPr>
        <p:spPr>
          <a:xfrm>
            <a:off x="338632" y="6324600"/>
            <a:ext cx="330540" cy="369332"/>
          </a:xfrm>
          <a:prstGeom prst="rect">
            <a:avLst/>
          </a:prstGeom>
        </p:spPr>
        <p:txBody>
          <a:bodyPr wrap="none">
            <a:spAutoFit/>
          </a:bodyPr>
          <a:lstStyle/>
          <a:p>
            <a:r>
              <a:rPr lang="en-US" dirty="0"/>
              <a:t>9</a:t>
            </a:r>
            <a:endParaRPr lang="ru-RU" dirty="0"/>
          </a:p>
        </p:txBody>
      </p:sp>
      <p:sp>
        <p:nvSpPr>
          <p:cNvPr id="15" name="TextBox 14"/>
          <p:cNvSpPr txBox="1"/>
          <p:nvPr/>
        </p:nvSpPr>
        <p:spPr>
          <a:xfrm>
            <a:off x="7609115" y="6440530"/>
            <a:ext cx="1534885" cy="400110"/>
          </a:xfrm>
          <a:prstGeom prst="rect">
            <a:avLst/>
          </a:prstGeom>
          <a:noFill/>
        </p:spPr>
        <p:txBody>
          <a:bodyPr wrap="square" rtlCol="0">
            <a:spAutoFit/>
          </a:bodyPr>
          <a:lstStyle/>
          <a:p>
            <a:pPr algn="r"/>
            <a:r>
              <a:rPr lang="en-US" sz="2000" dirty="0" smtClean="0">
                <a:solidFill>
                  <a:schemeClr val="accent3">
                    <a:lumMod val="50000"/>
                  </a:schemeClr>
                </a:solidFill>
              </a:rPr>
              <a:t>NEC’2017</a:t>
            </a:r>
            <a:endParaRPr lang="ru-RU" sz="2000" dirty="0">
              <a:solidFill>
                <a:schemeClr val="accent3">
                  <a:lumMod val="50000"/>
                </a:schemeClr>
              </a:solidFill>
            </a:endParaRPr>
          </a:p>
        </p:txBody>
      </p:sp>
      <p:sp>
        <p:nvSpPr>
          <p:cNvPr id="11" name="Объект 9"/>
          <p:cNvSpPr txBox="1">
            <a:spLocks/>
          </p:cNvSpPr>
          <p:nvPr/>
        </p:nvSpPr>
        <p:spPr>
          <a:xfrm>
            <a:off x="669172" y="1844824"/>
            <a:ext cx="2952328" cy="651527"/>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MWPC  2D-PSD</a:t>
            </a:r>
            <a:endParaRPr lang="ru-RU" dirty="0"/>
          </a:p>
        </p:txBody>
      </p:sp>
    </p:spTree>
    <p:extLst>
      <p:ext uri="{BB962C8B-B14F-4D97-AF65-F5344CB8AC3E}">
        <p14:creationId xmlns:p14="http://schemas.microsoft.com/office/powerpoint/2010/main" val="500356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29464</TotalTime>
  <Words>2170</Words>
  <Application>Microsoft Office PowerPoint</Application>
  <PresentationFormat>On-screen Show (4:3)</PresentationFormat>
  <Paragraphs>228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Открытая</vt:lpstr>
      <vt:lpstr>Data acquisition systems on neutron spectrometers of the IBR-2 reactor </vt:lpstr>
      <vt:lpstr>Neutron instrumentation at the IBR-2 </vt:lpstr>
      <vt:lpstr>Development of DAQ for IBR-2 spectrometers over the past 15 years</vt:lpstr>
      <vt:lpstr>The FSD automation system structure</vt:lpstr>
      <vt:lpstr>High-resolution spectra acquisition by DSP RTOF analyzer </vt:lpstr>
      <vt:lpstr>FSD VMEbus -DAQ with VME-PCI interface</vt:lpstr>
      <vt:lpstr>Development of Spectrometers -  New DAQ Requirements</vt:lpstr>
      <vt:lpstr>Detector System Development  - New DAQ  Requirements </vt:lpstr>
      <vt:lpstr>DAQ for 2D PSD</vt:lpstr>
      <vt:lpstr>DAQ System Structure with DeLiDAQ2 and MPD-240 blocks</vt:lpstr>
      <vt:lpstr>Main features of MPD-240 DAQ</vt:lpstr>
      <vt:lpstr>Main features of MPD-240 DAQ (cont.-d)</vt:lpstr>
      <vt:lpstr>Additional MPD DAQ features</vt:lpstr>
      <vt:lpstr>MPD-240 DAQ on FSD</vt:lpstr>
      <vt:lpstr>DeLiDAQ2- DAQ for 2D PSD</vt:lpstr>
      <vt:lpstr>Main features of the DeLiDAQ-2D</vt:lpstr>
      <vt:lpstr>Main features of the DeLiDAQ-2D (cont.-d)</vt:lpstr>
      <vt:lpstr>SONIX+ viewing of DeLiDAQ2 data from 2D-PSD</vt:lpstr>
      <vt:lpstr>FLINK Upgrade</vt:lpstr>
      <vt:lpstr>Conclusions</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acquisition systems on neutron spectrometers of the IBR-2 reactor</dc:title>
  <dc:creator>Дроздов</dc:creator>
  <cp:lastModifiedBy>Vladimir</cp:lastModifiedBy>
  <cp:revision>247</cp:revision>
  <dcterms:created xsi:type="dcterms:W3CDTF">2017-08-28T06:54:30Z</dcterms:created>
  <dcterms:modified xsi:type="dcterms:W3CDTF">2017-09-23T10:17:59Z</dcterms:modified>
</cp:coreProperties>
</file>