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6" r:id="rId2"/>
    <p:sldId id="260" r:id="rId3"/>
    <p:sldId id="262" r:id="rId4"/>
    <p:sldId id="259" r:id="rId5"/>
    <p:sldId id="313" r:id="rId6"/>
    <p:sldId id="263" r:id="rId7"/>
    <p:sldId id="314" r:id="rId8"/>
    <p:sldId id="257" r:id="rId9"/>
    <p:sldId id="316" r:id="rId10"/>
    <p:sldId id="311" r:id="rId11"/>
    <p:sldId id="315" r:id="rId12"/>
    <p:sldId id="279" r:id="rId13"/>
    <p:sldId id="282" r:id="rId14"/>
    <p:sldId id="312" r:id="rId15"/>
    <p:sldId id="271" r:id="rId16"/>
    <p:sldId id="317" r:id="rId17"/>
    <p:sldId id="3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7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C18"/>
    <a:srgbClr val="D44532"/>
    <a:srgbClr val="EFBA4F"/>
    <a:srgbClr val="F4D088"/>
    <a:srgbClr val="01FF19"/>
    <a:srgbClr val="1C5F17"/>
    <a:srgbClr val="D6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1" autoAdjust="0"/>
    <p:restoredTop sz="99132" autoAdjust="0"/>
  </p:normalViewPr>
  <p:slideViewPr>
    <p:cSldViewPr>
      <p:cViewPr varScale="1">
        <p:scale>
          <a:sx n="114" d="100"/>
          <a:sy n="114" d="100"/>
        </p:scale>
        <p:origin x="162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EF30E-16A3-4FFF-8B48-DAF80B2450FA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2827-74F2-44E9-B15B-784EE605C9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937-C4A1-4C48-AC2A-36960E989890}" type="datetime1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F439-012B-4F8B-978D-643CC461FFE5}" type="datetime1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D08-8762-4237-A0D2-E77AA3278B83}" type="datetime1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DC66-C3D3-4A36-AA46-4DCD915FF176}" type="datetime1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82-7488-45AA-ACA1-AEBD3516D0F1}" type="datetime1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DA78-9E9F-4821-AC36-03306F18E7F6}" type="datetime1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C20D-4B7B-4553-932D-FBB37CB3E6D5}" type="datetime1">
              <a:rPr lang="ru-RU" smtClean="0"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A901-B08C-4DF3-8116-4FB0A6395143}" type="datetime1">
              <a:rPr lang="ru-RU" smtClean="0"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FC56-C53B-4E85-B7CD-D84AF4F6C915}" type="datetime1">
              <a:rPr lang="ru-RU" smtClean="0"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EF61-7EFE-4D08-92EB-7FA084C41C37}" type="datetime1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A475-DCC8-42B8-AEE1-B4850B93B666}" type="datetime1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44B1-E4A6-41BB-A530-8C678C363646}" type="datetime1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576" y="1985319"/>
            <a:ext cx="7776864" cy="2520280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GEM/CSC tracking system status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891901"/>
            <a:ext cx="8062912" cy="126876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Andrei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Galavanov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on behalf of BM@N Collaboration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7957"/>
            <a:ext cx="2181444" cy="122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/>
          <p:nvPr/>
        </p:nvPicPr>
        <p:blipFill>
          <a:blip r:embed="rId3" cstate="print"/>
          <a:stretch/>
        </p:blipFill>
        <p:spPr>
          <a:xfrm>
            <a:off x="6948264" y="83076"/>
            <a:ext cx="2195736" cy="126876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74E2F-8804-4E13-BFAE-B8A3E1BCB60F}"/>
              </a:ext>
            </a:extLst>
          </p:cNvPr>
          <p:cNvSpPr txBox="1"/>
          <p:nvPr/>
        </p:nvSpPr>
        <p:spPr>
          <a:xfrm>
            <a:off x="0" y="650336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6th Collaboration Meeting of the BM@N Experiment at the NICA Facility, 26.10.2020</a:t>
            </a: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6F5AC-8EB4-4A7F-8F39-80FC4C778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08" y="238920"/>
            <a:ext cx="1828800" cy="957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B56FE6-F4A5-49C4-91B0-9AFDC921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A72882-CB96-42A6-A912-F7DF112A8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" y="1054411"/>
            <a:ext cx="8082644" cy="3781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A0179B-F622-4D0A-B3FF-D6AED957110C}"/>
              </a:ext>
            </a:extLst>
          </p:cNvPr>
          <p:cNvSpPr txBox="1"/>
          <p:nvPr/>
        </p:nvSpPr>
        <p:spPr>
          <a:xfrm>
            <a:off x="0" y="399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Development of new FEE for high intensity heavy ion beams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2B8CE-EDF0-4200-A520-211932E0E335}"/>
              </a:ext>
            </a:extLst>
          </p:cNvPr>
          <p:cNvSpPr txBox="1"/>
          <p:nvPr/>
        </p:nvSpPr>
        <p:spPr>
          <a:xfrm>
            <a:off x="251520" y="49934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First run of TIGER FEE</a:t>
            </a:r>
            <a:r>
              <a:rPr lang="ru-RU" sz="1600" dirty="0">
                <a:latin typeface="Rockwell" panose="02060603020205020403" pitchFamily="18" charset="0"/>
              </a:rPr>
              <a:t> </a:t>
            </a:r>
            <a:r>
              <a:rPr lang="en-US" sz="1600" dirty="0">
                <a:latin typeface="Rockwell" panose="02060603020205020403" pitchFamily="18" charset="0"/>
              </a:rPr>
              <a:t>on</a:t>
            </a:r>
            <a:r>
              <a:rPr lang="ru-RU" sz="1600" dirty="0">
                <a:latin typeface="Rockwell" panose="02060603020205020403" pitchFamily="18" charset="0"/>
              </a:rPr>
              <a:t> </a:t>
            </a:r>
            <a:r>
              <a:rPr lang="en-US" sz="1600" dirty="0">
                <a:latin typeface="Rockwell" panose="02060603020205020403" pitchFamily="18" charset="0"/>
              </a:rPr>
              <a:t>the BM@N GEM detector was performed at CERN at the end of 2019. Next tests were planned on March 2020 at JINR, but were put forward.  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B0E53-EBC4-4825-811B-4A535EE90030}"/>
              </a:ext>
            </a:extLst>
          </p:cNvPr>
          <p:cNvSpPr txBox="1"/>
          <p:nvPr/>
        </p:nvSpPr>
        <p:spPr>
          <a:xfrm>
            <a:off x="755576" y="4975604"/>
            <a:ext cx="4026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Kintex7 based 128ch GEM evaluation board was designed for VMM3a tests.</a:t>
            </a:r>
          </a:p>
          <a:p>
            <a:endParaRPr lang="en-US" sz="1600" dirty="0">
              <a:latin typeface="Rockwell" panose="02060603020205020403" pitchFamily="18" charset="0"/>
            </a:endParaRPr>
          </a:p>
          <a:p>
            <a:r>
              <a:rPr lang="en-US" sz="1600" dirty="0">
                <a:latin typeface="Rockwell" panose="02060603020205020403" pitchFamily="18" charset="0"/>
              </a:rPr>
              <a:t>Evaluation board is produced, the firmware is under development</a:t>
            </a:r>
          </a:p>
          <a:p>
            <a:endParaRPr lang="en-US" sz="1600" dirty="0">
              <a:latin typeface="Rockwell" panose="02060603020205020403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92C300-1177-4CD2-B702-0188403BD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778" y="5046572"/>
            <a:ext cx="3769022" cy="171687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4DD9B44-4D10-4A8F-AECC-D0461DAA0097}"/>
              </a:ext>
            </a:extLst>
          </p:cNvPr>
          <p:cNvCxnSpPr/>
          <p:nvPr/>
        </p:nvCxnSpPr>
        <p:spPr>
          <a:xfrm>
            <a:off x="311225" y="4941168"/>
            <a:ext cx="85935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8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B727B-BFD6-40F4-9AD4-2ACCF910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42D79E-C13C-4E52-B237-A25619445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6923638" cy="5198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3B5931-318E-46BA-A663-ECDF2400CF2B}"/>
              </a:ext>
            </a:extLst>
          </p:cNvPr>
          <p:cNvSpPr txBox="1"/>
          <p:nvPr/>
        </p:nvSpPr>
        <p:spPr>
          <a:xfrm>
            <a:off x="1547664" y="11663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Small GEM for tests of the new FEE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DA91DE-D09F-4D91-9122-3DBD74E7609B}"/>
              </a:ext>
            </a:extLst>
          </p:cNvPr>
          <p:cNvSpPr txBox="1"/>
          <p:nvPr/>
        </p:nvSpPr>
        <p:spPr>
          <a:xfrm>
            <a:off x="107504" y="148478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10×10 cm</a:t>
            </a:r>
            <a:r>
              <a:rPr lang="en-US" sz="1600" baseline="30000" dirty="0">
                <a:latin typeface="Rockwell" panose="02060603020205020403" pitchFamily="18" charset="0"/>
              </a:rPr>
              <a:t>2</a:t>
            </a:r>
            <a:r>
              <a:rPr lang="en-US" sz="1600" dirty="0">
                <a:latin typeface="Rockwell" panose="02060603020205020403" pitchFamily="18" charset="0"/>
              </a:rPr>
              <a:t> GEM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DA542-8372-4A77-9664-2A8872B8F373}"/>
              </a:ext>
            </a:extLst>
          </p:cNvPr>
          <p:cNvSpPr txBox="1"/>
          <p:nvPr/>
        </p:nvSpPr>
        <p:spPr>
          <a:xfrm>
            <a:off x="107504" y="254980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Fe-55 ionization source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9B4D0-D74E-48ED-8F3D-12A26F7B2974}"/>
              </a:ext>
            </a:extLst>
          </p:cNvPr>
          <p:cNvSpPr txBox="1"/>
          <p:nvPr/>
        </p:nvSpPr>
        <p:spPr>
          <a:xfrm>
            <a:off x="107504" y="386104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Rockwell" panose="02060603020205020403" pitchFamily="18" charset="0"/>
              </a:rPr>
              <a:t>Picoampermeter</a:t>
            </a:r>
            <a:endParaRPr lang="en-US" sz="1600" dirty="0">
              <a:latin typeface="Rockwell" panose="02060603020205020403" pitchFamily="18" charset="0"/>
            </a:endParaRPr>
          </a:p>
          <a:p>
            <a:r>
              <a:rPr lang="en-US" sz="1600" dirty="0">
                <a:latin typeface="Rockwell" panose="02060603020205020403" pitchFamily="18" charset="0"/>
              </a:rPr>
              <a:t>Keithley 6485</a:t>
            </a:r>
            <a:endParaRPr lang="ru-RU" sz="1600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D7F1103-6CA7-48C1-8468-DA7836A2EBD8}"/>
              </a:ext>
            </a:extLst>
          </p:cNvPr>
          <p:cNvCxnSpPr>
            <a:cxnSpLocks/>
          </p:cNvCxnSpPr>
          <p:nvPr/>
        </p:nvCxnSpPr>
        <p:spPr>
          <a:xfrm>
            <a:off x="1858683" y="1654061"/>
            <a:ext cx="2497293" cy="478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75F15B4-E3AB-4B8F-BD9D-0134D8F272A9}"/>
              </a:ext>
            </a:extLst>
          </p:cNvPr>
          <p:cNvCxnSpPr>
            <a:cxnSpLocks/>
          </p:cNvCxnSpPr>
          <p:nvPr/>
        </p:nvCxnSpPr>
        <p:spPr>
          <a:xfrm flipV="1">
            <a:off x="1835696" y="2126502"/>
            <a:ext cx="3240360" cy="6310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1CD94BF-9EC0-4A75-A9DC-7C5C72339026}"/>
              </a:ext>
            </a:extLst>
          </p:cNvPr>
          <p:cNvCxnSpPr>
            <a:cxnSpLocks/>
          </p:cNvCxnSpPr>
          <p:nvPr/>
        </p:nvCxnSpPr>
        <p:spPr>
          <a:xfrm>
            <a:off x="1907704" y="4176574"/>
            <a:ext cx="2808312" cy="2692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3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77"/>
          <p:cNvSpPr>
            <a:spLocks noChangeArrowheads="1"/>
          </p:cNvSpPr>
          <p:nvPr/>
        </p:nvSpPr>
        <p:spPr bwMode="auto">
          <a:xfrm>
            <a:off x="1150938" y="2744788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>
            <a:off x="1295400" y="123190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" name="Rectangle 70"/>
          <p:cNvSpPr>
            <a:spLocks noChangeArrowheads="1"/>
          </p:cNvSpPr>
          <p:nvPr/>
        </p:nvSpPr>
        <p:spPr bwMode="auto">
          <a:xfrm>
            <a:off x="1077913" y="1123950"/>
            <a:ext cx="144462" cy="5329238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0" name="Полилиния 399"/>
          <p:cNvSpPr/>
          <p:nvPr/>
        </p:nvSpPr>
        <p:spPr>
          <a:xfrm>
            <a:off x="730332" y="831273"/>
            <a:ext cx="1240972" cy="1009402"/>
          </a:xfrm>
          <a:custGeom>
            <a:avLst/>
            <a:gdLst>
              <a:gd name="connsiteX0" fmla="*/ 0 w 1240972"/>
              <a:gd name="connsiteY0" fmla="*/ 997527 h 1009402"/>
              <a:gd name="connsiteX1" fmla="*/ 1003465 w 1240972"/>
              <a:gd name="connsiteY1" fmla="*/ 0 h 1009402"/>
              <a:gd name="connsiteX2" fmla="*/ 1098468 w 1240972"/>
              <a:gd name="connsiteY2" fmla="*/ 47501 h 1009402"/>
              <a:gd name="connsiteX3" fmla="*/ 1240972 w 1240972"/>
              <a:gd name="connsiteY3" fmla="*/ 11875 h 1009402"/>
              <a:gd name="connsiteX4" fmla="*/ 237507 w 1240972"/>
              <a:gd name="connsiteY4" fmla="*/ 1009402 h 1009402"/>
              <a:gd name="connsiteX5" fmla="*/ 0 w 1240972"/>
              <a:gd name="connsiteY5" fmla="*/ 997527 h 10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2" h="1009402">
                <a:moveTo>
                  <a:pt x="0" y="997527"/>
                </a:moveTo>
                <a:lnTo>
                  <a:pt x="1003465" y="0"/>
                </a:lnTo>
                <a:lnTo>
                  <a:pt x="1098468" y="47501"/>
                </a:lnTo>
                <a:lnTo>
                  <a:pt x="1240972" y="11875"/>
                </a:lnTo>
                <a:lnTo>
                  <a:pt x="237507" y="1009402"/>
                </a:lnTo>
                <a:lnTo>
                  <a:pt x="0" y="997527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7" name="Полилиния 396"/>
          <p:cNvSpPr/>
          <p:nvPr/>
        </p:nvSpPr>
        <p:spPr>
          <a:xfrm>
            <a:off x="1235242" y="1053432"/>
            <a:ext cx="491958" cy="64168"/>
          </a:xfrm>
          <a:custGeom>
            <a:avLst/>
            <a:gdLst>
              <a:gd name="connsiteX0" fmla="*/ 48126 w 491958"/>
              <a:gd name="connsiteY0" fmla="*/ 0 h 64168"/>
              <a:gd name="connsiteX1" fmla="*/ 491958 w 491958"/>
              <a:gd name="connsiteY1" fmla="*/ 5347 h 64168"/>
              <a:gd name="connsiteX2" fmla="*/ 417095 w 491958"/>
              <a:gd name="connsiteY2" fmla="*/ 64168 h 64168"/>
              <a:gd name="connsiteX3" fmla="*/ 0 w 491958"/>
              <a:gd name="connsiteY3" fmla="*/ 58821 h 64168"/>
              <a:gd name="connsiteX4" fmla="*/ 48126 w 491958"/>
              <a:gd name="connsiteY4" fmla="*/ 0 h 6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958" h="64168">
                <a:moveTo>
                  <a:pt x="48126" y="0"/>
                </a:moveTo>
                <a:lnTo>
                  <a:pt x="491958" y="5347"/>
                </a:lnTo>
                <a:lnTo>
                  <a:pt x="417095" y="64168"/>
                </a:lnTo>
                <a:lnTo>
                  <a:pt x="0" y="58821"/>
                </a:lnTo>
                <a:lnTo>
                  <a:pt x="48126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" name="Полилиния 398"/>
          <p:cNvSpPr/>
          <p:nvPr/>
        </p:nvSpPr>
        <p:spPr>
          <a:xfrm>
            <a:off x="961901" y="843148"/>
            <a:ext cx="1009403" cy="1312223"/>
          </a:xfrm>
          <a:custGeom>
            <a:avLst/>
            <a:gdLst>
              <a:gd name="connsiteX0" fmla="*/ 1009403 w 1009403"/>
              <a:gd name="connsiteY0" fmla="*/ 0 h 1312223"/>
              <a:gd name="connsiteX1" fmla="*/ 973777 w 1009403"/>
              <a:gd name="connsiteY1" fmla="*/ 207818 h 1312223"/>
              <a:gd name="connsiteX2" fmla="*/ 991590 w 1009403"/>
              <a:gd name="connsiteY2" fmla="*/ 350322 h 1312223"/>
              <a:gd name="connsiteX3" fmla="*/ 0 w 1009403"/>
              <a:gd name="connsiteY3" fmla="*/ 1312223 h 1312223"/>
              <a:gd name="connsiteX4" fmla="*/ 0 w 1009403"/>
              <a:gd name="connsiteY4" fmla="*/ 1003465 h 1312223"/>
              <a:gd name="connsiteX5" fmla="*/ 1009403 w 1009403"/>
              <a:gd name="connsiteY5" fmla="*/ 0 h 131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403" h="1312223">
                <a:moveTo>
                  <a:pt x="1009403" y="0"/>
                </a:moveTo>
                <a:lnTo>
                  <a:pt x="973777" y="207818"/>
                </a:lnTo>
                <a:lnTo>
                  <a:pt x="991590" y="350322"/>
                </a:lnTo>
                <a:lnTo>
                  <a:pt x="0" y="1312223"/>
                </a:lnTo>
                <a:lnTo>
                  <a:pt x="0" y="1003465"/>
                </a:lnTo>
                <a:lnTo>
                  <a:pt x="1009403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6" name="Полилиния 395"/>
          <p:cNvSpPr/>
          <p:nvPr/>
        </p:nvSpPr>
        <p:spPr>
          <a:xfrm>
            <a:off x="1359673" y="6241774"/>
            <a:ext cx="127221" cy="222636"/>
          </a:xfrm>
          <a:custGeom>
            <a:avLst/>
            <a:gdLst>
              <a:gd name="connsiteX0" fmla="*/ 0 w 127221"/>
              <a:gd name="connsiteY0" fmla="*/ 23854 h 222636"/>
              <a:gd name="connsiteX1" fmla="*/ 7951 w 127221"/>
              <a:gd name="connsiteY1" fmla="*/ 222636 h 222636"/>
              <a:gd name="connsiteX2" fmla="*/ 119270 w 127221"/>
              <a:gd name="connsiteY2" fmla="*/ 214685 h 222636"/>
              <a:gd name="connsiteX3" fmla="*/ 127221 w 127221"/>
              <a:gd name="connsiteY3" fmla="*/ 0 h 222636"/>
              <a:gd name="connsiteX4" fmla="*/ 0 w 127221"/>
              <a:gd name="connsiteY4" fmla="*/ 23854 h 22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21" h="222636">
                <a:moveTo>
                  <a:pt x="0" y="23854"/>
                </a:moveTo>
                <a:lnTo>
                  <a:pt x="7951" y="222636"/>
                </a:lnTo>
                <a:lnTo>
                  <a:pt x="119270" y="214685"/>
                </a:lnTo>
                <a:lnTo>
                  <a:pt x="127221" y="0"/>
                </a:lnTo>
                <a:lnTo>
                  <a:pt x="0" y="23854"/>
                </a:lnTo>
                <a:close/>
              </a:path>
            </a:pathLst>
          </a:custGeom>
          <a:solidFill>
            <a:srgbClr val="EFB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Полилиния 394"/>
          <p:cNvSpPr/>
          <p:nvPr/>
        </p:nvSpPr>
        <p:spPr>
          <a:xfrm>
            <a:off x="1367624" y="1081377"/>
            <a:ext cx="2297927" cy="2297927"/>
          </a:xfrm>
          <a:custGeom>
            <a:avLst/>
            <a:gdLst>
              <a:gd name="connsiteX0" fmla="*/ 0 w 2297927"/>
              <a:gd name="connsiteY0" fmla="*/ 2059388 h 2297927"/>
              <a:gd name="connsiteX1" fmla="*/ 2059388 w 2297927"/>
              <a:gd name="connsiteY1" fmla="*/ 0 h 2297927"/>
              <a:gd name="connsiteX2" fmla="*/ 2297927 w 2297927"/>
              <a:gd name="connsiteY2" fmla="*/ 15903 h 2297927"/>
              <a:gd name="connsiteX3" fmla="*/ 0 w 2297927"/>
              <a:gd name="connsiteY3" fmla="*/ 2297927 h 2297927"/>
              <a:gd name="connsiteX4" fmla="*/ 0 w 2297927"/>
              <a:gd name="connsiteY4" fmla="*/ 2059388 h 229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927" h="2297927">
                <a:moveTo>
                  <a:pt x="0" y="2059388"/>
                </a:moveTo>
                <a:lnTo>
                  <a:pt x="2059388" y="0"/>
                </a:lnTo>
                <a:lnTo>
                  <a:pt x="2297927" y="15903"/>
                </a:lnTo>
                <a:lnTo>
                  <a:pt x="0" y="2297927"/>
                </a:lnTo>
                <a:lnTo>
                  <a:pt x="0" y="2059388"/>
                </a:lnTo>
                <a:close/>
              </a:path>
            </a:pathLst>
          </a:custGeom>
          <a:solidFill>
            <a:srgbClr val="EFB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Полилиния 393"/>
          <p:cNvSpPr/>
          <p:nvPr/>
        </p:nvSpPr>
        <p:spPr>
          <a:xfrm>
            <a:off x="1643676" y="1694164"/>
            <a:ext cx="1593188" cy="4089556"/>
          </a:xfrm>
          <a:custGeom>
            <a:avLst/>
            <a:gdLst>
              <a:gd name="connsiteX0" fmla="*/ 1480991 w 1593188"/>
              <a:gd name="connsiteY0" fmla="*/ 0 h 4089556"/>
              <a:gd name="connsiteX1" fmla="*/ 1587578 w 1593188"/>
              <a:gd name="connsiteY1" fmla="*/ 0 h 4089556"/>
              <a:gd name="connsiteX2" fmla="*/ 1593188 w 1593188"/>
              <a:gd name="connsiteY2" fmla="*/ 1615627 h 4089556"/>
              <a:gd name="connsiteX3" fmla="*/ 1121963 w 1593188"/>
              <a:gd name="connsiteY3" fmla="*/ 3085399 h 4089556"/>
              <a:gd name="connsiteX4" fmla="*/ 112196 w 1593188"/>
              <a:gd name="connsiteY4" fmla="*/ 4089556 h 4089556"/>
              <a:gd name="connsiteX5" fmla="*/ 0 w 1593188"/>
              <a:gd name="connsiteY5" fmla="*/ 4089556 h 4089556"/>
              <a:gd name="connsiteX6" fmla="*/ 1037816 w 1593188"/>
              <a:gd name="connsiteY6" fmla="*/ 3074180 h 4089556"/>
              <a:gd name="connsiteX7" fmla="*/ 1492211 w 1593188"/>
              <a:gd name="connsiteY7" fmla="*/ 1638067 h 4089556"/>
              <a:gd name="connsiteX8" fmla="*/ 1480991 w 1593188"/>
              <a:gd name="connsiteY8" fmla="*/ 0 h 408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188" h="4089556">
                <a:moveTo>
                  <a:pt x="1480991" y="0"/>
                </a:moveTo>
                <a:lnTo>
                  <a:pt x="1587578" y="0"/>
                </a:lnTo>
                <a:lnTo>
                  <a:pt x="1593188" y="1615627"/>
                </a:lnTo>
                <a:lnTo>
                  <a:pt x="1121963" y="3085399"/>
                </a:lnTo>
                <a:lnTo>
                  <a:pt x="112196" y="4089556"/>
                </a:lnTo>
                <a:lnTo>
                  <a:pt x="0" y="4089556"/>
                </a:lnTo>
                <a:lnTo>
                  <a:pt x="1037816" y="3074180"/>
                </a:lnTo>
                <a:lnTo>
                  <a:pt x="1492211" y="1638067"/>
                </a:lnTo>
                <a:lnTo>
                  <a:pt x="148099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Полилиния 392"/>
          <p:cNvSpPr/>
          <p:nvPr/>
        </p:nvSpPr>
        <p:spPr>
          <a:xfrm>
            <a:off x="1531480" y="1626847"/>
            <a:ext cx="1615627" cy="4252240"/>
          </a:xfrm>
          <a:custGeom>
            <a:avLst/>
            <a:gdLst>
              <a:gd name="connsiteX0" fmla="*/ 11219 w 1615627"/>
              <a:gd name="connsiteY0" fmla="*/ 1593187 h 4252240"/>
              <a:gd name="connsiteX1" fmla="*/ 1615627 w 1615627"/>
              <a:gd name="connsiteY1" fmla="*/ 0 h 4252240"/>
              <a:gd name="connsiteX2" fmla="*/ 1610017 w 1615627"/>
              <a:gd name="connsiteY2" fmla="*/ 1677335 h 4252240"/>
              <a:gd name="connsiteX3" fmla="*/ 1144402 w 1615627"/>
              <a:gd name="connsiteY3" fmla="*/ 3147106 h 4252240"/>
              <a:gd name="connsiteX4" fmla="*/ 0 w 1615627"/>
              <a:gd name="connsiteY4" fmla="*/ 4252240 h 4252240"/>
              <a:gd name="connsiteX5" fmla="*/ 11219 w 1615627"/>
              <a:gd name="connsiteY5" fmla="*/ 1593187 h 425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627" h="4252240">
                <a:moveTo>
                  <a:pt x="11219" y="1593187"/>
                </a:moveTo>
                <a:lnTo>
                  <a:pt x="1615627" y="0"/>
                </a:lnTo>
                <a:lnTo>
                  <a:pt x="1610017" y="1677335"/>
                </a:lnTo>
                <a:lnTo>
                  <a:pt x="1144402" y="3147106"/>
                </a:lnTo>
                <a:lnTo>
                  <a:pt x="0" y="4252240"/>
                </a:lnTo>
                <a:cubicBezTo>
                  <a:pt x="3740" y="3364019"/>
                  <a:pt x="7479" y="2475799"/>
                  <a:pt x="11219" y="1593187"/>
                </a:cubicBezTo>
                <a:close/>
              </a:path>
            </a:pathLst>
          </a:custGeom>
          <a:solidFill>
            <a:srgbClr val="F4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олилиния 235"/>
          <p:cNvSpPr/>
          <p:nvPr/>
        </p:nvSpPr>
        <p:spPr>
          <a:xfrm>
            <a:off x="1266092" y="1095270"/>
            <a:ext cx="2140299" cy="2039816"/>
          </a:xfrm>
          <a:custGeom>
            <a:avLst/>
            <a:gdLst>
              <a:gd name="connsiteX0" fmla="*/ 0 w 2140299"/>
              <a:gd name="connsiteY0" fmla="*/ 2039816 h 2039816"/>
              <a:gd name="connsiteX1" fmla="*/ 105508 w 2140299"/>
              <a:gd name="connsiteY1" fmla="*/ 2039816 h 2039816"/>
              <a:gd name="connsiteX2" fmla="*/ 2140299 w 2140299"/>
              <a:gd name="connsiteY2" fmla="*/ 0 h 2039816"/>
              <a:gd name="connsiteX3" fmla="*/ 2049864 w 2140299"/>
              <a:gd name="connsiteY3" fmla="*/ 0 h 2039816"/>
              <a:gd name="connsiteX4" fmla="*/ 0 w 2140299"/>
              <a:gd name="connsiteY4" fmla="*/ 2039816 h 203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299" h="2039816">
                <a:moveTo>
                  <a:pt x="0" y="2039816"/>
                </a:moveTo>
                <a:lnTo>
                  <a:pt x="105508" y="2039816"/>
                </a:lnTo>
                <a:lnTo>
                  <a:pt x="2140299" y="0"/>
                </a:lnTo>
                <a:lnTo>
                  <a:pt x="2049864" y="0"/>
                </a:lnTo>
                <a:lnTo>
                  <a:pt x="0" y="203981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Полилиния 234"/>
          <p:cNvSpPr/>
          <p:nvPr/>
        </p:nvSpPr>
        <p:spPr>
          <a:xfrm>
            <a:off x="3125037" y="1095270"/>
            <a:ext cx="602901" cy="457200"/>
          </a:xfrm>
          <a:custGeom>
            <a:avLst/>
            <a:gdLst>
              <a:gd name="connsiteX0" fmla="*/ 110532 w 602901"/>
              <a:gd name="connsiteY0" fmla="*/ 457200 h 457200"/>
              <a:gd name="connsiteX1" fmla="*/ 602901 w 602901"/>
              <a:gd name="connsiteY1" fmla="*/ 5025 h 457200"/>
              <a:gd name="connsiteX2" fmla="*/ 467249 w 602901"/>
              <a:gd name="connsiteY2" fmla="*/ 0 h 457200"/>
              <a:gd name="connsiteX3" fmla="*/ 0 w 602901"/>
              <a:gd name="connsiteY3" fmla="*/ 457200 h 457200"/>
              <a:gd name="connsiteX4" fmla="*/ 110532 w 602901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901" h="457200">
                <a:moveTo>
                  <a:pt x="110532" y="457200"/>
                </a:moveTo>
                <a:lnTo>
                  <a:pt x="602901" y="5025"/>
                </a:lnTo>
                <a:lnTo>
                  <a:pt x="467249" y="0"/>
                </a:lnTo>
                <a:lnTo>
                  <a:pt x="0" y="457200"/>
                </a:lnTo>
                <a:lnTo>
                  <a:pt x="110532" y="4572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олилиния 233"/>
          <p:cNvSpPr/>
          <p:nvPr/>
        </p:nvSpPr>
        <p:spPr>
          <a:xfrm>
            <a:off x="1621237" y="3820285"/>
            <a:ext cx="1553919" cy="2631003"/>
          </a:xfrm>
          <a:custGeom>
            <a:avLst/>
            <a:gdLst>
              <a:gd name="connsiteX0" fmla="*/ 0 w 1553919"/>
              <a:gd name="connsiteY0" fmla="*/ 2098071 h 2631003"/>
              <a:gd name="connsiteX1" fmla="*/ 0 w 1553919"/>
              <a:gd name="connsiteY1" fmla="*/ 2631003 h 2631003"/>
              <a:gd name="connsiteX2" fmla="*/ 1553919 w 1553919"/>
              <a:gd name="connsiteY2" fmla="*/ 1099524 h 2631003"/>
              <a:gd name="connsiteX3" fmla="*/ 1464162 w 1553919"/>
              <a:gd name="connsiteY3" fmla="*/ 0 h 2631003"/>
              <a:gd name="connsiteX4" fmla="*/ 1161232 w 1553919"/>
              <a:gd name="connsiteY4" fmla="*/ 948059 h 2631003"/>
              <a:gd name="connsiteX5" fmla="*/ 0 w 1553919"/>
              <a:gd name="connsiteY5" fmla="*/ 2098071 h 263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3919" h="2631003">
                <a:moveTo>
                  <a:pt x="0" y="2098071"/>
                </a:moveTo>
                <a:lnTo>
                  <a:pt x="0" y="2631003"/>
                </a:lnTo>
                <a:lnTo>
                  <a:pt x="1553919" y="1099524"/>
                </a:lnTo>
                <a:lnTo>
                  <a:pt x="1464162" y="0"/>
                </a:lnTo>
                <a:lnTo>
                  <a:pt x="1161232" y="948059"/>
                </a:lnTo>
                <a:lnTo>
                  <a:pt x="0" y="2098071"/>
                </a:lnTo>
                <a:close/>
              </a:path>
            </a:pathLst>
          </a:custGeom>
          <a:solidFill>
            <a:srgbClr val="D6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олилиния 232"/>
          <p:cNvSpPr/>
          <p:nvPr/>
        </p:nvSpPr>
        <p:spPr>
          <a:xfrm>
            <a:off x="3068569" y="1121963"/>
            <a:ext cx="633910" cy="3797846"/>
          </a:xfrm>
          <a:custGeom>
            <a:avLst/>
            <a:gdLst>
              <a:gd name="connsiteX0" fmla="*/ 633910 w 633910"/>
              <a:gd name="connsiteY0" fmla="*/ 0 h 3797846"/>
              <a:gd name="connsiteX1" fmla="*/ 633910 w 633910"/>
              <a:gd name="connsiteY1" fmla="*/ 3281743 h 3797846"/>
              <a:gd name="connsiteX2" fmla="*/ 95367 w 633910"/>
              <a:gd name="connsiteY2" fmla="*/ 3797846 h 3797846"/>
              <a:gd name="connsiteX3" fmla="*/ 0 w 633910"/>
              <a:gd name="connsiteY3" fmla="*/ 2737590 h 3797846"/>
              <a:gd name="connsiteX4" fmla="*/ 168295 w 633910"/>
              <a:gd name="connsiteY4" fmla="*/ 2204658 h 3797846"/>
              <a:gd name="connsiteX5" fmla="*/ 173905 w 633910"/>
              <a:gd name="connsiteY5" fmla="*/ 437566 h 3797846"/>
              <a:gd name="connsiteX6" fmla="*/ 633910 w 633910"/>
              <a:gd name="connsiteY6" fmla="*/ 0 h 379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910" h="3797846">
                <a:moveTo>
                  <a:pt x="633910" y="0"/>
                </a:moveTo>
                <a:lnTo>
                  <a:pt x="633910" y="3281743"/>
                </a:lnTo>
                <a:lnTo>
                  <a:pt x="95367" y="3797846"/>
                </a:lnTo>
                <a:lnTo>
                  <a:pt x="0" y="2737590"/>
                </a:lnTo>
                <a:lnTo>
                  <a:pt x="168295" y="2204658"/>
                </a:lnTo>
                <a:lnTo>
                  <a:pt x="173905" y="437566"/>
                </a:lnTo>
                <a:lnTo>
                  <a:pt x="633910" y="0"/>
                </a:lnTo>
                <a:close/>
              </a:path>
            </a:pathLst>
          </a:custGeom>
          <a:solidFill>
            <a:srgbClr val="D6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79937" y="0"/>
            <a:ext cx="5046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Rockwell" pitchFamily="18" charset="0"/>
              </a:rPr>
              <a:t>Schematic view of CSC</a:t>
            </a:r>
            <a:endParaRPr lang="ru-RU" sz="3600" dirty="0"/>
          </a:p>
        </p:txBody>
      </p:sp>
      <p:sp>
        <p:nvSpPr>
          <p:cNvPr id="39" name="Rectangle 478"/>
          <p:cNvSpPr>
            <a:spLocks noChangeArrowheads="1"/>
          </p:cNvSpPr>
          <p:nvPr/>
        </p:nvSpPr>
        <p:spPr bwMode="auto">
          <a:xfrm>
            <a:off x="1223963" y="2708275"/>
            <a:ext cx="71437" cy="180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476"/>
          <p:cNvSpPr>
            <a:spLocks noChangeArrowheads="1"/>
          </p:cNvSpPr>
          <p:nvPr/>
        </p:nvSpPr>
        <p:spPr bwMode="auto">
          <a:xfrm>
            <a:off x="1368425" y="2528888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475"/>
          <p:cNvSpPr>
            <a:spLocks noChangeArrowheads="1"/>
          </p:cNvSpPr>
          <p:nvPr/>
        </p:nvSpPr>
        <p:spPr bwMode="auto">
          <a:xfrm>
            <a:off x="1584325" y="2312988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Line 198"/>
          <p:cNvSpPr>
            <a:spLocks noChangeShapeType="1"/>
          </p:cNvSpPr>
          <p:nvPr/>
        </p:nvSpPr>
        <p:spPr bwMode="auto">
          <a:xfrm flipH="1">
            <a:off x="3130550" y="908050"/>
            <a:ext cx="71438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Line 199"/>
          <p:cNvSpPr>
            <a:spLocks noChangeShapeType="1"/>
          </p:cNvSpPr>
          <p:nvPr/>
        </p:nvSpPr>
        <p:spPr bwMode="auto">
          <a:xfrm flipH="1">
            <a:off x="3059113" y="908050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" name="Rectangle 202"/>
          <p:cNvSpPr>
            <a:spLocks noChangeArrowheads="1"/>
          </p:cNvSpPr>
          <p:nvPr/>
        </p:nvSpPr>
        <p:spPr bwMode="auto">
          <a:xfrm>
            <a:off x="3059113" y="908050"/>
            <a:ext cx="144462" cy="396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Line 205"/>
          <p:cNvSpPr>
            <a:spLocks noChangeShapeType="1"/>
          </p:cNvSpPr>
          <p:nvPr/>
        </p:nvSpPr>
        <p:spPr bwMode="auto">
          <a:xfrm>
            <a:off x="3132138" y="981075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" name="Line 206"/>
          <p:cNvSpPr>
            <a:spLocks noChangeShapeType="1"/>
          </p:cNvSpPr>
          <p:nvPr/>
        </p:nvSpPr>
        <p:spPr bwMode="auto">
          <a:xfrm flipH="1">
            <a:off x="3130550" y="908050"/>
            <a:ext cx="73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7" name="Group 40"/>
          <p:cNvGrpSpPr>
            <a:grpSpLocks/>
          </p:cNvGrpSpPr>
          <p:nvPr/>
        </p:nvGrpSpPr>
        <p:grpSpPr bwMode="auto">
          <a:xfrm>
            <a:off x="1079500" y="1054100"/>
            <a:ext cx="215900" cy="71438"/>
            <a:chOff x="1451" y="1820"/>
            <a:chExt cx="136" cy="45"/>
          </a:xfrm>
        </p:grpSpPr>
        <p:sp>
          <p:nvSpPr>
            <p:cNvPr id="48" name="Line 38"/>
            <p:cNvSpPr>
              <a:spLocks noChangeShapeType="1"/>
            </p:cNvSpPr>
            <p:nvPr/>
          </p:nvSpPr>
          <p:spPr bwMode="auto">
            <a:xfrm flipH="1">
              <a:off x="1542" y="1820"/>
              <a:ext cx="45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39"/>
            <p:cNvSpPr>
              <a:spLocks noChangeShapeType="1"/>
            </p:cNvSpPr>
            <p:nvPr/>
          </p:nvSpPr>
          <p:spPr bwMode="auto">
            <a:xfrm flipH="1">
              <a:off x="1451" y="1865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" name="Line 44"/>
          <p:cNvSpPr>
            <a:spLocks noChangeShapeType="1"/>
          </p:cNvSpPr>
          <p:nvPr/>
        </p:nvSpPr>
        <p:spPr bwMode="auto">
          <a:xfrm flipH="1">
            <a:off x="1222375" y="6381750"/>
            <a:ext cx="714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" name="Rectangle 71"/>
          <p:cNvSpPr>
            <a:spLocks noChangeArrowheads="1"/>
          </p:cNvSpPr>
          <p:nvPr/>
        </p:nvSpPr>
        <p:spPr bwMode="auto">
          <a:xfrm>
            <a:off x="1258888" y="3140075"/>
            <a:ext cx="107950" cy="33131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>
            <a:off x="1258888" y="3140075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 flipV="1">
            <a:off x="1258888" y="64531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 flipV="1">
            <a:off x="1366838" y="31416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" name="Line 32"/>
          <p:cNvSpPr>
            <a:spLocks noChangeShapeType="1"/>
          </p:cNvSpPr>
          <p:nvPr/>
        </p:nvSpPr>
        <p:spPr bwMode="auto">
          <a:xfrm>
            <a:off x="1439863" y="3141663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1295400" y="10541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>
            <a:off x="1222375" y="1123950"/>
            <a:ext cx="431800" cy="107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AutoShape 61"/>
          <p:cNvSpPr>
            <a:spLocks noChangeArrowheads="1"/>
          </p:cNvSpPr>
          <p:nvPr/>
        </p:nvSpPr>
        <p:spPr bwMode="auto">
          <a:xfrm>
            <a:off x="1295400" y="3214688"/>
            <a:ext cx="252413" cy="3203575"/>
          </a:xfrm>
          <a:prstGeom prst="cube">
            <a:avLst>
              <a:gd name="adj" fmla="val 88681"/>
            </a:avLst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Line 67"/>
          <p:cNvSpPr>
            <a:spLocks noChangeShapeType="1"/>
          </p:cNvSpPr>
          <p:nvPr/>
        </p:nvSpPr>
        <p:spPr bwMode="auto">
          <a:xfrm flipH="1">
            <a:off x="2770188" y="3321050"/>
            <a:ext cx="46831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" name="Rectangle 72"/>
          <p:cNvSpPr>
            <a:spLocks noChangeArrowheads="1"/>
          </p:cNvSpPr>
          <p:nvPr/>
        </p:nvSpPr>
        <p:spPr bwMode="auto">
          <a:xfrm>
            <a:off x="1511300" y="5913438"/>
            <a:ext cx="107950" cy="539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Line 73"/>
          <p:cNvSpPr>
            <a:spLocks noChangeShapeType="1"/>
          </p:cNvSpPr>
          <p:nvPr/>
        </p:nvSpPr>
        <p:spPr bwMode="auto">
          <a:xfrm flipH="1">
            <a:off x="3059113" y="1557338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" name="Rectangle 75"/>
          <p:cNvSpPr>
            <a:spLocks noChangeArrowheads="1"/>
          </p:cNvSpPr>
          <p:nvPr/>
        </p:nvSpPr>
        <p:spPr bwMode="auto">
          <a:xfrm>
            <a:off x="3132138" y="1557338"/>
            <a:ext cx="107950" cy="142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Line 78"/>
          <p:cNvSpPr>
            <a:spLocks noChangeShapeType="1"/>
          </p:cNvSpPr>
          <p:nvPr/>
        </p:nvSpPr>
        <p:spPr bwMode="auto">
          <a:xfrm flipH="1">
            <a:off x="2662238" y="3322638"/>
            <a:ext cx="468312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" name="Line 80"/>
          <p:cNvSpPr>
            <a:spLocks noChangeShapeType="1"/>
          </p:cNvSpPr>
          <p:nvPr/>
        </p:nvSpPr>
        <p:spPr bwMode="auto">
          <a:xfrm flipV="1">
            <a:off x="1258888" y="1089025"/>
            <a:ext cx="2089150" cy="205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" name="Line 81"/>
          <p:cNvSpPr>
            <a:spLocks noChangeShapeType="1"/>
          </p:cNvSpPr>
          <p:nvPr/>
        </p:nvSpPr>
        <p:spPr bwMode="auto">
          <a:xfrm flipV="1">
            <a:off x="1366838" y="1089025"/>
            <a:ext cx="2052637" cy="205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" name="Line 82"/>
          <p:cNvSpPr>
            <a:spLocks noChangeShapeType="1"/>
          </p:cNvSpPr>
          <p:nvPr/>
        </p:nvSpPr>
        <p:spPr bwMode="auto">
          <a:xfrm flipV="1">
            <a:off x="1439863" y="1089025"/>
            <a:ext cx="2089150" cy="205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" name="Line 83"/>
          <p:cNvSpPr>
            <a:spLocks noChangeShapeType="1"/>
          </p:cNvSpPr>
          <p:nvPr/>
        </p:nvSpPr>
        <p:spPr bwMode="auto">
          <a:xfrm flipV="1">
            <a:off x="1546225" y="1630363"/>
            <a:ext cx="15843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" name="Line 84"/>
          <p:cNvSpPr>
            <a:spLocks noChangeShapeType="1"/>
          </p:cNvSpPr>
          <p:nvPr/>
        </p:nvSpPr>
        <p:spPr bwMode="auto">
          <a:xfrm flipV="1">
            <a:off x="3238500" y="1123950"/>
            <a:ext cx="46831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" name="Rectangle 85"/>
          <p:cNvSpPr>
            <a:spLocks noChangeArrowheads="1"/>
          </p:cNvSpPr>
          <p:nvPr/>
        </p:nvSpPr>
        <p:spPr bwMode="auto">
          <a:xfrm>
            <a:off x="3059113" y="1557338"/>
            <a:ext cx="71437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Line 86"/>
          <p:cNvSpPr>
            <a:spLocks noChangeShapeType="1"/>
          </p:cNvSpPr>
          <p:nvPr/>
        </p:nvSpPr>
        <p:spPr bwMode="auto">
          <a:xfrm flipV="1">
            <a:off x="3130550" y="1089025"/>
            <a:ext cx="468313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" name="Line 87"/>
          <p:cNvSpPr>
            <a:spLocks noChangeShapeType="1"/>
          </p:cNvSpPr>
          <p:nvPr/>
        </p:nvSpPr>
        <p:spPr bwMode="auto">
          <a:xfrm flipV="1">
            <a:off x="1511300" y="1738313"/>
            <a:ext cx="1619250" cy="1619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" name="Line 88"/>
          <p:cNvSpPr>
            <a:spLocks noChangeShapeType="1"/>
          </p:cNvSpPr>
          <p:nvPr/>
        </p:nvSpPr>
        <p:spPr bwMode="auto">
          <a:xfrm flipV="1">
            <a:off x="1511300" y="1846263"/>
            <a:ext cx="1619250" cy="1619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" name="Line 89"/>
          <p:cNvSpPr>
            <a:spLocks noChangeShapeType="1"/>
          </p:cNvSpPr>
          <p:nvPr/>
        </p:nvSpPr>
        <p:spPr bwMode="auto">
          <a:xfrm flipV="1">
            <a:off x="1508125" y="1928813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" name="Line 90"/>
          <p:cNvSpPr>
            <a:spLocks noChangeShapeType="1"/>
          </p:cNvSpPr>
          <p:nvPr/>
        </p:nvSpPr>
        <p:spPr bwMode="auto">
          <a:xfrm flipV="1">
            <a:off x="1508125" y="2030413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" name="Line 91"/>
          <p:cNvSpPr>
            <a:spLocks noChangeShapeType="1"/>
          </p:cNvSpPr>
          <p:nvPr/>
        </p:nvSpPr>
        <p:spPr bwMode="auto">
          <a:xfrm flipV="1">
            <a:off x="1508125" y="2152650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8" name="Line 92"/>
          <p:cNvSpPr>
            <a:spLocks noChangeShapeType="1"/>
          </p:cNvSpPr>
          <p:nvPr/>
        </p:nvSpPr>
        <p:spPr bwMode="auto">
          <a:xfrm flipV="1">
            <a:off x="1508125" y="2262188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" name="Line 93"/>
          <p:cNvSpPr>
            <a:spLocks noChangeShapeType="1"/>
          </p:cNvSpPr>
          <p:nvPr/>
        </p:nvSpPr>
        <p:spPr bwMode="auto">
          <a:xfrm flipV="1">
            <a:off x="1516063" y="2368550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" name="Line 94"/>
          <p:cNvSpPr>
            <a:spLocks noChangeShapeType="1"/>
          </p:cNvSpPr>
          <p:nvPr/>
        </p:nvSpPr>
        <p:spPr bwMode="auto">
          <a:xfrm flipV="1">
            <a:off x="1524000" y="2476500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" name="Line 95"/>
          <p:cNvSpPr>
            <a:spLocks noChangeShapeType="1"/>
          </p:cNvSpPr>
          <p:nvPr/>
        </p:nvSpPr>
        <p:spPr bwMode="auto">
          <a:xfrm flipV="1">
            <a:off x="1511300" y="2600325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" name="Line 96"/>
          <p:cNvSpPr>
            <a:spLocks noChangeShapeType="1"/>
          </p:cNvSpPr>
          <p:nvPr/>
        </p:nvSpPr>
        <p:spPr bwMode="auto">
          <a:xfrm flipV="1">
            <a:off x="1511300" y="2708275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" name="Rectangle 98"/>
          <p:cNvSpPr>
            <a:spLocks noChangeArrowheads="1"/>
          </p:cNvSpPr>
          <p:nvPr/>
        </p:nvSpPr>
        <p:spPr bwMode="auto">
          <a:xfrm>
            <a:off x="1438275" y="5913438"/>
            <a:ext cx="73025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AutoShape 101"/>
          <p:cNvSpPr>
            <a:spLocks noChangeArrowheads="1"/>
          </p:cNvSpPr>
          <p:nvPr/>
        </p:nvSpPr>
        <p:spPr bwMode="auto">
          <a:xfrm>
            <a:off x="1511300" y="5770563"/>
            <a:ext cx="250825" cy="142875"/>
          </a:xfrm>
          <a:prstGeom prst="cube">
            <a:avLst>
              <a:gd name="adj" fmla="val 100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Line 102"/>
          <p:cNvSpPr>
            <a:spLocks noChangeShapeType="1"/>
          </p:cNvSpPr>
          <p:nvPr/>
        </p:nvSpPr>
        <p:spPr bwMode="auto">
          <a:xfrm flipV="1">
            <a:off x="1619250" y="4400550"/>
            <a:ext cx="2087563" cy="205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" name="Line 103"/>
          <p:cNvSpPr>
            <a:spLocks noChangeShapeType="1"/>
          </p:cNvSpPr>
          <p:nvPr/>
        </p:nvSpPr>
        <p:spPr bwMode="auto">
          <a:xfrm>
            <a:off x="3779838" y="1089025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" name="AutoShape 104"/>
          <p:cNvSpPr>
            <a:spLocks noChangeArrowheads="1"/>
          </p:cNvSpPr>
          <p:nvPr/>
        </p:nvSpPr>
        <p:spPr bwMode="auto">
          <a:xfrm>
            <a:off x="1438275" y="5805488"/>
            <a:ext cx="180975" cy="109537"/>
          </a:xfrm>
          <a:prstGeom prst="cube">
            <a:avLst>
              <a:gd name="adj" fmla="val 10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" name="Line 105"/>
          <p:cNvSpPr>
            <a:spLocks noChangeShapeType="1"/>
          </p:cNvSpPr>
          <p:nvPr/>
        </p:nvSpPr>
        <p:spPr bwMode="auto">
          <a:xfrm>
            <a:off x="1654175" y="5770563"/>
            <a:ext cx="1254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" name="Line 106"/>
          <p:cNvSpPr>
            <a:spLocks noChangeShapeType="1"/>
          </p:cNvSpPr>
          <p:nvPr/>
        </p:nvSpPr>
        <p:spPr bwMode="auto">
          <a:xfrm>
            <a:off x="1727200" y="5697538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" name="Line 107"/>
          <p:cNvSpPr>
            <a:spLocks noChangeShapeType="1"/>
          </p:cNvSpPr>
          <p:nvPr/>
        </p:nvSpPr>
        <p:spPr bwMode="auto">
          <a:xfrm flipV="1">
            <a:off x="1798638" y="5624513"/>
            <a:ext cx="10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" name="Line 108"/>
          <p:cNvSpPr>
            <a:spLocks noChangeShapeType="1"/>
          </p:cNvSpPr>
          <p:nvPr/>
        </p:nvSpPr>
        <p:spPr bwMode="auto">
          <a:xfrm flipV="1">
            <a:off x="1870075" y="5553075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" name="Line 109"/>
          <p:cNvSpPr>
            <a:spLocks noChangeShapeType="1"/>
          </p:cNvSpPr>
          <p:nvPr/>
        </p:nvSpPr>
        <p:spPr bwMode="auto">
          <a:xfrm>
            <a:off x="1943100" y="5481638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" name="Line 110"/>
          <p:cNvSpPr>
            <a:spLocks noChangeShapeType="1"/>
          </p:cNvSpPr>
          <p:nvPr/>
        </p:nvSpPr>
        <p:spPr bwMode="auto">
          <a:xfrm flipH="1">
            <a:off x="3346450" y="10890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" name="Line 111"/>
          <p:cNvSpPr>
            <a:spLocks noChangeShapeType="1"/>
          </p:cNvSpPr>
          <p:nvPr/>
        </p:nvSpPr>
        <p:spPr bwMode="auto">
          <a:xfrm flipV="1">
            <a:off x="2014538" y="5408613"/>
            <a:ext cx="10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" name="Line 112"/>
          <p:cNvSpPr>
            <a:spLocks noChangeShapeType="1"/>
          </p:cNvSpPr>
          <p:nvPr/>
        </p:nvSpPr>
        <p:spPr bwMode="auto">
          <a:xfrm flipV="1">
            <a:off x="2087563" y="5337175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" name="Line 113"/>
          <p:cNvSpPr>
            <a:spLocks noChangeShapeType="1"/>
          </p:cNvSpPr>
          <p:nvPr/>
        </p:nvSpPr>
        <p:spPr bwMode="auto">
          <a:xfrm>
            <a:off x="2159000" y="5265738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7" name="Line 114"/>
          <p:cNvSpPr>
            <a:spLocks noChangeShapeType="1"/>
          </p:cNvSpPr>
          <p:nvPr/>
        </p:nvSpPr>
        <p:spPr bwMode="auto">
          <a:xfrm flipV="1">
            <a:off x="2230438" y="5192713"/>
            <a:ext cx="10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" name="Line 115"/>
          <p:cNvSpPr>
            <a:spLocks noChangeShapeType="1"/>
          </p:cNvSpPr>
          <p:nvPr/>
        </p:nvSpPr>
        <p:spPr bwMode="auto">
          <a:xfrm flipV="1">
            <a:off x="2303463" y="5121275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" name="Line 116"/>
          <p:cNvSpPr>
            <a:spLocks noChangeShapeType="1"/>
          </p:cNvSpPr>
          <p:nvPr/>
        </p:nvSpPr>
        <p:spPr bwMode="auto">
          <a:xfrm>
            <a:off x="2374900" y="5049838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" name="Line 117"/>
          <p:cNvSpPr>
            <a:spLocks noChangeShapeType="1"/>
          </p:cNvSpPr>
          <p:nvPr/>
        </p:nvSpPr>
        <p:spPr bwMode="auto">
          <a:xfrm flipV="1">
            <a:off x="2446338" y="4976813"/>
            <a:ext cx="10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" name="Line 118"/>
          <p:cNvSpPr>
            <a:spLocks noChangeShapeType="1"/>
          </p:cNvSpPr>
          <p:nvPr/>
        </p:nvSpPr>
        <p:spPr bwMode="auto">
          <a:xfrm>
            <a:off x="2519363" y="4905375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" name="Line 119"/>
          <p:cNvSpPr>
            <a:spLocks noChangeShapeType="1"/>
          </p:cNvSpPr>
          <p:nvPr/>
        </p:nvSpPr>
        <p:spPr bwMode="auto">
          <a:xfrm flipV="1">
            <a:off x="2590800" y="483235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" name="Line 120"/>
          <p:cNvSpPr>
            <a:spLocks noChangeShapeType="1"/>
          </p:cNvSpPr>
          <p:nvPr/>
        </p:nvSpPr>
        <p:spPr bwMode="auto">
          <a:xfrm>
            <a:off x="2698750" y="4689475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" name="Line 121"/>
          <p:cNvSpPr>
            <a:spLocks noChangeShapeType="1"/>
          </p:cNvSpPr>
          <p:nvPr/>
        </p:nvSpPr>
        <p:spPr bwMode="auto">
          <a:xfrm flipV="1">
            <a:off x="2698750" y="461645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" name="Line 122"/>
          <p:cNvSpPr>
            <a:spLocks noChangeShapeType="1"/>
          </p:cNvSpPr>
          <p:nvPr/>
        </p:nvSpPr>
        <p:spPr bwMode="auto">
          <a:xfrm>
            <a:off x="2770188" y="4510088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" name="Line 123"/>
          <p:cNvSpPr>
            <a:spLocks noChangeShapeType="1"/>
          </p:cNvSpPr>
          <p:nvPr/>
        </p:nvSpPr>
        <p:spPr bwMode="auto">
          <a:xfrm flipV="1">
            <a:off x="2735263" y="450850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" name="Line 124"/>
          <p:cNvSpPr>
            <a:spLocks noChangeShapeType="1"/>
          </p:cNvSpPr>
          <p:nvPr/>
        </p:nvSpPr>
        <p:spPr bwMode="auto">
          <a:xfrm flipV="1">
            <a:off x="2770188" y="440055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8" name="Line 125"/>
          <p:cNvSpPr>
            <a:spLocks noChangeShapeType="1"/>
          </p:cNvSpPr>
          <p:nvPr/>
        </p:nvSpPr>
        <p:spPr bwMode="auto">
          <a:xfrm flipV="1">
            <a:off x="2806700" y="429260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" name="Line 126"/>
          <p:cNvSpPr>
            <a:spLocks noChangeShapeType="1"/>
          </p:cNvSpPr>
          <p:nvPr/>
        </p:nvSpPr>
        <p:spPr bwMode="auto">
          <a:xfrm flipV="1">
            <a:off x="2843213" y="418465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" name="Line 127"/>
          <p:cNvSpPr>
            <a:spLocks noChangeShapeType="1"/>
          </p:cNvSpPr>
          <p:nvPr/>
        </p:nvSpPr>
        <p:spPr bwMode="auto">
          <a:xfrm flipV="1">
            <a:off x="2879725" y="4076700"/>
            <a:ext cx="106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" name="Line 128"/>
          <p:cNvSpPr>
            <a:spLocks noChangeShapeType="1"/>
          </p:cNvSpPr>
          <p:nvPr/>
        </p:nvSpPr>
        <p:spPr bwMode="auto">
          <a:xfrm flipV="1">
            <a:off x="2914650" y="396875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" name="Line 129"/>
          <p:cNvSpPr>
            <a:spLocks noChangeShapeType="1"/>
          </p:cNvSpPr>
          <p:nvPr/>
        </p:nvSpPr>
        <p:spPr bwMode="auto">
          <a:xfrm flipV="1">
            <a:off x="1511300" y="4760913"/>
            <a:ext cx="11509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" name="Line 130"/>
          <p:cNvSpPr>
            <a:spLocks noChangeShapeType="1"/>
          </p:cNvSpPr>
          <p:nvPr/>
        </p:nvSpPr>
        <p:spPr bwMode="auto">
          <a:xfrm flipV="1">
            <a:off x="1619250" y="4760913"/>
            <a:ext cx="11525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" name="Line 131"/>
          <p:cNvSpPr>
            <a:spLocks noChangeShapeType="1"/>
          </p:cNvSpPr>
          <p:nvPr/>
        </p:nvSpPr>
        <p:spPr bwMode="auto">
          <a:xfrm flipV="1">
            <a:off x="3059113" y="353695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5" name="Line 132"/>
          <p:cNvSpPr>
            <a:spLocks noChangeShapeType="1"/>
          </p:cNvSpPr>
          <p:nvPr/>
        </p:nvSpPr>
        <p:spPr bwMode="auto">
          <a:xfrm flipV="1">
            <a:off x="3022600" y="364490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" name="Line 133"/>
          <p:cNvSpPr>
            <a:spLocks noChangeShapeType="1"/>
          </p:cNvSpPr>
          <p:nvPr/>
        </p:nvSpPr>
        <p:spPr bwMode="auto">
          <a:xfrm flipV="1">
            <a:off x="2987675" y="3752850"/>
            <a:ext cx="106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" name="Line 134"/>
          <p:cNvSpPr>
            <a:spLocks noChangeShapeType="1"/>
          </p:cNvSpPr>
          <p:nvPr/>
        </p:nvSpPr>
        <p:spPr bwMode="auto">
          <a:xfrm flipV="1">
            <a:off x="2951163" y="386080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" name="Line 135"/>
          <p:cNvSpPr>
            <a:spLocks noChangeShapeType="1"/>
          </p:cNvSpPr>
          <p:nvPr/>
        </p:nvSpPr>
        <p:spPr bwMode="auto">
          <a:xfrm flipV="1">
            <a:off x="3095625" y="342900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" name="Line 136"/>
          <p:cNvSpPr>
            <a:spLocks noChangeShapeType="1"/>
          </p:cNvSpPr>
          <p:nvPr/>
        </p:nvSpPr>
        <p:spPr bwMode="auto">
          <a:xfrm flipV="1">
            <a:off x="2662238" y="4760913"/>
            <a:ext cx="10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0" name="Line 137"/>
          <p:cNvSpPr>
            <a:spLocks noChangeShapeType="1"/>
          </p:cNvSpPr>
          <p:nvPr/>
        </p:nvSpPr>
        <p:spPr bwMode="auto">
          <a:xfrm>
            <a:off x="3132138" y="1557338"/>
            <a:ext cx="0" cy="176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" name="Line 138"/>
          <p:cNvSpPr>
            <a:spLocks noChangeShapeType="1"/>
          </p:cNvSpPr>
          <p:nvPr/>
        </p:nvSpPr>
        <p:spPr bwMode="auto">
          <a:xfrm>
            <a:off x="3238500" y="1557338"/>
            <a:ext cx="0" cy="176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" name="Line 139"/>
          <p:cNvSpPr>
            <a:spLocks noChangeShapeType="1"/>
          </p:cNvSpPr>
          <p:nvPr/>
        </p:nvSpPr>
        <p:spPr bwMode="auto">
          <a:xfrm flipV="1">
            <a:off x="3130550" y="332105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" name="Line 140"/>
          <p:cNvSpPr>
            <a:spLocks noChangeShapeType="1"/>
          </p:cNvSpPr>
          <p:nvPr/>
        </p:nvSpPr>
        <p:spPr bwMode="auto">
          <a:xfrm flipV="1">
            <a:off x="3130550" y="3213100"/>
            <a:ext cx="107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" name="Line 141"/>
          <p:cNvSpPr>
            <a:spLocks noChangeShapeType="1"/>
          </p:cNvSpPr>
          <p:nvPr/>
        </p:nvSpPr>
        <p:spPr bwMode="auto">
          <a:xfrm>
            <a:off x="3130550" y="310515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" name="Line 142"/>
          <p:cNvSpPr>
            <a:spLocks noChangeShapeType="1"/>
          </p:cNvSpPr>
          <p:nvPr/>
        </p:nvSpPr>
        <p:spPr bwMode="auto">
          <a:xfrm>
            <a:off x="3130550" y="299720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" name="Line 143"/>
          <p:cNvSpPr>
            <a:spLocks noChangeShapeType="1"/>
          </p:cNvSpPr>
          <p:nvPr/>
        </p:nvSpPr>
        <p:spPr bwMode="auto">
          <a:xfrm>
            <a:off x="3130550" y="288925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7" name="Line 144"/>
          <p:cNvSpPr>
            <a:spLocks noChangeShapeType="1"/>
          </p:cNvSpPr>
          <p:nvPr/>
        </p:nvSpPr>
        <p:spPr bwMode="auto">
          <a:xfrm>
            <a:off x="3130550" y="278130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" name="Line 145"/>
          <p:cNvSpPr>
            <a:spLocks noChangeShapeType="1"/>
          </p:cNvSpPr>
          <p:nvPr/>
        </p:nvSpPr>
        <p:spPr bwMode="auto">
          <a:xfrm>
            <a:off x="3130550" y="267335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" name="Line 146"/>
          <p:cNvSpPr>
            <a:spLocks noChangeShapeType="1"/>
          </p:cNvSpPr>
          <p:nvPr/>
        </p:nvSpPr>
        <p:spPr bwMode="auto">
          <a:xfrm>
            <a:off x="3130550" y="256540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" name="Line 147"/>
          <p:cNvSpPr>
            <a:spLocks noChangeShapeType="1"/>
          </p:cNvSpPr>
          <p:nvPr/>
        </p:nvSpPr>
        <p:spPr bwMode="auto">
          <a:xfrm>
            <a:off x="3130550" y="245745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" name="Line 148"/>
          <p:cNvSpPr>
            <a:spLocks noChangeShapeType="1"/>
          </p:cNvSpPr>
          <p:nvPr/>
        </p:nvSpPr>
        <p:spPr bwMode="auto">
          <a:xfrm>
            <a:off x="3130550" y="234950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" name="Line 149"/>
          <p:cNvSpPr>
            <a:spLocks noChangeShapeType="1"/>
          </p:cNvSpPr>
          <p:nvPr/>
        </p:nvSpPr>
        <p:spPr bwMode="auto">
          <a:xfrm flipV="1">
            <a:off x="3130550" y="2239963"/>
            <a:ext cx="10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" name="Line 150"/>
          <p:cNvSpPr>
            <a:spLocks noChangeShapeType="1"/>
          </p:cNvSpPr>
          <p:nvPr/>
        </p:nvSpPr>
        <p:spPr bwMode="auto">
          <a:xfrm flipV="1">
            <a:off x="3130550" y="2132013"/>
            <a:ext cx="10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4" name="Line 151"/>
          <p:cNvSpPr>
            <a:spLocks noChangeShapeType="1"/>
          </p:cNvSpPr>
          <p:nvPr/>
        </p:nvSpPr>
        <p:spPr bwMode="auto">
          <a:xfrm flipV="1">
            <a:off x="3130550" y="2024063"/>
            <a:ext cx="10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5" name="Line 152"/>
          <p:cNvSpPr>
            <a:spLocks noChangeShapeType="1"/>
          </p:cNvSpPr>
          <p:nvPr/>
        </p:nvSpPr>
        <p:spPr bwMode="auto">
          <a:xfrm flipV="1">
            <a:off x="3130550" y="1916113"/>
            <a:ext cx="10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" name="Line 153"/>
          <p:cNvSpPr>
            <a:spLocks noChangeShapeType="1"/>
          </p:cNvSpPr>
          <p:nvPr/>
        </p:nvSpPr>
        <p:spPr bwMode="auto">
          <a:xfrm flipV="1">
            <a:off x="3130550" y="1808163"/>
            <a:ext cx="10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" name="Line 154"/>
          <p:cNvSpPr>
            <a:spLocks noChangeShapeType="1"/>
          </p:cNvSpPr>
          <p:nvPr/>
        </p:nvSpPr>
        <p:spPr bwMode="auto">
          <a:xfrm flipV="1">
            <a:off x="1511300" y="2816225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" name="Line 155"/>
          <p:cNvSpPr>
            <a:spLocks noChangeShapeType="1"/>
          </p:cNvSpPr>
          <p:nvPr/>
        </p:nvSpPr>
        <p:spPr bwMode="auto">
          <a:xfrm flipV="1">
            <a:off x="1511300" y="2924175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" name="Line 156"/>
          <p:cNvSpPr>
            <a:spLocks noChangeShapeType="1"/>
          </p:cNvSpPr>
          <p:nvPr/>
        </p:nvSpPr>
        <p:spPr bwMode="auto">
          <a:xfrm flipV="1">
            <a:off x="1511300" y="3033713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" name="Line 157"/>
          <p:cNvSpPr>
            <a:spLocks noChangeShapeType="1"/>
          </p:cNvSpPr>
          <p:nvPr/>
        </p:nvSpPr>
        <p:spPr bwMode="auto">
          <a:xfrm flipV="1">
            <a:off x="1511300" y="3141663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" name="Line 158"/>
          <p:cNvSpPr>
            <a:spLocks noChangeShapeType="1"/>
          </p:cNvSpPr>
          <p:nvPr/>
        </p:nvSpPr>
        <p:spPr bwMode="auto">
          <a:xfrm flipV="1">
            <a:off x="1511300" y="3249613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" name="Line 159"/>
          <p:cNvSpPr>
            <a:spLocks noChangeShapeType="1"/>
          </p:cNvSpPr>
          <p:nvPr/>
        </p:nvSpPr>
        <p:spPr bwMode="auto">
          <a:xfrm flipV="1">
            <a:off x="1511300" y="3357563"/>
            <a:ext cx="1619250" cy="1619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" name="Line 160"/>
          <p:cNvSpPr>
            <a:spLocks noChangeShapeType="1"/>
          </p:cNvSpPr>
          <p:nvPr/>
        </p:nvSpPr>
        <p:spPr bwMode="auto">
          <a:xfrm flipV="1">
            <a:off x="1511300" y="3536950"/>
            <a:ext cx="1547813" cy="15462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" name="Line 161"/>
          <p:cNvSpPr>
            <a:spLocks noChangeShapeType="1"/>
          </p:cNvSpPr>
          <p:nvPr/>
        </p:nvSpPr>
        <p:spPr bwMode="auto">
          <a:xfrm flipV="1">
            <a:off x="1511300" y="3681413"/>
            <a:ext cx="1511300" cy="151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" name="Line 162"/>
          <p:cNvSpPr>
            <a:spLocks noChangeShapeType="1"/>
          </p:cNvSpPr>
          <p:nvPr/>
        </p:nvSpPr>
        <p:spPr bwMode="auto">
          <a:xfrm flipV="1">
            <a:off x="1511300" y="3860800"/>
            <a:ext cx="1439863" cy="14398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" name="Line 163"/>
          <p:cNvSpPr>
            <a:spLocks noChangeShapeType="1"/>
          </p:cNvSpPr>
          <p:nvPr/>
        </p:nvSpPr>
        <p:spPr bwMode="auto">
          <a:xfrm flipV="1">
            <a:off x="1511300" y="4041775"/>
            <a:ext cx="1368425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" name="Line 164"/>
          <p:cNvSpPr>
            <a:spLocks noChangeShapeType="1"/>
          </p:cNvSpPr>
          <p:nvPr/>
        </p:nvSpPr>
        <p:spPr bwMode="auto">
          <a:xfrm flipV="1">
            <a:off x="1511300" y="4546600"/>
            <a:ext cx="1223963" cy="11874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8" name="Line 165"/>
          <p:cNvSpPr>
            <a:spLocks noChangeShapeType="1"/>
          </p:cNvSpPr>
          <p:nvPr/>
        </p:nvSpPr>
        <p:spPr bwMode="auto">
          <a:xfrm flipV="1">
            <a:off x="1511300" y="4195763"/>
            <a:ext cx="1331913" cy="13319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9" name="Line 166"/>
          <p:cNvSpPr>
            <a:spLocks noChangeShapeType="1"/>
          </p:cNvSpPr>
          <p:nvPr/>
        </p:nvSpPr>
        <p:spPr bwMode="auto">
          <a:xfrm flipV="1">
            <a:off x="1511300" y="4402138"/>
            <a:ext cx="1258888" cy="12239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0" name="Line 167"/>
          <p:cNvSpPr>
            <a:spLocks noChangeShapeType="1"/>
          </p:cNvSpPr>
          <p:nvPr/>
        </p:nvSpPr>
        <p:spPr bwMode="auto">
          <a:xfrm flipV="1">
            <a:off x="1511300" y="4725988"/>
            <a:ext cx="1150938" cy="11160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" name="Line 172"/>
          <p:cNvSpPr>
            <a:spLocks noChangeShapeType="1"/>
          </p:cNvSpPr>
          <p:nvPr/>
        </p:nvSpPr>
        <p:spPr bwMode="auto">
          <a:xfrm>
            <a:off x="2519363" y="2168525"/>
            <a:ext cx="0" cy="273685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2" name="Line 174"/>
          <p:cNvSpPr>
            <a:spLocks noChangeShapeType="1"/>
          </p:cNvSpPr>
          <p:nvPr/>
        </p:nvSpPr>
        <p:spPr bwMode="auto">
          <a:xfrm flipH="1">
            <a:off x="2447925" y="2097088"/>
            <a:ext cx="144463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" name="AutoShape 175"/>
          <p:cNvSpPr>
            <a:spLocks noChangeArrowheads="1"/>
          </p:cNvSpPr>
          <p:nvPr/>
        </p:nvSpPr>
        <p:spPr bwMode="auto">
          <a:xfrm rot="5400000">
            <a:off x="2446338" y="3862388"/>
            <a:ext cx="107950" cy="107950"/>
          </a:xfrm>
          <a:prstGeom prst="can">
            <a:avLst>
              <a:gd name="adj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" name="AutoShape 178"/>
          <p:cNvSpPr>
            <a:spLocks noChangeArrowheads="1"/>
          </p:cNvSpPr>
          <p:nvPr/>
        </p:nvSpPr>
        <p:spPr bwMode="auto">
          <a:xfrm>
            <a:off x="1403350" y="1016000"/>
            <a:ext cx="1944688" cy="2052638"/>
          </a:xfrm>
          <a:prstGeom prst="cube">
            <a:avLst>
              <a:gd name="adj" fmla="val 98056"/>
            </a:avLst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" name="AutoShape 179"/>
          <p:cNvSpPr>
            <a:spLocks noChangeArrowheads="1"/>
          </p:cNvSpPr>
          <p:nvPr/>
        </p:nvSpPr>
        <p:spPr bwMode="auto">
          <a:xfrm>
            <a:off x="3132138" y="1016000"/>
            <a:ext cx="433387" cy="539750"/>
          </a:xfrm>
          <a:prstGeom prst="cube">
            <a:avLst>
              <a:gd name="adj" fmla="val 93407"/>
            </a:avLst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6" name="Group 176"/>
          <p:cNvGrpSpPr>
            <a:grpSpLocks/>
          </p:cNvGrpSpPr>
          <p:nvPr/>
        </p:nvGrpSpPr>
        <p:grpSpPr bwMode="auto">
          <a:xfrm>
            <a:off x="1654175" y="1052513"/>
            <a:ext cx="144463" cy="5400675"/>
            <a:chOff x="952" y="618"/>
            <a:chExt cx="91" cy="3402"/>
          </a:xfrm>
        </p:grpSpPr>
        <p:grpSp>
          <p:nvGrpSpPr>
            <p:cNvPr id="157" name="Group 52"/>
            <p:cNvGrpSpPr>
              <a:grpSpLocks/>
            </p:cNvGrpSpPr>
            <p:nvPr/>
          </p:nvGrpSpPr>
          <p:grpSpPr bwMode="auto">
            <a:xfrm>
              <a:off x="952" y="618"/>
              <a:ext cx="91" cy="45"/>
              <a:chOff x="1746" y="255"/>
              <a:chExt cx="91" cy="45"/>
            </a:xfrm>
          </p:grpSpPr>
          <p:sp>
            <p:nvSpPr>
              <p:cNvPr id="161" name="Line 48"/>
              <p:cNvSpPr>
                <a:spLocks noChangeShapeType="1"/>
              </p:cNvSpPr>
              <p:nvPr/>
            </p:nvSpPr>
            <p:spPr bwMode="auto">
              <a:xfrm flipH="1">
                <a:off x="1746" y="255"/>
                <a:ext cx="45" cy="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Line 49"/>
              <p:cNvSpPr>
                <a:spLocks noChangeShapeType="1"/>
              </p:cNvSpPr>
              <p:nvPr/>
            </p:nvSpPr>
            <p:spPr bwMode="auto">
              <a:xfrm flipH="1">
                <a:off x="1746" y="300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8" name="Line 55"/>
            <p:cNvSpPr>
              <a:spLocks noChangeShapeType="1"/>
            </p:cNvSpPr>
            <p:nvPr/>
          </p:nvSpPr>
          <p:spPr bwMode="auto">
            <a:xfrm flipH="1">
              <a:off x="952" y="402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Line 57"/>
            <p:cNvSpPr>
              <a:spLocks noChangeShapeType="1"/>
            </p:cNvSpPr>
            <p:nvPr/>
          </p:nvSpPr>
          <p:spPr bwMode="auto">
            <a:xfrm>
              <a:off x="998" y="618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Rectangle 69"/>
            <p:cNvSpPr>
              <a:spLocks noChangeArrowheads="1"/>
            </p:cNvSpPr>
            <p:nvPr/>
          </p:nvSpPr>
          <p:spPr bwMode="auto">
            <a:xfrm>
              <a:off x="952" y="663"/>
              <a:ext cx="91" cy="335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3" name="Group 195"/>
          <p:cNvGrpSpPr>
            <a:grpSpLocks/>
          </p:cNvGrpSpPr>
          <p:nvPr/>
        </p:nvGrpSpPr>
        <p:grpSpPr bwMode="auto">
          <a:xfrm>
            <a:off x="3706813" y="908050"/>
            <a:ext cx="217487" cy="3565525"/>
            <a:chOff x="2585" y="368"/>
            <a:chExt cx="137" cy="2246"/>
          </a:xfrm>
        </p:grpSpPr>
        <p:sp>
          <p:nvSpPr>
            <p:cNvPr id="164" name="Rectangle 189"/>
            <p:cNvSpPr>
              <a:spLocks noChangeArrowheads="1"/>
            </p:cNvSpPr>
            <p:nvPr/>
          </p:nvSpPr>
          <p:spPr bwMode="auto">
            <a:xfrm>
              <a:off x="2631" y="368"/>
              <a:ext cx="90" cy="2199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Line 185"/>
            <p:cNvSpPr>
              <a:spLocks noChangeShapeType="1"/>
            </p:cNvSpPr>
            <p:nvPr/>
          </p:nvSpPr>
          <p:spPr bwMode="auto">
            <a:xfrm flipH="1">
              <a:off x="2585" y="368"/>
              <a:ext cx="4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Line 186"/>
            <p:cNvSpPr>
              <a:spLocks noChangeShapeType="1"/>
            </p:cNvSpPr>
            <p:nvPr/>
          </p:nvSpPr>
          <p:spPr bwMode="auto">
            <a:xfrm flipH="1">
              <a:off x="2631" y="368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Line 193"/>
            <p:cNvSpPr>
              <a:spLocks noChangeShapeType="1"/>
            </p:cNvSpPr>
            <p:nvPr/>
          </p:nvSpPr>
          <p:spPr bwMode="auto">
            <a:xfrm>
              <a:off x="2585" y="414"/>
              <a:ext cx="0" cy="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Line 194"/>
            <p:cNvSpPr>
              <a:spLocks noChangeShapeType="1"/>
            </p:cNvSpPr>
            <p:nvPr/>
          </p:nvSpPr>
          <p:spPr bwMode="auto">
            <a:xfrm flipH="1">
              <a:off x="2585" y="2568"/>
              <a:ext cx="4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9" name="AutoShape 408"/>
          <p:cNvSpPr>
            <a:spLocks noChangeArrowheads="1"/>
          </p:cNvSpPr>
          <p:nvPr/>
        </p:nvSpPr>
        <p:spPr bwMode="auto">
          <a:xfrm>
            <a:off x="3276600" y="1233488"/>
            <a:ext cx="142875" cy="142875"/>
          </a:xfrm>
          <a:prstGeom prst="cube">
            <a:avLst>
              <a:gd name="adj" fmla="val 75736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0" name="AutoShape 415"/>
          <p:cNvSpPr>
            <a:spLocks noChangeArrowheads="1"/>
          </p:cNvSpPr>
          <p:nvPr/>
        </p:nvSpPr>
        <p:spPr bwMode="auto">
          <a:xfrm>
            <a:off x="719138" y="1808163"/>
            <a:ext cx="252412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1" name="Line 416"/>
          <p:cNvSpPr>
            <a:spLocks noChangeShapeType="1"/>
          </p:cNvSpPr>
          <p:nvPr/>
        </p:nvSpPr>
        <p:spPr bwMode="auto">
          <a:xfrm flipV="1">
            <a:off x="754063" y="1231900"/>
            <a:ext cx="576262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2" name="Line 417"/>
          <p:cNvSpPr>
            <a:spLocks noChangeShapeType="1"/>
          </p:cNvSpPr>
          <p:nvPr/>
        </p:nvSpPr>
        <p:spPr bwMode="auto">
          <a:xfrm flipV="1">
            <a:off x="1006475" y="1231900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" name="Line 418"/>
          <p:cNvSpPr>
            <a:spLocks noChangeShapeType="1"/>
          </p:cNvSpPr>
          <p:nvPr/>
        </p:nvSpPr>
        <p:spPr bwMode="auto">
          <a:xfrm flipV="1">
            <a:off x="969962" y="1436913"/>
            <a:ext cx="722271" cy="69509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" name="Line 420"/>
          <p:cNvSpPr>
            <a:spLocks noChangeShapeType="1"/>
          </p:cNvSpPr>
          <p:nvPr/>
        </p:nvSpPr>
        <p:spPr bwMode="auto">
          <a:xfrm flipV="1">
            <a:off x="1511300" y="836613"/>
            <a:ext cx="215900" cy="2143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" name="Line 421"/>
          <p:cNvSpPr>
            <a:spLocks noChangeShapeType="1"/>
          </p:cNvSpPr>
          <p:nvPr/>
        </p:nvSpPr>
        <p:spPr bwMode="auto">
          <a:xfrm flipV="1">
            <a:off x="1727200" y="836613"/>
            <a:ext cx="252413" cy="2508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" name="Line 422"/>
          <p:cNvSpPr>
            <a:spLocks noChangeShapeType="1"/>
          </p:cNvSpPr>
          <p:nvPr/>
        </p:nvSpPr>
        <p:spPr bwMode="auto">
          <a:xfrm flipV="1">
            <a:off x="1798638" y="1160463"/>
            <a:ext cx="179387" cy="1793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7" name="Line 424"/>
          <p:cNvSpPr>
            <a:spLocks noChangeShapeType="1"/>
          </p:cNvSpPr>
          <p:nvPr/>
        </p:nvSpPr>
        <p:spPr bwMode="auto">
          <a:xfrm>
            <a:off x="3743325" y="119697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" name="Line 425"/>
          <p:cNvSpPr>
            <a:spLocks noChangeShapeType="1"/>
          </p:cNvSpPr>
          <p:nvPr/>
        </p:nvSpPr>
        <p:spPr bwMode="auto">
          <a:xfrm>
            <a:off x="2735263" y="1196975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" name="Line 427"/>
          <p:cNvSpPr>
            <a:spLocks noChangeShapeType="1"/>
          </p:cNvSpPr>
          <p:nvPr/>
        </p:nvSpPr>
        <p:spPr bwMode="auto">
          <a:xfrm>
            <a:off x="3743325" y="4329113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" name="Line 428"/>
          <p:cNvSpPr>
            <a:spLocks noChangeShapeType="1"/>
          </p:cNvSpPr>
          <p:nvPr/>
        </p:nvSpPr>
        <p:spPr bwMode="auto">
          <a:xfrm>
            <a:off x="1798638" y="6381750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1" name="Line 429"/>
          <p:cNvSpPr>
            <a:spLocks noChangeShapeType="1"/>
          </p:cNvSpPr>
          <p:nvPr/>
        </p:nvSpPr>
        <p:spPr bwMode="auto">
          <a:xfrm>
            <a:off x="827088" y="6381750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2" name="Line 430"/>
          <p:cNvSpPr>
            <a:spLocks noChangeShapeType="1"/>
          </p:cNvSpPr>
          <p:nvPr/>
        </p:nvSpPr>
        <p:spPr bwMode="auto">
          <a:xfrm>
            <a:off x="1800225" y="31765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3" name="Line 431"/>
          <p:cNvSpPr>
            <a:spLocks noChangeShapeType="1"/>
          </p:cNvSpPr>
          <p:nvPr/>
        </p:nvSpPr>
        <p:spPr bwMode="auto">
          <a:xfrm>
            <a:off x="863600" y="31765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" name="Line 442"/>
          <p:cNvSpPr>
            <a:spLocks noChangeShapeType="1"/>
          </p:cNvSpPr>
          <p:nvPr/>
        </p:nvSpPr>
        <p:spPr bwMode="auto">
          <a:xfrm flipV="1">
            <a:off x="3059113" y="7286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5" name="Line 443"/>
          <p:cNvSpPr>
            <a:spLocks noChangeShapeType="1"/>
          </p:cNvSpPr>
          <p:nvPr/>
        </p:nvSpPr>
        <p:spPr bwMode="auto">
          <a:xfrm flipV="1">
            <a:off x="3203575" y="7286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6" name="Line 444"/>
          <p:cNvSpPr>
            <a:spLocks noChangeShapeType="1"/>
          </p:cNvSpPr>
          <p:nvPr/>
        </p:nvSpPr>
        <p:spPr bwMode="auto">
          <a:xfrm flipV="1">
            <a:off x="3130550" y="8001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7" name="Line 448"/>
          <p:cNvSpPr>
            <a:spLocks noChangeShapeType="1"/>
          </p:cNvSpPr>
          <p:nvPr/>
        </p:nvSpPr>
        <p:spPr bwMode="auto">
          <a:xfrm flipV="1">
            <a:off x="3706813" y="8001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8" name="Line 449"/>
          <p:cNvSpPr>
            <a:spLocks noChangeShapeType="1"/>
          </p:cNvSpPr>
          <p:nvPr/>
        </p:nvSpPr>
        <p:spPr bwMode="auto">
          <a:xfrm flipV="1">
            <a:off x="3922713" y="7286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9" name="Line 450"/>
          <p:cNvSpPr>
            <a:spLocks noChangeShapeType="1"/>
          </p:cNvSpPr>
          <p:nvPr/>
        </p:nvSpPr>
        <p:spPr bwMode="auto">
          <a:xfrm flipV="1">
            <a:off x="3778250" y="7286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" name="AutoShape 457"/>
          <p:cNvSpPr>
            <a:spLocks noChangeArrowheads="1"/>
          </p:cNvSpPr>
          <p:nvPr/>
        </p:nvSpPr>
        <p:spPr bwMode="auto">
          <a:xfrm>
            <a:off x="3311525" y="1233488"/>
            <a:ext cx="504825" cy="107950"/>
          </a:xfrm>
          <a:prstGeom prst="parallelogram">
            <a:avLst>
              <a:gd name="adj" fmla="val 105892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2" name="AutoShape 458"/>
          <p:cNvSpPr>
            <a:spLocks noChangeArrowheads="1"/>
          </p:cNvSpPr>
          <p:nvPr/>
        </p:nvSpPr>
        <p:spPr bwMode="auto">
          <a:xfrm>
            <a:off x="3492500" y="4508500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" name="AutoShape 463"/>
          <p:cNvSpPr>
            <a:spLocks noChangeArrowheads="1"/>
          </p:cNvSpPr>
          <p:nvPr/>
        </p:nvSpPr>
        <p:spPr bwMode="auto">
          <a:xfrm>
            <a:off x="3240088" y="4724400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" name="AutoShape 464"/>
          <p:cNvSpPr>
            <a:spLocks noChangeArrowheads="1"/>
          </p:cNvSpPr>
          <p:nvPr/>
        </p:nvSpPr>
        <p:spPr bwMode="auto">
          <a:xfrm>
            <a:off x="3024188" y="4941888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" name="AutoShape 465"/>
          <p:cNvSpPr>
            <a:spLocks noChangeArrowheads="1"/>
          </p:cNvSpPr>
          <p:nvPr/>
        </p:nvSpPr>
        <p:spPr bwMode="auto">
          <a:xfrm>
            <a:off x="2771775" y="5192713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" name="AutoShape 466"/>
          <p:cNvSpPr>
            <a:spLocks noChangeArrowheads="1"/>
          </p:cNvSpPr>
          <p:nvPr/>
        </p:nvSpPr>
        <p:spPr bwMode="auto">
          <a:xfrm>
            <a:off x="2519363" y="5445125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7" name="AutoShape 467"/>
          <p:cNvSpPr>
            <a:spLocks noChangeArrowheads="1"/>
          </p:cNvSpPr>
          <p:nvPr/>
        </p:nvSpPr>
        <p:spPr bwMode="auto">
          <a:xfrm>
            <a:off x="2303463" y="5661025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" name="AutoShape 468"/>
          <p:cNvSpPr>
            <a:spLocks noChangeArrowheads="1"/>
          </p:cNvSpPr>
          <p:nvPr/>
        </p:nvSpPr>
        <p:spPr bwMode="auto">
          <a:xfrm>
            <a:off x="2087563" y="5876925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9" name="AutoShape 469"/>
          <p:cNvSpPr>
            <a:spLocks noChangeArrowheads="1"/>
          </p:cNvSpPr>
          <p:nvPr/>
        </p:nvSpPr>
        <p:spPr bwMode="auto">
          <a:xfrm>
            <a:off x="1835150" y="6129338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0" name="AutoShape 470"/>
          <p:cNvSpPr>
            <a:spLocks noChangeArrowheads="1"/>
          </p:cNvSpPr>
          <p:nvPr/>
        </p:nvSpPr>
        <p:spPr bwMode="auto">
          <a:xfrm>
            <a:off x="2663825" y="1233488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" name="AutoShape 471"/>
          <p:cNvSpPr>
            <a:spLocks noChangeArrowheads="1"/>
          </p:cNvSpPr>
          <p:nvPr/>
        </p:nvSpPr>
        <p:spPr bwMode="auto">
          <a:xfrm>
            <a:off x="2447925" y="1449388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2" name="AutoShape 472"/>
          <p:cNvSpPr>
            <a:spLocks noChangeArrowheads="1"/>
          </p:cNvSpPr>
          <p:nvPr/>
        </p:nvSpPr>
        <p:spPr bwMode="auto">
          <a:xfrm>
            <a:off x="2232025" y="1665288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3" name="AutoShape 473"/>
          <p:cNvSpPr>
            <a:spLocks noChangeArrowheads="1"/>
          </p:cNvSpPr>
          <p:nvPr/>
        </p:nvSpPr>
        <p:spPr bwMode="auto">
          <a:xfrm>
            <a:off x="1800225" y="2097088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" name="AutoShape 474"/>
          <p:cNvSpPr>
            <a:spLocks noChangeArrowheads="1"/>
          </p:cNvSpPr>
          <p:nvPr/>
        </p:nvSpPr>
        <p:spPr bwMode="auto">
          <a:xfrm>
            <a:off x="2016125" y="1881188"/>
            <a:ext cx="431800" cy="107950"/>
          </a:xfrm>
          <a:prstGeom prst="parallelogram">
            <a:avLst>
              <a:gd name="adj" fmla="val 113204"/>
            </a:avLst>
          </a:prstGeom>
          <a:solidFill>
            <a:srgbClr val="00B050"/>
          </a:solidFill>
          <a:ln w="9525">
            <a:solidFill>
              <a:srgbClr val="1C5F1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" name="Text Box 479"/>
          <p:cNvSpPr txBox="1">
            <a:spLocks noChangeArrowheads="1"/>
          </p:cNvSpPr>
          <p:nvPr/>
        </p:nvSpPr>
        <p:spPr bwMode="auto">
          <a:xfrm>
            <a:off x="2843213" y="5734050"/>
            <a:ext cx="18716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Rockwell" pitchFamily="18" charset="0"/>
              </a:rPr>
              <a:t>Front-end</a:t>
            </a:r>
            <a:r>
              <a:rPr lang="en-US" b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b="1" dirty="0">
                <a:latin typeface="Rockwell" pitchFamily="18" charset="0"/>
              </a:rPr>
              <a:t>electronics for cathode</a:t>
            </a:r>
            <a:r>
              <a:rPr lang="en-US" b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b="1" dirty="0">
                <a:latin typeface="Rockwell" pitchFamily="18" charset="0"/>
              </a:rPr>
              <a:t>strips</a:t>
            </a:r>
            <a:endParaRPr lang="ru-RU" b="1" dirty="0"/>
          </a:p>
        </p:txBody>
      </p:sp>
      <p:sp>
        <p:nvSpPr>
          <p:cNvPr id="206" name="Line 480"/>
          <p:cNvSpPr>
            <a:spLocks noChangeShapeType="1"/>
          </p:cNvSpPr>
          <p:nvPr/>
        </p:nvSpPr>
        <p:spPr bwMode="auto">
          <a:xfrm flipH="1">
            <a:off x="2303463" y="6057900"/>
            <a:ext cx="5048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" name="Line 481"/>
          <p:cNvSpPr>
            <a:spLocks noChangeShapeType="1"/>
          </p:cNvSpPr>
          <p:nvPr/>
        </p:nvSpPr>
        <p:spPr bwMode="auto">
          <a:xfrm flipV="1">
            <a:off x="3240088" y="4652963"/>
            <a:ext cx="53975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" name="Text Box 482"/>
          <p:cNvSpPr txBox="1">
            <a:spLocks noChangeArrowheads="1"/>
          </p:cNvSpPr>
          <p:nvPr/>
        </p:nvSpPr>
        <p:spPr bwMode="auto">
          <a:xfrm>
            <a:off x="0" y="2349500"/>
            <a:ext cx="1043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Rockwell" pitchFamily="18" charset="0"/>
              </a:rPr>
              <a:t>Hanger</a:t>
            </a:r>
            <a:r>
              <a:rPr lang="en-US" b="1" dirty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b="1" dirty="0">
                <a:latin typeface="Rockwell" pitchFamily="18" charset="0"/>
              </a:rPr>
              <a:t>system</a:t>
            </a:r>
            <a:endParaRPr lang="ru-RU" b="1" dirty="0"/>
          </a:p>
        </p:txBody>
      </p:sp>
      <p:sp>
        <p:nvSpPr>
          <p:cNvPr id="209" name="Line 483"/>
          <p:cNvSpPr>
            <a:spLocks noChangeShapeType="1"/>
          </p:cNvSpPr>
          <p:nvPr/>
        </p:nvSpPr>
        <p:spPr bwMode="auto">
          <a:xfrm flipH="1">
            <a:off x="2592388" y="3573463"/>
            <a:ext cx="719137" cy="323850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" name="Text Box 484"/>
          <p:cNvSpPr txBox="1">
            <a:spLocks noChangeArrowheads="1"/>
          </p:cNvSpPr>
          <p:nvPr/>
        </p:nvSpPr>
        <p:spPr bwMode="auto">
          <a:xfrm>
            <a:off x="3357554" y="3286124"/>
            <a:ext cx="1046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Rockwell" pitchFamily="18" charset="0"/>
              </a:rPr>
              <a:t>Spacer</a:t>
            </a:r>
            <a:endParaRPr lang="ru-RU" b="1" dirty="0"/>
          </a:p>
        </p:txBody>
      </p:sp>
      <p:sp>
        <p:nvSpPr>
          <p:cNvPr id="211" name="Text Box 485"/>
          <p:cNvSpPr txBox="1">
            <a:spLocks noChangeArrowheads="1"/>
          </p:cNvSpPr>
          <p:nvPr/>
        </p:nvSpPr>
        <p:spPr bwMode="auto">
          <a:xfrm>
            <a:off x="3357554" y="1785926"/>
            <a:ext cx="1617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Rockwell" pitchFamily="18" charset="0"/>
              </a:rPr>
              <a:t>Honeycomb</a:t>
            </a:r>
            <a:endParaRPr lang="ru-RU" b="1" dirty="0"/>
          </a:p>
        </p:txBody>
      </p:sp>
      <p:sp>
        <p:nvSpPr>
          <p:cNvPr id="212" name="Line 486"/>
          <p:cNvSpPr>
            <a:spLocks noChangeShapeType="1"/>
          </p:cNvSpPr>
          <p:nvPr/>
        </p:nvSpPr>
        <p:spPr bwMode="auto">
          <a:xfrm flipH="1">
            <a:off x="3168650" y="1952625"/>
            <a:ext cx="250825" cy="71438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3" name="Line 487"/>
          <p:cNvSpPr>
            <a:spLocks noChangeShapeType="1"/>
          </p:cNvSpPr>
          <p:nvPr/>
        </p:nvSpPr>
        <p:spPr bwMode="auto">
          <a:xfrm flipV="1">
            <a:off x="714348" y="2214554"/>
            <a:ext cx="71438" cy="215900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4" name="Line 488"/>
          <p:cNvSpPr>
            <a:spLocks noChangeShapeType="1"/>
          </p:cNvSpPr>
          <p:nvPr/>
        </p:nvSpPr>
        <p:spPr bwMode="auto">
          <a:xfrm>
            <a:off x="714348" y="2928934"/>
            <a:ext cx="401665" cy="68266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" name="Line 490"/>
          <p:cNvSpPr>
            <a:spLocks noChangeShapeType="1"/>
          </p:cNvSpPr>
          <p:nvPr/>
        </p:nvSpPr>
        <p:spPr bwMode="auto">
          <a:xfrm flipH="1">
            <a:off x="2843213" y="2816225"/>
            <a:ext cx="541337" cy="217488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6" name="Text Box 491"/>
          <p:cNvSpPr txBox="1">
            <a:spLocks noChangeArrowheads="1"/>
          </p:cNvSpPr>
          <p:nvPr/>
        </p:nvSpPr>
        <p:spPr bwMode="auto">
          <a:xfrm>
            <a:off x="3357554" y="2571744"/>
            <a:ext cx="164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Rockwell" pitchFamily="18" charset="0"/>
              </a:rPr>
              <a:t>Anode wires</a:t>
            </a:r>
            <a:endParaRPr lang="ru-RU" b="1" dirty="0"/>
          </a:p>
        </p:txBody>
      </p:sp>
      <p:sp>
        <p:nvSpPr>
          <p:cNvPr id="217" name="Line 561"/>
          <p:cNvSpPr>
            <a:spLocks noChangeShapeType="1"/>
          </p:cNvSpPr>
          <p:nvPr/>
        </p:nvSpPr>
        <p:spPr bwMode="auto">
          <a:xfrm>
            <a:off x="1511300" y="31765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8" name="Oval 562"/>
          <p:cNvSpPr>
            <a:spLocks noChangeArrowheads="1"/>
          </p:cNvSpPr>
          <p:nvPr/>
        </p:nvSpPr>
        <p:spPr bwMode="auto">
          <a:xfrm>
            <a:off x="1476375" y="3141663"/>
            <a:ext cx="36513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9" name="Line 571"/>
          <p:cNvSpPr>
            <a:spLocks noChangeShapeType="1"/>
          </p:cNvSpPr>
          <p:nvPr/>
        </p:nvSpPr>
        <p:spPr bwMode="auto">
          <a:xfrm>
            <a:off x="503238" y="3897313"/>
            <a:ext cx="468312" cy="0"/>
          </a:xfrm>
          <a:prstGeom prst="line">
            <a:avLst/>
          </a:prstGeom>
          <a:noFill/>
          <a:ln w="762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0" name="Text Box 572"/>
          <p:cNvSpPr txBox="1">
            <a:spLocks noChangeArrowheads="1"/>
          </p:cNvSpPr>
          <p:nvPr/>
        </p:nvSpPr>
        <p:spPr bwMode="auto">
          <a:xfrm>
            <a:off x="285720" y="3929066"/>
            <a:ext cx="1782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Rockwell" pitchFamily="18" charset="0"/>
              </a:rPr>
              <a:t>Beam</a:t>
            </a:r>
            <a:endParaRPr lang="ru-RU" b="1" dirty="0"/>
          </a:p>
        </p:txBody>
      </p:sp>
      <p:sp>
        <p:nvSpPr>
          <p:cNvPr id="221" name="Text Box 573"/>
          <p:cNvSpPr txBox="1">
            <a:spLocks noChangeArrowheads="1"/>
          </p:cNvSpPr>
          <p:nvPr/>
        </p:nvSpPr>
        <p:spPr bwMode="auto">
          <a:xfrm>
            <a:off x="3600450" y="4437063"/>
            <a:ext cx="252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b="1"/>
              <a:t>1</a:t>
            </a:r>
          </a:p>
        </p:txBody>
      </p:sp>
      <p:sp>
        <p:nvSpPr>
          <p:cNvPr id="222" name="Text Box 574"/>
          <p:cNvSpPr txBox="1">
            <a:spLocks noChangeArrowheads="1"/>
          </p:cNvSpPr>
          <p:nvPr/>
        </p:nvSpPr>
        <p:spPr bwMode="auto">
          <a:xfrm>
            <a:off x="1943100" y="6057900"/>
            <a:ext cx="2524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b="1"/>
              <a:t>8</a:t>
            </a:r>
          </a:p>
        </p:txBody>
      </p:sp>
      <p:sp>
        <p:nvSpPr>
          <p:cNvPr id="223" name="Text Box 575"/>
          <p:cNvSpPr txBox="1">
            <a:spLocks noChangeArrowheads="1"/>
          </p:cNvSpPr>
          <p:nvPr/>
        </p:nvSpPr>
        <p:spPr bwMode="auto">
          <a:xfrm>
            <a:off x="3492500" y="1160463"/>
            <a:ext cx="252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b="1"/>
              <a:t>1</a:t>
            </a:r>
          </a:p>
        </p:txBody>
      </p:sp>
      <p:sp>
        <p:nvSpPr>
          <p:cNvPr id="224" name="Text Box 576"/>
          <p:cNvSpPr txBox="1">
            <a:spLocks noChangeArrowheads="1"/>
          </p:cNvSpPr>
          <p:nvPr/>
        </p:nvSpPr>
        <p:spPr bwMode="auto">
          <a:xfrm>
            <a:off x="2735263" y="1160463"/>
            <a:ext cx="2524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b="1"/>
              <a:t>1</a:t>
            </a:r>
          </a:p>
        </p:txBody>
      </p:sp>
      <p:sp>
        <p:nvSpPr>
          <p:cNvPr id="225" name="Text Box 577"/>
          <p:cNvSpPr txBox="1">
            <a:spLocks noChangeArrowheads="1"/>
          </p:cNvSpPr>
          <p:nvPr/>
        </p:nvSpPr>
        <p:spPr bwMode="auto">
          <a:xfrm>
            <a:off x="1223963" y="2673350"/>
            <a:ext cx="2524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b="1"/>
              <a:t>8</a:t>
            </a:r>
          </a:p>
        </p:txBody>
      </p:sp>
      <p:sp>
        <p:nvSpPr>
          <p:cNvPr id="334" name="Text Box 455"/>
          <p:cNvSpPr txBox="1">
            <a:spLocks noChangeArrowheads="1"/>
          </p:cNvSpPr>
          <p:nvPr/>
        </p:nvSpPr>
        <p:spPr bwMode="auto">
          <a:xfrm>
            <a:off x="5148064" y="1052736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Rockwell" pitchFamily="18" charset="0"/>
              </a:rPr>
              <a:t>Anode wires geometry</a:t>
            </a:r>
            <a:endParaRPr lang="ru-RU" b="1" dirty="0"/>
          </a:p>
        </p:txBody>
      </p:sp>
      <p:sp>
        <p:nvSpPr>
          <p:cNvPr id="352" name="Text Box 512"/>
          <p:cNvSpPr txBox="1">
            <a:spLocks noChangeArrowheads="1"/>
          </p:cNvSpPr>
          <p:nvPr/>
        </p:nvSpPr>
        <p:spPr bwMode="auto">
          <a:xfrm>
            <a:off x="5040039" y="4869581"/>
            <a:ext cx="10429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Cathode 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53" name="Text Box 513"/>
          <p:cNvSpPr txBox="1">
            <a:spLocks noChangeArrowheads="1"/>
          </p:cNvSpPr>
          <p:nvPr/>
        </p:nvSpPr>
        <p:spPr bwMode="auto">
          <a:xfrm>
            <a:off x="5040039" y="6237733"/>
            <a:ext cx="10429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Cathode 2</a:t>
            </a:r>
            <a:endParaRPr lang="ru-RU" sz="1000" b="1" dirty="0">
              <a:solidFill>
                <a:schemeClr val="bg1"/>
              </a:solidFill>
            </a:endParaRPr>
          </a:p>
        </p:txBody>
      </p:sp>
      <p:grpSp>
        <p:nvGrpSpPr>
          <p:cNvPr id="398" name="Группа 397"/>
          <p:cNvGrpSpPr/>
          <p:nvPr/>
        </p:nvGrpSpPr>
        <p:grpSpPr>
          <a:xfrm>
            <a:off x="5148263" y="1556792"/>
            <a:ext cx="3995737" cy="2916238"/>
            <a:chOff x="4929191" y="1000108"/>
            <a:chExt cx="3995737" cy="2916238"/>
          </a:xfrm>
        </p:grpSpPr>
        <p:sp>
          <p:nvSpPr>
            <p:cNvPr id="392" name="Прямоугольник 391"/>
            <p:cNvSpPr/>
            <p:nvPr/>
          </p:nvSpPr>
          <p:spPr>
            <a:xfrm>
              <a:off x="5252842" y="1252868"/>
              <a:ext cx="2376264" cy="2448272"/>
            </a:xfrm>
            <a:prstGeom prst="rect">
              <a:avLst/>
            </a:prstGeom>
            <a:solidFill>
              <a:srgbClr val="F4D0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Rectangle 560"/>
            <p:cNvSpPr>
              <a:spLocks noChangeArrowheads="1"/>
            </p:cNvSpPr>
            <p:nvPr/>
          </p:nvSpPr>
          <p:spPr bwMode="auto">
            <a:xfrm>
              <a:off x="8061328" y="1433496"/>
              <a:ext cx="863600" cy="2016125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0" name="Rectangle 218"/>
            <p:cNvSpPr>
              <a:spLocks noChangeArrowheads="1"/>
            </p:cNvSpPr>
            <p:nvPr/>
          </p:nvSpPr>
          <p:spPr bwMode="auto">
            <a:xfrm>
              <a:off x="5072066" y="3808396"/>
              <a:ext cx="2700337" cy="10795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1" name="Rectangle 219"/>
            <p:cNvSpPr>
              <a:spLocks noChangeArrowheads="1"/>
            </p:cNvSpPr>
            <p:nvPr/>
          </p:nvSpPr>
          <p:spPr bwMode="auto">
            <a:xfrm>
              <a:off x="5072066" y="1109646"/>
              <a:ext cx="2700337" cy="179387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2" name="Rectangle 220"/>
            <p:cNvSpPr>
              <a:spLocks noChangeArrowheads="1"/>
            </p:cNvSpPr>
            <p:nvPr/>
          </p:nvSpPr>
          <p:spPr bwMode="auto">
            <a:xfrm>
              <a:off x="5072066" y="3629008"/>
              <a:ext cx="2700337" cy="17938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3" name="Rectangle 221"/>
            <p:cNvSpPr>
              <a:spLocks noChangeArrowheads="1"/>
            </p:cNvSpPr>
            <p:nvPr/>
          </p:nvSpPr>
          <p:spPr bwMode="auto">
            <a:xfrm>
              <a:off x="5054603" y="1341421"/>
              <a:ext cx="225425" cy="224948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4" name="Line 233"/>
            <p:cNvSpPr>
              <a:spLocks noChangeShapeType="1"/>
            </p:cNvSpPr>
            <p:nvPr/>
          </p:nvSpPr>
          <p:spPr bwMode="auto">
            <a:xfrm>
              <a:off x="7377116" y="1289033"/>
              <a:ext cx="0" cy="2339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Rectangle 234"/>
            <p:cNvSpPr>
              <a:spLocks noChangeArrowheads="1"/>
            </p:cNvSpPr>
            <p:nvPr/>
          </p:nvSpPr>
          <p:spPr bwMode="auto">
            <a:xfrm>
              <a:off x="4929191" y="1289033"/>
              <a:ext cx="358775" cy="233997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" name="Rectangle 235"/>
            <p:cNvSpPr>
              <a:spLocks noChangeArrowheads="1"/>
            </p:cNvSpPr>
            <p:nvPr/>
          </p:nvSpPr>
          <p:spPr bwMode="auto">
            <a:xfrm>
              <a:off x="7556503" y="1289033"/>
              <a:ext cx="358775" cy="233997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" name="Text Box 239"/>
            <p:cNvSpPr txBox="1">
              <a:spLocks noChangeArrowheads="1"/>
            </p:cNvSpPr>
            <p:nvPr/>
          </p:nvSpPr>
          <p:spPr bwMode="auto">
            <a:xfrm rot="16200000">
              <a:off x="6911185" y="1677219"/>
              <a:ext cx="67151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 dirty="0"/>
                <a:t>1077,5</a:t>
              </a:r>
            </a:p>
          </p:txBody>
        </p:sp>
        <p:sp>
          <p:nvSpPr>
            <p:cNvPr id="248" name="Oval 253"/>
            <p:cNvSpPr>
              <a:spLocks noChangeArrowheads="1"/>
            </p:cNvSpPr>
            <p:nvPr/>
          </p:nvSpPr>
          <p:spPr bwMode="auto">
            <a:xfrm rot="10800000">
              <a:off x="6546853" y="3736958"/>
              <a:ext cx="36513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" name="Oval 254"/>
            <p:cNvSpPr>
              <a:spLocks noChangeArrowheads="1"/>
            </p:cNvSpPr>
            <p:nvPr/>
          </p:nvSpPr>
          <p:spPr bwMode="auto">
            <a:xfrm rot="10800000">
              <a:off x="6259516" y="3736958"/>
              <a:ext cx="36512" cy="365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" name="Oval 255"/>
            <p:cNvSpPr>
              <a:spLocks noChangeArrowheads="1"/>
            </p:cNvSpPr>
            <p:nvPr/>
          </p:nvSpPr>
          <p:spPr bwMode="auto">
            <a:xfrm rot="10800000">
              <a:off x="5972178" y="3736958"/>
              <a:ext cx="36513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" name="Oval 256"/>
            <p:cNvSpPr>
              <a:spLocks noChangeArrowheads="1"/>
            </p:cNvSpPr>
            <p:nvPr/>
          </p:nvSpPr>
          <p:spPr bwMode="auto">
            <a:xfrm rot="10800000">
              <a:off x="5684841" y="3736958"/>
              <a:ext cx="36512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2" name="Oval 257"/>
            <p:cNvSpPr>
              <a:spLocks noChangeArrowheads="1"/>
            </p:cNvSpPr>
            <p:nvPr/>
          </p:nvSpPr>
          <p:spPr bwMode="auto">
            <a:xfrm rot="10800000">
              <a:off x="5395916" y="3736958"/>
              <a:ext cx="34925" cy="365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" name="Oval 258"/>
            <p:cNvSpPr>
              <a:spLocks noChangeArrowheads="1"/>
            </p:cNvSpPr>
            <p:nvPr/>
          </p:nvSpPr>
          <p:spPr bwMode="auto">
            <a:xfrm rot="10800000">
              <a:off x="7123116" y="3736958"/>
              <a:ext cx="36512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4" name="Oval 259"/>
            <p:cNvSpPr>
              <a:spLocks noChangeArrowheads="1"/>
            </p:cNvSpPr>
            <p:nvPr/>
          </p:nvSpPr>
          <p:spPr bwMode="auto">
            <a:xfrm rot="10800000">
              <a:off x="7412041" y="3736958"/>
              <a:ext cx="36512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5" name="Group 413"/>
            <p:cNvGrpSpPr>
              <a:grpSpLocks/>
            </p:cNvGrpSpPr>
            <p:nvPr/>
          </p:nvGrpSpPr>
          <p:grpSpPr bwMode="auto">
            <a:xfrm>
              <a:off x="5108578" y="1504933"/>
              <a:ext cx="36513" cy="1944688"/>
              <a:chOff x="3310" y="958"/>
              <a:chExt cx="23" cy="1225"/>
            </a:xfrm>
          </p:grpSpPr>
          <p:sp>
            <p:nvSpPr>
              <p:cNvPr id="256" name="Oval 268"/>
              <p:cNvSpPr>
                <a:spLocks noChangeArrowheads="1"/>
              </p:cNvSpPr>
              <p:nvPr/>
            </p:nvSpPr>
            <p:spPr bwMode="auto">
              <a:xfrm rot="16200000">
                <a:off x="3310" y="182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" name="Oval 269"/>
              <p:cNvSpPr>
                <a:spLocks noChangeArrowheads="1"/>
              </p:cNvSpPr>
              <p:nvPr/>
            </p:nvSpPr>
            <p:spPr bwMode="auto">
              <a:xfrm rot="16200000">
                <a:off x="3311" y="1638"/>
                <a:ext cx="22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8" name="Oval 270"/>
              <p:cNvSpPr>
                <a:spLocks noChangeArrowheads="1"/>
              </p:cNvSpPr>
              <p:nvPr/>
            </p:nvSpPr>
            <p:spPr bwMode="auto">
              <a:xfrm rot="16200000">
                <a:off x="3311" y="1479"/>
                <a:ext cx="22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9" name="Oval 271"/>
              <p:cNvSpPr>
                <a:spLocks noChangeArrowheads="1"/>
              </p:cNvSpPr>
              <p:nvPr/>
            </p:nvSpPr>
            <p:spPr bwMode="auto">
              <a:xfrm rot="16200000">
                <a:off x="3310" y="129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0" name="Oval 272"/>
              <p:cNvSpPr>
                <a:spLocks noChangeArrowheads="1"/>
              </p:cNvSpPr>
              <p:nvPr/>
            </p:nvSpPr>
            <p:spPr bwMode="auto">
              <a:xfrm rot="16200000">
                <a:off x="3311" y="1139"/>
                <a:ext cx="22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1" name="Oval 273"/>
              <p:cNvSpPr>
                <a:spLocks noChangeArrowheads="1"/>
              </p:cNvSpPr>
              <p:nvPr/>
            </p:nvSpPr>
            <p:spPr bwMode="auto">
              <a:xfrm rot="16200000">
                <a:off x="3310" y="95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2" name="Oval 274"/>
              <p:cNvSpPr>
                <a:spLocks noChangeArrowheads="1"/>
              </p:cNvSpPr>
              <p:nvPr/>
            </p:nvSpPr>
            <p:spPr bwMode="auto">
              <a:xfrm rot="16200000">
                <a:off x="3311" y="1978"/>
                <a:ext cx="22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3" name="Oval 275"/>
              <p:cNvSpPr>
                <a:spLocks noChangeArrowheads="1"/>
              </p:cNvSpPr>
              <p:nvPr/>
            </p:nvSpPr>
            <p:spPr bwMode="auto">
              <a:xfrm rot="16200000">
                <a:off x="3310" y="216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4" name="Oval 296"/>
            <p:cNvSpPr>
              <a:spLocks noChangeArrowheads="1"/>
            </p:cNvSpPr>
            <p:nvPr/>
          </p:nvSpPr>
          <p:spPr bwMode="auto">
            <a:xfrm>
              <a:off x="7699378" y="3736958"/>
              <a:ext cx="34925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" name="Line 300"/>
            <p:cNvSpPr>
              <a:spLocks noChangeShapeType="1"/>
            </p:cNvSpPr>
            <p:nvPr/>
          </p:nvSpPr>
          <p:spPr bwMode="auto">
            <a:xfrm>
              <a:off x="5287966" y="2584433"/>
              <a:ext cx="2268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Text Box 301"/>
            <p:cNvSpPr txBox="1">
              <a:spLocks noChangeArrowheads="1"/>
            </p:cNvSpPr>
            <p:nvPr/>
          </p:nvSpPr>
          <p:spPr bwMode="auto">
            <a:xfrm>
              <a:off x="5576891" y="2333608"/>
              <a:ext cx="5397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b="1" dirty="0"/>
                <a:t>1129</a:t>
              </a:r>
            </a:p>
          </p:txBody>
        </p:sp>
        <p:sp>
          <p:nvSpPr>
            <p:cNvPr id="267" name="Line 322"/>
            <p:cNvSpPr>
              <a:spLocks noChangeShapeType="1"/>
            </p:cNvSpPr>
            <p:nvPr/>
          </p:nvSpPr>
          <p:spPr bwMode="auto">
            <a:xfrm>
              <a:off x="5253041" y="1362058"/>
              <a:ext cx="1584325" cy="0"/>
            </a:xfrm>
            <a:prstGeom prst="line">
              <a:avLst/>
            </a:prstGeom>
            <a:noFill/>
            <a:ln w="9525">
              <a:solidFill>
                <a:srgbClr val="EF642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Line 326"/>
            <p:cNvSpPr>
              <a:spLocks noChangeShapeType="1"/>
            </p:cNvSpPr>
            <p:nvPr/>
          </p:nvSpPr>
          <p:spPr bwMode="auto">
            <a:xfrm>
              <a:off x="5253041" y="1506521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Line 327"/>
            <p:cNvSpPr>
              <a:spLocks noChangeShapeType="1"/>
            </p:cNvSpPr>
            <p:nvPr/>
          </p:nvSpPr>
          <p:spPr bwMode="auto">
            <a:xfrm>
              <a:off x="5253041" y="1543033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Line 328"/>
            <p:cNvSpPr>
              <a:spLocks noChangeShapeType="1"/>
            </p:cNvSpPr>
            <p:nvPr/>
          </p:nvSpPr>
          <p:spPr bwMode="auto">
            <a:xfrm>
              <a:off x="5253041" y="1614471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Line 329"/>
            <p:cNvSpPr>
              <a:spLocks noChangeShapeType="1"/>
            </p:cNvSpPr>
            <p:nvPr/>
          </p:nvSpPr>
          <p:spPr bwMode="auto">
            <a:xfrm>
              <a:off x="5253041" y="1577958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Line 341"/>
            <p:cNvSpPr>
              <a:spLocks noChangeShapeType="1"/>
            </p:cNvSpPr>
            <p:nvPr/>
          </p:nvSpPr>
          <p:spPr bwMode="auto">
            <a:xfrm>
              <a:off x="5253041" y="2009758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Line 342"/>
            <p:cNvSpPr>
              <a:spLocks noChangeShapeType="1"/>
            </p:cNvSpPr>
            <p:nvPr/>
          </p:nvSpPr>
          <p:spPr bwMode="auto">
            <a:xfrm>
              <a:off x="5253041" y="2046271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Line 343"/>
            <p:cNvSpPr>
              <a:spLocks noChangeShapeType="1"/>
            </p:cNvSpPr>
            <p:nvPr/>
          </p:nvSpPr>
          <p:spPr bwMode="auto">
            <a:xfrm>
              <a:off x="5253041" y="1650983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Line 344"/>
            <p:cNvSpPr>
              <a:spLocks noChangeShapeType="1"/>
            </p:cNvSpPr>
            <p:nvPr/>
          </p:nvSpPr>
          <p:spPr bwMode="auto">
            <a:xfrm>
              <a:off x="5253041" y="1687496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Line 345"/>
            <p:cNvSpPr>
              <a:spLocks noChangeShapeType="1"/>
            </p:cNvSpPr>
            <p:nvPr/>
          </p:nvSpPr>
          <p:spPr bwMode="auto">
            <a:xfrm>
              <a:off x="5253041" y="1795446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Line 346"/>
            <p:cNvSpPr>
              <a:spLocks noChangeShapeType="1"/>
            </p:cNvSpPr>
            <p:nvPr/>
          </p:nvSpPr>
          <p:spPr bwMode="auto">
            <a:xfrm>
              <a:off x="5253041" y="1724008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Line 347"/>
            <p:cNvSpPr>
              <a:spLocks noChangeShapeType="1"/>
            </p:cNvSpPr>
            <p:nvPr/>
          </p:nvSpPr>
          <p:spPr bwMode="auto">
            <a:xfrm>
              <a:off x="5253041" y="1758933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Line 348"/>
            <p:cNvSpPr>
              <a:spLocks noChangeShapeType="1"/>
            </p:cNvSpPr>
            <p:nvPr/>
          </p:nvSpPr>
          <p:spPr bwMode="auto">
            <a:xfrm>
              <a:off x="5253041" y="1831958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Line 349"/>
            <p:cNvSpPr>
              <a:spLocks noChangeShapeType="1"/>
            </p:cNvSpPr>
            <p:nvPr/>
          </p:nvSpPr>
          <p:spPr bwMode="auto">
            <a:xfrm>
              <a:off x="5253041" y="1866883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Line 350"/>
            <p:cNvSpPr>
              <a:spLocks noChangeShapeType="1"/>
            </p:cNvSpPr>
            <p:nvPr/>
          </p:nvSpPr>
          <p:spPr bwMode="auto">
            <a:xfrm>
              <a:off x="5253041" y="1903396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Line 351"/>
            <p:cNvSpPr>
              <a:spLocks noChangeShapeType="1"/>
            </p:cNvSpPr>
            <p:nvPr/>
          </p:nvSpPr>
          <p:spPr bwMode="auto">
            <a:xfrm>
              <a:off x="5253041" y="1939908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Line 352"/>
            <p:cNvSpPr>
              <a:spLocks noChangeShapeType="1"/>
            </p:cNvSpPr>
            <p:nvPr/>
          </p:nvSpPr>
          <p:spPr bwMode="auto">
            <a:xfrm>
              <a:off x="5253041" y="1974833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4" name="Line 353"/>
            <p:cNvSpPr>
              <a:spLocks noChangeShapeType="1"/>
            </p:cNvSpPr>
            <p:nvPr/>
          </p:nvSpPr>
          <p:spPr bwMode="auto">
            <a:xfrm>
              <a:off x="5253041" y="2081196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Rectangle 356"/>
            <p:cNvSpPr>
              <a:spLocks noChangeArrowheads="1"/>
            </p:cNvSpPr>
            <p:nvPr/>
          </p:nvSpPr>
          <p:spPr bwMode="auto">
            <a:xfrm>
              <a:off x="5072066" y="1000108"/>
              <a:ext cx="2700337" cy="10795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" name="Rectangle 357"/>
            <p:cNvSpPr>
              <a:spLocks noChangeArrowheads="1"/>
            </p:cNvSpPr>
            <p:nvPr/>
          </p:nvSpPr>
          <p:spPr bwMode="auto">
            <a:xfrm>
              <a:off x="5251453" y="1035033"/>
              <a:ext cx="142875" cy="365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" name="Rectangle 358"/>
            <p:cNvSpPr>
              <a:spLocks noChangeArrowheads="1"/>
            </p:cNvSpPr>
            <p:nvPr/>
          </p:nvSpPr>
          <p:spPr bwMode="auto">
            <a:xfrm>
              <a:off x="5538791" y="1035033"/>
              <a:ext cx="144462" cy="365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8" name="Rectangle 359"/>
            <p:cNvSpPr>
              <a:spLocks noChangeArrowheads="1"/>
            </p:cNvSpPr>
            <p:nvPr/>
          </p:nvSpPr>
          <p:spPr bwMode="auto">
            <a:xfrm>
              <a:off x="5827716" y="1035033"/>
              <a:ext cx="144462" cy="365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9" name="Rectangle 360"/>
            <p:cNvSpPr>
              <a:spLocks noChangeArrowheads="1"/>
            </p:cNvSpPr>
            <p:nvPr/>
          </p:nvSpPr>
          <p:spPr bwMode="auto">
            <a:xfrm>
              <a:off x="6078541" y="1035033"/>
              <a:ext cx="142875" cy="365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" name="Rectangle 361"/>
            <p:cNvSpPr>
              <a:spLocks noChangeArrowheads="1"/>
            </p:cNvSpPr>
            <p:nvPr/>
          </p:nvSpPr>
          <p:spPr bwMode="auto">
            <a:xfrm>
              <a:off x="6619878" y="1035033"/>
              <a:ext cx="142875" cy="365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" name="Rectangle 362"/>
            <p:cNvSpPr>
              <a:spLocks noChangeArrowheads="1"/>
            </p:cNvSpPr>
            <p:nvPr/>
          </p:nvSpPr>
          <p:spPr bwMode="auto">
            <a:xfrm>
              <a:off x="6870703" y="1035033"/>
              <a:ext cx="142875" cy="365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2" name="Rectangle 363"/>
            <p:cNvSpPr>
              <a:spLocks noChangeArrowheads="1"/>
            </p:cNvSpPr>
            <p:nvPr/>
          </p:nvSpPr>
          <p:spPr bwMode="auto">
            <a:xfrm>
              <a:off x="7159628" y="1035033"/>
              <a:ext cx="142875" cy="365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3" name="Rectangle 364"/>
            <p:cNvSpPr>
              <a:spLocks noChangeArrowheads="1"/>
            </p:cNvSpPr>
            <p:nvPr/>
          </p:nvSpPr>
          <p:spPr bwMode="auto">
            <a:xfrm>
              <a:off x="7446966" y="1035033"/>
              <a:ext cx="142875" cy="365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4" name="Rectangle 365"/>
            <p:cNvSpPr>
              <a:spLocks noChangeArrowheads="1"/>
            </p:cNvSpPr>
            <p:nvPr/>
          </p:nvSpPr>
          <p:spPr bwMode="auto">
            <a:xfrm>
              <a:off x="5251453" y="3843321"/>
              <a:ext cx="142875" cy="36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" name="Rectangle 366"/>
            <p:cNvSpPr>
              <a:spLocks noChangeArrowheads="1"/>
            </p:cNvSpPr>
            <p:nvPr/>
          </p:nvSpPr>
          <p:spPr bwMode="auto">
            <a:xfrm>
              <a:off x="5538791" y="3843321"/>
              <a:ext cx="144462" cy="36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6" name="Rectangle 367"/>
            <p:cNvSpPr>
              <a:spLocks noChangeArrowheads="1"/>
            </p:cNvSpPr>
            <p:nvPr/>
          </p:nvSpPr>
          <p:spPr bwMode="auto">
            <a:xfrm>
              <a:off x="5827716" y="3843321"/>
              <a:ext cx="144462" cy="36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" name="Rectangle 368"/>
            <p:cNvSpPr>
              <a:spLocks noChangeArrowheads="1"/>
            </p:cNvSpPr>
            <p:nvPr/>
          </p:nvSpPr>
          <p:spPr bwMode="auto">
            <a:xfrm>
              <a:off x="6078541" y="3843321"/>
              <a:ext cx="142875" cy="36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" name="Rectangle 369"/>
            <p:cNvSpPr>
              <a:spLocks noChangeArrowheads="1"/>
            </p:cNvSpPr>
            <p:nvPr/>
          </p:nvSpPr>
          <p:spPr bwMode="auto">
            <a:xfrm>
              <a:off x="6619878" y="3843321"/>
              <a:ext cx="142875" cy="36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9" name="Rectangle 370"/>
            <p:cNvSpPr>
              <a:spLocks noChangeArrowheads="1"/>
            </p:cNvSpPr>
            <p:nvPr/>
          </p:nvSpPr>
          <p:spPr bwMode="auto">
            <a:xfrm>
              <a:off x="6870703" y="3843321"/>
              <a:ext cx="142875" cy="36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0" name="Rectangle 371"/>
            <p:cNvSpPr>
              <a:spLocks noChangeArrowheads="1"/>
            </p:cNvSpPr>
            <p:nvPr/>
          </p:nvSpPr>
          <p:spPr bwMode="auto">
            <a:xfrm>
              <a:off x="7159628" y="3843321"/>
              <a:ext cx="142875" cy="36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1" name="Rectangle 372"/>
            <p:cNvSpPr>
              <a:spLocks noChangeArrowheads="1"/>
            </p:cNvSpPr>
            <p:nvPr/>
          </p:nvSpPr>
          <p:spPr bwMode="auto">
            <a:xfrm>
              <a:off x="7446966" y="3843321"/>
              <a:ext cx="142875" cy="36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2" name="Line 373"/>
            <p:cNvSpPr>
              <a:spLocks noChangeShapeType="1"/>
            </p:cNvSpPr>
            <p:nvPr/>
          </p:nvSpPr>
          <p:spPr bwMode="auto">
            <a:xfrm>
              <a:off x="5253041" y="1325546"/>
              <a:ext cx="1584325" cy="0"/>
            </a:xfrm>
            <a:prstGeom prst="line">
              <a:avLst/>
            </a:prstGeom>
            <a:noFill/>
            <a:ln w="9525">
              <a:solidFill>
                <a:srgbClr val="EF642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Text Box 374"/>
            <p:cNvSpPr txBox="1">
              <a:spLocks noChangeArrowheads="1"/>
            </p:cNvSpPr>
            <p:nvPr/>
          </p:nvSpPr>
          <p:spPr bwMode="auto">
            <a:xfrm>
              <a:off x="6656391" y="2260583"/>
              <a:ext cx="7556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latin typeface="Rockwell" pitchFamily="18" charset="0"/>
                </a:rPr>
                <a:t>Space</a:t>
              </a:r>
              <a:r>
                <a:rPr lang="en-US" sz="1000" b="1" dirty="0"/>
                <a:t>r</a:t>
              </a:r>
              <a:endParaRPr lang="ru-RU" sz="1000" b="1" dirty="0"/>
            </a:p>
          </p:txBody>
        </p:sp>
        <p:sp>
          <p:nvSpPr>
            <p:cNvPr id="305" name="Line 376"/>
            <p:cNvSpPr>
              <a:spLocks noChangeShapeType="1"/>
            </p:cNvSpPr>
            <p:nvPr/>
          </p:nvSpPr>
          <p:spPr bwMode="auto">
            <a:xfrm>
              <a:off x="5289553" y="2836846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Line 377"/>
            <p:cNvSpPr>
              <a:spLocks noChangeShapeType="1"/>
            </p:cNvSpPr>
            <p:nvPr/>
          </p:nvSpPr>
          <p:spPr bwMode="auto">
            <a:xfrm>
              <a:off x="6440491" y="2836846"/>
              <a:ext cx="11160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Text Box 378"/>
            <p:cNvSpPr txBox="1">
              <a:spLocks noChangeArrowheads="1"/>
            </p:cNvSpPr>
            <p:nvPr/>
          </p:nvSpPr>
          <p:spPr bwMode="auto">
            <a:xfrm>
              <a:off x="6729416" y="2584433"/>
              <a:ext cx="61165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latin typeface="Rockwell" pitchFamily="18" charset="0"/>
                </a:rPr>
                <a:t>560,5</a:t>
              </a:r>
              <a:endParaRPr lang="ru-RU" sz="1000" b="1" dirty="0"/>
            </a:p>
          </p:txBody>
        </p:sp>
        <p:sp>
          <p:nvSpPr>
            <p:cNvPr id="308" name="Text Box 379"/>
            <p:cNvSpPr txBox="1">
              <a:spLocks noChangeArrowheads="1"/>
            </p:cNvSpPr>
            <p:nvPr/>
          </p:nvSpPr>
          <p:spPr bwMode="auto">
            <a:xfrm>
              <a:off x="5613403" y="2584433"/>
              <a:ext cx="5397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latin typeface="Rockwell" pitchFamily="18" charset="0"/>
                </a:rPr>
                <a:t>568,5</a:t>
              </a:r>
              <a:endParaRPr lang="ru-RU" sz="1000" b="1" dirty="0"/>
            </a:p>
          </p:txBody>
        </p:sp>
        <p:sp>
          <p:nvSpPr>
            <p:cNvPr id="309" name="Oval 381"/>
            <p:cNvSpPr>
              <a:spLocks noChangeArrowheads="1"/>
            </p:cNvSpPr>
            <p:nvPr/>
          </p:nvSpPr>
          <p:spPr bwMode="auto">
            <a:xfrm rot="16200000">
              <a:off x="5106990" y="3736959"/>
              <a:ext cx="36513" cy="365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" name="Oval 383"/>
            <p:cNvSpPr>
              <a:spLocks noChangeArrowheads="1"/>
            </p:cNvSpPr>
            <p:nvPr/>
          </p:nvSpPr>
          <p:spPr bwMode="auto">
            <a:xfrm rot="10800000">
              <a:off x="6835778" y="3736958"/>
              <a:ext cx="36513" cy="365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" name="Rectangle 386"/>
            <p:cNvSpPr>
              <a:spLocks noChangeArrowheads="1"/>
            </p:cNvSpPr>
            <p:nvPr/>
          </p:nvSpPr>
          <p:spPr bwMode="auto">
            <a:xfrm>
              <a:off x="6369053" y="3665521"/>
              <a:ext cx="144463" cy="3651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" name="Rectangle 387"/>
            <p:cNvSpPr>
              <a:spLocks noChangeArrowheads="1"/>
            </p:cNvSpPr>
            <p:nvPr/>
          </p:nvSpPr>
          <p:spPr bwMode="auto">
            <a:xfrm>
              <a:off x="6369053" y="1217596"/>
              <a:ext cx="144463" cy="3651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" name="Oval 388"/>
            <p:cNvSpPr>
              <a:spLocks noChangeArrowheads="1"/>
            </p:cNvSpPr>
            <p:nvPr/>
          </p:nvSpPr>
          <p:spPr bwMode="auto">
            <a:xfrm rot="10800000">
              <a:off x="6546853" y="1144571"/>
              <a:ext cx="36513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4" name="Oval 389"/>
            <p:cNvSpPr>
              <a:spLocks noChangeArrowheads="1"/>
            </p:cNvSpPr>
            <p:nvPr/>
          </p:nvSpPr>
          <p:spPr bwMode="auto">
            <a:xfrm rot="10800000">
              <a:off x="6259516" y="1144571"/>
              <a:ext cx="36512" cy="365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5" name="Oval 390"/>
            <p:cNvSpPr>
              <a:spLocks noChangeArrowheads="1"/>
            </p:cNvSpPr>
            <p:nvPr/>
          </p:nvSpPr>
          <p:spPr bwMode="auto">
            <a:xfrm rot="10800000">
              <a:off x="5972178" y="1144571"/>
              <a:ext cx="36513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6" name="Oval 391"/>
            <p:cNvSpPr>
              <a:spLocks noChangeArrowheads="1"/>
            </p:cNvSpPr>
            <p:nvPr/>
          </p:nvSpPr>
          <p:spPr bwMode="auto">
            <a:xfrm rot="10800000">
              <a:off x="5683253" y="1144571"/>
              <a:ext cx="36513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" name="Oval 392"/>
            <p:cNvSpPr>
              <a:spLocks noChangeArrowheads="1"/>
            </p:cNvSpPr>
            <p:nvPr/>
          </p:nvSpPr>
          <p:spPr bwMode="auto">
            <a:xfrm rot="10800000">
              <a:off x="5395916" y="1144571"/>
              <a:ext cx="34925" cy="365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" name="Oval 393"/>
            <p:cNvSpPr>
              <a:spLocks noChangeArrowheads="1"/>
            </p:cNvSpPr>
            <p:nvPr/>
          </p:nvSpPr>
          <p:spPr bwMode="auto">
            <a:xfrm rot="10800000">
              <a:off x="7123116" y="1144571"/>
              <a:ext cx="36512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" name="Oval 394"/>
            <p:cNvSpPr>
              <a:spLocks noChangeArrowheads="1"/>
            </p:cNvSpPr>
            <p:nvPr/>
          </p:nvSpPr>
          <p:spPr bwMode="auto">
            <a:xfrm rot="10800000">
              <a:off x="7412041" y="1144571"/>
              <a:ext cx="36512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" name="Oval 395"/>
            <p:cNvSpPr>
              <a:spLocks noChangeArrowheads="1"/>
            </p:cNvSpPr>
            <p:nvPr/>
          </p:nvSpPr>
          <p:spPr bwMode="auto">
            <a:xfrm>
              <a:off x="7699378" y="1144571"/>
              <a:ext cx="34925" cy="34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1" name="Oval 396"/>
            <p:cNvSpPr>
              <a:spLocks noChangeArrowheads="1"/>
            </p:cNvSpPr>
            <p:nvPr/>
          </p:nvSpPr>
          <p:spPr bwMode="auto">
            <a:xfrm rot="16200000">
              <a:off x="5106991" y="1144571"/>
              <a:ext cx="36512" cy="365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" name="Oval 397"/>
            <p:cNvSpPr>
              <a:spLocks noChangeArrowheads="1"/>
            </p:cNvSpPr>
            <p:nvPr/>
          </p:nvSpPr>
          <p:spPr bwMode="auto">
            <a:xfrm rot="10800000">
              <a:off x="6835778" y="1144571"/>
              <a:ext cx="36513" cy="365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3" name="Group 432"/>
            <p:cNvGrpSpPr>
              <a:grpSpLocks/>
            </p:cNvGrpSpPr>
            <p:nvPr/>
          </p:nvGrpSpPr>
          <p:grpSpPr bwMode="auto">
            <a:xfrm>
              <a:off x="7700966" y="1504933"/>
              <a:ext cx="36512" cy="1944688"/>
              <a:chOff x="3310" y="958"/>
              <a:chExt cx="23" cy="1225"/>
            </a:xfrm>
          </p:grpSpPr>
          <p:sp>
            <p:nvSpPr>
              <p:cNvPr id="324" name="Oval 433"/>
              <p:cNvSpPr>
                <a:spLocks noChangeArrowheads="1"/>
              </p:cNvSpPr>
              <p:nvPr/>
            </p:nvSpPr>
            <p:spPr bwMode="auto">
              <a:xfrm rot="16200000">
                <a:off x="3310" y="182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5" name="Oval 434"/>
              <p:cNvSpPr>
                <a:spLocks noChangeArrowheads="1"/>
              </p:cNvSpPr>
              <p:nvPr/>
            </p:nvSpPr>
            <p:spPr bwMode="auto">
              <a:xfrm rot="16200000">
                <a:off x="3311" y="1638"/>
                <a:ext cx="22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6" name="Oval 435"/>
              <p:cNvSpPr>
                <a:spLocks noChangeArrowheads="1"/>
              </p:cNvSpPr>
              <p:nvPr/>
            </p:nvSpPr>
            <p:spPr bwMode="auto">
              <a:xfrm rot="16200000">
                <a:off x="3311" y="1479"/>
                <a:ext cx="22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" name="Oval 436"/>
              <p:cNvSpPr>
                <a:spLocks noChangeArrowheads="1"/>
              </p:cNvSpPr>
              <p:nvPr/>
            </p:nvSpPr>
            <p:spPr bwMode="auto">
              <a:xfrm rot="16200000">
                <a:off x="3310" y="129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" name="Oval 437"/>
              <p:cNvSpPr>
                <a:spLocks noChangeArrowheads="1"/>
              </p:cNvSpPr>
              <p:nvPr/>
            </p:nvSpPr>
            <p:spPr bwMode="auto">
              <a:xfrm rot="16200000">
                <a:off x="3311" y="1139"/>
                <a:ext cx="22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" name="Oval 438"/>
              <p:cNvSpPr>
                <a:spLocks noChangeArrowheads="1"/>
              </p:cNvSpPr>
              <p:nvPr/>
            </p:nvSpPr>
            <p:spPr bwMode="auto">
              <a:xfrm rot="16200000">
                <a:off x="3310" y="958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" name="Oval 439"/>
              <p:cNvSpPr>
                <a:spLocks noChangeArrowheads="1"/>
              </p:cNvSpPr>
              <p:nvPr/>
            </p:nvSpPr>
            <p:spPr bwMode="auto">
              <a:xfrm rot="16200000">
                <a:off x="3311" y="1978"/>
                <a:ext cx="22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" name="Oval 440"/>
              <p:cNvSpPr>
                <a:spLocks noChangeArrowheads="1"/>
              </p:cNvSpPr>
              <p:nvPr/>
            </p:nvSpPr>
            <p:spPr bwMode="auto">
              <a:xfrm rot="16200000">
                <a:off x="3310" y="2160"/>
                <a:ext cx="23" cy="2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6" name="Line 494"/>
            <p:cNvSpPr>
              <a:spLocks noChangeShapeType="1"/>
            </p:cNvSpPr>
            <p:nvPr/>
          </p:nvSpPr>
          <p:spPr bwMode="auto">
            <a:xfrm>
              <a:off x="5253041" y="2152633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7" name="Line 495"/>
            <p:cNvSpPr>
              <a:spLocks noChangeShapeType="1"/>
            </p:cNvSpPr>
            <p:nvPr/>
          </p:nvSpPr>
          <p:spPr bwMode="auto">
            <a:xfrm>
              <a:off x="5254628" y="2192321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" name="Line 325"/>
            <p:cNvSpPr>
              <a:spLocks noChangeShapeType="1"/>
            </p:cNvSpPr>
            <p:nvPr/>
          </p:nvSpPr>
          <p:spPr bwMode="auto">
            <a:xfrm>
              <a:off x="5254628" y="1471596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9" name="Line 324"/>
            <p:cNvSpPr>
              <a:spLocks noChangeShapeType="1"/>
            </p:cNvSpPr>
            <p:nvPr/>
          </p:nvSpPr>
          <p:spPr bwMode="auto">
            <a:xfrm>
              <a:off x="5254628" y="1435083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0" name="Line 323"/>
            <p:cNvSpPr>
              <a:spLocks noChangeShapeType="1"/>
            </p:cNvSpPr>
            <p:nvPr/>
          </p:nvSpPr>
          <p:spPr bwMode="auto">
            <a:xfrm>
              <a:off x="5254628" y="1400158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1" name="AutoShape 497"/>
            <p:cNvSpPr>
              <a:spLocks noChangeArrowheads="1"/>
            </p:cNvSpPr>
            <p:nvPr/>
          </p:nvSpPr>
          <p:spPr bwMode="auto">
            <a:xfrm>
              <a:off x="5397503" y="1435083"/>
              <a:ext cx="1007467" cy="649288"/>
            </a:xfrm>
            <a:prstGeom prst="roundRect">
              <a:avLst>
                <a:gd name="adj" fmla="val 24792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" name="Text Box 330"/>
            <p:cNvSpPr txBox="1">
              <a:spLocks noChangeArrowheads="1"/>
            </p:cNvSpPr>
            <p:nvPr/>
          </p:nvSpPr>
          <p:spPr bwMode="auto">
            <a:xfrm>
              <a:off x="5396858" y="1468892"/>
              <a:ext cx="11159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chemeClr val="bg1"/>
                  </a:solidFill>
                  <a:latin typeface="Rockwell" pitchFamily="18" charset="0"/>
                </a:rPr>
                <a:t>Anode wires</a:t>
              </a:r>
              <a:r>
                <a:rPr lang="ru-RU" sz="1000" b="1" dirty="0">
                  <a:solidFill>
                    <a:schemeClr val="bg1"/>
                  </a:solidFill>
                </a:rPr>
                <a:t>. </a:t>
              </a:r>
              <a:r>
                <a:rPr lang="en-US" sz="1000" b="1" dirty="0">
                  <a:solidFill>
                    <a:schemeClr val="bg1"/>
                  </a:solidFill>
                  <a:latin typeface="Rockwell" pitchFamily="18" charset="0"/>
                </a:rPr>
                <a:t>Step</a:t>
              </a:r>
              <a:r>
                <a:rPr lang="ru-RU" sz="1000" b="1" dirty="0">
                  <a:solidFill>
                    <a:schemeClr val="bg1"/>
                  </a:solidFill>
                </a:rPr>
                <a:t> 2,5 </a:t>
              </a:r>
              <a:r>
                <a:rPr lang="en-US" sz="1000" b="1" dirty="0">
                  <a:solidFill>
                    <a:schemeClr val="bg1"/>
                  </a:solidFill>
                  <a:latin typeface="Rockwell" pitchFamily="18" charset="0"/>
                </a:rPr>
                <a:t>mm</a:t>
              </a:r>
              <a:r>
                <a:rPr lang="ru-RU" sz="1000" b="1" dirty="0">
                  <a:solidFill>
                    <a:schemeClr val="bg1"/>
                  </a:solidFill>
                </a:rPr>
                <a:t>    </a:t>
              </a:r>
              <a:r>
                <a:rPr lang="en-US" sz="1000" b="1" dirty="0" err="1">
                  <a:solidFill>
                    <a:schemeClr val="bg1"/>
                  </a:solidFill>
                  <a:latin typeface="Rockwell" pitchFamily="18" charset="0"/>
                </a:rPr>
                <a:t>Diam</a:t>
              </a:r>
              <a:r>
                <a:rPr lang="ru-RU" sz="1000" b="1" dirty="0">
                  <a:solidFill>
                    <a:schemeClr val="bg1"/>
                  </a:solidFill>
                </a:rPr>
                <a:t>. 30 </a:t>
              </a:r>
              <a:r>
                <a:rPr lang="en-US" sz="1000" b="1" dirty="0" err="1">
                  <a:solidFill>
                    <a:schemeClr val="bg1"/>
                  </a:solidFill>
                  <a:latin typeface="Rockwell" pitchFamily="18" charset="0"/>
                </a:rPr>
                <a:t>mkm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54" name="Line 493"/>
            <p:cNvSpPr>
              <a:spLocks noChangeShapeType="1"/>
            </p:cNvSpPr>
            <p:nvPr/>
          </p:nvSpPr>
          <p:spPr bwMode="auto">
            <a:xfrm>
              <a:off x="5253041" y="2117708"/>
              <a:ext cx="1585912" cy="15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5" name="Line 355"/>
            <p:cNvSpPr>
              <a:spLocks noChangeShapeType="1"/>
            </p:cNvSpPr>
            <p:nvPr/>
          </p:nvSpPr>
          <p:spPr bwMode="auto">
            <a:xfrm>
              <a:off x="6440491" y="1252521"/>
              <a:ext cx="0" cy="241300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6" name="Text Box 452"/>
            <p:cNvSpPr txBox="1">
              <a:spLocks noChangeArrowheads="1"/>
            </p:cNvSpPr>
            <p:nvPr/>
          </p:nvSpPr>
          <p:spPr bwMode="auto">
            <a:xfrm>
              <a:off x="5217024" y="2944324"/>
              <a:ext cx="12598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latin typeface="Rockwell" pitchFamily="18" charset="0"/>
                </a:rPr>
                <a:t>Support wires for  anode wires</a:t>
              </a:r>
              <a:endParaRPr lang="ru-RU" sz="1000" b="1" dirty="0"/>
            </a:p>
          </p:txBody>
        </p:sp>
        <p:sp>
          <p:nvSpPr>
            <p:cNvPr id="357" name="Line 492"/>
            <p:cNvSpPr>
              <a:spLocks noChangeShapeType="1"/>
            </p:cNvSpPr>
            <p:nvPr/>
          </p:nvSpPr>
          <p:spPr bwMode="auto">
            <a:xfrm flipV="1">
              <a:off x="6153128" y="2944796"/>
              <a:ext cx="287363" cy="7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3" name="Line 541"/>
            <p:cNvSpPr>
              <a:spLocks noChangeShapeType="1"/>
            </p:cNvSpPr>
            <p:nvPr/>
          </p:nvSpPr>
          <p:spPr bwMode="auto">
            <a:xfrm>
              <a:off x="8096253" y="1325546"/>
              <a:ext cx="504825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4" name="Line 542"/>
            <p:cNvSpPr>
              <a:spLocks noChangeShapeType="1"/>
            </p:cNvSpPr>
            <p:nvPr/>
          </p:nvSpPr>
          <p:spPr bwMode="auto">
            <a:xfrm>
              <a:off x="8096253" y="1398571"/>
              <a:ext cx="50323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5" name="Line 543"/>
            <p:cNvSpPr>
              <a:spLocks noChangeShapeType="1"/>
            </p:cNvSpPr>
            <p:nvPr/>
          </p:nvSpPr>
          <p:spPr bwMode="auto">
            <a:xfrm>
              <a:off x="8096253" y="1468421"/>
              <a:ext cx="5048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6" name="Line 544"/>
            <p:cNvSpPr>
              <a:spLocks noChangeShapeType="1"/>
            </p:cNvSpPr>
            <p:nvPr/>
          </p:nvSpPr>
          <p:spPr bwMode="auto">
            <a:xfrm>
              <a:off x="8096253" y="1541446"/>
              <a:ext cx="503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7" name="Line 545"/>
            <p:cNvSpPr>
              <a:spLocks noChangeShapeType="1"/>
            </p:cNvSpPr>
            <p:nvPr/>
          </p:nvSpPr>
          <p:spPr bwMode="auto">
            <a:xfrm>
              <a:off x="8636003" y="1433496"/>
              <a:ext cx="252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8" name="Line 546"/>
            <p:cNvSpPr>
              <a:spLocks noChangeShapeType="1"/>
            </p:cNvSpPr>
            <p:nvPr/>
          </p:nvSpPr>
          <p:spPr bwMode="auto">
            <a:xfrm>
              <a:off x="8132766" y="3484546"/>
              <a:ext cx="504825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9" name="Line 547"/>
            <p:cNvSpPr>
              <a:spLocks noChangeShapeType="1"/>
            </p:cNvSpPr>
            <p:nvPr/>
          </p:nvSpPr>
          <p:spPr bwMode="auto">
            <a:xfrm>
              <a:off x="8132766" y="3557571"/>
              <a:ext cx="503237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0" name="Line 548"/>
            <p:cNvSpPr>
              <a:spLocks noChangeShapeType="1"/>
            </p:cNvSpPr>
            <p:nvPr/>
          </p:nvSpPr>
          <p:spPr bwMode="auto">
            <a:xfrm>
              <a:off x="8132766" y="3340083"/>
              <a:ext cx="5048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1" name="Line 549"/>
            <p:cNvSpPr>
              <a:spLocks noChangeShapeType="1"/>
            </p:cNvSpPr>
            <p:nvPr/>
          </p:nvSpPr>
          <p:spPr bwMode="auto">
            <a:xfrm>
              <a:off x="8132766" y="3413108"/>
              <a:ext cx="503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2" name="Line 550"/>
            <p:cNvSpPr>
              <a:spLocks noChangeShapeType="1"/>
            </p:cNvSpPr>
            <p:nvPr/>
          </p:nvSpPr>
          <p:spPr bwMode="auto">
            <a:xfrm>
              <a:off x="8672516" y="3449621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3" name="Line 551"/>
            <p:cNvSpPr>
              <a:spLocks noChangeShapeType="1"/>
            </p:cNvSpPr>
            <p:nvPr/>
          </p:nvSpPr>
          <p:spPr bwMode="auto">
            <a:xfrm>
              <a:off x="8780466" y="1433496"/>
              <a:ext cx="0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4" name="Text Box 552"/>
            <p:cNvSpPr txBox="1">
              <a:spLocks noChangeArrowheads="1"/>
            </p:cNvSpPr>
            <p:nvPr/>
          </p:nvSpPr>
          <p:spPr bwMode="auto">
            <a:xfrm rot="16200000">
              <a:off x="8397878" y="2243163"/>
              <a:ext cx="504825" cy="25391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50" b="1" dirty="0">
                  <a:latin typeface="Rockwell" pitchFamily="18" charset="0"/>
                </a:rPr>
                <a:t>1065</a:t>
              </a:r>
              <a:endParaRPr lang="ru-RU" sz="1050" b="1" dirty="0"/>
            </a:p>
          </p:txBody>
        </p:sp>
        <p:sp>
          <p:nvSpPr>
            <p:cNvPr id="375" name="Line 553"/>
            <p:cNvSpPr>
              <a:spLocks noChangeShapeType="1"/>
            </p:cNvSpPr>
            <p:nvPr/>
          </p:nvSpPr>
          <p:spPr bwMode="auto">
            <a:xfrm>
              <a:off x="5253041" y="3555983"/>
              <a:ext cx="158432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6" name="Line 554"/>
            <p:cNvSpPr>
              <a:spLocks noChangeShapeType="1"/>
            </p:cNvSpPr>
            <p:nvPr/>
          </p:nvSpPr>
          <p:spPr bwMode="auto">
            <a:xfrm>
              <a:off x="5254628" y="3595671"/>
              <a:ext cx="158432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7" name="Line 555"/>
            <p:cNvSpPr>
              <a:spLocks noChangeShapeType="1"/>
            </p:cNvSpPr>
            <p:nvPr/>
          </p:nvSpPr>
          <p:spPr bwMode="auto">
            <a:xfrm>
              <a:off x="5253041" y="3521058"/>
              <a:ext cx="1585912" cy="15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" name="Line 556"/>
            <p:cNvSpPr>
              <a:spLocks noChangeShapeType="1"/>
            </p:cNvSpPr>
            <p:nvPr/>
          </p:nvSpPr>
          <p:spPr bwMode="auto">
            <a:xfrm>
              <a:off x="5253041" y="3448033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" name="Line 557"/>
            <p:cNvSpPr>
              <a:spLocks noChangeShapeType="1"/>
            </p:cNvSpPr>
            <p:nvPr/>
          </p:nvSpPr>
          <p:spPr bwMode="auto">
            <a:xfrm>
              <a:off x="5254628" y="3487721"/>
              <a:ext cx="15843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" name="Line 558"/>
            <p:cNvSpPr>
              <a:spLocks noChangeShapeType="1"/>
            </p:cNvSpPr>
            <p:nvPr/>
          </p:nvSpPr>
          <p:spPr bwMode="auto">
            <a:xfrm>
              <a:off x="5253041" y="3413108"/>
              <a:ext cx="1585912" cy="15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" name="Text Box 559"/>
            <p:cNvSpPr txBox="1">
              <a:spLocks noChangeArrowheads="1"/>
            </p:cNvSpPr>
            <p:nvPr/>
          </p:nvSpPr>
          <p:spPr bwMode="auto">
            <a:xfrm rot="16200000">
              <a:off x="7504192" y="2214370"/>
              <a:ext cx="1584175" cy="307777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Rockwell" pitchFamily="18" charset="0"/>
                </a:rPr>
                <a:t>Sensitive area</a:t>
              </a:r>
              <a:endParaRPr lang="ru-RU" sz="1400" b="1" dirty="0"/>
            </a:p>
          </p:txBody>
        </p:sp>
        <p:grpSp>
          <p:nvGrpSpPr>
            <p:cNvPr id="389" name="Group 580"/>
            <p:cNvGrpSpPr>
              <a:grpSpLocks/>
            </p:cNvGrpSpPr>
            <p:nvPr/>
          </p:nvGrpSpPr>
          <p:grpSpPr bwMode="auto">
            <a:xfrm>
              <a:off x="6405566" y="2405046"/>
              <a:ext cx="146050" cy="141287"/>
              <a:chOff x="3969" y="1525"/>
              <a:chExt cx="92" cy="89"/>
            </a:xfrm>
          </p:grpSpPr>
          <p:sp>
            <p:nvSpPr>
              <p:cNvPr id="390" name="Oval 354"/>
              <p:cNvSpPr>
                <a:spLocks noChangeArrowheads="1"/>
              </p:cNvSpPr>
              <p:nvPr/>
            </p:nvSpPr>
            <p:spPr bwMode="auto">
              <a:xfrm>
                <a:off x="3991" y="1548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" name="Rectangle 579"/>
              <p:cNvSpPr>
                <a:spLocks noChangeArrowheads="1"/>
              </p:cNvSpPr>
              <p:nvPr/>
            </p:nvSpPr>
            <p:spPr bwMode="auto">
              <a:xfrm>
                <a:off x="3969" y="1525"/>
                <a:ext cx="92" cy="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4" name="Line 375"/>
            <p:cNvSpPr>
              <a:spLocks noChangeShapeType="1"/>
            </p:cNvSpPr>
            <p:nvPr/>
          </p:nvSpPr>
          <p:spPr bwMode="auto">
            <a:xfrm flipH="1">
              <a:off x="6511928" y="2405046"/>
              <a:ext cx="180975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" name="Rectangle 540"/>
          <p:cNvSpPr>
            <a:spLocks noChangeArrowheads="1"/>
          </p:cNvSpPr>
          <p:nvPr/>
        </p:nvSpPr>
        <p:spPr bwMode="auto">
          <a:xfrm>
            <a:off x="5652120" y="5085184"/>
            <a:ext cx="1584325" cy="1152525"/>
          </a:xfrm>
          <a:prstGeom prst="rect">
            <a:avLst/>
          </a:prstGeom>
          <a:solidFill>
            <a:srgbClr val="F4D0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2" name="Oval 209"/>
          <p:cNvSpPr>
            <a:spLocks noChangeArrowheads="1"/>
          </p:cNvSpPr>
          <p:nvPr/>
        </p:nvSpPr>
        <p:spPr bwMode="auto">
          <a:xfrm>
            <a:off x="6587157" y="5516984"/>
            <a:ext cx="142875" cy="144462"/>
          </a:xfrm>
          <a:prstGeom prst="ellipse">
            <a:avLst/>
          </a:prstGeom>
          <a:solidFill>
            <a:srgbClr val="CC66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3" name="Oval 211"/>
          <p:cNvSpPr>
            <a:spLocks noChangeArrowheads="1"/>
          </p:cNvSpPr>
          <p:nvPr/>
        </p:nvSpPr>
        <p:spPr bwMode="auto">
          <a:xfrm>
            <a:off x="6587157" y="5661446"/>
            <a:ext cx="142875" cy="144463"/>
          </a:xfrm>
          <a:prstGeom prst="ellipse">
            <a:avLst/>
          </a:prstGeom>
          <a:solidFill>
            <a:srgbClr val="CC66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4" name="Line 212"/>
          <p:cNvSpPr>
            <a:spLocks noChangeShapeType="1"/>
          </p:cNvSpPr>
          <p:nvPr/>
        </p:nvSpPr>
        <p:spPr bwMode="auto">
          <a:xfrm>
            <a:off x="5760070" y="5661446"/>
            <a:ext cx="1439862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5" name="Oval 213"/>
          <p:cNvSpPr>
            <a:spLocks noChangeArrowheads="1"/>
          </p:cNvSpPr>
          <p:nvPr/>
        </p:nvSpPr>
        <p:spPr bwMode="auto">
          <a:xfrm>
            <a:off x="6550645" y="5516984"/>
            <a:ext cx="215900" cy="288925"/>
          </a:xfrm>
          <a:prstGeom prst="ellips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6" name="Line 216"/>
          <p:cNvSpPr>
            <a:spLocks noChangeShapeType="1"/>
          </p:cNvSpPr>
          <p:nvPr/>
        </p:nvSpPr>
        <p:spPr bwMode="auto">
          <a:xfrm flipH="1" flipV="1">
            <a:off x="6768132" y="5697959"/>
            <a:ext cx="431800" cy="32385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7" name="Text Box 217"/>
          <p:cNvSpPr txBox="1">
            <a:spLocks noChangeArrowheads="1"/>
          </p:cNvSpPr>
          <p:nvPr/>
        </p:nvSpPr>
        <p:spPr bwMode="auto">
          <a:xfrm>
            <a:off x="7236296" y="5877272"/>
            <a:ext cx="16192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 pitchFamily="18" charset="0"/>
              </a:rPr>
              <a:t>Tightening </a:t>
            </a: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 pitchFamily="18" charset="0"/>
              </a:rPr>
              <a:t>capron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 pitchFamily="18" charset="0"/>
              </a:rPr>
              <a:t> loop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8" name="Text Box 489"/>
          <p:cNvSpPr txBox="1">
            <a:spLocks noChangeArrowheads="1"/>
          </p:cNvSpPr>
          <p:nvPr/>
        </p:nvSpPr>
        <p:spPr bwMode="auto">
          <a:xfrm>
            <a:off x="7236296" y="5517232"/>
            <a:ext cx="12604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 pitchFamily="18" charset="0"/>
              </a:rPr>
              <a:t>Anode wires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9" name="Oval 208"/>
          <p:cNvSpPr>
            <a:spLocks noChangeArrowheads="1"/>
          </p:cNvSpPr>
          <p:nvPr/>
        </p:nvSpPr>
        <p:spPr bwMode="auto">
          <a:xfrm>
            <a:off x="6623670" y="5555084"/>
            <a:ext cx="73025" cy="71437"/>
          </a:xfrm>
          <a:prstGeom prst="ellipse">
            <a:avLst/>
          </a:prstGeom>
          <a:solidFill>
            <a:srgbClr val="EAEAEA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0" name="Oval 210"/>
          <p:cNvSpPr>
            <a:spLocks noChangeArrowheads="1"/>
          </p:cNvSpPr>
          <p:nvPr/>
        </p:nvSpPr>
        <p:spPr bwMode="auto">
          <a:xfrm>
            <a:off x="6623670" y="5697959"/>
            <a:ext cx="73025" cy="71437"/>
          </a:xfrm>
          <a:prstGeom prst="ellipse">
            <a:avLst/>
          </a:prstGeom>
          <a:solidFill>
            <a:srgbClr val="EAEAEA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1" name="Line 504"/>
          <p:cNvSpPr>
            <a:spLocks noChangeShapeType="1"/>
          </p:cNvSpPr>
          <p:nvPr/>
        </p:nvSpPr>
        <p:spPr bwMode="auto">
          <a:xfrm flipH="1">
            <a:off x="5760070" y="5085184"/>
            <a:ext cx="287337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2" name="Line 505"/>
          <p:cNvSpPr>
            <a:spLocks noChangeShapeType="1"/>
          </p:cNvSpPr>
          <p:nvPr/>
        </p:nvSpPr>
        <p:spPr bwMode="auto">
          <a:xfrm flipH="1">
            <a:off x="6120432" y="5085184"/>
            <a:ext cx="287338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3" name="Line 506"/>
          <p:cNvSpPr>
            <a:spLocks noChangeShapeType="1"/>
          </p:cNvSpPr>
          <p:nvPr/>
        </p:nvSpPr>
        <p:spPr bwMode="auto">
          <a:xfrm flipH="1">
            <a:off x="6479207" y="5085184"/>
            <a:ext cx="287338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4" name="Line 507"/>
          <p:cNvSpPr>
            <a:spLocks noChangeShapeType="1"/>
          </p:cNvSpPr>
          <p:nvPr/>
        </p:nvSpPr>
        <p:spPr bwMode="auto">
          <a:xfrm flipH="1">
            <a:off x="6839570" y="5085184"/>
            <a:ext cx="287337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5" name="Line 508"/>
          <p:cNvSpPr>
            <a:spLocks noChangeShapeType="1"/>
          </p:cNvSpPr>
          <p:nvPr/>
        </p:nvSpPr>
        <p:spPr bwMode="auto">
          <a:xfrm flipH="1">
            <a:off x="5794995" y="6237709"/>
            <a:ext cx="287337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6" name="Line 509"/>
          <p:cNvSpPr>
            <a:spLocks noChangeShapeType="1"/>
          </p:cNvSpPr>
          <p:nvPr/>
        </p:nvSpPr>
        <p:spPr bwMode="auto">
          <a:xfrm flipH="1">
            <a:off x="6155357" y="6237709"/>
            <a:ext cx="287338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7" name="Line 510"/>
          <p:cNvSpPr>
            <a:spLocks noChangeShapeType="1"/>
          </p:cNvSpPr>
          <p:nvPr/>
        </p:nvSpPr>
        <p:spPr bwMode="auto">
          <a:xfrm flipH="1">
            <a:off x="6515720" y="6237709"/>
            <a:ext cx="287337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8" name="Text Box 512"/>
          <p:cNvSpPr txBox="1">
            <a:spLocks noChangeArrowheads="1"/>
          </p:cNvSpPr>
          <p:nvPr/>
        </p:nvSpPr>
        <p:spPr bwMode="auto">
          <a:xfrm>
            <a:off x="5040039" y="4869581"/>
            <a:ext cx="104298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 pitchFamily="18" charset="0"/>
              </a:rPr>
              <a:t>Cathode 1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9" name="Text Box 513"/>
          <p:cNvSpPr txBox="1">
            <a:spLocks noChangeArrowheads="1"/>
          </p:cNvSpPr>
          <p:nvPr/>
        </p:nvSpPr>
        <p:spPr bwMode="auto">
          <a:xfrm>
            <a:off x="5040039" y="6237733"/>
            <a:ext cx="104298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 pitchFamily="18" charset="0"/>
              </a:rPr>
              <a:t>Cathode 2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0" name="Line 535"/>
          <p:cNvSpPr>
            <a:spLocks noChangeShapeType="1"/>
          </p:cNvSpPr>
          <p:nvPr/>
        </p:nvSpPr>
        <p:spPr bwMode="auto">
          <a:xfrm>
            <a:off x="6263307" y="5085184"/>
            <a:ext cx="0" cy="57626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1" name="Line 537"/>
          <p:cNvSpPr>
            <a:spLocks noChangeShapeType="1"/>
          </p:cNvSpPr>
          <p:nvPr/>
        </p:nvSpPr>
        <p:spPr bwMode="auto">
          <a:xfrm>
            <a:off x="6263307" y="5661446"/>
            <a:ext cx="0" cy="57626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2" name="Text Box 538"/>
          <p:cNvSpPr txBox="1">
            <a:spLocks noChangeArrowheads="1"/>
          </p:cNvSpPr>
          <p:nvPr/>
        </p:nvSpPr>
        <p:spPr bwMode="auto">
          <a:xfrm rot="16200000">
            <a:off x="5751699" y="5201629"/>
            <a:ext cx="77483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 pitchFamily="18" charset="0"/>
              </a:rPr>
              <a:t>3,8 mm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3" name="Text Box 539"/>
          <p:cNvSpPr txBox="1">
            <a:spLocks noChangeArrowheads="1"/>
          </p:cNvSpPr>
          <p:nvPr/>
        </p:nvSpPr>
        <p:spPr bwMode="auto">
          <a:xfrm rot="16200000">
            <a:off x="5749865" y="5775129"/>
            <a:ext cx="76970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 pitchFamily="18" charset="0"/>
              </a:rPr>
              <a:t>3,8 mm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4" name="Line 214"/>
          <p:cNvSpPr>
            <a:spLocks noChangeShapeType="1"/>
          </p:cNvSpPr>
          <p:nvPr/>
        </p:nvSpPr>
        <p:spPr bwMode="auto">
          <a:xfrm flipH="1">
            <a:off x="6660181" y="5229621"/>
            <a:ext cx="684113" cy="3603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5" name="Line 564"/>
          <p:cNvSpPr>
            <a:spLocks noChangeShapeType="1"/>
          </p:cNvSpPr>
          <p:nvPr/>
        </p:nvSpPr>
        <p:spPr bwMode="auto">
          <a:xfrm>
            <a:off x="6587157" y="5842421"/>
            <a:ext cx="0" cy="2159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6" name="Line 565"/>
          <p:cNvSpPr>
            <a:spLocks noChangeShapeType="1"/>
          </p:cNvSpPr>
          <p:nvPr/>
        </p:nvSpPr>
        <p:spPr bwMode="auto">
          <a:xfrm>
            <a:off x="6731620" y="5842421"/>
            <a:ext cx="0" cy="2159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7" name="Line 566"/>
          <p:cNvSpPr>
            <a:spLocks noChangeShapeType="1"/>
          </p:cNvSpPr>
          <p:nvPr/>
        </p:nvSpPr>
        <p:spPr bwMode="auto">
          <a:xfrm>
            <a:off x="6371257" y="6021809"/>
            <a:ext cx="2159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8" name="Line 567"/>
          <p:cNvSpPr>
            <a:spLocks noChangeShapeType="1"/>
          </p:cNvSpPr>
          <p:nvPr/>
        </p:nvSpPr>
        <p:spPr bwMode="auto">
          <a:xfrm>
            <a:off x="6587157" y="6021809"/>
            <a:ext cx="144463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9" name="Line 568"/>
          <p:cNvSpPr>
            <a:spLocks noChangeShapeType="1"/>
          </p:cNvSpPr>
          <p:nvPr/>
        </p:nvSpPr>
        <p:spPr bwMode="auto">
          <a:xfrm flipH="1">
            <a:off x="6731620" y="6021809"/>
            <a:ext cx="250825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0" name="Text Box 569"/>
          <p:cNvSpPr txBox="1">
            <a:spLocks noChangeArrowheads="1"/>
          </p:cNvSpPr>
          <p:nvPr/>
        </p:nvSpPr>
        <p:spPr bwMode="auto">
          <a:xfrm>
            <a:off x="6263306" y="5805909"/>
            <a:ext cx="54094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0,8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 pitchFamily="18" charset="0"/>
              </a:rPr>
              <a:t> mm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1" name="Line 570"/>
          <p:cNvSpPr>
            <a:spLocks noChangeShapeType="1"/>
          </p:cNvSpPr>
          <p:nvPr/>
        </p:nvSpPr>
        <p:spPr bwMode="auto">
          <a:xfrm flipH="1">
            <a:off x="6876082" y="6237709"/>
            <a:ext cx="287338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2" name="Text Box 215"/>
          <p:cNvSpPr txBox="1">
            <a:spLocks noChangeArrowheads="1"/>
          </p:cNvSpPr>
          <p:nvPr/>
        </p:nvSpPr>
        <p:spPr bwMode="auto">
          <a:xfrm>
            <a:off x="7236296" y="5013176"/>
            <a:ext cx="18002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="1" dirty="0">
                <a:latin typeface="Rockwell" pitchFamily="18" charset="0"/>
              </a:rPr>
              <a:t>Wire isolated with </a:t>
            </a:r>
            <a:r>
              <a:rPr lang="en-US" sz="1050" b="1" dirty="0" err="1">
                <a:latin typeface="Rockwell" pitchFamily="18" charset="0"/>
              </a:rPr>
              <a:t>teflon</a:t>
            </a:r>
            <a:endParaRPr lang="ru-RU" sz="1050" b="1" dirty="0"/>
          </a:p>
        </p:txBody>
      </p:sp>
      <p:sp>
        <p:nvSpPr>
          <p:cNvPr id="382" name="Номер слайда 3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0268" y="258711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Rockwell" pitchFamily="18" charset="0"/>
              </a:rPr>
              <a:t>CSC </a:t>
            </a:r>
            <a:r>
              <a:rPr lang="en-US" sz="3600" dirty="0">
                <a:latin typeface="Rockwell" pitchFamily="18" charset="0"/>
              </a:rPr>
              <a:t>1 × 1 m</a:t>
            </a:r>
            <a:r>
              <a:rPr lang="en-US" sz="3600" baseline="30000" dirty="0">
                <a:latin typeface="Rockwell" pitchFamily="18" charset="0"/>
              </a:rPr>
              <a:t>2</a:t>
            </a:r>
            <a:endParaRPr lang="ru-RU" sz="3600" dirty="0"/>
          </a:p>
        </p:txBody>
      </p:sp>
      <p:pic>
        <p:nvPicPr>
          <p:cNvPr id="237" name="Picture 4" descr="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1168728"/>
            <a:ext cx="4273615" cy="45205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54292-C0A7-4AC2-B1C2-6EF8D77C0895}"/>
              </a:ext>
            </a:extLst>
          </p:cNvPr>
          <p:cNvSpPr txBox="1"/>
          <p:nvPr/>
        </p:nvSpPr>
        <p:spPr>
          <a:xfrm>
            <a:off x="140936" y="980728"/>
            <a:ext cx="4536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</a:t>
            </a:r>
            <a:r>
              <a:rPr lang="en-US" dirty="0">
                <a:latin typeface="Rockwell" panose="02060603020205020403" pitchFamily="18" charset="0"/>
              </a:rPr>
              <a:t>chamber was produced and integrated into the BM@N setup at 2018.</a:t>
            </a:r>
          </a:p>
          <a:p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3 chambers are finished on 99%. </a:t>
            </a:r>
            <a:endParaRPr lang="ru-RU" dirty="0"/>
          </a:p>
          <a:p>
            <a:r>
              <a:rPr lang="en-US" dirty="0">
                <a:latin typeface="Rockwell" panose="02060603020205020403" pitchFamily="18" charset="0"/>
              </a:rPr>
              <a:t>Remaining works: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Sealing all chambers;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Equip mount elements.</a:t>
            </a:r>
          </a:p>
          <a:p>
            <a:r>
              <a:rPr lang="en-US" dirty="0">
                <a:latin typeface="Rockwell" panose="02060603020205020403" pitchFamily="18" charset="0"/>
              </a:rPr>
              <a:t>Necessary timing ~ 2 week.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B4C27-5524-4949-A921-2C52B35A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3645024"/>
            <a:ext cx="4005925" cy="3076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7513EF-47D3-4940-A35A-87471286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4C4B6-FAF8-48FD-95CB-62B139A84C25}"/>
              </a:ext>
            </a:extLst>
          </p:cNvPr>
          <p:cNvSpPr txBox="1"/>
          <p:nvPr/>
        </p:nvSpPr>
        <p:spPr>
          <a:xfrm>
            <a:off x="2967908" y="258711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latin typeface="Rockwell" pitchFamily="18" charset="0"/>
              </a:rPr>
              <a:t>CSC </a:t>
            </a:r>
            <a:r>
              <a:rPr lang="en-US" sz="3600" dirty="0">
                <a:latin typeface="Rockwell" pitchFamily="18" charset="0"/>
              </a:rPr>
              <a:t>2 × 1.5 m</a:t>
            </a:r>
            <a:r>
              <a:rPr lang="en-US" sz="3600" baseline="30000" dirty="0">
                <a:latin typeface="Rockwell" pitchFamily="18" charset="0"/>
              </a:rPr>
              <a:t>2</a:t>
            </a: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ADDC6A-E9E4-4F33-9ECF-7B84A170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29" y="1013578"/>
            <a:ext cx="4996142" cy="3325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3F2056-B383-4C6F-AFF5-FA59F04DB477}"/>
              </a:ext>
            </a:extLst>
          </p:cNvPr>
          <p:cNvSpPr txBox="1"/>
          <p:nvPr/>
        </p:nvSpPr>
        <p:spPr>
          <a:xfrm>
            <a:off x="1133654" y="4499941"/>
            <a:ext cx="70207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0"/>
              </a:rPr>
              <a:t>Design of the cathode planes is finished, producing of the cathode planes will be finished at the end of November;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0"/>
              </a:rPr>
              <a:t>Production of the inner frames and another parts of detectors – end of November;</a:t>
            </a:r>
            <a:endParaRPr lang="ru-RU" sz="1600" dirty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0"/>
              </a:rPr>
              <a:t>Preparation of the assembly table – November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Rockwell" panose="02060603020205020403" pitchFamily="18" charset="0"/>
            </a:endParaRPr>
          </a:p>
          <a:p>
            <a:r>
              <a:rPr lang="en-US" sz="1600" dirty="0">
                <a:latin typeface="Rockwell" panose="02060603020205020403" pitchFamily="18" charset="0"/>
              </a:rPr>
              <a:t>Problem – fume hood and ventilation system at the assembly building.</a:t>
            </a:r>
          </a:p>
          <a:p>
            <a:endParaRPr lang="en-US" sz="1600" dirty="0">
              <a:latin typeface="Rockwell" panose="020606030202050204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42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-99392"/>
            <a:ext cx="278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Rockwell" pitchFamily="18" charset="0"/>
              </a:rPr>
              <a:t>Conclusions</a:t>
            </a:r>
            <a:endParaRPr lang="ru-RU" sz="3600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79512" y="583812"/>
            <a:ext cx="8496944" cy="2485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Rockwell" panose="02060603020205020403" pitchFamily="18" charset="0"/>
              </a:rPr>
              <a:t>GEM</a:t>
            </a:r>
            <a:r>
              <a:rPr lang="ru-RU" sz="1800" dirty="0">
                <a:latin typeface="Rockwell" panose="02060603020205020403" pitchFamily="18" charset="0"/>
              </a:rPr>
              <a:t>:</a:t>
            </a:r>
            <a:endParaRPr lang="en-US" sz="1800" dirty="0">
              <a:latin typeface="Rockwell" panose="02060603020205020403" pitchFamily="18" charset="0"/>
            </a:endParaRPr>
          </a:p>
          <a:p>
            <a:r>
              <a:rPr lang="en-US" sz="1800" dirty="0">
                <a:latin typeface="Rockwell" panose="02060603020205020403" pitchFamily="18" charset="0"/>
              </a:rPr>
              <a:t>7 detectors </a:t>
            </a:r>
            <a:r>
              <a:rPr lang="ru-RU" sz="1800" dirty="0">
                <a:latin typeface="Rockwell" panose="02060603020205020403" pitchFamily="18" charset="0"/>
              </a:rPr>
              <a:t>1632</a:t>
            </a:r>
            <a:r>
              <a:rPr lang="en-US" sz="1800" dirty="0">
                <a:latin typeface="Rockwell" panose="02060603020205020403" pitchFamily="18" charset="0"/>
              </a:rPr>
              <a:t>×</a:t>
            </a:r>
            <a:r>
              <a:rPr lang="ru-RU" sz="1800" dirty="0">
                <a:latin typeface="Rockwell" panose="02060603020205020403" pitchFamily="18" charset="0"/>
              </a:rPr>
              <a:t>450</a:t>
            </a:r>
            <a:r>
              <a:rPr lang="ru-RU" sz="1800" dirty="0"/>
              <a:t> </a:t>
            </a:r>
            <a:r>
              <a:rPr lang="en-US" sz="1800" dirty="0">
                <a:latin typeface="Rockwell" panose="02060603020205020403" pitchFamily="18" charset="0"/>
              </a:rPr>
              <a:t>mm</a:t>
            </a:r>
            <a:r>
              <a:rPr lang="ru-RU" sz="1800" baseline="30000" dirty="0"/>
              <a:t>2</a:t>
            </a:r>
            <a:r>
              <a:rPr lang="ru-RU" sz="1800" dirty="0"/>
              <a:t> </a:t>
            </a:r>
            <a:r>
              <a:rPr lang="en-US" sz="1800" dirty="0">
                <a:latin typeface="Rockwell" panose="02060603020205020403" pitchFamily="18" charset="0"/>
              </a:rPr>
              <a:t>and </a:t>
            </a:r>
            <a:r>
              <a:rPr lang="ru-RU" sz="1800" dirty="0">
                <a:latin typeface="Rockwell" panose="02060603020205020403" pitchFamily="18" charset="0"/>
              </a:rPr>
              <a:t>7</a:t>
            </a:r>
            <a:r>
              <a:rPr lang="en-US" sz="1800" dirty="0">
                <a:latin typeface="Rockwell" panose="02060603020205020403" pitchFamily="18" charset="0"/>
              </a:rPr>
              <a:t> detector </a:t>
            </a:r>
            <a:r>
              <a:rPr lang="ru-RU" sz="1800" dirty="0">
                <a:latin typeface="Rockwell" panose="02060603020205020403" pitchFamily="18" charset="0"/>
              </a:rPr>
              <a:t>1632</a:t>
            </a:r>
            <a:r>
              <a:rPr lang="en-US" sz="1800" dirty="0">
                <a:latin typeface="Rockwell" panose="02060603020205020403" pitchFamily="18" charset="0"/>
              </a:rPr>
              <a:t>×</a:t>
            </a:r>
            <a:r>
              <a:rPr lang="ru-RU" sz="1800" dirty="0">
                <a:latin typeface="Rockwell" panose="02060603020205020403" pitchFamily="18" charset="0"/>
              </a:rPr>
              <a:t>390</a:t>
            </a:r>
            <a:r>
              <a:rPr lang="ru-RU" sz="1800" dirty="0"/>
              <a:t> </a:t>
            </a:r>
            <a:r>
              <a:rPr lang="en-US" sz="1800" dirty="0">
                <a:latin typeface="Rockwell" panose="02060603020205020403" pitchFamily="18" charset="0"/>
              </a:rPr>
              <a:t>mm</a:t>
            </a:r>
            <a:r>
              <a:rPr lang="ru-RU" sz="1800" baseline="30000" dirty="0"/>
              <a:t>2 </a:t>
            </a:r>
            <a:r>
              <a:rPr lang="en-US" sz="1800" dirty="0">
                <a:latin typeface="Rockwell" panose="02060603020205020403" pitchFamily="18" charset="0"/>
              </a:rPr>
              <a:t>are produced;</a:t>
            </a:r>
            <a:endParaRPr lang="ru-RU" sz="1800" dirty="0"/>
          </a:p>
          <a:p>
            <a:r>
              <a:rPr lang="ru-RU" sz="1800" dirty="0">
                <a:latin typeface="Rockwell" panose="02060603020205020403" pitchFamily="18" charset="0"/>
              </a:rPr>
              <a:t>2 </a:t>
            </a:r>
            <a:r>
              <a:rPr lang="en-US" sz="1800" dirty="0">
                <a:latin typeface="Rockwell" panose="02060603020205020403" pitchFamily="18" charset="0"/>
              </a:rPr>
              <a:t>spare detectors are waiting for the assembly at CERN;</a:t>
            </a:r>
          </a:p>
          <a:p>
            <a:r>
              <a:rPr lang="en-US" sz="1800" dirty="0">
                <a:latin typeface="Rockwell" panose="02060603020205020403" pitchFamily="18" charset="0"/>
              </a:rPr>
              <a:t>Mechanics for GEM-planes inside the magnet is developed;</a:t>
            </a:r>
          </a:p>
          <a:p>
            <a:r>
              <a:rPr lang="en-US" sz="1800" dirty="0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tender procedure will be initiated to select a manufacturer of support mechanics by the end of the year;</a:t>
            </a:r>
            <a:endParaRPr lang="en-US" sz="1800" dirty="0">
              <a:latin typeface="Rockwell" panose="02060603020205020403" pitchFamily="18" charset="0"/>
            </a:endParaRPr>
          </a:p>
          <a:p>
            <a:r>
              <a:rPr lang="en-US" sz="1900" dirty="0">
                <a:latin typeface="Rockwell" panose="02060603020205020403" pitchFamily="18" charset="0"/>
              </a:rPr>
              <a:t>Assembling the stand for testing the GEM-detectors with cosmic rays is finished;</a:t>
            </a:r>
          </a:p>
          <a:p>
            <a:r>
              <a:rPr lang="en-US" sz="1900" dirty="0">
                <a:latin typeface="Rockwell" panose="02060603020205020403" pitchFamily="18" charset="0"/>
              </a:rPr>
              <a:t>Tests</a:t>
            </a:r>
            <a:r>
              <a:rPr lang="ru-RU" sz="1900" dirty="0">
                <a:latin typeface="Rockwell" panose="02060603020205020403" pitchFamily="18" charset="0"/>
              </a:rPr>
              <a:t> </a:t>
            </a:r>
            <a:r>
              <a:rPr lang="en-US" sz="1900" dirty="0">
                <a:latin typeface="Rockwell" panose="02060603020205020403" pitchFamily="18" charset="0"/>
              </a:rPr>
              <a:t>of </a:t>
            </a:r>
            <a:r>
              <a:rPr lang="en-US" sz="1800" dirty="0">
                <a:latin typeface="Rockwell" pitchFamily="18" charset="0"/>
              </a:rPr>
              <a:t>1632*390 mm</a:t>
            </a:r>
            <a:r>
              <a:rPr lang="en-US" sz="1800" baseline="30000" dirty="0">
                <a:latin typeface="Rockwell" pitchFamily="18" charset="0"/>
              </a:rPr>
              <a:t>2</a:t>
            </a:r>
            <a:r>
              <a:rPr lang="en-US" sz="1800" dirty="0">
                <a:latin typeface="Rockwell" pitchFamily="18" charset="0"/>
              </a:rPr>
              <a:t> detectors </a:t>
            </a:r>
            <a:r>
              <a:rPr lang="en-US" sz="1900" dirty="0">
                <a:latin typeface="Rockwell" panose="02060603020205020403" pitchFamily="18" charset="0"/>
              </a:rPr>
              <a:t>with cosmic rays in progress.</a:t>
            </a:r>
          </a:p>
          <a:p>
            <a:endParaRPr lang="en-US" sz="1900" dirty="0">
              <a:latin typeface="Rockwell" panose="02060603020205020403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212AC3-383A-4C4B-A205-B8AD5AD8CA88}"/>
              </a:ext>
            </a:extLst>
          </p:cNvPr>
          <p:cNvSpPr txBox="1"/>
          <p:nvPr/>
        </p:nvSpPr>
        <p:spPr>
          <a:xfrm>
            <a:off x="179512" y="378904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CSC: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1 chamber of the size 1×1 m</a:t>
            </a:r>
            <a:r>
              <a:rPr lang="en-US" baseline="30000" dirty="0">
                <a:latin typeface="Rockwell" panose="02060603020205020403" pitchFamily="18" charset="0"/>
              </a:rPr>
              <a:t>2</a:t>
            </a:r>
            <a:r>
              <a:rPr lang="en-US" dirty="0">
                <a:latin typeface="Rockwell" panose="02060603020205020403" pitchFamily="18" charset="0"/>
              </a:rPr>
              <a:t> is produced;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3 chamber of the size 1×1 m</a:t>
            </a:r>
            <a:r>
              <a:rPr lang="en-US" baseline="30000" dirty="0">
                <a:latin typeface="Rockwell" panose="02060603020205020403" pitchFamily="18" charset="0"/>
              </a:rPr>
              <a:t>2</a:t>
            </a:r>
            <a:r>
              <a:rPr lang="en-US" dirty="0">
                <a:latin typeface="Rockwell" panose="02060603020205020403" pitchFamily="18" charset="0"/>
              </a:rPr>
              <a:t> will be produced in this two weeks;</a:t>
            </a:r>
            <a:endParaRPr lang="ru-RU" dirty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Preparatory work for 2×1.5 m</a:t>
            </a:r>
            <a:r>
              <a:rPr lang="en-US" baseline="30000" dirty="0">
                <a:latin typeface="Rockwell" panose="02060603020205020403" pitchFamily="18" charset="0"/>
              </a:rPr>
              <a:t>2 </a:t>
            </a:r>
            <a:r>
              <a:rPr lang="en-US" dirty="0">
                <a:latin typeface="Rockwell" panose="02060603020205020403" pitchFamily="18" charset="0"/>
              </a:rPr>
              <a:t>chambers is underway: cathode planes in production, another parts of detectors in production or already done.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18FCC1-A234-4C8A-B193-FDCBA304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1FD84-3DBB-4275-9B63-DE784D87A9EF}"/>
              </a:ext>
            </a:extLst>
          </p:cNvPr>
          <p:cNvSpPr txBox="1"/>
          <p:nvPr/>
        </p:nvSpPr>
        <p:spPr>
          <a:xfrm>
            <a:off x="30" y="31366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ockwell" panose="02060603020205020403" pitchFamily="18" charset="0"/>
              </a:rPr>
              <a:t>Back up slide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5525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242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688" y="260648"/>
            <a:ext cx="552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ckwell" pitchFamily="18" charset="0"/>
              </a:rPr>
              <a:t>Material budget of one Gem detector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63660" y="69438"/>
            <a:ext cx="3795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Rockwell" pitchFamily="18" charset="0"/>
              </a:rPr>
              <a:t>BM@N experiment</a:t>
            </a:r>
            <a:endParaRPr lang="ru-RU" sz="3200" dirty="0"/>
          </a:p>
        </p:txBody>
      </p:sp>
      <p:pic>
        <p:nvPicPr>
          <p:cNvPr id="24" name="Picture 2" descr="C:\Users\anna\Downloads\BM@M_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7862"/>
            <a:ext cx="9144000" cy="450912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95BF176C-5047-4E0C-98C7-08586051D938}"/>
              </a:ext>
            </a:extLst>
          </p:cNvPr>
          <p:cNvCxnSpPr>
            <a:cxnSpLocks/>
          </p:cNvCxnSpPr>
          <p:nvPr/>
        </p:nvCxnSpPr>
        <p:spPr>
          <a:xfrm flipV="1">
            <a:off x="4212468" y="3914569"/>
            <a:ext cx="248987" cy="1383005"/>
          </a:xfrm>
          <a:prstGeom prst="straightConnector1">
            <a:avLst/>
          </a:prstGeom>
          <a:ln w="38100">
            <a:solidFill>
              <a:srgbClr val="EE3C1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13ACC5F-54C6-4A28-9BCC-E78DF2E214E3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3573016"/>
            <a:ext cx="1026368" cy="1184690"/>
          </a:xfrm>
          <a:prstGeom prst="straightConnector1">
            <a:avLst/>
          </a:prstGeom>
          <a:ln w="38100">
            <a:solidFill>
              <a:srgbClr val="EE3C1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AD1400A-F71C-4091-959A-9B5F70712E9C}"/>
              </a:ext>
            </a:extLst>
          </p:cNvPr>
          <p:cNvCxnSpPr>
            <a:cxnSpLocks/>
          </p:cNvCxnSpPr>
          <p:nvPr/>
        </p:nvCxnSpPr>
        <p:spPr>
          <a:xfrm flipH="1" flipV="1">
            <a:off x="6228184" y="3429000"/>
            <a:ext cx="1565920" cy="1379308"/>
          </a:xfrm>
          <a:prstGeom prst="straightConnector1">
            <a:avLst/>
          </a:prstGeom>
          <a:ln w="38100">
            <a:solidFill>
              <a:srgbClr val="EE3C1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DD6E9D7-190C-4231-A12A-520E2B925D32}"/>
              </a:ext>
            </a:extLst>
          </p:cNvPr>
          <p:cNvCxnSpPr>
            <a:cxnSpLocks/>
          </p:cNvCxnSpPr>
          <p:nvPr/>
        </p:nvCxnSpPr>
        <p:spPr>
          <a:xfrm flipV="1">
            <a:off x="5971251" y="3746431"/>
            <a:ext cx="101927" cy="1493681"/>
          </a:xfrm>
          <a:prstGeom prst="straightConnector1">
            <a:avLst/>
          </a:prstGeom>
          <a:ln w="38100">
            <a:solidFill>
              <a:srgbClr val="EE3C1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C904EBC-21AD-465E-B5C9-9E3A9E42FD4F}"/>
              </a:ext>
            </a:extLst>
          </p:cNvPr>
          <p:cNvCxnSpPr>
            <a:cxnSpLocks/>
          </p:cNvCxnSpPr>
          <p:nvPr/>
        </p:nvCxnSpPr>
        <p:spPr>
          <a:xfrm flipH="1" flipV="1">
            <a:off x="5562365" y="3914569"/>
            <a:ext cx="364663" cy="1325543"/>
          </a:xfrm>
          <a:prstGeom prst="straightConnector1">
            <a:avLst/>
          </a:prstGeom>
          <a:ln w="38100">
            <a:solidFill>
              <a:srgbClr val="EE3C1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CF158B5-030F-46D1-95A9-D0412068F9B1}"/>
              </a:ext>
            </a:extLst>
          </p:cNvPr>
          <p:cNvCxnSpPr>
            <a:cxnSpLocks/>
          </p:cNvCxnSpPr>
          <p:nvPr/>
        </p:nvCxnSpPr>
        <p:spPr>
          <a:xfrm>
            <a:off x="4597525" y="1988840"/>
            <a:ext cx="216024" cy="1008112"/>
          </a:xfrm>
          <a:prstGeom prst="straightConnector1">
            <a:avLst/>
          </a:prstGeom>
          <a:ln w="38100">
            <a:solidFill>
              <a:srgbClr val="EE3C1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0D33A4F-CDE6-49BC-9F51-41B24A717DAD}"/>
              </a:ext>
            </a:extLst>
          </p:cNvPr>
          <p:cNvCxnSpPr>
            <a:cxnSpLocks/>
          </p:cNvCxnSpPr>
          <p:nvPr/>
        </p:nvCxnSpPr>
        <p:spPr>
          <a:xfrm>
            <a:off x="4813549" y="1988840"/>
            <a:ext cx="478531" cy="864096"/>
          </a:xfrm>
          <a:prstGeom prst="straightConnector1">
            <a:avLst/>
          </a:prstGeom>
          <a:ln w="38100">
            <a:solidFill>
              <a:srgbClr val="EE3C1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9F1CDFF-C354-487F-8999-9315A396C145}"/>
              </a:ext>
            </a:extLst>
          </p:cNvPr>
          <p:cNvSpPr txBox="1"/>
          <p:nvPr/>
        </p:nvSpPr>
        <p:spPr>
          <a:xfrm>
            <a:off x="3995935" y="1617888"/>
            <a:ext cx="156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3C18"/>
                </a:solidFill>
                <a:latin typeface="Rockwell" panose="02060603020205020403" pitchFamily="18" charset="0"/>
              </a:rPr>
              <a:t>CSC 1×1 m</a:t>
            </a:r>
            <a:r>
              <a:rPr lang="en-US" baseline="30000" dirty="0">
                <a:solidFill>
                  <a:srgbClr val="EE3C18"/>
                </a:solidFill>
                <a:latin typeface="Rockwell" panose="02060603020205020403" pitchFamily="18" charset="0"/>
              </a:rPr>
              <a:t>2</a:t>
            </a:r>
            <a:endParaRPr lang="ru-RU" baseline="30000" dirty="0">
              <a:solidFill>
                <a:srgbClr val="EE3C1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4BFCF7-F678-445A-8D0B-05AB874C173E}"/>
              </a:ext>
            </a:extLst>
          </p:cNvPr>
          <p:cNvSpPr txBox="1"/>
          <p:nvPr/>
        </p:nvSpPr>
        <p:spPr>
          <a:xfrm>
            <a:off x="5250544" y="5273369"/>
            <a:ext cx="148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3C18"/>
                </a:solidFill>
                <a:latin typeface="Rockwell" panose="02060603020205020403" pitchFamily="18" charset="0"/>
              </a:rPr>
              <a:t>CSC 1×1 m</a:t>
            </a:r>
            <a:r>
              <a:rPr lang="en-US" baseline="30000" dirty="0">
                <a:solidFill>
                  <a:srgbClr val="EE3C18"/>
                </a:solidFill>
                <a:latin typeface="Rockwell" panose="02060603020205020403" pitchFamily="18" charset="0"/>
              </a:rPr>
              <a:t>2</a:t>
            </a:r>
            <a:endParaRPr lang="ru-RU" dirty="0">
              <a:solidFill>
                <a:srgbClr val="EE3C18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45679A-E49E-4B92-9656-2E3E820DEB9E}"/>
              </a:ext>
            </a:extLst>
          </p:cNvPr>
          <p:cNvSpPr txBox="1"/>
          <p:nvPr/>
        </p:nvSpPr>
        <p:spPr>
          <a:xfrm>
            <a:off x="7396702" y="4763346"/>
            <a:ext cx="16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3C18"/>
                </a:solidFill>
                <a:latin typeface="Rockwell" panose="02060603020205020403" pitchFamily="18" charset="0"/>
              </a:rPr>
              <a:t>CSC 2×1,5 m</a:t>
            </a:r>
            <a:r>
              <a:rPr lang="en-US" baseline="30000" dirty="0">
                <a:solidFill>
                  <a:srgbClr val="EE3C18"/>
                </a:solidFill>
                <a:latin typeface="Rockwell" panose="02060603020205020403" pitchFamily="18" charset="0"/>
              </a:rPr>
              <a:t>2</a:t>
            </a:r>
            <a:endParaRPr lang="ru-RU" dirty="0">
              <a:solidFill>
                <a:srgbClr val="EE3C18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5EF7AE-51A4-42CB-A851-7A5709D54D1D}"/>
              </a:ext>
            </a:extLst>
          </p:cNvPr>
          <p:cNvSpPr txBox="1"/>
          <p:nvPr/>
        </p:nvSpPr>
        <p:spPr>
          <a:xfrm>
            <a:off x="3726161" y="5273369"/>
            <a:ext cx="95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E3C18"/>
                </a:solidFill>
                <a:latin typeface="Rockwell" panose="02060603020205020403" pitchFamily="18" charset="0"/>
              </a:rPr>
              <a:t>7 GEM planes</a:t>
            </a:r>
            <a:endParaRPr lang="ru-RU" dirty="0">
              <a:solidFill>
                <a:srgbClr val="EE3C1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8399" y="57481"/>
            <a:ext cx="452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Rockwell" pitchFamily="18" charset="0"/>
              </a:rPr>
              <a:t>BM@N GEM </a:t>
            </a:r>
            <a:r>
              <a:rPr lang="en-US" sz="3200" dirty="0">
                <a:latin typeface="Rockwell" pitchFamily="18" charset="0"/>
              </a:rPr>
              <a:t>detectors</a:t>
            </a:r>
            <a:r>
              <a:rPr lang="en-GB" sz="3200" dirty="0">
                <a:latin typeface="Rockwell" pitchFamily="18" charset="0"/>
              </a:rPr>
              <a:t> </a:t>
            </a:r>
            <a:endParaRPr lang="ru-RU" sz="3200" dirty="0"/>
          </a:p>
        </p:txBody>
      </p:sp>
      <p:grpSp>
        <p:nvGrpSpPr>
          <p:cNvPr id="7" name="Группа 525"/>
          <p:cNvGrpSpPr>
            <a:grpSpLocks/>
          </p:cNvGrpSpPr>
          <p:nvPr/>
        </p:nvGrpSpPr>
        <p:grpSpPr bwMode="auto">
          <a:xfrm>
            <a:off x="213755" y="4300952"/>
            <a:ext cx="2163763" cy="1960563"/>
            <a:chOff x="10132306" y="4698827"/>
            <a:chExt cx="2163303" cy="196021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0970328" y="4913102"/>
              <a:ext cx="0" cy="1203113"/>
            </a:xfrm>
            <a:prstGeom prst="line">
              <a:avLst/>
            </a:prstGeom>
            <a:ln w="152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1179833" y="4913102"/>
              <a:ext cx="0" cy="1203113"/>
            </a:xfrm>
            <a:prstGeom prst="line">
              <a:avLst/>
            </a:prstGeom>
            <a:ln w="152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408385" y="4913102"/>
              <a:ext cx="0" cy="1203113"/>
            </a:xfrm>
            <a:prstGeom prst="line">
              <a:avLst/>
            </a:prstGeom>
            <a:ln w="152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0830658" y="4913102"/>
              <a:ext cx="349176" cy="11856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1035402" y="4930561"/>
              <a:ext cx="349176" cy="11856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1248082" y="4930561"/>
              <a:ext cx="349176" cy="11856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0900493" y="6086058"/>
              <a:ext cx="0" cy="260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1109998" y="6086058"/>
              <a:ext cx="0" cy="363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10900493" y="6308269"/>
              <a:ext cx="20950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10551317" y="6308269"/>
              <a:ext cx="349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94"/>
            <p:cNvSpPr txBox="1">
              <a:spLocks noChangeArrowheads="1"/>
            </p:cNvSpPr>
            <p:nvPr/>
          </p:nvSpPr>
          <p:spPr bwMode="auto">
            <a:xfrm>
              <a:off x="10516118" y="6085857"/>
              <a:ext cx="418704" cy="28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0.8</a:t>
              </a:r>
              <a:endParaRPr lang="ru-RU" sz="1400">
                <a:latin typeface="Calibri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248082" y="6116216"/>
              <a:ext cx="0" cy="333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10830658" y="6408264"/>
              <a:ext cx="279341" cy="63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11248082" y="6408264"/>
              <a:ext cx="3491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109998" y="6408264"/>
              <a:ext cx="1380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06"/>
            <p:cNvSpPr txBox="1">
              <a:spLocks noChangeArrowheads="1"/>
            </p:cNvSpPr>
            <p:nvPr/>
          </p:nvSpPr>
          <p:spPr bwMode="auto">
            <a:xfrm>
              <a:off x="11363702" y="6167532"/>
              <a:ext cx="568420" cy="307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0.68</a:t>
              </a:r>
              <a:endParaRPr lang="ru-RU" sz="1400" dirty="0">
                <a:latin typeface="Calibri" pitchFamily="34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10936998" y="5322605"/>
              <a:ext cx="487258" cy="14126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 flipV="1">
              <a:off x="11457587" y="5468630"/>
              <a:ext cx="374570" cy="999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10725905" y="5419425"/>
              <a:ext cx="488846" cy="13967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 flipV="1">
              <a:off x="11408385" y="5608305"/>
              <a:ext cx="374570" cy="999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33"/>
            <p:cNvSpPr txBox="1">
              <a:spLocks noChangeArrowheads="1"/>
            </p:cNvSpPr>
            <p:nvPr/>
          </p:nvSpPr>
          <p:spPr bwMode="auto">
            <a:xfrm>
              <a:off x="11587593" y="5296810"/>
              <a:ext cx="510295" cy="29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0.16</a:t>
              </a:r>
              <a:endParaRPr lang="ru-RU" sz="1400">
                <a:latin typeface="Calibri" pitchFamily="34" charset="0"/>
              </a:endParaRPr>
            </a:p>
          </p:txBody>
        </p:sp>
        <p:sp>
          <p:nvSpPr>
            <p:cNvPr id="29" name="TextBox 134"/>
            <p:cNvSpPr txBox="1">
              <a:spLocks noChangeArrowheads="1"/>
            </p:cNvSpPr>
            <p:nvPr/>
          </p:nvSpPr>
          <p:spPr bwMode="auto">
            <a:xfrm>
              <a:off x="11737337" y="5608928"/>
              <a:ext cx="482757" cy="307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0.8</a:t>
              </a:r>
              <a:endParaRPr lang="ru-RU" sz="1400" dirty="0">
                <a:latin typeface="Calibri" pitchFamily="34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1422670" y="5463867"/>
              <a:ext cx="34918" cy="4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1214751" y="5559101"/>
              <a:ext cx="193634" cy="49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0132306" y="4698827"/>
              <a:ext cx="2163303" cy="196021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3" name="Picture 2" descr="C:\Users\anna\Desktop\Gem\Статья_новосиб\Stat_1\Figures\Figure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264696" cy="3272420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>
          <a:xfrm flipH="1">
            <a:off x="1763688" y="3068960"/>
            <a:ext cx="648072" cy="14401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21088"/>
            <a:ext cx="3051491" cy="229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75656" y="6381328"/>
            <a:ext cx="5077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Schematic cross section of</a:t>
            </a:r>
            <a:r>
              <a:rPr lang="ru-RU" sz="1400" dirty="0"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the BM@N triple GEM detector</a:t>
            </a:r>
            <a:endParaRPr lang="ru-RU" sz="1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5893922" y="4104813"/>
            <a:ext cx="3275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tx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Now we have:</a:t>
            </a:r>
          </a:p>
          <a:p>
            <a:r>
              <a:rPr lang="en-US" sz="1600" b="1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7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detectors 1632</a:t>
            </a:r>
            <a:r>
              <a:rPr lang="en-US" sz="1600" dirty="0">
                <a:latin typeface="Rockwell" pitchFamily="18" charset="0"/>
              </a:rPr>
              <a:t> ×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450 mm</a:t>
            </a:r>
            <a:r>
              <a:rPr lang="en-US" sz="1600" baseline="300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  </a:t>
            </a:r>
            <a:endParaRPr lang="en-US" sz="1600" baseline="30000" dirty="0">
              <a:solidFill>
                <a:schemeClr val="tx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7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detectors 1632</a:t>
            </a:r>
            <a:r>
              <a:rPr lang="en-US" sz="1600" dirty="0">
                <a:latin typeface="Rockwell" pitchFamily="18" charset="0"/>
              </a:rPr>
              <a:t> ×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390 mm</a:t>
            </a:r>
            <a:r>
              <a:rPr lang="en-US" sz="1600" baseline="300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</a:t>
            </a:r>
            <a:endParaRPr lang="en-US" sz="1600" baseline="30000" dirty="0">
              <a:solidFill>
                <a:schemeClr val="tx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2 spare detectors will be produced in 202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1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</a:t>
            </a:r>
          </a:p>
          <a:p>
            <a:endParaRPr lang="en-US" sz="1600" dirty="0">
              <a:solidFill>
                <a:schemeClr val="tx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1600" dirty="0">
              <a:solidFill>
                <a:schemeClr val="tx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4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ockwell" pitchFamily="18" charset="0"/>
              </a:rPr>
              <a:t>Full planes configuration inside the SP-41 magnet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673"/>
            <a:ext cx="5148064" cy="3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93" y="3099467"/>
            <a:ext cx="5572666" cy="24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62782" y="1159646"/>
            <a:ext cx="39155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ockwell" pitchFamily="18" charset="0"/>
              </a:rPr>
              <a:t>Active area of </a:t>
            </a:r>
          </a:p>
          <a:p>
            <a:r>
              <a:rPr lang="en-US" sz="1600" dirty="0">
                <a:latin typeface="Rockwell" pitchFamily="18" charset="0"/>
              </a:rPr>
              <a:t>the GEM tracking system ~ 9.5 m</a:t>
            </a:r>
            <a:r>
              <a:rPr lang="en-US" sz="1600" baseline="30000" dirty="0">
                <a:latin typeface="Rockwell" panose="02060603020205020403" pitchFamily="18" charset="0"/>
              </a:rPr>
              <a:t>2</a:t>
            </a:r>
          </a:p>
          <a:p>
            <a:endParaRPr lang="en-US" sz="1600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Space for installation and alignment </a:t>
            </a:r>
          </a:p>
          <a:p>
            <a:r>
              <a:rPr lang="en-US" sz="1600" dirty="0">
                <a:latin typeface="Rockwell" pitchFamily="18" charset="0"/>
              </a:rPr>
              <a:t>is limited by the aperture of our magnet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5034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Rockwell" pitchFamily="18" charset="0"/>
              </a:rPr>
              <a:t>Development of the mechanics design for GEM planes precise installation inside the magnet was done by “</a:t>
            </a:r>
            <a:r>
              <a:rPr lang="en-US" sz="1600" dirty="0" err="1">
                <a:latin typeface="Rockwell" pitchFamily="18" charset="0"/>
              </a:rPr>
              <a:t>Pelcom</a:t>
            </a:r>
            <a:r>
              <a:rPr lang="en-US" sz="1600" dirty="0">
                <a:latin typeface="Rockwell" pitchFamily="18" charset="0"/>
              </a:rPr>
              <a:t>” (</a:t>
            </a:r>
            <a:r>
              <a:rPr lang="en-US" sz="1600" dirty="0" err="1">
                <a:latin typeface="Rockwell" pitchFamily="18" charset="0"/>
              </a:rPr>
              <a:t>Dubna</a:t>
            </a:r>
            <a:r>
              <a:rPr lang="en-US" sz="1600" dirty="0">
                <a:latin typeface="Rockwell" pitchFamily="18" charset="0"/>
              </a:rPr>
              <a:t>). Final cross-checks of the design are performed by BM@N chief engineer and our group.</a:t>
            </a:r>
          </a:p>
          <a:p>
            <a:endParaRPr lang="en-US" sz="1600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A tender procedure will be initiated to select a manufacturer of support mechanics. </a:t>
            </a:r>
            <a:endParaRPr lang="ru-RU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B8533-E835-4781-A1B7-CF35C64B6E71}"/>
              </a:ext>
            </a:extLst>
          </p:cNvPr>
          <p:cNvSpPr txBox="1"/>
          <p:nvPr/>
        </p:nvSpPr>
        <p:spPr>
          <a:xfrm>
            <a:off x="23804" y="3988667"/>
            <a:ext cx="3625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itchFamily="18" charset="0"/>
              </a:rPr>
              <a:t>10.2020 – finish of development </a:t>
            </a:r>
          </a:p>
          <a:p>
            <a:r>
              <a:rPr lang="en-US" sz="1600" dirty="0">
                <a:latin typeface="Rockwell" pitchFamily="18" charset="0"/>
              </a:rPr>
              <a:t>of the mechanics for GEM planes </a:t>
            </a:r>
          </a:p>
          <a:p>
            <a:r>
              <a:rPr lang="en-US" sz="1600" dirty="0">
                <a:latin typeface="Rockwell" pitchFamily="18" charset="0"/>
              </a:rPr>
              <a:t>precise installation inside the magnet.</a:t>
            </a:r>
          </a:p>
          <a:p>
            <a:r>
              <a:rPr lang="en-US" sz="1600" dirty="0">
                <a:latin typeface="Rockwell" pitchFamily="18" charset="0"/>
              </a:rPr>
              <a:t>2021 – mechanics production, installation of the GEM planes. 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04448" cy="312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404233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65104"/>
            <a:ext cx="3846962" cy="21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934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Rockwell" pitchFamily="18" charset="0"/>
              </a:rPr>
              <a:t>Full configuration of the GEM central tracking system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1971" y="3861048"/>
            <a:ext cx="8598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Rockwell" pitchFamily="18" charset="0"/>
              </a:rPr>
              <a:t>Detailed geometry of GEM planes for heavy ion beam runs (Left panel: GEM active areas, </a:t>
            </a:r>
          </a:p>
          <a:p>
            <a:pPr algn="ctr"/>
            <a:r>
              <a:rPr lang="en-US" sz="1600" dirty="0">
                <a:latin typeface="Rockwell" pitchFamily="18" charset="0"/>
              </a:rPr>
              <a:t>right panel: GEM planes with mechanical support frames and FEE electronics)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6381328"/>
            <a:ext cx="1465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ockwell" pitchFamily="18" charset="0"/>
              </a:rPr>
              <a:t>XY projection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6381328"/>
            <a:ext cx="144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ockwell" pitchFamily="18" charset="0"/>
              </a:rPr>
              <a:t>ZY projection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696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Rockwell" pitchFamily="18" charset="0"/>
              </a:rPr>
              <a:t>Material budget of the GEM central tracking system</a:t>
            </a:r>
            <a:endParaRPr lang="ru-RU" sz="2800" dirty="0"/>
          </a:p>
          <a:p>
            <a:pPr algn="ctr"/>
            <a:r>
              <a:rPr lang="en-US" sz="2800" dirty="0">
                <a:latin typeface="Rockwell" pitchFamily="18" charset="0"/>
              </a:rPr>
              <a:t>full configuration </a:t>
            </a:r>
            <a:endParaRPr lang="ru-RU" sz="2800" dirty="0"/>
          </a:p>
        </p:txBody>
      </p:sp>
      <p:pic>
        <p:nvPicPr>
          <p:cNvPr id="5" name="Picture 3" descr="C:\Users\anna\Downloads\radlen_tanAlphaXAlph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376" y="1043845"/>
            <a:ext cx="7944064" cy="5575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238" y="759208"/>
            <a:ext cx="2332392" cy="23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9111" y="3086158"/>
            <a:ext cx="329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ockwell" pitchFamily="18" charset="0"/>
              </a:rPr>
              <a:t>Trigger system – ten 10*200 cm</a:t>
            </a:r>
            <a:r>
              <a:rPr lang="en-US" sz="1600" baseline="30000" dirty="0">
                <a:latin typeface="Rockwell" pitchFamily="18" charset="0"/>
              </a:rPr>
              <a:t>2</a:t>
            </a:r>
            <a:r>
              <a:rPr lang="en-US" sz="1600" dirty="0">
                <a:latin typeface="Rockwell" pitchFamily="18" charset="0"/>
              </a:rPr>
              <a:t> </a:t>
            </a:r>
          </a:p>
          <a:p>
            <a:r>
              <a:rPr lang="en-US" sz="1600" dirty="0">
                <a:latin typeface="Rockwell" pitchFamily="18" charset="0"/>
              </a:rPr>
              <a:t>scintillation detectors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88640"/>
            <a:ext cx="675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ckwell" pitchFamily="18" charset="0"/>
              </a:rPr>
              <a:t>Assembly of the stand for long-term GEM tests</a:t>
            </a:r>
            <a:endParaRPr lang="ru-RU" sz="2400" dirty="0"/>
          </a:p>
        </p:txBody>
      </p:sp>
      <p:sp>
        <p:nvSpPr>
          <p:cNvPr id="1029" name="AutoShape 5" descr="https://apf.mail.ru/cgi-bin/readmsg?id=16006962771462657771;0;3&amp;exif=1&amp;full=1&amp;x-email=anna_maksymchuk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0379" y="4114340"/>
            <a:ext cx="2544107" cy="188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48264" y="5997885"/>
            <a:ext cx="1666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Rockwell" pitchFamily="18" charset="0"/>
              </a:rPr>
              <a:t>Frames for FEE </a:t>
            </a:r>
          </a:p>
          <a:p>
            <a:pPr algn="ctr"/>
            <a:r>
              <a:rPr lang="en-US" sz="1600" dirty="0">
                <a:latin typeface="Rockwell" pitchFamily="18" charset="0"/>
              </a:rPr>
              <a:t>electronics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9707" y="5229200"/>
            <a:ext cx="4659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ockwell" pitchFamily="18" charset="0"/>
              </a:rPr>
              <a:t>First stage – tests of 1632*390 mm</a:t>
            </a:r>
            <a:r>
              <a:rPr lang="en-US" sz="1600" baseline="30000" dirty="0">
                <a:latin typeface="Rockwell" pitchFamily="18" charset="0"/>
              </a:rPr>
              <a:t>2</a:t>
            </a:r>
            <a:r>
              <a:rPr lang="en-US" sz="1600" dirty="0">
                <a:latin typeface="Rockwell" pitchFamily="18" charset="0"/>
              </a:rPr>
              <a:t> detectors, </a:t>
            </a:r>
          </a:p>
          <a:p>
            <a:r>
              <a:rPr lang="en-US" sz="1600" dirty="0">
                <a:latin typeface="Rockwell" pitchFamily="18" charset="0"/>
              </a:rPr>
              <a:t>right now</a:t>
            </a:r>
          </a:p>
          <a:p>
            <a:r>
              <a:rPr lang="en-US" sz="1600" dirty="0">
                <a:latin typeface="Rockwell" pitchFamily="18" charset="0"/>
              </a:rPr>
              <a:t>Second stage – tests of 1632*450 mm</a:t>
            </a:r>
            <a:r>
              <a:rPr lang="en-US" sz="1600" baseline="30000" dirty="0">
                <a:latin typeface="Rockwell" pitchFamily="18" charset="0"/>
              </a:rPr>
              <a:t>2</a:t>
            </a:r>
            <a:r>
              <a:rPr lang="en-US" sz="1600" dirty="0">
                <a:latin typeface="Rockwell" pitchFamily="18" charset="0"/>
              </a:rPr>
              <a:t> detectors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84E62-0E06-41D8-9209-A25B801D4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 b="8741"/>
          <a:stretch/>
        </p:blipFill>
        <p:spPr>
          <a:xfrm>
            <a:off x="20898" y="1578346"/>
            <a:ext cx="587809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97036-3554-432A-AE0A-A555459BCC45}"/>
              </a:ext>
            </a:extLst>
          </p:cNvPr>
          <p:cNvSpPr txBox="1"/>
          <p:nvPr/>
        </p:nvSpPr>
        <p:spPr>
          <a:xfrm>
            <a:off x="3142695" y="140495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Gas system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1A441-06C4-4229-A0E8-B67E8A74F493}"/>
              </a:ext>
            </a:extLst>
          </p:cNvPr>
          <p:cNvSpPr txBox="1"/>
          <p:nvPr/>
        </p:nvSpPr>
        <p:spPr>
          <a:xfrm>
            <a:off x="608118" y="600253"/>
            <a:ext cx="831615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>
                <a:solidFill>
                  <a:prstClr val="black"/>
                </a:solidFill>
                <a:latin typeface="Rockwell" panose="02060603020205020403" pitchFamily="18" charset="0"/>
              </a:rPr>
              <a:t>Gas system requirements : 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Rockwell" panose="02060603020205020403" pitchFamily="18" charset="0"/>
              </a:rPr>
              <a:t>stable flow and mixture parameters; 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7 </a:t>
            </a:r>
            <a:r>
              <a:rPr lang="en-US" sz="1600" dirty="0">
                <a:solidFill>
                  <a:prstClr val="black"/>
                </a:solidFill>
                <a:latin typeface="Rockwell" panose="02060603020205020403" pitchFamily="18" charset="0"/>
              </a:rPr>
              <a:t>independent channels to each GEM-plane; 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Rockwell" panose="02060603020205020403" pitchFamily="18" charset="0"/>
              </a:rPr>
              <a:t>reducing and control oxygen and moisture impurities in gas mixture; </a:t>
            </a:r>
            <a:endParaRPr lang="ru-RU" sz="16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9FCB52D-C9E8-49A1-8337-239FE923B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3" y="3548487"/>
            <a:ext cx="3334628" cy="231221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16013781-5A93-4DA0-9DA0-CDF6122D48E5}"/>
              </a:ext>
            </a:extLst>
          </p:cNvPr>
          <p:cNvSpPr txBox="1"/>
          <p:nvPr/>
        </p:nvSpPr>
        <p:spPr>
          <a:xfrm>
            <a:off x="328715" y="5887010"/>
            <a:ext cx="298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prstClr val="black"/>
                </a:solidFill>
                <a:latin typeface="Rockwell" panose="02060603020205020403" pitchFamily="18" charset="0"/>
              </a:rPr>
              <a:t>Discharge probability on alphas as a function of moisture level in the gas. COMPASS</a:t>
            </a:r>
            <a:endParaRPr lang="ru-RU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472B1632-B67A-4197-9B1C-F09A210F24D2}"/>
              </a:ext>
            </a:extLst>
          </p:cNvPr>
          <p:cNvGrpSpPr/>
          <p:nvPr/>
        </p:nvGrpSpPr>
        <p:grpSpPr>
          <a:xfrm>
            <a:off x="207365" y="2060848"/>
            <a:ext cx="8684574" cy="2412098"/>
            <a:chOff x="0" y="2219043"/>
            <a:chExt cx="8684574" cy="241209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D58A188-ADE4-4BE1-962E-9ED8783F6BFF}"/>
                </a:ext>
              </a:extLst>
            </p:cNvPr>
            <p:cNvSpPr/>
            <p:nvPr/>
          </p:nvSpPr>
          <p:spPr>
            <a:xfrm>
              <a:off x="1309708" y="2219043"/>
              <a:ext cx="1170278" cy="6518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A05EC3F-C4DF-417F-89AB-3E325133C061}"/>
                </a:ext>
              </a:extLst>
            </p:cNvPr>
            <p:cNvSpPr/>
            <p:nvPr/>
          </p:nvSpPr>
          <p:spPr>
            <a:xfrm>
              <a:off x="2710743" y="2219043"/>
              <a:ext cx="865835" cy="6518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091E1-4D24-4D67-9C6C-E804CA64FD44}"/>
                </a:ext>
              </a:extLst>
            </p:cNvPr>
            <p:cNvSpPr txBox="1"/>
            <p:nvPr/>
          </p:nvSpPr>
          <p:spPr>
            <a:xfrm>
              <a:off x="1248026" y="2294983"/>
              <a:ext cx="126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Multichannel gas mixer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2130866A-3115-4AB4-A33D-F9170B0A3AEC}"/>
                </a:ext>
              </a:extLst>
            </p:cNvPr>
            <p:cNvSpPr/>
            <p:nvPr/>
          </p:nvSpPr>
          <p:spPr>
            <a:xfrm>
              <a:off x="3879077" y="2223084"/>
              <a:ext cx="1005396" cy="6459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1B9BC7-47C3-41BC-BCBF-254CC2A08AAB}"/>
                </a:ext>
              </a:extLst>
            </p:cNvPr>
            <p:cNvSpPr txBox="1"/>
            <p:nvPr/>
          </p:nvSpPr>
          <p:spPr>
            <a:xfrm>
              <a:off x="2710744" y="2279595"/>
              <a:ext cx="865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H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0 and 0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 filter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4C0B9548-DF29-45E6-A898-AFD57F839ADB}"/>
                </a:ext>
              </a:extLst>
            </p:cNvPr>
            <p:cNvCxnSpPr>
              <a:cxnSpLocks/>
            </p:cNvCxnSpPr>
            <p:nvPr/>
          </p:nvCxnSpPr>
          <p:spPr>
            <a:xfrm>
              <a:off x="2413119" y="2553257"/>
              <a:ext cx="30979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5A768C-7D3E-4D82-9D22-4E4CB0CCEF14}"/>
                </a:ext>
              </a:extLst>
            </p:cNvPr>
            <p:cNvSpPr txBox="1"/>
            <p:nvPr/>
          </p:nvSpPr>
          <p:spPr>
            <a:xfrm>
              <a:off x="3770565" y="2291647"/>
              <a:ext cx="1210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H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0 and 0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 analyzer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48D71C22-1ADD-4151-ABC1-195608422DCE}"/>
                </a:ext>
              </a:extLst>
            </p:cNvPr>
            <p:cNvSpPr/>
            <p:nvPr/>
          </p:nvSpPr>
          <p:spPr>
            <a:xfrm>
              <a:off x="5161246" y="3109975"/>
              <a:ext cx="3523328" cy="1504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B96D328C-2D76-47FA-87C5-031EA313990B}"/>
                </a:ext>
              </a:extLst>
            </p:cNvPr>
            <p:cNvSpPr/>
            <p:nvPr/>
          </p:nvSpPr>
          <p:spPr>
            <a:xfrm>
              <a:off x="5148064" y="2219043"/>
              <a:ext cx="1210423" cy="64999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9A3AEC-B637-4FC2-9891-F44440F7B333}"/>
                </a:ext>
              </a:extLst>
            </p:cNvPr>
            <p:cNvSpPr txBox="1"/>
            <p:nvPr/>
          </p:nvSpPr>
          <p:spPr>
            <a:xfrm>
              <a:off x="5174975" y="2296939"/>
              <a:ext cx="1173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Distribution panel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E6F7DB6C-992E-4623-BE9F-9D52EDB16EF2}"/>
                </a:ext>
              </a:extLst>
            </p:cNvPr>
            <p:cNvCxnSpPr>
              <a:cxnSpLocks/>
            </p:cNvCxnSpPr>
            <p:nvPr/>
          </p:nvCxnSpPr>
          <p:spPr>
            <a:xfrm>
              <a:off x="5690390" y="2869035"/>
              <a:ext cx="0" cy="5098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90926767-197A-49AD-9761-537B20A4F5CB}"/>
                </a:ext>
              </a:extLst>
            </p:cNvPr>
            <p:cNvSpPr/>
            <p:nvPr/>
          </p:nvSpPr>
          <p:spPr>
            <a:xfrm>
              <a:off x="5283487" y="3378927"/>
              <a:ext cx="813807" cy="6555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0010D7-0832-4938-8CBA-D2852BF31E4E}"/>
                </a:ext>
              </a:extLst>
            </p:cNvPr>
            <p:cNvSpPr txBox="1"/>
            <p:nvPr/>
          </p:nvSpPr>
          <p:spPr>
            <a:xfrm>
              <a:off x="5327516" y="3401451"/>
              <a:ext cx="725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GEM plane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74E35C6-2363-40AA-9961-FC027D91FE64}"/>
                </a:ext>
              </a:extLst>
            </p:cNvPr>
            <p:cNvSpPr/>
            <p:nvPr/>
          </p:nvSpPr>
          <p:spPr>
            <a:xfrm>
              <a:off x="7815337" y="3384422"/>
              <a:ext cx="725750" cy="65001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DF515B3-96A5-40FC-A027-FC2BB74E817D}"/>
                </a:ext>
              </a:extLst>
            </p:cNvPr>
            <p:cNvSpPr txBox="1"/>
            <p:nvPr/>
          </p:nvSpPr>
          <p:spPr>
            <a:xfrm>
              <a:off x="7825099" y="3449849"/>
              <a:ext cx="725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Oil gate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842B8AC-7AFD-448B-9F97-6DA8CE380054}"/>
                </a:ext>
              </a:extLst>
            </p:cNvPr>
            <p:cNvSpPr txBox="1"/>
            <p:nvPr/>
          </p:nvSpPr>
          <p:spPr>
            <a:xfrm>
              <a:off x="6358487" y="4354142"/>
              <a:ext cx="13155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Rockwell" panose="02060603020205020403" pitchFamily="18" charset="0"/>
                </a:rPr>
                <a:t>For one channel</a:t>
              </a:r>
              <a:endParaRPr lang="ru-RU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19E38FA2-A2A9-49A3-94AB-C3C8B339A420}"/>
                </a:ext>
              </a:extLst>
            </p:cNvPr>
            <p:cNvSpPr/>
            <p:nvPr/>
          </p:nvSpPr>
          <p:spPr>
            <a:xfrm>
              <a:off x="75554" y="2220701"/>
              <a:ext cx="1005396" cy="6518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DAF058-5292-4EDC-9AE7-5A33B58E13CE}"/>
                </a:ext>
              </a:extLst>
            </p:cNvPr>
            <p:cNvSpPr txBox="1"/>
            <p:nvPr/>
          </p:nvSpPr>
          <p:spPr>
            <a:xfrm>
              <a:off x="0" y="2254252"/>
              <a:ext cx="1145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Rockwell" panose="02060603020205020403" pitchFamily="18" charset="0"/>
                </a:rPr>
                <a:t>Gas cylinders</a:t>
              </a:r>
              <a:endParaRPr lang="ru-RU" sz="1400" dirty="0"/>
            </a:p>
          </p:txBody>
        </p:sp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203F6B94-5327-402A-88B9-347294C345FD}"/>
                </a:ext>
              </a:extLst>
            </p:cNvPr>
            <p:cNvSpPr/>
            <p:nvPr/>
          </p:nvSpPr>
          <p:spPr>
            <a:xfrm>
              <a:off x="6450025" y="3378927"/>
              <a:ext cx="1005396" cy="6555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1D45494-0409-45DD-9B2C-80A8C7479752}"/>
                </a:ext>
              </a:extLst>
            </p:cNvPr>
            <p:cNvSpPr txBox="1"/>
            <p:nvPr/>
          </p:nvSpPr>
          <p:spPr>
            <a:xfrm>
              <a:off x="6248069" y="3449321"/>
              <a:ext cx="1456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H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0 and 0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 analyzer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75" name="Прямая со стрелкой 74">
              <a:extLst>
                <a:ext uri="{FF2B5EF4-FFF2-40B4-BE49-F238E27FC236}">
                  <a16:creationId xmlns:a16="http://schemas.microsoft.com/office/drawing/2014/main" id="{DBB7B22E-144F-408A-92CF-BB6287766312}"/>
                </a:ext>
              </a:extLst>
            </p:cNvPr>
            <p:cNvCxnSpPr>
              <a:cxnSpLocks/>
            </p:cNvCxnSpPr>
            <p:nvPr/>
          </p:nvCxnSpPr>
          <p:spPr>
            <a:xfrm>
              <a:off x="1080950" y="2553257"/>
              <a:ext cx="22450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>
              <a:extLst>
                <a:ext uri="{FF2B5EF4-FFF2-40B4-BE49-F238E27FC236}">
                  <a16:creationId xmlns:a16="http://schemas.microsoft.com/office/drawing/2014/main" id="{EFE2B915-8DA8-4845-A38D-BE71C902DEBA}"/>
                </a:ext>
              </a:extLst>
            </p:cNvPr>
            <p:cNvCxnSpPr>
              <a:cxnSpLocks/>
            </p:cNvCxnSpPr>
            <p:nvPr/>
          </p:nvCxnSpPr>
          <p:spPr>
            <a:xfrm>
              <a:off x="3569281" y="2541204"/>
              <a:ext cx="30979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>
              <a:extLst>
                <a:ext uri="{FF2B5EF4-FFF2-40B4-BE49-F238E27FC236}">
                  <a16:creationId xmlns:a16="http://schemas.microsoft.com/office/drawing/2014/main" id="{B3EB738C-5ED2-4832-B317-177CCC9E1C85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4884473" y="2541204"/>
              <a:ext cx="263591" cy="28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>
              <a:extLst>
                <a:ext uri="{FF2B5EF4-FFF2-40B4-BE49-F238E27FC236}">
                  <a16:creationId xmlns:a16="http://schemas.microsoft.com/office/drawing/2014/main" id="{F56DEC31-BA11-4274-A246-E9BB98157F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7294" y="3706681"/>
              <a:ext cx="35273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>
              <a:extLst>
                <a:ext uri="{FF2B5EF4-FFF2-40B4-BE49-F238E27FC236}">
                  <a16:creationId xmlns:a16="http://schemas.microsoft.com/office/drawing/2014/main" id="{064DEDA8-809C-4370-9A2D-55D42AED6A61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7455421" y="3706681"/>
              <a:ext cx="369678" cy="47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C9C64E-C50B-4336-A8FE-ED03E1EA0D7A}"/>
              </a:ext>
            </a:extLst>
          </p:cNvPr>
          <p:cNvSpPr txBox="1"/>
          <p:nvPr/>
        </p:nvSpPr>
        <p:spPr>
          <a:xfrm>
            <a:off x="4143004" y="5225642"/>
            <a:ext cx="4826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We tested GE oxy.IQ for oxygen analyze and GE dew.IQ+ GE </a:t>
            </a:r>
            <a:r>
              <a:rPr lang="en-US" sz="1600" dirty="0" err="1">
                <a:latin typeface="Rockwell" panose="02060603020205020403" pitchFamily="18" charset="0"/>
              </a:rPr>
              <a:t>IQ.probe</a:t>
            </a:r>
            <a:r>
              <a:rPr lang="en-US" sz="1600" dirty="0">
                <a:latin typeface="Rockwell" panose="02060603020205020403" pitchFamily="18" charset="0"/>
              </a:rPr>
              <a:t> for moisture analyze.</a:t>
            </a:r>
          </a:p>
          <a:p>
            <a:endParaRPr lang="ru-RU" sz="1600" dirty="0">
              <a:latin typeface="Rockwell" panose="02060603020205020403" pitchFamily="18" charset="0"/>
            </a:endParaRPr>
          </a:p>
          <a:p>
            <a:r>
              <a:rPr lang="en-US" sz="1600" dirty="0">
                <a:latin typeface="Rockwell" panose="02060603020205020403" pitchFamily="18" charset="0"/>
              </a:rPr>
              <a:t>Problem – moisture analyzers have no coincidences in measuring</a:t>
            </a:r>
          </a:p>
        </p:txBody>
      </p:sp>
    </p:spTree>
    <p:extLst>
      <p:ext uri="{BB962C8B-B14F-4D97-AF65-F5344CB8AC3E}">
        <p14:creationId xmlns:p14="http://schemas.microsoft.com/office/powerpoint/2010/main" val="270323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38CF4-6404-400E-927E-1FE5D24A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52"/>
            <a:ext cx="8229600" cy="73405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Rockwell" panose="02060603020205020403" pitchFamily="18" charset="0"/>
              </a:rPr>
              <a:t>Tests of the moisture analyzers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47716-8625-4F07-A1D5-E3EA56DD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BC2664-8DFF-4374-9724-2147E2AC1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6"/>
          <a:stretch/>
        </p:blipFill>
        <p:spPr>
          <a:xfrm>
            <a:off x="3710820" y="2281018"/>
            <a:ext cx="5430433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053685-7FB7-449F-A98F-C907605F46DF}"/>
              </a:ext>
            </a:extLst>
          </p:cNvPr>
          <p:cNvSpPr txBox="1"/>
          <p:nvPr/>
        </p:nvSpPr>
        <p:spPr>
          <a:xfrm>
            <a:off x="3833749" y="589258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Sensor 1 and 2 – old, last calibration in 2017; sensor 3 and 4 – new, calibration in 2020.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F66FB-138F-41E1-9229-AEB9FEEF8387}"/>
              </a:ext>
            </a:extLst>
          </p:cNvPr>
          <p:cNvSpPr txBox="1"/>
          <p:nvPr/>
        </p:nvSpPr>
        <p:spPr>
          <a:xfrm>
            <a:off x="203176" y="70728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Rockwell" pitchFamily="18" charset="0"/>
              </a:rPr>
              <a:t>Tests of the oxygen analyzer have shown coincidence of the sensors readings on the level 1-5 ppm.</a:t>
            </a:r>
          </a:p>
          <a:p>
            <a:endParaRPr lang="en-US" sz="1800" dirty="0">
              <a:latin typeface="Rockwell" pitchFamily="18" charset="0"/>
            </a:endParaRPr>
          </a:p>
          <a:p>
            <a:r>
              <a:rPr lang="en-US" sz="1800" dirty="0">
                <a:latin typeface="Rockwell" pitchFamily="18" charset="0"/>
              </a:rPr>
              <a:t>Tests of the moisture analyzer have shown coincidence of the sensors reading on the level 100-300 ppm.</a:t>
            </a: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80695-F1B1-42EF-BED9-8F7B17E5248B}"/>
              </a:ext>
            </a:extLst>
          </p:cNvPr>
          <p:cNvSpPr txBox="1"/>
          <p:nvPr/>
        </p:nvSpPr>
        <p:spPr>
          <a:xfrm>
            <a:off x="225417" y="3172974"/>
            <a:ext cx="317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Now we have a discussion with technical support of the official distributor about this situation.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243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14651</TotalTime>
  <Words>902</Words>
  <Application>Microsoft Office PowerPoint</Application>
  <PresentationFormat>Экран (4:3)</PresentationFormat>
  <Paragraphs>158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Rockwell</vt:lpstr>
      <vt:lpstr>Тема Office</vt:lpstr>
      <vt:lpstr>GEM/CSC tracking system status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Tests of the moisture analyzers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Andrey</cp:lastModifiedBy>
  <cp:revision>295</cp:revision>
  <dcterms:created xsi:type="dcterms:W3CDTF">2017-09-06T10:57:17Z</dcterms:created>
  <dcterms:modified xsi:type="dcterms:W3CDTF">2020-10-25T18:48:52Z</dcterms:modified>
</cp:coreProperties>
</file>