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308" r:id="rId4"/>
    <p:sldId id="340" r:id="rId5"/>
    <p:sldId id="336" r:id="rId6"/>
    <p:sldId id="338" r:id="rId7"/>
    <p:sldId id="337" r:id="rId8"/>
    <p:sldId id="339" r:id="rId9"/>
    <p:sldId id="319" r:id="rId10"/>
    <p:sldId id="332" r:id="rId11"/>
    <p:sldId id="333" r:id="rId12"/>
    <p:sldId id="334" r:id="rId13"/>
    <p:sldId id="341" r:id="rId14"/>
    <p:sldId id="260" r:id="rId15"/>
    <p:sldId id="296" r:id="rId16"/>
  </p:sldIdLst>
  <p:sldSz cx="9144000" cy="6858000" type="screen4x3"/>
  <p:notesSz cx="7099300" cy="10234613"/>
  <p:embeddedFontLst>
    <p:embeddedFont>
      <p:font typeface="Cambria Math" panose="02040503050406030204" pitchFamily="18" charset="0"/>
      <p:regular r:id="rId19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28" autoAdjust="0"/>
    <p:restoredTop sz="94707" autoAdjust="0"/>
  </p:normalViewPr>
  <p:slideViewPr>
    <p:cSldViewPr>
      <p:cViewPr>
        <p:scale>
          <a:sx n="100" d="100"/>
          <a:sy n="100" d="100"/>
        </p:scale>
        <p:origin x="1854" y="3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endParaRPr lang="ru-RU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endParaRPr lang="ru-RU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endParaRPr lang="ru-RU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fld id="{A4C40822-5AF6-46AD-B44E-70B2CD71370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683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endParaRPr lang="ru-RU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endParaRPr lang="ru-R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fld id="{4028E712-B650-422F-B830-3B0FB1E3550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9136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33C3FA-84AC-45E6-8E58-195292AC0470}" type="slidenum">
              <a:rPr lang="ru-RU"/>
              <a:pPr/>
              <a:t>1</a:t>
            </a:fld>
            <a:endParaRPr lang="ru-RU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3526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8E712-B650-422F-B830-3B0FB1E3550D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7807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8E712-B650-422F-B830-3B0FB1E3550D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548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588" y="1519238"/>
            <a:ext cx="9140825" cy="1800225"/>
          </a:xfrm>
        </p:spPr>
        <p:txBody>
          <a:bodyPr/>
          <a:lstStyle>
            <a:lvl1pPr algn="ctr">
              <a:defRPr sz="2800"/>
            </a:lvl1pPr>
          </a:lstStyle>
          <a:p>
            <a:pPr lvl="0"/>
            <a:r>
              <a:rPr lang="ru-RU" noProof="0" dirty="0" smtClean="0"/>
              <a:t>ОБРАЗЕЦ ЗАГОЛОВКА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88" y="3452813"/>
            <a:ext cx="9140825" cy="1800225"/>
          </a:xfrm>
        </p:spPr>
        <p:txBody>
          <a:bodyPr anchor="ctr"/>
          <a:lstStyle>
            <a:lvl1pPr marL="0" indent="0" algn="ctr">
              <a:defRPr sz="2000"/>
            </a:lvl1pPr>
          </a:lstStyle>
          <a:p>
            <a:pPr lvl="0"/>
            <a:r>
              <a:rPr lang="ru-RU" noProof="0" dirty="0" smtClean="0"/>
              <a:t>Образец подзаголовка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000" b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NICA Machine Advisory Committee, meeting at Joint Institute for Nuclear Research, Dubna, Russia</a:t>
            </a:r>
          </a:p>
          <a:p>
            <a:r>
              <a:rPr lang="en-US" dirty="0" smtClean="0"/>
              <a:t>May, 22-23, 2017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D024D62-A264-4C7F-A1E2-8070E7DBA7BF}" type="slidenum">
              <a:rPr lang="ru-RU" smtClean="0"/>
              <a:pPr/>
              <a:t>‹#›</a:t>
            </a:fld>
            <a:r>
              <a:rPr lang="en-US" dirty="0" smtClean="0"/>
              <a:t>/15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7197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082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79500"/>
            <a:ext cx="9140825" cy="503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 smtClean="0"/>
              <a:t>Образец текста (первый уровень)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245225"/>
            <a:ext cx="74517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r>
              <a:rPr lang="en-US" dirty="0" smtClean="0"/>
              <a:t>NICA Machine Advisory Committee, meeting at Joint Institute for Nuclear Research, Dubna, Russia</a:t>
            </a:r>
          </a:p>
          <a:p>
            <a:r>
              <a:rPr lang="en-US" dirty="0" smtClean="0"/>
              <a:t>May, 22-23, 2017</a:t>
            </a:r>
            <a:endParaRPr lang="ru-RU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96188" y="6245225"/>
            <a:ext cx="109061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fld id="{CE4979F5-4389-4984-B4CF-A0ED7E1E36D8}" type="slidenum">
              <a:rPr lang="ru-RU" smtClean="0"/>
              <a:pPr/>
              <a:t>‹#›</a:t>
            </a:fld>
            <a:r>
              <a:rPr lang="en-US" dirty="0" smtClean="0"/>
              <a:t>/15</a:t>
            </a:r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20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anose="02020603050405020304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anose="02020603050405020304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anose="02020603050405020304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anose="02020603050405020304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anose="02020603050405020304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anose="02020603050405020304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anose="02020603050405020304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0"/>
        </a:spcBef>
        <a:spcAft>
          <a:spcPct val="0"/>
        </a:spcAft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0"/>
        </a:spcBef>
        <a:spcAft>
          <a:spcPct val="0"/>
        </a:spcAft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0"/>
        </a:spcBef>
        <a:spcAft>
          <a:spcPct val="0"/>
        </a:spcAft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412875"/>
            <a:ext cx="9140825" cy="1079500"/>
          </a:xfrm>
          <a:noFill/>
          <a:ln/>
        </p:spPr>
        <p:txBody>
          <a:bodyPr/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ELECTRON CLOUDS IN NICA</a:t>
            </a:r>
            <a:endParaRPr lang="ru-RU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997200"/>
            <a:ext cx="9140825" cy="2519363"/>
          </a:xfrm>
          <a:noFill/>
          <a:ln/>
        </p:spPr>
        <p:txBody>
          <a:bodyPr anchor="t"/>
          <a:lstStyle/>
          <a:p>
            <a:pPr>
              <a:lnSpc>
                <a:spcPct val="80000"/>
              </a:lnSpc>
            </a:pPr>
            <a:r>
              <a:rPr lang="ru-RU" dirty="0"/>
              <a:t>A.V. Philippov</a:t>
            </a:r>
            <a:r>
              <a:rPr lang="en-US" dirty="0"/>
              <a:t> for NICA </a:t>
            </a:r>
            <a:r>
              <a:rPr lang="en-US" dirty="0" smtClean="0"/>
              <a:t>team</a:t>
            </a:r>
            <a:r>
              <a:rPr lang="ru-RU" dirty="0"/>
              <a:t/>
            </a:r>
            <a:br>
              <a:rPr lang="ru-RU" dirty="0"/>
            </a:br>
            <a:r>
              <a:rPr lang="en-US" dirty="0"/>
              <a:t>Veksler and Baldin Laboratory of High Energy Physics</a:t>
            </a:r>
          </a:p>
          <a:p>
            <a:pPr>
              <a:lnSpc>
                <a:spcPct val="80000"/>
              </a:lnSpc>
            </a:pPr>
            <a:r>
              <a:rPr lang="en-US" dirty="0"/>
              <a:t>Joint Institute for Nuclear Research, Dubna, Russia</a:t>
            </a:r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NICA 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Machine Advisory Committee</a:t>
            </a:r>
          </a:p>
          <a:p>
            <a:pPr>
              <a:lnSpc>
                <a:spcPct val="80000"/>
              </a:lnSpc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meeting at Joint Institute for Nuclear Research, Dubna, Russia</a:t>
            </a:r>
          </a:p>
          <a:p>
            <a:pPr>
              <a:lnSpc>
                <a:spcPct val="80000"/>
              </a:lnSpc>
            </a:pPr>
            <a: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May, 22-23, 2017</a:t>
            </a:r>
            <a:endParaRPr lang="en-US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NICA Machine Advisory Committee, meeting at Joint Institute for Nuclear Research, Dubna, Russia</a:t>
            </a:r>
          </a:p>
          <a:p>
            <a:r>
              <a:rPr lang="en-US" dirty="0" smtClean="0"/>
              <a:t>May, 22-23, 2017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027B7E-1D32-4122-B11F-C6D8962C4827}" type="slidenum">
              <a:rPr lang="ru-RU" smtClean="0"/>
              <a:pPr/>
              <a:t>10</a:t>
            </a:fld>
            <a:r>
              <a:rPr lang="en-US" dirty="0" smtClean="0"/>
              <a:t>/15</a:t>
            </a:r>
            <a:endParaRPr lang="ru-RU" dirty="0"/>
          </a:p>
        </p:txBody>
      </p:sp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marL="174625"/>
            <a:r>
              <a:rPr lang="en-US" sz="2000" b="1" dirty="0" smtClean="0"/>
              <a:t>2 CALCULATION RESULTS</a:t>
            </a:r>
            <a:endParaRPr lang="ru-RU" sz="2000" b="1" dirty="0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numCol="1"/>
          <a:lstStyle/>
          <a:p>
            <a:pPr marL="180000" indent="0"/>
            <a:endParaRPr lang="en-US" sz="2000" dirty="0"/>
          </a:p>
        </p:txBody>
      </p:sp>
      <p:pic>
        <p:nvPicPr>
          <p:cNvPr id="3" name="drif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8195" y="1079996"/>
            <a:ext cx="7167610" cy="470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83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NICA Machine Advisory Committee, meeting at Joint Institute for Nuclear Research, Dubna, Russia</a:t>
            </a:r>
          </a:p>
          <a:p>
            <a:r>
              <a:rPr lang="en-US" dirty="0" smtClean="0"/>
              <a:t>May, 22-23, 2017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027B7E-1D32-4122-B11F-C6D8962C4827}" type="slidenum">
              <a:rPr lang="ru-RU" smtClean="0"/>
              <a:pPr/>
              <a:t>11</a:t>
            </a:fld>
            <a:r>
              <a:rPr lang="en-US" dirty="0" smtClean="0"/>
              <a:t>/15</a:t>
            </a:r>
            <a:endParaRPr lang="ru-RU" dirty="0"/>
          </a:p>
        </p:txBody>
      </p:sp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marL="174625"/>
            <a:r>
              <a:rPr lang="en-US" sz="2000" b="1" dirty="0" smtClean="0"/>
              <a:t>2 CALCULATION </a:t>
            </a:r>
            <a:r>
              <a:rPr lang="en-US" sz="2000" b="1" dirty="0"/>
              <a:t>RESULTS </a:t>
            </a:r>
            <a:r>
              <a:rPr lang="en-US" sz="2000" b="1" dirty="0" smtClean="0"/>
              <a:t>(Cont</a:t>
            </a:r>
            <a:r>
              <a:rPr lang="en-US" sz="2000" b="1" dirty="0"/>
              <a:t>.</a:t>
            </a:r>
            <a:r>
              <a:rPr lang="en-US" sz="2000" b="1" dirty="0" smtClean="0"/>
              <a:t>)</a:t>
            </a:r>
            <a:endParaRPr lang="ru-RU" sz="2000" b="1" dirty="0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numCol="1"/>
          <a:lstStyle/>
          <a:p>
            <a:pPr marL="180000" indent="0"/>
            <a:endParaRPr lang="en-US" sz="2000" dirty="0"/>
          </a:p>
        </p:txBody>
      </p:sp>
      <p:pic>
        <p:nvPicPr>
          <p:cNvPr id="3" name="dipo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8195" y="1080000"/>
            <a:ext cx="7167610" cy="470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5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NICA Machine Advisory Committee, meeting at Joint Institute for Nuclear Research, Dubna, Russia</a:t>
            </a:r>
          </a:p>
          <a:p>
            <a:r>
              <a:rPr lang="en-US" dirty="0" smtClean="0"/>
              <a:t>May, 22-23, 2017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027B7E-1D32-4122-B11F-C6D8962C4827}" type="slidenum">
              <a:rPr lang="ru-RU" smtClean="0"/>
              <a:pPr/>
              <a:t>12</a:t>
            </a:fld>
            <a:r>
              <a:rPr lang="en-US" dirty="0" smtClean="0"/>
              <a:t>/15</a:t>
            </a:r>
            <a:endParaRPr lang="ru-RU" dirty="0"/>
          </a:p>
        </p:txBody>
      </p:sp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marL="174625"/>
            <a:r>
              <a:rPr lang="en-US" sz="2000" b="1" dirty="0" smtClean="0"/>
              <a:t>2 CALCULATION </a:t>
            </a:r>
            <a:r>
              <a:rPr lang="en-US" sz="2000" b="1" dirty="0"/>
              <a:t>RESULTS </a:t>
            </a:r>
            <a:r>
              <a:rPr lang="en-US" sz="2000" b="1" dirty="0" smtClean="0"/>
              <a:t>(Cont.)</a:t>
            </a:r>
            <a:endParaRPr lang="ru-RU" sz="2000" b="1" dirty="0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numCol="1"/>
          <a:lstStyle/>
          <a:p>
            <a:pPr marL="180000" indent="0"/>
            <a:endParaRPr lang="en-US" sz="2000" dirty="0"/>
          </a:p>
        </p:txBody>
      </p:sp>
      <p:pic>
        <p:nvPicPr>
          <p:cNvPr id="3" name="quadrupo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8195" y="1080000"/>
            <a:ext cx="7167610" cy="470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00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NICA Machine Advisory Committee, meeting at Joint Institute for Nuclear Research, Dubna, Russia</a:t>
            </a:r>
          </a:p>
          <a:p>
            <a:r>
              <a:rPr lang="en-US" dirty="0" smtClean="0"/>
              <a:t>May, 22-23, 2017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027B7E-1D32-4122-B11F-C6D8962C4827}" type="slidenum">
              <a:rPr lang="ru-RU" smtClean="0"/>
              <a:pPr/>
              <a:t>13</a:t>
            </a:fld>
            <a:r>
              <a:rPr lang="en-US" dirty="0" smtClean="0"/>
              <a:t>/15</a:t>
            </a:r>
            <a:endParaRPr lang="ru-RU" dirty="0"/>
          </a:p>
        </p:txBody>
      </p:sp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marL="174625"/>
            <a:r>
              <a:rPr lang="en-US" sz="2000" b="1" dirty="0" smtClean="0"/>
              <a:t>3 CONCLUSION</a:t>
            </a:r>
            <a:endParaRPr lang="ru-RU" sz="2000" b="1" dirty="0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numCol="1"/>
          <a:lstStyle/>
          <a:p>
            <a:pPr marL="522900">
              <a:buFont typeface="Arial" panose="020B0604020202020204" pitchFamily="34" charset="0"/>
              <a:buChar char="•"/>
            </a:pPr>
            <a:r>
              <a:rPr lang="en-US" sz="2000" dirty="0" smtClean="0"/>
              <a:t>The presented estimation results based </a:t>
            </a:r>
            <a:r>
              <a:rPr lang="en-US" sz="2000" dirty="0"/>
              <a:t>on </a:t>
            </a:r>
            <a:r>
              <a:rPr lang="en-US" sz="2000" dirty="0" smtClean="0"/>
              <a:t>[3] show </a:t>
            </a:r>
            <a:r>
              <a:rPr lang="en-US" sz="2000" dirty="0"/>
              <a:t>that NICA parameters are close to excitation of e-clouds build-up:</a:t>
            </a:r>
          </a:p>
          <a:p>
            <a:pPr marL="922950" lvl="1">
              <a:buFont typeface="Wingdings" panose="05000000000000000000" pitchFamily="2" charset="2"/>
              <a:buChar char="ü"/>
            </a:pPr>
            <a:r>
              <a:rPr lang="en-US" sz="1600" dirty="0" smtClean="0"/>
              <a:t>in </a:t>
            </a:r>
            <a:r>
              <a:rPr lang="en-US" sz="1600" dirty="0"/>
              <a:t>start NICA version up to 2 GeV/</a:t>
            </a:r>
            <a:r>
              <a:rPr lang="en-US" sz="1600" i="1" dirty="0"/>
              <a:t>u</a:t>
            </a:r>
            <a:r>
              <a:rPr lang="en-US" sz="1600" dirty="0"/>
              <a:t> in dipole and up to 3 GeV/</a:t>
            </a:r>
            <a:r>
              <a:rPr lang="en-US" sz="1600" i="1" dirty="0"/>
              <a:t>u</a:t>
            </a:r>
            <a:r>
              <a:rPr lang="en-US" sz="1600" dirty="0"/>
              <a:t> in straight section</a:t>
            </a:r>
          </a:p>
          <a:p>
            <a:pPr marL="922950" lvl="1">
              <a:buFont typeface="Wingdings" panose="05000000000000000000" pitchFamily="2" charset="2"/>
              <a:buChar char="ü"/>
            </a:pPr>
            <a:r>
              <a:rPr lang="en-US" sz="1600" dirty="0"/>
              <a:t>in project version in all energy </a:t>
            </a:r>
            <a:r>
              <a:rPr lang="en-US" sz="1600" dirty="0" smtClean="0"/>
              <a:t>range</a:t>
            </a:r>
            <a:endParaRPr lang="en-US" sz="2000" dirty="0" smtClean="0"/>
          </a:p>
          <a:p>
            <a:pPr marL="522900">
              <a:buFont typeface="Arial" panose="020B0604020202020204" pitchFamily="34" charset="0"/>
              <a:buChar char="•"/>
            </a:pPr>
            <a:r>
              <a:rPr lang="en-US" sz="2000" dirty="0" smtClean="0"/>
              <a:t>For </a:t>
            </a:r>
            <a:r>
              <a:rPr lang="en-US" sz="2000" dirty="0"/>
              <a:t>the </a:t>
            </a:r>
            <a:r>
              <a:rPr lang="en-US" sz="2000" dirty="0" smtClean="0"/>
              <a:t>project values</a:t>
            </a:r>
            <a:r>
              <a:rPr lang="ru-RU" sz="2000" dirty="0" smtClean="0"/>
              <a:t> </a:t>
            </a:r>
            <a:r>
              <a:rPr lang="en-US" sz="2000" dirty="0" smtClean="0"/>
              <a:t>of vacuum chamber dimensions</a:t>
            </a:r>
            <a:r>
              <a:rPr lang="en-US" sz="2000" dirty="0"/>
              <a:t>, </a:t>
            </a:r>
            <a:r>
              <a:rPr lang="en-US" sz="2000" dirty="0" smtClean="0"/>
              <a:t>residual gas pressure, magnitudes </a:t>
            </a:r>
            <a:r>
              <a:rPr lang="en-US" sz="2000" dirty="0"/>
              <a:t>of </a:t>
            </a:r>
            <a:r>
              <a:rPr lang="en-US" sz="2000" dirty="0" smtClean="0"/>
              <a:t>dipoles magnetic field, quadrupole lenses </a:t>
            </a:r>
            <a:r>
              <a:rPr lang="en-US" sz="2000" dirty="0"/>
              <a:t>gradient and </a:t>
            </a:r>
            <a:r>
              <a:rPr lang="en-US" sz="2000" dirty="0" smtClean="0"/>
              <a:t>its lengths the calculations </a:t>
            </a:r>
            <a:r>
              <a:rPr lang="en-US" sz="2000" dirty="0"/>
              <a:t>of </a:t>
            </a:r>
            <a:r>
              <a:rPr lang="en-US" sz="2000" dirty="0" smtClean="0"/>
              <a:t>e-cloud </a:t>
            </a:r>
            <a:r>
              <a:rPr lang="en-US" sz="2000" dirty="0"/>
              <a:t>build-up </a:t>
            </a:r>
            <a:r>
              <a:rPr lang="en-US" sz="2000" dirty="0" smtClean="0"/>
              <a:t>in </a:t>
            </a:r>
            <a:r>
              <a:rPr lang="en-US" sz="2000" dirty="0"/>
              <a:t>a wide </a:t>
            </a:r>
            <a:r>
              <a:rPr lang="en-US" sz="2000" dirty="0" smtClean="0"/>
              <a:t>energy and intensity range </a:t>
            </a:r>
            <a:r>
              <a:rPr lang="en-US" sz="2000" dirty="0"/>
              <a:t>of </a:t>
            </a:r>
            <a:r>
              <a:rPr lang="en-US" sz="2000" dirty="0" smtClean="0"/>
              <a:t>bare gold nuclei beam, </a:t>
            </a:r>
            <a:r>
              <a:rPr lang="en-US" sz="2000" dirty="0"/>
              <a:t>and </a:t>
            </a:r>
            <a:r>
              <a:rPr lang="en-US" sz="2000" dirty="0" smtClean="0"/>
              <a:t>SEY coefficients was performed by using the last ECLOUD code version 4.b</a:t>
            </a:r>
            <a:endParaRPr lang="ru-RU" sz="2000" dirty="0" smtClean="0"/>
          </a:p>
          <a:p>
            <a:pPr marL="522900">
              <a:buFont typeface="Arial" panose="020B0604020202020204" pitchFamily="34" charset="0"/>
              <a:buChar char="•"/>
            </a:pPr>
            <a:r>
              <a:rPr lang="en-US" dirty="0"/>
              <a:t>The analysis of the results </a:t>
            </a:r>
            <a:r>
              <a:rPr lang="en-US" sz="2000" dirty="0"/>
              <a:t>shown </a:t>
            </a:r>
            <a:r>
              <a:rPr lang="en-US" sz="2000" dirty="0" smtClean="0"/>
              <a:t>that e-cloud effect most probably occurs in dipoles magnet, </a:t>
            </a:r>
            <a:r>
              <a:rPr lang="en-US" dirty="0"/>
              <a:t>but </a:t>
            </a:r>
            <a:r>
              <a:rPr lang="en-US" dirty="0" smtClean="0"/>
              <a:t>choice SEY </a:t>
            </a:r>
            <a:r>
              <a:rPr lang="en-US" sz="2000" dirty="0" smtClean="0"/>
              <a:t>value less that </a:t>
            </a:r>
            <a:r>
              <a:rPr lang="en-US" sz="2000" dirty="0"/>
              <a:t>1.3 keeps stable NICA working </a:t>
            </a:r>
            <a:r>
              <a:rPr lang="en-US" sz="2000" dirty="0" smtClean="0"/>
              <a:t>regime in wide energy </a:t>
            </a:r>
            <a:r>
              <a:rPr lang="en-US" sz="2000" dirty="0"/>
              <a:t>and </a:t>
            </a:r>
            <a:r>
              <a:rPr lang="en-US" sz="2000" dirty="0" smtClean="0"/>
              <a:t>intensity range (slide 11)</a:t>
            </a:r>
          </a:p>
          <a:p>
            <a:pPr marL="522900">
              <a:buFont typeface="Arial" panose="020B0604020202020204" pitchFamily="34" charset="0"/>
              <a:buChar char="•"/>
            </a:pPr>
            <a:r>
              <a:rPr lang="en-US" sz="2000" dirty="0" smtClean="0"/>
              <a:t>Unexplainable </a:t>
            </a:r>
            <a:r>
              <a:rPr lang="en-US" sz="2000" dirty="0"/>
              <a:t>behavior of the e-cloud effect in dipoles </a:t>
            </a:r>
            <a:r>
              <a:rPr lang="en-US" sz="2000" dirty="0" smtClean="0"/>
              <a:t>for SEY more that 1.5 </a:t>
            </a:r>
            <a:r>
              <a:rPr lang="en-US" sz="2000" dirty="0"/>
              <a:t>was observed (slide 11</a:t>
            </a:r>
            <a:r>
              <a:rPr lang="en-US" sz="2000" dirty="0" smtClean="0"/>
              <a:t>), probably it’s </a:t>
            </a:r>
            <a:r>
              <a:rPr lang="en-US" sz="2000" dirty="0"/>
              <a:t>related to some computational </a:t>
            </a:r>
            <a:r>
              <a:rPr lang="en-US" sz="2000" dirty="0" smtClean="0"/>
              <a:t>defects, and requires </a:t>
            </a:r>
            <a:r>
              <a:rPr lang="en-US" sz="2000" dirty="0"/>
              <a:t>a </a:t>
            </a:r>
            <a:r>
              <a:rPr lang="en-US" sz="2000" dirty="0" smtClean="0"/>
              <a:t>more detailed studies, </a:t>
            </a:r>
            <a:r>
              <a:rPr lang="en-US" sz="2000" dirty="0"/>
              <a:t>possibly by </a:t>
            </a:r>
            <a:r>
              <a:rPr lang="en-US" sz="2000" dirty="0" smtClean="0"/>
              <a:t>using another programs</a:t>
            </a:r>
          </a:p>
          <a:p>
            <a:pPr marL="522900">
              <a:buFont typeface="Arial" panose="020B0604020202020204" pitchFamily="34" charset="0"/>
              <a:buChar char="•"/>
            </a:pPr>
            <a:r>
              <a:rPr lang="en-US" dirty="0"/>
              <a:t>Also more detailed study require </a:t>
            </a:r>
            <a:r>
              <a:rPr lang="en-US" dirty="0" smtClean="0"/>
              <a:t>the IP straight </a:t>
            </a:r>
            <a:r>
              <a:rPr lang="en-US" dirty="0"/>
              <a:t>section </a:t>
            </a:r>
            <a:r>
              <a:rPr lang="en-US" dirty="0" smtClean="0"/>
              <a:t>due to expected there </a:t>
            </a:r>
            <a:r>
              <a:rPr lang="en-US" dirty="0"/>
              <a:t>a small </a:t>
            </a:r>
            <a:r>
              <a:rPr lang="en-US" dirty="0" smtClean="0"/>
              <a:t>aperture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0437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NICA Machine Advisory Committee, meeting at Joint Institute for Nuclear Research, Dubna, Russia</a:t>
            </a:r>
          </a:p>
          <a:p>
            <a:r>
              <a:rPr lang="en-US" dirty="0" smtClean="0"/>
              <a:t>May, 22-23, 2017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923D49C-2C96-428F-BC80-8CBA6C5F9035}" type="slidenum">
              <a:rPr lang="ru-RU" smtClean="0"/>
              <a:pPr/>
              <a:t>14</a:t>
            </a:fld>
            <a:r>
              <a:rPr lang="en-US" dirty="0" smtClean="0"/>
              <a:t>/15</a:t>
            </a:r>
            <a:endParaRPr lang="ru-RU" dirty="0"/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marL="174625"/>
            <a:r>
              <a:rPr lang="en-US" sz="2000" b="1" dirty="0" smtClean="0"/>
              <a:t>4 </a:t>
            </a:r>
            <a:r>
              <a:rPr lang="en-US" sz="2000" b="1" dirty="0"/>
              <a:t>REFERENCES</a:t>
            </a:r>
            <a:endParaRPr lang="ru-RU" sz="2000" b="1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80000" indent="0"/>
            <a:r>
              <a:rPr lang="ru-RU" sz="2000" dirty="0"/>
              <a:t>[1</a:t>
            </a:r>
            <a:r>
              <a:rPr lang="ru-RU" sz="2000" dirty="0" smtClean="0"/>
              <a:t>]</a:t>
            </a:r>
            <a:r>
              <a:rPr lang="en-US" sz="2000" dirty="0" smtClean="0"/>
              <a:t> Technical Design Report of the NICA acceleration complex. JINR. 2015</a:t>
            </a:r>
          </a:p>
          <a:p>
            <a:pPr marL="180000" indent="0"/>
            <a:r>
              <a:rPr lang="en-US" sz="2000" dirty="0" smtClean="0"/>
              <a:t>[2] </a:t>
            </a:r>
            <a:r>
              <a:rPr lang="de-DE" sz="2000" dirty="0"/>
              <a:t>G. Rumolo and F. </a:t>
            </a:r>
            <a:r>
              <a:rPr lang="de-DE" sz="2000" dirty="0" smtClean="0"/>
              <a:t>Zimmermann. </a:t>
            </a:r>
            <a:r>
              <a:rPr lang="de-DE" sz="2000" dirty="0"/>
              <a:t>CERN-SL-Note-2002-016 (AP</a:t>
            </a:r>
            <a:r>
              <a:rPr lang="de-DE" sz="2000" dirty="0" smtClean="0"/>
              <a:t>)</a:t>
            </a:r>
          </a:p>
          <a:p>
            <a:pPr marL="180975" indent="-1588"/>
            <a:r>
              <a:rPr lang="de-DE" sz="2000" dirty="0" smtClean="0"/>
              <a:t>[3</a:t>
            </a:r>
            <a:r>
              <a:rPr lang="de-DE" sz="2000" dirty="0"/>
              <a:t>] </a:t>
            </a:r>
            <a:r>
              <a:rPr lang="de-DE" sz="2000" dirty="0" smtClean="0"/>
              <a:t>I.N. Meshkov, et al. </a:t>
            </a:r>
            <a:r>
              <a:rPr lang="en-US" sz="2000" dirty="0"/>
              <a:t>Phys. Part. Nuclei Lett. (2011) </a:t>
            </a:r>
            <a:r>
              <a:rPr lang="en-US" sz="2000" dirty="0" smtClean="0"/>
              <a:t>8 1087</a:t>
            </a:r>
            <a:endParaRPr lang="en-US" sz="2000" dirty="0"/>
          </a:p>
          <a:p>
            <a:pPr marL="180000" indent="0"/>
            <a:r>
              <a:rPr lang="en-US" sz="2000" dirty="0" smtClean="0"/>
              <a:t>[4] W</a:t>
            </a:r>
            <a:r>
              <a:rPr lang="en-US" sz="2000" dirty="0"/>
              <a:t>. Fischer, et al. </a:t>
            </a:r>
            <a:r>
              <a:rPr lang="en-US" sz="2000" dirty="0" smtClean="0"/>
              <a:t>BNL-79227-2007-CP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NICA Machine Advisory Committee, meeting at Joint Institute for Nuclear Research, Dubna, Russia</a:t>
            </a:r>
          </a:p>
          <a:p>
            <a:r>
              <a:rPr lang="en-US" dirty="0" smtClean="0"/>
              <a:t>May, 22-23, 2017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8B58D9-2091-47A8-84EC-3016D9D69A10}" type="slidenum">
              <a:rPr lang="ru-RU" smtClean="0"/>
              <a:pPr/>
              <a:t>15</a:t>
            </a:fld>
            <a:r>
              <a:rPr lang="en-US" dirty="0" smtClean="0"/>
              <a:t>/15</a:t>
            </a:r>
            <a:endParaRPr lang="ru-RU" dirty="0"/>
          </a:p>
        </p:txBody>
      </p:sp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174625"/>
            <a:endParaRPr lang="ru-RU" sz="2000" b="1" dirty="0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anchor="ctr" anchorCtr="1"/>
          <a:lstStyle/>
          <a:p>
            <a:pPr marL="180000" indent="0" algn="ctr"/>
            <a:r>
              <a:rPr lang="en-US" sz="2800" b="1" dirty="0"/>
              <a:t>Thank you for attention and welcome your questions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NICA Machine Advisory Committee, meeting at Joint Institute for Nuclear Research, Dubna, Russia</a:t>
            </a:r>
          </a:p>
          <a:p>
            <a:r>
              <a:rPr lang="en-US" dirty="0" smtClean="0"/>
              <a:t>May, 22-23, 2017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B6BBC7D-A73B-4136-A9D9-F8A2743CCFFE}" type="slidenum">
              <a:rPr lang="ru-RU" smtClean="0"/>
              <a:pPr/>
              <a:t>2</a:t>
            </a:fld>
            <a:r>
              <a:rPr lang="en-US" dirty="0" smtClean="0"/>
              <a:t>/15</a:t>
            </a:r>
            <a:endParaRPr lang="ru-RU" dirty="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marL="174625"/>
            <a:r>
              <a:rPr lang="ru-RU" sz="2000" b="1" dirty="0"/>
              <a:t>ABSTRACT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80000" indent="0"/>
            <a:r>
              <a:rPr lang="en-US" sz="2000" dirty="0" smtClean="0"/>
              <a:t>First calculation of electron-cloud (e-cloud) build-up in </a:t>
            </a:r>
            <a:r>
              <a:rPr lang="en-US" sz="2000" dirty="0"/>
              <a:t>NICA </a:t>
            </a:r>
            <a:r>
              <a:rPr lang="en-US" sz="2000" dirty="0" smtClean="0"/>
              <a:t>was done </a:t>
            </a:r>
            <a:r>
              <a:rPr lang="en-US" sz="2000" dirty="0"/>
              <a:t>in </a:t>
            </a:r>
            <a:r>
              <a:rPr lang="en-US" sz="2000" dirty="0" smtClean="0"/>
              <a:t>2008. Since NICA CDR </a:t>
            </a:r>
            <a:r>
              <a:rPr lang="en-US" sz="2000" dirty="0"/>
              <a:t>publishing in </a:t>
            </a:r>
            <a:r>
              <a:rPr lang="en-US" sz="2000" dirty="0" smtClean="0"/>
              <a:t>2009, </a:t>
            </a:r>
            <a:r>
              <a:rPr lang="en-US" sz="2000" dirty="0"/>
              <a:t>the </a:t>
            </a:r>
            <a:r>
              <a:rPr lang="en-US" sz="2000" dirty="0" smtClean="0"/>
              <a:t>Collider concept has undergone significant changes [1], </a:t>
            </a:r>
            <a:r>
              <a:rPr lang="en-US" sz="2000" dirty="0"/>
              <a:t>therefore the old results </a:t>
            </a:r>
            <a:r>
              <a:rPr lang="en-US" sz="2000" dirty="0" smtClean="0"/>
              <a:t>revise for </a:t>
            </a:r>
            <a:r>
              <a:rPr lang="en-US" sz="2000" dirty="0"/>
              <a:t>a new </a:t>
            </a:r>
            <a:r>
              <a:rPr lang="en-US" sz="2000" dirty="0" smtClean="0"/>
              <a:t>concept is given in this talk. </a:t>
            </a:r>
            <a:r>
              <a:rPr lang="en-US" sz="2000" dirty="0"/>
              <a:t>New simulations were performed with </a:t>
            </a:r>
            <a:r>
              <a:rPr lang="en-US" sz="2000" dirty="0" smtClean="0"/>
              <a:t>last ECLOUD </a:t>
            </a:r>
            <a:r>
              <a:rPr lang="en-US" sz="2000" dirty="0"/>
              <a:t>code, version </a:t>
            </a:r>
            <a:r>
              <a:rPr lang="en-US" sz="2000" dirty="0" smtClean="0"/>
              <a:t>4.b [2].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NICA Machine Advisory Committee, meeting at Joint Institute for Nuclear Research, Dubna, Russia</a:t>
            </a:r>
          </a:p>
          <a:p>
            <a:r>
              <a:rPr lang="en-US" dirty="0" smtClean="0"/>
              <a:t>May, 22-23, 2017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027B7E-1D32-4122-B11F-C6D8962C4827}" type="slidenum">
              <a:rPr lang="ru-RU" smtClean="0"/>
              <a:pPr/>
              <a:t>3</a:t>
            </a:fld>
            <a:r>
              <a:rPr lang="en-US" dirty="0" smtClean="0"/>
              <a:t>/15</a:t>
            </a:r>
            <a:endParaRPr lang="ru-RU" dirty="0"/>
          </a:p>
        </p:txBody>
      </p:sp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marL="174625"/>
            <a:r>
              <a:rPr lang="en-US" sz="2000" b="1" dirty="0"/>
              <a:t>OUTLINE</a:t>
            </a:r>
            <a:endParaRPr lang="ru-RU" sz="2000" b="1" dirty="0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80000" indent="0"/>
            <a:r>
              <a:rPr lang="en-US" sz="2000" dirty="0" smtClean="0"/>
              <a:t>1 A </a:t>
            </a:r>
            <a:r>
              <a:rPr lang="en-US" sz="2000" dirty="0"/>
              <a:t>brief review of </a:t>
            </a:r>
            <a:r>
              <a:rPr lang="en-US" sz="2000" dirty="0" smtClean="0"/>
              <a:t>e-cloud build-up</a:t>
            </a:r>
            <a:endParaRPr lang="en-US" sz="2000" dirty="0"/>
          </a:p>
          <a:p>
            <a:pPr marL="580050" lvl="2" indent="0">
              <a:buNone/>
            </a:pPr>
            <a:r>
              <a:rPr lang="en-US" sz="1600" dirty="0" smtClean="0"/>
              <a:t>1.1 </a:t>
            </a:r>
            <a:r>
              <a:rPr lang="en-US" sz="1600" dirty="0"/>
              <a:t>Condition of </a:t>
            </a:r>
            <a:r>
              <a:rPr lang="en-US" sz="1600" dirty="0" smtClean="0"/>
              <a:t>e-cloud </a:t>
            </a:r>
            <a:r>
              <a:rPr lang="en-US" sz="1600" dirty="0"/>
              <a:t>build-up</a:t>
            </a:r>
          </a:p>
          <a:p>
            <a:pPr marL="580050" lvl="2" indent="0">
              <a:buFontTx/>
              <a:buNone/>
            </a:pPr>
            <a:r>
              <a:rPr lang="en-US" sz="1600" dirty="0" smtClean="0"/>
              <a:t>1.2 </a:t>
            </a:r>
            <a:r>
              <a:rPr lang="en-US" sz="1600" dirty="0"/>
              <a:t>Problem statement and input parameters for </a:t>
            </a:r>
            <a:r>
              <a:rPr lang="en-US" sz="1600" dirty="0" smtClean="0"/>
              <a:t>NICA</a:t>
            </a:r>
            <a:endParaRPr lang="en-US" sz="1600" dirty="0"/>
          </a:p>
          <a:p>
            <a:pPr marL="580050" lvl="2" indent="0">
              <a:buFontTx/>
              <a:buNone/>
            </a:pPr>
            <a:r>
              <a:rPr lang="en-US" sz="1600" dirty="0" smtClean="0"/>
              <a:t>1.3 </a:t>
            </a:r>
            <a:r>
              <a:rPr lang="en-US" sz="1600" dirty="0"/>
              <a:t>Tune </a:t>
            </a:r>
            <a:r>
              <a:rPr lang="en-US" sz="1600" dirty="0" smtClean="0"/>
              <a:t>shift relative e-cloud effect</a:t>
            </a:r>
          </a:p>
          <a:p>
            <a:pPr marL="180000" indent="0"/>
            <a:r>
              <a:rPr lang="en-US" sz="2000" dirty="0" smtClean="0"/>
              <a:t>2 Calculation results</a:t>
            </a:r>
          </a:p>
          <a:p>
            <a:pPr marL="180000" indent="0"/>
            <a:r>
              <a:rPr lang="en-US" sz="2000" dirty="0" smtClean="0"/>
              <a:t>3 Conclusion</a:t>
            </a:r>
          </a:p>
          <a:p>
            <a:pPr marL="180000" indent="0"/>
            <a:r>
              <a:rPr lang="en-US" sz="2000" dirty="0" smtClean="0"/>
              <a:t>4 References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NICA Machine Advisory Committee, meeting at Joint Institute for Nuclear Research, Dubna, Russia</a:t>
            </a:r>
          </a:p>
          <a:p>
            <a:r>
              <a:rPr lang="en-US" dirty="0" smtClean="0"/>
              <a:t>May, 22-23, 2017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027B7E-1D32-4122-B11F-C6D8962C4827}" type="slidenum">
              <a:rPr lang="ru-RU" smtClean="0"/>
              <a:pPr/>
              <a:t>4</a:t>
            </a:fld>
            <a:r>
              <a:rPr lang="en-US" dirty="0" smtClean="0"/>
              <a:t>/15</a:t>
            </a:r>
            <a:endParaRPr lang="ru-RU" dirty="0"/>
          </a:p>
        </p:txBody>
      </p:sp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marL="174625"/>
            <a:r>
              <a:rPr lang="en-US" sz="2000" b="1" dirty="0" smtClean="0"/>
              <a:t>1 A BRIEF REVIEW OF E-CLOUD BUILD-UP</a:t>
            </a:r>
            <a:endParaRPr lang="en-US" sz="2000" b="1" dirty="0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79388" indent="0"/>
            <a:r>
              <a:rPr lang="en-US" sz="2000" dirty="0"/>
              <a:t>The circulating beam </a:t>
            </a:r>
            <a:r>
              <a:rPr lang="en-US" sz="2000" dirty="0" smtClean="0"/>
              <a:t>particles can </a:t>
            </a:r>
            <a:r>
              <a:rPr lang="en-US" sz="2000" dirty="0"/>
              <a:t>produce electrons due to different mechanisms, </a:t>
            </a:r>
            <a:r>
              <a:rPr lang="en-US" sz="2000" dirty="0" smtClean="0"/>
              <a:t>e.g</a:t>
            </a:r>
            <a:r>
              <a:rPr lang="en-US" sz="2000" dirty="0"/>
              <a:t>. residual gas </a:t>
            </a:r>
            <a:r>
              <a:rPr lang="en-US" sz="2000" dirty="0" smtClean="0"/>
              <a:t>ionization in the vacuum chamber. This </a:t>
            </a:r>
            <a:r>
              <a:rPr lang="en-US" sz="2000" dirty="0"/>
              <a:t>“</a:t>
            </a:r>
            <a:r>
              <a:rPr lang="en-US" sz="2000" dirty="0" smtClean="0"/>
              <a:t>primary” electrons are attracted by </a:t>
            </a:r>
            <a:r>
              <a:rPr lang="en-US" sz="2000" dirty="0"/>
              <a:t>the passing particle bunch and can be accelerated to energies up to several hundreds of </a:t>
            </a:r>
            <a:r>
              <a:rPr lang="en-US" sz="2000" dirty="0" smtClean="0"/>
              <a:t>eV (for NICA this value 50 ÷ 300 eV).</a:t>
            </a:r>
          </a:p>
          <a:p>
            <a:pPr marL="179388" indent="0"/>
            <a:r>
              <a:rPr lang="en-US" sz="2000" dirty="0" smtClean="0"/>
              <a:t>When an electron with this energy impacts the wall, “secondary electrons” are likely to be emitted</a:t>
            </a:r>
            <a:r>
              <a:rPr lang="en-US" sz="2000" dirty="0"/>
              <a:t>. The secondaries have energies up to few tens of eV and, if they impact the wall </a:t>
            </a:r>
            <a:r>
              <a:rPr lang="en-US" sz="2000" dirty="0" smtClean="0"/>
              <a:t>with these </a:t>
            </a:r>
            <a:r>
              <a:rPr lang="en-US" sz="2000" dirty="0"/>
              <a:t>energies, they are either absorbed or elastically reflected but cannot produce any secondary. On the other hand, if they survive until the passage of the following bunch they </a:t>
            </a:r>
            <a:r>
              <a:rPr lang="en-US" sz="2000" dirty="0" smtClean="0"/>
              <a:t>can in </a:t>
            </a:r>
            <a:r>
              <a:rPr lang="en-US" sz="2000" dirty="0"/>
              <a:t>turn be accelerated, projected onto the wall and produce secondaries. This can trigger </a:t>
            </a:r>
            <a:r>
              <a:rPr lang="en-US" sz="2000" dirty="0" smtClean="0"/>
              <a:t>an avalanche </a:t>
            </a:r>
            <a:r>
              <a:rPr lang="en-US" sz="2000" dirty="0"/>
              <a:t>multiplication effect which builds up the </a:t>
            </a:r>
            <a:r>
              <a:rPr lang="en-US" sz="2000" dirty="0" smtClean="0"/>
              <a:t>e-cloud during </a:t>
            </a:r>
            <a:r>
              <a:rPr lang="en-US" sz="2000" dirty="0"/>
              <a:t>the passage of an entire </a:t>
            </a:r>
            <a:r>
              <a:rPr lang="en-US" sz="2000" dirty="0" smtClean="0"/>
              <a:t>bunch train.</a:t>
            </a:r>
            <a:endParaRPr lang="en-US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20" y="4640329"/>
            <a:ext cx="8025760" cy="152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68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NICA Machine Advisory Committee, meeting at Joint Institute for Nuclear Research, Dubna, Russia</a:t>
            </a:r>
          </a:p>
          <a:p>
            <a:r>
              <a:rPr lang="en-US" dirty="0" smtClean="0"/>
              <a:t>May, 22-23, 2017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027B7E-1D32-4122-B11F-C6D8962C4827}" type="slidenum">
              <a:rPr lang="ru-RU" smtClean="0"/>
              <a:pPr/>
              <a:t>5</a:t>
            </a:fld>
            <a:r>
              <a:rPr lang="en-US" dirty="0" smtClean="0"/>
              <a:t>/15</a:t>
            </a:r>
            <a:endParaRPr lang="ru-RU" dirty="0"/>
          </a:p>
        </p:txBody>
      </p:sp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marL="174625"/>
            <a:r>
              <a:rPr lang="en-US" sz="2000" b="1" dirty="0" smtClean="0"/>
              <a:t>1.1 CONDITION OF E-CLOUD BUILD-UP</a:t>
            </a:r>
            <a:endParaRPr lang="ru-RU" sz="20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5235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noFill/>
              <a:ln/>
            </p:spPr>
            <p:txBody>
              <a:bodyPr/>
              <a:lstStyle/>
              <a:p>
                <a:pPr marL="180000" indent="0"/>
                <a:r>
                  <a:rPr lang="en-US" sz="2000" dirty="0" smtClean="0"/>
                  <a:t>The criteria for electron cloud build-up can be formulated in the following way [3]. The </a:t>
                </a:r>
                <a:r>
                  <a:rPr lang="en-US" sz="2000" b="1" u="sng" dirty="0" smtClean="0"/>
                  <a:t>necessary condition</a:t>
                </a:r>
                <a:r>
                  <a:rPr lang="en-US" sz="2000" dirty="0" smtClean="0"/>
                  <a:t> for </a:t>
                </a:r>
                <a:r>
                  <a:rPr lang="en-US" sz="2000" dirty="0"/>
                  <a:t>e-cloud build-up </a:t>
                </a:r>
                <a:r>
                  <a:rPr lang="en-US" sz="2000" dirty="0" smtClean="0"/>
                  <a:t>is</a:t>
                </a:r>
              </a:p>
              <a:p>
                <a:pPr marL="180000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&gt;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𝑍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box>
                        <m:box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den>
                          </m:f>
                        </m:e>
                      </m:box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000" dirty="0" smtClean="0"/>
              </a:p>
              <a:p>
                <a:pPr marL="180000" indent="0"/>
                <a:r>
                  <a:rPr lang="en-US" sz="2000" dirty="0" smtClean="0"/>
                  <a:t>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sz="2000" dirty="0"/>
                  <a:t> </a:t>
                </a:r>
                <a:r>
                  <a:rPr lang="en-US" sz="2000" dirty="0" smtClean="0"/>
                  <a:t>is the number </a:t>
                </a:r>
                <a:r>
                  <a:rPr lang="en-US" sz="2000" dirty="0"/>
                  <a:t>of </a:t>
                </a:r>
                <a:r>
                  <a:rPr lang="en-US" sz="2000" dirty="0" smtClean="0"/>
                  <a:t>ions </a:t>
                </a:r>
                <a:r>
                  <a:rPr lang="en-US" sz="2000" dirty="0"/>
                  <a:t>per bunch; </a:t>
                </a:r>
                <a14:m>
                  <m:oMath xmlns:m="http://schemas.openxmlformats.org/officeDocument/2006/math">
                    <m:r>
                      <a:rPr lang="en-US" sz="200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smtClean="0"/>
                  <a:t>is the ion </a:t>
                </a:r>
                <a:r>
                  <a:rPr lang="en-US" sz="2000" dirty="0"/>
                  <a:t>velocity; </a:t>
                </a:r>
                <a14:m>
                  <m:oMath xmlns:m="http://schemas.openxmlformats.org/officeDocument/2006/math">
                    <m:r>
                      <a:rPr lang="en-US" sz="200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sz="2000" dirty="0" smtClean="0"/>
                  <a:t> is the vacuum </a:t>
                </a:r>
                <a:r>
                  <a:rPr lang="en-US" sz="2000" dirty="0"/>
                  <a:t>chamber </a:t>
                </a:r>
                <a:r>
                  <a:rPr lang="en-US" sz="2000" dirty="0" smtClean="0"/>
                  <a:t>radius; </a:t>
                </a:r>
                <a14:m>
                  <m:oMath xmlns:m="http://schemas.openxmlformats.org/officeDocument/2006/math">
                    <m:r>
                      <a:rPr lang="en-US" sz="200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smtClean="0"/>
                  <a:t>is the ion </a:t>
                </a:r>
                <a:r>
                  <a:rPr lang="en-US" sz="2000" dirty="0"/>
                  <a:t>charge;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000" dirty="0"/>
                  <a:t> </a:t>
                </a:r>
                <a:r>
                  <a:rPr lang="en-US" sz="2000" dirty="0" smtClean="0"/>
                  <a:t>is the classic </a:t>
                </a:r>
                <a:r>
                  <a:rPr lang="en-US" sz="2000" dirty="0"/>
                  <a:t>electron </a:t>
                </a:r>
                <a:r>
                  <a:rPr lang="en-US" sz="2000" dirty="0" smtClean="0"/>
                  <a:t>radius;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sz="2000" dirty="0"/>
                  <a:t> </a:t>
                </a:r>
                <a:r>
                  <a:rPr lang="en-US" sz="2000" dirty="0" smtClean="0"/>
                  <a:t>is the interbunch distance;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2000" dirty="0" smtClean="0"/>
                  <a:t> is the circumference,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sz="2000" dirty="0" smtClean="0"/>
                  <a:t> is the number of bunches.</a:t>
                </a:r>
              </a:p>
              <a:p>
                <a:pPr marL="180000" indent="0"/>
                <a:r>
                  <a:rPr lang="en-US" sz="2000" dirty="0"/>
                  <a:t>The </a:t>
                </a:r>
                <a:r>
                  <a:rPr lang="en-US" sz="2000" b="1" u="sng" dirty="0"/>
                  <a:t>sufficient condition</a:t>
                </a:r>
                <a:r>
                  <a:rPr lang="en-US" sz="2000" dirty="0"/>
                  <a:t> </a:t>
                </a:r>
                <a:r>
                  <a:rPr lang="en-US" sz="2000" dirty="0" smtClean="0"/>
                  <a:t>(acceleration </a:t>
                </a:r>
                <a:r>
                  <a:rPr lang="en-US" sz="2000" dirty="0"/>
                  <a:t>of secondary </a:t>
                </a:r>
                <a:r>
                  <a:rPr lang="en-US" sz="2000" dirty="0" smtClean="0"/>
                  <a:t>electrons </a:t>
                </a:r>
                <a:r>
                  <a:rPr lang="en-US" sz="2000" dirty="0"/>
                  <a:t>in the bunch electric field up </a:t>
                </a:r>
                <a:r>
                  <a:rPr lang="en-US" sz="2000" dirty="0" smtClean="0"/>
                  <a:t>to energy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US" sz="2000" dirty="0" smtClean="0"/>
                  <a:t> sufficient </a:t>
                </a:r>
                <a:r>
                  <a:rPr lang="en-US" sz="2000" dirty="0"/>
                  <a:t>for kicking out of the chamber wall more than one </a:t>
                </a:r>
                <a:r>
                  <a:rPr lang="en-US" sz="2000" dirty="0" smtClean="0"/>
                  <a:t>electron) </a:t>
                </a:r>
                <a:r>
                  <a:rPr lang="en-US" sz="2000" dirty="0"/>
                  <a:t>is the following:</a:t>
                </a:r>
              </a:p>
              <a:p>
                <a:pPr marL="18000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&gt;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𝑍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rad>
                        <m:radPr>
                          <m:degHide m:val="on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num>
                            <m:den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.</m:t>
                          </m:r>
                        </m:e>
                      </m:rad>
                    </m:oMath>
                  </m:oMathPara>
                </a14:m>
                <a:endParaRPr lang="en-US" sz="2000" dirty="0" smtClean="0"/>
              </a:p>
              <a:p>
                <a:pPr marL="180000" indent="0"/>
                <a:r>
                  <a:rPr lang="en-US" sz="2000" dirty="0"/>
                  <a:t>The combination of the necessary and sufficient condition for two energy values </a:t>
                </a:r>
                <a:r>
                  <a:rPr lang="en-US" sz="2000" dirty="0" smtClean="0"/>
                  <a:t>sufficient </a:t>
                </a:r>
                <a:r>
                  <a:rPr lang="en-US" sz="2000" dirty="0"/>
                  <a:t>for kicking out of </a:t>
                </a:r>
                <a:r>
                  <a:rPr lang="en-US" sz="2000" dirty="0" smtClean="0"/>
                  <a:t>the chamber </a:t>
                </a:r>
                <a:r>
                  <a:rPr lang="en-US" sz="2000" dirty="0"/>
                  <a:t>wall more than one </a:t>
                </a:r>
                <a:r>
                  <a:rPr lang="en-US" sz="2000" dirty="0" smtClean="0"/>
                  <a:t>electron is </a:t>
                </a:r>
                <a:r>
                  <a:rPr lang="en-US" sz="2000" dirty="0"/>
                  <a:t>shown </a:t>
                </a:r>
                <a:r>
                  <a:rPr lang="en-US" sz="2000" dirty="0" smtClean="0"/>
                  <a:t>next slide.</a:t>
                </a:r>
                <a:endParaRPr lang="en-US" sz="2000" dirty="0"/>
              </a:p>
            </p:txBody>
          </p:sp>
        </mc:Choice>
        <mc:Fallback>
          <p:sp>
            <p:nvSpPr>
              <p:cNvPr id="952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 rotWithShape="0">
                <a:blip r:embed="rId2"/>
                <a:stretch>
                  <a:fillRect t="-605" b="-1572"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391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NICA Machine Advisory Committee, meeting at Joint Institute for Nuclear Research, Dubna, Russia</a:t>
            </a:r>
          </a:p>
          <a:p>
            <a:r>
              <a:rPr lang="en-US" dirty="0" smtClean="0"/>
              <a:t>May, 22-23, 2017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027B7E-1D32-4122-B11F-C6D8962C4827}" type="slidenum">
              <a:rPr lang="ru-RU" smtClean="0"/>
              <a:pPr/>
              <a:t>6</a:t>
            </a:fld>
            <a:r>
              <a:rPr lang="en-US" dirty="0" smtClean="0"/>
              <a:t>/15</a:t>
            </a:r>
            <a:endParaRPr lang="ru-RU" dirty="0"/>
          </a:p>
        </p:txBody>
      </p:sp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marL="174625"/>
            <a:r>
              <a:rPr lang="en-US" sz="2000" b="1" dirty="0" smtClean="0"/>
              <a:t>1.1 CONDITION OF E-CLOUD BUILD-UP (Cont.)</a:t>
            </a:r>
            <a:endParaRPr lang="ru-RU" sz="2000" b="1" dirty="0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80000" indent="0"/>
            <a:endParaRPr lang="en-US" sz="2000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778" y="1080003"/>
            <a:ext cx="7916444" cy="505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12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NICA Machine Advisory Committee, meeting at Joint Institute for Nuclear Research, Dubna, Russia</a:t>
            </a:r>
          </a:p>
          <a:p>
            <a:r>
              <a:rPr lang="en-US" dirty="0" smtClean="0"/>
              <a:t>May, 22-23, 2017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027B7E-1D32-4122-B11F-C6D8962C4827}" type="slidenum">
              <a:rPr lang="ru-RU" smtClean="0"/>
              <a:pPr/>
              <a:t>7</a:t>
            </a:fld>
            <a:r>
              <a:rPr lang="en-US" dirty="0" smtClean="0"/>
              <a:t>/15</a:t>
            </a:r>
            <a:endParaRPr lang="ru-RU" dirty="0"/>
          </a:p>
        </p:txBody>
      </p:sp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marL="174625"/>
            <a:r>
              <a:rPr lang="en-US" sz="2000" b="1" dirty="0" smtClean="0"/>
              <a:t>1.2 PROBLEM STATEMENT AND INPUT PARAMETERS FOR NICA</a:t>
            </a:r>
            <a:endParaRPr lang="ru-RU" sz="2000" b="1" dirty="0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79388" indent="0"/>
            <a:r>
              <a:rPr lang="en-US" sz="2000" dirty="0" smtClean="0"/>
              <a:t>Thus</a:t>
            </a:r>
            <a:r>
              <a:rPr lang="en-US" sz="2000" dirty="0"/>
              <a:t>, such above </a:t>
            </a:r>
            <a:r>
              <a:rPr lang="en-US" sz="2000" dirty="0" smtClean="0"/>
              <a:t>estimates </a:t>
            </a:r>
            <a:r>
              <a:rPr lang="en-US" sz="2000" dirty="0"/>
              <a:t>show </a:t>
            </a:r>
            <a:r>
              <a:rPr lang="en-US" sz="2000" dirty="0" smtClean="0"/>
              <a:t>that </a:t>
            </a:r>
            <a:r>
              <a:rPr lang="en-US" sz="2000" dirty="0"/>
              <a:t>NICA </a:t>
            </a:r>
            <a:r>
              <a:rPr lang="en-US" sz="2000" dirty="0" smtClean="0"/>
              <a:t>parameters </a:t>
            </a:r>
            <a:r>
              <a:rPr lang="en-US" sz="2000" dirty="0"/>
              <a:t>are close to excite </a:t>
            </a:r>
            <a:r>
              <a:rPr lang="en-US" sz="2000" dirty="0" smtClean="0"/>
              <a:t>e-cloud build-up:</a:t>
            </a:r>
          </a:p>
          <a:p>
            <a:pPr marL="922338" lvl="1">
              <a:buFont typeface="Wingdings" panose="05000000000000000000" pitchFamily="2" charset="2"/>
              <a:buChar char="ü"/>
            </a:pPr>
            <a:r>
              <a:rPr lang="en-US" sz="1600" dirty="0" smtClean="0"/>
              <a:t>in start NICA version up to 2 </a:t>
            </a:r>
            <a:r>
              <a:rPr lang="en-US" sz="1600" dirty="0"/>
              <a:t>GeV/</a:t>
            </a:r>
            <a:r>
              <a:rPr lang="en-US" sz="1600" i="1" dirty="0"/>
              <a:t>u</a:t>
            </a:r>
            <a:r>
              <a:rPr lang="en-US" sz="1600" dirty="0"/>
              <a:t> </a:t>
            </a:r>
            <a:r>
              <a:rPr lang="en-US" sz="1600" dirty="0" smtClean="0"/>
              <a:t>in dipole and up to 3 GeV/</a:t>
            </a:r>
            <a:r>
              <a:rPr lang="en-US" sz="1600" i="1" dirty="0" smtClean="0"/>
              <a:t>u</a:t>
            </a:r>
            <a:r>
              <a:rPr lang="en-US" sz="1600" dirty="0" smtClean="0"/>
              <a:t> in straight section</a:t>
            </a:r>
          </a:p>
          <a:p>
            <a:pPr marL="922338" lvl="1">
              <a:buFont typeface="Wingdings" panose="05000000000000000000" pitchFamily="2" charset="2"/>
              <a:buChar char="ü"/>
            </a:pPr>
            <a:r>
              <a:rPr lang="en-US" sz="1600" dirty="0" smtClean="0"/>
              <a:t>in project version in all energy range</a:t>
            </a:r>
            <a:endParaRPr lang="en-US" sz="1600" dirty="0"/>
          </a:p>
          <a:p>
            <a:pPr marL="179388" indent="0"/>
            <a:r>
              <a:rPr lang="en-US" sz="2000" dirty="0" smtClean="0"/>
              <a:t>Therefore </a:t>
            </a:r>
            <a:r>
              <a:rPr lang="en-US" sz="2000" dirty="0"/>
              <a:t>numerical simulations have been </a:t>
            </a:r>
            <a:r>
              <a:rPr lang="en-US" sz="2000" dirty="0" smtClean="0"/>
              <a:t>fulfilled. </a:t>
            </a:r>
            <a:r>
              <a:rPr lang="en-US" sz="2000" dirty="0" smtClean="0"/>
              <a:t>For this case the </a:t>
            </a:r>
            <a:r>
              <a:rPr lang="en-US" sz="2000" dirty="0" smtClean="0"/>
              <a:t>last </a:t>
            </a:r>
            <a:r>
              <a:rPr lang="en-US" sz="2000" dirty="0"/>
              <a:t>ECLOUD code, version </a:t>
            </a:r>
            <a:r>
              <a:rPr lang="en-US" sz="2000" dirty="0" smtClean="0"/>
              <a:t>4.b [2] was used for performing simulation of e-cloud build-up for NICA.</a:t>
            </a:r>
            <a:endParaRPr lang="ru-RU" sz="2000" dirty="0" smtClean="0"/>
          </a:p>
          <a:p>
            <a:pPr marL="179388" indent="0"/>
            <a:r>
              <a:rPr lang="en-US" sz="2000" dirty="0" smtClean="0"/>
              <a:t>Next slide the </a:t>
            </a:r>
            <a:r>
              <a:rPr lang="en-US" sz="2000" dirty="0"/>
              <a:t>input parameters </a:t>
            </a:r>
            <a:r>
              <a:rPr lang="en-US" sz="2000" dirty="0" smtClean="0"/>
              <a:t>for ECLOUD program is given. </a:t>
            </a:r>
            <a:r>
              <a:rPr lang="en-US" sz="2000" dirty="0"/>
              <a:t>All other parameters necessary for the calculation </a:t>
            </a:r>
            <a:r>
              <a:rPr lang="en-US" sz="2000" dirty="0" smtClean="0"/>
              <a:t>were used </a:t>
            </a:r>
            <a:r>
              <a:rPr lang="en-US" sz="2000" dirty="0"/>
              <a:t>on recommendation </a:t>
            </a:r>
            <a:r>
              <a:rPr lang="en-US" sz="2000" dirty="0" smtClean="0"/>
              <a:t>of program developers [2].</a:t>
            </a:r>
          </a:p>
        </p:txBody>
      </p:sp>
    </p:spTree>
    <p:extLst>
      <p:ext uri="{BB962C8B-B14F-4D97-AF65-F5344CB8AC3E}">
        <p14:creationId xmlns:p14="http://schemas.microsoft.com/office/powerpoint/2010/main" val="315931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NICA Machine Advisory Committee, meeting at Joint Institute for Nuclear Research, Dubna, Russia</a:t>
            </a:r>
          </a:p>
          <a:p>
            <a:r>
              <a:rPr lang="en-US" dirty="0" smtClean="0"/>
              <a:t>May, 22-23, 2017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027B7E-1D32-4122-B11F-C6D8962C4827}" type="slidenum">
              <a:rPr lang="ru-RU" smtClean="0"/>
              <a:pPr/>
              <a:t>8</a:t>
            </a:fld>
            <a:r>
              <a:rPr lang="en-US" dirty="0" smtClean="0"/>
              <a:t>/15</a:t>
            </a:r>
            <a:endParaRPr lang="ru-RU" dirty="0"/>
          </a:p>
        </p:txBody>
      </p:sp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marL="174625"/>
            <a:r>
              <a:rPr lang="en-US" sz="2000" b="1" dirty="0" smtClean="0"/>
              <a:t>1.2 PROBLEM STATEMENT AND INPUT PARAMETERS FOR </a:t>
            </a:r>
            <a:r>
              <a:rPr lang="en-US" sz="2000" b="1" dirty="0"/>
              <a:t>NICA (</a:t>
            </a:r>
            <a:r>
              <a:rPr lang="en-US" sz="2000" b="1" dirty="0" smtClean="0"/>
              <a:t>Cont.)</a:t>
            </a:r>
            <a:endParaRPr lang="ru-RU" sz="2000" b="1" dirty="0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80000" indent="0">
              <a:spcAft>
                <a:spcPts val="0"/>
              </a:spcAft>
            </a:pPr>
            <a:r>
              <a:rPr lang="en-US" dirty="0"/>
              <a:t>List of the NICA parameters used in the ECLOUD </a:t>
            </a:r>
            <a:r>
              <a:rPr lang="en-US" dirty="0" smtClean="0"/>
              <a:t>simulation</a:t>
            </a:r>
          </a:p>
          <a:p>
            <a:pPr marL="580050" lvl="1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dirty="0" smtClean="0"/>
              <a:t>Ion type					</a:t>
            </a:r>
            <a:r>
              <a:rPr lang="en-US" baseline="30000" dirty="0" smtClean="0"/>
              <a:t>197</a:t>
            </a:r>
            <a:r>
              <a:rPr lang="en-US" dirty="0" smtClean="0"/>
              <a:t>Au</a:t>
            </a:r>
            <a:r>
              <a:rPr lang="en-US" baseline="30000" dirty="0" smtClean="0"/>
              <a:t>79+</a:t>
            </a:r>
          </a:p>
          <a:p>
            <a:pPr marL="580050" lvl="1" indent="0">
              <a:spcAft>
                <a:spcPts val="0"/>
              </a:spcAft>
              <a:buNone/>
            </a:pPr>
            <a:r>
              <a:rPr lang="en-US" dirty="0" smtClean="0"/>
              <a:t>Number </a:t>
            </a:r>
            <a:r>
              <a:rPr lang="en-US" dirty="0"/>
              <a:t>of bunches				</a:t>
            </a:r>
            <a:r>
              <a:rPr lang="en-US" dirty="0" smtClean="0"/>
              <a:t>22</a:t>
            </a:r>
            <a:endParaRPr lang="en-US" dirty="0"/>
          </a:p>
          <a:p>
            <a:pPr marL="580050" lvl="1" indent="0">
              <a:spcAft>
                <a:spcPts val="0"/>
              </a:spcAft>
              <a:buNone/>
            </a:pPr>
            <a:r>
              <a:rPr lang="en-US" dirty="0" smtClean="0"/>
              <a:t>Ring circumference, m				503.04</a:t>
            </a:r>
          </a:p>
          <a:p>
            <a:pPr marL="580050" lvl="1" indent="0">
              <a:spcAft>
                <a:spcPts val="0"/>
              </a:spcAft>
              <a:buNone/>
            </a:pPr>
            <a:r>
              <a:rPr lang="en-US" dirty="0" smtClean="0"/>
              <a:t>Bunch spacing, m				22.87</a:t>
            </a:r>
          </a:p>
          <a:p>
            <a:pPr marL="580050" lvl="1" indent="0">
              <a:spcAft>
                <a:spcPts val="0"/>
              </a:spcAft>
              <a:buNone/>
            </a:pPr>
            <a:r>
              <a:rPr lang="en-US" dirty="0"/>
              <a:t>RMS </a:t>
            </a:r>
            <a:r>
              <a:rPr lang="en-US" dirty="0" smtClean="0"/>
              <a:t>beam emittance </a:t>
            </a:r>
            <a:r>
              <a:rPr lang="en-US" i="1" dirty="0" smtClean="0"/>
              <a:t>x</a:t>
            </a:r>
            <a:r>
              <a:rPr lang="en-US" dirty="0" smtClean="0"/>
              <a:t>/</a:t>
            </a:r>
            <a:r>
              <a:rPr lang="en-US" i="1" dirty="0" smtClean="0"/>
              <a:t>y</a:t>
            </a:r>
            <a:r>
              <a:rPr lang="en-US" dirty="0" smtClean="0"/>
              <a:t>, </a:t>
            </a:r>
            <a:r>
              <a:rPr lang="el-GR" dirty="0" smtClean="0"/>
              <a:t>π</a:t>
            </a:r>
            <a:r>
              <a:rPr lang="en-US" dirty="0" smtClean="0"/>
              <a:t> mm∙mrad		1.1/1 ÷ 0.7 varied with energy</a:t>
            </a:r>
          </a:p>
          <a:p>
            <a:pPr marL="580050" lvl="1" indent="0">
              <a:spcAft>
                <a:spcPts val="0"/>
              </a:spcAft>
              <a:buNone/>
            </a:pPr>
            <a:r>
              <a:rPr lang="en-US" dirty="0" smtClean="0"/>
              <a:t>RMS </a:t>
            </a:r>
            <a:r>
              <a:rPr lang="en-US" dirty="0"/>
              <a:t>bunch length, m				</a:t>
            </a:r>
            <a:r>
              <a:rPr lang="en-US" dirty="0" smtClean="0"/>
              <a:t>0.6</a:t>
            </a:r>
            <a:endParaRPr lang="en-US" dirty="0"/>
          </a:p>
          <a:p>
            <a:pPr marL="580050" lvl="1" indent="0">
              <a:spcAft>
                <a:spcPts val="0"/>
              </a:spcAft>
              <a:buNone/>
            </a:pPr>
            <a:r>
              <a:rPr lang="en-US" dirty="0" smtClean="0"/>
              <a:t>Bending</a:t>
            </a:r>
            <a:r>
              <a:rPr lang="nb-NO" dirty="0" smtClean="0"/>
              <a:t> magnet field/quadrupole gradient, T/T/m	1.8/23.1</a:t>
            </a:r>
          </a:p>
          <a:p>
            <a:pPr marL="580050" lvl="1" indent="0">
              <a:spcAft>
                <a:spcPts val="0"/>
              </a:spcAft>
              <a:buNone/>
            </a:pPr>
            <a:r>
              <a:rPr lang="en-US" dirty="0"/>
              <a:t>Length of </a:t>
            </a:r>
            <a:r>
              <a:rPr lang="en-US" dirty="0" smtClean="0"/>
              <a:t>dipole/</a:t>
            </a:r>
            <a:r>
              <a:rPr lang="nb-NO" dirty="0" smtClean="0"/>
              <a:t>quadrupole/straight </a:t>
            </a:r>
            <a:r>
              <a:rPr lang="nb-NO" dirty="0"/>
              <a:t>section</a:t>
            </a:r>
            <a:r>
              <a:rPr lang="en-US" dirty="0" smtClean="0"/>
              <a:t>, m	1.94/0.47/15</a:t>
            </a:r>
          </a:p>
          <a:p>
            <a:pPr marL="580050" lvl="1" indent="0">
              <a:spcAft>
                <a:spcPts val="0"/>
              </a:spcAft>
              <a:buNone/>
            </a:pPr>
            <a:r>
              <a:rPr lang="en-US" dirty="0" smtClean="0"/>
              <a:t>Aperture dipole/</a:t>
            </a:r>
            <a:r>
              <a:rPr lang="nb-NO" dirty="0" smtClean="0"/>
              <a:t>quadrupole/straight </a:t>
            </a:r>
            <a:r>
              <a:rPr lang="nb-NO" dirty="0"/>
              <a:t>section</a:t>
            </a:r>
            <a:r>
              <a:rPr lang="en-US" dirty="0" smtClean="0"/>
              <a:t>, m×m	0.06×0.035/0.05×0.05</a:t>
            </a:r>
          </a:p>
          <a:p>
            <a:pPr marL="580050" lvl="1" indent="0">
              <a:spcAft>
                <a:spcPts val="0"/>
              </a:spcAft>
              <a:buNone/>
            </a:pPr>
            <a:r>
              <a:rPr lang="en-US" dirty="0" smtClean="0"/>
              <a:t>Total residual gas ionization cross-section, Mb</a:t>
            </a:r>
            <a:r>
              <a:rPr lang="en-US" dirty="0"/>
              <a:t>	</a:t>
            </a:r>
            <a:r>
              <a:rPr lang="en-US" dirty="0" smtClean="0"/>
              <a:t>1276 </a:t>
            </a:r>
            <a:r>
              <a:rPr lang="en-US" dirty="0"/>
              <a:t>÷ </a:t>
            </a:r>
            <a:r>
              <a:rPr lang="en-US" dirty="0" smtClean="0"/>
              <a:t>1186 varied with energy</a:t>
            </a:r>
          </a:p>
          <a:p>
            <a:pPr marL="580050" lvl="1" indent="0">
              <a:spcAft>
                <a:spcPts val="0"/>
              </a:spcAft>
              <a:buNone/>
            </a:pPr>
            <a:r>
              <a:rPr lang="en-US" dirty="0" smtClean="0"/>
              <a:t>Total gas pressure, nTorr			0.01</a:t>
            </a:r>
          </a:p>
          <a:p>
            <a:pPr marL="180000" indent="0">
              <a:spcAft>
                <a:spcPts val="0"/>
              </a:spcAft>
            </a:pPr>
            <a:endParaRPr lang="en-US" dirty="0" smtClean="0"/>
          </a:p>
          <a:p>
            <a:pPr marL="180000" indent="0">
              <a:spcAft>
                <a:spcPts val="0"/>
              </a:spcAft>
            </a:pPr>
            <a:r>
              <a:rPr lang="en-US" dirty="0" smtClean="0"/>
              <a:t>List of </a:t>
            </a:r>
            <a:r>
              <a:rPr lang="en-US" dirty="0"/>
              <a:t>the </a:t>
            </a:r>
            <a:r>
              <a:rPr lang="en-US" dirty="0" smtClean="0"/>
              <a:t>varied parameters</a:t>
            </a:r>
          </a:p>
          <a:p>
            <a:pPr marL="580050" lvl="1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dirty="0" smtClean="0"/>
              <a:t>Energy, GeV/</a:t>
            </a:r>
            <a:r>
              <a:rPr lang="en-US" i="1" dirty="0" smtClean="0"/>
              <a:t>u</a:t>
            </a:r>
            <a:r>
              <a:rPr lang="en-US" dirty="0" smtClean="0"/>
              <a:t>				1 ÷ 4.5 varied step 0.5</a:t>
            </a:r>
          </a:p>
          <a:p>
            <a:pPr marL="580050" lvl="1" indent="0">
              <a:spcAft>
                <a:spcPts val="0"/>
              </a:spcAft>
              <a:buNone/>
            </a:pPr>
            <a:r>
              <a:rPr lang="en-US" dirty="0" smtClean="0"/>
              <a:t>Number of particles per bunch			5∙10</a:t>
            </a:r>
            <a:r>
              <a:rPr lang="en-US" baseline="30000" dirty="0" smtClean="0"/>
              <a:t>8</a:t>
            </a:r>
            <a:r>
              <a:rPr lang="en-US" dirty="0" smtClean="0"/>
              <a:t> ÷ 5∙10</a:t>
            </a:r>
            <a:r>
              <a:rPr lang="en-US" baseline="30000" dirty="0" smtClean="0"/>
              <a:t>9</a:t>
            </a:r>
            <a:r>
              <a:rPr lang="en-US" dirty="0" smtClean="0"/>
              <a:t> varied step 5∙10</a:t>
            </a:r>
            <a:r>
              <a:rPr lang="en-US" baseline="30000" dirty="0" smtClean="0"/>
              <a:t>8</a:t>
            </a:r>
            <a:r>
              <a:rPr lang="en-US" dirty="0" smtClean="0"/>
              <a:t> </a:t>
            </a:r>
          </a:p>
          <a:p>
            <a:pPr marL="580050" lvl="1" indent="0">
              <a:spcAft>
                <a:spcPts val="0"/>
              </a:spcAft>
              <a:buNone/>
            </a:pPr>
            <a:r>
              <a:rPr lang="en-US" dirty="0" smtClean="0"/>
              <a:t>Secondary </a:t>
            </a:r>
            <a:r>
              <a:rPr lang="en-US" dirty="0"/>
              <a:t>emission yield			</a:t>
            </a:r>
            <a:r>
              <a:rPr lang="en-US" dirty="0" smtClean="0"/>
              <a:t>1.1 </a:t>
            </a:r>
            <a:r>
              <a:rPr lang="en-US" dirty="0"/>
              <a:t>÷ 1.9 varied step </a:t>
            </a:r>
            <a:r>
              <a:rPr lang="en-US" dirty="0" smtClean="0"/>
              <a:t>0.1</a:t>
            </a:r>
          </a:p>
        </p:txBody>
      </p:sp>
    </p:spTree>
    <p:extLst>
      <p:ext uri="{BB962C8B-B14F-4D97-AF65-F5344CB8AC3E}">
        <p14:creationId xmlns:p14="http://schemas.microsoft.com/office/powerpoint/2010/main" val="207685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NICA Machine Advisory Committee, meeting at Joint Institute for Nuclear Research, Dubna, Russia</a:t>
            </a:r>
          </a:p>
          <a:p>
            <a:r>
              <a:rPr lang="en-US" dirty="0" smtClean="0"/>
              <a:t>May, 22-23, 2017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027B7E-1D32-4122-B11F-C6D8962C4827}" type="slidenum">
              <a:rPr lang="ru-RU" smtClean="0"/>
              <a:pPr/>
              <a:t>9</a:t>
            </a:fld>
            <a:r>
              <a:rPr lang="en-US" dirty="0" smtClean="0"/>
              <a:t>/15</a:t>
            </a:r>
            <a:endParaRPr lang="ru-RU" dirty="0"/>
          </a:p>
        </p:txBody>
      </p:sp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marL="174625"/>
            <a:r>
              <a:rPr lang="en-US" sz="2000" b="1" dirty="0" smtClean="0"/>
              <a:t>1.3 TUNE SHIFT RELATIVE E-CLOUD EFFECT</a:t>
            </a:r>
            <a:endParaRPr lang="ru-RU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235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noFill/>
              <a:ln/>
            </p:spPr>
            <p:txBody>
              <a:bodyPr numCol="1"/>
              <a:lstStyle/>
              <a:p>
                <a:pPr marL="180000" indent="0"/>
                <a:r>
                  <a:rPr lang="en-US" sz="2000" dirty="0" smtClean="0"/>
                  <a:t>A bunch passing each turn through a static e-cloud with </a:t>
                </a:r>
                <a:r>
                  <a:rPr lang="en-US" sz="2000" dirty="0"/>
                  <a:t>uniform spatial density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000" dirty="0" smtClean="0"/>
                  <a:t>, </a:t>
                </a:r>
                <a:r>
                  <a:rPr lang="en-US" sz="2000" dirty="0"/>
                  <a:t>experiences a coherent </a:t>
                </a:r>
                <a:r>
                  <a:rPr lang="en-US" sz="2000" dirty="0" smtClean="0"/>
                  <a:t>tune shift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Δ</m:t>
                    </m:r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f>
                          <m:fPr>
                            <m:type m:val="lin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den>
                        </m:f>
                      </m:sub>
                      <m:sup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EC</m:t>
                        </m:r>
                      </m:sup>
                    </m:sSubSup>
                  </m:oMath>
                </a14:m>
                <a:r>
                  <a:rPr lang="en-US" sz="2000" dirty="0" smtClean="0"/>
                  <a:t> [4]:</a:t>
                </a:r>
              </a:p>
              <a:p>
                <a:pPr marL="180000" indent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Δ</m:t>
                      </m:r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f>
                            <m:fPr>
                              <m:type m:val="lin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</m:sub>
                        <m:sup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EC</m:t>
                          </m:r>
                        </m:sup>
                      </m:sSub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bar>
                            <m:barPr>
                              <m:pos m:val="top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f>
                                    <m:fPr>
                                      <m:type m:val="lin"/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num>
                                    <m:den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den>
                                  </m:f>
                                </m:sub>
                              </m:sSub>
                            </m:e>
                          </m:ba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f>
                                <m:fPr>
                                  <m:type m:val="lin"/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den>
                              </m:f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000" dirty="0" smtClean="0"/>
              </a:p>
              <a:p>
                <a:pPr marL="180000" indent="0"/>
                <a:r>
                  <a:rPr lang="en-US" sz="2000" dirty="0" smtClean="0"/>
                  <a:t>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2000" dirty="0"/>
                  <a:t> </a:t>
                </a:r>
                <a:r>
                  <a:rPr lang="en-US" sz="2000" dirty="0" smtClean="0"/>
                  <a:t>is the </a:t>
                </a:r>
                <a:r>
                  <a:rPr lang="en-US" sz="2000" dirty="0"/>
                  <a:t>classical proton </a:t>
                </a:r>
                <a:r>
                  <a:rPr lang="en-US" sz="2000" dirty="0" smtClean="0"/>
                  <a:t>radius;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sz="2000" dirty="0" smtClean="0"/>
                  <a:t> is the nuclear number,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smtClean="0"/>
                  <a:t>is the atomic number;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f>
                              <m:fPr>
                                <m:type m:val="lin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num>
                              <m:den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den>
                            </m:f>
                          </m:sub>
                        </m:sSub>
                      </m:e>
                    </m:bar>
                  </m:oMath>
                </a14:m>
                <a:r>
                  <a:rPr lang="en-US" sz="2000" dirty="0"/>
                  <a:t> is the average beta functions;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f>
                          <m:fPr>
                            <m:type m:val="lin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den>
                        </m:f>
                      </m:sub>
                    </m:sSub>
                  </m:oMath>
                </a14:m>
                <a:r>
                  <a:rPr lang="en-US" sz="2000" dirty="0"/>
                  <a:t> are the </a:t>
                </a:r>
                <a:r>
                  <a:rPr lang="en-US" dirty="0"/>
                  <a:t>vacuum chamber semi-axes;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smtClean="0"/>
                  <a:t>is the </a:t>
                </a:r>
                <a:r>
                  <a:rPr lang="en-US" sz="2000" dirty="0"/>
                  <a:t>sections length </a:t>
                </a:r>
                <a:r>
                  <a:rPr lang="en-US" sz="2000" dirty="0" smtClean="0"/>
                  <a:t>with e-cloud, </a:t>
                </a:r>
                <a:r>
                  <a:rPr lang="en-US" sz="2000" dirty="0"/>
                  <a:t>and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smtClean="0"/>
                  <a:t>is the Lorentz </a:t>
                </a:r>
                <a:r>
                  <a:rPr lang="en-US" sz="2000" dirty="0"/>
                  <a:t>factor</a:t>
                </a:r>
                <a:r>
                  <a:rPr lang="en-US" sz="2000" dirty="0" smtClean="0"/>
                  <a:t>.</a:t>
                </a:r>
              </a:p>
              <a:p>
                <a:pPr marL="180000" indent="0"/>
                <a:r>
                  <a:rPr lang="en-US" sz="2000" dirty="0" smtClean="0"/>
                  <a:t>Note here that for NICA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SC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≤0.05</m:t>
                    </m:r>
                  </m:oMath>
                </a14:m>
                <a:r>
                  <a:rPr lang="en-US" sz="2000" dirty="0" smtClean="0"/>
                  <a:t> in all energy range, and this value was used below like norm factor for estimation the critical </a:t>
                </a:r>
                <a:r>
                  <a:rPr lang="en-US" dirty="0" smtClean="0"/>
                  <a:t>secondary emission yield (SEY) </a:t>
                </a:r>
                <a:r>
                  <a:rPr lang="en-US" sz="2000" dirty="0" smtClean="0"/>
                  <a:t>in ratio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Δ</m:t>
                        </m:r>
                        <m:sSubSup>
                          <m:sSub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f>
                              <m:fPr>
                                <m:type m:val="lin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num>
                              <m:den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den>
                            </m:f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EC</m:t>
                            </m:r>
                          </m:sup>
                        </m:sSubSup>
                      </m:num>
                      <m:den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Δ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SC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000" dirty="0" smtClean="0"/>
                  <a:t>.</a:t>
                </a:r>
                <a:endParaRPr lang="en-US" sz="2000" dirty="0"/>
              </a:p>
            </p:txBody>
          </p:sp>
        </mc:Choice>
        <mc:Fallback xmlns="">
          <p:sp>
            <p:nvSpPr>
              <p:cNvPr id="952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 rotWithShape="0">
                <a:blip r:embed="rId2"/>
                <a:stretch>
                  <a:fillRect t="-605" r="-133"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066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5301</TotalTime>
  <Words>1070</Words>
  <Application>Microsoft Office PowerPoint</Application>
  <PresentationFormat>Экран (4:3)</PresentationFormat>
  <Paragraphs>122</Paragraphs>
  <Slides>15</Slides>
  <Notes>3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Times New Roman</vt:lpstr>
      <vt:lpstr>Wingdings</vt:lpstr>
      <vt:lpstr>Cambria Math</vt:lpstr>
      <vt:lpstr>Arial</vt:lpstr>
      <vt:lpstr>Оформление по умолчанию</vt:lpstr>
      <vt:lpstr>ELECTRON CLOUDS IN NICA</vt:lpstr>
      <vt:lpstr>ABSTRACT</vt:lpstr>
      <vt:lpstr>OUTLINE</vt:lpstr>
      <vt:lpstr>1 A BRIEF REVIEW OF E-CLOUD BUILD-UP</vt:lpstr>
      <vt:lpstr>1.1 CONDITION OF E-CLOUD BUILD-UP</vt:lpstr>
      <vt:lpstr>1.1 CONDITION OF E-CLOUD BUILD-UP (Cont.)</vt:lpstr>
      <vt:lpstr>1.2 PROBLEM STATEMENT AND INPUT PARAMETERS FOR NICA</vt:lpstr>
      <vt:lpstr>1.2 PROBLEM STATEMENT AND INPUT PARAMETERS FOR NICA (Cont.)</vt:lpstr>
      <vt:lpstr>1.3 TUNE SHIFT RELATIVE E-CLOUD EFFECT</vt:lpstr>
      <vt:lpstr>2 CALCULATION RESULTS</vt:lpstr>
      <vt:lpstr>2 CALCULATION RESULTS (Cont.)</vt:lpstr>
      <vt:lpstr>2 CALCULATION RESULTS (Cont.)</vt:lpstr>
      <vt:lpstr>3 CONCLUSION</vt:lpstr>
      <vt:lpstr>4 REFERENCES</vt:lpstr>
      <vt:lpstr>Презентация PowerPoint</vt:lpstr>
    </vt:vector>
  </TitlesOfParts>
  <Company>Wooster &amp; Co Ltd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ELECTRON CLOUDS IN NICA</dc:title>
  <dc:creator>Philippov, A.V.</dc:creator>
  <cp:keywords>MAC 2017;NICA project;E-cloud build-up results for NICA;</cp:keywords>
  <cp:lastModifiedBy>Philippov, A.V.</cp:lastModifiedBy>
  <cp:revision>518</cp:revision>
  <dcterms:created xsi:type="dcterms:W3CDTF">2009-02-14T10:26:22Z</dcterms:created>
  <dcterms:modified xsi:type="dcterms:W3CDTF">2017-05-22T04:58:37Z</dcterms:modified>
</cp:coreProperties>
</file>