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8" r:id="rId3"/>
    <p:sldId id="267" r:id="rId4"/>
    <p:sldId id="283" r:id="rId5"/>
    <p:sldId id="286" r:id="rId6"/>
    <p:sldId id="269" r:id="rId7"/>
    <p:sldId id="289" r:id="rId8"/>
    <p:sldId id="292" r:id="rId9"/>
    <p:sldId id="293" r:id="rId10"/>
    <p:sldId id="294" r:id="rId11"/>
    <p:sldId id="270" r:id="rId12"/>
    <p:sldId id="297" r:id="rId13"/>
    <p:sldId id="295" r:id="rId14"/>
    <p:sldId id="298" r:id="rId15"/>
    <p:sldId id="272" r:id="rId16"/>
    <p:sldId id="303" r:id="rId17"/>
    <p:sldId id="314" r:id="rId18"/>
    <p:sldId id="273" r:id="rId19"/>
    <p:sldId id="307" r:id="rId20"/>
    <p:sldId id="306" r:id="rId21"/>
    <p:sldId id="276" r:id="rId22"/>
    <p:sldId id="274" r:id="rId23"/>
    <p:sldId id="275" r:id="rId24"/>
    <p:sldId id="299" r:id="rId25"/>
    <p:sldId id="310" r:id="rId26"/>
    <p:sldId id="300" r:id="rId27"/>
    <p:sldId id="305" r:id="rId28"/>
    <p:sldId id="268" r:id="rId29"/>
    <p:sldId id="282" r:id="rId30"/>
    <p:sldId id="281" r:id="rId31"/>
    <p:sldId id="278" r:id="rId32"/>
    <p:sldId id="313" r:id="rId33"/>
    <p:sldId id="280" r:id="rId34"/>
    <p:sldId id="309" r:id="rId35"/>
    <p:sldId id="315" r:id="rId36"/>
    <p:sldId id="266" r:id="rId37"/>
    <p:sldId id="312" r:id="rId38"/>
    <p:sldId id="290" r:id="rId39"/>
    <p:sldId id="285" r:id="rId40"/>
    <p:sldId id="311" r:id="rId41"/>
    <p:sldId id="271" r:id="rId42"/>
    <p:sldId id="301" r:id="rId43"/>
  </p:sldIdLst>
  <p:sldSz cx="12193588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4" charset="0"/>
        <a:ea typeface="Noto Sans CJK SC Regular" charset="0"/>
        <a:cs typeface="Noto Sans CJK SC Regular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66"/>
    <a:srgbClr val="0000FF"/>
    <a:srgbClr val="0099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8" autoAdjust="0"/>
    <p:restoredTop sz="93867" autoAdjust="0"/>
  </p:normalViewPr>
  <p:slideViewPr>
    <p:cSldViewPr>
      <p:cViewPr varScale="1">
        <p:scale>
          <a:sx n="73" d="100"/>
          <a:sy n="73" d="100"/>
        </p:scale>
        <p:origin x="-114" y="-3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6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5C817-E616-499E-87A7-F129833CD5F0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7DBD2-8446-4767-A8A6-FB093EF41B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8985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205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5288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2868981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1582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78463" cy="4106863"/>
          </a:xfrm>
          <a:noFill/>
          <a:extLs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19" y="2130428"/>
            <a:ext cx="103645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38" y="3886200"/>
            <a:ext cx="85355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73012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945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0351" y="274641"/>
            <a:ext cx="274355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81" y="274641"/>
            <a:ext cx="802744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6520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6063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09" y="4406903"/>
            <a:ext cx="103645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09" y="2906713"/>
            <a:ext cx="103645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9309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1" y="1600203"/>
            <a:ext cx="5385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407" y="1600203"/>
            <a:ext cx="5385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17080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79" y="1535113"/>
            <a:ext cx="53876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79" y="2174875"/>
            <a:ext cx="53876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175" y="1535113"/>
            <a:ext cx="53897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175" y="2174875"/>
            <a:ext cx="53897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4524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42330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91529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0" y="273050"/>
            <a:ext cx="40116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54" y="273053"/>
            <a:ext cx="681655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0" y="1435103"/>
            <a:ext cx="40116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169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028" y="4800600"/>
            <a:ext cx="73161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028" y="612775"/>
            <a:ext cx="73161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028" y="5367338"/>
            <a:ext cx="73161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7347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81" y="274638"/>
            <a:ext cx="109742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81" y="1600203"/>
            <a:ext cx="109742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79" y="6356353"/>
            <a:ext cx="2845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0CF04-F29A-423B-AC7E-96211EEC88D8}" type="datetimeFigureOut">
              <a:rPr lang="ru-RU" smtClean="0"/>
              <a:pPr/>
              <a:t>14.09.2020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44" y="6356353"/>
            <a:ext cx="3861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738" y="6356353"/>
            <a:ext cx="28451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4C0C-1E18-4FC3-8810-B8A31E2F3D0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8914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239010" y="2071678"/>
            <a:ext cx="9812927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defRPr/>
            </a:pPr>
            <a:r>
              <a:rPr lang="ru-RU" altLang="ru-RU" sz="24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Тютюнников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С.И.,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Крячко И.А., Расулова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Ф.А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Стегайлов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В.И., </a:t>
            </a: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Розов С</a:t>
            </a:r>
            <a:r>
              <a:rPr lang="cs-CZ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</a:t>
            </a:r>
            <a:r>
              <a:rPr lang="cs-CZ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cs-CZ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Чан 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Т.Н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cs-CZ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</a:t>
            </a:r>
            <a:r>
              <a:rPr lang="ru-RU" altLang="ru-RU" sz="2400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др</a:t>
            </a:r>
            <a:r>
              <a:rPr lang="en-US" altLang="ru-RU" sz="24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altLang="ru-RU" sz="24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1"/>
          <p:cNvSpPr>
            <a:spLocks noChangeArrowheads="1"/>
          </p:cNvSpPr>
          <p:nvPr/>
        </p:nvSpPr>
        <p:spPr bwMode="auto">
          <a:xfrm>
            <a:off x="275581" y="60532"/>
            <a:ext cx="11665296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altLang="ru-RU" sz="3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Мишень </a:t>
            </a:r>
            <a:r>
              <a:rPr lang="ru-RU" altLang="ru-RU" sz="3600" b="1" baseline="30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238</a:t>
            </a:r>
            <a:r>
              <a:rPr lang="en-US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пучке электронов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</a:t>
            </a:r>
            <a:r>
              <a:rPr lang="en-US" altLang="ru-RU" sz="3600" b="1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en-US" altLang="ru-RU" sz="3600" b="1" baseline="-250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en-US" altLang="ru-RU" sz="3600" b="1" baseline="-25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60, 100, </a:t>
            </a:r>
            <a:r>
              <a:rPr lang="en-US" altLang="ru-RU" sz="3600" b="1" dirty="0" smtClean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140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180</a:t>
            </a:r>
            <a:r>
              <a:rPr lang="en-US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МэВ </a:t>
            </a:r>
            <a:r>
              <a:rPr lang="ru-RU" altLang="ru-RU" sz="3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altLang="ru-RU" sz="3600" b="1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endParaRPr lang="ru-RU" altLang="ru-RU" sz="3600" b="1" dirty="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581" y="4769419"/>
            <a:ext cx="11642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+mn-lt"/>
              </a:rPr>
              <a:t>Работа в рамках темы 02-1-1107-2011/2020, </a:t>
            </a:r>
            <a:endParaRPr lang="ru-RU" sz="2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400" dirty="0">
                <a:solidFill>
                  <a:srgbClr val="FF0066"/>
                </a:solidFill>
                <a:latin typeface="+mn-lt"/>
              </a:rPr>
              <a:t>Коллаборация </a:t>
            </a:r>
            <a:r>
              <a:rPr lang="ru-RU" sz="2400" dirty="0" smtClean="0">
                <a:solidFill>
                  <a:srgbClr val="FF0066"/>
                </a:solidFill>
                <a:latin typeface="+mn-lt"/>
              </a:rPr>
              <a:t>« Энергия + Трансмутация »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 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ОИЯИ, Дубна, 2020 г.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3280520" y="2780928"/>
            <a:ext cx="6272658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anose="020F0502020204030204" pitchFamily="34" charset="0"/>
                <a:cs typeface="Noto Sans CJK SC Regular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defRPr/>
            </a:pPr>
            <a:r>
              <a:rPr lang="ru-RU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Методика </a:t>
            </a:r>
            <a:r>
              <a:rPr lang="ru-RU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lang="ru-RU" altLang="ru-RU" sz="3600" baseline="300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</a:t>
            </a:r>
            <a:r>
              <a:rPr lang="en-US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</a:t>
            </a:r>
            <a:r>
              <a:rPr lang="ru-RU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).</a:t>
            </a: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ru-RU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Результаты экспериментов.</a:t>
            </a:r>
          </a:p>
          <a:p>
            <a:pPr eaLnBrk="1" hangingPunct="1">
              <a:spcBef>
                <a:spcPct val="0"/>
              </a:spcBef>
              <a:buClrTx/>
              <a:defRPr/>
            </a:pPr>
            <a:r>
              <a:rPr lang="ru-RU" altLang="ru-RU" sz="36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Планы.</a:t>
            </a:r>
          </a:p>
          <a:p>
            <a:pPr eaLnBrk="1" hangingPunct="1">
              <a:spcBef>
                <a:spcPct val="0"/>
              </a:spcBef>
              <a:buClrTx/>
              <a:defRPr/>
            </a:pPr>
            <a:endParaRPr lang="ru-RU" altLang="ru-RU" sz="360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5"/>
          <p:cNvSpPr>
            <a:spLocks noChangeArrowheads="1"/>
          </p:cNvSpPr>
          <p:nvPr/>
        </p:nvSpPr>
        <p:spPr bwMode="auto">
          <a:xfrm>
            <a:off x="539750" y="895351"/>
            <a:ext cx="67738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ОСГИ</a:t>
            </a:r>
          </a:p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Общая толщина активной части с двумя плёнками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0,1 мм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Диаметр активной части не более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мм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315" name="Прямоугольник 72"/>
          <p:cNvSpPr>
            <a:spLocks noChangeArrowheads="1"/>
          </p:cNvSpPr>
          <p:nvPr/>
        </p:nvSpPr>
        <p:spPr bwMode="auto">
          <a:xfrm>
            <a:off x="1747838" y="139702"/>
            <a:ext cx="81613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Введение понятия реальной абсолютной эффективности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grpSp>
        <p:nvGrpSpPr>
          <p:cNvPr id="13316" name="Группа 57"/>
          <p:cNvGrpSpPr>
            <a:grpSpLocks/>
          </p:cNvGrpSpPr>
          <p:nvPr/>
        </p:nvGrpSpPr>
        <p:grpSpPr bwMode="auto">
          <a:xfrm>
            <a:off x="8185151" y="895350"/>
            <a:ext cx="3806825" cy="5619750"/>
            <a:chOff x="8031833" y="520766"/>
            <a:chExt cx="3807525" cy="5619945"/>
          </a:xfrm>
        </p:grpSpPr>
        <p:grpSp>
          <p:nvGrpSpPr>
            <p:cNvPr id="13319" name="Group 46"/>
            <p:cNvGrpSpPr>
              <a:grpSpLocks/>
            </p:cNvGrpSpPr>
            <p:nvPr/>
          </p:nvGrpSpPr>
          <p:grpSpPr bwMode="auto">
            <a:xfrm>
              <a:off x="8832128" y="864835"/>
              <a:ext cx="3007230" cy="5275876"/>
              <a:chOff x="2300" y="3321"/>
              <a:chExt cx="5487" cy="9207"/>
            </a:xfrm>
          </p:grpSpPr>
          <p:grpSp>
            <p:nvGrpSpPr>
              <p:cNvPr id="13327" name="Group 47"/>
              <p:cNvGrpSpPr>
                <a:grpSpLocks/>
              </p:cNvGrpSpPr>
              <p:nvPr/>
            </p:nvGrpSpPr>
            <p:grpSpPr bwMode="auto">
              <a:xfrm>
                <a:off x="2731" y="3321"/>
                <a:ext cx="4075" cy="8480"/>
                <a:chOff x="1992" y="1544"/>
                <a:chExt cx="1863" cy="4248"/>
              </a:xfrm>
            </p:grpSpPr>
            <p:sp>
              <p:nvSpPr>
                <p:cNvPr id="19" name="AutoShape 48" descr="Гранит"/>
                <p:cNvSpPr>
                  <a:spLocks noChangeArrowheads="1"/>
                </p:cNvSpPr>
                <p:nvPr/>
              </p:nvSpPr>
              <p:spPr bwMode="auto">
                <a:xfrm>
                  <a:off x="2076" y="1632"/>
                  <a:ext cx="1148" cy="984"/>
                </a:xfrm>
                <a:prstGeom prst="can">
                  <a:avLst>
                    <a:gd name="adj" fmla="val 25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ea typeface="+mn-ea"/>
                  </a:endParaRPr>
                </a:p>
              </p:txBody>
            </p:sp>
            <p:sp>
              <p:nvSpPr>
                <p:cNvPr id="13344" name="AutoShape 49"/>
                <p:cNvSpPr>
                  <a:spLocks noChangeArrowheads="1"/>
                </p:cNvSpPr>
                <p:nvPr/>
              </p:nvSpPr>
              <p:spPr bwMode="auto">
                <a:xfrm>
                  <a:off x="2307" y="4491"/>
                  <a:ext cx="685" cy="1016"/>
                </a:xfrm>
                <a:prstGeom prst="can">
                  <a:avLst>
                    <a:gd name="adj" fmla="val 37080"/>
                  </a:avLst>
                </a:prstGeom>
                <a:gradFill rotWithShape="1">
                  <a:gsLst>
                    <a:gs pos="0">
                      <a:srgbClr val="3B3B3B"/>
                    </a:gs>
                    <a:gs pos="5000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 altLang="ru-RU"/>
                </a:p>
              </p:txBody>
            </p:sp>
            <p:sp>
              <p:nvSpPr>
                <p:cNvPr id="13345" name="AutoShape 50"/>
                <p:cNvSpPr>
                  <a:spLocks noChangeArrowheads="1"/>
                </p:cNvSpPr>
                <p:nvPr/>
              </p:nvSpPr>
              <p:spPr bwMode="auto">
                <a:xfrm>
                  <a:off x="2176" y="4208"/>
                  <a:ext cx="944" cy="1584"/>
                </a:xfrm>
                <a:prstGeom prst="can">
                  <a:avLst>
                    <a:gd name="adj" fmla="val 41949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altLang="ru-RU"/>
                </a:p>
              </p:txBody>
            </p:sp>
            <p:sp>
              <p:nvSpPr>
                <p:cNvPr id="13346" name="AutoShape 51"/>
                <p:cNvSpPr>
                  <a:spLocks noChangeArrowheads="1"/>
                </p:cNvSpPr>
                <p:nvPr/>
              </p:nvSpPr>
              <p:spPr bwMode="auto">
                <a:xfrm>
                  <a:off x="1992" y="1544"/>
                  <a:ext cx="1312" cy="1120"/>
                </a:xfrm>
                <a:prstGeom prst="can">
                  <a:avLst>
                    <a:gd name="adj" fmla="val 25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 altLang="ru-RU"/>
                </a:p>
              </p:txBody>
            </p:sp>
            <p:cxnSp>
              <p:nvCxnSpPr>
                <p:cNvPr id="13347" name="AutoShape 52"/>
                <p:cNvCxnSpPr>
                  <a:cxnSpLocks noChangeShapeType="1"/>
                </p:cNvCxnSpPr>
                <p:nvPr/>
              </p:nvCxnSpPr>
              <p:spPr bwMode="auto">
                <a:xfrm flipV="1">
                  <a:off x="2992" y="1544"/>
                  <a:ext cx="863" cy="526"/>
                </a:xfrm>
                <a:prstGeom prst="straightConnector1">
                  <a:avLst/>
                </a:prstGeom>
                <a:noFill/>
                <a:ln w="69850" cap="rnd">
                  <a:solidFill>
                    <a:srgbClr val="FF0000"/>
                  </a:solidFill>
                  <a:prstDash val="sysDot"/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13328" name="Text Box 54"/>
              <p:cNvSpPr txBox="1">
                <a:spLocks noChangeArrowheads="1"/>
              </p:cNvSpPr>
              <p:nvPr/>
            </p:nvSpPr>
            <p:spPr bwMode="auto">
              <a:xfrm>
                <a:off x="3133" y="11800"/>
                <a:ext cx="2467" cy="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9pPr>
              </a:lstStyle>
              <a:p>
                <a:pPr defTabSz="914400" eaLnBrk="1" hangingPunct="1">
                  <a:spcAft>
                    <a:spcPts val="1000"/>
                  </a:spcAft>
                </a:pPr>
                <a:r>
                  <a:rPr lang="ru-RU" altLang="ru-RU" sz="2200" b="1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Детектор</a:t>
                </a:r>
                <a:endParaRPr lang="ru-RU" altLang="ru-RU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29" name="Text Box 55"/>
              <p:cNvSpPr txBox="1">
                <a:spLocks noChangeArrowheads="1"/>
              </p:cNvSpPr>
              <p:nvPr/>
            </p:nvSpPr>
            <p:spPr bwMode="auto">
              <a:xfrm>
                <a:off x="5110" y="5965"/>
                <a:ext cx="2511" cy="1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9pPr>
              </a:lstStyle>
              <a:p>
                <a:pPr defTabSz="914400" eaLnBrk="1" hangingPunct="1">
                  <a:spcAft>
                    <a:spcPts val="1000"/>
                  </a:spcAft>
                </a:pPr>
                <a:r>
                  <a:rPr lang="ru-RU" altLang="ru-RU" sz="2200" b="1">
                    <a:solidFill>
                      <a:srgbClr val="009900"/>
                    </a:solidFill>
                    <a:latin typeface="Times New Roman" pitchFamily="18" charset="0"/>
                    <a:cs typeface="Times New Roman" pitchFamily="18" charset="0"/>
                  </a:rPr>
                  <a:t>Фильтр</a:t>
                </a:r>
                <a:endParaRPr lang="ru-RU" altLang="ru-RU">
                  <a:solidFill>
                    <a:srgbClr val="0099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30" name="Text Box 56"/>
              <p:cNvSpPr txBox="1">
                <a:spLocks noChangeArrowheads="1"/>
              </p:cNvSpPr>
              <p:nvPr/>
            </p:nvSpPr>
            <p:spPr bwMode="auto">
              <a:xfrm>
                <a:off x="5600" y="3883"/>
                <a:ext cx="2187" cy="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1pPr>
                <a:lvl2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2pPr>
                <a:lvl3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3pPr>
                <a:lvl4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4pPr>
                <a:lvl5pPr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Calibri" pitchFamily="34" charset="0"/>
                    <a:ea typeface="Noto Sans CJK SC Regular" charset="0"/>
                    <a:cs typeface="Noto Sans CJK SC Regular" charset="0"/>
                  </a:defRPr>
                </a:lvl9pPr>
              </a:lstStyle>
              <a:p>
                <a:pPr defTabSz="914400" eaLnBrk="1" hangingPunct="1">
                  <a:spcAft>
                    <a:spcPts val="1000"/>
                  </a:spcAft>
                </a:pPr>
                <a:r>
                  <a:rPr lang="ru-RU" altLang="ru-RU" sz="2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itchFamily="18" charset="2"/>
                  </a:rPr>
                  <a:t></a:t>
                </a:r>
                <a:r>
                  <a:rPr lang="ru-RU" altLang="ru-RU" sz="2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-квант</a:t>
                </a:r>
                <a:endParaRPr lang="ru-RU" altLang="ru-RU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31" name="AutoShape 57"/>
              <p:cNvSpPr>
                <a:spLocks noChangeArrowheads="1"/>
              </p:cNvSpPr>
              <p:nvPr/>
            </p:nvSpPr>
            <p:spPr bwMode="auto">
              <a:xfrm>
                <a:off x="2300" y="6588"/>
                <a:ext cx="3676" cy="463"/>
              </a:xfrm>
              <a:prstGeom prst="can">
                <a:avLst>
                  <a:gd name="adj" fmla="val 25000"/>
                </a:avLst>
              </a:prstGeom>
              <a:gradFill rotWithShape="1">
                <a:gsLst>
                  <a:gs pos="0">
                    <a:srgbClr val="2A2A2A"/>
                  </a:gs>
                  <a:gs pos="50000">
                    <a:srgbClr val="5A5A5A"/>
                  </a:gs>
                  <a:gs pos="100000">
                    <a:srgbClr val="2A2A2A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  <p:cxnSp>
            <p:nvCxnSpPr>
              <p:cNvPr id="13332" name="AutoShape 58"/>
              <p:cNvCxnSpPr>
                <a:cxnSpLocks noChangeShapeType="1"/>
              </p:cNvCxnSpPr>
              <p:nvPr/>
            </p:nvCxnSpPr>
            <p:spPr bwMode="auto">
              <a:xfrm>
                <a:off x="2912" y="3744"/>
                <a:ext cx="2006" cy="56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333" name="AutoShape 59"/>
              <p:cNvCxnSpPr>
                <a:cxnSpLocks noChangeShapeType="1"/>
              </p:cNvCxnSpPr>
              <p:nvPr/>
            </p:nvCxnSpPr>
            <p:spPr bwMode="auto">
              <a:xfrm>
                <a:off x="3052" y="4370"/>
                <a:ext cx="488" cy="2284"/>
              </a:xfrm>
              <a:prstGeom prst="straightConnector1">
                <a:avLst/>
              </a:prstGeom>
              <a:noFill/>
              <a:ln w="63500" cap="rnd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334" name="AutoShape 60"/>
              <p:cNvCxnSpPr>
                <a:cxnSpLocks noChangeShapeType="1"/>
              </p:cNvCxnSpPr>
              <p:nvPr/>
            </p:nvCxnSpPr>
            <p:spPr bwMode="auto">
              <a:xfrm>
                <a:off x="2914" y="3883"/>
                <a:ext cx="538" cy="569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335" name="AutoShape 61"/>
              <p:cNvCxnSpPr>
                <a:cxnSpLocks noChangeShapeType="1"/>
              </p:cNvCxnSpPr>
              <p:nvPr/>
            </p:nvCxnSpPr>
            <p:spPr bwMode="auto">
              <a:xfrm flipH="1">
                <a:off x="4093" y="4223"/>
                <a:ext cx="392" cy="1098"/>
              </a:xfrm>
              <a:prstGeom prst="straightConnector1">
                <a:avLst/>
              </a:prstGeom>
              <a:noFill/>
              <a:ln w="63500" cap="rnd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3336" name="AutoShape 62"/>
              <p:cNvSpPr>
                <a:spLocks noChangeArrowheads="1"/>
              </p:cNvSpPr>
              <p:nvPr/>
            </p:nvSpPr>
            <p:spPr bwMode="auto">
              <a:xfrm>
                <a:off x="4176" y="10090"/>
                <a:ext cx="525" cy="463"/>
              </a:xfrm>
              <a:prstGeom prst="smileyFace">
                <a:avLst>
                  <a:gd name="adj" fmla="val 4653"/>
                </a:avLst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  <p:cxnSp>
            <p:nvCxnSpPr>
              <p:cNvPr id="13337" name="AutoShape 63"/>
              <p:cNvCxnSpPr>
                <a:cxnSpLocks noChangeShapeType="1"/>
              </p:cNvCxnSpPr>
              <p:nvPr/>
            </p:nvCxnSpPr>
            <p:spPr bwMode="auto">
              <a:xfrm flipH="1">
                <a:off x="3251" y="4582"/>
                <a:ext cx="1450" cy="6650"/>
              </a:xfrm>
              <a:prstGeom prst="straightConnector1">
                <a:avLst/>
              </a:prstGeom>
              <a:noFill/>
              <a:ln w="63500" cap="rnd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3338" name="AutoShape 64"/>
              <p:cNvCxnSpPr>
                <a:cxnSpLocks noChangeShapeType="1"/>
              </p:cNvCxnSpPr>
              <p:nvPr/>
            </p:nvCxnSpPr>
            <p:spPr bwMode="auto">
              <a:xfrm flipH="1">
                <a:off x="4485" y="4370"/>
                <a:ext cx="433" cy="5720"/>
              </a:xfrm>
              <a:prstGeom prst="straightConnector1">
                <a:avLst/>
              </a:prstGeom>
              <a:noFill/>
              <a:ln w="63500" cap="rnd">
                <a:solidFill>
                  <a:srgbClr val="FF0000"/>
                </a:solidFill>
                <a:prstDash val="sysDot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3339" name="AutoShape 65"/>
              <p:cNvSpPr>
                <a:spLocks noChangeArrowheads="1"/>
              </p:cNvSpPr>
              <p:nvPr/>
            </p:nvSpPr>
            <p:spPr bwMode="auto">
              <a:xfrm rot="2482023">
                <a:off x="3452" y="4810"/>
                <a:ext cx="342" cy="269"/>
              </a:xfrm>
              <a:prstGeom prst="star4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  <p:sp>
            <p:nvSpPr>
              <p:cNvPr id="13340" name="AutoShape 66"/>
              <p:cNvSpPr>
                <a:spLocks noChangeArrowheads="1"/>
              </p:cNvSpPr>
              <p:nvPr/>
            </p:nvSpPr>
            <p:spPr bwMode="auto">
              <a:xfrm rot="2482023">
                <a:off x="4614" y="4313"/>
                <a:ext cx="341" cy="269"/>
              </a:xfrm>
              <a:prstGeom prst="star4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  <p:sp>
            <p:nvSpPr>
              <p:cNvPr id="13341" name="AutoShape 67"/>
              <p:cNvSpPr>
                <a:spLocks noChangeArrowheads="1"/>
              </p:cNvSpPr>
              <p:nvPr/>
            </p:nvSpPr>
            <p:spPr bwMode="auto">
              <a:xfrm rot="2482023">
                <a:off x="4272" y="4101"/>
                <a:ext cx="342" cy="269"/>
              </a:xfrm>
              <a:prstGeom prst="star4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  <p:sp>
            <p:nvSpPr>
              <p:cNvPr id="13342" name="AutoShape 68"/>
              <p:cNvSpPr>
                <a:spLocks noChangeArrowheads="1"/>
              </p:cNvSpPr>
              <p:nvPr/>
            </p:nvSpPr>
            <p:spPr bwMode="auto">
              <a:xfrm rot="2482023">
                <a:off x="2914" y="4223"/>
                <a:ext cx="341" cy="269"/>
              </a:xfrm>
              <a:prstGeom prst="star4">
                <a:avLst>
                  <a:gd name="adj" fmla="val 12500"/>
                </a:avLst>
              </a:prstGeom>
              <a:solidFill>
                <a:srgbClr val="FFFF00"/>
              </a:solidFill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altLang="ru-RU"/>
              </a:p>
            </p:txBody>
          </p:sp>
        </p:grpSp>
        <p:sp>
          <p:nvSpPr>
            <p:cNvPr id="13320" name="Надпись 4"/>
            <p:cNvSpPr txBox="1">
              <a:spLocks noChangeArrowheads="1"/>
            </p:cNvSpPr>
            <p:nvPr/>
          </p:nvSpPr>
          <p:spPr bwMode="auto">
            <a:xfrm>
              <a:off x="8031833" y="1390913"/>
              <a:ext cx="946280" cy="344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h=</a:t>
              </a:r>
              <a:r>
                <a:rPr lang="ru-RU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1-3</a:t>
              </a:r>
              <a:r>
                <a:rPr lang="en-US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ru-RU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мм</a:t>
              </a:r>
              <a:endParaRPr lang="ru-RU" altLang="ru-RU" sz="1100">
                <a:solidFill>
                  <a:schemeClr val="tx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8568507" y="1122450"/>
              <a:ext cx="600185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22" name="Надпись 15"/>
            <p:cNvSpPr txBox="1">
              <a:spLocks noChangeArrowheads="1"/>
            </p:cNvSpPr>
            <p:nvPr/>
          </p:nvSpPr>
          <p:spPr bwMode="auto">
            <a:xfrm>
              <a:off x="8230313" y="520766"/>
              <a:ext cx="1218161" cy="3440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D=</a:t>
              </a:r>
              <a:r>
                <a:rPr lang="ru-RU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15-21 мм</a:t>
              </a:r>
              <a:endParaRPr lang="ru-RU" altLang="ru-RU" sz="1100">
                <a:solidFill>
                  <a:schemeClr val="tx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13323" name="Прямая соединительная линия 38"/>
            <p:cNvCxnSpPr>
              <a:cxnSpLocks noChangeShapeType="1"/>
            </p:cNvCxnSpPr>
            <p:nvPr/>
          </p:nvCxnSpPr>
          <p:spPr bwMode="auto">
            <a:xfrm flipH="1">
              <a:off x="8655480" y="1988840"/>
              <a:ext cx="53765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324" name="Прямая со стрелкой 41"/>
            <p:cNvCxnSpPr>
              <a:cxnSpLocks noChangeShapeType="1"/>
            </p:cNvCxnSpPr>
            <p:nvPr/>
          </p:nvCxnSpPr>
          <p:spPr bwMode="auto">
            <a:xfrm flipH="1">
              <a:off x="8921367" y="1124744"/>
              <a:ext cx="10181" cy="864096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Прямая соединительная линия 49"/>
            <p:cNvCxnSpPr/>
            <p:nvPr/>
          </p:nvCxnSpPr>
          <p:spPr>
            <a:xfrm flipV="1">
              <a:off x="9159165" y="1111336"/>
              <a:ext cx="1387730" cy="9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>
              <a:off x="8805088" y="758899"/>
              <a:ext cx="1117806" cy="3556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17" name="Прямоугольник 56"/>
          <p:cNvSpPr>
            <a:spLocks noChangeArrowheads="1"/>
          </p:cNvSpPr>
          <p:nvPr/>
        </p:nvSpPr>
        <p:spPr bwMode="auto">
          <a:xfrm>
            <a:off x="422275" y="1927226"/>
            <a:ext cx="705484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наших исследованиях использованы мишени </a:t>
            </a:r>
          </a:p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толщиной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1-3 мм (примерно в </a:t>
            </a: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10-30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раз толще чем ОСГИ)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Диаметр мишени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15-21 мм (в </a:t>
            </a: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5-7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 больше чем ОСГИ)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таких размерах мишени эффект самопоглощения ярко выражается.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Специфика экспериментов с облученными радиоактивными мишенями (с 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Np-237, Pu-239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и 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Am-241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) состоит в том, что в их спектрах присутствует высокий γ-фон, возникающий при радиоактивном распаде ядер самой мишени. При этом необходимо использовать фильтр разными толщинами</a:t>
            </a:r>
            <a:endParaRPr lang="ru-RU" altLang="ru-RU" sz="2000">
              <a:solidFill>
                <a:schemeClr val="tx1"/>
              </a:solidFill>
            </a:endParaRPr>
          </a:p>
          <a:p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(например, 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Pb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, Сd, 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Cu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 или комбинация этих фильтров).</a:t>
            </a:r>
            <a:endParaRPr lang="ru-RU" altLang="ru-RU" sz="2000">
              <a:solidFill>
                <a:schemeClr val="tx1"/>
              </a:solidFill>
            </a:endParaRPr>
          </a:p>
          <a:p>
            <a:pPr algn="just"/>
            <a:endParaRPr lang="ru-RU" altLang="ru-RU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Объект 1"/>
          <p:cNvGraphicFramePr>
            <a:graphicFrameLocks noChangeAspect="1"/>
          </p:cNvGraphicFramePr>
          <p:nvPr/>
        </p:nvGraphicFramePr>
        <p:xfrm>
          <a:off x="1" y="657225"/>
          <a:ext cx="6135688" cy="4205288"/>
        </p:xfrm>
        <a:graphic>
          <a:graphicData uri="http://schemas.openxmlformats.org/presentationml/2006/ole">
            <p:oleObj spid="_x0000_s14407" name="Graph" r:id="rId3" imgW="3902044" imgH="2643612" progId="">
              <p:embed/>
            </p:oleObj>
          </a:graphicData>
        </a:graphic>
      </p:graphicFrame>
      <p:sp>
        <p:nvSpPr>
          <p:cNvPr id="14340" name="Прямоугольник 72"/>
          <p:cNvSpPr>
            <a:spLocks noChangeArrowheads="1"/>
          </p:cNvSpPr>
          <p:nvPr/>
        </p:nvSpPr>
        <p:spPr bwMode="auto">
          <a:xfrm>
            <a:off x="2260600" y="284163"/>
            <a:ext cx="8274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rgbClr val="0000FF"/>
                </a:solidFill>
                <a:latin typeface="Times New Roman" pitchFamily="18" charset="0"/>
              </a:rPr>
              <a:t>Алгоритм определения реальной абсолютной эффективности </a:t>
            </a:r>
            <a:endParaRPr lang="ru-RU" altLang="ru-RU" sz="2000" b="1">
              <a:solidFill>
                <a:srgbClr val="0000FF"/>
              </a:solidFill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6386514" y="7964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4342" name="Объект 3"/>
          <p:cNvGraphicFramePr>
            <a:graphicFrameLocks noChangeAspect="1"/>
          </p:cNvGraphicFramePr>
          <p:nvPr/>
        </p:nvGraphicFramePr>
        <p:xfrm>
          <a:off x="5780089" y="633415"/>
          <a:ext cx="6062662" cy="4518025"/>
        </p:xfrm>
        <a:graphic>
          <a:graphicData uri="http://schemas.openxmlformats.org/presentationml/2006/ole">
            <p:oleObj spid="_x0000_s14408" name="Graph" r:id="rId4" imgW="3902044" imgH="2643612" progId="">
              <p:embed/>
            </p:oleObj>
          </a:graphicData>
        </a:graphic>
      </p:graphicFrame>
      <p:sp>
        <p:nvSpPr>
          <p:cNvPr id="14343" name="Прямоугольник 4"/>
          <p:cNvSpPr>
            <a:spLocks noChangeArrowheads="1"/>
          </p:cNvSpPr>
          <p:nvPr/>
        </p:nvSpPr>
        <p:spPr bwMode="auto">
          <a:xfrm>
            <a:off x="230189" y="5218115"/>
            <a:ext cx="11625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Пример положения идеальной абсолютной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эффективности с: </a:t>
            </a:r>
          </a:p>
          <a:p>
            <a:pPr algn="ctr"/>
            <a:r>
              <a:rPr lang="ru-RU" altLang="ru-RU" sz="2000" b="1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реальной </a:t>
            </a: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относительной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эффективностей;     </a:t>
            </a:r>
            <a:r>
              <a:rPr lang="ru-RU" altLang="ru-RU" sz="2000" b="1" i="1">
                <a:solidFill>
                  <a:schemeClr val="tx1"/>
                </a:solidFill>
                <a:latin typeface="Times New Roman" pitchFamily="18" charset="0"/>
              </a:rPr>
              <a:t>б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)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реальной </a:t>
            </a:r>
            <a:r>
              <a:rPr lang="ru-RU" altLang="ru-RU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абсолютной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эффективностей. 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56635" y="3873794"/>
            <a:ext cx="1160508" cy="6317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Объект 1"/>
          <p:cNvGraphicFramePr>
            <a:graphicFrameLocks noChangeAspect="1"/>
          </p:cNvGraphicFramePr>
          <p:nvPr/>
        </p:nvGraphicFramePr>
        <p:xfrm>
          <a:off x="1631950" y="52388"/>
          <a:ext cx="8064500" cy="5897562"/>
        </p:xfrm>
        <a:graphic>
          <a:graphicData uri="http://schemas.openxmlformats.org/presentationml/2006/ole">
            <p:oleObj spid="_x0000_s15397" name="Graph" r:id="rId3" imgW="3902044" imgH="2643612" progId="">
              <p:embed/>
            </p:oleObj>
          </a:graphicData>
        </a:graphic>
      </p:graphicFrame>
      <p:sp>
        <p:nvSpPr>
          <p:cNvPr id="15364" name="Прямоугольник 11"/>
          <p:cNvSpPr>
            <a:spLocks noChangeArrowheads="1"/>
          </p:cNvSpPr>
          <p:nvPr/>
        </p:nvSpPr>
        <p:spPr bwMode="auto">
          <a:xfrm>
            <a:off x="1597026" y="5949951"/>
            <a:ext cx="9070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. Положение идеальной и реальной абсолютных эффективностей, </a:t>
            </a:r>
          </a:p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полученных на основе спектра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Ba</a:t>
            </a:r>
            <a:endParaRPr lang="ru-RU" altLang="ru-RU" b="1">
              <a:solidFill>
                <a:schemeClr val="tx1"/>
              </a:solidFill>
            </a:endParaRPr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4513263" y="1341439"/>
            <a:ext cx="4864100" cy="38869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74688" algn="l"/>
              </a:tabLst>
            </a:pPr>
            <a:r>
              <a:rPr lang="en-US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gε(lgE )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lgE 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endParaRPr lang="ru-RU" altLang="ru-RU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80125" y="2060850"/>
          <a:ext cx="6984777" cy="3081719"/>
        </p:xfrm>
        <a:graphic>
          <a:graphicData uri="http://schemas.openxmlformats.org/drawingml/2006/table">
            <a:tbl>
              <a:tblPr firstRow="1" firstCol="1" bandRow="1"/>
              <a:tblGrid>
                <a:gridCol w="447208">
                  <a:extLst>
                    <a:ext uri="{9D8B030D-6E8A-4147-A177-3AD203B41FA5}">
                      <a16:colId xmlns:a16="http://schemas.microsoft.com/office/drawing/2014/main" xmlns="" val="411045732"/>
                    </a:ext>
                  </a:extLst>
                </a:gridCol>
                <a:gridCol w="873199">
                  <a:extLst>
                    <a:ext uri="{9D8B030D-6E8A-4147-A177-3AD203B41FA5}">
                      <a16:colId xmlns:a16="http://schemas.microsoft.com/office/drawing/2014/main" xmlns="" val="1618726298"/>
                    </a:ext>
                  </a:extLst>
                </a:gridCol>
                <a:gridCol w="763846">
                  <a:extLst>
                    <a:ext uri="{9D8B030D-6E8A-4147-A177-3AD203B41FA5}">
                      <a16:colId xmlns:a16="http://schemas.microsoft.com/office/drawing/2014/main" xmlns="" val="132696056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xmlns="" val="3724856884"/>
                    </a:ext>
                  </a:extLst>
                </a:gridCol>
                <a:gridCol w="1087010">
                  <a:extLst>
                    <a:ext uri="{9D8B030D-6E8A-4147-A177-3AD203B41FA5}">
                      <a16:colId xmlns:a16="http://schemas.microsoft.com/office/drawing/2014/main" xmlns="" val="3968922754"/>
                    </a:ext>
                  </a:extLst>
                </a:gridCol>
                <a:gridCol w="1061713">
                  <a:extLst>
                    <a:ext uri="{9D8B030D-6E8A-4147-A177-3AD203B41FA5}">
                      <a16:colId xmlns:a16="http://schemas.microsoft.com/office/drawing/2014/main" xmlns="" val="2092138594"/>
                    </a:ext>
                  </a:extLst>
                </a:gridCol>
                <a:gridCol w="540240">
                  <a:extLst>
                    <a:ext uri="{9D8B030D-6E8A-4147-A177-3AD203B41FA5}">
                      <a16:colId xmlns:a16="http://schemas.microsoft.com/office/drawing/2014/main" xmlns="" val="1820086106"/>
                    </a:ext>
                  </a:extLst>
                </a:gridCol>
                <a:gridCol w="552483">
                  <a:extLst>
                    <a:ext uri="{9D8B030D-6E8A-4147-A177-3AD203B41FA5}">
                      <a16:colId xmlns:a16="http://schemas.microsoft.com/office/drawing/2014/main" xmlns="" val="1280495715"/>
                    </a:ext>
                  </a:extLst>
                </a:gridCol>
                <a:gridCol w="621848">
                  <a:extLst>
                    <a:ext uri="{9D8B030D-6E8A-4147-A177-3AD203B41FA5}">
                      <a16:colId xmlns:a16="http://schemas.microsoft.com/office/drawing/2014/main" xmlns="" val="3359806107"/>
                    </a:ext>
                  </a:extLst>
                </a:gridCol>
              </a:tblGrid>
              <a:tr h="12065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кэВ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Счёт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ɛ</a:t>
                      </a:r>
                      <a:r>
                        <a:rPr lang="ru-RU" sz="1800" kern="1200" baseline="-250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реаль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</a:t>
                      </a:r>
                      <a:r>
                        <a:rPr lang="ru-RU" sz="18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8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</a:t>
                      </a: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8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паспорт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753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2,199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1128,5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3,74E-04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20314,03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29260,43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47195,27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54600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44450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79,61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12082,5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2,3E-03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29525,62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5842351"/>
                  </a:ext>
                </a:extLst>
              </a:tr>
              <a:tr h="79375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80,99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34,06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168704,7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2,42E-03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30281,93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08641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160,61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4542,3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3,68E-03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29810,56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1680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223,23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2054,7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2,28E-03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30831,95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0139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276,39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7,164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22022,4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1,53E-03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30408,16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54931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302,85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18,33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47619,2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1,29E-03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30328,28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5274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356,02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62,05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123638,7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9,8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E-04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30759,19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969187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383,85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8,94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15982,3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8,76E-04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31084,13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2656759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76315" y="836712"/>
            <a:ext cx="3384375" cy="848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  <p:sp>
        <p:nvSpPr>
          <p:cNvPr id="8" name="Прямоугольник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60891" y="814110"/>
            <a:ext cx="2399567" cy="8938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  <p:sp>
        <p:nvSpPr>
          <p:cNvPr id="16389" name="Стрелка вправо 8"/>
          <p:cNvSpPr>
            <a:spLocks noChangeArrowheads="1"/>
          </p:cNvSpPr>
          <p:nvPr/>
        </p:nvSpPr>
        <p:spPr bwMode="auto">
          <a:xfrm>
            <a:off x="5664201" y="1044575"/>
            <a:ext cx="1081087" cy="431800"/>
          </a:xfrm>
          <a:prstGeom prst="rightArrow">
            <a:avLst>
              <a:gd name="adj1" fmla="val 50000"/>
              <a:gd name="adj2" fmla="val 50074"/>
            </a:avLst>
          </a:prstGeom>
          <a:solidFill>
            <a:srgbClr val="FF00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139"/>
          <p:cNvGrpSpPr>
            <a:grpSpLocks/>
          </p:cNvGrpSpPr>
          <p:nvPr/>
        </p:nvGrpSpPr>
        <p:grpSpPr bwMode="auto">
          <a:xfrm>
            <a:off x="3721101" y="1700213"/>
            <a:ext cx="209810349" cy="3516312"/>
            <a:chOff x="1416274" y="836711"/>
            <a:chExt cx="210321059" cy="5112567"/>
          </a:xfrm>
        </p:grpSpPr>
        <p:grpSp>
          <p:nvGrpSpPr>
            <p:cNvPr id="17414" name="Group 417"/>
            <p:cNvGrpSpPr>
              <a:grpSpLocks/>
            </p:cNvGrpSpPr>
            <p:nvPr/>
          </p:nvGrpSpPr>
          <p:grpSpPr bwMode="auto">
            <a:xfrm>
              <a:off x="1416274" y="836711"/>
              <a:ext cx="210321059" cy="5112567"/>
              <a:chOff x="3093" y="10299"/>
              <a:chExt cx="326418" cy="5169"/>
            </a:xfrm>
          </p:grpSpPr>
          <p:sp>
            <p:nvSpPr>
              <p:cNvPr id="17417" name="AutoShape 38"/>
              <p:cNvSpPr>
                <a:spLocks noChangeArrowheads="1"/>
              </p:cNvSpPr>
              <p:nvPr/>
            </p:nvSpPr>
            <p:spPr bwMode="auto">
              <a:xfrm>
                <a:off x="3093" y="13143"/>
                <a:ext cx="2213" cy="173"/>
              </a:xfrm>
              <a:prstGeom prst="rightArrow">
                <a:avLst>
                  <a:gd name="adj1" fmla="val 50000"/>
                  <a:gd name="adj2" fmla="val 319798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altLang="ru-RU" sz="36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418" name="Group 419"/>
              <p:cNvGrpSpPr>
                <a:grpSpLocks/>
              </p:cNvGrpSpPr>
              <p:nvPr/>
            </p:nvGrpSpPr>
            <p:grpSpPr bwMode="auto">
              <a:xfrm>
                <a:off x="3093" y="10299"/>
                <a:ext cx="326418" cy="5169"/>
                <a:chOff x="3093" y="10299"/>
                <a:chExt cx="326418" cy="5169"/>
              </a:xfrm>
            </p:grpSpPr>
            <p:cxnSp>
              <p:nvCxnSpPr>
                <p:cNvPr id="17419" name="AutoShape 4"/>
                <p:cNvCxnSpPr>
                  <a:cxnSpLocks noChangeShapeType="1"/>
                </p:cNvCxnSpPr>
                <p:nvPr/>
              </p:nvCxnSpPr>
              <p:spPr bwMode="auto">
                <a:xfrm flipV="1">
                  <a:off x="6275" y="11182"/>
                  <a:ext cx="619" cy="88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7420" name="AutoShape 5"/>
                <p:cNvCxnSpPr>
                  <a:cxnSpLocks noChangeShapeType="1"/>
                </p:cNvCxnSpPr>
                <p:nvPr/>
              </p:nvCxnSpPr>
              <p:spPr bwMode="auto">
                <a:xfrm>
                  <a:off x="6261" y="14349"/>
                  <a:ext cx="812" cy="100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7421" name="AutoShape 6"/>
                <p:cNvCxnSpPr>
                  <a:cxnSpLocks noChangeShapeType="1"/>
                </p:cNvCxnSpPr>
                <p:nvPr/>
              </p:nvCxnSpPr>
              <p:spPr bwMode="auto">
                <a:xfrm>
                  <a:off x="5844" y="14349"/>
                  <a:ext cx="568" cy="111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7422" name="AutoShape 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834" y="11132"/>
                  <a:ext cx="518" cy="93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17423" name="Group 424"/>
                <p:cNvGrpSpPr>
                  <a:grpSpLocks/>
                </p:cNvGrpSpPr>
                <p:nvPr/>
              </p:nvGrpSpPr>
              <p:grpSpPr bwMode="auto">
                <a:xfrm>
                  <a:off x="3093" y="10299"/>
                  <a:ext cx="326418" cy="5082"/>
                  <a:chOff x="3093" y="10299"/>
                  <a:chExt cx="326418" cy="5082"/>
                </a:xfrm>
              </p:grpSpPr>
              <p:sp>
                <p:nvSpPr>
                  <p:cNvPr id="17424" name="Надпись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02" y="10336"/>
                    <a:ext cx="5431" cy="54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 altLang="ru-RU" sz="2400" b="1" i="1" dirty="0" err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altLang="ru-RU" sz="2400" b="1" i="1" baseline="-25000" dirty="0" err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e</a:t>
                    </a:r>
                    <a:r>
                      <a:rPr lang="en-US" altLang="ru-RU" sz="2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=60, 100, </a:t>
                    </a:r>
                    <a:r>
                      <a:rPr lang="ru-RU" altLang="ru-RU" sz="24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en-US" altLang="ru-RU" sz="2400" b="1" i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40</a:t>
                    </a:r>
                    <a:r>
                      <a:rPr lang="ru-RU" altLang="ru-RU" sz="24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, 180 МэВ</a:t>
                    </a:r>
                    <a:endParaRPr lang="ru-RU" altLang="ru-RU" sz="16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7425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4714" y="10675"/>
                    <a:ext cx="1702" cy="1414"/>
                    <a:chOff x="4865" y="1545"/>
                    <a:chExt cx="3297" cy="2251"/>
                  </a:xfrm>
                </p:grpSpPr>
                <p:cxnSp>
                  <p:nvCxnSpPr>
                    <p:cNvPr id="17475" name="AutoShape 4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4865" y="2014"/>
                      <a:ext cx="1720" cy="1743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7476" name="Group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57" y="1545"/>
                      <a:ext cx="1405" cy="2251"/>
                      <a:chOff x="6757" y="1545"/>
                      <a:chExt cx="1405" cy="2251"/>
                    </a:xfrm>
                  </p:grpSpPr>
                  <p:cxnSp>
                    <p:nvCxnSpPr>
                      <p:cNvPr id="17477" name="AutoShape 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757" y="1545"/>
                        <a:ext cx="1405" cy="2219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7478" name="AutoShape 4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757" y="1545"/>
                        <a:ext cx="375" cy="2251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sp>
                <p:nvSpPr>
                  <p:cNvPr id="17426" name="Text Box 4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93" y="10598"/>
                    <a:ext cx="2402" cy="6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/>
                    <a:r>
                      <a:rPr lang="ru-RU" altLang="ru-RU" sz="16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Конвертор</a:t>
                    </a:r>
                    <a:endParaRPr lang="ru-RU" altLang="ru-RU" sz="16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sp>
                <p:nvSpPr>
                  <p:cNvPr id="17427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37" y="10299"/>
                    <a:ext cx="1770" cy="6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/>
                    <a:r>
                      <a:rPr lang="ru-RU" altLang="ru-RU" sz="16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Мишень</a:t>
                    </a:r>
                    <a:endParaRPr lang="ru-RU" altLang="ru-RU" sz="160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  <p:grpSp>
                <p:nvGrpSpPr>
                  <p:cNvPr id="17428" name="Group 433"/>
                  <p:cNvGrpSpPr>
                    <a:grpSpLocks/>
                  </p:cNvGrpSpPr>
                  <p:nvPr/>
                </p:nvGrpSpPr>
                <p:grpSpPr bwMode="auto">
                  <a:xfrm>
                    <a:off x="3664" y="11824"/>
                    <a:ext cx="325847" cy="3557"/>
                    <a:chOff x="3664" y="11824"/>
                    <a:chExt cx="325847" cy="3557"/>
                  </a:xfrm>
                </p:grpSpPr>
                <p:sp>
                  <p:nvSpPr>
                    <p:cNvPr id="17429" name="Text Box 4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30" y="12389"/>
                      <a:ext cx="883" cy="83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ru-RU" sz="3600" b="1" i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ru-RU" altLang="ru-RU" sz="3600" b="1" i="1" baseline="30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altLang="ru-RU" sz="1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430" name="Text Box 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142" y="12565"/>
                      <a:ext cx="1920" cy="5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ru-RU" sz="2800" b="1" i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altLang="ru-RU" sz="2800" b="1" i="1" baseline="30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altLang="ru-RU" sz="2800" b="1" i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γ</a:t>
                      </a:r>
                      <a:endParaRPr lang="ru-RU" altLang="ru-RU" sz="1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sp>
                  <p:nvSpPr>
                    <p:cNvPr id="17431" name="Text Box 4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74" y="15191"/>
                      <a:ext cx="1438" cy="1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r>
                        <a:rPr lang="en-US" altLang="ru-RU" sz="1600" b="1" i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h=3 </a:t>
                      </a:r>
                      <a:r>
                        <a:rPr lang="ru-RU" altLang="ru-RU" sz="1600" b="1" i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мм</a:t>
                      </a:r>
                      <a:endParaRPr lang="ru-RU" altLang="ru-RU" sz="1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p:txBody>
                </p:sp>
                <p:grpSp>
                  <p:nvGrpSpPr>
                    <p:cNvPr id="17432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305" y="11824"/>
                      <a:ext cx="324206" cy="3346"/>
                      <a:chOff x="6009" y="3374"/>
                      <a:chExt cx="627998" cy="5327"/>
                    </a:xfrm>
                  </p:grpSpPr>
                  <p:grpSp>
                    <p:nvGrpSpPr>
                      <p:cNvPr id="17437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028" y="7381"/>
                        <a:ext cx="626979" cy="1320"/>
                        <a:chOff x="7028" y="7381"/>
                        <a:chExt cx="626979" cy="1320"/>
                      </a:xfrm>
                    </p:grpSpPr>
                    <p:cxnSp>
                      <p:nvCxnSpPr>
                        <p:cNvPr id="17473" name="AutoShape 3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634007" y="7390"/>
                          <a:ext cx="0" cy="131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17474" name="AutoShape 3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028" y="7381"/>
                          <a:ext cx="0" cy="131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</p:grpSp>
                  <p:grpSp>
                    <p:nvGrpSpPr>
                      <p:cNvPr id="17438" name="Group 2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6009" y="3374"/>
                        <a:ext cx="7685" cy="4522"/>
                        <a:chOff x="6009" y="3374"/>
                        <a:chExt cx="7685" cy="4522"/>
                      </a:xfrm>
                    </p:grpSpPr>
                    <p:grpSp>
                      <p:nvGrpSpPr>
                        <p:cNvPr id="17439" name="Group 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8074" y="3374"/>
                          <a:ext cx="5620" cy="4522"/>
                          <a:chOff x="7484" y="3224"/>
                          <a:chExt cx="5620" cy="4522"/>
                        </a:xfrm>
                      </p:grpSpPr>
                      <p:grpSp>
                        <p:nvGrpSpPr>
                          <p:cNvPr id="17448" name="Группа 10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7782" y="5436"/>
                            <a:ext cx="5322" cy="177"/>
                            <a:chOff x="0" y="0"/>
                            <a:chExt cx="3040655" cy="99011"/>
                          </a:xfrm>
                        </p:grpSpPr>
                        <p:cxnSp>
                          <p:nvCxnSpPr>
                            <p:cNvPr id="17469" name="Прямая со стрелкой 12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0" y="23297"/>
                              <a:ext cx="3040655" cy="33051"/>
                            </a:xfrm>
                            <a:prstGeom prst="straightConnector1">
                              <a:avLst/>
                            </a:prstGeom>
                            <a:noFill/>
                            <a:ln w="9525" algn="ctr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grpSp>
                          <p:nvGrpSpPr>
                            <p:cNvPr id="17470" name="Группа 12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17926" y="0"/>
                              <a:ext cx="120650" cy="99011"/>
                              <a:chOff x="0" y="0"/>
                              <a:chExt cx="120650" cy="99011"/>
                            </a:xfrm>
                          </p:grpSpPr>
                          <p:cxnSp>
                            <p:nvCxnSpPr>
                              <p:cNvPr id="17471" name="Прямая соединительная линия 123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0" y="0"/>
                                <a:ext cx="120650" cy="54610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  <p:cxnSp>
                            <p:nvCxnSpPr>
                              <p:cNvPr id="17472" name="Прямая соединительная линия 124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0" y="58242"/>
                                <a:ext cx="107930" cy="40769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</p:grpSp>
                      </p:grpSp>
                      <p:grpSp>
                        <p:nvGrpSpPr>
                          <p:cNvPr id="17449" name="Группа 10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9931283" flipV="1">
                            <a:off x="7484" y="3822"/>
                            <a:ext cx="4438" cy="213"/>
                            <a:chOff x="0" y="0"/>
                            <a:chExt cx="3040655" cy="99011"/>
                          </a:xfrm>
                        </p:grpSpPr>
                        <p:cxnSp>
                          <p:nvCxnSpPr>
                            <p:cNvPr id="17465" name="Прямая со стрелкой 117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0" y="23297"/>
                              <a:ext cx="3040655" cy="33051"/>
                            </a:xfrm>
                            <a:prstGeom prst="straightConnector1">
                              <a:avLst/>
                            </a:prstGeom>
                            <a:noFill/>
                            <a:ln w="9525" algn="ctr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grpSp>
                          <p:nvGrpSpPr>
                            <p:cNvPr id="17466" name="Группа 118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17926" y="0"/>
                              <a:ext cx="120650" cy="99011"/>
                              <a:chOff x="0" y="0"/>
                              <a:chExt cx="120650" cy="99011"/>
                            </a:xfrm>
                          </p:grpSpPr>
                          <p:cxnSp>
                            <p:nvCxnSpPr>
                              <p:cNvPr id="17467" name="Прямая соединительная линия 119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0" y="0"/>
                                <a:ext cx="120650" cy="54610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  <p:cxnSp>
                            <p:nvCxnSpPr>
                              <p:cNvPr id="17468" name="Прямая соединительная линия 120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0" y="58242"/>
                                <a:ext cx="107930" cy="40769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</p:grpSp>
                      </p:grpSp>
                      <p:grpSp>
                        <p:nvGrpSpPr>
                          <p:cNvPr id="17450" name="Группа 10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1271679">
                            <a:off x="7591" y="6833"/>
                            <a:ext cx="4526" cy="156"/>
                            <a:chOff x="0" y="0"/>
                            <a:chExt cx="3040655" cy="99011"/>
                          </a:xfrm>
                        </p:grpSpPr>
                        <p:cxnSp>
                          <p:nvCxnSpPr>
                            <p:cNvPr id="17461" name="Прямая со стрелкой 113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0" y="23297"/>
                              <a:ext cx="3040655" cy="33051"/>
                            </a:xfrm>
                            <a:prstGeom prst="straightConnector1">
                              <a:avLst/>
                            </a:prstGeom>
                            <a:noFill/>
                            <a:ln w="9525" algn="ctr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grpSp>
                          <p:nvGrpSpPr>
                            <p:cNvPr id="17462" name="Группа 114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17926" y="0"/>
                              <a:ext cx="120650" cy="99011"/>
                              <a:chOff x="0" y="0"/>
                              <a:chExt cx="120650" cy="99011"/>
                            </a:xfrm>
                          </p:grpSpPr>
                          <p:cxnSp>
                            <p:nvCxnSpPr>
                              <p:cNvPr id="17463" name="Прямая соединительная линия 115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0" y="0"/>
                                <a:ext cx="120650" cy="54610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  <p:cxnSp>
                            <p:nvCxnSpPr>
                              <p:cNvPr id="17464" name="Прямая соединительная линия 116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0" y="58242"/>
                                <a:ext cx="107930" cy="40769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</p:grpSp>
                      </p:grpSp>
                      <p:grpSp>
                        <p:nvGrpSpPr>
                          <p:cNvPr id="17451" name="Группа 10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2057675">
                            <a:off x="7487" y="7581"/>
                            <a:ext cx="2784" cy="165"/>
                            <a:chOff x="0" y="0"/>
                            <a:chExt cx="3040655" cy="99011"/>
                          </a:xfrm>
                        </p:grpSpPr>
                        <p:cxnSp>
                          <p:nvCxnSpPr>
                            <p:cNvPr id="17457" name="Прямая со стрелкой 109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0" y="23297"/>
                              <a:ext cx="3040655" cy="33051"/>
                            </a:xfrm>
                            <a:prstGeom prst="straightConnector1">
                              <a:avLst/>
                            </a:prstGeom>
                            <a:noFill/>
                            <a:ln w="9525" algn="ctr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grpSp>
                          <p:nvGrpSpPr>
                            <p:cNvPr id="17458" name="Группа 11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17926" y="0"/>
                              <a:ext cx="120650" cy="99011"/>
                              <a:chOff x="0" y="0"/>
                              <a:chExt cx="120650" cy="99011"/>
                            </a:xfrm>
                          </p:grpSpPr>
                          <p:cxnSp>
                            <p:nvCxnSpPr>
                              <p:cNvPr id="17459" name="Прямая соединительная линия 111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0" y="0"/>
                                <a:ext cx="120650" cy="54610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  <p:cxnSp>
                            <p:nvCxnSpPr>
                              <p:cNvPr id="17460" name="Прямая соединительная линия 112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0" y="58242"/>
                                <a:ext cx="107930" cy="40769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</p:grpSp>
                      </p:grpSp>
                      <p:grpSp>
                        <p:nvGrpSpPr>
                          <p:cNvPr id="17452" name="Группа 10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rot="-2081479">
                            <a:off x="7540" y="3224"/>
                            <a:ext cx="2979" cy="165"/>
                            <a:chOff x="0" y="0"/>
                            <a:chExt cx="3040655" cy="99011"/>
                          </a:xfrm>
                        </p:grpSpPr>
                        <p:cxnSp>
                          <p:nvCxnSpPr>
                            <p:cNvPr id="17453" name="Прямая со стрелкой 105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0" y="23297"/>
                              <a:ext cx="3040655" cy="33051"/>
                            </a:xfrm>
                            <a:prstGeom prst="straightConnector1">
                              <a:avLst/>
                            </a:prstGeom>
                            <a:noFill/>
                            <a:ln w="9525" algn="ctr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grpSp>
                          <p:nvGrpSpPr>
                            <p:cNvPr id="17454" name="Группа 10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917926" y="0"/>
                              <a:ext cx="120650" cy="99011"/>
                              <a:chOff x="0" y="0"/>
                              <a:chExt cx="120650" cy="99011"/>
                            </a:xfrm>
                          </p:grpSpPr>
                          <p:cxnSp>
                            <p:nvCxnSpPr>
                              <p:cNvPr id="17455" name="Прямая соединительная линия 107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>
                                <a:off x="0" y="0"/>
                                <a:ext cx="120650" cy="54610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  <p:cxnSp>
                            <p:nvCxnSpPr>
                              <p:cNvPr id="17456" name="Прямая соединительная линия 108"/>
                              <p:cNvCxnSpPr>
                                <a:cxnSpLocks noChangeShapeType="1"/>
                              </p:cNvCxnSpPr>
                              <p:nvPr/>
                            </p:nvCxnSpPr>
                            <p:spPr bwMode="auto">
                              <a:xfrm flipV="1">
                                <a:off x="0" y="58242"/>
                                <a:ext cx="107930" cy="40769"/>
                              </a:xfrm>
                              <a:prstGeom prst="line">
                                <a:avLst/>
                              </a:prstGeom>
                              <a:noFill/>
                              <a:ln w="6350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:ln>
                              <a:extLst>
                                <a:ext uri="{909E8E84-426E-40DD-AFC4-6F175D3DCCD1}">
                                  <a14:hiddenFill xmlns:a14="http://schemas.microsoft.com/office/drawing/2010/main" xmlns="">
                                    <a:noFill/>
                                  </a14:hiddenFill>
                                </a:ext>
                              </a:extLst>
                            </p:spPr>
                          </p:cxnSp>
                        </p:grpSp>
                      </p:grpSp>
                    </p:grpSp>
                    <p:grpSp>
                      <p:nvGrpSpPr>
                        <p:cNvPr id="17440" name="Group 5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6009" y="3780"/>
                          <a:ext cx="3226" cy="3612"/>
                          <a:chOff x="6009" y="3780"/>
                          <a:chExt cx="3226" cy="3612"/>
                        </a:xfrm>
                      </p:grpSpPr>
                      <p:grpSp>
                        <p:nvGrpSpPr>
                          <p:cNvPr id="17441" name="Группа 93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009" y="3783"/>
                            <a:ext cx="2599" cy="3609"/>
                            <a:chOff x="0" y="0"/>
                            <a:chExt cx="762635" cy="855980"/>
                          </a:xfrm>
                        </p:grpSpPr>
                        <p:sp>
                          <p:nvSpPr>
                            <p:cNvPr id="17445" name="Цилиндр 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-5400000">
                              <a:off x="143828" y="237172"/>
                              <a:ext cx="855980" cy="381635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B4C6E7"/>
                            </a:solidFill>
                            <a:ln w="12700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anchor="ctr"/>
                            <a:lstStyle/>
                            <a:p>
                              <a:endParaRPr lang="ru-RU" altLang="ru-RU" sz="360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7446" name="Цилиндр 9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-5400000">
                              <a:off x="-46672" y="237172"/>
                              <a:ext cx="855980" cy="381635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E7E6E6"/>
                            </a:solidFill>
                            <a:ln w="12700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anchor="ctr"/>
                            <a:lstStyle/>
                            <a:p>
                              <a:endParaRPr lang="ru-RU" altLang="ru-RU" sz="360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  <p:sp>
                          <p:nvSpPr>
                            <p:cNvPr id="17447" name="Цилиндр 9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-5400000">
                              <a:off x="-237172" y="237172"/>
                              <a:ext cx="855980" cy="381635"/>
                            </a:xfrm>
                            <a:prstGeom prst="can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7F7F7F"/>
                            </a:solidFill>
                            <a:ln w="12700" algn="ctr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anchor="ctr"/>
                            <a:lstStyle/>
                            <a:p>
                              <a:endParaRPr lang="ru-RU" altLang="ru-RU" sz="3600">
                                <a:solidFill>
                                  <a:schemeClr val="tx1"/>
                                </a:solidFill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442" name="Group 5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5" y="3780"/>
                            <a:ext cx="2910" cy="3601"/>
                            <a:chOff x="6325" y="3780"/>
                            <a:chExt cx="2910" cy="3601"/>
                          </a:xfrm>
                        </p:grpSpPr>
                        <p:cxnSp>
                          <p:nvCxnSpPr>
                            <p:cNvPr id="17443" name="AutoShape 57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6325" y="5586"/>
                              <a:ext cx="2910" cy="42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prstDash val="dash"/>
                              <a:round/>
                              <a:headEnd/>
                              <a:tailEnd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  <p:cxnSp>
                          <p:nvCxnSpPr>
                            <p:cNvPr id="17444" name="AutoShape 58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6325" y="3780"/>
                              <a:ext cx="0" cy="360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 type="triangle" w="med" len="med"/>
                              <a:tailEnd type="triangle" w="med" len="med"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noFill/>
                                </a14:hiddenFill>
                              </a:ext>
                            </a:extLst>
                          </p:spPr>
                        </p:cxnSp>
                      </p:grpSp>
                    </p:grpSp>
                  </p:grpSp>
                </p:grpSp>
                <p:grpSp>
                  <p:nvGrpSpPr>
                    <p:cNvPr id="17433" name="Group 4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64" y="14115"/>
                      <a:ext cx="1820" cy="547"/>
                      <a:chOff x="3664" y="14115"/>
                      <a:chExt cx="1820" cy="547"/>
                    </a:xfrm>
                  </p:grpSpPr>
                  <p:cxnSp>
                    <p:nvCxnSpPr>
                      <p:cNvPr id="17434" name="AutoShape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4718" y="14592"/>
                        <a:ext cx="496" cy="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17435" name="AutoShape 14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5205" y="14337"/>
                        <a:ext cx="279" cy="256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436" name="Text Box 4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664" y="14115"/>
                        <a:ext cx="1713" cy="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r>
                          <a:rPr lang="en-US" altLang="ru-RU" sz="1600" b="1" i="1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D = 15 </a:t>
                        </a:r>
                        <a:r>
                          <a:rPr lang="ru-RU" altLang="ru-RU" sz="1600" b="1" i="1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мм</a:t>
                        </a:r>
                        <a:endParaRPr lang="ru-RU" altLang="ru-RU"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17415" name="Прямая соединительная линия 136"/>
            <p:cNvCxnSpPr>
              <a:cxnSpLocks noChangeShapeType="1"/>
            </p:cNvCxnSpPr>
            <p:nvPr/>
          </p:nvCxnSpPr>
          <p:spPr bwMode="auto">
            <a:xfrm>
              <a:off x="2946646" y="4876378"/>
              <a:ext cx="0" cy="7725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416" name="Прямая со стрелкой 138"/>
            <p:cNvCxnSpPr>
              <a:cxnSpLocks noChangeShapeType="1"/>
            </p:cNvCxnSpPr>
            <p:nvPr/>
          </p:nvCxnSpPr>
          <p:spPr bwMode="auto">
            <a:xfrm>
              <a:off x="2945673" y="5619407"/>
              <a:ext cx="223623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411" name="Прямоугольник 140"/>
          <p:cNvSpPr>
            <a:spLocks noChangeArrowheads="1"/>
          </p:cNvSpPr>
          <p:nvPr/>
        </p:nvSpPr>
        <p:spPr bwMode="auto">
          <a:xfrm>
            <a:off x="1474789" y="5753102"/>
            <a:ext cx="9085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6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. Схема облучения мишени </a:t>
            </a:r>
            <a:r>
              <a:rPr lang="ru-RU" altLang="ru-RU" sz="2400" b="1" baseline="30000">
                <a:solidFill>
                  <a:schemeClr val="tx1"/>
                </a:solidFill>
                <a:latin typeface="Times New Roman" pitchFamily="18" charset="0"/>
              </a:rPr>
              <a:t>209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Bi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 на электронном пучке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sp>
        <p:nvSpPr>
          <p:cNvPr id="17413" name="Прямоугольник 1"/>
          <p:cNvSpPr>
            <a:spLocks noChangeArrowheads="1"/>
          </p:cNvSpPr>
          <p:nvPr/>
        </p:nvSpPr>
        <p:spPr bwMode="auto">
          <a:xfrm>
            <a:off x="1295401" y="158750"/>
            <a:ext cx="9547225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Экспериментальные результаты по выходам продуктов (γ, n) реакций, полученные на базе мишени моноизотопа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209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4182" y="3241704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tx1"/>
                </a:solidFill>
                <a:latin typeface="+mj-lt"/>
              </a:rPr>
              <a:t>, e </a:t>
            </a:r>
            <a:r>
              <a:rPr lang="en-US" sz="2800" b="1" i="1" baseline="30000" dirty="0" smtClean="0">
                <a:solidFill>
                  <a:schemeClr val="tx1"/>
                </a:solidFill>
                <a:latin typeface="+mj-lt"/>
              </a:rPr>
              <a:t>-</a:t>
            </a:r>
            <a:endParaRPr lang="ru-RU" sz="2800" b="1" i="1" baseline="30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7"/>
          <p:cNvSpPr>
            <a:spLocks noChangeArrowheads="1"/>
          </p:cNvSpPr>
          <p:nvPr/>
        </p:nvSpPr>
        <p:spPr bwMode="auto">
          <a:xfrm>
            <a:off x="6384926" y="2201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8435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18733857"/>
              </p:ext>
            </p:extLst>
          </p:nvPr>
        </p:nvGraphicFramePr>
        <p:xfrm>
          <a:off x="2280370" y="247913"/>
          <a:ext cx="7362826" cy="5494337"/>
        </p:xfrm>
        <a:graphic>
          <a:graphicData uri="http://schemas.openxmlformats.org/presentationml/2006/ole">
            <p:oleObj spid="_x0000_s18470" name="Graph" r:id="rId3" imgW="4273236" imgH="3005750" progId="">
              <p:embed/>
            </p:oleObj>
          </a:graphicData>
        </a:graphic>
      </p:graphicFrame>
      <p:sp>
        <p:nvSpPr>
          <p:cNvPr id="18436" name="Прямоугольник 72"/>
          <p:cNvSpPr>
            <a:spLocks noChangeArrowheads="1"/>
          </p:cNvSpPr>
          <p:nvPr/>
        </p:nvSpPr>
        <p:spPr bwMode="auto">
          <a:xfrm>
            <a:off x="436847" y="5661248"/>
            <a:ext cx="11737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sz="3200" b="1" dirty="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. Положение идеальной и реальной абсолютных </a:t>
            </a:r>
            <a:endParaRPr lang="en-US" altLang="ru-RU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эффективностей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в измерении спектра мишени </a:t>
            </a:r>
            <a:r>
              <a:rPr lang="ru-RU" altLang="ru-RU" sz="3200" b="1" baseline="30000" dirty="0">
                <a:solidFill>
                  <a:srgbClr val="FF0000"/>
                </a:solidFill>
                <a:latin typeface="Times New Roman" pitchFamily="18" charset="0"/>
              </a:rPr>
              <a:t>209</a:t>
            </a:r>
            <a:r>
              <a:rPr lang="en-US" altLang="ru-RU" sz="3200" b="1" dirty="0">
                <a:solidFill>
                  <a:srgbClr val="FF0000"/>
                </a:solidFill>
                <a:latin typeface="Times New Roman" pitchFamily="18" charset="0"/>
              </a:rPr>
              <a:t>Bi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8438" name="Прямоугольник 3"/>
          <p:cNvSpPr>
            <a:spLocks noChangeArrowheads="1"/>
          </p:cNvSpPr>
          <p:nvPr/>
        </p:nvSpPr>
        <p:spPr bwMode="auto">
          <a:xfrm>
            <a:off x="2928939" y="3375027"/>
            <a:ext cx="4216219" cy="3558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74688" algn="l"/>
              </a:tabLst>
            </a:pPr>
            <a:r>
              <a:rPr lang="en-US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gε(lgE )=y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endParaRPr lang="ru-RU" altLang="ru-RU" sz="160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9460" name="Прямоугольник 6"/>
          <p:cNvSpPr>
            <a:spLocks noChangeArrowheads="1"/>
          </p:cNvSpPr>
          <p:nvPr/>
        </p:nvSpPr>
        <p:spPr bwMode="auto">
          <a:xfrm>
            <a:off x="264146" y="5780782"/>
            <a:ext cx="121935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sz="3200" b="1" dirty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. Выходы фотоядерных реакций относительно </a:t>
            </a:r>
            <a:endParaRPr lang="en-US" altLang="ru-RU" sz="32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en-US" altLang="ru-RU" sz="3200" b="1" dirty="0">
                <a:solidFill>
                  <a:srgbClr val="FF0000"/>
                </a:solidFill>
                <a:latin typeface="Times New Roman" pitchFamily="18" charset="0"/>
              </a:rPr>
              <a:t>γ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, 3</a:t>
            </a:r>
            <a:r>
              <a:rPr lang="en-US" altLang="ru-RU" sz="3200" b="1" i="1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) реакции в мишени </a:t>
            </a:r>
            <a:r>
              <a:rPr lang="ru-RU" altLang="ru-RU" sz="3200" b="1" baseline="30000" dirty="0">
                <a:solidFill>
                  <a:srgbClr val="FF0000"/>
                </a:solidFill>
                <a:latin typeface="Times New Roman" pitchFamily="18" charset="0"/>
              </a:rPr>
              <a:t>209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Bi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и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</a:rPr>
              <a:t>результаты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группы</a:t>
            </a:r>
            <a:r>
              <a:rPr lang="en-US" altLang="ru-RU" sz="3200" b="1" dirty="0" smtClean="0">
                <a:solidFill>
                  <a:srgbClr val="FF0000"/>
                </a:solidFill>
                <a:latin typeface="Times New Roman" pitchFamily="18" charset="0"/>
              </a:rPr>
              <a:t> [1]</a:t>
            </a:r>
            <a:endParaRPr lang="ru-RU" altLang="ru-RU" sz="3200" b="1" dirty="0">
              <a:solidFill>
                <a:srgbClr val="FF0000"/>
              </a:solidFill>
            </a:endParaRPr>
          </a:p>
        </p:txBody>
      </p:sp>
      <p:sp>
        <p:nvSpPr>
          <p:cNvPr id="19461" name="Стрелка вправо 4"/>
          <p:cNvSpPr>
            <a:spLocks noChangeArrowheads="1"/>
          </p:cNvSpPr>
          <p:nvPr/>
        </p:nvSpPr>
        <p:spPr bwMode="auto">
          <a:xfrm>
            <a:off x="3221038" y="360363"/>
            <a:ext cx="725486" cy="277812"/>
          </a:xfrm>
          <a:prstGeom prst="rightArrow">
            <a:avLst>
              <a:gd name="adj1" fmla="val 50000"/>
              <a:gd name="adj2" fmla="val 50004"/>
            </a:avLst>
          </a:prstGeom>
          <a:solidFill>
            <a:srgbClr val="FF0000"/>
          </a:soli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7342" y="86921"/>
            <a:ext cx="2448272" cy="9005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19464" name="Объект 3"/>
          <p:cNvGraphicFramePr>
            <a:graphicFrameLocks noChangeAspect="1"/>
          </p:cNvGraphicFramePr>
          <p:nvPr/>
        </p:nvGraphicFramePr>
        <p:xfrm>
          <a:off x="2352677" y="1017590"/>
          <a:ext cx="6392863" cy="4810125"/>
        </p:xfrm>
        <a:graphic>
          <a:graphicData uri="http://schemas.openxmlformats.org/presentationml/2006/ole">
            <p:oleObj spid="_x0000_s19497" name="Graph" r:id="rId5" imgW="4493386" imgH="3166652" progId="">
              <p:embed/>
            </p:oleObj>
          </a:graphicData>
        </a:graphic>
      </p:graphicFrame>
      <p:sp>
        <p:nvSpPr>
          <p:cNvPr id="5" name="Прямоугольник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34570" y="106677"/>
            <a:ext cx="7920880" cy="8042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 i="1">
                <a:noFill/>
                <a:latin typeface="+mj-lt"/>
                <a:ea typeface="+mn-ea"/>
              </a:rPr>
              <a:t>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64742" y="13709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 smtClean="0">
                <a:solidFill>
                  <a:schemeClr val="tx1"/>
                </a:solidFill>
              </a:rPr>
              <a:t>λ</a:t>
            </a:r>
            <a:r>
              <a:rPr lang="en-US" sz="2000" i="1" baseline="-25000" dirty="0" smtClean="0">
                <a:solidFill>
                  <a:schemeClr val="tx1"/>
                </a:solidFill>
              </a:rPr>
              <a:t>i</a:t>
            </a:r>
            <a:endParaRPr lang="ru-RU" sz="2000" i="1" baseline="-2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Объект 2"/>
          <p:cNvGraphicFramePr>
            <a:graphicFrameLocks noChangeAspect="1"/>
          </p:cNvGraphicFramePr>
          <p:nvPr/>
        </p:nvGraphicFramePr>
        <p:xfrm>
          <a:off x="2279651" y="188913"/>
          <a:ext cx="7088188" cy="5294312"/>
        </p:xfrm>
        <a:graphic>
          <a:graphicData uri="http://schemas.openxmlformats.org/presentationml/2006/ole">
            <p:oleObj spid="_x0000_s20514" name="Graph" r:id="rId3" imgW="4493386" imgH="316665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2"/>
          <p:cNvSpPr>
            <a:spLocks noChangeArrowheads="1"/>
          </p:cNvSpPr>
          <p:nvPr/>
        </p:nvSpPr>
        <p:spPr bwMode="auto">
          <a:xfrm>
            <a:off x="623889" y="29237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grpSp>
        <p:nvGrpSpPr>
          <p:cNvPr id="21507" name="Group 1"/>
          <p:cNvGrpSpPr>
            <a:grpSpLocks/>
          </p:cNvGrpSpPr>
          <p:nvPr/>
        </p:nvGrpSpPr>
        <p:grpSpPr bwMode="auto">
          <a:xfrm>
            <a:off x="2070101" y="1989140"/>
            <a:ext cx="8569325" cy="3108325"/>
            <a:chOff x="1269" y="4364"/>
            <a:chExt cx="9789" cy="4083"/>
          </a:xfrm>
        </p:grpSpPr>
        <p:sp>
          <p:nvSpPr>
            <p:cNvPr id="21513" name="Text Box 41"/>
            <p:cNvSpPr txBox="1">
              <a:spLocks noChangeArrowheads="1"/>
            </p:cNvSpPr>
            <p:nvPr/>
          </p:nvSpPr>
          <p:spPr bwMode="auto">
            <a:xfrm>
              <a:off x="1313" y="4364"/>
              <a:ext cx="2979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ru-RU" sz="2000" b="1" i="1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  <a:r>
                <a:rPr lang="en-US" altLang="ru-RU" sz="2000" b="1" i="1" baseline="-30000">
                  <a:solidFill>
                    <a:schemeClr val="tx1"/>
                  </a:solidFill>
                  <a:latin typeface="Times New Roman" pitchFamily="18" charset="0"/>
                </a:rPr>
                <a:t>p</a:t>
              </a:r>
              <a:r>
                <a:rPr lang="en-US" altLang="ru-RU" sz="2000" b="1" i="1">
                  <a:solidFill>
                    <a:schemeClr val="tx1"/>
                  </a:solidFill>
                  <a:latin typeface="Times New Roman" pitchFamily="18" charset="0"/>
                </a:rPr>
                <a:t>=660 </a:t>
              </a:r>
              <a:r>
                <a:rPr lang="en-GB" altLang="ru-RU" sz="2000" b="1" i="1">
                  <a:solidFill>
                    <a:schemeClr val="tx1"/>
                  </a:solidFill>
                  <a:latin typeface="Times New Roman" pitchFamily="18" charset="0"/>
                </a:rPr>
                <a:t>МэВ</a:t>
              </a:r>
              <a:endParaRPr lang="en-GB" altLang="ru-RU" sz="2400">
                <a:solidFill>
                  <a:schemeClr val="tx1"/>
                </a:solidFill>
              </a:endParaRPr>
            </a:p>
          </p:txBody>
        </p:sp>
        <p:grpSp>
          <p:nvGrpSpPr>
            <p:cNvPr id="21514" name="Group 2"/>
            <p:cNvGrpSpPr>
              <a:grpSpLocks/>
            </p:cNvGrpSpPr>
            <p:nvPr/>
          </p:nvGrpSpPr>
          <p:grpSpPr bwMode="auto">
            <a:xfrm>
              <a:off x="1269" y="4568"/>
              <a:ext cx="9789" cy="3879"/>
              <a:chOff x="1925" y="4260"/>
              <a:chExt cx="9789" cy="3879"/>
            </a:xfrm>
          </p:grpSpPr>
          <p:grpSp>
            <p:nvGrpSpPr>
              <p:cNvPr id="21515" name="Group 18"/>
              <p:cNvGrpSpPr>
                <a:grpSpLocks/>
              </p:cNvGrpSpPr>
              <p:nvPr/>
            </p:nvGrpSpPr>
            <p:grpSpPr bwMode="auto">
              <a:xfrm>
                <a:off x="1925" y="5139"/>
                <a:ext cx="8056" cy="3000"/>
                <a:chOff x="1925" y="5139"/>
                <a:chExt cx="8056" cy="3000"/>
              </a:xfrm>
            </p:grpSpPr>
            <p:sp>
              <p:nvSpPr>
                <p:cNvPr id="21531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7619" y="7680"/>
                  <a:ext cx="1570" cy="4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GB" altLang="ru-RU" b="1">
                      <a:solidFill>
                        <a:schemeClr val="tx1"/>
                      </a:solidFill>
                      <a:latin typeface="Times New Roman" pitchFamily="18" charset="0"/>
                    </a:rPr>
                    <a:t>Мишень</a:t>
                  </a:r>
                  <a:endParaRPr lang="en-GB" altLang="ru-RU" sz="2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532" name="Group 31"/>
                <p:cNvGrpSpPr>
                  <a:grpSpLocks/>
                </p:cNvGrpSpPr>
                <p:nvPr/>
              </p:nvGrpSpPr>
              <p:grpSpPr bwMode="auto">
                <a:xfrm>
                  <a:off x="4303" y="5139"/>
                  <a:ext cx="5678" cy="2310"/>
                  <a:chOff x="6124" y="3879"/>
                  <a:chExt cx="8736" cy="3713"/>
                </a:xfrm>
              </p:grpSpPr>
              <p:sp>
                <p:nvSpPr>
                  <p:cNvPr id="21545" name="AutoShape 39"/>
                  <p:cNvSpPr>
                    <a:spLocks noChangeArrowheads="1"/>
                  </p:cNvSpPr>
                  <p:nvPr/>
                </p:nvSpPr>
                <p:spPr bwMode="auto">
                  <a:xfrm rot="-5544042">
                    <a:off x="8635" y="1368"/>
                    <a:ext cx="3713" cy="8736"/>
                  </a:xfrm>
                  <a:prstGeom prst="cube">
                    <a:avLst>
                      <a:gd name="adj" fmla="val 38315"/>
                    </a:avLst>
                  </a:prstGeom>
                  <a:solidFill>
                    <a:srgbClr val="E7E6E6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ru-RU" sz="24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154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6538" y="5660"/>
                    <a:ext cx="362" cy="476"/>
                    <a:chOff x="6738" y="3582"/>
                    <a:chExt cx="362" cy="476"/>
                  </a:xfrm>
                </p:grpSpPr>
                <p:grpSp>
                  <p:nvGrpSpPr>
                    <p:cNvPr id="21547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738" y="3582"/>
                      <a:ext cx="340" cy="476"/>
                      <a:chOff x="6104" y="5080"/>
                      <a:chExt cx="316" cy="560"/>
                    </a:xfrm>
                  </p:grpSpPr>
                  <p:cxnSp>
                    <p:nvCxnSpPr>
                      <p:cNvPr id="21549" name="AutoShape 3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124" y="5080"/>
                        <a:ext cx="296" cy="220"/>
                      </a:xfrm>
                      <a:prstGeom prst="straightConnector1">
                        <a:avLst/>
                      </a:prstGeom>
                      <a:noFill/>
                      <a:ln w="762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1550" name="AutoShape 3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104" y="5420"/>
                        <a:ext cx="296" cy="220"/>
                      </a:xfrm>
                      <a:prstGeom prst="straightConnector1">
                        <a:avLst/>
                      </a:prstGeom>
                      <a:noFill/>
                      <a:ln w="762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1551" name="AutoShape 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124" y="5100"/>
                        <a:ext cx="0" cy="340"/>
                      </a:xfrm>
                      <a:prstGeom prst="straightConnector1">
                        <a:avLst/>
                      </a:prstGeom>
                      <a:noFill/>
                      <a:ln w="762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1552" name="AutoShape 35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404" y="5280"/>
                        <a:ext cx="0" cy="340"/>
                      </a:xfrm>
                      <a:prstGeom prst="straightConnector1">
                        <a:avLst/>
                      </a:prstGeom>
                      <a:noFill/>
                      <a:ln w="762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21548" name="AutoShap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3" y="3700"/>
                      <a:ext cx="327" cy="240"/>
                    </a:xfrm>
                    <a:prstGeom prst="parallelogram">
                      <a:avLst>
                        <a:gd name="adj" fmla="val 0"/>
                      </a:avLst>
                    </a:prstGeom>
                    <a:solidFill>
                      <a:srgbClr val="000000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 altLang="ru-RU" sz="240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21533" name="AutoShape 30"/>
                <p:cNvSpPr>
                  <a:spLocks noChangeArrowheads="1"/>
                </p:cNvSpPr>
                <p:nvPr/>
              </p:nvSpPr>
              <p:spPr bwMode="auto">
                <a:xfrm>
                  <a:off x="1925" y="6317"/>
                  <a:ext cx="2786" cy="171"/>
                </a:xfrm>
                <a:prstGeom prst="rightArrow">
                  <a:avLst>
                    <a:gd name="adj1" fmla="val 50000"/>
                    <a:gd name="adj2" fmla="val 407310"/>
                  </a:avLst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 altLang="ru-RU" sz="2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534" name="Group 23"/>
                <p:cNvGrpSpPr>
                  <a:grpSpLocks/>
                </p:cNvGrpSpPr>
                <p:nvPr/>
              </p:nvGrpSpPr>
              <p:grpSpPr bwMode="auto">
                <a:xfrm>
                  <a:off x="5539" y="6157"/>
                  <a:ext cx="3783" cy="1329"/>
                  <a:chOff x="9290" y="4583"/>
                  <a:chExt cx="3783" cy="1329"/>
                </a:xfrm>
              </p:grpSpPr>
              <p:grpSp>
                <p:nvGrpSpPr>
                  <p:cNvPr id="21539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2813" y="4583"/>
                    <a:ext cx="260" cy="600"/>
                    <a:chOff x="5873" y="2660"/>
                    <a:chExt cx="260" cy="600"/>
                  </a:xfrm>
                </p:grpSpPr>
                <p:cxnSp>
                  <p:nvCxnSpPr>
                    <p:cNvPr id="21541" name="AutoShape 29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893" y="2660"/>
                      <a:ext cx="0" cy="36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1542" name="AutoShape 28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133" y="2900"/>
                      <a:ext cx="0" cy="36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1543" name="AutoShape 27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893" y="2680"/>
                      <a:ext cx="240" cy="22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1544" name="AutoShape 26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873" y="3034"/>
                      <a:ext cx="240" cy="226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21540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90" y="5020"/>
                    <a:ext cx="1570" cy="8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/>
                    <a:r>
                      <a:rPr lang="en-US" altLang="ru-RU" sz="3200" b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Pb</a:t>
                    </a:r>
                    <a:endParaRPr lang="en-US" altLang="ru-RU" sz="240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21535" name="AutoShape 22"/>
                <p:cNvCxnSpPr>
                  <a:cxnSpLocks noChangeShapeType="1"/>
                </p:cNvCxnSpPr>
                <p:nvPr/>
              </p:nvCxnSpPr>
              <p:spPr bwMode="auto">
                <a:xfrm flipV="1">
                  <a:off x="8429" y="6517"/>
                  <a:ext cx="788" cy="1213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2153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591" y="5811"/>
                  <a:ext cx="969" cy="5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 altLang="ru-RU" sz="2800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P </a:t>
                  </a:r>
                  <a:r>
                    <a:rPr lang="en-US" altLang="ru-RU" sz="2800" b="1" i="1" baseline="300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  <a:endParaRPr lang="en-US" altLang="ru-RU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37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182" y="7269"/>
                  <a:ext cx="1611" cy="4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/>
                  <a:r>
                    <a:rPr lang="en-GB" altLang="ru-RU" b="1">
                      <a:solidFill>
                        <a:schemeClr val="tx1"/>
                      </a:solidFill>
                      <a:latin typeface="Times New Roman" pitchFamily="18" charset="0"/>
                    </a:rPr>
                    <a:t>Мишень</a:t>
                  </a:r>
                  <a:endParaRPr lang="en-GB" altLang="ru-RU" sz="24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1538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25" y="6556"/>
                  <a:ext cx="485" cy="766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21516" name="Group 3"/>
              <p:cNvGrpSpPr>
                <a:grpSpLocks/>
              </p:cNvGrpSpPr>
              <p:nvPr/>
            </p:nvGrpSpPr>
            <p:grpSpPr bwMode="auto">
              <a:xfrm>
                <a:off x="4262" y="4260"/>
                <a:ext cx="7452" cy="3062"/>
                <a:chOff x="4262" y="4260"/>
                <a:chExt cx="7452" cy="3062"/>
              </a:xfrm>
            </p:grpSpPr>
            <p:sp>
              <p:nvSpPr>
                <p:cNvPr id="2151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10224" y="6392"/>
                  <a:ext cx="1490" cy="4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GB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10</a:t>
                  </a:r>
                  <a:r>
                    <a:rPr lang="en-US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 </a:t>
                  </a:r>
                  <a:r>
                    <a:rPr lang="en-GB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см</a:t>
                  </a:r>
                  <a:endParaRPr lang="en-GB" altLang="ru-RU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1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6131" y="4260"/>
                  <a:ext cx="1235" cy="4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GB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20 см</a:t>
                  </a:r>
                  <a:endParaRPr lang="en-GB" altLang="ru-RU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1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9853" y="5117"/>
                  <a:ext cx="1490" cy="4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GB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10</a:t>
                  </a:r>
                  <a:r>
                    <a:rPr lang="en-US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 </a:t>
                  </a:r>
                  <a:r>
                    <a:rPr lang="en-GB" altLang="ru-RU" b="1" i="1">
                      <a:solidFill>
                        <a:schemeClr val="tx1"/>
                      </a:solidFill>
                      <a:latin typeface="Times New Roman" pitchFamily="18" charset="0"/>
                    </a:rPr>
                    <a:t>см</a:t>
                  </a:r>
                  <a:endParaRPr lang="en-GB" altLang="ru-RU" sz="2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520" name="Group 12"/>
                <p:cNvGrpSpPr>
                  <a:grpSpLocks/>
                </p:cNvGrpSpPr>
                <p:nvPr/>
              </p:nvGrpSpPr>
              <p:grpSpPr bwMode="auto">
                <a:xfrm>
                  <a:off x="10011" y="5915"/>
                  <a:ext cx="306" cy="1407"/>
                  <a:chOff x="10011" y="5915"/>
                  <a:chExt cx="306" cy="1407"/>
                </a:xfrm>
              </p:grpSpPr>
              <p:cxnSp>
                <p:nvCxnSpPr>
                  <p:cNvPr id="21529" name="AutoShape 14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10011" y="7302"/>
                    <a:ext cx="306" cy="2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21530" name="AutoShape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245" y="5915"/>
                    <a:ext cx="13" cy="1377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1521" name="Group 8"/>
                <p:cNvGrpSpPr>
                  <a:grpSpLocks/>
                </p:cNvGrpSpPr>
                <p:nvPr/>
              </p:nvGrpSpPr>
              <p:grpSpPr bwMode="auto">
                <a:xfrm>
                  <a:off x="4262" y="4647"/>
                  <a:ext cx="4800" cy="594"/>
                  <a:chOff x="4262" y="4647"/>
                  <a:chExt cx="4800" cy="594"/>
                </a:xfrm>
              </p:grpSpPr>
              <p:cxnSp>
                <p:nvCxnSpPr>
                  <p:cNvPr id="21526" name="AutoShape 1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046" y="4647"/>
                    <a:ext cx="1" cy="40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21527" name="AutoShape 10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263" y="4657"/>
                    <a:ext cx="4799" cy="184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21528" name="AutoShape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262" y="4841"/>
                    <a:ext cx="1" cy="40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21522" name="Group 4"/>
                <p:cNvGrpSpPr>
                  <a:grpSpLocks/>
                </p:cNvGrpSpPr>
                <p:nvPr/>
              </p:nvGrpSpPr>
              <p:grpSpPr bwMode="auto">
                <a:xfrm>
                  <a:off x="9047" y="5026"/>
                  <a:ext cx="1226" cy="889"/>
                  <a:chOff x="9047" y="5026"/>
                  <a:chExt cx="1226" cy="889"/>
                </a:xfrm>
              </p:grpSpPr>
              <p:cxnSp>
                <p:nvCxnSpPr>
                  <p:cNvPr id="21523" name="AutoShape 7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967" y="5895"/>
                    <a:ext cx="306" cy="20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21524" name="AutoShape 6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9047" y="5026"/>
                    <a:ext cx="306" cy="21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  <p:cxnSp>
                <p:nvCxnSpPr>
                  <p:cNvPr id="21525" name="AutoShape 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353" y="5037"/>
                    <a:ext cx="905" cy="858"/>
                  </a:xfrm>
                  <a:prstGeom prst="straightConnector1">
                    <a:avLst/>
                  </a:prstGeom>
                  <a:noFill/>
                  <a:ln w="19050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="">
                        <a:noFill/>
                      </a14:hiddenFill>
                    </a:ext>
                  </a:extLst>
                </p:spPr>
              </p:cxnSp>
            </p:grpSp>
          </p:grpSp>
        </p:grpSp>
      </p:grpSp>
      <p:sp>
        <p:nvSpPr>
          <p:cNvPr id="21508" name="Rectangle 92"/>
          <p:cNvSpPr>
            <a:spLocks noChangeArrowheads="1"/>
          </p:cNvSpPr>
          <p:nvPr/>
        </p:nvSpPr>
        <p:spPr bwMode="auto">
          <a:xfrm>
            <a:off x="6170614" y="790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>
              <a:solidFill>
                <a:schemeClr val="tx1"/>
              </a:solidFill>
            </a:endParaRPr>
          </a:p>
        </p:txBody>
      </p:sp>
      <p:sp>
        <p:nvSpPr>
          <p:cNvPr id="21509" name="Прямоугольник 50"/>
          <p:cNvSpPr>
            <a:spLocks noChangeArrowheads="1"/>
          </p:cNvSpPr>
          <p:nvPr/>
        </p:nvSpPr>
        <p:spPr bwMode="auto">
          <a:xfrm>
            <a:off x="1063626" y="5316540"/>
            <a:ext cx="10691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</a:rPr>
              <a:t>9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. Схема облучения мишени природного урана в поле генератора нейтронов (свинец) на пучке протонов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21511" name="Прямоугольник 1"/>
          <p:cNvSpPr>
            <a:spLocks noChangeArrowheads="1"/>
          </p:cNvSpPr>
          <p:nvPr/>
        </p:nvSpPr>
        <p:spPr bwMode="auto">
          <a:xfrm>
            <a:off x="1111251" y="-6350"/>
            <a:ext cx="10353675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Экспериментальные результаты по выходам, полученные на базе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</a:p>
        </p:txBody>
      </p:sp>
      <p:sp>
        <p:nvSpPr>
          <p:cNvPr id="21512" name="Прямоугольник 1"/>
          <p:cNvSpPr>
            <a:spLocks noChangeArrowheads="1"/>
          </p:cNvSpPr>
          <p:nvPr/>
        </p:nvSpPr>
        <p:spPr bwMode="auto">
          <a:xfrm>
            <a:off x="3879850" y="803276"/>
            <a:ext cx="49831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</a:rPr>
              <a:t>Мишень </a:t>
            </a:r>
            <a:r>
              <a:rPr lang="en-US" altLang="ru-RU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пучке протонов</a:t>
            </a:r>
            <a:endParaRPr lang="en-US" altLang="ru-RU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2531" name="Объект 2"/>
          <p:cNvGraphicFramePr>
            <a:graphicFrameLocks noChangeAspect="1"/>
          </p:cNvGraphicFramePr>
          <p:nvPr/>
        </p:nvGraphicFramePr>
        <p:xfrm>
          <a:off x="2108201" y="93663"/>
          <a:ext cx="7472362" cy="5510212"/>
        </p:xfrm>
        <a:graphic>
          <a:graphicData uri="http://schemas.openxmlformats.org/presentationml/2006/ole">
            <p:oleObj spid="_x0000_s22566" name="Graph" r:id="rId3" imgW="3902044" imgH="2643612" progId="">
              <p:embed/>
            </p:oleObj>
          </a:graphicData>
        </a:graphic>
      </p:graphicFrame>
      <p:sp>
        <p:nvSpPr>
          <p:cNvPr id="22532" name="Прямоугольник 3"/>
          <p:cNvSpPr>
            <a:spLocks noChangeArrowheads="1"/>
          </p:cNvSpPr>
          <p:nvPr/>
        </p:nvSpPr>
        <p:spPr bwMode="auto">
          <a:xfrm>
            <a:off x="1560515" y="5734052"/>
            <a:ext cx="9361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</a:rPr>
              <a:t>0. </a:t>
            </a:r>
            <a:r>
              <a:rPr lang="ru-RU" altLang="ru-RU" sz="2800" b="1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latin typeface="Times New Roman" pitchFamily="18" charset="0"/>
              </a:rPr>
              <a:t>Положение идеальной и реальной абсолютных эффективностей в измерении спектра мишени </a:t>
            </a:r>
            <a:r>
              <a:rPr lang="ru-RU" altLang="ru-RU" sz="2800" b="1" baseline="30000" dirty="0">
                <a:solidFill>
                  <a:srgbClr val="FF0000"/>
                </a:solidFill>
                <a:latin typeface="Times New Roman" pitchFamily="18" charset="0"/>
              </a:rPr>
              <a:t>238</a:t>
            </a:r>
            <a:r>
              <a:rPr lang="en-US" altLang="ru-RU" sz="2800" b="1" dirty="0">
                <a:solidFill>
                  <a:srgbClr val="FF0000"/>
                </a:solidFill>
                <a:latin typeface="Times New Roman" pitchFamily="18" charset="0"/>
              </a:rPr>
              <a:t>U</a:t>
            </a:r>
            <a:endParaRPr lang="ru-RU" altLang="ru-RU" sz="2800" b="1" dirty="0">
              <a:solidFill>
                <a:srgbClr val="FF0000"/>
              </a:solidFill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3648076" y="3573464"/>
            <a:ext cx="4216219" cy="3558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74688" algn="l"/>
              </a:tabLst>
            </a:pPr>
            <a:r>
              <a:rPr lang="en-US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gε(lgE )=y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endParaRPr lang="ru-RU" altLang="ru-RU" sz="160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768351" y="549276"/>
            <a:ext cx="10728325" cy="548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>
              <a:lnSpc>
                <a:spcPct val="150000"/>
              </a:lnSpc>
              <a:spcAft>
                <a:spcPts val="800"/>
              </a:spcAft>
              <a:tabLst>
                <a:tab pos="539750" algn="l"/>
              </a:tabLst>
            </a:pP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tabLst>
                <a:tab pos="539750" algn="l"/>
              </a:tabLst>
            </a:pP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Введение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FontTx/>
              <a:buAutoNum type="romanUcPeriod"/>
              <a:tabLst>
                <a:tab pos="539750" algn="l"/>
              </a:tabLst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Экспериментально-методическая база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FontTx/>
              <a:buAutoNum type="romanUcPeriod" startAt="2"/>
              <a:tabLst>
                <a:tab pos="539750" algn="l"/>
              </a:tabLst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Экспериментальные результаты по выходам продуктов (γ, n) реакций, полученные на базе мишени моноизотопа </a:t>
            </a:r>
            <a:r>
              <a:rPr lang="en-US" altLang="ru-RU" sz="20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209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 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FontTx/>
              <a:buAutoNum type="romanUcPeriod" startAt="2"/>
              <a:tabLst>
                <a:tab pos="539750" algn="l"/>
              </a:tabLst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Экспериментальные результаты по выходам, полученные на базе </a:t>
            </a:r>
            <a:r>
              <a:rPr lang="en-US" altLang="ru-RU" sz="2000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 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FontTx/>
              <a:buAutoNum type="romanUcPeriod" startAt="2"/>
              <a:tabLst>
                <a:tab pos="539750" algn="l"/>
              </a:tabLst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Исследования реакций в мишенях </a:t>
            </a:r>
            <a:r>
              <a:rPr lang="en-US" altLang="ru-RU" sz="2000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237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ru-RU" sz="2000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239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 и </a:t>
            </a:r>
            <a:r>
              <a:rPr lang="en-US" altLang="ru-RU" sz="2000" baseline="30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241</a:t>
            </a: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 в поле нейтронов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buFontTx/>
              <a:buAutoNum type="romanUcPeriod" startAt="5"/>
              <a:tabLst>
                <a:tab pos="539750" algn="l"/>
              </a:tabLst>
            </a:pPr>
            <a:r>
              <a:rPr lang="en-US" altLang="ru-RU" sz="20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</a:rPr>
              <a:t>Обсуждение полученных результатов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tabLst>
                <a:tab pos="539750" algn="l"/>
              </a:tabLst>
            </a:pP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Заключение</a:t>
            </a:r>
          </a:p>
          <a:p>
            <a:pPr marL="457200">
              <a:lnSpc>
                <a:spcPct val="150000"/>
              </a:lnSpc>
              <a:spcAft>
                <a:spcPts val="800"/>
              </a:spcAft>
              <a:tabLst>
                <a:tab pos="539750" algn="l"/>
              </a:tabLst>
            </a:pPr>
            <a:endParaRPr lang="ru-RU" altLang="ru-RU" b="1">
              <a:solidFill>
                <a:schemeClr val="tx1"/>
              </a:solidFill>
            </a:endParaRPr>
          </a:p>
        </p:txBody>
      </p:sp>
      <p:sp>
        <p:nvSpPr>
          <p:cNvPr id="5123" name="Прямоугольник 56"/>
          <p:cNvSpPr>
            <a:spLocks noChangeArrowheads="1"/>
          </p:cNvSpPr>
          <p:nvPr/>
        </p:nvSpPr>
        <p:spPr bwMode="auto">
          <a:xfrm>
            <a:off x="11396664" y="6091240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768350" y="756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3555" name="Объект 2"/>
          <p:cNvGraphicFramePr>
            <a:graphicFrameLocks noChangeAspect="1"/>
          </p:cNvGraphicFramePr>
          <p:nvPr/>
        </p:nvGraphicFramePr>
        <p:xfrm>
          <a:off x="2568575" y="15875"/>
          <a:ext cx="7386638" cy="6076950"/>
        </p:xfrm>
        <a:graphic>
          <a:graphicData uri="http://schemas.openxmlformats.org/presentationml/2006/ole">
            <p:oleObj spid="_x0000_s23589" name="Graph" r:id="rId4" imgW="4493386" imgH="3166652" progId="">
              <p:embed/>
            </p:oleObj>
          </a:graphicData>
        </a:graphic>
      </p:graphicFrame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63526" y="6118225"/>
            <a:ext cx="11569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1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1. Сравнение трёх спектров облученной мишени </a:t>
            </a:r>
            <a:r>
              <a:rPr lang="ru-RU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238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U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 на протонном пучке при E</a:t>
            </a:r>
            <a:r>
              <a:rPr lang="en-US" altLang="ru-RU" sz="2000" b="1" baseline="-25000">
                <a:solidFill>
                  <a:schemeClr val="tx1"/>
                </a:solidFill>
                <a:latin typeface="Times New Roman" pitchFamily="18" charset="0"/>
              </a:rPr>
              <a:t>p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=660 МэВ</a:t>
            </a:r>
            <a:endParaRPr lang="ru-RU" altLang="ru-RU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8" t="5684" r="12018" b="7957"/>
          <a:stretch>
            <a:fillRect/>
          </a:stretch>
        </p:blipFill>
        <p:spPr bwMode="auto">
          <a:xfrm>
            <a:off x="912814" y="1052513"/>
            <a:ext cx="4957762" cy="398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18" t="5684" r="12018" b="7957"/>
          <a:stretch>
            <a:fillRect/>
          </a:stretch>
        </p:blipFill>
        <p:spPr bwMode="auto">
          <a:xfrm>
            <a:off x="6169027" y="1017588"/>
            <a:ext cx="5057775" cy="405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1"/>
          <p:cNvSpPr>
            <a:spLocks noChangeArrowheads="1"/>
          </p:cNvSpPr>
          <p:nvPr/>
        </p:nvSpPr>
        <p:spPr bwMode="auto">
          <a:xfrm>
            <a:off x="1704975" y="5373690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Рис.7. Определение периода полураспада </a:t>
            </a:r>
            <a:r>
              <a:rPr lang="ru-RU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239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Np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 по гамма-переходу с энергией 106,12 кэВ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и 277,6 кэВ</a:t>
            </a:r>
            <a:endParaRPr lang="ru-RU" altLang="ru-RU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696914" y="98703"/>
            <a:ext cx="16663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6627" name="Объект 2"/>
          <p:cNvGraphicFramePr>
            <a:graphicFrameLocks noChangeAspect="1"/>
          </p:cNvGraphicFramePr>
          <p:nvPr/>
        </p:nvGraphicFramePr>
        <p:xfrm>
          <a:off x="2855914" y="476252"/>
          <a:ext cx="6786562" cy="5064125"/>
        </p:xfrm>
        <a:graphic>
          <a:graphicData uri="http://schemas.openxmlformats.org/presentationml/2006/ole">
            <p:oleObj spid="_x0000_s26661" name="Graph" r:id="rId3" imgW="3902044" imgH="2643612" progId="">
              <p:embed/>
            </p:oleObj>
          </a:graphicData>
        </a:graphic>
      </p:graphicFrame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1344614" y="5351463"/>
            <a:ext cx="9648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Рис.1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.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Диаграмма ядер, образовавшихся в урановой мишени на пучке протонов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:                          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85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Kr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2-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91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Sr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3-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93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Y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4-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Zr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5-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90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Mo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99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Mo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6-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103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Ru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105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Ru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7-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105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Rh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8-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115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Cd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9-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126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127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10-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131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Te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Te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11-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132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 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12-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Xe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Xe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13-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140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Ba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14-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140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La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15-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141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 143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16-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149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Pm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,  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17-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150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Eu</a:t>
            </a:r>
            <a:endParaRPr lang="ru-RU" alt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23889" y="-45758"/>
            <a:ext cx="15786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7651" name="Объект 2"/>
          <p:cNvGraphicFramePr>
            <a:graphicFrameLocks noChangeAspect="1"/>
          </p:cNvGraphicFramePr>
          <p:nvPr/>
        </p:nvGraphicFramePr>
        <p:xfrm>
          <a:off x="2208213" y="331790"/>
          <a:ext cx="6959600" cy="5026025"/>
        </p:xfrm>
        <a:graphic>
          <a:graphicData uri="http://schemas.openxmlformats.org/presentationml/2006/ole">
            <p:oleObj spid="_x0000_s27685" name="Graph" r:id="rId3" imgW="4493386" imgH="3166652" progId="">
              <p:embed/>
            </p:oleObj>
          </a:graphicData>
        </a:graphic>
      </p:graphicFrame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407989" y="5384802"/>
            <a:ext cx="110172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13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. Выходы продуктов деления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238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U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 на пучке протонов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</a:rPr>
              <a:t>: </a:t>
            </a:r>
            <a:endParaRPr lang="ru-RU" altLang="ru-RU" b="1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85m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Kr,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2-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90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Mo,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3-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91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Sr, 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4-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93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Y,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5-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Zr,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6-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99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Mo,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7-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103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Rh,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8-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115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Cd,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9-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126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10-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127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11-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Sb, 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12-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131m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Te,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13-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132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132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Te,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14-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Xe,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15-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I,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16-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140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Ba,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140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La,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17-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141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Ce,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18-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 143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Ce,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19-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149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Pm,   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20- </a:t>
            </a:r>
            <a:r>
              <a:rPr lang="en-US" altLang="ru-RU" b="1" baseline="30000">
                <a:solidFill>
                  <a:schemeClr val="tx1"/>
                </a:solidFill>
                <a:latin typeface="Times New Roman" pitchFamily="18" charset="0"/>
              </a:rPr>
              <a:t>150m</a:t>
            </a:r>
            <a:r>
              <a:rPr lang="en-US" altLang="ru-RU">
                <a:solidFill>
                  <a:schemeClr val="tx1"/>
                </a:solidFill>
                <a:latin typeface="Times New Roman" pitchFamily="18" charset="0"/>
              </a:rPr>
              <a:t>Eu</a:t>
            </a:r>
            <a:endParaRPr lang="ru-RU" alt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44"/>
          <p:cNvGrpSpPr>
            <a:grpSpLocks/>
          </p:cNvGrpSpPr>
          <p:nvPr/>
        </p:nvGrpSpPr>
        <p:grpSpPr bwMode="auto">
          <a:xfrm>
            <a:off x="3094039" y="1412875"/>
            <a:ext cx="5834062" cy="4189413"/>
            <a:chOff x="2356" y="4426"/>
            <a:chExt cx="7887" cy="6597"/>
          </a:xfrm>
        </p:grpSpPr>
        <p:sp>
          <p:nvSpPr>
            <p:cNvPr id="28678" name="Text Box 91"/>
            <p:cNvSpPr txBox="1">
              <a:spLocks noChangeArrowheads="1"/>
            </p:cNvSpPr>
            <p:nvPr/>
          </p:nvSpPr>
          <p:spPr bwMode="auto">
            <a:xfrm>
              <a:off x="7967" y="4426"/>
              <a:ext cx="2276" cy="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ru-RU" sz="2000" b="1" i="1" dirty="0" err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r>
                <a:rPr lang="en-US" altLang="ru-RU" sz="2000" b="1" i="1" baseline="-30000" dirty="0" err="1">
                  <a:solidFill>
                    <a:srgbClr val="FF0000"/>
                  </a:solidFill>
                  <a:latin typeface="Times New Roman" pitchFamily="18" charset="0"/>
                </a:rPr>
                <a:t>e</a:t>
              </a:r>
              <a:r>
                <a:rPr lang="en-US" altLang="ru-RU" sz="2000" b="1" i="1" dirty="0">
                  <a:solidFill>
                    <a:srgbClr val="FF0000"/>
                  </a:solidFill>
                  <a:latin typeface="Times New Roman" pitchFamily="18" charset="0"/>
                </a:rPr>
                <a:t>=140 </a:t>
              </a:r>
              <a:r>
                <a:rPr lang="en-GB" altLang="ru-RU" sz="2000" b="1" i="1" dirty="0" err="1">
                  <a:solidFill>
                    <a:srgbClr val="FF0000"/>
                  </a:solidFill>
                  <a:latin typeface="Times New Roman" pitchFamily="18" charset="0"/>
                </a:rPr>
                <a:t>МэВ</a:t>
              </a:r>
              <a:endParaRPr lang="en-GB" altLang="ru-RU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28679" name="Group 45"/>
            <p:cNvGrpSpPr>
              <a:grpSpLocks/>
            </p:cNvGrpSpPr>
            <p:nvPr/>
          </p:nvGrpSpPr>
          <p:grpSpPr bwMode="auto">
            <a:xfrm>
              <a:off x="2356" y="4884"/>
              <a:ext cx="7543" cy="6139"/>
              <a:chOff x="2340" y="3655"/>
              <a:chExt cx="7543" cy="6139"/>
            </a:xfrm>
          </p:grpSpPr>
          <p:grpSp>
            <p:nvGrpSpPr>
              <p:cNvPr id="28680" name="Group 84"/>
              <p:cNvGrpSpPr>
                <a:grpSpLocks/>
              </p:cNvGrpSpPr>
              <p:nvPr/>
            </p:nvGrpSpPr>
            <p:grpSpPr bwMode="auto">
              <a:xfrm>
                <a:off x="3082" y="3655"/>
                <a:ext cx="6673" cy="5908"/>
                <a:chOff x="3082" y="3655"/>
                <a:chExt cx="6673" cy="5908"/>
              </a:xfrm>
            </p:grpSpPr>
            <p:grpSp>
              <p:nvGrpSpPr>
                <p:cNvPr id="28719" name="Group 86"/>
                <p:cNvGrpSpPr>
                  <a:grpSpLocks/>
                </p:cNvGrpSpPr>
                <p:nvPr/>
              </p:nvGrpSpPr>
              <p:grpSpPr bwMode="auto">
                <a:xfrm>
                  <a:off x="3082" y="3655"/>
                  <a:ext cx="6673" cy="5908"/>
                  <a:chOff x="3082" y="3655"/>
                  <a:chExt cx="6673" cy="5908"/>
                </a:xfrm>
              </p:grpSpPr>
              <p:sp>
                <p:nvSpPr>
                  <p:cNvPr id="28721" name="Text Box 9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2" y="5756"/>
                    <a:ext cx="801" cy="6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 altLang="ru-RU" sz="2400" b="1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e </a:t>
                    </a:r>
                    <a:r>
                      <a:rPr lang="en-US" altLang="ru-RU" sz="2400" b="1" i="1" baseline="30000">
                        <a:solidFill>
                          <a:schemeClr val="tx1"/>
                        </a:solidFill>
                      </a:rPr>
                      <a:t>–</a:t>
                    </a:r>
                    <a:endParaRPr lang="en-US" altLang="ru-RU" sz="2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2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618" y="5868"/>
                    <a:ext cx="1137" cy="68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 altLang="ru-RU" sz="2400" b="1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n</a:t>
                    </a:r>
                    <a:r>
                      <a:rPr lang="en-US" altLang="ru-RU" sz="2400" b="1" i="1" baseline="30000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0</a:t>
                    </a:r>
                    <a:r>
                      <a:rPr lang="en-US" altLang="ru-RU" sz="2400" b="1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, γ</a:t>
                    </a:r>
                    <a:endParaRPr lang="en-US" altLang="ru-RU" sz="2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23" name="Text Box 8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58" y="9133"/>
                    <a:ext cx="1748" cy="4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 altLang="ru-RU" sz="1600" b="1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d=3 </a:t>
                    </a:r>
                    <a:r>
                      <a:rPr lang="en-GB" altLang="ru-RU" sz="1600" b="1" i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мм</a:t>
                    </a:r>
                    <a:endParaRPr lang="en-GB" altLang="ru-RU" sz="2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724" name="Text 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83" y="3655"/>
                    <a:ext cx="1549" cy="50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/>
                    <a:r>
                      <a:rPr lang="en-GB" altLang="ru-RU" sz="1400" b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Конвертор</a:t>
                    </a:r>
                    <a:endParaRPr lang="en-GB" altLang="ru-RU" sz="200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28720" name="AutoShape 85"/>
                <p:cNvCxnSpPr>
                  <a:cxnSpLocks noChangeShapeType="1"/>
                </p:cNvCxnSpPr>
                <p:nvPr/>
              </p:nvCxnSpPr>
              <p:spPr bwMode="auto">
                <a:xfrm flipH="1">
                  <a:off x="6038" y="4194"/>
                  <a:ext cx="351" cy="98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grpSp>
            <p:nvGrpSpPr>
              <p:cNvPr id="28681" name="Group 46"/>
              <p:cNvGrpSpPr>
                <a:grpSpLocks/>
              </p:cNvGrpSpPr>
              <p:nvPr/>
            </p:nvGrpSpPr>
            <p:grpSpPr bwMode="auto">
              <a:xfrm>
                <a:off x="2340" y="3695"/>
                <a:ext cx="7543" cy="6099"/>
                <a:chOff x="2340" y="3695"/>
                <a:chExt cx="7543" cy="6099"/>
              </a:xfrm>
            </p:grpSpPr>
            <p:cxnSp>
              <p:nvCxnSpPr>
                <p:cNvPr id="28682" name="AutoShape 83"/>
                <p:cNvCxnSpPr>
                  <a:cxnSpLocks noChangeShapeType="1"/>
                </p:cNvCxnSpPr>
                <p:nvPr/>
              </p:nvCxnSpPr>
              <p:spPr bwMode="auto">
                <a:xfrm>
                  <a:off x="4160" y="4070"/>
                  <a:ext cx="1113" cy="66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grpSp>
              <p:nvGrpSpPr>
                <p:cNvPr id="28683" name="Group 47"/>
                <p:cNvGrpSpPr>
                  <a:grpSpLocks/>
                </p:cNvGrpSpPr>
                <p:nvPr/>
              </p:nvGrpSpPr>
              <p:grpSpPr bwMode="auto">
                <a:xfrm>
                  <a:off x="2340" y="3695"/>
                  <a:ext cx="7543" cy="6099"/>
                  <a:chOff x="2340" y="3695"/>
                  <a:chExt cx="7543" cy="6099"/>
                </a:xfrm>
              </p:grpSpPr>
              <p:sp>
                <p:nvSpPr>
                  <p:cNvPr id="28684" name="Text Box 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78" y="3695"/>
                    <a:ext cx="1485" cy="4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/>
                    <a:r>
                      <a:rPr lang="en-GB" altLang="ru-RU" sz="1400" b="1">
                        <a:solidFill>
                          <a:schemeClr val="tx1"/>
                        </a:solidFill>
                        <a:latin typeface="Times New Roman" pitchFamily="18" charset="0"/>
                      </a:rPr>
                      <a:t>Мишень</a:t>
                    </a:r>
                    <a:endParaRPr lang="en-GB" altLang="ru-RU" sz="200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28685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4597" y="4194"/>
                    <a:ext cx="5286" cy="5600"/>
                    <a:chOff x="5379" y="2310"/>
                    <a:chExt cx="7725" cy="7660"/>
                  </a:xfrm>
                </p:grpSpPr>
                <p:sp>
                  <p:nvSpPr>
                    <p:cNvPr id="28687" name="Прямоугольник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67" y="2310"/>
                      <a:ext cx="849" cy="6211"/>
                    </a:xfrm>
                    <a:prstGeom prst="rect">
                      <a:avLst/>
                    </a:prstGeom>
                    <a:solidFill>
                      <a:srgbClr val="7F7F7F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endParaRPr lang="ru-RU" altLang="ru-RU" sz="20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688" name="Прямоугольник 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7" y="3658"/>
                      <a:ext cx="538" cy="3712"/>
                    </a:xfrm>
                    <a:prstGeom prst="rect">
                      <a:avLst/>
                    </a:prstGeom>
                    <a:solidFill>
                      <a:srgbClr val="E7E6E6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anchor="ctr"/>
                    <a:lstStyle/>
                    <a:p>
                      <a:endParaRPr lang="ru-RU" altLang="ru-RU" sz="200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28689" name="Group 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484" y="3224"/>
                      <a:ext cx="5620" cy="4521"/>
                      <a:chOff x="7484" y="3224"/>
                      <a:chExt cx="5620" cy="4521"/>
                    </a:xfrm>
                  </p:grpSpPr>
                  <p:grpSp>
                    <p:nvGrpSpPr>
                      <p:cNvPr id="28694" name="Группа 1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782" y="5436"/>
                        <a:ext cx="5322" cy="178"/>
                        <a:chOff x="0" y="0"/>
                        <a:chExt cx="30406" cy="990"/>
                      </a:xfrm>
                    </p:grpSpPr>
                    <p:cxnSp>
                      <p:nvCxnSpPr>
                        <p:cNvPr id="28715" name="Прямая со стрелкой 4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232"/>
                          <a:ext cx="30406" cy="33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28716" name="Группа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179" y="0"/>
                          <a:ext cx="1206" cy="990"/>
                          <a:chOff x="0" y="0"/>
                          <a:chExt cx="120650" cy="99011"/>
                        </a:xfrm>
                      </p:grpSpPr>
                      <p:sp>
                        <p:nvSpPr>
                          <p:cNvPr id="28717" name="Прямая соединительная линия 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0" y="0"/>
                            <a:ext cx="120650" cy="54610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8718" name="Прямая соединительная линия 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0" y="58242"/>
                            <a:ext cx="107930" cy="40769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8695" name="Группа 11"/>
                      <p:cNvGrpSpPr>
                        <a:grpSpLocks/>
                      </p:cNvGrpSpPr>
                      <p:nvPr/>
                    </p:nvGrpSpPr>
                    <p:grpSpPr bwMode="auto">
                      <a:xfrm rot="19931283" flipV="1">
                        <a:off x="7484" y="3822"/>
                        <a:ext cx="4438" cy="213"/>
                        <a:chOff x="0" y="0"/>
                        <a:chExt cx="30406" cy="990"/>
                      </a:xfrm>
                    </p:grpSpPr>
                    <p:cxnSp>
                      <p:nvCxnSpPr>
                        <p:cNvPr id="28711" name="Прямая со стрелкой 12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232"/>
                          <a:ext cx="30406" cy="33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28712" name="Группа 1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179" y="0"/>
                          <a:ext cx="1206" cy="990"/>
                          <a:chOff x="0" y="0"/>
                          <a:chExt cx="120650" cy="99011"/>
                        </a:xfrm>
                      </p:grpSpPr>
                      <p:sp>
                        <p:nvSpPr>
                          <p:cNvPr id="28713" name="Прямая соединительная линия 1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0" y="0"/>
                            <a:ext cx="120650" cy="54610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8714" name="Прямая соединительная линия 1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0" y="58242"/>
                            <a:ext cx="107930" cy="40769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8696" name="Группа 16"/>
                      <p:cNvGrpSpPr>
                        <a:grpSpLocks/>
                      </p:cNvGrpSpPr>
                      <p:nvPr/>
                    </p:nvGrpSpPr>
                    <p:grpSpPr bwMode="auto">
                      <a:xfrm rot="1271679">
                        <a:off x="7592" y="6833"/>
                        <a:ext cx="4526" cy="155"/>
                        <a:chOff x="0" y="0"/>
                        <a:chExt cx="30406" cy="990"/>
                      </a:xfrm>
                    </p:grpSpPr>
                    <p:cxnSp>
                      <p:nvCxnSpPr>
                        <p:cNvPr id="28707" name="Прямая со стрелкой 17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232"/>
                          <a:ext cx="30406" cy="33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28708" name="Группа 1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179" y="0"/>
                          <a:ext cx="1206" cy="990"/>
                          <a:chOff x="0" y="0"/>
                          <a:chExt cx="120650" cy="99011"/>
                        </a:xfrm>
                      </p:grpSpPr>
                      <p:sp>
                        <p:nvSpPr>
                          <p:cNvPr id="28709" name="Прямая соединительная линия 19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0" y="0"/>
                            <a:ext cx="120650" cy="54610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8710" name="Прямая соединительная линия 2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0" y="58242"/>
                            <a:ext cx="107930" cy="40769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8697" name="Группа 22"/>
                      <p:cNvGrpSpPr>
                        <a:grpSpLocks/>
                      </p:cNvGrpSpPr>
                      <p:nvPr/>
                    </p:nvGrpSpPr>
                    <p:grpSpPr bwMode="auto">
                      <a:xfrm rot="2057675">
                        <a:off x="7487" y="7581"/>
                        <a:ext cx="2784" cy="164"/>
                        <a:chOff x="0" y="0"/>
                        <a:chExt cx="30406" cy="990"/>
                      </a:xfrm>
                    </p:grpSpPr>
                    <p:cxnSp>
                      <p:nvCxnSpPr>
                        <p:cNvPr id="28703" name="Прямая со стрелкой 2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232"/>
                          <a:ext cx="30406" cy="33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28704" name="Группа 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179" y="0"/>
                          <a:ext cx="1206" cy="990"/>
                          <a:chOff x="0" y="0"/>
                          <a:chExt cx="120650" cy="99011"/>
                        </a:xfrm>
                      </p:grpSpPr>
                      <p:sp>
                        <p:nvSpPr>
                          <p:cNvPr id="28705" name="Прямая соединительная линия 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0" y="0"/>
                            <a:ext cx="120650" cy="54610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8706" name="Прямая соединительная линия 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0" y="58242"/>
                            <a:ext cx="107930" cy="40769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  <p:grpSp>
                    <p:nvGrpSpPr>
                      <p:cNvPr id="28698" name="Группа 22"/>
                      <p:cNvGrpSpPr>
                        <a:grpSpLocks/>
                      </p:cNvGrpSpPr>
                      <p:nvPr/>
                    </p:nvGrpSpPr>
                    <p:grpSpPr bwMode="auto">
                      <a:xfrm rot="-2081479">
                        <a:off x="7540" y="3224"/>
                        <a:ext cx="2979" cy="164"/>
                        <a:chOff x="0" y="0"/>
                        <a:chExt cx="30406" cy="990"/>
                      </a:xfrm>
                    </p:grpSpPr>
                    <p:cxnSp>
                      <p:nvCxnSpPr>
                        <p:cNvPr id="28699" name="Прямая со стрелкой 2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0" y="232"/>
                          <a:ext cx="30406" cy="331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noFill/>
                            </a14:hiddenFill>
                          </a:ext>
                        </a:extLst>
                      </p:spPr>
                    </p:cxnSp>
                    <p:grpSp>
                      <p:nvGrpSpPr>
                        <p:cNvPr id="28700" name="Группа 2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9179" y="0"/>
                          <a:ext cx="1206" cy="990"/>
                          <a:chOff x="0" y="0"/>
                          <a:chExt cx="120650" cy="99011"/>
                        </a:xfrm>
                      </p:grpSpPr>
                      <p:sp>
                        <p:nvSpPr>
                          <p:cNvPr id="28701" name="Прямая соединительная линия 25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0" y="0"/>
                            <a:ext cx="120650" cy="54610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28702" name="Прямая соединительная линия 2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0" y="58242"/>
                            <a:ext cx="107930" cy="40769"/>
                          </a:xfrm>
                          <a:prstGeom prst="line">
                            <a:avLst/>
                          </a:prstGeom>
                          <a:noFill/>
                          <a:ln w="63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noFill/>
                              </a14:hiddenFill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</p:grpSp>
                  </p:grpSp>
                </p:grpSp>
                <p:cxnSp>
                  <p:nvCxnSpPr>
                    <p:cNvPr id="28690" name="AutoShape 5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367" y="8640"/>
                      <a:ext cx="0" cy="131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8691" name="AutoShape 52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7216" y="8659"/>
                      <a:ext cx="0" cy="1311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8692" name="AutoShape 51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5379" y="9317"/>
                      <a:ext cx="988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28693" name="AutoShape 50"/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7207" y="9285"/>
                      <a:ext cx="975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28686" name="AutoShape 48"/>
                  <p:cNvSpPr>
                    <a:spLocks noChangeArrowheads="1"/>
                  </p:cNvSpPr>
                  <p:nvPr/>
                </p:nvSpPr>
                <p:spPr bwMode="auto">
                  <a:xfrm>
                    <a:off x="2340" y="6355"/>
                    <a:ext cx="2933" cy="201"/>
                  </a:xfrm>
                  <a:prstGeom prst="rightArrow">
                    <a:avLst>
                      <a:gd name="adj1" fmla="val 50000"/>
                      <a:gd name="adj2" fmla="val 364801"/>
                    </a:avLst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 altLang="ru-RU" sz="20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8675" name="Прямоугольник 50"/>
          <p:cNvSpPr>
            <a:spLocks noChangeArrowheads="1"/>
          </p:cNvSpPr>
          <p:nvPr/>
        </p:nvSpPr>
        <p:spPr bwMode="auto">
          <a:xfrm>
            <a:off x="1357315" y="5702302"/>
            <a:ext cx="9463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</a:rPr>
              <a:t>14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. Схема облучения мишени природного урана в поле генератора нейтронов (свинец) на пучке электронов</a:t>
            </a:r>
            <a:endParaRPr lang="ru-RU" altLang="ru-RU" sz="2400" b="1" dirty="0">
              <a:solidFill>
                <a:srgbClr val="FF0000"/>
              </a:solidFill>
            </a:endParaRPr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3390901" y="354014"/>
            <a:ext cx="5091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</a:rPr>
              <a:t>Мишень </a:t>
            </a:r>
            <a:r>
              <a:rPr lang="en-US" altLang="ru-RU" sz="2400" b="1" baseline="30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ru-RU" altLang="ru-RU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пучке электронов</a:t>
            </a:r>
            <a:endParaRPr lang="en-US" altLang="ru-RU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50175" y="3118284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tx1"/>
                </a:solidFill>
                <a:latin typeface="+mj-lt"/>
              </a:rPr>
              <a:t>, e </a:t>
            </a:r>
            <a:r>
              <a:rPr lang="en-US" sz="2400" b="1" i="1" baseline="30000" dirty="0" smtClean="0">
                <a:solidFill>
                  <a:schemeClr val="tx1"/>
                </a:solidFill>
                <a:latin typeface="+mj-lt"/>
              </a:rPr>
              <a:t>-</a:t>
            </a:r>
            <a:endParaRPr lang="ru-RU" sz="2400" b="1" i="1" baseline="300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9" name="Объект 1"/>
          <p:cNvGraphicFramePr>
            <a:graphicFrameLocks noChangeAspect="1"/>
          </p:cNvGraphicFramePr>
          <p:nvPr/>
        </p:nvGraphicFramePr>
        <p:xfrm>
          <a:off x="1704976" y="17463"/>
          <a:ext cx="8712200" cy="6157912"/>
        </p:xfrm>
        <a:graphic>
          <a:graphicData uri="http://schemas.openxmlformats.org/presentationml/2006/ole">
            <p:oleObj spid="_x0000_s29732" name="Graph" r:id="rId3" imgW="4273236" imgH="3005750" progId="">
              <p:embed/>
            </p:oleObj>
          </a:graphicData>
        </a:graphic>
      </p:graphicFrame>
      <p:sp>
        <p:nvSpPr>
          <p:cNvPr id="29700" name="Прямоугольник 72"/>
          <p:cNvSpPr>
            <a:spLocks noChangeArrowheads="1"/>
          </p:cNvSpPr>
          <p:nvPr/>
        </p:nvSpPr>
        <p:spPr bwMode="auto">
          <a:xfrm>
            <a:off x="1755775" y="5732465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Рис.15. Положение идеальной и реальной абсолютных эффективностей в измерении спектра мишени </a:t>
            </a:r>
            <a:r>
              <a:rPr lang="en-US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238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U</a:t>
            </a:r>
            <a:endParaRPr lang="ru-RU" altLang="ru-RU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0723" name="Объект 2"/>
          <p:cNvGraphicFramePr>
            <a:graphicFrameLocks noChangeAspect="1"/>
          </p:cNvGraphicFramePr>
          <p:nvPr/>
        </p:nvGraphicFramePr>
        <p:xfrm>
          <a:off x="2659064" y="274640"/>
          <a:ext cx="6442075" cy="4979987"/>
        </p:xfrm>
        <a:graphic>
          <a:graphicData uri="http://schemas.openxmlformats.org/presentationml/2006/ole">
            <p:oleObj spid="_x0000_s30757" name="Graph" r:id="rId3" imgW="3902044" imgH="2643612" progId="">
              <p:embed/>
            </p:oleObj>
          </a:graphicData>
        </a:graphic>
      </p:graphicFrame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431800" y="5294315"/>
            <a:ext cx="113776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6.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Диаграмма образовавшихся ядер в мишени </a:t>
            </a:r>
            <a:r>
              <a:rPr lang="ru-RU" altLang="ru-RU" b="1" baseline="30000" dirty="0">
                <a:solidFill>
                  <a:srgbClr val="FF0000"/>
                </a:solidFill>
                <a:latin typeface="Times New Roman" pitchFamily="18" charset="0"/>
              </a:rPr>
              <a:t>238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</a:rPr>
              <a:t>U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 на пучке 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ru-RU" altLang="ru-RU" b="1" baseline="30000" dirty="0">
                <a:solidFill>
                  <a:srgbClr val="FF0000"/>
                </a:solidFill>
                <a:latin typeface="Times New Roman" pitchFamily="18" charset="0"/>
              </a:rPr>
              <a:t>– 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ru-RU" altLang="ru-RU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78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Ge,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Br,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3-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79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85m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4-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Rb,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89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Rb,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5-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Sr,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Sr,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6-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91m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Y,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Y,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Y,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7-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Zr,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Zr,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8-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Nb,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9-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94m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Tc,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Tc,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10-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99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Pd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, 11-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104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Cd,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12-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105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Ru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13-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112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Ag,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113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Ag, 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14-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108m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In,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109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In,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114m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In,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15-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123m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Sn,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Sn,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Sn,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16-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117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130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17-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Te,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133m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Te,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Te,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18-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123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19-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Xe,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135m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Xe,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20-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138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Cs,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21-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141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Ce,   2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142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La,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23-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146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Pr,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24- </a:t>
            </a:r>
            <a:r>
              <a:rPr lang="en-US" altLang="ru-RU" sz="1600" b="1" baseline="30000" dirty="0">
                <a:solidFill>
                  <a:schemeClr val="tx1"/>
                </a:solidFill>
                <a:latin typeface="Times New Roman" pitchFamily="18" charset="0"/>
              </a:rPr>
              <a:t>149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Nd </a:t>
            </a:r>
            <a:endParaRPr lang="ru-RU" alt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920876" y="42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1747" name="Объект 2"/>
          <p:cNvGraphicFramePr>
            <a:graphicFrameLocks noChangeAspect="1"/>
          </p:cNvGraphicFramePr>
          <p:nvPr/>
        </p:nvGraphicFramePr>
        <p:xfrm>
          <a:off x="2903539" y="2"/>
          <a:ext cx="6840538" cy="5160963"/>
        </p:xfrm>
        <a:graphic>
          <a:graphicData uri="http://schemas.openxmlformats.org/presentationml/2006/ole">
            <p:oleObj spid="_x0000_s31781" name="Graph" r:id="rId3" imgW="4109103" imgH="2783547" progId="">
              <p:embed/>
            </p:oleObj>
          </a:graphicData>
        </a:graphic>
      </p:graphicFrame>
      <p:sp>
        <p:nvSpPr>
          <p:cNvPr id="31749" name="Прямоугольник 4"/>
          <p:cNvSpPr>
            <a:spLocks noChangeArrowheads="1"/>
          </p:cNvSpPr>
          <p:nvPr/>
        </p:nvSpPr>
        <p:spPr bwMode="auto">
          <a:xfrm>
            <a:off x="1127126" y="5160964"/>
            <a:ext cx="1044098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Рис.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7. Выходы продуктов деления </a:t>
            </a:r>
            <a:r>
              <a:rPr lang="ru-RU" altLang="ru-RU" b="1" baseline="30000" dirty="0">
                <a:solidFill>
                  <a:srgbClr val="FF0000"/>
                </a:solidFill>
                <a:latin typeface="Times New Roman" pitchFamily="18" charset="0"/>
              </a:rPr>
              <a:t>238</a:t>
            </a:r>
            <a:r>
              <a:rPr lang="en-US" altLang="ru-RU" b="1" dirty="0">
                <a:solidFill>
                  <a:srgbClr val="FF0000"/>
                </a:solidFill>
                <a:latin typeface="Times New Roman" pitchFamily="18" charset="0"/>
              </a:rPr>
              <a:t>U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 на пучке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электронов</a:t>
            </a:r>
            <a:r>
              <a:rPr lang="en-US" altLang="ru-RU" b="1" dirty="0" smtClean="0">
                <a:solidFill>
                  <a:srgbClr val="FF0000"/>
                </a:solidFill>
                <a:latin typeface="Times New Roman" pitchFamily="18" charset="0"/>
              </a:rPr>
              <a:t>,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ru-RU" b="1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altLang="ru-RU" b="1" baseline="-25000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ru-RU" altLang="ru-RU" b="1" baseline="-25000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ru-RU" altLang="ru-RU" b="1" dirty="0">
                <a:solidFill>
                  <a:srgbClr val="FF0000"/>
                </a:solidFill>
                <a:latin typeface="Times New Roman" pitchFamily="18" charset="0"/>
              </a:rPr>
              <a:t>= 140 МэВ</a:t>
            </a: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endParaRPr lang="ru-RU" altLang="ru-RU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78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Ge,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79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84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Br,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85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Kr,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89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Rb,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6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94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Y,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94m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Tc,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Zr,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97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Nb,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99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Pd,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104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Cd, 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10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105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Rh, 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112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Ag, 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114m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In,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117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123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127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Sn,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16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Sn,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128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129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130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Sb,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19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20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Te,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Te,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I,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135m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Xe,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23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138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Cs,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24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141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Ce,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141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Ba,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25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142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La,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26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146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Pr,     </a:t>
            </a:r>
            <a:r>
              <a:rPr lang="en-US" altLang="ru-RU" sz="1600" b="1" dirty="0">
                <a:solidFill>
                  <a:schemeClr val="tx1"/>
                </a:solidFill>
                <a:latin typeface="Times New Roman" pitchFamily="18" charset="0"/>
              </a:rPr>
              <a:t>27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altLang="ru-RU" sz="1600" baseline="30000" dirty="0">
                <a:solidFill>
                  <a:schemeClr val="tx1"/>
                </a:solidFill>
                <a:latin typeface="Times New Roman" pitchFamily="18" charset="0"/>
              </a:rPr>
              <a:t>149</a:t>
            </a:r>
            <a:r>
              <a:rPr lang="en-US" altLang="ru-RU" sz="1600" dirty="0">
                <a:solidFill>
                  <a:schemeClr val="tx1"/>
                </a:solidFill>
                <a:latin typeface="Times New Roman" pitchFamily="18" charset="0"/>
              </a:rPr>
              <a:t>Nd.</a:t>
            </a:r>
            <a:endParaRPr lang="ru-RU" alt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1347788"/>
            <a:ext cx="67151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5"/>
          <p:cNvSpPr>
            <a:spLocks noChangeArrowheads="1"/>
          </p:cNvSpPr>
          <p:nvPr/>
        </p:nvSpPr>
        <p:spPr bwMode="auto">
          <a:xfrm>
            <a:off x="479425" y="5521327"/>
            <a:ext cx="113760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1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8. Экспериментальная установка «Квинта» и мишени 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NpO</a:t>
            </a:r>
            <a:r>
              <a:rPr lang="ru-RU" altLang="ru-RU" sz="2400" b="1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 (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PuO</a:t>
            </a:r>
            <a:r>
              <a:rPr lang="ru-RU" altLang="ru-RU" sz="2400" b="1" baseline="-2500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и 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AmO</a:t>
            </a:r>
            <a:r>
              <a:rPr lang="ru-RU" altLang="ru-RU" sz="2400" b="1" baseline="-25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)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grpSp>
        <p:nvGrpSpPr>
          <p:cNvPr id="32773" name="Группа 6"/>
          <p:cNvGrpSpPr>
            <a:grpSpLocks/>
          </p:cNvGrpSpPr>
          <p:nvPr/>
        </p:nvGrpSpPr>
        <p:grpSpPr bwMode="auto">
          <a:xfrm>
            <a:off x="7353300" y="1560513"/>
            <a:ext cx="4527550" cy="3534032"/>
            <a:chOff x="3000450" y="404664"/>
            <a:chExt cx="6408712" cy="4752528"/>
          </a:xfrm>
        </p:grpSpPr>
        <p:pic>
          <p:nvPicPr>
            <p:cNvPr id="3277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202" t="28345" r="27309" b="6688"/>
            <a:stretch>
              <a:fillRect/>
            </a:stretch>
          </p:blipFill>
          <p:spPr bwMode="auto">
            <a:xfrm>
              <a:off x="3000450" y="404664"/>
              <a:ext cx="6048673" cy="475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6" name="TextBox 5"/>
            <p:cNvSpPr txBox="1">
              <a:spLocks noChangeArrowheads="1"/>
            </p:cNvSpPr>
            <p:nvPr/>
          </p:nvSpPr>
          <p:spPr bwMode="auto">
            <a:xfrm>
              <a:off x="7536954" y="4509120"/>
              <a:ext cx="1872208" cy="496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ru-RU" altLang="ru-RU"/>
            </a:p>
          </p:txBody>
        </p:sp>
      </p:grpSp>
      <p:sp>
        <p:nvSpPr>
          <p:cNvPr id="32774" name="Прямоугольник 1"/>
          <p:cNvSpPr>
            <a:spLocks noChangeArrowheads="1"/>
          </p:cNvSpPr>
          <p:nvPr/>
        </p:nvSpPr>
        <p:spPr bwMode="auto">
          <a:xfrm>
            <a:off x="768351" y="106365"/>
            <a:ext cx="108442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alt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Исследования реакций в мишенях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237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239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 и 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241</a:t>
            </a:r>
            <a:r>
              <a:rPr lang="en-US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</a:rPr>
              <a:t> в поле нейтронов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Объект 1"/>
          <p:cNvGraphicFramePr>
            <a:graphicFrameLocks noChangeAspect="1"/>
          </p:cNvGraphicFramePr>
          <p:nvPr/>
        </p:nvGraphicFramePr>
        <p:xfrm>
          <a:off x="2209800" y="384177"/>
          <a:ext cx="7302500" cy="5241925"/>
        </p:xfrm>
        <a:graphic>
          <a:graphicData uri="http://schemas.openxmlformats.org/presentationml/2006/ole">
            <p:oleObj spid="_x0000_s33829" name="Graph" r:id="rId3" imgW="3902044" imgH="2643612" progId="">
              <p:embed/>
            </p:oleObj>
          </a:graphicData>
        </a:graphic>
      </p:graphicFrame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1344615" y="5821365"/>
            <a:ext cx="9577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1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9. Положение идеальной и реальной абсолютных эффективностей в измерении спектра мишени </a:t>
            </a:r>
            <a:r>
              <a:rPr lang="ru-RU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239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Pu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sp>
        <p:nvSpPr>
          <p:cNvPr id="33796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26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7" name="Прямоугольник 4"/>
          <p:cNvSpPr>
            <a:spLocks noChangeArrowheads="1"/>
          </p:cNvSpPr>
          <p:nvPr/>
        </p:nvSpPr>
        <p:spPr bwMode="auto">
          <a:xfrm>
            <a:off x="5087939" y="4581526"/>
            <a:ext cx="4216219" cy="3558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74688" algn="l"/>
              </a:tabLst>
            </a:pPr>
            <a:r>
              <a:rPr lang="en-US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gε(lgE )=y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sz="16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16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endParaRPr lang="ru-RU" altLang="ru-RU" sz="1600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1"/>
          <p:cNvSpPr>
            <a:spLocks noChangeArrowheads="1"/>
          </p:cNvSpPr>
          <p:nvPr/>
        </p:nvSpPr>
        <p:spPr bwMode="auto">
          <a:xfrm>
            <a:off x="768351" y="333376"/>
            <a:ext cx="107283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449263" algn="ctr">
              <a:lnSpc>
                <a:spcPct val="150000"/>
              </a:lnSpc>
            </a:pPr>
            <a:endParaRPr lang="ru-RU" alt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ctr">
              <a:lnSpc>
                <a:spcPct val="150000"/>
              </a:lnSpc>
            </a:pP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Аннотация</a:t>
            </a: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 algn="just">
              <a:lnSpc>
                <a:spcPct val="15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редложена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методика определения выходов образовавшихся ядер в облученной мишени. При обработке введено понятие реальной абсолютной эффективности системы, которая содержит неточечный образец с детектором. С целью подтверждения предложенной методики приведены расчёты по реакциям (γ, n), происходящих в мишени </a:t>
            </a:r>
            <a:r>
              <a:rPr lang="ru-RU" altLang="ru-RU" sz="2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Bi. </a:t>
            </a:r>
          </a:p>
          <a:p>
            <a:pPr indent="449263" algn="just">
              <a:lnSpc>
                <a:spcPct val="150000"/>
              </a:lnSpc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Проведены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эксперименты, связанные с облучением урановой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мишени.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Представлены массовые распределения продуктов деления и выходы ядер, образующихся в мишени </a:t>
            </a:r>
            <a:r>
              <a:rPr lang="ru-RU" altLang="ru-RU" sz="200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238</a:t>
            </a:r>
            <a:r>
              <a:rPr lang="en-US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147" name="Прямоугольник 56"/>
          <p:cNvSpPr>
            <a:spLocks noChangeArrowheads="1"/>
          </p:cNvSpPr>
          <p:nvPr/>
        </p:nvSpPr>
        <p:spPr bwMode="auto">
          <a:xfrm>
            <a:off x="11396664" y="6091240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3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7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0" y="-161647"/>
            <a:ext cx="18321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4820" name="Объект 3"/>
          <p:cNvGraphicFramePr>
            <a:graphicFrameLocks noChangeAspect="1"/>
          </p:cNvGraphicFramePr>
          <p:nvPr/>
        </p:nvGraphicFramePr>
        <p:xfrm>
          <a:off x="417514" y="74613"/>
          <a:ext cx="7632699" cy="6221412"/>
        </p:xfrm>
        <a:graphic>
          <a:graphicData uri="http://schemas.openxmlformats.org/presentationml/2006/ole">
            <p:oleObj spid="_x0000_s34889" name="Graph" r:id="rId3" imgW="3902044" imgH="2643612" progId="">
              <p:embed/>
            </p:oleObj>
          </a:graphicData>
        </a:graphic>
      </p:graphicFrame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pic>
        <p:nvPicPr>
          <p:cNvPr id="34822" name="Рисунок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268413"/>
            <a:ext cx="41529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6"/>
          <p:cNvSpPr>
            <a:spLocks noChangeArrowheads="1"/>
          </p:cNvSpPr>
          <p:nvPr/>
        </p:nvSpPr>
        <p:spPr bwMode="auto">
          <a:xfrm>
            <a:off x="8185151" y="27141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34824" name="Rectangle 9"/>
          <p:cNvSpPr>
            <a:spLocks noChangeArrowheads="1"/>
          </p:cNvSpPr>
          <p:nvPr/>
        </p:nvSpPr>
        <p:spPr bwMode="auto">
          <a:xfrm>
            <a:off x="8345488" y="2712522"/>
            <a:ext cx="13234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34825" name="Объект 10"/>
          <p:cNvGraphicFramePr>
            <a:graphicFrameLocks noChangeAspect="1"/>
          </p:cNvGraphicFramePr>
          <p:nvPr/>
        </p:nvGraphicFramePr>
        <p:xfrm>
          <a:off x="8439150" y="3716339"/>
          <a:ext cx="3633788" cy="479425"/>
        </p:xfrm>
        <a:graphic>
          <a:graphicData uri="http://schemas.openxmlformats.org/presentationml/2006/ole">
            <p:oleObj spid="_x0000_s34890" name="Equation" r:id="rId5" imgW="2043813" imgH="266584" progId="">
              <p:embed/>
            </p:oleObj>
          </a:graphicData>
        </a:graphic>
      </p:graphicFrame>
      <p:sp>
        <p:nvSpPr>
          <p:cNvPr id="34826" name="Прямоугольник 3"/>
          <p:cNvSpPr>
            <a:spLocks noChangeArrowheads="1"/>
          </p:cNvSpPr>
          <p:nvPr/>
        </p:nvSpPr>
        <p:spPr bwMode="auto">
          <a:xfrm>
            <a:off x="544514" y="6240463"/>
            <a:ext cx="7929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Рис.20. Сравнение двух спектров облученной мишени </a:t>
            </a:r>
            <a:r>
              <a:rPr lang="ru-RU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23</a:t>
            </a:r>
            <a:r>
              <a:rPr lang="en-US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7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Np</a:t>
            </a:r>
            <a:endParaRPr lang="ru-RU" altLang="ru-RU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28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43" name="Объект 3"/>
          <p:cNvGraphicFramePr>
            <a:graphicFrameLocks noChangeAspect="1"/>
          </p:cNvGraphicFramePr>
          <p:nvPr/>
        </p:nvGraphicFramePr>
        <p:xfrm>
          <a:off x="2552701" y="376238"/>
          <a:ext cx="7632699" cy="5554662"/>
        </p:xfrm>
        <a:graphic>
          <a:graphicData uri="http://schemas.openxmlformats.org/presentationml/2006/ole">
            <p:oleObj spid="_x0000_s35876" name="Graph" r:id="rId3" imgW="3902044" imgH="2643612" progId="">
              <p:embed/>
            </p:oleObj>
          </a:graphicData>
        </a:graphic>
      </p:graphicFrame>
      <p:sp>
        <p:nvSpPr>
          <p:cNvPr id="35844" name="Прямоугольник 4"/>
          <p:cNvSpPr>
            <a:spLocks noChangeArrowheads="1"/>
          </p:cNvSpPr>
          <p:nvPr/>
        </p:nvSpPr>
        <p:spPr bwMode="auto">
          <a:xfrm>
            <a:off x="2279651" y="5930902"/>
            <a:ext cx="8179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Рис.21. Диаграмма ядер, образовавшихся в мишени </a:t>
            </a:r>
            <a:r>
              <a:rPr lang="ru-RU" altLang="ru-RU" sz="2400" b="1" baseline="30000">
                <a:solidFill>
                  <a:schemeClr val="tx1"/>
                </a:solidFill>
                <a:latin typeface="Times New Roman" pitchFamily="18" charset="0"/>
              </a:rPr>
              <a:t>237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Np</a:t>
            </a:r>
            <a:endParaRPr lang="ru-RU" altLang="ru-RU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Объект 3"/>
          <p:cNvGraphicFramePr>
            <a:graphicFrameLocks noChangeAspect="1"/>
          </p:cNvGraphicFramePr>
          <p:nvPr/>
        </p:nvGraphicFramePr>
        <p:xfrm>
          <a:off x="2136776" y="144463"/>
          <a:ext cx="7993064" cy="5815012"/>
        </p:xfrm>
        <a:graphic>
          <a:graphicData uri="http://schemas.openxmlformats.org/presentationml/2006/ole">
            <p:oleObj spid="_x0000_s36900" name="Graph" r:id="rId3" imgW="3902044" imgH="2643612" progId="">
              <p:embed/>
            </p:oleObj>
          </a:graphicData>
        </a:graphic>
      </p:graphicFrame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2279651" y="5930902"/>
            <a:ext cx="8143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Рис.2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. Диаграмма ядер, образовавшихся в мишени </a:t>
            </a:r>
            <a:r>
              <a:rPr lang="ru-RU" altLang="ru-RU" sz="2400" b="1" baseline="30000">
                <a:solidFill>
                  <a:schemeClr val="tx1"/>
                </a:solidFill>
                <a:latin typeface="Times New Roman" pitchFamily="18" charset="0"/>
              </a:rPr>
              <a:t>23</a:t>
            </a:r>
            <a:r>
              <a:rPr lang="en-US" altLang="ru-RU" sz="2400" b="1" baseline="30000">
                <a:solidFill>
                  <a:schemeClr val="tx1"/>
                </a:solidFill>
                <a:latin typeface="Times New Roman" pitchFamily="18" charset="0"/>
              </a:rPr>
              <a:t>9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Pu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sp>
        <p:nvSpPr>
          <p:cNvPr id="36868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9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Объект 2"/>
          <p:cNvGraphicFramePr>
            <a:graphicFrameLocks noChangeAspect="1"/>
          </p:cNvGraphicFramePr>
          <p:nvPr/>
        </p:nvGraphicFramePr>
        <p:xfrm>
          <a:off x="2424114" y="657225"/>
          <a:ext cx="7018337" cy="5081588"/>
        </p:xfrm>
        <a:graphic>
          <a:graphicData uri="http://schemas.openxmlformats.org/presentationml/2006/ole">
            <p:oleObj spid="_x0000_s37924" name="Graph" r:id="rId3" imgW="3902044" imgH="2643612" progId="">
              <p:embed/>
            </p:oleObj>
          </a:graphicData>
        </a:graphic>
      </p:graphicFrame>
      <p:sp>
        <p:nvSpPr>
          <p:cNvPr id="37891" name="Прямоугольник 3"/>
          <p:cNvSpPr>
            <a:spLocks noChangeArrowheads="1"/>
          </p:cNvSpPr>
          <p:nvPr/>
        </p:nvSpPr>
        <p:spPr bwMode="auto">
          <a:xfrm>
            <a:off x="1992313" y="5743577"/>
            <a:ext cx="82641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Рис.2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. Диаграмма ядер, образовавшихся в мишени </a:t>
            </a:r>
            <a:r>
              <a:rPr lang="ru-RU" altLang="ru-RU" sz="2400" b="1" baseline="30000">
                <a:solidFill>
                  <a:schemeClr val="tx1"/>
                </a:solidFill>
                <a:latin typeface="Times New Roman" pitchFamily="18" charset="0"/>
              </a:rPr>
              <a:t>241</a:t>
            </a: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Am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sp>
        <p:nvSpPr>
          <p:cNvPr id="37892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30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984249" y="260351"/>
            <a:ext cx="10079038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Обсуждение полученных результатов</a:t>
            </a:r>
            <a:endParaRPr lang="ru-RU" alt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cs-CZ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Нами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впервые введено понятие реальной абсолютной эффективности в системе,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которая содержит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 точечный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образец с детектором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алгоритм её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определения</a:t>
            </a: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 startAt="2"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Анализ реакций (γ, </a:t>
            </a:r>
            <a:r>
              <a:rPr lang="en-US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), наблюдаемых в проведённых экспериментах для мишени </a:t>
            </a:r>
            <a:r>
              <a:rPr lang="en-US" altLang="ru-RU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209</a:t>
            </a:r>
            <a:r>
              <a:rPr lang="en-US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выводы по определению выходов реакций сделаны на основе использования именно понятия реальной абсолютной эффективности.</a:t>
            </a:r>
          </a:p>
          <a:p>
            <a:pPr algn="just">
              <a:buFontTx/>
              <a:buAutoNum type="arabicPeriod" startAt="2"/>
            </a:pPr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 startAt="2"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Сравнение реакций 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деления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наблюдаемых в проведённых экспериментах для мишеней природного урана на фазотроне и ускорителе электронов позволило определить 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возможности ЛИНАК-200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для целей трансмутации в рамках нашей программы </a:t>
            </a:r>
            <a:r>
              <a:rPr lang="cs-CZ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cs-CZ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сравнить полученные результаты с результатами на протонах 660 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cs-CZ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 startAt="2"/>
            </a:pP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 startAt="2"/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Исследование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реакций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деления, наблюдаемых в проведённых экспериментах </a:t>
            </a:r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позволило 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сказать </a:t>
            </a: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какие ядра образуются в этих реакциях и определить их выходы.  </a:t>
            </a:r>
          </a:p>
          <a:p>
            <a:pPr algn="just">
              <a:buFontTx/>
              <a:buAutoNum type="arabicPeriod" startAt="2"/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AutoNum type="arabicPeriod" startAt="2"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5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31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7572" y="1142984"/>
            <a:ext cx="978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+mn-lt"/>
              </a:rPr>
              <a:t>ОООоочяооовввввчрр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6134" y="642918"/>
            <a:ext cx="102870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(нами планируется развивать перечислен     </a:t>
            </a:r>
          </a:p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ные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методики на пучке электронов )</a:t>
            </a:r>
          </a:p>
          <a:p>
            <a:endParaRPr lang="ru-RU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en-US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ВНИМАНИЕ</a:t>
            </a:r>
            <a:endParaRPr lang="ru-RU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631951" y="2565402"/>
            <a:ext cx="8689974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ru-RU" altLang="ru-RU" sz="4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Дополнительные слайды</a:t>
            </a:r>
            <a:endParaRPr lang="en-US" altLang="ru-RU" sz="48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9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011" name="Group 39"/>
          <p:cNvGrpSpPr>
            <a:grpSpLocks/>
          </p:cNvGrpSpPr>
          <p:nvPr/>
        </p:nvGrpSpPr>
        <p:grpSpPr bwMode="auto">
          <a:xfrm>
            <a:off x="5327650" y="298452"/>
            <a:ext cx="6534150" cy="5362575"/>
            <a:chOff x="3005" y="8495"/>
            <a:chExt cx="7013" cy="5851"/>
          </a:xfrm>
        </p:grpSpPr>
        <p:pic>
          <p:nvPicPr>
            <p:cNvPr id="43014" name="Picture 3" descr="unnamed"/>
            <p:cNvPicPr>
              <a:picLocks noChangeAspect="1" noChangeArrowheads="1"/>
            </p:cNvPicPr>
            <p:nvPr/>
          </p:nvPicPr>
          <p:blipFill>
            <a:blip r:embed="rId2" cstate="print">
              <a:lum bright="-80000" contrast="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" y="8552"/>
              <a:ext cx="6890" cy="5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33"/>
            <p:cNvSpPr txBox="1">
              <a:spLocks noChangeArrowheads="1"/>
            </p:cNvSpPr>
            <p:nvPr/>
          </p:nvSpPr>
          <p:spPr bwMode="auto">
            <a:xfrm>
              <a:off x="3005" y="10190"/>
              <a:ext cx="582" cy="26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upright="1"/>
            <a:lstStyle/>
            <a:p>
              <a:pPr>
                <a:spcAft>
                  <a:spcPts val="0"/>
                </a:spcAft>
                <a:defRPr/>
              </a:pPr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Количество отсчетов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016" name="Text Box 34"/>
            <p:cNvSpPr txBox="1">
              <a:spLocks noChangeArrowheads="1"/>
            </p:cNvSpPr>
            <p:nvPr/>
          </p:nvSpPr>
          <p:spPr bwMode="auto">
            <a:xfrm>
              <a:off x="4010" y="12960"/>
              <a:ext cx="2315" cy="6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ru-RU" altLang="ru-RU" sz="1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Комптоновское распределение</a:t>
              </a:r>
              <a:endParaRPr lang="ru-RU" alt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17" name="Text Box 35"/>
            <p:cNvSpPr txBox="1">
              <a:spLocks noChangeArrowheads="1"/>
            </p:cNvSpPr>
            <p:nvPr/>
          </p:nvSpPr>
          <p:spPr bwMode="auto">
            <a:xfrm>
              <a:off x="3739" y="11085"/>
              <a:ext cx="3352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ru-RU" altLang="ru-RU" sz="1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Пик обратного рассеяния</a:t>
              </a:r>
              <a:endParaRPr lang="ru-RU" alt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18" name="Text Box 36"/>
            <p:cNvSpPr txBox="1">
              <a:spLocks noChangeArrowheads="1"/>
            </p:cNvSpPr>
            <p:nvPr/>
          </p:nvSpPr>
          <p:spPr bwMode="auto">
            <a:xfrm>
              <a:off x="6422" y="8495"/>
              <a:ext cx="3352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ru-RU" altLang="ru-RU" sz="16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Пик полного поглощения</a:t>
              </a:r>
              <a:endParaRPr lang="ru-RU" alt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19" name="Text Box 37"/>
            <p:cNvSpPr txBox="1">
              <a:spLocks noChangeArrowheads="1"/>
            </p:cNvSpPr>
            <p:nvPr/>
          </p:nvSpPr>
          <p:spPr bwMode="auto">
            <a:xfrm>
              <a:off x="4289" y="13871"/>
              <a:ext cx="3352" cy="4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altLang="ru-RU" sz="14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                         </a:t>
              </a:r>
              <a:r>
                <a:rPr lang="en-US" altLang="ru-RU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ru-RU" b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ru-RU" b="1" baseline="30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ru-RU" altLang="ru-RU" sz="1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0" name="Text Box 38"/>
            <p:cNvSpPr txBox="1">
              <a:spLocks noChangeArrowheads="1"/>
            </p:cNvSpPr>
            <p:nvPr/>
          </p:nvSpPr>
          <p:spPr bwMode="auto">
            <a:xfrm>
              <a:off x="8286" y="13853"/>
              <a:ext cx="793" cy="4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ru-RU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ru-RU" b="1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endParaRPr lang="ru-RU" altLang="ru-RU" sz="11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3012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6" t="7996" r="6837" b="6494"/>
          <a:stretch>
            <a:fillRect/>
          </a:stretch>
        </p:blipFill>
        <p:spPr bwMode="auto">
          <a:xfrm>
            <a:off x="577850" y="1593850"/>
            <a:ext cx="4608514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Прямоугольник 2"/>
          <p:cNvSpPr>
            <a:spLocks noChangeArrowheads="1"/>
          </p:cNvSpPr>
          <p:nvPr/>
        </p:nvSpPr>
        <p:spPr bwMode="auto">
          <a:xfrm>
            <a:off x="1287465" y="5722938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Рис.2. Принцип работы полупроводникового детектора</a:t>
            </a:r>
            <a:endParaRPr lang="ru-RU" altLang="ru-RU" sz="2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54" t="26375" r="19560" b="10625"/>
          <a:stretch>
            <a:fillRect/>
          </a:stretch>
        </p:blipFill>
        <p:spPr bwMode="auto">
          <a:xfrm>
            <a:off x="2352676" y="981075"/>
            <a:ext cx="755967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Прямоугольник 2"/>
          <p:cNvSpPr>
            <a:spLocks noChangeArrowheads="1"/>
          </p:cNvSpPr>
          <p:nvPr/>
        </p:nvSpPr>
        <p:spPr bwMode="auto">
          <a:xfrm>
            <a:off x="1416051" y="5516565"/>
            <a:ext cx="87852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Рис.3. Схема</a:t>
            </a:r>
            <a:r>
              <a:rPr lang="ru-RU" altLang="ru-RU" sz="1600" b="1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исследования трансмутации образцов в полях электромагнитного излучения полученных с помощью лазера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8256589" y="4797425"/>
            <a:ext cx="280828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/>
          </a:p>
        </p:txBody>
      </p:sp>
      <p:sp>
        <p:nvSpPr>
          <p:cNvPr id="44037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5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56"/>
          <p:cNvSpPr>
            <a:spLocks noChangeArrowheads="1"/>
          </p:cNvSpPr>
          <p:nvPr/>
        </p:nvSpPr>
        <p:spPr bwMode="auto">
          <a:xfrm>
            <a:off x="11396664" y="6091240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4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3859213" y="1954213"/>
            <a:ext cx="4710112" cy="262731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Исследования трансмутации образцов в рамках проекта </a:t>
            </a:r>
            <a:r>
              <a:rPr lang="ru-RU" alt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«Энергия и трансмутация»</a:t>
            </a:r>
          </a:p>
          <a:p>
            <a:pPr algn="ctr">
              <a:buClr>
                <a:srgbClr val="000000"/>
              </a:buClr>
              <a:buSzPct val="100000"/>
            </a:pPr>
            <a:endParaRPr lang="ru-RU" alt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46090" y="314325"/>
            <a:ext cx="3417886" cy="1944688"/>
          </a:xfrm>
          <a:prstGeom prst="rect">
            <a:avLst/>
          </a:prstGeom>
          <a:noFill/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нейтронном поле, полученном с помощью </a:t>
            </a: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Фазотрона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(протоны с энергией 660 МэВ)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8437564" y="300040"/>
            <a:ext cx="3419475" cy="1958975"/>
          </a:xfrm>
          <a:prstGeom prst="rect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нейтронном поле, полученном с помощью </a:t>
            </a: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Нуклотрона</a:t>
            </a:r>
            <a:endParaRPr lang="ru-RU" altLang="ru-RU" sz="2400" b="1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Clr>
                <a:srgbClr val="000000"/>
              </a:buClr>
              <a:buSzPct val="100000"/>
            </a:pP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(дейтроны с энергией 1-8 ГэВ)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31800" y="4437065"/>
            <a:ext cx="3587750" cy="1944687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поле тормозного излучения, полученном с помощью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ЛИНАК-200</a:t>
            </a: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</a:pPr>
            <a:r>
              <a:rPr lang="ru-RU" alt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(электроны с энергией 20-200 МэВ)</a:t>
            </a:r>
          </a:p>
        </p:txBody>
      </p:sp>
      <p:sp>
        <p:nvSpPr>
          <p:cNvPr id="24" name="Прямоугольник 23"/>
          <p:cNvSpPr/>
          <p:nvPr/>
        </p:nvSpPr>
        <p:spPr bwMode="auto">
          <a:xfrm>
            <a:off x="7818438" y="4802188"/>
            <a:ext cx="3925887" cy="1225550"/>
          </a:xfrm>
          <a:prstGeom prst="rect">
            <a:avLst/>
          </a:prstGeom>
          <a:noFill/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</a:pPr>
            <a:r>
              <a:rPr lang="ru-RU" altLang="ru-RU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 поле электромагнитного излучения, полученном с помощью </a:t>
            </a:r>
            <a:r>
              <a:rPr lang="ru-RU" altLang="ru-RU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лазера</a:t>
            </a:r>
            <a:endParaRPr lang="ru-RU" altLang="ru-RU" sz="2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7176" name="Стрелка вправо 24"/>
          <p:cNvSpPr>
            <a:spLocks noChangeArrowheads="1"/>
          </p:cNvSpPr>
          <p:nvPr/>
        </p:nvSpPr>
        <p:spPr bwMode="auto">
          <a:xfrm rot="2143888" flipH="1">
            <a:off x="3335339" y="1974852"/>
            <a:ext cx="1306511" cy="568325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7177" name="Стрелка вправо 25"/>
          <p:cNvSpPr>
            <a:spLocks noChangeArrowheads="1"/>
          </p:cNvSpPr>
          <p:nvPr/>
        </p:nvSpPr>
        <p:spPr bwMode="auto">
          <a:xfrm rot="19360345" flipH="1">
            <a:off x="3471863" y="4162427"/>
            <a:ext cx="1306511" cy="568325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7178" name="Стрелка вправо 26"/>
          <p:cNvSpPr>
            <a:spLocks noChangeArrowheads="1"/>
          </p:cNvSpPr>
          <p:nvPr/>
        </p:nvSpPr>
        <p:spPr bwMode="auto">
          <a:xfrm rot="8175471" flipH="1">
            <a:off x="7712076" y="2019302"/>
            <a:ext cx="1306513" cy="568325"/>
          </a:xfrm>
          <a:prstGeom prst="rightArrow">
            <a:avLst>
              <a:gd name="adj1" fmla="val 50000"/>
              <a:gd name="adj2" fmla="val 50043"/>
            </a:avLst>
          </a:prstGeom>
          <a:solidFill>
            <a:schemeClr val="bg1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7179" name="Стрелка вправо 27"/>
          <p:cNvSpPr>
            <a:spLocks noChangeArrowheads="1"/>
          </p:cNvSpPr>
          <p:nvPr/>
        </p:nvSpPr>
        <p:spPr bwMode="auto">
          <a:xfrm rot="13371108" flipH="1">
            <a:off x="7645400" y="4206877"/>
            <a:ext cx="1308100" cy="569913"/>
          </a:xfrm>
          <a:prstGeom prst="rightArrow">
            <a:avLst>
              <a:gd name="adj1" fmla="val 50000"/>
              <a:gd name="adj2" fmla="val 49964"/>
            </a:avLst>
          </a:prstGeom>
          <a:solidFill>
            <a:schemeClr val="bg1"/>
          </a:solidFill>
          <a:ln w="28575" algn="ctr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463" y="955675"/>
            <a:ext cx="67151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5"/>
          <p:cNvSpPr>
            <a:spLocks noChangeArrowheads="1"/>
          </p:cNvSpPr>
          <p:nvPr/>
        </p:nvSpPr>
        <p:spPr bwMode="auto">
          <a:xfrm>
            <a:off x="2784477" y="5978527"/>
            <a:ext cx="748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Рис.4. Экспериментальная установка «Квинта»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sp>
        <p:nvSpPr>
          <p:cNvPr id="45060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6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061" name="Группа 2"/>
          <p:cNvGrpSpPr>
            <a:grpSpLocks/>
          </p:cNvGrpSpPr>
          <p:nvPr/>
        </p:nvGrpSpPr>
        <p:grpSpPr bwMode="auto">
          <a:xfrm>
            <a:off x="263526" y="476252"/>
            <a:ext cx="5527675" cy="5186363"/>
            <a:chOff x="21028" y="476672"/>
            <a:chExt cx="5526894" cy="5185193"/>
          </a:xfrm>
        </p:grpSpPr>
        <p:grpSp>
          <p:nvGrpSpPr>
            <p:cNvPr id="45062" name="Группа 1"/>
            <p:cNvGrpSpPr>
              <a:grpSpLocks/>
            </p:cNvGrpSpPr>
            <p:nvPr/>
          </p:nvGrpSpPr>
          <p:grpSpPr bwMode="auto">
            <a:xfrm>
              <a:off x="21028" y="476672"/>
              <a:ext cx="5526894" cy="5185193"/>
              <a:chOff x="119475" y="335587"/>
              <a:chExt cx="5526894" cy="5185193"/>
            </a:xfrm>
          </p:grpSpPr>
          <p:grpSp>
            <p:nvGrpSpPr>
              <p:cNvPr id="45064" name="Группа 6"/>
              <p:cNvGrpSpPr>
                <a:grpSpLocks/>
              </p:cNvGrpSpPr>
              <p:nvPr/>
            </p:nvGrpSpPr>
            <p:grpSpPr bwMode="auto">
              <a:xfrm>
                <a:off x="1161999" y="335587"/>
                <a:ext cx="4484370" cy="2257425"/>
                <a:chOff x="0" y="0"/>
                <a:chExt cx="4484370" cy="2257499"/>
              </a:xfrm>
            </p:grpSpPr>
            <p:pic>
              <p:nvPicPr>
                <p:cNvPr id="45076" name="Picture"/>
                <p:cNvPicPr>
                  <a:picLocks noChangeAspect="1"/>
                </p:cNvPicPr>
                <p:nvPr/>
              </p:nvPicPr>
              <p:blipFill>
                <a:blip r:embed="rId3" cstate="print">
                  <a:lum contrast="2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026" t="8772" r="41306" b="56659"/>
                <a:stretch>
                  <a:fillRect/>
                </a:stretch>
              </p:blipFill>
              <p:spPr bwMode="auto">
                <a:xfrm>
                  <a:off x="0" y="161364"/>
                  <a:ext cx="4484370" cy="2096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077" name="Надпись 2"/>
                <p:cNvSpPr txBox="1">
                  <a:spLocks noChangeArrowheads="1"/>
                </p:cNvSpPr>
                <p:nvPr/>
              </p:nvSpPr>
              <p:spPr bwMode="auto">
                <a:xfrm>
                  <a:off x="441064" y="0"/>
                  <a:ext cx="1420009" cy="3012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Секция №1</a:t>
                  </a:r>
                  <a:endParaRPr lang="ru-RU" altLang="ru-RU" sz="1200">
                    <a:solidFill>
                      <a:schemeClr val="tx1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45065" name="Группа 9"/>
              <p:cNvGrpSpPr>
                <a:grpSpLocks/>
              </p:cNvGrpSpPr>
              <p:nvPr/>
            </p:nvGrpSpPr>
            <p:grpSpPr bwMode="auto">
              <a:xfrm>
                <a:off x="1130276" y="3220810"/>
                <a:ext cx="4506595" cy="2299970"/>
                <a:chOff x="0" y="0"/>
                <a:chExt cx="4506595" cy="2300567"/>
              </a:xfrm>
            </p:grpSpPr>
            <p:pic>
              <p:nvPicPr>
                <p:cNvPr id="45074" name="Picture"/>
                <p:cNvPicPr>
                  <a:picLocks noChangeAspect="1"/>
                </p:cNvPicPr>
                <p:nvPr/>
              </p:nvPicPr>
              <p:blipFill>
                <a:blip r:embed="rId3" cstate="print">
                  <a:lum contrast="2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039" t="61778" r="41032" b="3485"/>
                <a:stretch>
                  <a:fillRect/>
                </a:stretch>
              </p:blipFill>
              <p:spPr bwMode="auto">
                <a:xfrm>
                  <a:off x="0" y="193637"/>
                  <a:ext cx="4506595" cy="21069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075" name="Надпись 4"/>
                <p:cNvSpPr txBox="1">
                  <a:spLocks noChangeArrowheads="1"/>
                </p:cNvSpPr>
                <p:nvPr/>
              </p:nvSpPr>
              <p:spPr bwMode="auto">
                <a:xfrm>
                  <a:off x="484094" y="0"/>
                  <a:ext cx="1581374" cy="3442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Секции №2,3,4,5</a:t>
                  </a:r>
                  <a:endParaRPr lang="ru-RU" altLang="ru-RU" sz="1100">
                    <a:solidFill>
                      <a:schemeClr val="tx1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45066" name="Группа 14"/>
              <p:cNvGrpSpPr>
                <a:grpSpLocks/>
              </p:cNvGrpSpPr>
              <p:nvPr/>
            </p:nvGrpSpPr>
            <p:grpSpPr bwMode="auto">
              <a:xfrm>
                <a:off x="119475" y="2132856"/>
                <a:ext cx="1440160" cy="1520826"/>
                <a:chOff x="0" y="0"/>
                <a:chExt cx="1440758" cy="1521274"/>
              </a:xfrm>
            </p:grpSpPr>
            <p:pic>
              <p:nvPicPr>
                <p:cNvPr id="45067" name="Picture"/>
                <p:cNvPicPr>
                  <a:picLocks noChangeAspect="1"/>
                </p:cNvPicPr>
                <p:nvPr/>
              </p:nvPicPr>
              <p:blipFill>
                <a:blip r:embed="rId3" cstate="print">
                  <a:lum contrast="20000"/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134" t="47235" r="94835" b="38753"/>
                <a:stretch>
                  <a:fillRect/>
                </a:stretch>
              </p:blipFill>
              <p:spPr bwMode="auto">
                <a:xfrm>
                  <a:off x="924503" y="419549"/>
                  <a:ext cx="516255" cy="1101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068" name="Надпись 4"/>
                <p:cNvSpPr txBox="1">
                  <a:spLocks noChangeArrowheads="1"/>
                </p:cNvSpPr>
                <p:nvPr/>
              </p:nvSpPr>
              <p:spPr bwMode="auto">
                <a:xfrm>
                  <a:off x="0" y="806824"/>
                  <a:ext cx="946673" cy="3441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h=104 </a:t>
                  </a:r>
                  <a:r>
                    <a:rPr lang="ru-RU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мм</a:t>
                  </a:r>
                  <a:endParaRPr lang="ru-RU" altLang="ru-RU" sz="1100">
                    <a:solidFill>
                      <a:schemeClr val="tx1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45069" name="Прямая соединительная линия 17"/>
                <p:cNvCxnSpPr>
                  <a:cxnSpLocks noChangeShapeType="1"/>
                </p:cNvCxnSpPr>
                <p:nvPr/>
              </p:nvCxnSpPr>
              <p:spPr bwMode="auto">
                <a:xfrm>
                  <a:off x="882127" y="1333949"/>
                  <a:ext cx="225425" cy="0"/>
                </a:xfrm>
                <a:prstGeom prst="line">
                  <a:avLst/>
                </a:prstGeom>
                <a:noFill/>
                <a:ln w="6350" algn="ctr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>
                  <a:off x="892419" y="591554"/>
                  <a:ext cx="452562" cy="111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/>
                <p:cNvCxnSpPr/>
                <p:nvPr/>
              </p:nvCxnSpPr>
              <p:spPr>
                <a:xfrm>
                  <a:off x="968640" y="602667"/>
                  <a:ext cx="0" cy="73188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 стрелкой 20"/>
                <p:cNvCxnSpPr/>
                <p:nvPr/>
              </p:nvCxnSpPr>
              <p:spPr>
                <a:xfrm>
                  <a:off x="989284" y="343887"/>
                  <a:ext cx="247718" cy="24766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073" name="Надпись 15"/>
                <p:cNvSpPr txBox="1">
                  <a:spLocks noChangeArrowheads="1"/>
                </p:cNvSpPr>
                <p:nvPr/>
              </p:nvSpPr>
              <p:spPr bwMode="auto">
                <a:xfrm>
                  <a:off x="333487" y="0"/>
                  <a:ext cx="946673" cy="34417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D=36 </a:t>
                  </a:r>
                  <a:r>
                    <a:rPr lang="ru-RU" altLang="ru-RU" sz="1400" b="1">
                      <a:solidFill>
                        <a:schemeClr val="tx1"/>
                      </a:solidFill>
                      <a:latin typeface="Times New Roman" pitchFamily="18" charset="0"/>
                      <a:ea typeface="Calibri" pitchFamily="34" charset="0"/>
                      <a:cs typeface="Times New Roman" pitchFamily="18" charset="0"/>
                    </a:rPr>
                    <a:t>мм</a:t>
                  </a:r>
                  <a:endParaRPr lang="ru-RU" altLang="ru-RU" sz="1100">
                    <a:solidFill>
                      <a:schemeClr val="tx1"/>
                    </a:solidFill>
                    <a:ea typeface="Calibri" pitchFamily="34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5063" name="Надпись 4"/>
            <p:cNvSpPr txBox="1">
              <a:spLocks noChangeArrowheads="1"/>
            </p:cNvSpPr>
            <p:nvPr/>
          </p:nvSpPr>
          <p:spPr bwMode="auto">
            <a:xfrm>
              <a:off x="44026" y="2636912"/>
              <a:ext cx="1084216" cy="344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m=1,72 </a:t>
              </a:r>
              <a:r>
                <a:rPr lang="ru-RU" altLang="ru-RU" sz="1400" b="1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кг</a:t>
              </a:r>
              <a:endParaRPr lang="ru-RU" altLang="ru-RU" sz="1100">
                <a:solidFill>
                  <a:schemeClr val="tx1"/>
                </a:solidFill>
                <a:ea typeface="Calibri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15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083" name="Объект 2"/>
          <p:cNvGraphicFramePr>
            <a:graphicFrameLocks noChangeAspect="1"/>
          </p:cNvGraphicFramePr>
          <p:nvPr/>
        </p:nvGraphicFramePr>
        <p:xfrm>
          <a:off x="1992314" y="187327"/>
          <a:ext cx="7704137" cy="5438775"/>
        </p:xfrm>
        <a:graphic>
          <a:graphicData uri="http://schemas.openxmlformats.org/presentationml/2006/ole">
            <p:oleObj spid="_x0000_s46116" name="Graph" r:id="rId3" imgW="3902044" imgH="2643612" progId="">
              <p:embed/>
            </p:oleObj>
          </a:graphicData>
        </a:graphic>
      </p:graphicFrame>
      <p:sp>
        <p:nvSpPr>
          <p:cNvPr id="46084" name="Прямоугольник 11"/>
          <p:cNvSpPr>
            <a:spLocks noChangeArrowheads="1"/>
          </p:cNvSpPr>
          <p:nvPr/>
        </p:nvSpPr>
        <p:spPr bwMode="auto">
          <a:xfrm>
            <a:off x="1560515" y="5626101"/>
            <a:ext cx="9577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Рис.5. Положение идеальной абсолютной и реальной относительной эффективностей, получено на основе спектра </a:t>
            </a:r>
            <a:r>
              <a:rPr lang="ru-RU" altLang="ru-RU" b="1" baseline="30000">
                <a:solidFill>
                  <a:schemeClr val="tx1"/>
                </a:solidFill>
                <a:latin typeface="Times New Roman" pitchFamily="18" charset="0"/>
              </a:rPr>
              <a:t>133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Ba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 в детекторе Планар на позиции №5</a:t>
            </a:r>
            <a:endParaRPr lang="ru-RU" altLang="ru-RU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128714" y="1487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47107" name="Объект 2"/>
          <p:cNvGraphicFramePr>
            <a:graphicFrameLocks noChangeAspect="1"/>
          </p:cNvGraphicFramePr>
          <p:nvPr/>
        </p:nvGraphicFramePr>
        <p:xfrm>
          <a:off x="2020889" y="157165"/>
          <a:ext cx="7907336" cy="5648325"/>
        </p:xfrm>
        <a:graphic>
          <a:graphicData uri="http://schemas.openxmlformats.org/presentationml/2006/ole">
            <p:oleObj spid="_x0000_s47141" name="Graph" r:id="rId3" imgW="4493386" imgH="3166652" progId="">
              <p:embed/>
            </p:oleObj>
          </a:graphicData>
        </a:graphic>
      </p:graphicFrame>
      <p:sp>
        <p:nvSpPr>
          <p:cNvPr id="47108" name="Прямоугольник 3"/>
          <p:cNvSpPr>
            <a:spLocks noChangeArrowheads="1"/>
          </p:cNvSpPr>
          <p:nvPr/>
        </p:nvSpPr>
        <p:spPr bwMode="auto">
          <a:xfrm>
            <a:off x="1560515" y="5805490"/>
            <a:ext cx="8828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Рис.6. Сравнение двух спектров облученной мишени </a:t>
            </a:r>
            <a:r>
              <a:rPr lang="ru-RU" altLang="ru-RU" sz="2000" b="1" baseline="30000">
                <a:solidFill>
                  <a:schemeClr val="tx1"/>
                </a:solidFill>
                <a:latin typeface="Times New Roman" pitchFamily="18" charset="0"/>
              </a:rPr>
              <a:t>209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Bi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 на электронном пучке при 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</a:rPr>
              <a:t>E</a:t>
            </a:r>
            <a:r>
              <a:rPr lang="en-US" altLang="ru-RU" sz="2000" b="1" baseline="-25000">
                <a:solidFill>
                  <a:schemeClr val="tx1"/>
                </a:solidFill>
                <a:latin typeface="Times New Roman" pitchFamily="18" charset="0"/>
              </a:rPr>
              <a:t>e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=60 МэВ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sp>
        <p:nvSpPr>
          <p:cNvPr id="47109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12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5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107"/>
          <a:stretch>
            <a:fillRect/>
          </a:stretch>
        </p:blipFill>
        <p:spPr bwMode="auto">
          <a:xfrm>
            <a:off x="869951" y="222252"/>
            <a:ext cx="4475163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536576" y="3006725"/>
            <a:ext cx="543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Протонный ускоритель ФАЗОТРОН</a:t>
            </a:r>
            <a:r>
              <a:rPr lang="en-US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ЛЯП </a:t>
            </a:r>
          </a:p>
        </p:txBody>
      </p:sp>
      <p:pic>
        <p:nvPicPr>
          <p:cNvPr id="819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84152"/>
            <a:ext cx="5084764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Прямоугольник 4"/>
          <p:cNvSpPr>
            <a:spLocks noChangeArrowheads="1"/>
          </p:cNvSpPr>
          <p:nvPr/>
        </p:nvSpPr>
        <p:spPr bwMode="auto">
          <a:xfrm>
            <a:off x="7177089" y="3044825"/>
            <a:ext cx="43195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Ускоритель НУКЛОТРОН в ЛФВЭ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pic>
        <p:nvPicPr>
          <p:cNvPr id="8199" name="Рисунок 2" descr="linac-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21" r="9045" b="1743"/>
          <a:stretch>
            <a:fillRect/>
          </a:stretch>
        </p:blipFill>
        <p:spPr bwMode="auto">
          <a:xfrm>
            <a:off x="725488" y="3556002"/>
            <a:ext cx="44942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Прямоугольник 3"/>
          <p:cNvSpPr>
            <a:spLocks noChangeArrowheads="1"/>
          </p:cNvSpPr>
          <p:nvPr/>
        </p:nvSpPr>
        <p:spPr bwMode="auto">
          <a:xfrm>
            <a:off x="192088" y="6240463"/>
            <a:ext cx="5559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imes New Roman" pitchFamily="18" charset="0"/>
              </a:rPr>
              <a:t>Линейный ускоритель ЛИНАК-200 в ЛЯП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  <p:pic>
        <p:nvPicPr>
          <p:cNvPr id="820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6012" y="3517900"/>
            <a:ext cx="328295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56"/>
          <p:cNvSpPr>
            <a:spLocks noChangeArrowheads="1"/>
          </p:cNvSpPr>
          <p:nvPr/>
        </p:nvSpPr>
        <p:spPr bwMode="auto">
          <a:xfrm>
            <a:off x="11280776" y="5949951"/>
            <a:ext cx="574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>
                <a:solidFill>
                  <a:schemeClr val="tx1"/>
                </a:solidFill>
                <a:latin typeface="Times New Roman" pitchFamily="18" charset="0"/>
              </a:rPr>
              <a:t>6</a:t>
            </a:r>
            <a:endParaRPr lang="ru-RU" altLang="ru-RU"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29"/>
          <a:stretch>
            <a:fillRect/>
          </a:stretch>
        </p:blipFill>
        <p:spPr bwMode="auto">
          <a:xfrm>
            <a:off x="1806575" y="958852"/>
            <a:ext cx="8640763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1"/>
          <p:cNvSpPr>
            <a:spLocks noChangeArrowheads="1"/>
          </p:cNvSpPr>
          <p:nvPr/>
        </p:nvSpPr>
        <p:spPr bwMode="auto">
          <a:xfrm>
            <a:off x="2605089" y="5821365"/>
            <a:ext cx="72723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Рис.1. Комната измерения облученных мишеней: </a:t>
            </a:r>
          </a:p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аппаратура, программное обеспечение, детекторы</a:t>
            </a:r>
            <a:endParaRPr lang="ru-RU" altLang="ru-RU" sz="2000" b="1">
              <a:solidFill>
                <a:schemeClr val="tx1"/>
              </a:solidFill>
            </a:endParaRPr>
          </a:p>
        </p:txBody>
      </p:sp>
      <p:sp>
        <p:nvSpPr>
          <p:cNvPr id="9221" name="Прямоугольник 1"/>
          <p:cNvSpPr>
            <a:spLocks noChangeArrowheads="1"/>
          </p:cNvSpPr>
          <p:nvPr/>
        </p:nvSpPr>
        <p:spPr bwMode="auto">
          <a:xfrm>
            <a:off x="2642483" y="156605"/>
            <a:ext cx="7197548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Экспериментально-методическая база ЯСНАПП</a:t>
            </a:r>
            <a:endParaRPr lang="ru-RU" altLang="ru-RU" sz="24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4815"/>
            <a:ext cx="80645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768351" y="5589589"/>
            <a:ext cx="10512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Рис.1. Много-детекторный спектрометр совпадений типа «ДОДЕКАЕДР»</a:t>
            </a:r>
            <a:endParaRPr lang="ru-RU" altLang="ru-RU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72"/>
          <p:cNvSpPr>
            <a:spLocks noChangeArrowheads="1"/>
          </p:cNvSpPr>
          <p:nvPr/>
        </p:nvSpPr>
        <p:spPr bwMode="auto">
          <a:xfrm>
            <a:off x="1920875" y="87314"/>
            <a:ext cx="8174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chemeClr val="tx1"/>
                </a:solidFill>
                <a:latin typeface="Times New Roman" pitchFamily="18" charset="0"/>
              </a:rPr>
              <a:t>Абсолютная эффективность регистрации гамма-квантов</a:t>
            </a:r>
            <a:endParaRPr lang="ru-RU" altLang="ru-RU" sz="2400" b="1">
              <a:solidFill>
                <a:schemeClr val="tx1"/>
              </a:solidFill>
            </a:endParaRPr>
          </a:p>
        </p:txBody>
      </p:sp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8370889" y="1374775"/>
            <a:ext cx="40513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sz="1600">
                <a:solidFill>
                  <a:schemeClr val="tx1"/>
                </a:solidFill>
                <a:latin typeface="Times New Roman" pitchFamily="18" charset="0"/>
              </a:rPr>
              <a:t>   </a:t>
            </a:r>
            <a:r>
              <a:rPr lang="ru-RU" altLang="ru-RU" sz="1600" i="1">
                <a:solidFill>
                  <a:schemeClr val="tx1"/>
                </a:solidFill>
                <a:latin typeface="Times New Roman" pitchFamily="18" charset="0"/>
              </a:rPr>
              <a:t> S</a:t>
            </a:r>
            <a:r>
              <a:rPr lang="en-US" altLang="ru-RU" sz="1600" i="1" baseline="-2500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</a:rPr>
              <a:t> – площадь фотопика данной энергии; </a:t>
            </a:r>
          </a:p>
          <a:p>
            <a:r>
              <a:rPr lang="ru-RU" altLang="ru-RU" sz="1600" i="1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altLang="ru-RU" sz="1600" i="1">
                <a:solidFill>
                  <a:schemeClr val="tx1"/>
                </a:solidFill>
                <a:latin typeface="Times New Roman" pitchFamily="18" charset="0"/>
              </a:rPr>
              <a:t>t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</a:rPr>
              <a:t> – время измерения; </a:t>
            </a:r>
          </a:p>
          <a:p>
            <a:r>
              <a:rPr lang="ru-RU" altLang="ru-RU" sz="1600" i="1">
                <a:solidFill>
                  <a:schemeClr val="tx1"/>
                </a:solidFill>
                <a:latin typeface="Times New Roman" pitchFamily="18" charset="0"/>
              </a:rPr>
              <a:t>     </a:t>
            </a:r>
            <a:r>
              <a:rPr lang="en-US" altLang="ru-RU" sz="1600" i="1">
                <a:solidFill>
                  <a:schemeClr val="tx1"/>
                </a:solidFill>
                <a:latin typeface="Times New Roman" pitchFamily="18" charset="0"/>
              </a:rPr>
              <a:t>A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</a:rPr>
              <a:t> – активность; </a:t>
            </a:r>
          </a:p>
          <a:p>
            <a:r>
              <a:rPr lang="ru-RU" altLang="ru-RU" sz="1600" i="1">
                <a:solidFill>
                  <a:schemeClr val="tx1"/>
                </a:solidFill>
                <a:latin typeface="Times New Roman" pitchFamily="18" charset="0"/>
              </a:rPr>
              <a:t>     I</a:t>
            </a:r>
            <a:r>
              <a:rPr lang="en-US" altLang="ru-RU" sz="1600" i="1" baseline="-2500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altLang="ru-RU" sz="1600" i="1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altLang="ru-RU" sz="1600">
                <a:solidFill>
                  <a:schemeClr val="tx1"/>
                </a:solidFill>
                <a:latin typeface="Times New Roman" pitchFamily="18" charset="0"/>
              </a:rPr>
              <a:t>– квантовый выход γ-квантов данной энергии</a:t>
            </a:r>
            <a:endParaRPr lang="ru-RU" altLang="ru-RU" sz="160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591784" y="652684"/>
            <a:ext cx="2808312" cy="722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  <p:graphicFrame>
        <p:nvGraphicFramePr>
          <p:cNvPr id="11270" name="Объект 2"/>
          <p:cNvGraphicFramePr>
            <a:graphicFrameLocks noChangeAspect="1"/>
          </p:cNvGraphicFramePr>
          <p:nvPr/>
        </p:nvGraphicFramePr>
        <p:xfrm>
          <a:off x="452439" y="539750"/>
          <a:ext cx="7902575" cy="5473700"/>
        </p:xfrm>
        <a:graphic>
          <a:graphicData uri="http://schemas.openxmlformats.org/presentationml/2006/ole">
            <p:oleObj spid="_x0000_s11383" name="Graph" r:id="rId4" imgW="3902044" imgH="2643612" progId="">
              <p:embed/>
            </p:oleObj>
          </a:graphicData>
        </a:graphic>
      </p:graphicFrame>
      <p:sp>
        <p:nvSpPr>
          <p:cNvPr id="11271" name="Прямоугольник 5"/>
          <p:cNvSpPr>
            <a:spLocks noChangeArrowheads="1"/>
          </p:cNvSpPr>
          <p:nvPr/>
        </p:nvSpPr>
        <p:spPr bwMode="auto">
          <a:xfrm>
            <a:off x="452438" y="6057900"/>
            <a:ext cx="8870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>
                <a:solidFill>
                  <a:schemeClr val="tx1"/>
                </a:solidFill>
                <a:latin typeface="Times New Roman" pitchFamily="18" charset="0"/>
              </a:rPr>
              <a:t>Рис.2. Зависимость энергия – эффективность получена с помощью ОСГИ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8551863" y="3035300"/>
          <a:ext cx="1230312" cy="2740020"/>
        </p:xfrm>
        <a:graphic>
          <a:graphicData uri="http://schemas.openxmlformats.org/drawingml/2006/table">
            <a:tbl>
              <a:tblPr firstRow="1" firstCol="1" bandRow="1"/>
              <a:tblGrid>
                <a:gridCol w="407708">
                  <a:extLst>
                    <a:ext uri="{9D8B030D-6E8A-4147-A177-3AD203B41FA5}">
                      <a16:colId xmlns:a16="http://schemas.microsoft.com/office/drawing/2014/main" xmlns="" val="3338021380"/>
                    </a:ext>
                  </a:extLst>
                </a:gridCol>
                <a:gridCol w="822604">
                  <a:extLst>
                    <a:ext uri="{9D8B030D-6E8A-4147-A177-3AD203B41FA5}">
                      <a16:colId xmlns:a16="http://schemas.microsoft.com/office/drawing/2014/main" xmlns="" val="3091501591"/>
                    </a:ext>
                  </a:extLst>
                </a:gridCol>
              </a:tblGrid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Е, кэВ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9101430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232779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79,61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550471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80,99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5526101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121,78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1377660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160,61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69585068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223,23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2810656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244,69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8484255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276,39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43533161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302,85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1945564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344,28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66243269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356,02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143020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9782176" y="3262315"/>
          <a:ext cx="1230312" cy="2511421"/>
        </p:xfrm>
        <a:graphic>
          <a:graphicData uri="http://schemas.openxmlformats.org/drawingml/2006/table">
            <a:tbl>
              <a:tblPr firstRow="1" firstCol="1" bandRow="1"/>
              <a:tblGrid>
                <a:gridCol w="407708">
                  <a:extLst>
                    <a:ext uri="{9D8B030D-6E8A-4147-A177-3AD203B41FA5}">
                      <a16:colId xmlns:a16="http://schemas.microsoft.com/office/drawing/2014/main" xmlns="" val="3338021380"/>
                    </a:ext>
                  </a:extLst>
                </a:gridCol>
                <a:gridCol w="822604">
                  <a:extLst>
                    <a:ext uri="{9D8B030D-6E8A-4147-A177-3AD203B41FA5}">
                      <a16:colId xmlns:a16="http://schemas.microsoft.com/office/drawing/2014/main" xmlns="" val="3091501591"/>
                    </a:ext>
                  </a:extLst>
                </a:gridCol>
              </a:tblGrid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383,85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185033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778,9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6359980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867,37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063344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964,08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3729050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1085,87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4830461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1112,07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0397411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1173,24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5262147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1212,95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9210983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1299,14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0875156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1877167"/>
                  </a:ext>
                </a:extLst>
              </a:tr>
              <a:tr h="22831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1" marR="6864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0358"/>
                  </a:ext>
                </a:extLst>
              </a:tr>
            </a:tbl>
          </a:graphicData>
        </a:graphic>
      </p:graphicFrame>
      <p:sp>
        <p:nvSpPr>
          <p:cNvPr id="11351" name="Прямоугольник 12"/>
          <p:cNvSpPr>
            <a:spLocks noChangeArrowheads="1"/>
          </p:cNvSpPr>
          <p:nvPr/>
        </p:nvSpPr>
        <p:spPr bwMode="auto">
          <a:xfrm>
            <a:off x="1055688" y="3367089"/>
            <a:ext cx="4782078" cy="4216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674688" algn="l"/>
              </a:tabLst>
            </a:pPr>
            <a:r>
              <a:rPr lang="en-US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gε(lgE )=y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0 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lgE + 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lang="ru-RU" altLang="ru-RU" sz="2000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sz="2000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sz="2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 + B</a:t>
            </a:r>
            <a:r>
              <a:rPr lang="ru-RU" altLang="ru-RU" baseline="-25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lg</a:t>
            </a:r>
            <a:r>
              <a:rPr lang="ru-RU" altLang="ru-RU" baseline="300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ru-RU" altLang="ru-RU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endParaRPr lang="ru-RU" altLang="ru-RU">
              <a:solidFill>
                <a:schemeClr val="tx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Объект 2"/>
          <p:cNvGraphicFramePr>
            <a:graphicFrameLocks noChangeAspect="1"/>
          </p:cNvGraphicFramePr>
          <p:nvPr/>
        </p:nvGraphicFramePr>
        <p:xfrm>
          <a:off x="1625602" y="557213"/>
          <a:ext cx="7008813" cy="4995862"/>
        </p:xfrm>
        <a:graphic>
          <a:graphicData uri="http://schemas.openxmlformats.org/presentationml/2006/ole">
            <p:oleObj spid="_x0000_s12375" name="Graph" r:id="rId3" imgW="3902044" imgH="2643612" progId="">
              <p:embed/>
            </p:oleObj>
          </a:graphicData>
        </a:graphic>
      </p:graphicFrame>
      <p:sp>
        <p:nvSpPr>
          <p:cNvPr id="4" name="Прямоугольник 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13959" y="1128326"/>
            <a:ext cx="2463430" cy="657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>
                <a:noFill/>
                <a:ea typeface="+mn-ea"/>
              </a:rPr>
              <a:t> </a:t>
            </a:r>
          </a:p>
        </p:txBody>
      </p:sp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695326" y="5656265"/>
            <a:ext cx="10872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Рис.</a:t>
            </a:r>
            <a:r>
              <a:rPr lang="en-US" altLang="ru-RU" b="1">
                <a:solidFill>
                  <a:schemeClr val="tx1"/>
                </a:solidFill>
                <a:latin typeface="Times New Roman" pitchFamily="18" charset="0"/>
              </a:rPr>
              <a:t>3</a:t>
            </a:r>
            <a:r>
              <a:rPr lang="ru-RU" altLang="ru-RU" b="1">
                <a:solidFill>
                  <a:schemeClr val="tx1"/>
                </a:solidFill>
                <a:latin typeface="Times New Roman" pitchFamily="18" charset="0"/>
              </a:rPr>
              <a:t>. Зависимость энергия – эффективность в области жестких энергий получена с помощью ОСГИ  </a:t>
            </a:r>
            <a:endParaRPr lang="ru-RU" altLang="ru-RU" b="1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328151" y="1457325"/>
          <a:ext cx="1152525" cy="3424245"/>
        </p:xfrm>
        <a:graphic>
          <a:graphicData uri="http://schemas.openxmlformats.org/drawingml/2006/table">
            <a:tbl>
              <a:tblPr firstRow="1" firstCol="1" bandRow="1"/>
              <a:tblGrid>
                <a:gridCol w="374570">
                  <a:extLst>
                    <a:ext uri="{9D8B030D-6E8A-4147-A177-3AD203B41FA5}">
                      <a16:colId xmlns:a16="http://schemas.microsoft.com/office/drawing/2014/main" xmlns="" val="4195962470"/>
                    </a:ext>
                  </a:extLst>
                </a:gridCol>
                <a:gridCol w="777955">
                  <a:extLst>
                    <a:ext uri="{9D8B030D-6E8A-4147-A177-3AD203B41FA5}">
                      <a16:colId xmlns:a16="http://schemas.microsoft.com/office/drawing/2014/main" xmlns="" val="3518165795"/>
                    </a:ext>
                  </a:extLst>
                </a:gridCol>
              </a:tblGrid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Е, кэВ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807652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302,85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15812014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344,28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36800657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356,02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68730066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383,85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5406328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778,9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996765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867,37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7792168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964,08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6174660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1085,87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52830738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1112,07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3961049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1173,24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5704789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1212,95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94362096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1299,14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22472954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1332,5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81524588"/>
                  </a:ext>
                </a:extLst>
              </a:tr>
              <a:tr h="228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04" marR="6860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141434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 Simpl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2195</TotalTime>
  <Words>1760</Words>
  <Application>Microsoft Office PowerPoint</Application>
  <PresentationFormat>Произвольный</PresentationFormat>
  <Paragraphs>328</Paragraphs>
  <Slides>42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My Simple Theme</vt:lpstr>
      <vt:lpstr>Graph</vt:lpstr>
      <vt:lpstr>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автономное образовательное учреждение  высшего образования “НАЦИОНАЛЬНЫЙ ИССЛЕДОВАТЕЛЬСКИЙ ЯДЕРНЫЙ УНИВЕРСИТЕТ “МИФИ”   Институт ядерной физики и технологий (ИЯФиТ)   Кафедра “ТеоретическАЯ и экспериментальнАЯ физикА ядерных реакторов”                            Выполнила:  студентка гр. М18-113 Расулова Ф.А.                     Москва 2019 г.</dc:title>
  <dc:creator>Фазилат</dc:creator>
  <cp:lastModifiedBy>Jindra_2</cp:lastModifiedBy>
  <cp:revision>471</cp:revision>
  <cp:lastPrinted>1601-01-01T00:00:00Z</cp:lastPrinted>
  <dcterms:created xsi:type="dcterms:W3CDTF">2019-03-09T10:46:30Z</dcterms:created>
  <dcterms:modified xsi:type="dcterms:W3CDTF">2020-09-14T04:38:12Z</dcterms:modified>
</cp:coreProperties>
</file>