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63" r:id="rId5"/>
    <p:sldId id="257" r:id="rId6"/>
    <p:sldId id="266" r:id="rId7"/>
    <p:sldId id="265" r:id="rId8"/>
    <p:sldId id="267" r:id="rId9"/>
    <p:sldId id="286" r:id="rId10"/>
    <p:sldId id="287" r:id="rId11"/>
    <p:sldId id="288" r:id="rId12"/>
    <p:sldId id="264" r:id="rId13"/>
    <p:sldId id="273" r:id="rId14"/>
    <p:sldId id="274" r:id="rId15"/>
    <p:sldId id="275" r:id="rId16"/>
    <p:sldId id="268" r:id="rId17"/>
    <p:sldId id="269" r:id="rId18"/>
    <p:sldId id="270" r:id="rId19"/>
    <p:sldId id="271" r:id="rId20"/>
    <p:sldId id="289" r:id="rId21"/>
    <p:sldId id="272" r:id="rId22"/>
    <p:sldId id="285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77" d="100"/>
          <a:sy n="77" d="100"/>
        </p:scale>
        <p:origin x="198" y="1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8DDF0-5AE1-4DC6-8DEF-ED2B6383D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8987D1-9181-4EF6-87E6-D7006098A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616C50-DB6E-42EA-9E9C-19E2A6D95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00E2-A282-421B-8952-A28E534090C4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542A71-84EE-4A5F-B8ED-2039B6B21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583CF-1952-459D-85CC-8D1E17C5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26DB-6534-4A7B-9CDB-AB4C8B198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319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DE3E24-6125-43B5-8812-C731570C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4C561-1C57-4622-8DE1-BF7CFB71C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042914-BA56-4759-8618-DFDEE36A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00E2-A282-421B-8952-A28E534090C4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BA1E8F-D9D7-4118-8905-41130EBC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7B5BCF-AF94-4702-B96F-FD50A24DA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26DB-6534-4A7B-9CDB-AB4C8B198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628288-0EF9-4D7D-8A4B-B464A39D5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D60BD1-5050-472F-9E7F-8EBDEE43C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60281-3241-479D-911F-19AE40F73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00E2-A282-421B-8952-A28E534090C4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74D509-DDC2-4932-8EF0-48500FE12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95E7DB-37C9-41DD-80EE-D3AB89A2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26DB-6534-4A7B-9CDB-AB4C8B198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434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281" y="541301"/>
            <a:ext cx="10972417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281" y="3371561"/>
            <a:ext cx="10972417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50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1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69F4-EF1B-44E7-9003-13CBDEC909DB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A697D-7BB5-4A15-862F-714FD1445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513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69F4-EF1B-44E7-9003-13CBDEC909DB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A697D-7BB5-4A15-862F-714FD144527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8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8" y="4075290"/>
            <a:ext cx="7392686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4" y="1437449"/>
            <a:ext cx="8556978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69F4-EF1B-44E7-9003-13CBDEC909DB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A697D-7BB5-4A15-862F-714FD1445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558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69F4-EF1B-44E7-9003-13CBDEC909DB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A697D-7BB5-4A15-862F-714FD144527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8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62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9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2"/>
            <a:ext cx="509340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69F4-EF1B-44E7-9003-13CBDEC909DB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A697D-7BB5-4A15-862F-714FD1445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536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69F4-EF1B-44E7-9003-13CBDEC909DB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A697D-7BB5-4A15-862F-714FD1445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39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69F4-EF1B-44E7-9003-13CBDEC909DB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A697D-7BB5-4A15-862F-714FD1445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16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EDB83-3ACF-47BE-B097-58BB3952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1CCF29-470B-48D7-AD37-85DBD1AD1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0A4681-008F-4FA8-86EA-7A2D075E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00E2-A282-421B-8952-A28E534090C4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61736A-E048-42D3-8AB9-A80DBD1E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C02F3-98E4-49A3-97DF-D59591156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26DB-6534-4A7B-9CDB-AB4C8B198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3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69F4-EF1B-44E7-9003-13CBDEC909DB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A697D-7BB5-4A15-862F-714FD144527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91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5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69F4-EF1B-44E7-9003-13CBDEC909DB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A697D-7BB5-4A15-862F-714FD144527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30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69F4-EF1B-44E7-9003-13CBDEC909DB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A697D-7BB5-4A15-862F-714FD1445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915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69F4-EF1B-44E7-9003-13CBDEC909DB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A697D-7BB5-4A15-862F-714FD144527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2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17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281" y="507446"/>
            <a:ext cx="10972417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281" y="3346940"/>
            <a:ext cx="10972417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05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54F46-D360-43FB-8164-E46EA6668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CBE5C6-3C66-42F6-A446-601A6539E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019BD1-9D13-440D-81F8-47C220DE8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00E2-A282-421B-8952-A28E534090C4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6ED63A-2056-4E4D-A4F9-5AD2B611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935012-709C-4817-A008-BB927E2B3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26DB-6534-4A7B-9CDB-AB4C8B198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48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9CCAB7-82F6-4B2F-8B61-561C8A9C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D7BA3D-29BA-4787-B3EB-571497BF5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5AF19A-8FE0-4378-B7B3-DFB60D8EE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86E27-EECE-4EFE-BE38-073575E80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00E2-A282-421B-8952-A28E534090C4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A5F00B-7FA6-4784-B262-EE01E1E68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0C34FA-0748-48E6-A8F2-F345CF8F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26DB-6534-4A7B-9CDB-AB4C8B198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07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6D2D6-89C3-42AB-9377-0F16D9C3B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DE7F5-00E3-4179-A800-C4D17A581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45E22F-2B4F-465A-9F4C-E53191FE3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B831B8-8EDD-4CEA-A8B5-C153C7210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A2A21B-B857-4018-ADA4-F18ACA687B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61D881-168D-4A29-8AFA-055E1489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00E2-A282-421B-8952-A28E534090C4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1142B2-3134-4E71-A888-A5CBE72CB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4C29BA-1E3A-44BE-8FC1-E1437559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26DB-6534-4A7B-9CDB-AB4C8B198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7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A57C3-D7FB-4581-8702-B5F8F7DD0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D8DB6D-71AF-450E-BCC7-C87B12A1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00E2-A282-421B-8952-A28E534090C4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FCD9F3-3609-4226-AF9C-DFC8A088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62EEA3-B08B-4079-8B67-B7CCE9C0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26DB-6534-4A7B-9CDB-AB4C8B198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6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9E85D9-FB37-40AC-BF35-3F29EA98D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00E2-A282-421B-8952-A28E534090C4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27D3C7-AA03-4545-BB86-1B01D1AEB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49F4F1-0FE4-4213-8AEC-03F0ABAF2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26DB-6534-4A7B-9CDB-AB4C8B198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49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3E2F7-D1D2-4EFB-A9B6-8D480B87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0B938D-3FD6-4C27-995A-E7FE6BD70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E4197B-5B9E-4D94-83C7-A94E980D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37AC56-F3AE-42EB-8508-A7D6CDD63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00E2-A282-421B-8952-A28E534090C4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00EEBC-8B15-4BF3-8949-FE49A0E32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2BB07A-1ED4-434C-A33B-3F4013C46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26DB-6534-4A7B-9CDB-AB4C8B198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17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9778B-DD1D-44E7-A1AE-8A18E583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6951D3C-6C1A-490D-80F3-D3DE7236E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CAF039-2BE0-4AE4-AAB2-07E2F14D7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43883-0434-4383-B840-1D2F2D3B2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00E2-A282-421B-8952-A28E534090C4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5E46CB-F771-490C-B151-F8949045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CFB6B4-E26B-47D6-988D-2FEAE1F8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26DB-6534-4A7B-9CDB-AB4C8B198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749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68C04-F386-4319-9026-7F140211B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3C5720-8021-4179-A195-2595F0E5F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4E7ED7-E690-4BE9-B276-D3E716496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900E2-A282-421B-8952-A28E534090C4}" type="datetimeFigureOut">
              <a:rPr lang="ru-RU" smtClean="0"/>
              <a:t>14.10.2020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F3F90E-3DEF-4970-B4E9-2D6F12E18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CFB63F-A9D6-4CFB-8BA1-F137260F9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626DB-6534-4A7B-9CDB-AB4C8B198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41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1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6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6"/>
            <a:ext cx="50489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5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2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24DB79-F908-4906-9B3F-E3D8841C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1011238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E</a:t>
            </a:r>
            <a:r>
              <a:rPr lang="ru-RU" sz="6600" b="1" dirty="0">
                <a:latin typeface="Comic Sans MS" panose="030F0702030302020204" pitchFamily="66" charset="0"/>
              </a:rPr>
              <a:t>С</a:t>
            </a:r>
            <a:r>
              <a:rPr lang="en-US" sz="6600" b="1" dirty="0">
                <a:latin typeface="Comic Sans MS" panose="030F0702030302020204" pitchFamily="66" charset="0"/>
              </a:rPr>
              <a:t>al Status</a:t>
            </a:r>
            <a:endParaRPr lang="ru-RU" sz="6600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D34E5-1BBB-4B2C-9924-A7DAC4B7BFC1}"/>
              </a:ext>
            </a:extLst>
          </p:cNvPr>
          <p:cNvSpPr txBox="1"/>
          <p:nvPr/>
        </p:nvSpPr>
        <p:spPr>
          <a:xfrm>
            <a:off x="5258181" y="5195316"/>
            <a:ext cx="24697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/>
              <a:t>Dubna</a:t>
            </a:r>
            <a:endParaRPr lang="en-US" sz="3200" b="1" dirty="0"/>
          </a:p>
          <a:p>
            <a:pPr algn="ctr"/>
            <a:r>
              <a:rPr lang="en-US" sz="3200" b="1" dirty="0"/>
              <a:t>October 2020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858842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E8763B-F8EE-4BC6-BF89-9D260BCDA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6848">
            <a:off x="271731" y="558122"/>
            <a:ext cx="7920173" cy="53727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D16460-54C8-4F5E-ABD5-AF97E0292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15" y="1297544"/>
            <a:ext cx="4906257" cy="48480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D629EF-8EAE-429F-AD20-49F4A44B980A}"/>
              </a:ext>
            </a:extLst>
          </p:cNvPr>
          <p:cNvSpPr txBox="1"/>
          <p:nvPr/>
        </p:nvSpPr>
        <p:spPr>
          <a:xfrm>
            <a:off x="259492" y="60257"/>
            <a:ext cx="496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Movable electronics box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984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D668482-6BF9-4725-92C1-619300476D09}"/>
              </a:ext>
            </a:extLst>
          </p:cNvPr>
          <p:cNvGrpSpPr/>
          <p:nvPr/>
        </p:nvGrpSpPr>
        <p:grpSpPr>
          <a:xfrm>
            <a:off x="152711" y="219456"/>
            <a:ext cx="9792341" cy="6140767"/>
            <a:chOff x="189287" y="121920"/>
            <a:chExt cx="9792341" cy="6140767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13D11C5-EDEC-4029-84B1-1DABC242C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653" y="595312"/>
              <a:ext cx="7419975" cy="5667375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id="{C5E00E9D-7A9E-431F-BF48-51990CBAD5F6}"/>
                </a:ext>
              </a:extLst>
            </p:cNvPr>
            <p:cNvCxnSpPr/>
            <p:nvPr/>
          </p:nvCxnSpPr>
          <p:spPr>
            <a:xfrm>
              <a:off x="7362825" y="3514725"/>
              <a:ext cx="485775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8E091250-BD0C-45EF-9FCD-7AC6232909F0}"/>
                </a:ext>
              </a:extLst>
            </p:cNvPr>
            <p:cNvCxnSpPr/>
            <p:nvPr/>
          </p:nvCxnSpPr>
          <p:spPr>
            <a:xfrm>
              <a:off x="7362825" y="3257550"/>
              <a:ext cx="485775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E9C18CF-2EAC-4F63-B446-1DC21A45FF75}"/>
                </a:ext>
              </a:extLst>
            </p:cNvPr>
            <p:cNvCxnSpPr/>
            <p:nvPr/>
          </p:nvCxnSpPr>
          <p:spPr>
            <a:xfrm>
              <a:off x="7362825" y="3762375"/>
              <a:ext cx="933450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91C3EAB-0FCF-4DC3-A5B1-60BB103AB5A8}"/>
                </a:ext>
              </a:extLst>
            </p:cNvPr>
            <p:cNvSpPr/>
            <p:nvPr/>
          </p:nvSpPr>
          <p:spPr>
            <a:xfrm>
              <a:off x="3314700" y="5295899"/>
              <a:ext cx="171450" cy="247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1167FC-3743-46D3-8EC4-4E82E7490426}"/>
                </a:ext>
              </a:extLst>
            </p:cNvPr>
            <p:cNvSpPr txBox="1"/>
            <p:nvPr/>
          </p:nvSpPr>
          <p:spPr>
            <a:xfrm flipH="1">
              <a:off x="3248026" y="5248275"/>
              <a:ext cx="228599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C00000"/>
                  </a:solidFill>
                </a:rPr>
                <a:t>8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24057EAC-8254-4638-B7A1-E7DD99749B55}"/>
                </a:ext>
              </a:extLst>
            </p:cNvPr>
            <p:cNvSpPr/>
            <p:nvPr/>
          </p:nvSpPr>
          <p:spPr>
            <a:xfrm>
              <a:off x="3314700" y="5586829"/>
              <a:ext cx="171450" cy="1376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A72A52F5-E1F6-4908-9A8B-6ED7CDD21C11}"/>
                </a:ext>
              </a:extLst>
            </p:cNvPr>
            <p:cNvSpPr/>
            <p:nvPr/>
          </p:nvSpPr>
          <p:spPr>
            <a:xfrm>
              <a:off x="3314700" y="5543550"/>
              <a:ext cx="161925" cy="1809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A78210-18AE-4047-BFA5-BAA4917595A4}"/>
                </a:ext>
              </a:extLst>
            </p:cNvPr>
            <p:cNvSpPr txBox="1"/>
            <p:nvPr/>
          </p:nvSpPr>
          <p:spPr>
            <a:xfrm>
              <a:off x="3238500" y="5486400"/>
              <a:ext cx="219076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C00000"/>
                  </a:solidFill>
                </a:rPr>
                <a:t>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B86B51-8FEB-4BFF-BF01-BA06E2A5530C}"/>
                </a:ext>
              </a:extLst>
            </p:cNvPr>
            <p:cNvSpPr txBox="1"/>
            <p:nvPr/>
          </p:nvSpPr>
          <p:spPr>
            <a:xfrm>
              <a:off x="189287" y="121920"/>
              <a:ext cx="39934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anose="030F0702030302020204" pitchFamily="66" charset="0"/>
                </a:rPr>
                <a:t>Assembly Time line</a:t>
              </a:r>
              <a:endParaRPr lang="ru-RU" sz="32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F4A5BEC6-6101-4C39-B3A4-FFBCE73B4156}"/>
                </a:ext>
              </a:extLst>
            </p:cNvPr>
            <p:cNvSpPr/>
            <p:nvPr/>
          </p:nvSpPr>
          <p:spPr>
            <a:xfrm>
              <a:off x="7181088" y="3877056"/>
              <a:ext cx="667512" cy="28041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4D431C4B-DFE1-40E1-8A12-C5923BF2B608}"/>
                </a:ext>
              </a:extLst>
            </p:cNvPr>
            <p:cNvSpPr/>
            <p:nvPr/>
          </p:nvSpPr>
          <p:spPr>
            <a:xfrm>
              <a:off x="7559039" y="4322063"/>
              <a:ext cx="523113" cy="30260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E886D73B-6B3F-4B57-9B30-84D4C1B96496}"/>
                </a:ext>
              </a:extLst>
            </p:cNvPr>
            <p:cNvSpPr/>
            <p:nvPr/>
          </p:nvSpPr>
          <p:spPr>
            <a:xfrm>
              <a:off x="7741919" y="4840223"/>
              <a:ext cx="414529" cy="180591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31921CEE-B8C2-4674-B06B-452D2C759A3A}"/>
                </a:ext>
              </a:extLst>
            </p:cNvPr>
            <p:cNvSpPr/>
            <p:nvPr/>
          </p:nvSpPr>
          <p:spPr>
            <a:xfrm>
              <a:off x="9032939" y="5340476"/>
              <a:ext cx="476821" cy="18097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15934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C9CE2-E41C-4D36-84B5-E912CDD3E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521" y="1785188"/>
            <a:ext cx="1082564" cy="5072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C66BE3-5562-49DE-B532-E06A74ED4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8" y="2166556"/>
            <a:ext cx="4155279" cy="46914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73A805-D19B-4185-9208-A517226868EE}"/>
              </a:ext>
            </a:extLst>
          </p:cNvPr>
          <p:cNvSpPr txBox="1"/>
          <p:nvPr/>
        </p:nvSpPr>
        <p:spPr>
          <a:xfrm>
            <a:off x="4277180" y="121920"/>
            <a:ext cx="2302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Calibration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051735-E710-4481-9BBF-3C9FBD98206C}"/>
              </a:ext>
            </a:extLst>
          </p:cNvPr>
          <p:cNvSpPr txBox="1"/>
          <p:nvPr/>
        </p:nvSpPr>
        <p:spPr>
          <a:xfrm>
            <a:off x="1112758" y="712133"/>
            <a:ext cx="973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Cosmic muons may be used to equalize signals from all channels</a:t>
            </a:r>
            <a:endParaRPr lang="ru-RU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D6B33-2CCD-45FF-901A-9D9283591AB7}"/>
              </a:ext>
            </a:extLst>
          </p:cNvPr>
          <p:cNvSpPr txBox="1"/>
          <p:nvPr/>
        </p:nvSpPr>
        <p:spPr>
          <a:xfrm>
            <a:off x="1826989" y="1953742"/>
            <a:ext cx="1198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Side view</a:t>
            </a:r>
            <a:endParaRPr lang="ru-RU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AD5517-39C2-479F-AE0F-2E334D065D47}"/>
              </a:ext>
            </a:extLst>
          </p:cNvPr>
          <p:cNvSpPr txBox="1"/>
          <p:nvPr/>
        </p:nvSpPr>
        <p:spPr>
          <a:xfrm>
            <a:off x="6325340" y="1937048"/>
            <a:ext cx="1312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Front view</a:t>
            </a:r>
            <a:endParaRPr lang="ru-RU" sz="2000" b="1" dirty="0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CD059FA-58A1-4B53-A286-E206BAE571A7}"/>
              </a:ext>
            </a:extLst>
          </p:cNvPr>
          <p:cNvCxnSpPr>
            <a:cxnSpLocks/>
          </p:cNvCxnSpPr>
          <p:nvPr/>
        </p:nvCxnSpPr>
        <p:spPr>
          <a:xfrm>
            <a:off x="1121664" y="2048256"/>
            <a:ext cx="538369" cy="470611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BF86649-9E61-48D9-946D-F9E9D6C0C6E0}"/>
              </a:ext>
            </a:extLst>
          </p:cNvPr>
          <p:cNvCxnSpPr>
            <a:cxnSpLocks/>
          </p:cNvCxnSpPr>
          <p:nvPr/>
        </p:nvCxnSpPr>
        <p:spPr>
          <a:xfrm>
            <a:off x="3011424" y="2166556"/>
            <a:ext cx="170688" cy="469144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F849D8-CF76-4224-A3CF-6C9971C3A883}"/>
              </a:ext>
            </a:extLst>
          </p:cNvPr>
          <p:cNvSpPr txBox="1"/>
          <p:nvPr/>
        </p:nvSpPr>
        <p:spPr>
          <a:xfrm>
            <a:off x="4989245" y="3804392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Or</a:t>
            </a:r>
            <a:endParaRPr lang="ru-RU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F40574-8269-4E0F-B8EB-DEF5B225233E}"/>
              </a:ext>
            </a:extLst>
          </p:cNvPr>
          <p:cNvSpPr txBox="1"/>
          <p:nvPr/>
        </p:nvSpPr>
        <p:spPr>
          <a:xfrm>
            <a:off x="7580376" y="2373076"/>
            <a:ext cx="44541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Self trigger mode of ADC64 </a:t>
            </a:r>
          </a:p>
          <a:p>
            <a:r>
              <a:rPr lang="en-US" sz="2400" b="1" dirty="0"/>
              <a:t>used to register “longitudinal” or </a:t>
            </a:r>
          </a:p>
          <a:p>
            <a:r>
              <a:rPr lang="en-US" sz="2400" b="1" dirty="0"/>
              <a:t>“transverse” muons</a:t>
            </a:r>
            <a:endParaRPr lang="ru-RU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93F1AF-221F-4CBD-A7A6-8B68820625BD}"/>
              </a:ext>
            </a:extLst>
          </p:cNvPr>
          <p:cNvSpPr txBox="1"/>
          <p:nvPr/>
        </p:nvSpPr>
        <p:spPr>
          <a:xfrm>
            <a:off x="7592266" y="4321594"/>
            <a:ext cx="46360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Direct but low efficient method</a:t>
            </a:r>
          </a:p>
          <a:p>
            <a:r>
              <a:rPr lang="en-US" sz="2000" dirty="0"/>
              <a:t>      About 1 week to collect enough events </a:t>
            </a:r>
          </a:p>
          <a:p>
            <a:r>
              <a:rPr lang="en-US" sz="2000" dirty="0"/>
              <a:t>      in each channel</a:t>
            </a:r>
          </a:p>
          <a:p>
            <a:r>
              <a:rPr lang="en-US" sz="2000" dirty="0"/>
              <a:t>2. Not direct - Require some assumptions</a:t>
            </a:r>
            <a:r>
              <a:rPr lang="ru-RU" sz="2000" dirty="0"/>
              <a:t> </a:t>
            </a:r>
          </a:p>
          <a:p>
            <a:r>
              <a:rPr lang="ru-RU" sz="2000" dirty="0"/>
              <a:t>    </a:t>
            </a:r>
            <a:r>
              <a:rPr lang="en-US" sz="2000" dirty="0"/>
              <a:t>High statistics – 10 hors is enough</a:t>
            </a:r>
            <a:endParaRPr lang="ru-RU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6250A3-7EE5-47D3-941A-3A769CEAD7C7}"/>
              </a:ext>
            </a:extLst>
          </p:cNvPr>
          <p:cNvSpPr txBox="1"/>
          <p:nvPr/>
        </p:nvSpPr>
        <p:spPr>
          <a:xfrm>
            <a:off x="1462228" y="1415856"/>
            <a:ext cx="2304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Longitudinal muons </a:t>
            </a:r>
            <a:endParaRPr lang="ru-RU" sz="2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F5D931-806F-431E-B21D-54780E2F8F6E}"/>
              </a:ext>
            </a:extLst>
          </p:cNvPr>
          <p:cNvSpPr txBox="1"/>
          <p:nvPr/>
        </p:nvSpPr>
        <p:spPr>
          <a:xfrm>
            <a:off x="5978738" y="1385857"/>
            <a:ext cx="2099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Transverse muons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10216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>
            <a:extLst>
              <a:ext uri="{FF2B5EF4-FFF2-40B4-BE49-F238E27FC236}">
                <a16:creationId xmlns:a16="http://schemas.microsoft.com/office/drawing/2014/main" id="{DA164BE9-E778-4652-8F6A-4B4ABEA9D0D5}"/>
              </a:ext>
            </a:extLst>
          </p:cNvPr>
          <p:cNvGrpSpPr/>
          <p:nvPr/>
        </p:nvGrpSpPr>
        <p:grpSpPr>
          <a:xfrm>
            <a:off x="810620" y="308478"/>
            <a:ext cx="4122480" cy="5728152"/>
            <a:chOff x="5159520" y="1227600"/>
            <a:chExt cx="2946960" cy="5097960"/>
          </a:xfrm>
        </p:grpSpPr>
        <p:pic>
          <p:nvPicPr>
            <p:cNvPr id="5" name="Рисунок 21">
              <a:extLst>
                <a:ext uri="{FF2B5EF4-FFF2-40B4-BE49-F238E27FC236}">
                  <a16:creationId xmlns:a16="http://schemas.microsoft.com/office/drawing/2014/main" id="{FD9C7548-A212-4036-8652-33D12187762C}"/>
                </a:ext>
              </a:extLst>
            </p:cNvPr>
            <p:cNvPicPr/>
            <p:nvPr/>
          </p:nvPicPr>
          <p:blipFill>
            <a:blip r:embed="rId2"/>
            <a:srcRect l="13789" t="38771" r="12388" b="4780"/>
            <a:stretch/>
          </p:blipFill>
          <p:spPr>
            <a:xfrm>
              <a:off x="5201640" y="1227600"/>
              <a:ext cx="2904840" cy="2574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Рисунок 22">
              <a:extLst>
                <a:ext uri="{FF2B5EF4-FFF2-40B4-BE49-F238E27FC236}">
                  <a16:creationId xmlns:a16="http://schemas.microsoft.com/office/drawing/2014/main" id="{EED4B7CA-6E05-43F5-86EB-D870353F97D2}"/>
                </a:ext>
              </a:extLst>
            </p:cNvPr>
            <p:cNvPicPr/>
            <p:nvPr/>
          </p:nvPicPr>
          <p:blipFill>
            <a:blip r:embed="rId3"/>
            <a:srcRect l="13005" t="39040" r="13160" b="5013"/>
            <a:stretch/>
          </p:blipFill>
          <p:spPr>
            <a:xfrm>
              <a:off x="5159520" y="3762000"/>
              <a:ext cx="2919960" cy="2563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Line 16">
              <a:extLst>
                <a:ext uri="{FF2B5EF4-FFF2-40B4-BE49-F238E27FC236}">
                  <a16:creationId xmlns:a16="http://schemas.microsoft.com/office/drawing/2014/main" id="{7E35E745-F039-4D12-B2BE-C1EA06E7EAC1}"/>
                </a:ext>
              </a:extLst>
            </p:cNvPr>
            <p:cNvSpPr/>
            <p:nvPr/>
          </p:nvSpPr>
          <p:spPr>
            <a:xfrm>
              <a:off x="5201280" y="3746520"/>
              <a:ext cx="2837880" cy="0"/>
            </a:xfrm>
            <a:prstGeom prst="line">
              <a:avLst/>
            </a:prstGeom>
            <a:ln w="12600">
              <a:solidFill>
                <a:srgbClr val="00206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" name="CustomShape 17">
              <a:extLst>
                <a:ext uri="{FF2B5EF4-FFF2-40B4-BE49-F238E27FC236}">
                  <a16:creationId xmlns:a16="http://schemas.microsoft.com/office/drawing/2014/main" id="{E376FC62-676E-4BAE-96BC-A27FC08BC02B}"/>
                </a:ext>
              </a:extLst>
            </p:cNvPr>
            <p:cNvSpPr/>
            <p:nvPr/>
          </p:nvSpPr>
          <p:spPr>
            <a:xfrm>
              <a:off x="5201640" y="1227600"/>
              <a:ext cx="2836440" cy="5019840"/>
            </a:xfrm>
            <a:prstGeom prst="rect">
              <a:avLst/>
            </a:prstGeom>
            <a:noFill/>
            <a:ln w="28440"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9" name="Рисунок 25">
            <a:extLst>
              <a:ext uri="{FF2B5EF4-FFF2-40B4-BE49-F238E27FC236}">
                <a16:creationId xmlns:a16="http://schemas.microsoft.com/office/drawing/2014/main" id="{A34DF644-77AD-4453-AD00-CAA9DC56090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62340" y="1423314"/>
            <a:ext cx="3770281" cy="3498480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762455-666B-4929-806C-4F5ED1E1A887}"/>
              </a:ext>
            </a:extLst>
          </p:cNvPr>
          <p:cNvSpPr txBox="1"/>
          <p:nvPr/>
        </p:nvSpPr>
        <p:spPr>
          <a:xfrm>
            <a:off x="5483311" y="330236"/>
            <a:ext cx="36606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Transverse muons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611E06-3785-4DCB-B71A-BD49BCC0AC0F}"/>
              </a:ext>
            </a:extLst>
          </p:cNvPr>
          <p:cNvSpPr txBox="1"/>
          <p:nvPr/>
        </p:nvSpPr>
        <p:spPr>
          <a:xfrm>
            <a:off x="7309071" y="4986769"/>
            <a:ext cx="3346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Correction factor distribution </a:t>
            </a:r>
            <a:endParaRPr lang="ru-RU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DAC887-E8DF-46E5-9FBB-6F60D0B1B5B2}"/>
              </a:ext>
            </a:extLst>
          </p:cNvPr>
          <p:cNvSpPr txBox="1"/>
          <p:nvPr/>
        </p:nvSpPr>
        <p:spPr>
          <a:xfrm>
            <a:off x="6574290" y="5836575"/>
            <a:ext cx="5139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Standard deviation from average is below 10%</a:t>
            </a:r>
            <a:endParaRPr lang="ru-RU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D5FC38-1B6C-440F-B152-17B8C9C2D201}"/>
              </a:ext>
            </a:extLst>
          </p:cNvPr>
          <p:cNvSpPr txBox="1"/>
          <p:nvPr/>
        </p:nvSpPr>
        <p:spPr>
          <a:xfrm>
            <a:off x="457200" y="5967147"/>
            <a:ext cx="5073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For selected muons distributions of signals for</a:t>
            </a:r>
          </a:p>
          <a:p>
            <a:r>
              <a:rPr lang="en-US" sz="2000" b="1" dirty="0"/>
              <a:t> the 16 channels of one module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003691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9D8667-4EE9-4FD4-BECB-55A8A697D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66" b="16643"/>
          <a:stretch/>
        </p:blipFill>
        <p:spPr>
          <a:xfrm>
            <a:off x="931872" y="324000"/>
            <a:ext cx="9407377" cy="183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2ABD3B-B214-47DD-B60C-43FE0B950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33" y="2160000"/>
            <a:ext cx="7894701" cy="4003679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C7001F1-613E-4A48-8077-0A24BB9D2422}"/>
              </a:ext>
            </a:extLst>
          </p:cNvPr>
          <p:cNvCxnSpPr>
            <a:cxnSpLocks/>
          </p:cNvCxnSpPr>
          <p:nvPr/>
        </p:nvCxnSpPr>
        <p:spPr>
          <a:xfrm>
            <a:off x="1852751" y="1606378"/>
            <a:ext cx="1180091" cy="2028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C179F05-FEEB-47BC-BDB6-C53C458DB037}"/>
              </a:ext>
            </a:extLst>
          </p:cNvPr>
          <p:cNvCxnSpPr>
            <a:cxnSpLocks/>
          </p:cNvCxnSpPr>
          <p:nvPr/>
        </p:nvCxnSpPr>
        <p:spPr>
          <a:xfrm flipH="1">
            <a:off x="5523470" y="1368552"/>
            <a:ext cx="2010913" cy="2165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BD781EB-E1F7-4F90-BD05-11CC11A7A6B1}"/>
              </a:ext>
            </a:extLst>
          </p:cNvPr>
          <p:cNvCxnSpPr>
            <a:cxnSpLocks/>
          </p:cNvCxnSpPr>
          <p:nvPr/>
        </p:nvCxnSpPr>
        <p:spPr>
          <a:xfrm flipH="1">
            <a:off x="5943600" y="1368552"/>
            <a:ext cx="2817862" cy="2060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EC1C5A7-8318-43E1-844B-F3F0CD675BDB}"/>
              </a:ext>
            </a:extLst>
          </p:cNvPr>
          <p:cNvSpPr txBox="1"/>
          <p:nvPr/>
        </p:nvSpPr>
        <p:spPr>
          <a:xfrm>
            <a:off x="2856223" y="6163679"/>
            <a:ext cx="5738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Comparison of the modules with different geometry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BFA25D-B0CB-4F0D-90C6-61EA11FD0FC6}"/>
              </a:ext>
            </a:extLst>
          </p:cNvPr>
          <p:cNvSpPr txBox="1"/>
          <p:nvPr/>
        </p:nvSpPr>
        <p:spPr>
          <a:xfrm>
            <a:off x="9222533" y="5887669"/>
            <a:ext cx="2969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based on the pilot </a:t>
            </a:r>
          </a:p>
          <a:p>
            <a:r>
              <a:rPr lang="en-US" dirty="0"/>
              <a:t>modules and will be repeated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7DDBD4-E7CE-400D-A51E-5964DD2734E4}"/>
              </a:ext>
            </a:extLst>
          </p:cNvPr>
          <p:cNvSpPr txBox="1"/>
          <p:nvPr/>
        </p:nvSpPr>
        <p:spPr>
          <a:xfrm>
            <a:off x="8335352" y="-18211"/>
            <a:ext cx="36606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Transverse muons</a:t>
            </a:r>
            <a:endParaRPr lang="ru-RU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99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880A2A3C-686B-4FCF-94B4-54C9AEF77B77}"/>
              </a:ext>
            </a:extLst>
          </p:cNvPr>
          <p:cNvGrpSpPr/>
          <p:nvPr/>
        </p:nvGrpSpPr>
        <p:grpSpPr>
          <a:xfrm>
            <a:off x="5778061" y="171538"/>
            <a:ext cx="5349014" cy="6584327"/>
            <a:chOff x="5778061" y="171538"/>
            <a:chExt cx="5349014" cy="6584327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942C62F-41D5-4D35-9EF8-609BE61E2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9" t="39474" r="14718" b="15051"/>
            <a:stretch/>
          </p:blipFill>
          <p:spPr>
            <a:xfrm>
              <a:off x="7272000" y="252481"/>
              <a:ext cx="3708000" cy="189702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93263AE-8948-4CFB-B1F5-13C04584D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9" t="38355" r="14334" b="4433"/>
            <a:stretch/>
          </p:blipFill>
          <p:spPr>
            <a:xfrm>
              <a:off x="7272000" y="2120466"/>
              <a:ext cx="3744000" cy="223555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F66B329-D581-48A4-83BB-0A164DA74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7" t="38576" r="13683" b="7885"/>
            <a:stretch/>
          </p:blipFill>
          <p:spPr>
            <a:xfrm>
              <a:off x="7308000" y="4288032"/>
              <a:ext cx="3708000" cy="2124000"/>
            </a:xfrm>
            <a:prstGeom prst="rect">
              <a:avLst/>
            </a:prstGeom>
          </p:spPr>
        </p:pic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FE101054-6B9D-4016-9B74-96A8B6CEA17A}"/>
                </a:ext>
              </a:extLst>
            </p:cNvPr>
            <p:cNvCxnSpPr>
              <a:cxnSpLocks/>
            </p:cNvCxnSpPr>
            <p:nvPr/>
          </p:nvCxnSpPr>
          <p:spPr>
            <a:xfrm>
              <a:off x="7266432" y="210312"/>
              <a:ext cx="36576" cy="62026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5A918CAA-8E57-4061-BFF2-BAC976E36725}"/>
                </a:ext>
              </a:extLst>
            </p:cNvPr>
            <p:cNvCxnSpPr>
              <a:cxnSpLocks/>
            </p:cNvCxnSpPr>
            <p:nvPr/>
          </p:nvCxnSpPr>
          <p:spPr>
            <a:xfrm>
              <a:off x="10993632" y="210312"/>
              <a:ext cx="0" cy="62026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4DC3E8E3-7871-477C-B363-512E001F17F2}"/>
                </a:ext>
              </a:extLst>
            </p:cNvPr>
            <p:cNvCxnSpPr>
              <a:cxnSpLocks/>
            </p:cNvCxnSpPr>
            <p:nvPr/>
          </p:nvCxnSpPr>
          <p:spPr>
            <a:xfrm>
              <a:off x="7303008" y="2141377"/>
              <a:ext cx="368507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6A5CACD4-4C0D-4356-ADE7-1A340F8D1885}"/>
                </a:ext>
              </a:extLst>
            </p:cNvPr>
            <p:cNvCxnSpPr>
              <a:cxnSpLocks/>
            </p:cNvCxnSpPr>
            <p:nvPr/>
          </p:nvCxnSpPr>
          <p:spPr>
            <a:xfrm>
              <a:off x="7266432" y="4288032"/>
              <a:ext cx="372165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72EC0C99-28BB-4C48-A2D4-96EBE814377C}"/>
                </a:ext>
              </a:extLst>
            </p:cNvPr>
            <p:cNvCxnSpPr>
              <a:cxnSpLocks/>
            </p:cNvCxnSpPr>
            <p:nvPr/>
          </p:nvCxnSpPr>
          <p:spPr>
            <a:xfrm>
              <a:off x="7303008" y="6412992"/>
              <a:ext cx="369062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007478A-6C64-4846-99CB-F3F7FDA019DC}"/>
                </a:ext>
              </a:extLst>
            </p:cNvPr>
            <p:cNvCxnSpPr>
              <a:cxnSpLocks/>
            </p:cNvCxnSpPr>
            <p:nvPr/>
          </p:nvCxnSpPr>
          <p:spPr>
            <a:xfrm>
              <a:off x="7278624" y="210312"/>
              <a:ext cx="374142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94AB26D-9A61-472B-9902-87CD0F045C9D}"/>
                </a:ext>
              </a:extLst>
            </p:cNvPr>
            <p:cNvSpPr txBox="1"/>
            <p:nvPr/>
          </p:nvSpPr>
          <p:spPr>
            <a:xfrm>
              <a:off x="6872606" y="171538"/>
              <a:ext cx="367408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25</a:t>
              </a:r>
            </a:p>
            <a:p>
              <a:endParaRPr lang="en-US" sz="1400" b="1" dirty="0"/>
            </a:p>
            <a:p>
              <a:endParaRPr lang="en-US" sz="1400" b="1" dirty="0"/>
            </a:p>
            <a:p>
              <a:endParaRPr lang="en-US" sz="1400" b="1" dirty="0"/>
            </a:p>
            <a:p>
              <a:r>
                <a:rPr lang="en-US" sz="1400" b="1" dirty="0"/>
                <a:t>15</a:t>
              </a:r>
            </a:p>
            <a:p>
              <a:endParaRPr lang="en-US" sz="1400" b="1" dirty="0"/>
            </a:p>
            <a:p>
              <a:endParaRPr lang="en-US" sz="1400" b="1" dirty="0"/>
            </a:p>
            <a:p>
              <a:endParaRPr lang="en-US" sz="1400" b="1" dirty="0"/>
            </a:p>
            <a:p>
              <a:r>
                <a:rPr lang="en-US" sz="1400" b="1" dirty="0"/>
                <a:t>  5</a:t>
              </a:r>
            </a:p>
            <a:p>
              <a:endParaRPr lang="ru-RU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65F6E8E-F1AD-4A5B-8D8D-F5FE7FBA5634}"/>
                </a:ext>
              </a:extLst>
            </p:cNvPr>
            <p:cNvSpPr txBox="1"/>
            <p:nvPr/>
          </p:nvSpPr>
          <p:spPr>
            <a:xfrm>
              <a:off x="6789322" y="2120465"/>
              <a:ext cx="506870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62.0</a:t>
              </a:r>
            </a:p>
            <a:p>
              <a:endParaRPr lang="en-US" sz="1400" b="1" dirty="0"/>
            </a:p>
            <a:p>
              <a:endParaRPr lang="en-US" sz="1400" b="1" dirty="0"/>
            </a:p>
            <a:p>
              <a:endParaRPr lang="en-US" sz="1400" b="1" dirty="0"/>
            </a:p>
            <a:p>
              <a:r>
                <a:rPr lang="en-US" sz="1400" b="1" dirty="0"/>
                <a:t>61.6</a:t>
              </a:r>
            </a:p>
            <a:p>
              <a:endParaRPr lang="en-US" sz="1400" b="1" dirty="0"/>
            </a:p>
            <a:p>
              <a:endParaRPr lang="en-US" sz="1400" b="1" dirty="0"/>
            </a:p>
            <a:p>
              <a:r>
                <a:rPr lang="en-US" sz="1400" b="1" dirty="0"/>
                <a:t>  </a:t>
              </a:r>
            </a:p>
            <a:p>
              <a:r>
                <a:rPr lang="en-US" sz="1400" b="1" dirty="0"/>
                <a:t>61.2</a:t>
              </a:r>
              <a:endParaRPr lang="ru-RU" sz="1400" b="1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691F393-97A5-4158-BF8F-0AC42E7BC787}"/>
                </a:ext>
              </a:extLst>
            </p:cNvPr>
            <p:cNvSpPr txBox="1"/>
            <p:nvPr/>
          </p:nvSpPr>
          <p:spPr>
            <a:xfrm>
              <a:off x="6715504" y="4846355"/>
              <a:ext cx="8377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60000</a:t>
              </a:r>
              <a:endParaRPr lang="ru-RU" sz="1400" b="1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15D14DD-CE08-410F-8934-DDDF8D81DA4C}"/>
                </a:ext>
              </a:extLst>
            </p:cNvPr>
            <p:cNvSpPr txBox="1"/>
            <p:nvPr/>
          </p:nvSpPr>
          <p:spPr>
            <a:xfrm>
              <a:off x="6715504" y="5453091"/>
              <a:ext cx="8377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56000</a:t>
              </a:r>
              <a:endParaRPr lang="ru-RU" sz="1400" b="1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F82B8D6-8E37-4F49-A4AF-5E845E215DFA}"/>
                </a:ext>
              </a:extLst>
            </p:cNvPr>
            <p:cNvSpPr txBox="1"/>
            <p:nvPr/>
          </p:nvSpPr>
          <p:spPr>
            <a:xfrm>
              <a:off x="6701055" y="5985870"/>
              <a:ext cx="8377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52000</a:t>
              </a:r>
              <a:endParaRPr lang="ru-RU" sz="1400" b="1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C093029-C54D-416B-9302-D19041CD2949}"/>
                </a:ext>
              </a:extLst>
            </p:cNvPr>
            <p:cNvSpPr txBox="1"/>
            <p:nvPr/>
          </p:nvSpPr>
          <p:spPr>
            <a:xfrm>
              <a:off x="6701055" y="4296159"/>
              <a:ext cx="8377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64000</a:t>
              </a:r>
              <a:endParaRPr lang="ru-RU" sz="1400" b="1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BE07B7-7062-4A57-81CC-6A43A6F790D4}"/>
                </a:ext>
              </a:extLst>
            </p:cNvPr>
            <p:cNvSpPr txBox="1"/>
            <p:nvPr/>
          </p:nvSpPr>
          <p:spPr>
            <a:xfrm>
              <a:off x="7160925" y="6448088"/>
              <a:ext cx="3966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0             20               40             60               80           100</a:t>
              </a:r>
              <a:endParaRPr lang="ru-RU" sz="1400" b="1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BF21FD8-9C0A-43F5-80BE-B0A9B34E6850}"/>
                </a:ext>
              </a:extLst>
            </p:cNvPr>
            <p:cNvSpPr txBox="1"/>
            <p:nvPr/>
          </p:nvSpPr>
          <p:spPr>
            <a:xfrm>
              <a:off x="5870103" y="347271"/>
              <a:ext cx="1200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t°(deg)</a:t>
              </a:r>
              <a:endParaRPr lang="ru-RU" sz="2800" b="1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F66E874-B475-44D1-8759-5F934472C086}"/>
                </a:ext>
              </a:extLst>
            </p:cNvPr>
            <p:cNvSpPr txBox="1"/>
            <p:nvPr/>
          </p:nvSpPr>
          <p:spPr>
            <a:xfrm>
              <a:off x="5907179" y="2149503"/>
              <a:ext cx="968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HV (v)</a:t>
              </a:r>
              <a:endParaRPr lang="ru-RU" sz="2400" b="1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26D4D46-BC87-4C03-BADD-B314DC5FB260}"/>
                </a:ext>
              </a:extLst>
            </p:cNvPr>
            <p:cNvSpPr txBox="1"/>
            <p:nvPr/>
          </p:nvSpPr>
          <p:spPr>
            <a:xfrm>
              <a:off x="5778061" y="4280770"/>
              <a:ext cx="10347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ADC </a:t>
              </a:r>
            </a:p>
            <a:p>
              <a:r>
                <a:rPr lang="en-US" sz="2400" b="1" dirty="0"/>
                <a:t>counts</a:t>
              </a:r>
              <a:endParaRPr lang="ru-RU" sz="2400" b="1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FF069AB-4D5D-4FEE-952E-82E276AC7984}"/>
                </a:ext>
              </a:extLst>
            </p:cNvPr>
            <p:cNvSpPr txBox="1"/>
            <p:nvPr/>
          </p:nvSpPr>
          <p:spPr>
            <a:xfrm>
              <a:off x="8132242" y="4538761"/>
              <a:ext cx="17219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K=0.065 v/deg</a:t>
              </a:r>
              <a:endParaRPr lang="ru-RU" sz="2000" b="1" dirty="0"/>
            </a:p>
          </p:txBody>
        </p:sp>
      </p:grpSp>
      <p:sp>
        <p:nvSpPr>
          <p:cNvPr id="68" name="Стрелка: изогнутая вверх 67">
            <a:extLst>
              <a:ext uri="{FF2B5EF4-FFF2-40B4-BE49-F238E27FC236}">
                <a16:creationId xmlns:a16="http://schemas.microsoft.com/office/drawing/2014/main" id="{63CBC10A-34B5-43D9-9193-42E7E324029C}"/>
              </a:ext>
            </a:extLst>
          </p:cNvPr>
          <p:cNvSpPr/>
          <p:nvPr/>
        </p:nvSpPr>
        <p:spPr>
          <a:xfrm rot="21040094">
            <a:off x="3109527" y="6029892"/>
            <a:ext cx="4632135" cy="401316"/>
          </a:xfrm>
          <a:prstGeom prst="curved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ED4D54-8147-44AF-BAA1-FFD27244B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37979" r="26463" b="2703"/>
          <a:stretch/>
        </p:blipFill>
        <p:spPr>
          <a:xfrm>
            <a:off x="527463" y="695805"/>
            <a:ext cx="4416547" cy="567124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9CD08E0-ED16-4168-8AE5-0C36AE5FAA3C}"/>
              </a:ext>
            </a:extLst>
          </p:cNvPr>
          <p:cNvSpPr txBox="1"/>
          <p:nvPr/>
        </p:nvSpPr>
        <p:spPr>
          <a:xfrm>
            <a:off x="893546" y="137087"/>
            <a:ext cx="398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Longitudinal muons 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82599C9F-1068-4E33-B58E-EB1D3CBBDD19}"/>
              </a:ext>
            </a:extLst>
          </p:cNvPr>
          <p:cNvCxnSpPr/>
          <p:nvPr/>
        </p:nvCxnSpPr>
        <p:spPr>
          <a:xfrm>
            <a:off x="3016695" y="1410285"/>
            <a:ext cx="0" cy="4589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09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60A201E-E66E-45DB-A8B8-DD2B66ED69CC}"/>
              </a:ext>
            </a:extLst>
          </p:cNvPr>
          <p:cNvGrpSpPr/>
          <p:nvPr/>
        </p:nvGrpSpPr>
        <p:grpSpPr>
          <a:xfrm>
            <a:off x="-353481" y="98854"/>
            <a:ext cx="12166540" cy="6848208"/>
            <a:chOff x="-514118" y="9792"/>
            <a:chExt cx="12166540" cy="684820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21623ADA-F0B7-4DCD-9DCA-B677C736C321}"/>
                </a:ext>
              </a:extLst>
            </p:cNvPr>
            <p:cNvGrpSpPr/>
            <p:nvPr/>
          </p:nvGrpSpPr>
          <p:grpSpPr>
            <a:xfrm>
              <a:off x="4972939" y="3188044"/>
              <a:ext cx="6679483" cy="3669956"/>
              <a:chOff x="569649" y="2023690"/>
              <a:chExt cx="7541406" cy="4200508"/>
            </a:xfrm>
          </p:grpSpPr>
          <p:grpSp>
            <p:nvGrpSpPr>
              <p:cNvPr id="12" name="Группа 11">
                <a:extLst>
                  <a:ext uri="{FF2B5EF4-FFF2-40B4-BE49-F238E27FC236}">
                    <a16:creationId xmlns:a16="http://schemas.microsoft.com/office/drawing/2014/main" id="{B01A978B-AE80-48F0-95DD-8944CC1DDECC}"/>
                  </a:ext>
                </a:extLst>
              </p:cNvPr>
              <p:cNvGrpSpPr/>
              <p:nvPr/>
            </p:nvGrpSpPr>
            <p:grpSpPr>
              <a:xfrm>
                <a:off x="569649" y="2023690"/>
                <a:ext cx="7541406" cy="4200508"/>
                <a:chOff x="1179249" y="2072458"/>
                <a:chExt cx="7541406" cy="4200508"/>
              </a:xfrm>
            </p:grpSpPr>
            <p:pic>
              <p:nvPicPr>
                <p:cNvPr id="5" name="Рисунок 4">
                  <a:extLst>
                    <a:ext uri="{FF2B5EF4-FFF2-40B4-BE49-F238E27FC236}">
                      <a16:creationId xmlns:a16="http://schemas.microsoft.com/office/drawing/2014/main" id="{4BE86F93-7D9B-46A5-8F27-13285E285A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79249" y="2072458"/>
                  <a:ext cx="7541406" cy="4200508"/>
                </a:xfrm>
                <a:prstGeom prst="rect">
                  <a:avLst/>
                </a:prstGeom>
              </p:spPr>
            </p:pic>
            <p:sp>
              <p:nvSpPr>
                <p:cNvPr id="6" name="Звезда: 5 точек 5">
                  <a:extLst>
                    <a:ext uri="{FF2B5EF4-FFF2-40B4-BE49-F238E27FC236}">
                      <a16:creationId xmlns:a16="http://schemas.microsoft.com/office/drawing/2014/main" id="{75692207-D110-4876-99FC-940B065FB540}"/>
                    </a:ext>
                  </a:extLst>
                </p:cNvPr>
                <p:cNvSpPr/>
                <p:nvPr/>
              </p:nvSpPr>
              <p:spPr>
                <a:xfrm>
                  <a:off x="3011424" y="4413504"/>
                  <a:ext cx="231648" cy="146304"/>
                </a:xfrm>
                <a:prstGeom prst="star5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107C6C5-5298-4621-A8A3-EF4F77B62DB5}"/>
                    </a:ext>
                  </a:extLst>
                </p:cNvPr>
                <p:cNvSpPr txBox="1"/>
                <p:nvPr/>
              </p:nvSpPr>
              <p:spPr>
                <a:xfrm>
                  <a:off x="2804160" y="4462272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2020</a:t>
                  </a:r>
                  <a:endParaRPr lang="ru-RU" b="1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96D3E12-28E5-4BB7-9AE5-E4CDADA69DEC}"/>
                    </a:ext>
                  </a:extLst>
                </p:cNvPr>
                <p:cNvSpPr txBox="1"/>
                <p:nvPr/>
              </p:nvSpPr>
              <p:spPr>
                <a:xfrm>
                  <a:off x="3358896" y="4033520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2019</a:t>
                  </a:r>
                  <a:endParaRPr lang="ru-RU" b="1" dirty="0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30B463-00B5-4AE7-A6F4-633EC8EE91E5}"/>
                  </a:ext>
                </a:extLst>
              </p:cNvPr>
              <p:cNvSpPr txBox="1"/>
              <p:nvPr/>
            </p:nvSpPr>
            <p:spPr>
              <a:xfrm>
                <a:off x="4498848" y="3615420"/>
                <a:ext cx="1365504" cy="4344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50 MeV e</a:t>
                </a:r>
                <a:r>
                  <a:rPr lang="en-US" sz="2800" b="1" baseline="30000" dirty="0"/>
                  <a:t>-</a:t>
                </a:r>
                <a:endParaRPr lang="ru-RU" sz="2800" b="1" baseline="30000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6F1EA9-B268-485C-A106-0B3976E7B493}"/>
                  </a:ext>
                </a:extLst>
              </p:cNvPr>
              <p:cNvSpPr txBox="1"/>
              <p:nvPr/>
            </p:nvSpPr>
            <p:spPr>
              <a:xfrm>
                <a:off x="3146007" y="3556000"/>
                <a:ext cx="13655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17 MeV</a:t>
                </a:r>
                <a:endParaRPr lang="ru-RU" b="1" dirty="0"/>
              </a:p>
            </p:txBody>
          </p:sp>
        </p:grp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C696EF5-C3AA-431F-B45C-40510147C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46" t="19932" r="2286" b="27878"/>
            <a:stretch/>
          </p:blipFill>
          <p:spPr>
            <a:xfrm>
              <a:off x="2984564" y="9792"/>
              <a:ext cx="8415952" cy="349434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BD9C704-FB5B-40B1-970A-0139C2385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726" y="2740340"/>
              <a:ext cx="1042929" cy="382547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403F8EF-793F-4004-B847-3648F9CB914C}"/>
                </a:ext>
              </a:extLst>
            </p:cNvPr>
            <p:cNvSpPr txBox="1"/>
            <p:nvPr/>
          </p:nvSpPr>
          <p:spPr>
            <a:xfrm>
              <a:off x="1895482" y="3153779"/>
              <a:ext cx="389850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  <a:p>
              <a:endParaRPr lang="ru-RU" sz="24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46ACC6-45B0-4CE9-9025-D1D088BF4814}"/>
                </a:ext>
              </a:extLst>
            </p:cNvPr>
            <p:cNvSpPr txBox="1"/>
            <p:nvPr/>
          </p:nvSpPr>
          <p:spPr>
            <a:xfrm>
              <a:off x="456736" y="2057402"/>
              <a:ext cx="13083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t=t</a:t>
              </a:r>
              <a:r>
                <a:rPr lang="en-US" sz="3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</a:t>
              </a:r>
              <a:r>
                <a:rPr lang="en-US" sz="3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endParaRPr lang="ru-RU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Стрелка: вправо 22">
              <a:extLst>
                <a:ext uri="{FF2B5EF4-FFF2-40B4-BE49-F238E27FC236}">
                  <a16:creationId xmlns:a16="http://schemas.microsoft.com/office/drawing/2014/main" id="{EC1E318C-4CC4-4572-BD5A-B4073CBCAA9B}"/>
                </a:ext>
              </a:extLst>
            </p:cNvPr>
            <p:cNvSpPr/>
            <p:nvPr/>
          </p:nvSpPr>
          <p:spPr>
            <a:xfrm>
              <a:off x="1943022" y="2244756"/>
              <a:ext cx="520570" cy="21006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12415C-B865-4DC2-9FE0-DCAC829CD627}"/>
                </a:ext>
              </a:extLst>
            </p:cNvPr>
            <p:cNvSpPr txBox="1"/>
            <p:nvPr/>
          </p:nvSpPr>
          <p:spPr>
            <a:xfrm>
              <a:off x="-514118" y="9792"/>
              <a:ext cx="43169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omic Sans MS" panose="030F0702030302020204" pitchFamily="66" charset="0"/>
                </a:rPr>
                <a:t>Time resolution</a:t>
              </a:r>
            </a:p>
            <a:p>
              <a:pPr algn="ctr"/>
              <a:r>
                <a:rPr lang="en-US" sz="3600" b="1" dirty="0">
                  <a:latin typeface="Comic Sans MS" panose="030F0702030302020204" pitchFamily="66" charset="0"/>
                </a:rPr>
                <a:t>with transverse</a:t>
              </a:r>
            </a:p>
            <a:p>
              <a:pPr algn="ctr"/>
              <a:r>
                <a:rPr lang="en-US" sz="3600" b="1" dirty="0">
                  <a:latin typeface="Comic Sans MS" panose="030F0702030302020204" pitchFamily="66" charset="0"/>
                </a:rPr>
                <a:t>muons</a:t>
              </a:r>
              <a:endParaRPr lang="ru-RU" sz="3600" b="1" dirty="0">
                <a:latin typeface="Comic Sans MS" panose="030F0702030302020204" pitchFamily="66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3F32A9-38B3-47E4-8DBB-3368BFE8E307}"/>
                  </a:ext>
                </a:extLst>
              </p:cNvPr>
              <p:cNvSpPr txBox="1"/>
              <p:nvPr/>
            </p:nvSpPr>
            <p:spPr>
              <a:xfrm>
                <a:off x="4113234" y="9792"/>
                <a:ext cx="2293385" cy="497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b="1" dirty="0"/>
                  <a:t>σ</a:t>
                </a:r>
                <a:r>
                  <a:rPr lang="en-US" sz="2400" b="1" dirty="0"/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1" dirty="0"/>
                  <a:t>750 </a:t>
                </a:r>
                <a:r>
                  <a:rPr lang="en-US" sz="2400" b="1" dirty="0" err="1"/>
                  <a:t>psec</a:t>
                </a:r>
                <a:endParaRPr lang="ru-RU" sz="2400" b="1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3F32A9-38B3-47E4-8DBB-3368BFE8E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234" y="9792"/>
                <a:ext cx="2293385" cy="497637"/>
              </a:xfrm>
              <a:prstGeom prst="rect">
                <a:avLst/>
              </a:prstGeom>
              <a:blipFill>
                <a:blip r:embed="rId5"/>
                <a:stretch>
                  <a:fillRect l="-4255" t="-2469" r="-3191" b="-28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6380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070FB0-C38C-49E7-AC36-3FDBF1FD4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37934" r="12183" b="3277"/>
          <a:stretch/>
        </p:blipFill>
        <p:spPr>
          <a:xfrm>
            <a:off x="2712357" y="1351894"/>
            <a:ext cx="3893348" cy="403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43D276-F89A-4C3D-A47A-073B13DFC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090" y="0"/>
            <a:ext cx="4994516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D7312A-4187-4457-9BE7-510DE2AF5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2" r="658"/>
          <a:stretch/>
        </p:blipFill>
        <p:spPr>
          <a:xfrm>
            <a:off x="-15429" y="1482810"/>
            <a:ext cx="2700000" cy="34699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068E62-008C-481F-8EBA-0451413CAA63}"/>
              </a:ext>
            </a:extLst>
          </p:cNvPr>
          <p:cNvSpPr txBox="1"/>
          <p:nvPr/>
        </p:nvSpPr>
        <p:spPr>
          <a:xfrm>
            <a:off x="601055" y="303745"/>
            <a:ext cx="4139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DAQ dynamic range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E0506814-642A-4DE6-8357-0C31A79A78E0}"/>
              </a:ext>
            </a:extLst>
          </p:cNvPr>
          <p:cNvSpPr/>
          <p:nvPr/>
        </p:nvSpPr>
        <p:spPr>
          <a:xfrm>
            <a:off x="1285143" y="2619632"/>
            <a:ext cx="284206" cy="7537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6939CBD4-61EA-44A3-9946-00A2871CB30A}"/>
              </a:ext>
            </a:extLst>
          </p:cNvPr>
          <p:cNvSpPr/>
          <p:nvPr/>
        </p:nvSpPr>
        <p:spPr>
          <a:xfrm>
            <a:off x="2261286" y="2879124"/>
            <a:ext cx="235972" cy="75376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16CC991-38F0-462C-88BB-81A3CB86003A}"/>
              </a:ext>
            </a:extLst>
          </p:cNvPr>
          <p:cNvCxnSpPr/>
          <p:nvPr/>
        </p:nvCxnSpPr>
        <p:spPr>
          <a:xfrm>
            <a:off x="1680519" y="2879124"/>
            <a:ext cx="494270" cy="321276"/>
          </a:xfrm>
          <a:prstGeom prst="straightConnector1">
            <a:avLst/>
          </a:prstGeom>
          <a:ln w="57150">
            <a:solidFill>
              <a:srgbClr val="00B05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F67431D-02D2-4FBD-9DFA-A3ED14816117}"/>
              </a:ext>
            </a:extLst>
          </p:cNvPr>
          <p:cNvSpPr txBox="1"/>
          <p:nvPr/>
        </p:nvSpPr>
        <p:spPr>
          <a:xfrm>
            <a:off x="620037" y="2084779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ADC64 limit</a:t>
            </a:r>
            <a:endParaRPr lang="ru-RU" sz="2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52F408-AF68-4373-9302-3D4FF486829B}"/>
              </a:ext>
            </a:extLst>
          </p:cNvPr>
          <p:cNvSpPr txBox="1"/>
          <p:nvPr/>
        </p:nvSpPr>
        <p:spPr>
          <a:xfrm>
            <a:off x="2497258" y="828674"/>
            <a:ext cx="4430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1,6 GeV Electrons form DESY</a:t>
            </a:r>
            <a:endParaRPr lang="ru-RU" sz="2800" b="1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689B951-0DBB-478B-A325-47BA27571688}"/>
              </a:ext>
            </a:extLst>
          </p:cNvPr>
          <p:cNvCxnSpPr/>
          <p:nvPr/>
        </p:nvCxnSpPr>
        <p:spPr>
          <a:xfrm>
            <a:off x="10787449" y="3731741"/>
            <a:ext cx="55605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0EB3264-3EA7-4E58-B896-3A1F3AF69C77}"/>
              </a:ext>
            </a:extLst>
          </p:cNvPr>
          <p:cNvCxnSpPr/>
          <p:nvPr/>
        </p:nvCxnSpPr>
        <p:spPr>
          <a:xfrm>
            <a:off x="9144000" y="3892378"/>
            <a:ext cx="218714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157AD944-0A2F-4BB3-8552-28D02683847D}"/>
              </a:ext>
            </a:extLst>
          </p:cNvPr>
          <p:cNvCxnSpPr/>
          <p:nvPr/>
        </p:nvCxnSpPr>
        <p:spPr>
          <a:xfrm>
            <a:off x="11108724" y="3217768"/>
            <a:ext cx="0" cy="51397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04A5B75-6DFF-40DB-B15B-2658167DBE7B}"/>
              </a:ext>
            </a:extLst>
          </p:cNvPr>
          <p:cNvCxnSpPr/>
          <p:nvPr/>
        </p:nvCxnSpPr>
        <p:spPr>
          <a:xfrm flipV="1">
            <a:off x="11133437" y="3904733"/>
            <a:ext cx="0" cy="43248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EF3854C-568D-41AB-B38B-5FC6B86090F6}"/>
              </a:ext>
            </a:extLst>
          </p:cNvPr>
          <p:cNvSpPr txBox="1"/>
          <p:nvPr/>
        </p:nvSpPr>
        <p:spPr>
          <a:xfrm>
            <a:off x="11145790" y="3534029"/>
            <a:ext cx="114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0,4%</a:t>
            </a:r>
            <a:endParaRPr lang="ru-RU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886488-122E-4B3D-8ED9-3BFABB1BF275}"/>
              </a:ext>
            </a:extLst>
          </p:cNvPr>
          <p:cNvSpPr txBox="1"/>
          <p:nvPr/>
        </p:nvSpPr>
        <p:spPr>
          <a:xfrm>
            <a:off x="2109972" y="4885296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GeV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444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EFD86E5-92F9-4AD4-8F53-D13628329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3329" y="1158630"/>
            <a:ext cx="5551870" cy="53816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4EBD35-0931-43FC-8A88-280FF2051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1323593"/>
            <a:ext cx="5934075" cy="5381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2841A2-BDE1-4F52-A532-C3C91DA6DD96}"/>
              </a:ext>
            </a:extLst>
          </p:cNvPr>
          <p:cNvSpPr txBox="1"/>
          <p:nvPr/>
        </p:nvSpPr>
        <p:spPr>
          <a:xfrm>
            <a:off x="629720" y="271848"/>
            <a:ext cx="4998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Beam test –</a:t>
            </a:r>
            <a:r>
              <a:rPr lang="en-US" sz="3200" b="1" dirty="0" err="1">
                <a:latin typeface="Comic Sans MS" panose="030F0702030302020204" pitchFamily="66" charset="0"/>
              </a:rPr>
              <a:t>Troick</a:t>
            </a:r>
            <a:r>
              <a:rPr lang="en-US" sz="3200" b="1" dirty="0">
                <a:latin typeface="Comic Sans MS" panose="030F0702030302020204" pitchFamily="66" charset="0"/>
              </a:rPr>
              <a:t> 2019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52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A8EC8C-63E4-40D4-9547-031BFECC4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571500"/>
            <a:ext cx="1061085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A21FCA-858E-4982-81AF-A95B8665D88A}"/>
              </a:ext>
            </a:extLst>
          </p:cNvPr>
          <p:cNvSpPr txBox="1"/>
          <p:nvPr/>
        </p:nvSpPr>
        <p:spPr>
          <a:xfrm>
            <a:off x="639463" y="0"/>
            <a:ext cx="6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Processed by ITEP group 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CC41CE3-57A9-48D5-96F9-BF52BEAD4053}"/>
              </a:ext>
            </a:extLst>
          </p:cNvPr>
          <p:cNvSpPr/>
          <p:nvPr/>
        </p:nvSpPr>
        <p:spPr>
          <a:xfrm>
            <a:off x="10257455" y="1797444"/>
            <a:ext cx="105747" cy="124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2DB8A-0922-4C40-AE3F-F20542236D69}"/>
              </a:ext>
            </a:extLst>
          </p:cNvPr>
          <p:cNvSpPr txBox="1"/>
          <p:nvPr/>
        </p:nvSpPr>
        <p:spPr>
          <a:xfrm>
            <a:off x="10045874" y="1252602"/>
            <a:ext cx="62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!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5AC9C16-0AC3-47B4-97C3-BEC9CD9B3D61}"/>
              </a:ext>
            </a:extLst>
          </p:cNvPr>
          <p:cNvSpPr/>
          <p:nvPr/>
        </p:nvSpPr>
        <p:spPr>
          <a:xfrm>
            <a:off x="9933140" y="1064712"/>
            <a:ext cx="739036" cy="15782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213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3"/>
          <p:cNvPicPr/>
          <p:nvPr/>
        </p:nvPicPr>
        <p:blipFill>
          <a:blip r:embed="rId2"/>
          <a:stretch/>
        </p:blipFill>
        <p:spPr>
          <a:xfrm>
            <a:off x="8538271" y="1262520"/>
            <a:ext cx="2879281" cy="4388400"/>
          </a:xfrm>
          <a:prstGeom prst="rect">
            <a:avLst/>
          </a:prstGeom>
          <a:ln>
            <a:noFill/>
          </a:ln>
        </p:spPr>
      </p:pic>
      <p:pic>
        <p:nvPicPr>
          <p:cNvPr id="171" name="Picture 4"/>
          <p:cNvPicPr/>
          <p:nvPr/>
        </p:nvPicPr>
        <p:blipFill>
          <a:blip r:embed="rId3"/>
          <a:stretch/>
        </p:blipFill>
        <p:spPr>
          <a:xfrm>
            <a:off x="850831" y="1265040"/>
            <a:ext cx="2879281" cy="4388400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3953898" y="1646005"/>
            <a:ext cx="4584373" cy="32917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r>
              <a:rPr lang="en-US" sz="2600" b="1" spc="-1" dirty="0" err="1">
                <a:solidFill>
                  <a:srgbClr val="000000"/>
                </a:solidFill>
                <a:latin typeface="FreeSans"/>
                <a:ea typeface="DejaVu Sans"/>
              </a:rPr>
              <a:t>Protvino</a:t>
            </a:r>
            <a:endParaRPr lang="en-US" sz="2600" spc="-1" dirty="0">
              <a:solidFill>
                <a:prstClr val="black"/>
              </a:solidFill>
              <a:latin typeface="Arial"/>
            </a:endParaRPr>
          </a:p>
          <a:p>
            <a:r>
              <a:rPr lang="en-US" sz="2600" b="1" spc="-1" dirty="0">
                <a:solidFill>
                  <a:srgbClr val="000000"/>
                </a:solidFill>
                <a:latin typeface="FreeSans"/>
                <a:ea typeface="DejaVu Sans"/>
              </a:rPr>
              <a:t>Production started</a:t>
            </a:r>
            <a:endParaRPr lang="en-US" sz="2600" spc="-1" dirty="0">
              <a:solidFill>
                <a:prstClr val="black"/>
              </a:solidFill>
              <a:latin typeface="Arial"/>
            </a:endParaRPr>
          </a:p>
          <a:p>
            <a:r>
              <a:rPr lang="en-US" sz="2600" b="1" spc="-1" dirty="0">
                <a:solidFill>
                  <a:srgbClr val="000000"/>
                </a:solidFill>
                <a:latin typeface="FreeSans"/>
                <a:ea typeface="DejaVu Sans"/>
              </a:rPr>
              <a:t>To the April 2021 - 440 modules </a:t>
            </a:r>
            <a:endParaRPr lang="en-US" sz="2600" spc="-1" dirty="0">
              <a:solidFill>
                <a:prstClr val="black"/>
              </a:solidFill>
              <a:latin typeface="Arial"/>
            </a:endParaRPr>
          </a:p>
          <a:p>
            <a:endParaRPr lang="en-US" sz="2600" spc="-1" dirty="0">
              <a:solidFill>
                <a:prstClr val="black"/>
              </a:solidFill>
              <a:latin typeface="Arial"/>
            </a:endParaRPr>
          </a:p>
          <a:p>
            <a:r>
              <a:rPr lang="en-US" sz="2600" b="1" spc="-1" dirty="0">
                <a:solidFill>
                  <a:srgbClr val="FF0000"/>
                </a:solidFill>
                <a:latin typeface="FreeSans"/>
                <a:ea typeface="DejaVu Sans"/>
              </a:rPr>
              <a:t>ТЕНЗОР</a:t>
            </a:r>
            <a:endParaRPr lang="en-US" sz="2600" spc="-1" dirty="0">
              <a:solidFill>
                <a:prstClr val="black"/>
              </a:solidFill>
              <a:latin typeface="Arial"/>
            </a:endParaRPr>
          </a:p>
          <a:p>
            <a:r>
              <a:rPr lang="en-US" sz="2600" b="1" spc="-1" dirty="0">
                <a:solidFill>
                  <a:srgbClr val="FF0000"/>
                </a:solidFill>
                <a:latin typeface="FreeSans"/>
                <a:ea typeface="DejaVu Sans"/>
              </a:rPr>
              <a:t>Production started</a:t>
            </a:r>
            <a:endParaRPr lang="en-US" sz="2600" spc="-1" dirty="0">
              <a:solidFill>
                <a:prstClr val="black"/>
              </a:solidFill>
              <a:latin typeface="Arial"/>
            </a:endParaRPr>
          </a:p>
          <a:p>
            <a:r>
              <a:rPr lang="en-US" sz="2600" b="1" spc="-1" dirty="0">
                <a:solidFill>
                  <a:srgbClr val="000000"/>
                </a:solidFill>
                <a:latin typeface="FreeSans"/>
                <a:ea typeface="DejaVu Sans"/>
              </a:rPr>
              <a:t>To the April 2021 - </a:t>
            </a:r>
            <a:r>
              <a:rPr lang="en-US" sz="2600" b="1" spc="-1" dirty="0">
                <a:solidFill>
                  <a:srgbClr val="FF0000"/>
                </a:solidFill>
                <a:latin typeface="FreeSans"/>
                <a:ea typeface="DejaVu Sans"/>
              </a:rPr>
              <a:t>250 modules </a:t>
            </a:r>
            <a:endParaRPr lang="en-US" sz="2600" spc="-1" dirty="0">
              <a:solidFill>
                <a:prstClr val="black"/>
              </a:solidFill>
              <a:latin typeface="Arial"/>
            </a:endParaRPr>
          </a:p>
          <a:p>
            <a:endParaRPr lang="en-US" sz="26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4781848" y="6140281"/>
            <a:ext cx="2928472" cy="490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r>
              <a:rPr lang="en-US" sz="2600" spc="-1" dirty="0">
                <a:solidFill>
                  <a:prstClr val="black"/>
                </a:solidFill>
                <a:latin typeface="Arial"/>
              </a:rPr>
              <a:t>8 sectors out of 25</a:t>
            </a:r>
          </a:p>
        </p:txBody>
      </p:sp>
      <p:sp>
        <p:nvSpPr>
          <p:cNvPr id="174" name="CustomShape 3"/>
          <p:cNvSpPr/>
          <p:nvPr/>
        </p:nvSpPr>
        <p:spPr>
          <a:xfrm>
            <a:off x="11699428" y="6401164"/>
            <a:ext cx="49104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fld id="{BE9BD613-4018-4425-A6CB-0DE34117FFD7}" type="slidenum">
              <a:rPr lang="en-US" sz="2400" spc="-1">
                <a:solidFill>
                  <a:prstClr val="black"/>
                </a:solidFill>
                <a:latin typeface="Times New Roman"/>
              </a:rPr>
              <a:pPr algn="ctr"/>
              <a:t>2</a:t>
            </a:fld>
            <a:endParaRPr lang="en-US" sz="24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73717722-1704-445B-A4DB-2316EB9F6FAC}"/>
              </a:ext>
            </a:extLst>
          </p:cNvPr>
          <p:cNvSpPr/>
          <p:nvPr/>
        </p:nvSpPr>
        <p:spPr>
          <a:xfrm>
            <a:off x="5882598" y="5428748"/>
            <a:ext cx="402336" cy="585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37237-6A1B-409C-9BBE-2FB4CA450791}"/>
              </a:ext>
            </a:extLst>
          </p:cNvPr>
          <p:cNvSpPr txBox="1"/>
          <p:nvPr/>
        </p:nvSpPr>
        <p:spPr>
          <a:xfrm>
            <a:off x="430858" y="153698"/>
            <a:ext cx="4445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Modules production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1FB3CB-10D5-487A-A640-64812AC19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32" b="-1911"/>
          <a:stretch/>
        </p:blipFill>
        <p:spPr>
          <a:xfrm>
            <a:off x="804213" y="756000"/>
            <a:ext cx="10583573" cy="601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9CBA5D-244B-47B7-9E85-71C2E9DC6193}"/>
              </a:ext>
            </a:extLst>
          </p:cNvPr>
          <p:cNvSpPr txBox="1"/>
          <p:nvPr/>
        </p:nvSpPr>
        <p:spPr>
          <a:xfrm>
            <a:off x="629720" y="271848"/>
            <a:ext cx="4998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Beam test –</a:t>
            </a:r>
            <a:r>
              <a:rPr lang="en-US" sz="3200" b="1" dirty="0" err="1">
                <a:latin typeface="Comic Sans MS" panose="030F0702030302020204" pitchFamily="66" charset="0"/>
              </a:rPr>
              <a:t>Troick</a:t>
            </a:r>
            <a:r>
              <a:rPr lang="en-US" sz="3200" b="1" dirty="0">
                <a:latin typeface="Comic Sans MS" panose="030F0702030302020204" pitchFamily="66" charset="0"/>
              </a:rPr>
              <a:t> 2019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645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7" y="-86625"/>
            <a:ext cx="12058607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Production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Modules production started in Russia. About 700 modules must be produced before  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autumn</a:t>
            </a:r>
            <a:r>
              <a:rPr lang="ru-RU" sz="24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202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China is ready to start production in the few production areas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16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sectors out of 25 may be ready to the first run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Electronics boards are in production 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Cooling system is designed, built and tested. Production of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cold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insertions is started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Carbon made supporting frame is in the production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Sectors assembling procedure is under development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Design of movable electronic system is not yet finished. Test of elements are going 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Assembling can start autumn 2020.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Tests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Tests  of produced  modules are going on by means of  cosmic muons. Few test on the electron beam are expected when beam become available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Procedure of modules mass tests and calibration is developed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 resolution for extremely low signals is studied and found in agreement with previous expectations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Increase of dynamic range of electronics is proposed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1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699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5559628" y="182884"/>
            <a:ext cx="614088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en-US" sz="3200" b="1" spc="-1">
                <a:solidFill>
                  <a:srgbClr val="FF0000"/>
                </a:solidFill>
                <a:latin typeface="Times New Roman"/>
                <a:ea typeface="华文楷体"/>
              </a:rPr>
              <a:t>China production site</a:t>
            </a:r>
            <a:endParaRPr lang="en-US" sz="3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50160" y="1292029"/>
            <a:ext cx="6045840" cy="30000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0" anchor="ctr">
            <a:spAutoFit/>
          </a:bodyPr>
          <a:lstStyle/>
          <a:p>
            <a:pPr algn="ctr"/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China</a:t>
            </a:r>
            <a:r>
              <a:rPr lang="ru-RU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Contribution</a:t>
            </a:r>
          </a:p>
          <a:p>
            <a:pPr algn="ctr"/>
            <a:endParaRPr lang="en-US" sz="3200" spc="-1" dirty="0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   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          </a:t>
            </a:r>
            <a:endParaRPr lang="en-US" sz="3200" spc="-1" dirty="0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Modules production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  (</a:t>
            </a:r>
            <a:r>
              <a:rPr lang="ru-RU" sz="3200" b="1" spc="-1" dirty="0">
                <a:solidFill>
                  <a:srgbClr val="000000"/>
                </a:solidFill>
                <a:latin typeface="Arial"/>
                <a:ea typeface="宋体"/>
              </a:rPr>
              <a:t>25</a:t>
            </a:r>
            <a:r>
              <a:rPr lang="en-US" sz="3200" b="1" spc="-1" dirty="0">
                <a:solidFill>
                  <a:srgbClr val="000000"/>
                </a:solidFill>
                <a:latin typeface="Arial"/>
                <a:ea typeface="宋体"/>
              </a:rPr>
              <a:t>%)  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  </a:t>
            </a:r>
            <a:endParaRPr lang="en-US" sz="3200" spc="-1" dirty="0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Analog</a:t>
            </a:r>
            <a:r>
              <a:rPr lang="ru-RU" sz="3200" b="1" spc="-1" dirty="0">
                <a:solidFill>
                  <a:srgbClr val="000000"/>
                </a:solidFill>
                <a:latin typeface="Calibri"/>
                <a:ea typeface="宋体"/>
              </a:rPr>
              <a:t> 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宋体"/>
              </a:rPr>
              <a:t>boards (HV + amp.) production (50%)</a:t>
            </a:r>
            <a:endParaRPr lang="en-US" sz="32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5837631" y="1056755"/>
            <a:ext cx="5861797" cy="42273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spc="-1" dirty="0">
                <a:solidFill>
                  <a:srgbClr val="0000FF"/>
                </a:solidFill>
                <a:latin typeface="Times New Roman"/>
                <a:ea typeface="宋体"/>
              </a:rPr>
              <a:t>  </a:t>
            </a:r>
            <a:r>
              <a:rPr lang="ru-RU" sz="2000" b="1" spc="-1" dirty="0">
                <a:solidFill>
                  <a:srgbClr val="0000FF"/>
                </a:solidFill>
                <a:latin typeface="Times New Roman"/>
                <a:ea typeface="宋体"/>
              </a:rPr>
              <a:t>      </a:t>
            </a:r>
            <a:r>
              <a:rPr lang="en-US" sz="2400" b="1" spc="-1" dirty="0">
                <a:solidFill>
                  <a:srgbClr val="0000FF"/>
                </a:solidFill>
                <a:latin typeface="Times New Roman"/>
                <a:ea typeface="宋体"/>
              </a:rPr>
              <a:t>Institutes：</a:t>
            </a:r>
            <a:endParaRPr lang="en-US" sz="2400" spc="-1" dirty="0">
              <a:solidFill>
                <a:prstClr val="black"/>
              </a:solidFill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n-US" sz="2800" spc="-1" dirty="0">
                <a:solidFill>
                  <a:srgbClr val="000000"/>
                </a:solidFill>
                <a:latin typeface="Times New Roman"/>
                <a:ea typeface="宋体"/>
              </a:rPr>
              <a:t>       Tsinghua University (60%)</a:t>
            </a:r>
            <a:endParaRPr lang="en-US" sz="2800" spc="-1" dirty="0">
              <a:solidFill>
                <a:prstClr val="black"/>
              </a:solidFill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n-US" sz="2800" spc="-1" dirty="0">
                <a:solidFill>
                  <a:srgbClr val="000000"/>
                </a:solidFill>
                <a:latin typeface="Times New Roman"/>
                <a:ea typeface="宋体"/>
              </a:rPr>
              <a:t>       </a:t>
            </a:r>
            <a:r>
              <a:rPr lang="en-US" sz="2800" spc="-1" dirty="0" err="1">
                <a:solidFill>
                  <a:srgbClr val="000000"/>
                </a:solidFill>
                <a:latin typeface="Times New Roman"/>
                <a:ea typeface="宋体"/>
              </a:rPr>
              <a:t>Huzhou</a:t>
            </a:r>
            <a:r>
              <a:rPr lang="en-US" sz="2800" spc="-1" dirty="0">
                <a:solidFill>
                  <a:srgbClr val="000000"/>
                </a:solidFill>
                <a:latin typeface="Times New Roman"/>
                <a:ea typeface="宋体"/>
              </a:rPr>
              <a:t> University </a:t>
            </a:r>
            <a:endParaRPr lang="en-US" sz="2800" spc="-1" dirty="0">
              <a:solidFill>
                <a:prstClr val="black"/>
              </a:solidFill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n-US" sz="2800" spc="-1" dirty="0">
                <a:solidFill>
                  <a:srgbClr val="000000"/>
                </a:solidFill>
                <a:latin typeface="Times New Roman"/>
                <a:ea typeface="宋体"/>
              </a:rPr>
              <a:t>       Shandong University (20%)</a:t>
            </a:r>
            <a:endParaRPr lang="en-US" sz="2800" spc="-1" dirty="0">
              <a:solidFill>
                <a:prstClr val="black"/>
              </a:solidFill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n-US" sz="2800" spc="-1" dirty="0">
                <a:solidFill>
                  <a:srgbClr val="000000"/>
                </a:solidFill>
                <a:latin typeface="Times New Roman"/>
                <a:ea typeface="宋体"/>
              </a:rPr>
              <a:t>        </a:t>
            </a:r>
            <a:r>
              <a:rPr lang="en-US" sz="2800" spc="-1" dirty="0" err="1">
                <a:solidFill>
                  <a:srgbClr val="000000"/>
                </a:solidFill>
                <a:latin typeface="Times New Roman"/>
                <a:ea typeface="宋体"/>
              </a:rPr>
              <a:t>Fudan</a:t>
            </a:r>
            <a:r>
              <a:rPr lang="en-US" sz="2800" spc="-1" dirty="0">
                <a:solidFill>
                  <a:srgbClr val="000000"/>
                </a:solidFill>
                <a:latin typeface="Times New Roman"/>
                <a:ea typeface="宋体"/>
              </a:rPr>
              <a:t> University      (10%)</a:t>
            </a:r>
            <a:endParaRPr lang="en-US" sz="2800" spc="-1" dirty="0">
              <a:solidFill>
                <a:prstClr val="black"/>
              </a:solidFill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n-US" sz="2800" spc="-1" dirty="0">
                <a:solidFill>
                  <a:srgbClr val="000000"/>
                </a:solidFill>
                <a:latin typeface="Times New Roman"/>
                <a:ea typeface="宋体"/>
              </a:rPr>
              <a:t>        University of South China (10%)  </a:t>
            </a:r>
            <a:endParaRPr lang="en-US" sz="2800" spc="-1" dirty="0">
              <a:solidFill>
                <a:prstClr val="black"/>
              </a:solidFill>
              <a:latin typeface="Arial"/>
            </a:endParaRPr>
          </a:p>
          <a:p>
            <a:pPr>
              <a:lnSpc>
                <a:spcPct val="140000"/>
              </a:lnSpc>
            </a:pPr>
            <a:r>
              <a:rPr lang="en-US" sz="2800" spc="-1" dirty="0">
                <a:solidFill>
                  <a:srgbClr val="0000FF"/>
                </a:solidFill>
                <a:latin typeface="Times New Roman"/>
                <a:ea typeface="宋体"/>
              </a:rPr>
              <a:t>  </a:t>
            </a:r>
            <a:endParaRPr lang="en-US" sz="28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5" name="CustomShape 4"/>
          <p:cNvSpPr/>
          <p:nvPr/>
        </p:nvSpPr>
        <p:spPr>
          <a:xfrm>
            <a:off x="11699428" y="6401164"/>
            <a:ext cx="49104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fld id="{704DFD21-C7AA-489E-8D22-CF9904DA264E}" type="slidenum">
              <a:rPr lang="en-US" sz="2400" spc="-1">
                <a:solidFill>
                  <a:prstClr val="black"/>
                </a:solidFill>
                <a:latin typeface="Times New Roman"/>
              </a:rPr>
              <a:pPr algn="ctr"/>
              <a:t>3</a:t>
            </a:fld>
            <a:endParaRPr lang="en-US" sz="24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6240A9-D1B4-4704-8657-5385D8845965}"/>
              </a:ext>
            </a:extLst>
          </p:cNvPr>
          <p:cNvSpPr txBox="1"/>
          <p:nvPr/>
        </p:nvSpPr>
        <p:spPr>
          <a:xfrm>
            <a:off x="3154162" y="5318499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If so! 1</a:t>
            </a:r>
            <a:r>
              <a:rPr lang="ru-RU" sz="3200" b="1" dirty="0">
                <a:solidFill>
                  <a:srgbClr val="C00000"/>
                </a:solidFill>
              </a:rPr>
              <a:t>6</a:t>
            </a:r>
            <a:r>
              <a:rPr lang="en-US" sz="3200" b="1" dirty="0">
                <a:solidFill>
                  <a:srgbClr val="C00000"/>
                </a:solidFill>
              </a:rPr>
              <a:t> sectors could be assembled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8BEC96-7308-446C-B0CD-AA917A5D1DAE}"/>
              </a:ext>
            </a:extLst>
          </p:cNvPr>
          <p:cNvSpPr txBox="1"/>
          <p:nvPr/>
        </p:nvSpPr>
        <p:spPr>
          <a:xfrm>
            <a:off x="344361" y="132510"/>
            <a:ext cx="4445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Modules production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CA1725-B429-4E92-9633-E59A16A88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6" t="30790" r="17172" b="12758"/>
          <a:stretch/>
        </p:blipFill>
        <p:spPr>
          <a:xfrm>
            <a:off x="637981" y="345989"/>
            <a:ext cx="9959550" cy="59528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06DE73-FC40-423C-8A40-479E367A989F}"/>
              </a:ext>
            </a:extLst>
          </p:cNvPr>
          <p:cNvSpPr txBox="1"/>
          <p:nvPr/>
        </p:nvSpPr>
        <p:spPr>
          <a:xfrm>
            <a:off x="4347950" y="58051"/>
            <a:ext cx="4445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Modules production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51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70B29-922B-456F-ACA5-6F4C20CCFF6C}"/>
              </a:ext>
            </a:extLst>
          </p:cNvPr>
          <p:cNvSpPr txBox="1"/>
          <p:nvPr/>
        </p:nvSpPr>
        <p:spPr>
          <a:xfrm>
            <a:off x="4579239" y="279187"/>
            <a:ext cx="31486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Electronics</a:t>
            </a:r>
            <a:endParaRPr lang="ru-RU" sz="4400" b="1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DD76DB-40D0-4A1B-A79C-668854EEF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81682" y="1422279"/>
            <a:ext cx="2799457" cy="60021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AB0FC2-72B4-43E9-A64E-C8823FEC2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71891" y="2562112"/>
            <a:ext cx="2746254" cy="3669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3CEF16-968D-4399-9D72-E02B16EDA2DB}"/>
              </a:ext>
            </a:extLst>
          </p:cNvPr>
          <p:cNvSpPr txBox="1"/>
          <p:nvPr/>
        </p:nvSpPr>
        <p:spPr>
          <a:xfrm>
            <a:off x="571790" y="2192647"/>
            <a:ext cx="36904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ADC64 - 192  boards</a:t>
            </a:r>
          </a:p>
          <a:p>
            <a:r>
              <a:rPr lang="en-US" sz="2400" b="1" dirty="0"/>
              <a:t>for 8 sectors </a:t>
            </a:r>
            <a:r>
              <a:rPr lang="en-US" sz="2400" b="1" dirty="0">
                <a:solidFill>
                  <a:srgbClr val="C00000"/>
                </a:solidFill>
              </a:rPr>
              <a:t>in production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B27C6-28CB-4FA4-9AC8-A3476EB60BF8}"/>
              </a:ext>
            </a:extLst>
          </p:cNvPr>
          <p:cNvSpPr txBox="1"/>
          <p:nvPr/>
        </p:nvSpPr>
        <p:spPr>
          <a:xfrm>
            <a:off x="6182503" y="2090311"/>
            <a:ext cx="55499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HV+amplifier+SlowControl</a:t>
            </a:r>
            <a:r>
              <a:rPr lang="en-US" sz="2400" b="1" dirty="0"/>
              <a:t> – 800 boards </a:t>
            </a:r>
          </a:p>
          <a:p>
            <a:r>
              <a:rPr lang="en-US" sz="2400" b="1" dirty="0"/>
              <a:t>for 8 sectors </a:t>
            </a:r>
            <a:r>
              <a:rPr lang="en-US" sz="2400" b="1" dirty="0">
                <a:solidFill>
                  <a:srgbClr val="C00000"/>
                </a:solidFill>
              </a:rPr>
              <a:t>in production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EFB98-D6E9-447D-A9E4-99CE2C77855E}"/>
              </a:ext>
            </a:extLst>
          </p:cNvPr>
          <p:cNvSpPr txBox="1"/>
          <p:nvPr/>
        </p:nvSpPr>
        <p:spPr>
          <a:xfrm>
            <a:off x="2512879" y="5932482"/>
            <a:ext cx="6098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plans will be corrected when China production rate will be demonstrated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80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D6313C-B2DE-4386-8A8E-7F72C552D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21" y="2332458"/>
            <a:ext cx="3450334" cy="43327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763F71-CDE8-4D32-91CF-0F67AB6A1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52" t="21610" r="35286" b="34966"/>
          <a:stretch/>
        </p:blipFill>
        <p:spPr>
          <a:xfrm>
            <a:off x="377271" y="2788792"/>
            <a:ext cx="3084063" cy="37545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521E34-F981-4AA6-9ADA-931AEADD1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86" y="2996930"/>
            <a:ext cx="3724295" cy="2787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EA331F-10D2-4193-A747-E6FA01678523}"/>
              </a:ext>
            </a:extLst>
          </p:cNvPr>
          <p:cNvSpPr txBox="1"/>
          <p:nvPr/>
        </p:nvSpPr>
        <p:spPr>
          <a:xfrm>
            <a:off x="2580670" y="475488"/>
            <a:ext cx="655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Cooling system for ADC64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42D322B-6297-4380-A297-EDF7DEDAC78D}"/>
              </a:ext>
            </a:extLst>
          </p:cNvPr>
          <p:cNvSpPr/>
          <p:nvPr/>
        </p:nvSpPr>
        <p:spPr>
          <a:xfrm>
            <a:off x="104775" y="1950720"/>
            <a:ext cx="7393305" cy="4879823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DCE07B-BE69-45AC-92C4-D71F76FBB073}"/>
              </a:ext>
            </a:extLst>
          </p:cNvPr>
          <p:cNvSpPr txBox="1"/>
          <p:nvPr/>
        </p:nvSpPr>
        <p:spPr>
          <a:xfrm>
            <a:off x="621792" y="2101443"/>
            <a:ext cx="6303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Internal part – cold</a:t>
            </a:r>
            <a:r>
              <a:rPr lang="ru-RU" sz="2000" b="1" dirty="0"/>
              <a:t> </a:t>
            </a:r>
            <a:r>
              <a:rPr lang="en-US" sz="2000" b="1" dirty="0"/>
              <a:t>insertion mounted inside barrel </a:t>
            </a:r>
            <a:endParaRPr lang="ru-RU" sz="2000" b="1" dirty="0"/>
          </a:p>
          <a:p>
            <a:r>
              <a:rPr lang="en-US" sz="2000" b="1" dirty="0"/>
              <a:t>  </a:t>
            </a:r>
            <a:endParaRPr lang="ru-RU" sz="2000" b="1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7A33A3D5-4D88-49C0-AA18-BFD1C3043E2D}"/>
              </a:ext>
            </a:extLst>
          </p:cNvPr>
          <p:cNvCxnSpPr/>
          <p:nvPr/>
        </p:nvCxnSpPr>
        <p:spPr>
          <a:xfrm>
            <a:off x="1816608" y="2501553"/>
            <a:ext cx="102694" cy="1412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BE2F8F5-667F-4EA5-84BA-76EF794FA806}"/>
              </a:ext>
            </a:extLst>
          </p:cNvPr>
          <p:cNvCxnSpPr/>
          <p:nvPr/>
        </p:nvCxnSpPr>
        <p:spPr>
          <a:xfrm>
            <a:off x="2121408" y="2501553"/>
            <a:ext cx="3145536" cy="2164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F85F10A-82B0-4FD7-BB2C-6596D220D6B1}"/>
              </a:ext>
            </a:extLst>
          </p:cNvPr>
          <p:cNvCxnSpPr/>
          <p:nvPr/>
        </p:nvCxnSpPr>
        <p:spPr>
          <a:xfrm>
            <a:off x="2659582" y="2501553"/>
            <a:ext cx="3765602" cy="1997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75163A5-06C8-4A2E-99DE-51D4CFBBFA70}"/>
              </a:ext>
            </a:extLst>
          </p:cNvPr>
          <p:cNvSpPr txBox="1"/>
          <p:nvPr/>
        </p:nvSpPr>
        <p:spPr>
          <a:xfrm>
            <a:off x="8174198" y="1639778"/>
            <a:ext cx="3058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Vacuum pump station</a:t>
            </a:r>
            <a:endParaRPr lang="ru-RU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A1146B-AB0A-474D-AE38-0169D76BF793}"/>
              </a:ext>
            </a:extLst>
          </p:cNvPr>
          <p:cNvSpPr txBox="1"/>
          <p:nvPr/>
        </p:nvSpPr>
        <p:spPr>
          <a:xfrm>
            <a:off x="4120779" y="2455386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In production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4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346ABE-B444-406C-B5D4-06A1D87EC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9" t="28196" r="25693" b="26653"/>
          <a:stretch/>
        </p:blipFill>
        <p:spPr>
          <a:xfrm>
            <a:off x="6842144" y="1214430"/>
            <a:ext cx="5349856" cy="55498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31D57-A092-4941-8F7C-B7100E626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46" y="2066360"/>
            <a:ext cx="5303980" cy="4237087"/>
          </a:xfrm>
          <a:prstGeom prst="rect">
            <a:avLst/>
          </a:prstGeom>
        </p:spPr>
      </p:pic>
      <p:sp>
        <p:nvSpPr>
          <p:cNvPr id="8" name="Стрелка: изогнутая вверх 7">
            <a:extLst>
              <a:ext uri="{FF2B5EF4-FFF2-40B4-BE49-F238E27FC236}">
                <a16:creationId xmlns:a16="http://schemas.microsoft.com/office/drawing/2014/main" id="{AC2A5F20-EF52-446B-B670-8E06698DF91F}"/>
              </a:ext>
            </a:extLst>
          </p:cNvPr>
          <p:cNvSpPr/>
          <p:nvPr/>
        </p:nvSpPr>
        <p:spPr>
          <a:xfrm>
            <a:off x="4754880" y="5242560"/>
            <a:ext cx="5718048" cy="11704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382781-822F-482D-A519-BF18FA5ECA62}"/>
              </a:ext>
            </a:extLst>
          </p:cNvPr>
          <p:cNvSpPr txBox="1"/>
          <p:nvPr/>
        </p:nvSpPr>
        <p:spPr>
          <a:xfrm>
            <a:off x="237743" y="789823"/>
            <a:ext cx="58155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strike="noStrike" spc="-1" dirty="0">
                <a:solidFill>
                  <a:srgbClr val="000000"/>
                </a:solidFill>
                <a:latin typeface="FreeSans"/>
                <a:ea typeface="DejaVu Sans"/>
              </a:rPr>
              <a:t>Half-sector Container </a:t>
            </a:r>
          </a:p>
          <a:p>
            <a:r>
              <a:rPr lang="en-US" sz="3200" b="1" i="1" spc="-1" dirty="0">
                <a:solidFill>
                  <a:srgbClr val="000000"/>
                </a:solidFill>
                <a:latin typeface="FreeSans"/>
                <a:ea typeface="DejaVu Sans"/>
              </a:rPr>
              <a:t>                    </a:t>
            </a:r>
            <a:r>
              <a:rPr lang="en-US" sz="3200" b="1" i="1" strike="noStrike" spc="-1" dirty="0">
                <a:solidFill>
                  <a:srgbClr val="C00000"/>
                </a:solidFill>
                <a:latin typeface="FreeSans"/>
                <a:ea typeface="DejaVu Sans"/>
              </a:rPr>
              <a:t>in production</a:t>
            </a:r>
          </a:p>
          <a:p>
            <a:r>
              <a:rPr lang="en-US" sz="3200" b="1" i="1" spc="-1" dirty="0">
                <a:solidFill>
                  <a:srgbClr val="000000"/>
                </a:solidFill>
                <a:latin typeface="FreeSans"/>
                <a:ea typeface="DejaVu Sans"/>
              </a:rPr>
              <a:t>First container arriving end 2020</a:t>
            </a:r>
            <a:r>
              <a:rPr lang="en-US" sz="3200" b="1" i="1" strike="noStrike" spc="-1" dirty="0">
                <a:solidFill>
                  <a:srgbClr val="000000"/>
                </a:solidFill>
                <a:latin typeface="FreeSans"/>
                <a:ea typeface="DejaVu Sans"/>
              </a:rPr>
              <a:t> </a:t>
            </a:r>
            <a:endParaRPr lang="ru-RU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37107-C280-42D7-AB99-C0085291F614}"/>
              </a:ext>
            </a:extLst>
          </p:cNvPr>
          <p:cNvSpPr txBox="1"/>
          <p:nvPr/>
        </p:nvSpPr>
        <p:spPr>
          <a:xfrm>
            <a:off x="6431280" y="320949"/>
            <a:ext cx="50225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Slipway</a:t>
            </a:r>
            <a:r>
              <a:rPr lang="ru-RU" sz="2800" b="1" dirty="0"/>
              <a:t> </a:t>
            </a:r>
            <a:r>
              <a:rPr lang="en-US" sz="2800" b="1" dirty="0"/>
              <a:t>to assembly half sector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In production</a:t>
            </a:r>
          </a:p>
          <a:p>
            <a:r>
              <a:rPr lang="en-US" sz="2800" b="1" dirty="0"/>
              <a:t>Ready - end 2020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34953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A624DA-78D9-48C5-8EC3-87CCF101D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5860">
            <a:off x="1065875" y="-762031"/>
            <a:ext cx="7911766" cy="61976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3287C7-1AAD-4C82-8C55-4825D3976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" y="3429000"/>
            <a:ext cx="4529916" cy="30616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CC6096-87EA-448B-A475-FEEA97EA6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19" y="3614469"/>
            <a:ext cx="3722629" cy="27600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B84A16-F026-498D-A60A-7D0DAE03E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10" y="3589247"/>
            <a:ext cx="3731741" cy="27853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9FAF6D-80E8-4401-950A-A61913970911}"/>
              </a:ext>
            </a:extLst>
          </p:cNvPr>
          <p:cNvSpPr txBox="1"/>
          <p:nvPr/>
        </p:nvSpPr>
        <p:spPr>
          <a:xfrm>
            <a:off x="827903" y="367374"/>
            <a:ext cx="496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Movable electronics box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331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7ED47E-2C75-49ED-A369-1A2C424DD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11"/>
            <a:ext cx="12192000" cy="31572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155F9F-8663-457B-8880-BD551C4FE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58" y="3342856"/>
            <a:ext cx="5132642" cy="34260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5926A86-DFC1-4E14-B527-C33E63155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5943600" cy="33200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AF0091-92C6-4D1F-A63E-86E5A4B610A8}"/>
              </a:ext>
            </a:extLst>
          </p:cNvPr>
          <p:cNvSpPr txBox="1"/>
          <p:nvPr/>
        </p:nvSpPr>
        <p:spPr>
          <a:xfrm>
            <a:off x="815546" y="0"/>
            <a:ext cx="496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Movable electronics box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2707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7009</TotalTime>
  <Words>611</Words>
  <Application>Microsoft Office PowerPoint</Application>
  <PresentationFormat>Широкоэкранный</PresentationFormat>
  <Paragraphs>147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Candara</vt:lpstr>
      <vt:lpstr>Comic Sans MS</vt:lpstr>
      <vt:lpstr>FreeSans</vt:lpstr>
      <vt:lpstr>Symbol</vt:lpstr>
      <vt:lpstr>Times New Roman</vt:lpstr>
      <vt:lpstr>Тема Office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Tya</dc:creator>
  <cp:lastModifiedBy>igor Tya</cp:lastModifiedBy>
  <cp:revision>74</cp:revision>
  <dcterms:created xsi:type="dcterms:W3CDTF">2020-10-13T11:58:56Z</dcterms:created>
  <dcterms:modified xsi:type="dcterms:W3CDTF">2020-10-19T07:39:14Z</dcterms:modified>
</cp:coreProperties>
</file>