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7" r:id="rId5"/>
    <p:sldId id="507" r:id="rId6"/>
    <p:sldId id="500" r:id="rId7"/>
    <p:sldId id="505" r:id="rId8"/>
    <p:sldId id="288" r:id="rId9"/>
    <p:sldId id="451" r:id="rId10"/>
    <p:sldId id="261" r:id="rId11"/>
    <p:sldId id="265" r:id="rId12"/>
    <p:sldId id="287" r:id="rId13"/>
    <p:sldId id="266" r:id="rId14"/>
    <p:sldId id="260" r:id="rId15"/>
    <p:sldId id="268" r:id="rId16"/>
    <p:sldId id="270" r:id="rId17"/>
    <p:sldId id="506" r:id="rId18"/>
    <p:sldId id="259" r:id="rId19"/>
    <p:sldId id="501" r:id="rId20"/>
    <p:sldId id="269" r:id="rId21"/>
    <p:sldId id="286" r:id="rId22"/>
    <p:sldId id="271" r:id="rId23"/>
    <p:sldId id="28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714D8-FAF3-4D41-BBFD-A0CFC46E9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73A21-2F5B-4EB1-922C-F45DCFE7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7450A2-1628-4B35-9029-FC4A370F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4E7-B168-42CA-801F-303028C5AB2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3705B-FA03-463A-9A3C-BD9016BC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0734A0-FF7A-442A-9252-20D3F9CB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5B5-19E1-46DD-9573-DF75C5629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0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639E1-D775-4B8A-973A-2570C378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A884DA-2288-4438-A3F9-7063A0EBF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3DAD1-E0BC-451C-B4E9-615CDEEC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4E7-B168-42CA-801F-303028C5AB2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312948-8799-4007-8EA0-778A7081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36953-FB42-44C0-8083-04980E82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5B5-19E1-46DD-9573-DF75C5629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1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1B9117-16BC-4ACF-8CCB-935C70DB1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53A944-B0FE-4E17-B716-B5938E7CD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E20C2-CB42-441D-8FD7-F0588381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4E7-B168-42CA-801F-303028C5AB2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909344-4B36-413F-BA16-DC88857D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D408F4-92D9-4B10-A12D-6D1F0767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5B5-19E1-46DD-9573-DF75C5629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9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5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F25BF-1E97-44B3-9211-484967B0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318" y="6356351"/>
            <a:ext cx="66856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4282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8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7989" y="123312"/>
            <a:ext cx="1089602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3033">
              <a:lnSpc>
                <a:spcPts val="1478"/>
              </a:lnSpc>
            </a:pPr>
            <a:fld id="{81D60167-4931-47E6-BA6A-407CBD079E47}" type="slidenum">
              <a:rPr lang="ru-RU" smtClean="0"/>
              <a:pPr marL="23033">
                <a:lnSpc>
                  <a:spcPts val="1478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117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357" y="83155"/>
            <a:ext cx="7574701" cy="614014"/>
          </a:xfrm>
        </p:spPr>
        <p:txBody>
          <a:bodyPr lIns="0" tIns="0" rIns="0" bIns="0"/>
          <a:lstStyle>
            <a:lvl1pPr>
              <a:defRPr sz="3990" b="1" i="0">
                <a:solidFill>
                  <a:srgbClr val="6600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3033">
              <a:lnSpc>
                <a:spcPts val="1478"/>
              </a:lnSpc>
            </a:pPr>
            <a:fld id="{81D60167-4931-47E6-BA6A-407CBD079E47}" type="slidenum">
              <a:rPr lang="ru-RU" smtClean="0"/>
              <a:pPr marL="23033">
                <a:lnSpc>
                  <a:spcPts val="1478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21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357" y="83155"/>
            <a:ext cx="7574701" cy="614014"/>
          </a:xfrm>
        </p:spPr>
        <p:txBody>
          <a:bodyPr lIns="0" tIns="0" rIns="0" bIns="0"/>
          <a:lstStyle>
            <a:lvl1pPr>
              <a:defRPr sz="3990" b="1" i="0">
                <a:solidFill>
                  <a:srgbClr val="6600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3033">
              <a:lnSpc>
                <a:spcPts val="1478"/>
              </a:lnSpc>
            </a:pPr>
            <a:fld id="{81D60167-4931-47E6-BA6A-407CBD079E47}" type="slidenum">
              <a:rPr lang="ru-RU" smtClean="0"/>
              <a:pPr marL="23033">
                <a:lnSpc>
                  <a:spcPts val="1478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056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357" y="83155"/>
            <a:ext cx="7574701" cy="614014"/>
          </a:xfrm>
        </p:spPr>
        <p:txBody>
          <a:bodyPr lIns="0" tIns="0" rIns="0" bIns="0"/>
          <a:lstStyle>
            <a:lvl1pPr>
              <a:defRPr sz="3990" b="1" i="0">
                <a:solidFill>
                  <a:srgbClr val="6600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3033">
              <a:lnSpc>
                <a:spcPts val="1478"/>
              </a:lnSpc>
            </a:pPr>
            <a:fld id="{81D60167-4931-47E6-BA6A-407CBD079E47}" type="slidenum">
              <a:rPr lang="ru-RU" smtClean="0"/>
              <a:pPr marL="23033">
                <a:lnSpc>
                  <a:spcPts val="1478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36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3033">
              <a:lnSpc>
                <a:spcPts val="1478"/>
              </a:lnSpc>
            </a:pPr>
            <a:fld id="{81D60167-4931-47E6-BA6A-407CBD079E47}" type="slidenum">
              <a:rPr lang="ru-RU" smtClean="0"/>
              <a:pPr marL="23033">
                <a:lnSpc>
                  <a:spcPts val="1478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4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E451C-6E2E-4935-B0A3-2C8D32B1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D0C58-7E88-432D-AC2F-C6A31BAAF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2558B-CA0A-4FBB-962A-995208E3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4E7-B168-42CA-801F-303028C5AB2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8B253F-6FF2-4802-82B9-A8FA69D5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65CC5E-EE85-4B55-BF3A-B65E0CD0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5B5-19E1-46DD-9573-DF75C5629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9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31F24-5003-4290-B38A-8895DA9D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E933D-0CC0-4023-A85C-37814AD70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4273FE-3C07-4D26-BBC0-2BC43A7C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4E7-B168-42CA-801F-303028C5AB2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D9E4C-454C-43D1-9A53-9F861A5A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CB935-6CD8-4AAC-A159-B10AB731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5B5-19E1-46DD-9573-DF75C5629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5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357DB-FD21-456C-A08E-7DE886B6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31EA4-90EC-4283-A322-DF5B5327E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D0B02C-1F84-4BEA-9006-46B347269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CCB269-0F1A-48F6-8E16-706B7ED4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4E7-B168-42CA-801F-303028C5AB2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1D0D4-6C58-47BD-8CE6-33B318D2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75DD3-1B99-403D-8431-E6C5B313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5B5-19E1-46DD-9573-DF75C5629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4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0FF97-4736-41A3-82BF-01F72EE1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EBCCC2-09ED-4B85-B473-DA448D0D8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7092DC-D399-4219-9BF4-259319476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D4211A-CEEF-48D2-B51B-F322C8D03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4B33AA-69B7-4118-80E5-9721584CE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297C82-A4AF-457A-8234-154DA453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4E7-B168-42CA-801F-303028C5AB2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518BF2-DCBE-4F20-AD3A-4F6E3880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CC2398-0660-4174-B317-C073E998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5B5-19E1-46DD-9573-DF75C5629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8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57F35-0605-4CCF-B983-C5B60D45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8EE6EA-271D-4ECE-AB62-FF555C56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4E7-B168-42CA-801F-303028C5AB2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18D0A6-D0B8-4B26-B674-513CD888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705E23-EA93-4631-B33E-1C6393A5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5B5-19E1-46DD-9573-DF75C5629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5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5425A7-0D4E-4AFD-8418-A27758A5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4E7-B168-42CA-801F-303028C5AB2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1914E2-EE57-431A-9CEE-4E62D13F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C65B04-6AB3-4A6B-BB86-042393ED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5B5-19E1-46DD-9573-DF75C5629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F8196-60E3-4948-B85E-BF68B16B1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E8183-E221-4B2F-B6FA-EFB7EDEC1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640773-EA36-4D41-AB77-143CF233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DDCE4D-6F77-4013-9820-B730AEA6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4E7-B168-42CA-801F-303028C5AB2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725FD0-1605-436E-9851-F9D0D6EF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2D80B-1195-4BED-BFF2-18D55FD0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5B5-19E1-46DD-9573-DF75C5629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9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30EB7-36B8-4767-AD38-FE84E0CB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781D9B-EEE7-423C-84C5-E13F742F3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ABE793-2992-4603-9D58-B11C041C6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5F77BC-40A7-4CBE-BDF0-164180CC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4E7-B168-42CA-801F-303028C5AB2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B89383-5D48-48C2-9BF6-2085DFEC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A235AA-BDBB-45ED-B912-593141F7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5B5-19E1-46DD-9573-DF75C5629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3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43A4E-EDC9-4F24-8510-218135EA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91EB3-6386-4C8A-9191-03572D7FC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7FF071-8239-4A0B-B210-450FA1B3F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C4E7-B168-42CA-801F-303028C5AB2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446A4-DB15-4E5F-9976-1B3A13000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AFCF1-1839-425B-B5AD-ED1FEF7B9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A5B5-19E1-46DD-9573-DF75C5629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4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13820" y="236034"/>
            <a:ext cx="925809" cy="342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357" y="83155"/>
            <a:ext cx="757470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6600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64957" y="6494212"/>
            <a:ext cx="278695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3033">
              <a:lnSpc>
                <a:spcPts val="1478"/>
              </a:lnSpc>
            </a:pPr>
            <a:fld id="{81D60167-4931-47E6-BA6A-407CBD079E47}" type="slidenum">
              <a:rPr lang="ru-RU" smtClean="0"/>
              <a:pPr marL="23033">
                <a:lnSpc>
                  <a:spcPts val="1478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46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moshkin@jinr.ru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2002" y="1030284"/>
            <a:ext cx="7219084" cy="4276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1067376" y="147318"/>
            <a:ext cx="997294" cy="482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7659923" y="5475523"/>
            <a:ext cx="2488688" cy="1160092"/>
          </a:xfrm>
          <a:prstGeom prst="rect">
            <a:avLst/>
          </a:prstGeom>
          <a:solidFill>
            <a:srgbClr val="661800"/>
          </a:solidFill>
        </p:spPr>
        <p:txBody>
          <a:bodyPr vert="horz" wrap="square" lIns="0" tIns="4031" rIns="0" bIns="0" rtlCol="0">
            <a:spAutoFit/>
          </a:bodyPr>
          <a:lstStyle/>
          <a:p>
            <a:pPr>
              <a:spcBef>
                <a:spcPts val="32"/>
              </a:spcBef>
            </a:pPr>
            <a:endParaRPr sz="1496" dirty="0">
              <a:latin typeface="Times New Roman"/>
              <a:cs typeface="Times New Roman"/>
            </a:endParaRPr>
          </a:p>
          <a:p>
            <a:pPr marL="300577" marR="244147" algn="ctr">
              <a:lnSpc>
                <a:spcPct val="118400"/>
              </a:lnSpc>
            </a:pPr>
            <a:r>
              <a:rPr sz="1270" i="1" spc="86" dirty="0">
                <a:solidFill>
                  <a:srgbClr val="FFFFFF"/>
                </a:solidFill>
                <a:latin typeface="Lucida Sans"/>
                <a:cs typeface="Lucida Sans"/>
              </a:rPr>
              <a:t>"</a:t>
            </a:r>
            <a:r>
              <a:rPr lang="en-US" sz="1270" i="1" dirty="0">
                <a:solidFill>
                  <a:schemeClr val="bg1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MPD Collaboration Meeting </a:t>
            </a:r>
            <a:r>
              <a:rPr sz="1270" i="1" spc="32" dirty="0">
                <a:solidFill>
                  <a:srgbClr val="FFFFFF"/>
                </a:solidFill>
                <a:latin typeface="Lucida Sans"/>
                <a:cs typeface="Lucida Sans"/>
              </a:rPr>
              <a:t>" </a:t>
            </a:r>
            <a:endParaRPr lang="en-US" sz="1270" i="1" spc="32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300577" marR="244147" algn="ctr">
              <a:lnSpc>
                <a:spcPct val="118400"/>
              </a:lnSpc>
            </a:pPr>
            <a:r>
              <a:rPr sz="1270" i="1" spc="3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70" i="1" spc="-5" dirty="0">
                <a:solidFill>
                  <a:srgbClr val="FFFFFF"/>
                </a:solidFill>
                <a:latin typeface="Lucida Sans"/>
                <a:cs typeface="Lucida Sans"/>
              </a:rPr>
              <a:t>2</a:t>
            </a:r>
            <a:r>
              <a:rPr lang="en-US" sz="1270" i="1" spc="-5" dirty="0">
                <a:solidFill>
                  <a:srgbClr val="FFFFFF"/>
                </a:solidFill>
                <a:latin typeface="Lucida Sans"/>
                <a:cs typeface="Lucida Sans"/>
              </a:rPr>
              <a:t>9</a:t>
            </a:r>
            <a:r>
              <a:rPr sz="1270" i="1" spc="-5" dirty="0">
                <a:solidFill>
                  <a:srgbClr val="FFFFFF"/>
                </a:solidFill>
                <a:latin typeface="Lucida Sans"/>
                <a:cs typeface="Lucida Sans"/>
              </a:rPr>
              <a:t>.10.2020</a:t>
            </a:r>
            <a:endParaRPr sz="1270" dirty="0">
              <a:latin typeface="Lucida Sans"/>
              <a:cs typeface="Lucida Sans"/>
            </a:endParaRPr>
          </a:p>
          <a:p>
            <a:pPr algn="ctr">
              <a:spcBef>
                <a:spcPts val="272"/>
              </a:spcBef>
            </a:pPr>
            <a:r>
              <a:rPr sz="1270" i="1" spc="18" dirty="0" err="1">
                <a:solidFill>
                  <a:srgbClr val="FFFFFF"/>
                </a:solidFill>
                <a:latin typeface="Lucida Sans"/>
                <a:cs typeface="Lucida Sans"/>
              </a:rPr>
              <a:t>Dubna</a:t>
            </a:r>
            <a:endParaRPr sz="127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330" y="25351"/>
            <a:ext cx="1677290" cy="948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86621" y="973355"/>
            <a:ext cx="6079493" cy="1114494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algn="ctr">
              <a:lnSpc>
                <a:spcPts val="4289"/>
              </a:lnSpc>
              <a:spcBef>
                <a:spcPts val="91"/>
              </a:spcBef>
              <a:tabLst>
                <a:tab pos="2660855" algn="l"/>
              </a:tabLst>
            </a:pPr>
            <a:r>
              <a:rPr lang="en-US" b="1" dirty="0">
                <a:solidFill>
                  <a:srgbClr val="FFFF00"/>
                </a:solidFill>
              </a:rPr>
              <a:t>Centralized Monte-Carlo productions</a:t>
            </a:r>
            <a:endParaRPr sz="3627" dirty="0">
              <a:solidFill>
                <a:srgbClr val="FFFF00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3336" y="5925067"/>
            <a:ext cx="4362081" cy="63128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576" algn="ctr">
              <a:lnSpc>
                <a:spcPts val="1622"/>
              </a:lnSpc>
              <a:spcBef>
                <a:spcPts val="91"/>
              </a:spcBef>
            </a:pPr>
            <a:r>
              <a:rPr lang="en-US" sz="1406" i="1" u="sng" spc="-50" dirty="0" err="1">
                <a:solidFill>
                  <a:srgbClr val="990000"/>
                </a:solidFill>
                <a:latin typeface="Georgia"/>
                <a:cs typeface="Georgia"/>
              </a:rPr>
              <a:t>Moshkin</a:t>
            </a:r>
            <a:r>
              <a:rPr lang="en-US" sz="1406" i="1" u="sng" spc="-50" dirty="0">
                <a:solidFill>
                  <a:srgbClr val="990000"/>
                </a:solidFill>
                <a:latin typeface="Georgia"/>
                <a:cs typeface="Georgia"/>
              </a:rPr>
              <a:t> Andrey*</a:t>
            </a:r>
            <a:r>
              <a:rPr lang="en-US" sz="1406" i="1" spc="-50" dirty="0">
                <a:solidFill>
                  <a:srgbClr val="990000"/>
                </a:solidFill>
                <a:latin typeface="Georgia"/>
                <a:cs typeface="Georgia"/>
              </a:rPr>
              <a:t>, </a:t>
            </a:r>
            <a:r>
              <a:rPr lang="en-US" sz="1406" i="1" spc="-50" dirty="0" err="1">
                <a:solidFill>
                  <a:srgbClr val="990000"/>
                </a:solidFill>
                <a:latin typeface="Georgia"/>
                <a:cs typeface="Georgia"/>
              </a:rPr>
              <a:t>Rogachevsky</a:t>
            </a:r>
            <a:r>
              <a:rPr lang="en-US" sz="1406" i="1" spc="-50" dirty="0">
                <a:solidFill>
                  <a:srgbClr val="990000"/>
                </a:solidFill>
                <a:latin typeface="Georgia"/>
                <a:cs typeface="Georgia"/>
              </a:rPr>
              <a:t> Oleg, </a:t>
            </a:r>
            <a:r>
              <a:rPr lang="en-US" sz="1406" i="1" spc="-50" dirty="0" err="1">
                <a:solidFill>
                  <a:srgbClr val="990000"/>
                </a:solidFill>
                <a:latin typeface="Georgia"/>
                <a:cs typeface="Georgia"/>
              </a:rPr>
              <a:t>Pelevanyuk</a:t>
            </a:r>
            <a:r>
              <a:rPr lang="en-US" sz="1406" i="1" spc="-50" dirty="0">
                <a:solidFill>
                  <a:srgbClr val="990000"/>
                </a:solidFill>
                <a:latin typeface="Georgia"/>
                <a:cs typeface="Georgia"/>
              </a:rPr>
              <a:t> Igor</a:t>
            </a:r>
            <a:endParaRPr sz="1406" dirty="0">
              <a:latin typeface="Georgia"/>
              <a:cs typeface="Georgia"/>
            </a:endParaRPr>
          </a:p>
          <a:p>
            <a:pPr algn="ctr">
              <a:lnSpc>
                <a:spcPts val="1569"/>
              </a:lnSpc>
            </a:pPr>
            <a:r>
              <a:rPr sz="1360" b="1" i="1" spc="27" dirty="0">
                <a:solidFill>
                  <a:srgbClr val="000066"/>
                </a:solidFill>
                <a:latin typeface="Lucida Sans"/>
                <a:cs typeface="Lucida Sans"/>
              </a:rPr>
              <a:t>for </a:t>
            </a:r>
            <a:r>
              <a:rPr sz="1360" b="1" i="1" spc="113" dirty="0">
                <a:solidFill>
                  <a:srgbClr val="000066"/>
                </a:solidFill>
                <a:latin typeface="Lucida Sans"/>
                <a:cs typeface="Lucida Sans"/>
              </a:rPr>
              <a:t>MPD</a:t>
            </a:r>
            <a:r>
              <a:rPr sz="1360" b="1" i="1" spc="-5" dirty="0">
                <a:solidFill>
                  <a:srgbClr val="000066"/>
                </a:solidFill>
                <a:latin typeface="Lucida Sans"/>
                <a:cs typeface="Lucida Sans"/>
              </a:rPr>
              <a:t> </a:t>
            </a:r>
            <a:r>
              <a:rPr sz="1360" b="1" i="1" spc="59" dirty="0">
                <a:solidFill>
                  <a:srgbClr val="000066"/>
                </a:solidFill>
                <a:latin typeface="Lucida Sans"/>
                <a:cs typeface="Lucida Sans"/>
              </a:rPr>
              <a:t>collaboration</a:t>
            </a:r>
            <a:endParaRPr sz="1360" dirty="0">
              <a:latin typeface="Lucida Sans"/>
              <a:cs typeface="Lucida Sans"/>
            </a:endParaRPr>
          </a:p>
          <a:p>
            <a:pPr marL="324186" algn="ctr">
              <a:spcBef>
                <a:spcPts val="9"/>
              </a:spcBef>
            </a:pPr>
            <a:r>
              <a:rPr lang="en-US" sz="1360" spc="-5">
                <a:solidFill>
                  <a:srgbClr val="990000"/>
                </a:solidFill>
                <a:latin typeface="Arial"/>
                <a:cs typeface="Arial"/>
                <a:hlinkClick r:id="rId5"/>
              </a:rPr>
              <a:t>(*) amoshkin</a:t>
            </a:r>
            <a:r>
              <a:rPr sz="1360" spc="-5" dirty="0">
                <a:solidFill>
                  <a:srgbClr val="990000"/>
                </a:solidFill>
                <a:latin typeface="Arial"/>
                <a:cs typeface="Arial"/>
                <a:hlinkClick r:id="rId5"/>
              </a:rPr>
              <a:t>@jinr.ru</a:t>
            </a:r>
            <a:endParaRPr sz="136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34489" y="79902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60217" y="79902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3364D5-7BA7-4EFF-8F6A-FFF88D77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Run scripts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91AD87-F99F-4514-8F49-B7B24506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24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000" dirty="0"/>
              <a:t>#!/usr/bin/env python</a:t>
            </a:r>
          </a:p>
          <a:p>
            <a:pPr marL="0" indent="0">
              <a:buNone/>
            </a:pPr>
            <a:r>
              <a:rPr lang="en-US" sz="4000" dirty="0"/>
              <a:t>import sys</a:t>
            </a:r>
          </a:p>
          <a:p>
            <a:pPr marL="0" indent="0">
              <a:buNone/>
            </a:pPr>
            <a:r>
              <a:rPr lang="en-US" sz="4000" dirty="0"/>
              <a:t>from DIRAC import exit as </a:t>
            </a:r>
            <a:r>
              <a:rPr lang="en-US" sz="4000" dirty="0" err="1"/>
              <a:t>DIRACExit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from </a:t>
            </a:r>
            <a:r>
              <a:rPr lang="en-US" sz="4000" dirty="0" err="1"/>
              <a:t>DIRAC.Core.Base</a:t>
            </a:r>
            <a:r>
              <a:rPr lang="en-US" sz="4000" dirty="0"/>
              <a:t> import Script</a:t>
            </a:r>
          </a:p>
          <a:p>
            <a:pPr marL="0" indent="0">
              <a:buNone/>
            </a:pPr>
            <a:r>
              <a:rPr lang="en-US" sz="4000" dirty="0" err="1"/>
              <a:t>Script.parseCommandLine</a:t>
            </a:r>
            <a:r>
              <a:rPr lang="en-US" sz="4000" dirty="0"/>
              <a:t>(</a:t>
            </a:r>
            <a:r>
              <a:rPr lang="en-US" sz="4000" dirty="0" err="1"/>
              <a:t>ignoreErrors</a:t>
            </a:r>
            <a:r>
              <a:rPr lang="en-US" sz="4000" dirty="0"/>
              <a:t>=False)</a:t>
            </a:r>
          </a:p>
          <a:p>
            <a:pPr marL="0" indent="0">
              <a:buNone/>
            </a:pPr>
            <a:r>
              <a:rPr lang="en-US" sz="4000" dirty="0"/>
              <a:t>from </a:t>
            </a:r>
            <a:r>
              <a:rPr lang="en-US" sz="4000" dirty="0" err="1"/>
              <a:t>DIRAC.Interfaces.API.Job</a:t>
            </a:r>
            <a:r>
              <a:rPr lang="en-US" sz="4000" dirty="0"/>
              <a:t> import Job</a:t>
            </a:r>
          </a:p>
          <a:p>
            <a:pPr marL="0" indent="0">
              <a:buNone/>
            </a:pPr>
            <a:r>
              <a:rPr lang="en-US" sz="4000" dirty="0"/>
              <a:t>from </a:t>
            </a:r>
            <a:r>
              <a:rPr lang="en-US" sz="4000" dirty="0" err="1"/>
              <a:t>DIRAC.Interfaces.API.Dirac</a:t>
            </a:r>
            <a:r>
              <a:rPr lang="en-US" sz="4000" dirty="0"/>
              <a:t> import Dirac</a:t>
            </a:r>
          </a:p>
          <a:p>
            <a:pPr marL="0" indent="0">
              <a:buNone/>
            </a:pPr>
            <a:r>
              <a:rPr lang="en-US" sz="4000" dirty="0"/>
              <a:t>SITE = 'DIRAC.GOVORUN.ru'</a:t>
            </a:r>
          </a:p>
          <a:p>
            <a:pPr marL="0" indent="0">
              <a:buNone/>
            </a:pPr>
            <a:r>
              <a:rPr lang="en-US" sz="4000" dirty="0" err="1"/>
              <a:t>dirac</a:t>
            </a:r>
            <a:r>
              <a:rPr lang="en-US" sz="4000" dirty="0"/>
              <a:t> = Dirac()</a:t>
            </a:r>
          </a:p>
          <a:p>
            <a:pPr marL="0" indent="0">
              <a:buNone/>
            </a:pPr>
            <a:r>
              <a:rPr lang="en-US" sz="4000" dirty="0"/>
              <a:t>import </a:t>
            </a:r>
            <a:r>
              <a:rPr lang="en-US" sz="4000" dirty="0" err="1"/>
              <a:t>os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directory = '.'</a:t>
            </a:r>
          </a:p>
          <a:p>
            <a:pPr marL="0" indent="0">
              <a:buNone/>
            </a:pPr>
            <a:r>
              <a:rPr lang="en-US" sz="4000" dirty="0"/>
              <a:t>files = </a:t>
            </a:r>
            <a:r>
              <a:rPr lang="en-US" sz="4000" dirty="0" err="1"/>
              <a:t>os.listdir</a:t>
            </a:r>
            <a:r>
              <a:rPr lang="en-US" sz="4000" dirty="0"/>
              <a:t>(directory)</a:t>
            </a:r>
          </a:p>
          <a:p>
            <a:pPr marL="0" indent="0">
              <a:buNone/>
            </a:pPr>
            <a:r>
              <a:rPr lang="en-US" sz="4000" dirty="0"/>
              <a:t>scripts = filter(lambda x: </a:t>
            </a:r>
            <a:r>
              <a:rPr lang="en-US" sz="4000" dirty="0" err="1"/>
              <a:t>x.endswith</a:t>
            </a:r>
            <a:r>
              <a:rPr lang="en-US" sz="4000" dirty="0"/>
              <a:t>('.</a:t>
            </a:r>
            <a:r>
              <a:rPr lang="en-US" sz="4000" dirty="0" err="1"/>
              <a:t>sh</a:t>
            </a:r>
            <a:r>
              <a:rPr lang="en-US" sz="4000" dirty="0"/>
              <a:t>'), files)</a:t>
            </a:r>
          </a:p>
          <a:p>
            <a:pPr marL="0" indent="0">
              <a:buNone/>
            </a:pPr>
            <a:r>
              <a:rPr lang="en-US" sz="4000" dirty="0"/>
              <a:t>for script in scripts:</a:t>
            </a:r>
          </a:p>
          <a:p>
            <a:pPr marL="0" indent="0">
              <a:buNone/>
            </a:pPr>
            <a:r>
              <a:rPr lang="en-US" sz="4000" dirty="0"/>
              <a:t>J = Job()</a:t>
            </a:r>
          </a:p>
          <a:p>
            <a:pPr marL="0" indent="0">
              <a:buNone/>
            </a:pPr>
            <a:r>
              <a:rPr lang="en-US" sz="4000" dirty="0"/>
              <a:t>    </a:t>
            </a:r>
            <a:r>
              <a:rPr lang="en-US" sz="4000" dirty="0" err="1"/>
              <a:t>J.setExecutable</a:t>
            </a:r>
            <a:r>
              <a:rPr lang="en-US" sz="4000" dirty="0"/>
              <a:t>(script, arguments="")</a:t>
            </a:r>
          </a:p>
          <a:p>
            <a:pPr marL="0" indent="0">
              <a:buNone/>
            </a:pPr>
            <a:r>
              <a:rPr lang="en-US" sz="4000" dirty="0"/>
              <a:t>    </a:t>
            </a:r>
            <a:r>
              <a:rPr lang="en-US" sz="4000" dirty="0" err="1"/>
              <a:t>J.setDestination</a:t>
            </a:r>
            <a:r>
              <a:rPr lang="en-US" sz="4000" dirty="0"/>
              <a:t>(SITE)</a:t>
            </a:r>
          </a:p>
          <a:p>
            <a:pPr marL="0" indent="0">
              <a:buNone/>
            </a:pPr>
            <a:r>
              <a:rPr lang="en-US" sz="4000" dirty="0" err="1"/>
              <a:t>J.setTag</a:t>
            </a:r>
            <a:r>
              <a:rPr lang="en-US" sz="4000" dirty="0"/>
              <a:t>( ['</a:t>
            </a:r>
            <a:r>
              <a:rPr lang="en-US" sz="4000" dirty="0" err="1"/>
              <a:t>high_ram</a:t>
            </a:r>
            <a:r>
              <a:rPr lang="en-US" sz="4000" dirty="0"/>
              <a:t>'] )</a:t>
            </a:r>
          </a:p>
          <a:p>
            <a:pPr marL="0" indent="0">
              <a:buNone/>
            </a:pPr>
            <a:r>
              <a:rPr lang="en-US" sz="4000" dirty="0"/>
              <a:t>result = </a:t>
            </a:r>
            <a:r>
              <a:rPr lang="en-US" sz="4000" dirty="0" err="1"/>
              <a:t>dirac.submitJob</a:t>
            </a:r>
            <a:r>
              <a:rPr lang="en-US" sz="4000" dirty="0"/>
              <a:t>(J)</a:t>
            </a:r>
          </a:p>
          <a:p>
            <a:pPr marL="0" indent="0">
              <a:buNone/>
            </a:pPr>
            <a:r>
              <a:rPr lang="en-US" sz="4000" dirty="0" err="1"/>
              <a:t>DIRACExit</a:t>
            </a:r>
            <a:r>
              <a:rPr lang="en-US" sz="4000" dirty="0"/>
              <a:t>(1)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99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027538" y="198225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352234" y="79902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1323F-27A6-4F2B-95CD-6F08FB76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Dirac job monitor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78DC34E-8937-43C5-A3FE-1F4E7F90E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1640" y="1341424"/>
            <a:ext cx="11608720" cy="551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47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09323" y="198225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85383" y="116057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B4C7CA5-2C38-4997-9491-66B5B619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/</a:t>
            </a:r>
            <a:r>
              <a:rPr lang="en-US" dirty="0" err="1"/>
              <a:t>cvmfs</a:t>
            </a:r>
            <a:r>
              <a:rPr lang="en-US" dirty="0"/>
              <a:t> usage</a:t>
            </a: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37B606CA-ECDD-466D-9722-1388683FB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 tag -a mp10 9fceb02 -m “Mass Production 10“</a:t>
            </a:r>
          </a:p>
          <a:p>
            <a:r>
              <a:rPr lang="en-US" dirty="0"/>
              <a:t>/</a:t>
            </a:r>
            <a:r>
              <a:rPr lang="en-US" dirty="0" err="1"/>
              <a:t>cvmfs</a:t>
            </a:r>
            <a:r>
              <a:rPr lang="en-US" dirty="0"/>
              <a:t>/nica.jinr.ru/sl6/</a:t>
            </a:r>
            <a:r>
              <a:rPr lang="en-US" dirty="0" err="1"/>
              <a:t>mpdroot</a:t>
            </a:r>
            <a:r>
              <a:rPr lang="en-US" dirty="0"/>
              <a:t> </a:t>
            </a:r>
          </a:p>
          <a:p>
            <a:r>
              <a:rPr lang="en-US" dirty="0"/>
              <a:t>/</a:t>
            </a:r>
            <a:r>
              <a:rPr lang="en-US" dirty="0" err="1"/>
              <a:t>cvmfs</a:t>
            </a:r>
            <a:r>
              <a:rPr lang="en-US" dirty="0"/>
              <a:t>/nica.jinr.ru/centos/</a:t>
            </a:r>
            <a:r>
              <a:rPr lang="en-US" dirty="0" err="1"/>
              <a:t>mpdroot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/</a:t>
            </a:r>
            <a:r>
              <a:rPr lang="en-US" dirty="0" err="1"/>
              <a:t>cvmfs</a:t>
            </a:r>
            <a:r>
              <a:rPr lang="en-US" dirty="0"/>
              <a:t> is not yet available on NI</a:t>
            </a:r>
            <a:r>
              <a:rPr lang="ru-RU" dirty="0"/>
              <a:t>С</a:t>
            </a:r>
            <a:r>
              <a:rPr lang="en-US" dirty="0"/>
              <a:t>A and UNAM clusters.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A874E7-5302-47D8-9E08-EDF86C6F7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514" y="3429000"/>
            <a:ext cx="46005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2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926870" y="123719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0" y="79902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B4C7CA5-2C38-4997-9491-66B5B619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Mass production storages:</a:t>
            </a: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2DD169C2-161B-4010-BB9A-5FD3D779C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Main storage, integrated in Dirac File Catalog,  size 250 TB</a:t>
            </a:r>
          </a:p>
          <a:p>
            <a:r>
              <a:rPr lang="en-US" sz="2000" dirty="0"/>
              <a:t>/</a:t>
            </a:r>
            <a:r>
              <a:rPr lang="en-US" sz="2000" dirty="0" err="1"/>
              <a:t>eos</a:t>
            </a:r>
            <a:r>
              <a:rPr lang="en-US" sz="2000" dirty="0"/>
              <a:t>/eos.jinr.ru/</a:t>
            </a:r>
            <a:r>
              <a:rPr lang="en-US" sz="2000" dirty="0" err="1"/>
              <a:t>nica</a:t>
            </a:r>
            <a:r>
              <a:rPr lang="en-US" sz="2000" dirty="0"/>
              <a:t>/</a:t>
            </a:r>
            <a:r>
              <a:rPr lang="en-US" sz="2000" dirty="0" err="1"/>
              <a:t>mpd</a:t>
            </a:r>
            <a:r>
              <a:rPr lang="en-US" sz="2000" dirty="0"/>
              <a:t>/</a:t>
            </a:r>
            <a:r>
              <a:rPr lang="en-US" sz="2000" dirty="0" err="1"/>
              <a:t>dirac</a:t>
            </a:r>
            <a:r>
              <a:rPr lang="en-US" sz="2000" dirty="0"/>
              <a:t>/</a:t>
            </a:r>
            <a:r>
              <a:rPr lang="en-US" sz="2000" dirty="0" err="1"/>
              <a:t>mpd.nica.jinr</a:t>
            </a:r>
            <a:r>
              <a:rPr lang="en-US" sz="2000" dirty="0"/>
              <a:t>/</a:t>
            </a:r>
            <a:r>
              <a:rPr lang="en-US" sz="2000" dirty="0" err="1"/>
              <a:t>vo</a:t>
            </a:r>
            <a:r>
              <a:rPr lang="en-US" sz="2000" dirty="0"/>
              <a:t>/</a:t>
            </a:r>
            <a:r>
              <a:rPr lang="en-US" sz="2000" dirty="0" err="1"/>
              <a:t>mpd</a:t>
            </a:r>
            <a:r>
              <a:rPr lang="en-US" sz="2000" dirty="0"/>
              <a:t>/data/</a:t>
            </a:r>
          </a:p>
          <a:p>
            <a:pPr marL="0" indent="0">
              <a:buNone/>
            </a:pPr>
            <a:r>
              <a:rPr lang="pt-BR" dirty="0"/>
              <a:t>LHEP mirror, will be </a:t>
            </a:r>
            <a:r>
              <a:rPr lang="en-US" dirty="0"/>
              <a:t>integrated in Dirac File Catalog, size </a:t>
            </a:r>
            <a:r>
              <a:rPr lang="pt-BR" dirty="0"/>
              <a:t>150 TB</a:t>
            </a:r>
          </a:p>
          <a:p>
            <a:r>
              <a:rPr lang="pt-BR" sz="2000" dirty="0"/>
              <a:t>/eos/nica/mpd/sim/data/ </a:t>
            </a:r>
          </a:p>
          <a:p>
            <a:pPr marL="0" indent="0">
              <a:buNone/>
            </a:pPr>
            <a:r>
              <a:rPr lang="en-US" dirty="0"/>
              <a:t>Data produced not from Mass production requests</a:t>
            </a:r>
          </a:p>
          <a:p>
            <a:r>
              <a:rPr lang="en-US" sz="2000" dirty="0"/>
              <a:t>/</a:t>
            </a:r>
            <a:r>
              <a:rPr lang="en-US" sz="2000" dirty="0" err="1"/>
              <a:t>zfs</a:t>
            </a:r>
            <a:r>
              <a:rPr lang="en-US" sz="2000" dirty="0"/>
              <a:t>/store6.hydra.local/</a:t>
            </a:r>
            <a:r>
              <a:rPr lang="en-US" sz="2000" dirty="0" err="1"/>
              <a:t>mpddata</a:t>
            </a:r>
            <a:r>
              <a:rPr lang="en-US" sz="2000" dirty="0"/>
              <a:t>/data/ , size 85 TB</a:t>
            </a:r>
          </a:p>
          <a:p>
            <a:r>
              <a:rPr lang="en-US" sz="2000" dirty="0"/>
              <a:t>/</a:t>
            </a:r>
            <a:r>
              <a:rPr lang="en-US" sz="2000" dirty="0" err="1"/>
              <a:t>eos</a:t>
            </a:r>
            <a:r>
              <a:rPr lang="en-US" sz="2000" dirty="0"/>
              <a:t>/hybrilit.jinr.ru/</a:t>
            </a:r>
            <a:r>
              <a:rPr lang="en-US" sz="2000" dirty="0" err="1"/>
              <a:t>nica</a:t>
            </a:r>
            <a:r>
              <a:rPr lang="en-US" sz="2000" dirty="0"/>
              <a:t>/ , size 100 TB</a:t>
            </a:r>
          </a:p>
          <a:p>
            <a:pPr marL="0" indent="0">
              <a:buNone/>
            </a:pPr>
            <a:r>
              <a:rPr lang="en-US" dirty="0" err="1"/>
              <a:t>dCache</a:t>
            </a:r>
            <a:r>
              <a:rPr lang="en-US" dirty="0"/>
              <a:t>(LIT type robot), tested</a:t>
            </a:r>
          </a:p>
          <a:p>
            <a:pPr marL="0" indent="0">
              <a:buNone/>
            </a:pPr>
            <a:r>
              <a:rPr lang="en-US" dirty="0" err="1"/>
              <a:t>WebUI</a:t>
            </a:r>
            <a:r>
              <a:rPr lang="en-US" dirty="0"/>
              <a:t>: http://mpdroot.jinr.ru -&gt; SOFTWARE -&gt; </a:t>
            </a:r>
            <a:r>
              <a:rPr lang="en-US" dirty="0" err="1"/>
              <a:t>DataBases</a:t>
            </a:r>
            <a:r>
              <a:rPr lang="en-US" dirty="0"/>
              <a:t> -&gt; MPD </a:t>
            </a:r>
            <a:r>
              <a:rPr lang="en-US" dirty="0" err="1"/>
              <a:t>DataBase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78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025432" y="123719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169274" y="116057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B4C7CA5-2C38-4997-9491-66B5B619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Mass production </a:t>
            </a:r>
            <a:r>
              <a:rPr lang="en-US" dirty="0" err="1"/>
              <a:t>DataBase</a:t>
            </a:r>
            <a:r>
              <a:rPr lang="en-US" dirty="0"/>
              <a:t>(1)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A6DDA28-2C39-4C41-A3A9-F25CC70F9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4151" y="1426128"/>
            <a:ext cx="11721501" cy="46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3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201548" y="0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76995" y="0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B4C7CA5-2C38-4997-9491-66B5B619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Mass production </a:t>
            </a:r>
            <a:r>
              <a:rPr lang="en-US" dirty="0" err="1"/>
              <a:t>DataBase</a:t>
            </a:r>
            <a:r>
              <a:rPr lang="en-US" dirty="0"/>
              <a:t>(2)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8E6E57B-46CC-454A-8FD0-24C109996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0393" y="1384182"/>
            <a:ext cx="11736197" cy="534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5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025432" y="123719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169274" y="116057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B4C7CA5-2C38-4997-9491-66B5B619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Mass production </a:t>
            </a:r>
            <a:r>
              <a:rPr lang="en-US" dirty="0" err="1"/>
              <a:t>DataBase</a:t>
            </a:r>
            <a:r>
              <a:rPr lang="en-US" dirty="0"/>
              <a:t>(3)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1F385A7-2873-4666-AE16-0B995BC8D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5367" y="1627464"/>
            <a:ext cx="11240235" cy="44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3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27698" y="96361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285734" y="105171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E69C0-5DEB-4C16-AC9D-81B751C8B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745" y="365125"/>
            <a:ext cx="8959440" cy="1325563"/>
          </a:xfrm>
        </p:spPr>
        <p:txBody>
          <a:bodyPr/>
          <a:lstStyle/>
          <a:p>
            <a:r>
              <a:rPr lang="en-US" spc="-10" dirty="0"/>
              <a:t>MPD </a:t>
            </a:r>
            <a:r>
              <a:rPr lang="en-US" spc="-5" dirty="0"/>
              <a:t>mass </a:t>
            </a:r>
            <a:r>
              <a:rPr lang="en-US" spc="-10" dirty="0"/>
              <a:t>production</a:t>
            </a:r>
            <a:r>
              <a:rPr lang="en-US" spc="-60" dirty="0"/>
              <a:t> </a:t>
            </a:r>
            <a:r>
              <a:rPr lang="en-US" dirty="0"/>
              <a:t>2020 summary 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5">
                <a:extLst>
                  <a:ext uri="{FF2B5EF4-FFF2-40B4-BE49-F238E27FC236}">
                    <a16:creationId xmlns:a16="http://schemas.microsoft.com/office/drawing/2014/main" id="{44C8A531-3820-480E-8DA1-F10FE2E2D32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09865236"/>
                  </p:ext>
                </p:extLst>
              </p:nvPr>
            </p:nvGraphicFramePr>
            <p:xfrm>
              <a:off x="1585519" y="1493239"/>
              <a:ext cx="9336946" cy="5259591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596759">
                      <a:extLst>
                        <a:ext uri="{9D8B030D-6E8A-4147-A177-3AD203B41FA5}">
                          <a16:colId xmlns:a16="http://schemas.microsoft.com/office/drawing/2014/main" val="3960027664"/>
                        </a:ext>
                      </a:extLst>
                    </a:gridCol>
                    <a:gridCol w="1015375">
                      <a:extLst>
                        <a:ext uri="{9D8B030D-6E8A-4147-A177-3AD203B41FA5}">
                          <a16:colId xmlns:a16="http://schemas.microsoft.com/office/drawing/2014/main" val="2267165266"/>
                        </a:ext>
                      </a:extLst>
                    </a:gridCol>
                    <a:gridCol w="1166862">
                      <a:extLst>
                        <a:ext uri="{9D8B030D-6E8A-4147-A177-3AD203B41FA5}">
                          <a16:colId xmlns:a16="http://schemas.microsoft.com/office/drawing/2014/main" val="3856278584"/>
                        </a:ext>
                      </a:extLst>
                    </a:gridCol>
                    <a:gridCol w="1166862">
                      <a:extLst>
                        <a:ext uri="{9D8B030D-6E8A-4147-A177-3AD203B41FA5}">
                          <a16:colId xmlns:a16="http://schemas.microsoft.com/office/drawing/2014/main" val="374010680"/>
                        </a:ext>
                      </a:extLst>
                    </a:gridCol>
                    <a:gridCol w="2030750">
                      <a:extLst>
                        <a:ext uri="{9D8B030D-6E8A-4147-A177-3AD203B41FA5}">
                          <a16:colId xmlns:a16="http://schemas.microsoft.com/office/drawing/2014/main" val="1134395459"/>
                        </a:ext>
                      </a:extLst>
                    </a:gridCol>
                    <a:gridCol w="2360338">
                      <a:extLst>
                        <a:ext uri="{9D8B030D-6E8A-4147-A177-3AD203B41FA5}">
                          <a16:colId xmlns:a16="http://schemas.microsoft.com/office/drawing/2014/main" val="2183296867"/>
                        </a:ext>
                      </a:extLst>
                    </a:gridCol>
                  </a:tblGrid>
                  <a:tr h="4673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Generator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PWG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Coll.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# of events(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ru-RU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)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Reco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7081785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UrQMD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PWG4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AuAu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60338419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BiBi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11854854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9.46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485719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PWG2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AuAu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5038183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PWG3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AuAu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7.7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50871473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 err="1">
                              <a:effectLst/>
                            </a:rPr>
                            <a:t>BiBi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7.7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53218831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60566427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PHQMD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PWG2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BiBi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8.8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10854711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vHLLE-</a:t>
                          </a:r>
                          <a:r>
                            <a:rPr lang="ru-RU" sz="1100">
                              <a:effectLst/>
                            </a:rPr>
                            <a:t>UrQMD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PWG3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BiBi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11.5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84013725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AuAu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11.5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36823088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Smash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PWG1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BiBi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9.46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+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14887031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ArAr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4/7/</a:t>
                          </a:r>
                          <a:r>
                            <a:rPr lang="ru-RU" sz="1100">
                              <a:effectLst/>
                            </a:rPr>
                            <a:t>9</a:t>
                          </a:r>
                          <a:r>
                            <a:rPr lang="en-US" sz="1100">
                              <a:effectLst/>
                            </a:rPr>
                            <a:t>/11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20</a:t>
                          </a:r>
                          <a:r>
                            <a:rPr lang="en-US" sz="1100">
                              <a:effectLst/>
                            </a:rPr>
                            <a:t>/20/20/20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-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38598572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A</a:t>
                          </a:r>
                          <a:r>
                            <a:rPr lang="en-US" sz="1100">
                              <a:effectLst/>
                            </a:rPr>
                            <a:t>u</a:t>
                          </a:r>
                          <a:r>
                            <a:rPr lang="ru-RU" sz="1100">
                              <a:effectLst/>
                            </a:rPr>
                            <a:t>A</a:t>
                          </a:r>
                          <a:r>
                            <a:rPr lang="en-US" sz="1100">
                              <a:effectLst/>
                            </a:rPr>
                            <a:t>u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4/7/</a:t>
                          </a:r>
                          <a:r>
                            <a:rPr lang="ru-RU" sz="1100">
                              <a:effectLst/>
                            </a:rPr>
                            <a:t>9</a:t>
                          </a:r>
                          <a:r>
                            <a:rPr lang="en-US" sz="1100">
                              <a:effectLst/>
                            </a:rPr>
                            <a:t>/11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20</a:t>
                          </a:r>
                          <a:r>
                            <a:rPr lang="en-US" sz="1100">
                              <a:effectLst/>
                            </a:rPr>
                            <a:t>/20/20/20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-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52120024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XeXe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4/7/</a:t>
                          </a:r>
                          <a:r>
                            <a:rPr lang="ru-RU" sz="1100">
                              <a:effectLst/>
                            </a:rPr>
                            <a:t>9</a:t>
                          </a:r>
                          <a:r>
                            <a:rPr lang="en-US" sz="1100">
                              <a:effectLst/>
                            </a:rPr>
                            <a:t>/11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20</a:t>
                          </a:r>
                          <a:r>
                            <a:rPr lang="en-US" sz="1100">
                              <a:effectLst/>
                            </a:rPr>
                            <a:t>/20/20/20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-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0050696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CC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4/7/</a:t>
                          </a:r>
                          <a:r>
                            <a:rPr lang="ru-RU" sz="1100">
                              <a:effectLst/>
                            </a:rPr>
                            <a:t>9</a:t>
                          </a:r>
                          <a:r>
                            <a:rPr lang="en-US" sz="1100">
                              <a:effectLst/>
                            </a:rPr>
                            <a:t>/11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20</a:t>
                          </a:r>
                          <a:r>
                            <a:rPr lang="en-US" sz="1100">
                              <a:effectLst/>
                            </a:rPr>
                            <a:t>/20/20/20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-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30564481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pp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4/7/</a:t>
                          </a:r>
                          <a:r>
                            <a:rPr lang="ru-RU" sz="1100">
                              <a:effectLst/>
                            </a:rPr>
                            <a:t>9</a:t>
                          </a:r>
                          <a:r>
                            <a:rPr lang="en-US" sz="1100">
                              <a:effectLst/>
                            </a:rPr>
                            <a:t>/11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</a:t>
                          </a:r>
                          <a:r>
                            <a:rPr lang="ru-RU" sz="1100" dirty="0">
                              <a:effectLst/>
                            </a:rPr>
                            <a:t>0</a:t>
                          </a:r>
                          <a:r>
                            <a:rPr lang="en-US" sz="1100" dirty="0">
                              <a:effectLst/>
                            </a:rPr>
                            <a:t>/50/50/50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-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35132220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Total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130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88653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5">
                <a:extLst>
                  <a:ext uri="{FF2B5EF4-FFF2-40B4-BE49-F238E27FC236}">
                    <a16:creationId xmlns:a16="http://schemas.microsoft.com/office/drawing/2014/main" id="{44C8A531-3820-480E-8DA1-F10FE2E2D32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09865236"/>
                  </p:ext>
                </p:extLst>
              </p:nvPr>
            </p:nvGraphicFramePr>
            <p:xfrm>
              <a:off x="1585519" y="1493239"/>
              <a:ext cx="9336946" cy="5259591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596759">
                      <a:extLst>
                        <a:ext uri="{9D8B030D-6E8A-4147-A177-3AD203B41FA5}">
                          <a16:colId xmlns:a16="http://schemas.microsoft.com/office/drawing/2014/main" val="3960027664"/>
                        </a:ext>
                      </a:extLst>
                    </a:gridCol>
                    <a:gridCol w="1015375">
                      <a:extLst>
                        <a:ext uri="{9D8B030D-6E8A-4147-A177-3AD203B41FA5}">
                          <a16:colId xmlns:a16="http://schemas.microsoft.com/office/drawing/2014/main" val="2267165266"/>
                        </a:ext>
                      </a:extLst>
                    </a:gridCol>
                    <a:gridCol w="1166862">
                      <a:extLst>
                        <a:ext uri="{9D8B030D-6E8A-4147-A177-3AD203B41FA5}">
                          <a16:colId xmlns:a16="http://schemas.microsoft.com/office/drawing/2014/main" val="3856278584"/>
                        </a:ext>
                      </a:extLst>
                    </a:gridCol>
                    <a:gridCol w="1166862">
                      <a:extLst>
                        <a:ext uri="{9D8B030D-6E8A-4147-A177-3AD203B41FA5}">
                          <a16:colId xmlns:a16="http://schemas.microsoft.com/office/drawing/2014/main" val="374010680"/>
                        </a:ext>
                      </a:extLst>
                    </a:gridCol>
                    <a:gridCol w="2030750">
                      <a:extLst>
                        <a:ext uri="{9D8B030D-6E8A-4147-A177-3AD203B41FA5}">
                          <a16:colId xmlns:a16="http://schemas.microsoft.com/office/drawing/2014/main" val="1134395459"/>
                        </a:ext>
                      </a:extLst>
                    </a:gridCol>
                    <a:gridCol w="2360338">
                      <a:extLst>
                        <a:ext uri="{9D8B030D-6E8A-4147-A177-3AD203B41FA5}">
                          <a16:colId xmlns:a16="http://schemas.microsoft.com/office/drawing/2014/main" val="2183296867"/>
                        </a:ext>
                      </a:extLst>
                    </a:gridCol>
                  </a:tblGrid>
                  <a:tr h="4673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Generator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PWG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Coll.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23438" t="-9091" r="-377083" b="-10246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44144" t="-9091" r="-117417" b="-10246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Reco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7081785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UrQMD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PWG4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AuAu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60338419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BiBi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11854854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9.46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485719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PWG2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AuAu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5038183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PWG3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AuAu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7.7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50871473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 err="1">
                              <a:effectLst/>
                            </a:rPr>
                            <a:t>BiBi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7.7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53218831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60566427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PHQMD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PWG2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BiBi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8.8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10854711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vHLLE-</a:t>
                          </a:r>
                          <a:r>
                            <a:rPr lang="ru-RU" sz="1100">
                              <a:effectLst/>
                            </a:rPr>
                            <a:t>UrQMD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PWG3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BiBi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11.5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84013725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AuAu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11.5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+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36823088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Smash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PWG1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BiBi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9.46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+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14887031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ArAr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4/7/</a:t>
                          </a:r>
                          <a:r>
                            <a:rPr lang="ru-RU" sz="1100">
                              <a:effectLst/>
                            </a:rPr>
                            <a:t>9</a:t>
                          </a:r>
                          <a:r>
                            <a:rPr lang="en-US" sz="1100">
                              <a:effectLst/>
                            </a:rPr>
                            <a:t>/11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20</a:t>
                          </a:r>
                          <a:r>
                            <a:rPr lang="en-US" sz="1100">
                              <a:effectLst/>
                            </a:rPr>
                            <a:t>/20/20/20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-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38598572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A</a:t>
                          </a:r>
                          <a:r>
                            <a:rPr lang="en-US" sz="1100">
                              <a:effectLst/>
                            </a:rPr>
                            <a:t>u</a:t>
                          </a:r>
                          <a:r>
                            <a:rPr lang="ru-RU" sz="1100">
                              <a:effectLst/>
                            </a:rPr>
                            <a:t>A</a:t>
                          </a:r>
                          <a:r>
                            <a:rPr lang="en-US" sz="1100">
                              <a:effectLst/>
                            </a:rPr>
                            <a:t>u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4/7/</a:t>
                          </a:r>
                          <a:r>
                            <a:rPr lang="ru-RU" sz="1100">
                              <a:effectLst/>
                            </a:rPr>
                            <a:t>9</a:t>
                          </a:r>
                          <a:r>
                            <a:rPr lang="en-US" sz="1100">
                              <a:effectLst/>
                            </a:rPr>
                            <a:t>/11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20</a:t>
                          </a:r>
                          <a:r>
                            <a:rPr lang="en-US" sz="1100">
                              <a:effectLst/>
                            </a:rPr>
                            <a:t>/20/20/20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-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52120024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XeXe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4/7/</a:t>
                          </a:r>
                          <a:r>
                            <a:rPr lang="ru-RU" sz="1100">
                              <a:effectLst/>
                            </a:rPr>
                            <a:t>9</a:t>
                          </a:r>
                          <a:r>
                            <a:rPr lang="en-US" sz="1100">
                              <a:effectLst/>
                            </a:rPr>
                            <a:t>/11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20</a:t>
                          </a:r>
                          <a:r>
                            <a:rPr lang="en-US" sz="1100">
                              <a:effectLst/>
                            </a:rPr>
                            <a:t>/20/20/20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-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0050696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CC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4/7/</a:t>
                          </a:r>
                          <a:r>
                            <a:rPr lang="ru-RU" sz="1100">
                              <a:effectLst/>
                            </a:rPr>
                            <a:t>9</a:t>
                          </a:r>
                          <a:r>
                            <a:rPr lang="en-US" sz="1100">
                              <a:effectLst/>
                            </a:rPr>
                            <a:t>/11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20</a:t>
                          </a:r>
                          <a:r>
                            <a:rPr lang="en-US" sz="1100">
                              <a:effectLst/>
                            </a:rPr>
                            <a:t>/20/20/20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-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30564481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pp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4/7/</a:t>
                          </a:r>
                          <a:r>
                            <a:rPr lang="ru-RU" sz="1100">
                              <a:effectLst/>
                            </a:rPr>
                            <a:t>9</a:t>
                          </a:r>
                          <a:r>
                            <a:rPr lang="en-US" sz="1100">
                              <a:effectLst/>
                            </a:rPr>
                            <a:t>/11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</a:t>
                          </a:r>
                          <a:r>
                            <a:rPr lang="ru-RU" sz="1100" dirty="0">
                              <a:effectLst/>
                            </a:rPr>
                            <a:t>0</a:t>
                          </a:r>
                          <a:r>
                            <a:rPr lang="en-US" sz="1100" dirty="0">
                              <a:effectLst/>
                            </a:rPr>
                            <a:t>/50/50/50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-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35132220"/>
                      </a:ext>
                    </a:extLst>
                  </a:tr>
                  <a:tr h="281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Total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130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886535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1">
            <a:extLst>
              <a:ext uri="{FF2B5EF4-FFF2-40B4-BE49-F238E27FC236}">
                <a16:creationId xmlns:a16="http://schemas.microsoft.com/office/drawing/2014/main" id="{203EC13B-4730-4F32-B2EA-57DB74DE2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64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524000" y="7673"/>
            <a:ext cx="9144000" cy="122261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5400" dirty="0">
                <a:latin typeface="Segoe UI Light" panose="020B0502040204020203" pitchFamily="34" charset="0"/>
              </a:rPr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A2799-F3CB-439C-AA05-A1FE93FB6082}"/>
              </a:ext>
            </a:extLst>
          </p:cNvPr>
          <p:cNvSpPr txBox="1"/>
          <p:nvPr/>
        </p:nvSpPr>
        <p:spPr>
          <a:xfrm>
            <a:off x="2295526" y="1230284"/>
            <a:ext cx="7762875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 mass productions request were done.</a:t>
            </a:r>
            <a:endParaRPr lang="ru-RU" sz="2400" dirty="0">
              <a:solidFill>
                <a:srgbClr val="0055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610M events generated + 40M taken from P. </a:t>
            </a:r>
            <a:r>
              <a:rPr lang="en-US" sz="2400" dirty="0" err="1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Batyuk</a:t>
            </a:r>
            <a:r>
              <a:rPr lang="en-US" sz="2400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130M events reconstructed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~132TB data written to EOS disks(all registered in DIRAC </a:t>
            </a:r>
            <a:r>
              <a:rPr lang="en-US" sz="2400" dirty="0" err="1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FileCatalog</a:t>
            </a:r>
            <a:r>
              <a:rPr lang="en-US" sz="2400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UNAM Cluster: 1000 jobs completed as experiment. Network is week point.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Tapes over </a:t>
            </a:r>
            <a:r>
              <a:rPr lang="en-US" sz="2400" dirty="0" err="1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dCache</a:t>
            </a:r>
            <a:r>
              <a:rPr lang="en-US" sz="2400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tested. Mostly needed for RAW data from detector.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multiple clusters allows us to choose the optimal cluster structure.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D6CF9-217E-4F24-B528-A226E9DC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2D2F3F2-B46E-422C-8564-4BC494F17394}"/>
              </a:ext>
            </a:extLst>
          </p:cNvPr>
          <p:cNvSpPr/>
          <p:nvPr/>
        </p:nvSpPr>
        <p:spPr>
          <a:xfrm>
            <a:off x="85384" y="79902"/>
            <a:ext cx="1677290" cy="94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0DE512E-1356-432A-AC32-199384299421}"/>
              </a:ext>
            </a:extLst>
          </p:cNvPr>
          <p:cNvSpPr/>
          <p:nvPr/>
        </p:nvSpPr>
        <p:spPr>
          <a:xfrm>
            <a:off x="11127698" y="96361"/>
            <a:ext cx="997294" cy="482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1773029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002371" y="123719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-445" y="0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B4C7CA5-2C38-4997-9491-66B5B619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Recommendations for using the NICA cluster</a:t>
            </a: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B4DDA1EC-CEAC-4BC0-AC37-B1ABC1984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use /weekly for long-term storage of files - quickly transfer them to EOS!</a:t>
            </a:r>
          </a:p>
          <a:p>
            <a:r>
              <a:rPr lang="en-US" dirty="0"/>
              <a:t>Do not copy file from /weekly to /</a:t>
            </a:r>
            <a:r>
              <a:rPr lang="en-US" dirty="0" err="1"/>
              <a:t>eos</a:t>
            </a:r>
            <a:r>
              <a:rPr lang="en-US" dirty="0"/>
              <a:t>, use /</a:t>
            </a:r>
            <a:r>
              <a:rPr lang="en-US" dirty="0" err="1"/>
              <a:t>tmp</a:t>
            </a:r>
            <a:r>
              <a:rPr lang="en-US" dirty="0"/>
              <a:t> or /</a:t>
            </a:r>
            <a:r>
              <a:rPr lang="en-US" dirty="0" err="1"/>
              <a:t>toEos</a:t>
            </a:r>
            <a:r>
              <a:rPr lang="en-US" dirty="0"/>
              <a:t> on ncx104, /weekly-&gt;/</a:t>
            </a:r>
            <a:r>
              <a:rPr lang="en-US" dirty="0" err="1"/>
              <a:t>toEos</a:t>
            </a:r>
            <a:r>
              <a:rPr lang="en-US" dirty="0"/>
              <a:t>-&gt;/</a:t>
            </a:r>
            <a:r>
              <a:rPr lang="en-US" dirty="0" err="1"/>
              <a:t>eos</a:t>
            </a:r>
            <a:r>
              <a:rPr lang="en-US" dirty="0"/>
              <a:t> more than 10 times faster then /weekly-&gt;/</a:t>
            </a:r>
            <a:r>
              <a:rPr lang="en-US" dirty="0" err="1"/>
              <a:t>eos</a:t>
            </a:r>
            <a:endParaRPr lang="en-US" dirty="0"/>
          </a:p>
          <a:p>
            <a:r>
              <a:rPr lang="en-US" dirty="0"/>
              <a:t>Run Your jobs from /</a:t>
            </a:r>
            <a:r>
              <a:rPr lang="en-US" dirty="0" err="1"/>
              <a:t>tmp</a:t>
            </a:r>
            <a:r>
              <a:rPr lang="en-US" dirty="0"/>
              <a:t>, and use /</a:t>
            </a:r>
            <a:r>
              <a:rPr lang="en-US" dirty="0" err="1"/>
              <a:t>tmp</a:t>
            </a:r>
            <a:r>
              <a:rPr lang="en-US" dirty="0"/>
              <a:t> as data output for small file (size of /</a:t>
            </a:r>
            <a:r>
              <a:rPr lang="en-US" dirty="0" err="1"/>
              <a:t>tmp</a:t>
            </a:r>
            <a:r>
              <a:rPr lang="en-US" dirty="0"/>
              <a:t> ~220 GB) as data output for big files please use /weekly</a:t>
            </a:r>
          </a:p>
          <a:p>
            <a:r>
              <a:rPr lang="en-US" dirty="0"/>
              <a:t>Don’t forget clean working folders in /</a:t>
            </a:r>
            <a:r>
              <a:rPr lang="en-US" dirty="0" err="1"/>
              <a:t>tmp</a:t>
            </a:r>
            <a:r>
              <a:rPr lang="en-US" dirty="0"/>
              <a:t> and /weekly after using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http://mpdroot.jinr.ru/howto-work-with-nica-cluster/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9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75956" y="276353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74802" y="207035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58D1B767-7C75-4BFE-8119-E374581F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https://mpdforum.jinr.ru/c/MCProd</a:t>
            </a:r>
            <a:endParaRPr lang="ru-RU" dirty="0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D6FDB8A1-0B36-4C6E-BE3E-BBCA7F2A9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0335" y="1825625"/>
            <a:ext cx="100713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05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035927" y="198225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60217" y="79902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B4C7CA5-2C38-4997-9491-66B5B619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Plans:</a:t>
            </a: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B4DDA1EC-CEAC-4BC0-AC37-B1ABC1984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Make an application on the Dirac portal for launching productions by users.</a:t>
            </a:r>
          </a:p>
          <a:p>
            <a:pPr marL="0" indent="0">
              <a:buNone/>
            </a:pPr>
            <a:r>
              <a:rPr lang="en-US" dirty="0"/>
              <a:t>A version of the web application based on the Dirac console client has been developed, but is not suitable for security reasons.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338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706" y="56251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B4C7CA5-2C38-4997-9491-66B5B619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5" dirty="0"/>
              <a:t>Thanks for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B4DDA1EC-CEAC-4BC0-AC37-B1ABC1984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Lucida Sans" panose="020B0602030504020204" pitchFamily="34" charset="0"/>
              </a:rPr>
              <a:t>Schinov</a:t>
            </a:r>
            <a:r>
              <a:rPr lang="en-US" dirty="0">
                <a:latin typeface="Lucida Sans" panose="020B0602030504020204" pitchFamily="34" charset="0"/>
              </a:rPr>
              <a:t> B.</a:t>
            </a:r>
          </a:p>
          <a:p>
            <a:pPr marL="0" indent="0">
              <a:buNone/>
            </a:pPr>
            <a:r>
              <a:rPr lang="en-US" spc="-5" dirty="0" err="1">
                <a:latin typeface="Lucida Sans" panose="020B0602030504020204" pitchFamily="34" charset="0"/>
                <a:cs typeface="Times New Roman"/>
              </a:rPr>
              <a:t>Dolbilov</a:t>
            </a:r>
            <a:r>
              <a:rPr lang="en-US" spc="-5" dirty="0">
                <a:latin typeface="Lucida Sans" panose="020B0602030504020204" pitchFamily="34" charset="0"/>
                <a:cs typeface="Times New Roman"/>
              </a:rPr>
              <a:t> A.</a:t>
            </a:r>
          </a:p>
          <a:p>
            <a:pPr marL="0" indent="0">
              <a:buNone/>
            </a:pPr>
            <a:r>
              <a:rPr lang="en-US" spc="-5" dirty="0" err="1">
                <a:latin typeface="Lucida Sans" panose="020B0602030504020204" pitchFamily="34" charset="0"/>
                <a:cs typeface="Times New Roman"/>
              </a:rPr>
              <a:t>Podgainy</a:t>
            </a:r>
            <a:r>
              <a:rPr lang="en-US" spc="-5" dirty="0">
                <a:latin typeface="Lucida Sans" panose="020B0602030504020204" pitchFamily="34" charset="0"/>
                <a:cs typeface="Times New Roman"/>
              </a:rPr>
              <a:t> D. </a:t>
            </a:r>
          </a:p>
          <a:p>
            <a:pPr marL="0" indent="0">
              <a:buNone/>
            </a:pPr>
            <a:r>
              <a:rPr lang="en-US" spc="-10" dirty="0" err="1">
                <a:latin typeface="Lucida Sans" panose="020B0602030504020204" pitchFamily="34" charset="0"/>
                <a:cs typeface="Times New Roman"/>
              </a:rPr>
              <a:t>Zuev</a:t>
            </a:r>
            <a:r>
              <a:rPr lang="en-US" spc="-10" dirty="0">
                <a:latin typeface="Lucida Sans" panose="020B0602030504020204" pitchFamily="34" charset="0"/>
                <a:cs typeface="Times New Roman"/>
              </a:rPr>
              <a:t> </a:t>
            </a:r>
            <a:r>
              <a:rPr lang="en-US" spc="-5" dirty="0">
                <a:latin typeface="Lucida Sans" panose="020B0602030504020204" pitchFamily="34" charset="0"/>
                <a:cs typeface="Times New Roman"/>
              </a:rPr>
              <a:t>M.</a:t>
            </a:r>
          </a:p>
          <a:p>
            <a:pPr marL="0" indent="0">
              <a:buNone/>
            </a:pPr>
            <a:r>
              <a:rPr lang="en-US" spc="-5">
                <a:latin typeface="Lucida Sans" panose="020B0602030504020204" pitchFamily="34" charset="0"/>
                <a:cs typeface="Times New Roman"/>
              </a:rPr>
              <a:t>Belyakov </a:t>
            </a:r>
            <a:r>
              <a:rPr lang="en-US" spc="-10" dirty="0">
                <a:latin typeface="Lucida Sans" panose="020B0602030504020204" pitchFamily="34" charset="0"/>
                <a:cs typeface="Times New Roman"/>
              </a:rPr>
              <a:t>D.</a:t>
            </a:r>
          </a:p>
          <a:p>
            <a:pPr marL="0" indent="0">
              <a:buNone/>
            </a:pPr>
            <a:r>
              <a:rPr lang="en-US" spc="-10" dirty="0" err="1">
                <a:latin typeface="Lucida Sans" panose="020B0602030504020204" pitchFamily="34" charset="0"/>
                <a:cs typeface="Times New Roman"/>
              </a:rPr>
              <a:t>Mitsyn</a:t>
            </a:r>
            <a:r>
              <a:rPr lang="en-US" spc="-10" dirty="0">
                <a:latin typeface="Lucida Sans" panose="020B0602030504020204" pitchFamily="34" charset="0"/>
                <a:cs typeface="Times New Roman"/>
              </a:rPr>
              <a:t> V.</a:t>
            </a:r>
          </a:p>
          <a:p>
            <a:pPr marL="0" indent="0">
              <a:buNone/>
            </a:pPr>
            <a:r>
              <a:rPr lang="en-US" spc="-5" dirty="0" err="1">
                <a:latin typeface="Lucida Sans" panose="020B0602030504020204" pitchFamily="34" charset="0"/>
                <a:cs typeface="Times New Roman"/>
              </a:rPr>
              <a:t>Balashov</a:t>
            </a:r>
            <a:r>
              <a:rPr lang="en-US" spc="-25" dirty="0">
                <a:latin typeface="Lucida Sans" panose="020B0602030504020204" pitchFamily="34" charset="0"/>
                <a:cs typeface="Times New Roman"/>
              </a:rPr>
              <a:t> </a:t>
            </a:r>
            <a:r>
              <a:rPr lang="en-US" spc="-5" dirty="0">
                <a:latin typeface="Lucida Sans" panose="020B0602030504020204" pitchFamily="34" charset="0"/>
                <a:cs typeface="Times New Roman"/>
              </a:rPr>
              <a:t>N.</a:t>
            </a:r>
            <a:endParaRPr lang="en-US" dirty="0">
              <a:latin typeface="Lucida Sans" panose="020B0602030504020204" pitchFamily="34" charset="0"/>
              <a:cs typeface="Times New Roman"/>
            </a:endParaRPr>
          </a:p>
          <a:p>
            <a:pPr marL="0" indent="0">
              <a:buNone/>
            </a:pPr>
            <a:r>
              <a:rPr lang="en-US" dirty="0" err="1">
                <a:latin typeface="Lucida Sans" panose="020B0602030504020204" pitchFamily="34" charset="0"/>
              </a:rPr>
              <a:t>Kutovsky</a:t>
            </a:r>
            <a:r>
              <a:rPr lang="en-US" dirty="0">
                <a:latin typeface="Lucida Sans" panose="020B0602030504020204" pitchFamily="34" charset="0"/>
              </a:rPr>
              <a:t> N.</a:t>
            </a: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Luciano Diaz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5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7517" y="1597546"/>
            <a:ext cx="2429955" cy="1197705"/>
          </a:xfrm>
          <a:prstGeom prst="rect">
            <a:avLst/>
          </a:prstGeom>
        </p:spPr>
        <p:txBody>
          <a:bodyPr vert="horz" wrap="square" lIns="0" tIns="68522" rIns="0" bIns="0" rtlCol="0">
            <a:spAutoFit/>
          </a:bodyPr>
          <a:lstStyle/>
          <a:p>
            <a:pPr marL="11516" marR="4607">
              <a:lnSpc>
                <a:spcPts val="4425"/>
              </a:lnSpc>
              <a:spcBef>
                <a:spcPts val="540"/>
              </a:spcBef>
            </a:pPr>
            <a:r>
              <a:rPr spc="-5" dirty="0"/>
              <a:t>Thanks</a:t>
            </a:r>
            <a:r>
              <a:rPr spc="-73" dirty="0"/>
              <a:t> </a:t>
            </a:r>
            <a:r>
              <a:rPr spc="-5" dirty="0"/>
              <a:t>for  attention</a:t>
            </a:r>
          </a:p>
        </p:txBody>
      </p:sp>
      <p:sp>
        <p:nvSpPr>
          <p:cNvPr id="3" name="object 3"/>
          <p:cNvSpPr/>
          <p:nvPr/>
        </p:nvSpPr>
        <p:spPr>
          <a:xfrm>
            <a:off x="1814535" y="3565152"/>
            <a:ext cx="4457331" cy="2971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8223" y="790341"/>
            <a:ext cx="4828169" cy="2998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7718" y="6494212"/>
            <a:ext cx="208446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33" defTabSz="829178">
              <a:lnSpc>
                <a:spcPts val="1478"/>
              </a:lnSpc>
            </a:pPr>
            <a:r>
              <a:rPr sz="1270" dirty="0">
                <a:solidFill>
                  <a:prstClr val="black"/>
                </a:solidFill>
                <a:latin typeface="Times New Roman"/>
                <a:cs typeface="Times New Roman"/>
              </a:rPr>
              <a:t>31</a:t>
            </a:r>
            <a:endParaRPr sz="127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C3BEF21-5093-4348-A00F-633F2102DDD2}"/>
              </a:ext>
            </a:extLst>
          </p:cNvPr>
          <p:cNvSpPr/>
          <p:nvPr/>
        </p:nvSpPr>
        <p:spPr>
          <a:xfrm>
            <a:off x="137245" y="71211"/>
            <a:ext cx="1677290" cy="948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855153" y="79902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5" name="object 5"/>
          <p:cNvSpPr/>
          <p:nvPr/>
        </p:nvSpPr>
        <p:spPr>
          <a:xfrm>
            <a:off x="110551" y="79902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1323F-27A6-4F2B-95CD-6F08FB76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016953" cy="1153282"/>
          </a:xfrm>
        </p:spPr>
        <p:txBody>
          <a:bodyPr/>
          <a:lstStyle/>
          <a:p>
            <a:pPr algn="ctr"/>
            <a:r>
              <a:rPr lang="en-US" dirty="0"/>
              <a:t>Available</a:t>
            </a:r>
            <a:r>
              <a:rPr lang="ru-RU" dirty="0"/>
              <a:t> </a:t>
            </a:r>
            <a:r>
              <a:rPr lang="en-US" dirty="0"/>
              <a:t>resources</a:t>
            </a:r>
            <a:endParaRPr lang="ru-RU" dirty="0"/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B5B6A58C-AC1C-4992-93E5-150519CDC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68219" y="1825625"/>
            <a:ext cx="60555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5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855153" y="79902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5" name="object 5"/>
          <p:cNvSpPr/>
          <p:nvPr/>
        </p:nvSpPr>
        <p:spPr>
          <a:xfrm>
            <a:off x="110551" y="79902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1323F-27A6-4F2B-95CD-6F08FB76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016953" cy="1153282"/>
          </a:xfrm>
        </p:spPr>
        <p:txBody>
          <a:bodyPr/>
          <a:lstStyle/>
          <a:p>
            <a:pPr algn="ctr"/>
            <a:r>
              <a:rPr lang="en-US" dirty="0"/>
              <a:t>Available</a:t>
            </a:r>
            <a:r>
              <a:rPr lang="ru-RU" dirty="0"/>
              <a:t> </a:t>
            </a:r>
            <a:r>
              <a:rPr lang="en-US" dirty="0"/>
              <a:t>resources(1)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B3F554-90BD-4C8C-B49E-0C4B6C25B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NICA offline cluster 250 cores(limit for users)</a:t>
            </a:r>
          </a:p>
          <a:p>
            <a:r>
              <a:rPr lang="en-US" dirty="0"/>
              <a:t>GOVORUN 184-470 cores</a:t>
            </a:r>
          </a:p>
          <a:p>
            <a:r>
              <a:rPr lang="en-US" dirty="0"/>
              <a:t>Tier1 445 cores</a:t>
            </a:r>
          </a:p>
          <a:p>
            <a:r>
              <a:rPr lang="en-US" dirty="0"/>
              <a:t>Tier2 485 cores</a:t>
            </a:r>
          </a:p>
          <a:p>
            <a:r>
              <a:rPr lang="en-US" dirty="0"/>
              <a:t>Clouds 70 cores</a:t>
            </a:r>
          </a:p>
          <a:p>
            <a:r>
              <a:rPr lang="en-US" dirty="0"/>
              <a:t>UNAM 100 cores</a:t>
            </a:r>
          </a:p>
          <a:p>
            <a:pPr marL="0" indent="0">
              <a:buNone/>
            </a:pPr>
            <a:r>
              <a:rPr lang="en-US" dirty="0"/>
              <a:t>Up to 2 000 000 reconstructed events per day in the last production.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8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524000" y="7673"/>
            <a:ext cx="9144000" cy="122261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576" algn="ctr"/>
            <a:r>
              <a:rPr lang="en-US" sz="3600" dirty="0">
                <a:latin typeface="Segoe UI Light" panose="020B0502040204020203" pitchFamily="34" charset="0"/>
              </a:rPr>
              <a:t>Dirac as the centralized data storage service</a:t>
            </a:r>
            <a:endParaRPr lang="ru-RU" sz="3600" dirty="0">
              <a:latin typeface="Segoe UI Light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FA0BA-2F65-4CED-A032-EF0154D57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" name="Content Placeholder 3"/>
          <p:cNvSpPr txBox="1">
            <a:spLocks/>
          </p:cNvSpPr>
          <p:nvPr/>
        </p:nvSpPr>
        <p:spPr>
          <a:xfrm>
            <a:off x="1615441" y="982800"/>
            <a:ext cx="9052560" cy="5475432"/>
          </a:xfrm>
          <a:prstGeom prst="rect">
            <a:avLst/>
          </a:prstGeom>
        </p:spPr>
        <p:txBody>
          <a:bodyPr/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Segoe UI Light" panose="020B0502040204020203" pitchFamily="34" charset="0"/>
              </a:rPr>
              <a:t>DIRAC File Catalog(DFC) is maintaining </a:t>
            </a:r>
            <a:br>
              <a:rPr lang="en-US" sz="1800" dirty="0">
                <a:latin typeface="Segoe UI Light" panose="020B0502040204020203" pitchFamily="34" charset="0"/>
              </a:rPr>
            </a:br>
            <a:r>
              <a:rPr lang="en-US" sz="1800" dirty="0">
                <a:latin typeface="Segoe UI Light" panose="020B0502040204020203" pitchFamily="34" charset="0"/>
              </a:rPr>
              <a:t>a single global logical name space</a:t>
            </a:r>
          </a:p>
          <a:p>
            <a:endParaRPr lang="en-US" sz="1800" dirty="0">
              <a:latin typeface="Segoe UI Light" panose="020B0502040204020203" pitchFamily="34" charset="0"/>
            </a:endParaRPr>
          </a:p>
          <a:p>
            <a:r>
              <a:rPr lang="en-US" sz="1800" dirty="0">
                <a:latin typeface="Segoe UI Light" panose="020B0502040204020203" pitchFamily="34" charset="0"/>
              </a:rPr>
              <a:t>A user sees it as a single catalog</a:t>
            </a:r>
            <a:br>
              <a:rPr lang="en-US" sz="1800" dirty="0">
                <a:latin typeface="Segoe UI Light" panose="020B0502040204020203" pitchFamily="34" charset="0"/>
              </a:rPr>
            </a:br>
            <a:r>
              <a:rPr lang="en-US" sz="1800" dirty="0">
                <a:latin typeface="Segoe UI Light" panose="020B0502040204020203" pitchFamily="34" charset="0"/>
              </a:rPr>
              <a:t>with additional features</a:t>
            </a:r>
          </a:p>
          <a:p>
            <a:endParaRPr lang="en-US" sz="1800" dirty="0">
              <a:latin typeface="Segoe UI Light" panose="020B0502040204020203" pitchFamily="34" charset="0"/>
            </a:endParaRPr>
          </a:p>
          <a:p>
            <a:r>
              <a:rPr lang="en-US" sz="1800" dirty="0" err="1">
                <a:latin typeface="Segoe UI Light" panose="020B0502040204020203" pitchFamily="34" charset="0"/>
              </a:rPr>
              <a:t>DataManager</a:t>
            </a:r>
            <a:r>
              <a:rPr lang="en-US" sz="1800" dirty="0">
                <a:latin typeface="Segoe UI Light" panose="020B0502040204020203" pitchFamily="34" charset="0"/>
              </a:rPr>
              <a:t> is a single client </a:t>
            </a:r>
            <a:br>
              <a:rPr lang="en-US" sz="1800" dirty="0">
                <a:latin typeface="Segoe UI Light" panose="020B0502040204020203" pitchFamily="34" charset="0"/>
              </a:rPr>
            </a:br>
            <a:r>
              <a:rPr lang="en-US" sz="1800" dirty="0">
                <a:latin typeface="Segoe UI Light" panose="020B0502040204020203" pitchFamily="34" charset="0"/>
              </a:rPr>
              <a:t>interface for logical data operations</a:t>
            </a:r>
          </a:p>
          <a:p>
            <a:endParaRPr lang="en-US" sz="1800" dirty="0">
              <a:latin typeface="Segoe UI Light" panose="020B0502040204020203" pitchFamily="34" charset="0"/>
            </a:endParaRPr>
          </a:p>
          <a:p>
            <a:endParaRPr lang="en-US" sz="1800" dirty="0">
              <a:latin typeface="Segoe UI Light" panose="020B0502040204020203" pitchFamily="34" charset="0"/>
            </a:endParaRPr>
          </a:p>
          <a:p>
            <a:endParaRPr lang="en-US" sz="1800" dirty="0">
              <a:latin typeface="Segoe UI Light" panose="020B0502040204020203" pitchFamily="34" charset="0"/>
            </a:endParaRPr>
          </a:p>
          <a:p>
            <a:r>
              <a:rPr lang="en-US" sz="1800" dirty="0">
                <a:latin typeface="Segoe UI Light" panose="020B0502040204020203" pitchFamily="34" charset="0"/>
              </a:rPr>
              <a:t>Upload file(example):</a:t>
            </a:r>
          </a:p>
          <a:p>
            <a:pPr marL="36576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dirac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-add-file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/model/DQGSM/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data.root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./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data.root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EOS-MPD</a:t>
            </a:r>
          </a:p>
          <a:p>
            <a:r>
              <a:rPr lang="en-US" sz="1600" dirty="0">
                <a:latin typeface="Segoe UI Light" panose="020B0502040204020203" pitchFamily="34" charset="0"/>
              </a:rPr>
              <a:t>Download file(example):</a:t>
            </a:r>
          </a:p>
          <a:p>
            <a:pPr marL="36576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dirac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-get-file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/model/DQGSM/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data.root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36576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951" y="1027906"/>
            <a:ext cx="4971049" cy="3011371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DFFA500B-8AEC-4F2E-AFA1-598411CE8326}"/>
              </a:ext>
            </a:extLst>
          </p:cNvPr>
          <p:cNvSpPr/>
          <p:nvPr/>
        </p:nvSpPr>
        <p:spPr>
          <a:xfrm>
            <a:off x="85384" y="79902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B11C33E-220C-4A74-A40B-D88CA0186702}"/>
              </a:ext>
            </a:extLst>
          </p:cNvPr>
          <p:cNvSpPr/>
          <p:nvPr/>
        </p:nvSpPr>
        <p:spPr>
          <a:xfrm>
            <a:off x="11044315" y="79902"/>
            <a:ext cx="997294" cy="482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127415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524000" y="7673"/>
            <a:ext cx="9144000" cy="122261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5400" dirty="0">
                <a:latin typeface="Segoe UI Light" panose="020B0502040204020203" pitchFamily="34" charset="0"/>
              </a:rPr>
              <a:t>Meta Data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FA0BA-2F65-4CED-A032-EF0154D57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" name="Content Placeholder 3"/>
          <p:cNvSpPr txBox="1">
            <a:spLocks/>
          </p:cNvSpPr>
          <p:nvPr/>
        </p:nvSpPr>
        <p:spPr>
          <a:xfrm>
            <a:off x="1814946" y="982800"/>
            <a:ext cx="8329353" cy="5475432"/>
          </a:xfrm>
          <a:prstGeom prst="rect">
            <a:avLst/>
          </a:prstGeom>
        </p:spPr>
        <p:txBody>
          <a:bodyPr/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Segoe UI Light" panose="020B0502040204020203" pitchFamily="34" charset="0"/>
              </a:rPr>
              <a:t>DFC also may host Metadata </a:t>
            </a:r>
          </a:p>
          <a:p>
            <a:pPr lvl="1"/>
            <a:r>
              <a:rPr lang="en-US" sz="2000" dirty="0">
                <a:latin typeface="Segoe UI Light" panose="020B0502040204020203" pitchFamily="34" charset="0"/>
              </a:rPr>
              <a:t>User defined metadata</a:t>
            </a:r>
          </a:p>
          <a:p>
            <a:pPr lvl="1"/>
            <a:r>
              <a:rPr lang="en-US" sz="2000" dirty="0">
                <a:latin typeface="Segoe UI Light" panose="020B0502040204020203" pitchFamily="34" charset="0"/>
              </a:rPr>
              <a:t>The same hierarchy for</a:t>
            </a:r>
            <a:br>
              <a:rPr lang="en-US" sz="2000" dirty="0">
                <a:latin typeface="Segoe UI Light" panose="020B0502040204020203" pitchFamily="34" charset="0"/>
              </a:rPr>
            </a:br>
            <a:r>
              <a:rPr lang="en-US" sz="2000" dirty="0">
                <a:latin typeface="Segoe UI Light" panose="020B0502040204020203" pitchFamily="34" charset="0"/>
              </a:rPr>
              <a:t>metadata as for the </a:t>
            </a:r>
            <a:br>
              <a:rPr lang="en-US" sz="2000" dirty="0">
                <a:latin typeface="Segoe UI Light" panose="020B0502040204020203" pitchFamily="34" charset="0"/>
              </a:rPr>
            </a:br>
            <a:r>
              <a:rPr lang="en-US" sz="2000" dirty="0">
                <a:latin typeface="Segoe UI Light" panose="020B0502040204020203" pitchFamily="34" charset="0"/>
              </a:rPr>
              <a:t>logical name space</a:t>
            </a:r>
          </a:p>
          <a:p>
            <a:pPr lvl="1"/>
            <a:r>
              <a:rPr lang="en-US" sz="2000" dirty="0">
                <a:latin typeface="Segoe UI Light" panose="020B0502040204020203" pitchFamily="34" charset="0"/>
              </a:rPr>
              <a:t>Metadata associated</a:t>
            </a:r>
            <a:br>
              <a:rPr lang="en-US" sz="2000" dirty="0">
                <a:latin typeface="Segoe UI Light" panose="020B0502040204020203" pitchFamily="34" charset="0"/>
              </a:rPr>
            </a:br>
            <a:r>
              <a:rPr lang="en-US" sz="2000" dirty="0">
                <a:latin typeface="Segoe UI Light" panose="020B0502040204020203" pitchFamily="34" charset="0"/>
              </a:rPr>
              <a:t>with files and directories</a:t>
            </a:r>
          </a:p>
          <a:p>
            <a:pPr lvl="1"/>
            <a:r>
              <a:rPr lang="en-US" sz="2000" dirty="0">
                <a:latin typeface="Segoe UI Light" panose="020B0502040204020203" pitchFamily="34" charset="0"/>
              </a:rPr>
              <a:t>Allow for efficient searches</a:t>
            </a:r>
          </a:p>
          <a:p>
            <a:pPr lvl="1"/>
            <a:r>
              <a:rPr lang="en-US" sz="2000" dirty="0">
                <a:latin typeface="Segoe UI Light" panose="020B0502040204020203" pitchFamily="34" charset="0"/>
              </a:rPr>
              <a:t>Efficient Storage Usage</a:t>
            </a:r>
            <a:br>
              <a:rPr lang="en-US" sz="2000" dirty="0">
                <a:latin typeface="Segoe UI Light" panose="020B0502040204020203" pitchFamily="34" charset="0"/>
              </a:rPr>
            </a:br>
            <a:r>
              <a:rPr lang="en-US" sz="2000" dirty="0">
                <a:latin typeface="Segoe UI Light" panose="020B0502040204020203" pitchFamily="34" charset="0"/>
              </a:rPr>
              <a:t>reports</a:t>
            </a:r>
          </a:p>
          <a:p>
            <a:pPr lvl="1"/>
            <a:endParaRPr lang="en-US" sz="2000" dirty="0">
              <a:latin typeface="Segoe UI Light" panose="020B0502040204020203" pitchFamily="34" charset="0"/>
            </a:endParaRPr>
          </a:p>
          <a:p>
            <a:pPr marL="448056" lvl="1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8056" lvl="1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8056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find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/model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LastAccess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01-10-2020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AuAu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PWG=pwg3 ECM=11.5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mplabel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=10 Name=*.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mcDst.root</a:t>
            </a:r>
            <a:endParaRPr lang="en-US" sz="1600" dirty="0">
              <a:latin typeface="Segoe UI Light" panose="020B0502040204020203" pitchFamily="34" charset="0"/>
            </a:endParaRPr>
          </a:p>
          <a:p>
            <a:pPr lvl="1"/>
            <a:endParaRPr lang="en-US" sz="1600" dirty="0">
              <a:latin typeface="Segoe UI Light" panose="020B0502040204020203" pitchFamily="34" charset="0"/>
            </a:endParaRPr>
          </a:p>
        </p:txBody>
      </p:sp>
      <p:pic>
        <p:nvPicPr>
          <p:cNvPr id="7" name="Picture 4" descr="FC_Meta_directo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80" y="982800"/>
            <a:ext cx="4214966" cy="3098749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4EA43B3E-60C4-49DD-BDAB-B7386E9FA7F4}"/>
              </a:ext>
            </a:extLst>
          </p:cNvPr>
          <p:cNvSpPr/>
          <p:nvPr/>
        </p:nvSpPr>
        <p:spPr>
          <a:xfrm>
            <a:off x="11044315" y="79902"/>
            <a:ext cx="997294" cy="482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B695DDB-109B-4784-A17D-6C9551666302}"/>
              </a:ext>
            </a:extLst>
          </p:cNvPr>
          <p:cNvSpPr/>
          <p:nvPr/>
        </p:nvSpPr>
        <p:spPr>
          <a:xfrm>
            <a:off x="85384" y="79902"/>
            <a:ext cx="1677290" cy="948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132588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044315" y="79902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85384" y="79902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1323F-27A6-4F2B-95CD-6F08FB76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Dirac file catalog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8EA5C21-49C5-4EE0-AA20-41546133C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8720" y="1476462"/>
            <a:ext cx="10846456" cy="50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524000" y="7673"/>
            <a:ext cx="9144000" cy="122261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5400" dirty="0">
                <a:latin typeface="Segoe UI Light" panose="020B0502040204020203" pitchFamily="34" charset="0"/>
              </a:rPr>
              <a:t>DIRAC standard job workflow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1845" y="1673862"/>
            <a:ext cx="46483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Initial configuration</a:t>
            </a:r>
            <a:endParaRPr lang="ru-RU" sz="2400" dirty="0">
              <a:solidFill>
                <a:srgbClr val="0055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71845" y="2287927"/>
            <a:ext cx="46483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Input data download</a:t>
            </a:r>
            <a:endParaRPr lang="ru-RU" sz="2400" dirty="0">
              <a:solidFill>
                <a:srgbClr val="0055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71845" y="2901992"/>
            <a:ext cx="46483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Processing</a:t>
            </a:r>
            <a:endParaRPr lang="ru-RU" sz="2400" dirty="0">
              <a:solidFill>
                <a:srgbClr val="0055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71845" y="3516057"/>
            <a:ext cx="46483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Output data upload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71845" y="4130122"/>
            <a:ext cx="46483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5.Finalization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29C876-378A-47B1-8F97-84C5F2D8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9453A54-5F1A-4492-B05D-C063C0E96DE4}"/>
              </a:ext>
            </a:extLst>
          </p:cNvPr>
          <p:cNvSpPr/>
          <p:nvPr/>
        </p:nvSpPr>
        <p:spPr>
          <a:xfrm>
            <a:off x="11044315" y="79902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50AEC8B-5C71-4F43-8BDA-DEE23704CFCD}"/>
              </a:ext>
            </a:extLst>
          </p:cNvPr>
          <p:cNvSpPr/>
          <p:nvPr/>
        </p:nvSpPr>
        <p:spPr>
          <a:xfrm>
            <a:off x="85384" y="79902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314019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035927" y="129934"/>
            <a:ext cx="997294" cy="48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68606" y="46275"/>
            <a:ext cx="1677290" cy="94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B4C7CA5-2C38-4997-9491-66B5B619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Task example</a:t>
            </a: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4A25D247-7AB3-42BD-9E59-8DCE031B0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36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dirty="0"/>
              <a:t>#!/bin/sh</a:t>
            </a:r>
          </a:p>
          <a:p>
            <a:pPr>
              <a:lnSpc>
                <a:spcPct val="100000"/>
              </a:lnSpc>
            </a:pPr>
            <a:r>
              <a:rPr lang="en-US" sz="1000" dirty="0"/>
              <a:t>./</a:t>
            </a:r>
            <a:r>
              <a:rPr lang="en-US" sz="1000" dirty="0" err="1"/>
              <a:t>dirac</a:t>
            </a:r>
            <a:r>
              <a:rPr lang="en-US" sz="1000" dirty="0"/>
              <a:t>-set-app-status “</a:t>
            </a:r>
            <a:r>
              <a:rPr lang="en-US" sz="1000" dirty="0" err="1"/>
              <a:t>Ini</a:t>
            </a:r>
            <a:r>
              <a:rPr lang="en-US" sz="1000" dirty="0"/>
              <a:t>"</a:t>
            </a:r>
          </a:p>
          <a:p>
            <a:pPr>
              <a:lnSpc>
                <a:spcPct val="100000"/>
              </a:lnSpc>
            </a:pPr>
            <a:r>
              <a:rPr lang="en-US" sz="1000" dirty="0"/>
              <a:t>export XrdSecGSISRVNAMES=eos.jinr.ru</a:t>
            </a:r>
          </a:p>
          <a:p>
            <a:pPr>
              <a:lnSpc>
                <a:spcPct val="100000"/>
              </a:lnSpc>
            </a:pPr>
            <a:r>
              <a:rPr lang="en-US" sz="1000" dirty="0" err="1"/>
              <a:t>dirac</a:t>
            </a:r>
            <a:r>
              <a:rPr lang="en-US" sz="1000" dirty="0"/>
              <a:t>-</a:t>
            </a:r>
            <a:r>
              <a:rPr lang="en-US" sz="1000" dirty="0" err="1"/>
              <a:t>dms</a:t>
            </a:r>
            <a:r>
              <a:rPr lang="en-US" sz="1000" dirty="0"/>
              <a:t>-get-file /</a:t>
            </a:r>
            <a:r>
              <a:rPr lang="en-US" sz="1000" dirty="0" err="1"/>
              <a:t>mpd.nica.jinr</a:t>
            </a:r>
            <a:r>
              <a:rPr lang="en-US" sz="1000" dirty="0"/>
              <a:t>/</a:t>
            </a:r>
            <a:r>
              <a:rPr lang="en-US" sz="1000" dirty="0" err="1"/>
              <a:t>vo</a:t>
            </a:r>
            <a:r>
              <a:rPr lang="en-US" sz="1000" dirty="0"/>
              <a:t>/</a:t>
            </a:r>
            <a:r>
              <a:rPr lang="en-US" sz="1000" dirty="0" err="1"/>
              <a:t>mpd</a:t>
            </a:r>
            <a:r>
              <a:rPr lang="en-US" sz="1000" dirty="0"/>
              <a:t>/sim/inputfiles_BiBi-9GeV-mp07-20-pwg3/</a:t>
            </a:r>
            <a:r>
              <a:rPr lang="en-US" sz="1000" dirty="0" err="1"/>
              <a:t>runMC.C</a:t>
            </a:r>
            <a:endParaRPr lang="en-US" sz="1000" dirty="0"/>
          </a:p>
          <a:p>
            <a:pPr>
              <a:lnSpc>
                <a:spcPct val="100000"/>
              </a:lnSpc>
            </a:pPr>
            <a:r>
              <a:rPr lang="en-US" sz="1000" dirty="0" err="1"/>
              <a:t>dirac</a:t>
            </a:r>
            <a:r>
              <a:rPr lang="en-US" sz="1000" dirty="0"/>
              <a:t>-</a:t>
            </a:r>
            <a:r>
              <a:rPr lang="en-US" sz="1000" dirty="0" err="1"/>
              <a:t>dms</a:t>
            </a:r>
            <a:r>
              <a:rPr lang="en-US" sz="1000" dirty="0"/>
              <a:t>-get-file /</a:t>
            </a:r>
            <a:r>
              <a:rPr lang="en-US" sz="1000" dirty="0" err="1"/>
              <a:t>mpd.nica.jinr</a:t>
            </a:r>
            <a:r>
              <a:rPr lang="en-US" sz="1000" dirty="0"/>
              <a:t>/</a:t>
            </a:r>
            <a:r>
              <a:rPr lang="en-US" sz="1000" dirty="0" err="1"/>
              <a:t>vo</a:t>
            </a:r>
            <a:r>
              <a:rPr lang="en-US" sz="1000" dirty="0"/>
              <a:t>/</a:t>
            </a:r>
            <a:r>
              <a:rPr lang="en-US" sz="1000" dirty="0" err="1"/>
              <a:t>mpd</a:t>
            </a:r>
            <a:r>
              <a:rPr lang="en-US" sz="1000" dirty="0"/>
              <a:t>/sim/</a:t>
            </a:r>
            <a:r>
              <a:rPr lang="en-US" sz="1000" dirty="0" err="1"/>
              <a:t>inputfiles</a:t>
            </a:r>
            <a:r>
              <a:rPr lang="en-US" sz="1000" dirty="0"/>
              <a:t>/</a:t>
            </a:r>
            <a:r>
              <a:rPr lang="en-US" sz="1000" dirty="0" err="1"/>
              <a:t>dirac</a:t>
            </a:r>
            <a:r>
              <a:rPr lang="en-US" sz="1000" dirty="0"/>
              <a:t>-set-app-status</a:t>
            </a:r>
          </a:p>
          <a:p>
            <a:pPr>
              <a:lnSpc>
                <a:spcPct val="100000"/>
              </a:lnSpc>
            </a:pPr>
            <a:r>
              <a:rPr lang="en-US" sz="1000" dirty="0" err="1"/>
              <a:t>chmod</a:t>
            </a:r>
            <a:r>
              <a:rPr lang="en-US" sz="1000" dirty="0"/>
              <a:t> +x </a:t>
            </a:r>
            <a:r>
              <a:rPr lang="en-US" sz="1000" dirty="0" err="1"/>
              <a:t>dirac</a:t>
            </a:r>
            <a:r>
              <a:rPr lang="en-US" sz="1000" dirty="0"/>
              <a:t>-set-app-status</a:t>
            </a:r>
          </a:p>
          <a:p>
            <a:pPr>
              <a:lnSpc>
                <a:spcPct val="100000"/>
              </a:lnSpc>
            </a:pPr>
            <a:r>
              <a:rPr lang="en-US" sz="1000" dirty="0" err="1"/>
              <a:t>dirac</a:t>
            </a:r>
            <a:r>
              <a:rPr lang="en-US" sz="1000" dirty="0"/>
              <a:t>-</a:t>
            </a:r>
            <a:r>
              <a:rPr lang="en-US" sz="1000" dirty="0" err="1"/>
              <a:t>dms</a:t>
            </a:r>
            <a:r>
              <a:rPr lang="en-US" sz="1000" dirty="0"/>
              <a:t>-get-file /</a:t>
            </a:r>
            <a:r>
              <a:rPr lang="en-US" sz="1000" dirty="0" err="1"/>
              <a:t>mpd.nica.jinr</a:t>
            </a:r>
            <a:r>
              <a:rPr lang="en-US" sz="1000" dirty="0"/>
              <a:t>/</a:t>
            </a:r>
            <a:r>
              <a:rPr lang="en-US" sz="1000" dirty="0" err="1"/>
              <a:t>vo</a:t>
            </a:r>
            <a:r>
              <a:rPr lang="en-US" sz="1000" dirty="0"/>
              <a:t>/</a:t>
            </a:r>
            <a:r>
              <a:rPr lang="en-US" sz="1000" dirty="0" err="1"/>
              <a:t>mpd</a:t>
            </a:r>
            <a:r>
              <a:rPr lang="en-US" sz="1000" dirty="0"/>
              <a:t>/sim/inputfiles_BiBi-9GeV-mp07-20-pwg3/</a:t>
            </a:r>
            <a:r>
              <a:rPr lang="en-US" sz="1000" dirty="0" err="1"/>
              <a:t>reco.C</a:t>
            </a:r>
            <a:endParaRPr lang="en-US" sz="1000" dirty="0"/>
          </a:p>
          <a:p>
            <a:pPr>
              <a:lnSpc>
                <a:spcPct val="100000"/>
              </a:lnSpc>
            </a:pPr>
            <a:r>
              <a:rPr lang="en-US" sz="1000" dirty="0" err="1"/>
              <a:t>dirac</a:t>
            </a:r>
            <a:r>
              <a:rPr lang="en-US" sz="1000" dirty="0"/>
              <a:t>-</a:t>
            </a:r>
            <a:r>
              <a:rPr lang="en-US" sz="1000" dirty="0" err="1"/>
              <a:t>dms</a:t>
            </a:r>
            <a:r>
              <a:rPr lang="en-US" sz="1000" dirty="0"/>
              <a:t>-get-file /</a:t>
            </a:r>
            <a:r>
              <a:rPr lang="en-US" sz="1000" dirty="0" err="1"/>
              <a:t>mpd.nica.jinr</a:t>
            </a:r>
            <a:r>
              <a:rPr lang="en-US" sz="1000" dirty="0"/>
              <a:t>/</a:t>
            </a:r>
            <a:r>
              <a:rPr lang="en-US" sz="1000" dirty="0" err="1"/>
              <a:t>vo</a:t>
            </a:r>
            <a:r>
              <a:rPr lang="en-US" sz="1000" dirty="0"/>
              <a:t>/</a:t>
            </a:r>
            <a:r>
              <a:rPr lang="en-US" sz="1000" dirty="0" err="1"/>
              <a:t>mpd</a:t>
            </a:r>
            <a:r>
              <a:rPr lang="en-US" sz="1000" dirty="0"/>
              <a:t>/sim/inputfiles_BiBi-9GeV-mp07-20-pwg3/BiBi_ecm9GeV_EoS_Hg_0-14fm_1000ev_9849.mcDst.root</a:t>
            </a:r>
          </a:p>
          <a:p>
            <a:pPr>
              <a:lnSpc>
                <a:spcPct val="100000"/>
              </a:lnSpc>
            </a:pPr>
            <a:r>
              <a:rPr lang="en-US" sz="1000" dirty="0"/>
              <a:t>./</a:t>
            </a:r>
            <a:r>
              <a:rPr lang="en-US" sz="1000" dirty="0" err="1"/>
              <a:t>dirac</a:t>
            </a:r>
            <a:r>
              <a:rPr lang="en-US" sz="1000" dirty="0"/>
              <a:t>-set-app-status "Processing-Step1“</a:t>
            </a:r>
          </a:p>
          <a:p>
            <a:pPr>
              <a:lnSpc>
                <a:spcPct val="100000"/>
              </a:lnSpc>
            </a:pPr>
            <a:r>
              <a:rPr lang="en-US" sz="1000" dirty="0"/>
              <a:t>. /cvmfs/nica.jinr.ru/sl6/mpdroot/dev/mpdroot_config.sh</a:t>
            </a:r>
          </a:p>
          <a:p>
            <a:pPr>
              <a:lnSpc>
                <a:spcPct val="100000"/>
              </a:lnSpc>
            </a:pPr>
            <a:r>
              <a:rPr lang="en-US" sz="1000" dirty="0"/>
              <a:t>root -l -q -b </a:t>
            </a:r>
            <a:r>
              <a:rPr lang="en-US" sz="1000" dirty="0" err="1"/>
              <a:t>runMC.C</a:t>
            </a:r>
            <a:r>
              <a:rPr lang="en-US" sz="1000" dirty="0"/>
              <a:t>\(\"BiBi_ecm9GeV_EoS_Hg_0-14fm_1000ev_9849.mcDst.root\",\"urqmd-BiBi-09.0GeV-0-14fm-eos0-250-9849-0.dst.root\",0,250,kFALSE,0\)</a:t>
            </a:r>
          </a:p>
          <a:p>
            <a:pPr>
              <a:lnSpc>
                <a:spcPct val="100000"/>
              </a:lnSpc>
            </a:pPr>
            <a:r>
              <a:rPr lang="en-US" sz="1000" dirty="0"/>
              <a:t>./</a:t>
            </a:r>
            <a:r>
              <a:rPr lang="en-US" sz="1000" dirty="0" err="1"/>
              <a:t>dirac</a:t>
            </a:r>
            <a:r>
              <a:rPr lang="en-US" sz="1000" dirty="0"/>
              <a:t>-set-app-status "Processing-Step2"</a:t>
            </a:r>
          </a:p>
          <a:p>
            <a:pPr>
              <a:lnSpc>
                <a:spcPct val="100000"/>
              </a:lnSpc>
            </a:pPr>
            <a:r>
              <a:rPr lang="en-US" sz="1000" dirty="0"/>
              <a:t>root -l -q -b </a:t>
            </a:r>
            <a:r>
              <a:rPr lang="en-US" sz="1000" dirty="0" err="1"/>
              <a:t>reco.C</a:t>
            </a:r>
            <a:r>
              <a:rPr lang="en-US" sz="1000" dirty="0"/>
              <a:t>\(\"urqmd-BiBi-09.0GeV-0-14fm-eos0-250-9849-0.dst.root\",\"urqmd-BiBi-09.0GeV-0-14fm-eos0-250-9849-0.reco.root\",0,250,\"local\"\)</a:t>
            </a:r>
          </a:p>
          <a:p>
            <a:pPr>
              <a:lnSpc>
                <a:spcPct val="100000"/>
              </a:lnSpc>
            </a:pPr>
            <a:r>
              <a:rPr lang="en-US" sz="1000" dirty="0"/>
              <a:t>./</a:t>
            </a:r>
            <a:r>
              <a:rPr lang="en-US" sz="1000" dirty="0" err="1"/>
              <a:t>dirac</a:t>
            </a:r>
            <a:r>
              <a:rPr lang="en-US" sz="1000" dirty="0"/>
              <a:t>-set-app-status "</a:t>
            </a:r>
            <a:r>
              <a:rPr lang="en-US" sz="1000" dirty="0" err="1"/>
              <a:t>OutputDataUpload</a:t>
            </a:r>
            <a:r>
              <a:rPr lang="en-US" sz="1000" dirty="0"/>
              <a:t>"</a:t>
            </a:r>
          </a:p>
          <a:p>
            <a:pPr>
              <a:lnSpc>
                <a:spcPct val="100000"/>
              </a:lnSpc>
            </a:pPr>
            <a:r>
              <a:rPr lang="en-US" sz="1000" dirty="0" err="1"/>
              <a:t>dirac</a:t>
            </a:r>
            <a:r>
              <a:rPr lang="en-US" sz="1000" dirty="0"/>
              <a:t>-</a:t>
            </a:r>
            <a:r>
              <a:rPr lang="en-US" sz="1000" dirty="0" err="1"/>
              <a:t>dms</a:t>
            </a:r>
            <a:r>
              <a:rPr lang="en-US" sz="1000" dirty="0"/>
              <a:t>-add-file -f /</a:t>
            </a:r>
            <a:r>
              <a:rPr lang="en-US" sz="1000" dirty="0" err="1"/>
              <a:t>mpd.nica.jinr</a:t>
            </a:r>
            <a:r>
              <a:rPr lang="en-US" sz="1000" dirty="0"/>
              <a:t>/</a:t>
            </a:r>
            <a:r>
              <a:rPr lang="en-US" sz="1000" dirty="0" err="1"/>
              <a:t>vo</a:t>
            </a:r>
            <a:r>
              <a:rPr lang="en-US" sz="1000" dirty="0"/>
              <a:t>/</a:t>
            </a:r>
            <a:r>
              <a:rPr lang="en-US" sz="1000" dirty="0" err="1"/>
              <a:t>mpd</a:t>
            </a:r>
            <a:r>
              <a:rPr lang="en-US" sz="1000" dirty="0"/>
              <a:t>/data/exp/dst-BiBi-09GeV-mp07-20-pwg3-250ev/</a:t>
            </a:r>
            <a:r>
              <a:rPr lang="en-US" sz="1000" dirty="0" err="1"/>
              <a:t>BiBi</a:t>
            </a:r>
            <a:r>
              <a:rPr lang="en-US" sz="1000" dirty="0"/>
              <a:t>/09.0GeV-0-14fm/</a:t>
            </a:r>
            <a:r>
              <a:rPr lang="en-US" sz="1000" dirty="0" err="1"/>
              <a:t>UrQMD</a:t>
            </a:r>
            <a:r>
              <a:rPr lang="en-US" sz="1000" dirty="0"/>
              <a:t>/BiBi-09GeV-mp07-20-pwg3-250ev-4/urqmd-BiBi-09.0GeV-0-14fm-eos0-250-9849-0.reco.root </a:t>
            </a:r>
            <a:r>
              <a:rPr lang="en-US" sz="1000" dirty="0" err="1"/>
              <a:t>urqmd-BiBi-09.0GeV-0-14fm-eos0-250-9849-0.reco.root</a:t>
            </a:r>
            <a:r>
              <a:rPr lang="en-US" sz="1000" dirty="0"/>
              <a:t> JINR-EOS-MPD</a:t>
            </a:r>
          </a:p>
          <a:p>
            <a:pPr>
              <a:lnSpc>
                <a:spcPct val="100000"/>
              </a:lnSpc>
            </a:pPr>
            <a:r>
              <a:rPr lang="en-US" sz="1000" dirty="0"/>
              <a:t>./</a:t>
            </a:r>
            <a:r>
              <a:rPr lang="en-US" sz="1000" dirty="0" err="1"/>
              <a:t>dirac</a:t>
            </a:r>
            <a:r>
              <a:rPr lang="en-US" sz="1000" dirty="0"/>
              <a:t>-set-app-status "Finalization"</a:t>
            </a:r>
          </a:p>
          <a:p>
            <a:pPr>
              <a:lnSpc>
                <a:spcPct val="100000"/>
              </a:lnSpc>
            </a:pPr>
            <a:r>
              <a:rPr lang="en-US" sz="1000" dirty="0"/>
              <a:t>rm -rf *.*</a:t>
            </a:r>
          </a:p>
        </p:txBody>
      </p:sp>
    </p:spTree>
    <p:extLst>
      <p:ext uri="{BB962C8B-B14F-4D97-AF65-F5344CB8AC3E}">
        <p14:creationId xmlns:p14="http://schemas.microsoft.com/office/powerpoint/2010/main" val="3065206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1284</Words>
  <Application>Microsoft Office PowerPoint</Application>
  <PresentationFormat>Широкоэкранный</PresentationFormat>
  <Paragraphs>250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 New</vt:lpstr>
      <vt:lpstr>Georgia</vt:lpstr>
      <vt:lpstr>Lucida Sans</vt:lpstr>
      <vt:lpstr>Segoe UI</vt:lpstr>
      <vt:lpstr>Segoe UI Light</vt:lpstr>
      <vt:lpstr>Tahoma</vt:lpstr>
      <vt:lpstr>Times New Roman</vt:lpstr>
      <vt:lpstr>Тема Office</vt:lpstr>
      <vt:lpstr>Office Theme</vt:lpstr>
      <vt:lpstr>Centralized Monte-Carlo productions</vt:lpstr>
      <vt:lpstr>https://mpdforum.jinr.ru/c/MCProd</vt:lpstr>
      <vt:lpstr>Available resources</vt:lpstr>
      <vt:lpstr>Available resources(1)</vt:lpstr>
      <vt:lpstr>Презентация PowerPoint</vt:lpstr>
      <vt:lpstr>Презентация PowerPoint</vt:lpstr>
      <vt:lpstr>Dirac file catalog</vt:lpstr>
      <vt:lpstr>Презентация PowerPoint</vt:lpstr>
      <vt:lpstr>Task example</vt:lpstr>
      <vt:lpstr>Run scripts</vt:lpstr>
      <vt:lpstr>Dirac job monitor</vt:lpstr>
      <vt:lpstr>/cvmfs usage</vt:lpstr>
      <vt:lpstr>Mass production storages:</vt:lpstr>
      <vt:lpstr>Mass production DataBase(1)</vt:lpstr>
      <vt:lpstr>Mass production DataBase(2)</vt:lpstr>
      <vt:lpstr>Mass production DataBase(3)</vt:lpstr>
      <vt:lpstr>MPD mass production 2020 summary :</vt:lpstr>
      <vt:lpstr>Презентация PowerPoint</vt:lpstr>
      <vt:lpstr>Recommendations for using the NICA cluster</vt:lpstr>
      <vt:lpstr>Plans:</vt:lpstr>
      <vt:lpstr>Thanks for:</vt:lpstr>
      <vt:lpstr>Thanks for 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development &amp; Computing for MPD</dc:title>
  <dc:creator>amoshkin</dc:creator>
  <cp:lastModifiedBy>amoshkin</cp:lastModifiedBy>
  <cp:revision>68</cp:revision>
  <dcterms:created xsi:type="dcterms:W3CDTF">2020-10-23T10:40:59Z</dcterms:created>
  <dcterms:modified xsi:type="dcterms:W3CDTF">2020-10-27T06:25:36Z</dcterms:modified>
</cp:coreProperties>
</file>