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0" r:id="rId2"/>
    <p:sldId id="446" r:id="rId3"/>
    <p:sldId id="447" r:id="rId4"/>
    <p:sldId id="318" r:id="rId5"/>
    <p:sldId id="261" r:id="rId6"/>
    <p:sldId id="278" r:id="rId7"/>
    <p:sldId id="431" r:id="rId8"/>
    <p:sldId id="292" r:id="rId9"/>
    <p:sldId id="435" r:id="rId10"/>
    <p:sldId id="296" r:id="rId11"/>
    <p:sldId id="439" r:id="rId12"/>
    <p:sldId id="451" r:id="rId13"/>
    <p:sldId id="267" r:id="rId14"/>
    <p:sldId id="452" r:id="rId15"/>
    <p:sldId id="448" r:id="rId16"/>
    <p:sldId id="294" r:id="rId17"/>
    <p:sldId id="277" r:id="rId18"/>
    <p:sldId id="279" r:id="rId19"/>
    <p:sldId id="282" r:id="rId20"/>
    <p:sldId id="274" r:id="rId21"/>
    <p:sldId id="286" r:id="rId22"/>
    <p:sldId id="297" r:id="rId23"/>
    <p:sldId id="449" r:id="rId24"/>
    <p:sldId id="295" r:id="rId25"/>
    <p:sldId id="304" r:id="rId26"/>
    <p:sldId id="444" r:id="rId27"/>
    <p:sldId id="445" r:id="rId28"/>
    <p:sldId id="450" r:id="rId29"/>
    <p:sldId id="443" r:id="rId30"/>
    <p:sldId id="287" r:id="rId31"/>
    <p:sldId id="302"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F41"/>
    <a:srgbClr val="62305E"/>
    <a:srgbClr val="FFFF66"/>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442" y="3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AC8A9-8778-4E04-BD77-B87F174B6FF3}" type="datetimeFigureOut">
              <a:rPr lang="zh-CN" altLang="en-US" smtClean="0"/>
              <a:t>2020/10/29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8C010-3110-40D2-8DA2-7F3676822369}" type="slidenum">
              <a:rPr lang="zh-CN" altLang="en-US" smtClean="0"/>
              <a:t>‹#›</a:t>
            </a:fld>
            <a:endParaRPr lang="zh-CN" altLang="en-US"/>
          </a:p>
        </p:txBody>
      </p:sp>
    </p:spTree>
    <p:extLst>
      <p:ext uri="{BB962C8B-B14F-4D97-AF65-F5344CB8AC3E}">
        <p14:creationId xmlns:p14="http://schemas.microsoft.com/office/powerpoint/2010/main" val="107988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t>4</a:t>
            </a:fld>
            <a:endParaRPr lang="zh-CN" altLang="en-US"/>
          </a:p>
        </p:txBody>
      </p:sp>
    </p:spTree>
    <p:extLst>
      <p:ext uri="{BB962C8B-B14F-4D97-AF65-F5344CB8AC3E}">
        <p14:creationId xmlns:p14="http://schemas.microsoft.com/office/powerpoint/2010/main" val="30491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We define the mean value of the energy distribution obtained by the traditional method as E test, and the 5% energy broadening as E true, and it is a Gaussian distribution that is positively correlated with the energy resolution.</a:t>
            </a:r>
          </a:p>
          <a:p>
            <a:endParaRPr kumimoji="1" lang="en" altLang="zh-CN" dirty="0"/>
          </a:p>
          <a:p>
            <a:r>
              <a:rPr kumimoji="1" lang="en" altLang="zh-CN" dirty="0"/>
              <a:t>Therefore, in the energy resolution obtained by the traditional method, I deconvolved a Gaussian distribution with a sigma of 5%. After the cut of this step, the subsequent energy resolution is obtained. The energy resolution is 4.93% and 4.69% at 1GeV.</a:t>
            </a:r>
            <a:endParaRPr kumimoji="1" lang="zh-CN" altLang="en-US" dirty="0"/>
          </a:p>
        </p:txBody>
      </p:sp>
      <p:sp>
        <p:nvSpPr>
          <p:cNvPr id="4" name="灯片编号占位符 3"/>
          <p:cNvSpPr>
            <a:spLocks noGrp="1"/>
          </p:cNvSpPr>
          <p:nvPr>
            <p:ph type="sldNum" sz="quarter" idx="5"/>
          </p:nvPr>
        </p:nvSpPr>
        <p:spPr/>
        <p:txBody>
          <a:bodyPr/>
          <a:lstStyle/>
          <a:p>
            <a:fld id="{2098BD31-4760-3242-BBFC-A51901E5D993}" type="slidenum">
              <a:rPr kumimoji="1" lang="zh-CN" altLang="en-US" smtClean="0"/>
              <a:t>26</a:t>
            </a:fld>
            <a:endParaRPr kumimoji="1" lang="zh-CN" altLang="en-US"/>
          </a:p>
        </p:txBody>
      </p:sp>
    </p:spTree>
    <p:extLst>
      <p:ext uri="{BB962C8B-B14F-4D97-AF65-F5344CB8AC3E}">
        <p14:creationId xmlns:p14="http://schemas.microsoft.com/office/powerpoint/2010/main" val="148260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左图为</a:t>
            </a:r>
            <a:r>
              <a:rPr lang="en-US" altLang="zh-CN" dirty="0" err="1"/>
              <a:t>mpd</a:t>
            </a:r>
            <a:r>
              <a:rPr lang="zh-CN" altLang="en-US" dirty="0"/>
              <a:t>中心探测器的完整结构，有图蓝色部分为电磁量能器，</a:t>
            </a:r>
            <a:r>
              <a:rPr lang="en-US" altLang="zh-CN" dirty="0" err="1"/>
              <a:t>mpd</a:t>
            </a:r>
            <a:r>
              <a:rPr lang="zh-CN" altLang="en-US" dirty="0"/>
              <a:t>探测器的具体性能特点列举如下。</a:t>
            </a:r>
          </a:p>
        </p:txBody>
      </p:sp>
      <p:sp>
        <p:nvSpPr>
          <p:cNvPr id="4" name="灯片编号占位符 3"/>
          <p:cNvSpPr>
            <a:spLocks noGrp="1"/>
          </p:cNvSpPr>
          <p:nvPr>
            <p:ph type="sldNum" sz="quarter" idx="10"/>
          </p:nvPr>
        </p:nvSpPr>
        <p:spPr/>
        <p:txBody>
          <a:bodyPr/>
          <a:lstStyle/>
          <a:p>
            <a:fld id="{C17FCEE9-7E5C-4A6F-9B6B-B56E0AC5BC8B}" type="slidenum">
              <a:rPr lang="zh-CN" altLang="en-US" smtClean="0"/>
              <a:t>5</a:t>
            </a:fld>
            <a:endParaRPr lang="zh-CN" altLang="en-US"/>
          </a:p>
        </p:txBody>
      </p:sp>
    </p:spTree>
    <p:extLst>
      <p:ext uri="{BB962C8B-B14F-4D97-AF65-F5344CB8AC3E}">
        <p14:creationId xmlns:p14="http://schemas.microsoft.com/office/powerpoint/2010/main" val="288102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b="0" i="0" dirty="0">
                <a:latin typeface="Apple Braille" pitchFamily="2" charset="0"/>
                <a:ea typeface="Microsoft YaHei Light" panose="020B0503020204020204" pitchFamily="34" charset="-122"/>
              </a:rPr>
              <a:t>The data backup will be stored on our Tsinghua University server, the first is the total folder</a:t>
            </a:r>
            <a:r>
              <a:rPr kumimoji="1" lang="zh-CN" altLang="en-US" b="0" i="0" dirty="0">
                <a:latin typeface="Apple Braille" pitchFamily="2" charset="0"/>
                <a:ea typeface="Microsoft YaHei Light" panose="020B0503020204020204" pitchFamily="34" charset="-122"/>
              </a:rPr>
              <a:t> </a:t>
            </a:r>
            <a:endParaRPr kumimoji="1" lang="en-US" altLang="zh-CN" b="0" i="0" dirty="0">
              <a:latin typeface="Apple Braille" pitchFamily="2" charset="0"/>
              <a:ea typeface="Microsoft YaHei Light" panose="020B0503020204020204" pitchFamily="34" charset="-122"/>
            </a:endParaRPr>
          </a:p>
          <a:p>
            <a:endParaRPr kumimoji="1" lang="en-US" altLang="zh-CN" b="0" i="0" dirty="0">
              <a:latin typeface="Apple Braille" pitchFamily="2" charset="0"/>
              <a:ea typeface="Microsoft YaHei Light" panose="020B0503020204020204" pitchFamily="34" charset="-122"/>
            </a:endParaRPr>
          </a:p>
          <a:p>
            <a:r>
              <a:rPr kumimoji="1" lang="en" altLang="zh-CN" b="0" i="0" dirty="0">
                <a:latin typeface="Apple Braille" pitchFamily="2" charset="0"/>
                <a:ea typeface="Microsoft YaHei Light" panose="020B0503020204020204" pitchFamily="34" charset="-122"/>
              </a:rPr>
              <a:t>Its subdirectories are sectors of eight different regions</a:t>
            </a:r>
          </a:p>
          <a:p>
            <a:endParaRPr kumimoji="1" lang="en" altLang="zh-CN" b="0" i="0" dirty="0">
              <a:latin typeface="Apple Braille" pitchFamily="2" charset="0"/>
              <a:ea typeface="Microsoft YaHei Light" panose="020B0503020204020204" pitchFamily="34" charset="-122"/>
            </a:endParaRPr>
          </a:p>
          <a:p>
            <a:r>
              <a:rPr kumimoji="1" lang="en" altLang="zh-CN" b="0" i="0" dirty="0">
                <a:latin typeface="Apple Braille" pitchFamily="2" charset="0"/>
                <a:ea typeface="Microsoft YaHei Light" panose="020B0503020204020204" pitchFamily="34" charset="-122"/>
              </a:rPr>
              <a:t>Next are modules of the same model and different numbers. Our plan is to make 24 modules in each region by March.</a:t>
            </a:r>
            <a:endParaRPr kumimoji="1" lang="zh-CN" altLang="en-US" b="0" i="0" dirty="0">
              <a:latin typeface="Apple Braille" pitchFamily="2" charset="0"/>
              <a:ea typeface="Microsoft YaHei Light" panose="020B0503020204020204" pitchFamily="34" charset="-122"/>
            </a:endParaRPr>
          </a:p>
        </p:txBody>
      </p:sp>
      <p:sp>
        <p:nvSpPr>
          <p:cNvPr id="4" name="灯片编号占位符 3"/>
          <p:cNvSpPr>
            <a:spLocks noGrp="1"/>
          </p:cNvSpPr>
          <p:nvPr>
            <p:ph type="sldNum" sz="quarter" idx="5"/>
          </p:nvPr>
        </p:nvSpPr>
        <p:spPr/>
        <p:txBody>
          <a:bodyPr/>
          <a:lstStyle/>
          <a:p>
            <a:fld id="{F6DC4DE2-FB49-4570-9EB6-4CE1A739F560}" type="slidenum">
              <a:rPr lang="zh-CN" altLang="en-US" smtClean="0"/>
              <a:t>12</a:t>
            </a:fld>
            <a:endParaRPr lang="zh-CN" altLang="en-US"/>
          </a:p>
        </p:txBody>
      </p:sp>
    </p:spTree>
    <p:extLst>
      <p:ext uri="{BB962C8B-B14F-4D97-AF65-F5344CB8AC3E}">
        <p14:creationId xmlns:p14="http://schemas.microsoft.com/office/powerpoint/2010/main" val="89406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3.</a:t>
            </a:r>
            <a:r>
              <a:rPr kumimoji="1" lang="en" altLang="zh-CN" dirty="0"/>
              <a:t>Since the cosmic ray test takes too long, we will randomly sample for testing. But we will test each tower in the X-ray test.</a:t>
            </a:r>
            <a:endParaRPr kumimoji="1" lang="zh-CN" altLang="en-US" dirty="0"/>
          </a:p>
        </p:txBody>
      </p:sp>
      <p:sp>
        <p:nvSpPr>
          <p:cNvPr id="4" name="灯片编号占位符 3"/>
          <p:cNvSpPr>
            <a:spLocks noGrp="1"/>
          </p:cNvSpPr>
          <p:nvPr>
            <p:ph type="sldNum" sz="quarter" idx="5"/>
          </p:nvPr>
        </p:nvSpPr>
        <p:spPr/>
        <p:txBody>
          <a:bodyPr/>
          <a:lstStyle/>
          <a:p>
            <a:fld id="{F6DC4DE2-FB49-4570-9EB6-4CE1A739F560}" type="slidenum">
              <a:rPr lang="zh-CN" altLang="en-US" smtClean="0"/>
              <a:t>13</a:t>
            </a:fld>
            <a:endParaRPr lang="zh-CN" altLang="en-US"/>
          </a:p>
        </p:txBody>
      </p:sp>
    </p:spTree>
    <p:extLst>
      <p:ext uri="{BB962C8B-B14F-4D97-AF65-F5344CB8AC3E}">
        <p14:creationId xmlns:p14="http://schemas.microsoft.com/office/powerpoint/2010/main" val="334392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2.</a:t>
            </a:r>
            <a:r>
              <a:rPr kumimoji="1" lang="en" altLang="zh-CN" dirty="0"/>
              <a:t>The length of the four edges, the thickness of the top</a:t>
            </a:r>
            <a:r>
              <a:rPr kumimoji="1" lang="zh-CN" altLang="en-US" dirty="0"/>
              <a:t> </a:t>
            </a:r>
            <a:r>
              <a:rPr kumimoji="1" lang="en-US" altLang="zh-CN" dirty="0"/>
              <a:t>and bottom</a:t>
            </a:r>
            <a:r>
              <a:rPr kumimoji="1" lang="en" altLang="zh-CN" dirty="0"/>
              <a:t>, and the assembly time.</a:t>
            </a:r>
          </a:p>
          <a:p>
            <a:endParaRPr kumimoji="1" lang="en" altLang="zh-CN" dirty="0"/>
          </a:p>
          <a:p>
            <a:r>
              <a:rPr kumimoji="1" lang="en" altLang="zh-CN" dirty="0"/>
              <a:t>We want to add the X-ray test results</a:t>
            </a:r>
            <a:r>
              <a:rPr kumimoji="1" lang="en-US" altLang="zh-CN" dirty="0"/>
              <a:t>, </a:t>
            </a:r>
            <a:r>
              <a:rPr kumimoji="1" lang="en" altLang="zh-CN" dirty="0"/>
              <a:t>but regarding whether X-ray can play a role in quality inspection, we are now conducting relevant experiments.</a:t>
            </a:r>
          </a:p>
          <a:p>
            <a:endParaRPr kumimoji="1" lang="zh-CN" altLang="en-US" dirty="0"/>
          </a:p>
        </p:txBody>
      </p:sp>
      <p:sp>
        <p:nvSpPr>
          <p:cNvPr id="4" name="灯片编号占位符 3"/>
          <p:cNvSpPr>
            <a:spLocks noGrp="1"/>
          </p:cNvSpPr>
          <p:nvPr>
            <p:ph type="sldNum" sz="quarter" idx="5"/>
          </p:nvPr>
        </p:nvSpPr>
        <p:spPr/>
        <p:txBody>
          <a:bodyPr/>
          <a:lstStyle/>
          <a:p>
            <a:fld id="{F6DC4DE2-FB49-4570-9EB6-4CE1A739F560}" type="slidenum">
              <a:rPr lang="zh-CN" altLang="en-US" smtClean="0"/>
              <a:t>14</a:t>
            </a:fld>
            <a:endParaRPr lang="zh-CN" altLang="en-US"/>
          </a:p>
        </p:txBody>
      </p:sp>
    </p:spTree>
    <p:extLst>
      <p:ext uri="{BB962C8B-B14F-4D97-AF65-F5344CB8AC3E}">
        <p14:creationId xmlns:p14="http://schemas.microsoft.com/office/powerpoint/2010/main" val="1394095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lower left corner is the model diagram of the NICA</a:t>
            </a:r>
            <a:r>
              <a:rPr lang="zh-CN" altLang="en-US" dirty="0"/>
              <a:t>，</a:t>
            </a:r>
            <a:r>
              <a:rPr lang="en-US" altLang="zh-CN" dirty="0"/>
              <a:t>MPD</a:t>
            </a:r>
            <a:endParaRPr lang="zh-CN" altLang="en-US" dirty="0"/>
          </a:p>
        </p:txBody>
      </p:sp>
      <p:sp>
        <p:nvSpPr>
          <p:cNvPr id="4" name="灯片编号占位符 3"/>
          <p:cNvSpPr>
            <a:spLocks noGrp="1"/>
          </p:cNvSpPr>
          <p:nvPr>
            <p:ph type="sldNum" sz="quarter" idx="5"/>
          </p:nvPr>
        </p:nvSpPr>
        <p:spPr/>
        <p:txBody>
          <a:bodyPr/>
          <a:lstStyle/>
          <a:p>
            <a:fld id="{F5E3D8B2-6E7D-4E44-A9C7-00805B21D6C6}" type="slidenum">
              <a:rPr lang="zh-CN" altLang="en-US" smtClean="0"/>
              <a:t>17</a:t>
            </a:fld>
            <a:endParaRPr lang="zh-CN" altLang="en-US"/>
          </a:p>
        </p:txBody>
      </p:sp>
    </p:spTree>
    <p:extLst>
      <p:ext uri="{BB962C8B-B14F-4D97-AF65-F5344CB8AC3E}">
        <p14:creationId xmlns:p14="http://schemas.microsoft.com/office/powerpoint/2010/main" val="362051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1.Assembling a tower by using 220 alternating layers of lead and scintillator plates in the mold, pulled together with one loops of a steel string. Strings are ﬁxed by the two tension screws. </a:t>
            </a:r>
          </a:p>
          <a:p>
            <a:r>
              <a:rPr lang="en-US" altLang="zh-CN" dirty="0"/>
              <a:t>2.Sixteen towers are pressed with a special machine. </a:t>
            </a:r>
          </a:p>
          <a:p>
            <a:r>
              <a:rPr lang="en-US" altLang="zh-CN" dirty="0"/>
              <a:t>3.Sixteen towers are cut at a small angle and bonded into one module with two rows (each row consists of 8 towers). </a:t>
            </a:r>
          </a:p>
          <a:p>
            <a:r>
              <a:rPr lang="en-US" altLang="zh-CN" dirty="0"/>
              <a:t>4.The end of ﬁbers are glued in bunches and connected with SiPM separately.</a:t>
            </a:r>
          </a:p>
          <a:p>
            <a:r>
              <a:rPr lang="en-US" altLang="zh-CN" dirty="0"/>
              <a:t>5. Cut and polished the ﬁbers, connecting the PCB plate with SiPM detector and wrapped with shading paper</a:t>
            </a:r>
            <a:endParaRPr lang="zh-CN" altLang="en-US" dirty="0"/>
          </a:p>
        </p:txBody>
      </p:sp>
      <p:sp>
        <p:nvSpPr>
          <p:cNvPr id="4" name="灯片编号占位符 3"/>
          <p:cNvSpPr>
            <a:spLocks noGrp="1"/>
          </p:cNvSpPr>
          <p:nvPr>
            <p:ph type="sldNum" sz="quarter" idx="5"/>
          </p:nvPr>
        </p:nvSpPr>
        <p:spPr/>
        <p:txBody>
          <a:bodyPr/>
          <a:lstStyle/>
          <a:p>
            <a:fld id="{F5E3D8B2-6E7D-4E44-A9C7-00805B21D6C6}" type="slidenum">
              <a:rPr lang="zh-CN" altLang="en-US" smtClean="0"/>
              <a:t>19</a:t>
            </a:fld>
            <a:endParaRPr lang="zh-CN" altLang="en-US"/>
          </a:p>
        </p:txBody>
      </p:sp>
    </p:spTree>
    <p:extLst>
      <p:ext uri="{BB962C8B-B14F-4D97-AF65-F5344CB8AC3E}">
        <p14:creationId xmlns:p14="http://schemas.microsoft.com/office/powerpoint/2010/main" val="2723324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 August 2018, two prototype modules of the ECal, each consisting of 16 towers, were taken to the DESY for beam test in Hamburg, Germany. The two prototypes modules named THU ECal 01 and 02 were installed on the x, y-moving table.</a:t>
            </a:r>
          </a:p>
          <a:p>
            <a:endParaRPr lang="en-US" altLang="zh-CN" dirty="0"/>
          </a:p>
          <a:p>
            <a:r>
              <a:rPr lang="en-US" altLang="zh-CN" dirty="0"/>
              <a:t>The experimental set up of this beam time</a:t>
            </a:r>
            <a:r>
              <a:rPr lang="zh-CN" altLang="en-US" dirty="0"/>
              <a:t>，</a:t>
            </a:r>
            <a:r>
              <a:rPr lang="en-US" altLang="zh-CN" dirty="0"/>
              <a:t>The two ECal prototype positioned in the x, y-moving table which can be remotely controlled in control room with a precision of 0.4 mm. One of a trigger of the experimental setup used the  coincidence of 2 scintillator counters – C one, C two. The other used the LED and</a:t>
            </a:r>
            <a:r>
              <a:rPr lang="en-US" altLang="zh-CN" dirty="0">
                <a:solidFill>
                  <a:srgbClr val="FF0000"/>
                </a:solidFill>
              </a:rPr>
              <a:t> illuminating </a:t>
            </a:r>
            <a:r>
              <a:rPr lang="en-US" altLang="zh-CN" dirty="0"/>
              <a:t>fiber as a monitoring system to monitor the stability of the entire test. Amplitude information obtained by </a:t>
            </a:r>
            <a:r>
              <a:rPr lang="en-US" altLang="zh-CN" dirty="0" err="1"/>
              <a:t>SiPM</a:t>
            </a:r>
            <a:r>
              <a:rPr lang="en-US" altLang="zh-CN" dirty="0"/>
              <a:t> conversion of light was measured by 32-bit charge sensitive ADC modules 076D-3170 over 16ns gate. The high voltage system which controlled by the switch provided high voltage for the different plug-ins of the entire experiment. The final data is collected on the computer through the switch.</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Each tower of the prototype was defined with a number(1-16, 49-64).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Eight columns were scanned along the x-axis direction, and each position was scanned every 5 mm for a total of 264 position points,</a:t>
            </a:r>
            <a:r>
              <a:rPr lang="en-US" altLang="zh-CN" sz="1200" b="0" dirty="0"/>
              <a:t> each time at the center of each column, for the purpose of correction.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Lateral energy scanning, longitudinal energy scanning of energy from 1.0 to 5.0 GeV for tower 51 and tower 05 and s</a:t>
            </a:r>
            <a:r>
              <a:rPr lang="en-US" altLang="zh-CN" sz="1200" b="0" dirty="0"/>
              <a:t>tep Length: 0.2 GeV</a:t>
            </a:r>
          </a:p>
          <a:p>
            <a:endParaRPr lang="en-US" altLang="zh-CN" dirty="0"/>
          </a:p>
          <a:p>
            <a:r>
              <a:rPr lang="en-US" altLang="zh-CN" dirty="0"/>
              <a:t>time information scanning were performed. </a:t>
            </a:r>
            <a:endParaRPr lang="zh-CN" altLang="en-US" dirty="0"/>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use the time scan results of </a:t>
            </a:r>
            <a:r>
              <a:rPr lang="en-US" altLang="zh-CN" dirty="0" err="1"/>
              <a:t>dubna</a:t>
            </a:r>
            <a:r>
              <a:rPr lang="en-US" altLang="zh-CN" dirty="0"/>
              <a:t>. After the slewing correction of this function, we can see that the relationship of time &amp; amplitude becomes irrelevant.</a:t>
            </a:r>
          </a:p>
          <a:p>
            <a:r>
              <a:rPr lang="en-US" altLang="zh-CN" dirty="0"/>
              <a:t>The final time resolution. 212ps, less than the required 1ns.</a:t>
            </a:r>
          </a:p>
          <a:p>
            <a:pPr marL="0" algn="l" defTabSz="914400" rtl="0" eaLnBrk="1" latinLnBrk="0" hangingPunct="1"/>
            <a:endParaRPr lang="en-US" altLang="zh-CN" sz="1200" kern="1200" dirty="0">
              <a:solidFill>
                <a:schemeClr val="tx1"/>
              </a:solidFill>
              <a:latin typeface="+mn-lt"/>
              <a:ea typeface="+mn-ea"/>
              <a:cs typeface="+mn-cs"/>
            </a:endParaRPr>
          </a:p>
          <a:p>
            <a:pPr marL="0" algn="l" defTabSz="914400" rtl="0" eaLnBrk="1" latinLnBrk="0" hangingPunct="1">
              <a:buClr>
                <a:srgbClr val="7030A0"/>
              </a:buClr>
            </a:pPr>
            <a:r>
              <a:rPr lang="en-US" altLang="zh-CN" sz="1200" kern="1200" dirty="0">
                <a:solidFill>
                  <a:schemeClr val="tx1"/>
                </a:solidFill>
                <a:latin typeface="+mn-lt"/>
                <a:ea typeface="+mn-ea"/>
                <a:cs typeface="+mn-cs"/>
              </a:rPr>
              <a:t>The spatial resolution is around 4.7 mm @1.6GeV</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by using Center of Gravity (COG) algorithm</a:t>
            </a:r>
          </a:p>
          <a:p>
            <a:pPr marL="0" algn="l" defTabSz="914400" rtl="0" eaLnBrk="1" latinLnBrk="0" hangingPunct="1">
              <a:buClr>
                <a:srgbClr val="7030A0"/>
              </a:buCl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lang="en-US" altLang="zh-CN" dirty="0"/>
              <a:t>The energy resolution of the two is finally obtained, one is 4% and the other is 4.5%, all of them Less than the required 5%</a:t>
            </a:r>
            <a:endParaRPr lang="zh-CN" altLang="en-US" dirty="0"/>
          </a:p>
          <a:p>
            <a:pPr marL="0" algn="l" defTabSz="914400" rtl="0" eaLnBrk="1" latinLnBrk="0" hangingPunct="1">
              <a:buClr>
                <a:srgbClr val="7030A0"/>
              </a:buClr>
            </a:pP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2098BD31-4760-3242-BBFC-A51901E5D993}" type="slidenum">
              <a:rPr kumimoji="1" lang="zh-CN" altLang="en-US" smtClean="0"/>
              <a:t>24</a:t>
            </a:fld>
            <a:endParaRPr kumimoji="1" lang="zh-CN" altLang="en-US"/>
          </a:p>
        </p:txBody>
      </p:sp>
    </p:spTree>
    <p:extLst>
      <p:ext uri="{BB962C8B-B14F-4D97-AF65-F5344CB8AC3E}">
        <p14:creationId xmlns:p14="http://schemas.microsoft.com/office/powerpoint/2010/main" val="3427343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implement a new reconstruction method based on the neural network and machine learning. The neural network and machine learning are powerful tools for solving non-linear problems in all kinds of the field. As early as 1998, CMS has tried to apply fully-connected neural networks to the reconstruction algorithm of its ECal., However, due to the simple structure of the network and the difficulty of the training, the performance of this new method is just as good as the traditional charge center of gravity. We designed a more general and powerful convolutional neural network(CNN), train and validate the network with recently developed hardware and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performance is indeed better than the center of gravity. This plot shows the structure of the CNN, it </a:t>
            </a:r>
            <a:r>
              <a:rPr lang="en-US" altLang="zh-CN" dirty="0" err="1"/>
              <a:t>consits</a:t>
            </a:r>
            <a:r>
              <a:rPr lang="en-US" altLang="zh-CN" dirty="0"/>
              <a:t> of an input layer, which is the largest tower and its 8 nearest neighbors, an output layer which is the estimated position, and 3 convolutional layers and fully connected layers. The goal of the CNN layers is to extract the information from the input data and estimate for the output.</a:t>
            </a:r>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CNN works better than the traditional method.</a:t>
            </a:r>
          </a:p>
          <a:p>
            <a:endParaRPr kumimoji="1" lang="zh-CN" altLang="en-US" dirty="0"/>
          </a:p>
        </p:txBody>
      </p:sp>
      <p:sp>
        <p:nvSpPr>
          <p:cNvPr id="4" name="灯片编号占位符 3"/>
          <p:cNvSpPr>
            <a:spLocks noGrp="1"/>
          </p:cNvSpPr>
          <p:nvPr>
            <p:ph type="sldNum" sz="quarter" idx="5"/>
          </p:nvPr>
        </p:nvSpPr>
        <p:spPr/>
        <p:txBody>
          <a:bodyPr/>
          <a:lstStyle/>
          <a:p>
            <a:fld id="{2098BD31-4760-3242-BBFC-A51901E5D993}" type="slidenum">
              <a:rPr kumimoji="1" lang="zh-CN" altLang="en-US" smtClean="0"/>
              <a:t>25</a:t>
            </a:fld>
            <a:endParaRPr kumimoji="1" lang="zh-CN" altLang="en-US"/>
          </a:p>
        </p:txBody>
      </p:sp>
    </p:spTree>
    <p:extLst>
      <p:ext uri="{BB962C8B-B14F-4D97-AF65-F5344CB8AC3E}">
        <p14:creationId xmlns:p14="http://schemas.microsoft.com/office/powerpoint/2010/main" val="2005233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8D3208D-CB1F-4002-8C2C-2084203C70D8}" type="datetime1">
              <a:rPr lang="zh-CN" altLang="en-US" smtClean="0"/>
              <a:t>2020/10/29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417803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765DC7-D268-414E-99DE-B23C4106D961}" type="datetime1">
              <a:rPr lang="zh-CN" altLang="en-US" smtClean="0"/>
              <a:t>2020/10/29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262850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3CDB2E2-715D-4CF6-8639-5ED1CB749318}" type="datetime1">
              <a:rPr lang="zh-CN" altLang="en-US" smtClean="0"/>
              <a:t>2020/10/29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172186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3259" y="1499936"/>
            <a:ext cx="5270661" cy="13358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15" name="图片占位符 14">
            <a:extLst>
              <a:ext uri="{FF2B5EF4-FFF2-40B4-BE49-F238E27FC236}">
                <a16:creationId xmlns:a16="http://schemas.microsoft.com/office/drawing/2014/main" id="{9FFE4CA8-84D9-4151-85CD-A1DDBF99C7BB}"/>
              </a:ext>
            </a:extLst>
          </p:cNvPr>
          <p:cNvSpPr>
            <a:spLocks noGrp="1"/>
          </p:cNvSpPr>
          <p:nvPr>
            <p:ph type="pic" sz="quarter" idx="14"/>
          </p:nvPr>
        </p:nvSpPr>
        <p:spPr>
          <a:xfrm>
            <a:off x="1082712" y="2992559"/>
            <a:ext cx="4320000" cy="3240000"/>
          </a:xfrm>
        </p:spPr>
        <p:txBody>
          <a:bodyPr/>
          <a:lstStyle/>
          <a:p>
            <a:endParaRPr lang="zh-CN" altLang="en-US" dirty="0"/>
          </a:p>
        </p:txBody>
      </p:sp>
      <p:sp>
        <p:nvSpPr>
          <p:cNvPr id="16" name="图片占位符 14">
            <a:extLst>
              <a:ext uri="{FF2B5EF4-FFF2-40B4-BE49-F238E27FC236}">
                <a16:creationId xmlns:a16="http://schemas.microsoft.com/office/drawing/2014/main" id="{735200B9-FA66-4106-AFC3-343522ED35CD}"/>
              </a:ext>
            </a:extLst>
          </p:cNvPr>
          <p:cNvSpPr>
            <a:spLocks noGrp="1"/>
          </p:cNvSpPr>
          <p:nvPr>
            <p:ph type="pic" sz="quarter" idx="15"/>
          </p:nvPr>
        </p:nvSpPr>
        <p:spPr>
          <a:xfrm>
            <a:off x="6703413" y="2992559"/>
            <a:ext cx="4320000" cy="3240000"/>
          </a:xfrm>
        </p:spPr>
        <p:txBody>
          <a:bodyPr/>
          <a:lstStyle/>
          <a:p>
            <a:endParaRPr lang="zh-CN" altLang="en-US" dirty="0"/>
          </a:p>
        </p:txBody>
      </p:sp>
      <p:sp>
        <p:nvSpPr>
          <p:cNvPr id="17" name="Content Placeholder 2">
            <a:extLst>
              <a:ext uri="{FF2B5EF4-FFF2-40B4-BE49-F238E27FC236}">
                <a16:creationId xmlns:a16="http://schemas.microsoft.com/office/drawing/2014/main" id="{DB02F475-CF0B-4B4B-A3E5-CD110E8EBDC8}"/>
              </a:ext>
            </a:extLst>
          </p:cNvPr>
          <p:cNvSpPr>
            <a:spLocks noGrp="1"/>
          </p:cNvSpPr>
          <p:nvPr>
            <p:ph idx="16" hasCustomPrompt="1"/>
          </p:nvPr>
        </p:nvSpPr>
        <p:spPr>
          <a:xfrm>
            <a:off x="6228083" y="1499936"/>
            <a:ext cx="5270661" cy="13358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5" name="日期占位符 4"/>
          <p:cNvSpPr>
            <a:spLocks noGrp="1"/>
          </p:cNvSpPr>
          <p:nvPr>
            <p:ph type="dt" sz="half" idx="17"/>
          </p:nvPr>
        </p:nvSpPr>
        <p:spPr/>
        <p:txBody>
          <a:bodyPr/>
          <a:lstStyle/>
          <a:p>
            <a:fld id="{5E940ACF-53EE-42EA-B06B-3CF510813D50}" type="datetime1">
              <a:rPr lang="zh-CN" altLang="en-US" smtClean="0"/>
              <a:t>2020/10/29</a:t>
            </a:fld>
            <a:endParaRPr lang="zh-CN" altLang="en-US"/>
          </a:p>
        </p:txBody>
      </p:sp>
      <p:sp>
        <p:nvSpPr>
          <p:cNvPr id="6" name="页脚占位符 5"/>
          <p:cNvSpPr>
            <a:spLocks noGrp="1"/>
          </p:cNvSpPr>
          <p:nvPr>
            <p:ph type="ftr" sz="quarter" idx="18"/>
          </p:nvPr>
        </p:nvSpPr>
        <p:spPr/>
        <p:txBody>
          <a:bodyPr/>
          <a:lstStyle/>
          <a:p>
            <a:endParaRPr lang="zh-CN" altLang="en-US"/>
          </a:p>
        </p:txBody>
      </p:sp>
      <p:sp>
        <p:nvSpPr>
          <p:cNvPr id="7" name="灯片编号占位符 6"/>
          <p:cNvSpPr>
            <a:spLocks noGrp="1"/>
          </p:cNvSpPr>
          <p:nvPr>
            <p:ph type="sldNum" sz="quarter" idx="19"/>
          </p:nvPr>
        </p:nvSpPr>
        <p:spPr/>
        <p:txBody>
          <a:bodyPr/>
          <a:lstStyle/>
          <a:p>
            <a:fld id="{27F88BB7-CC08-4798-983A-B84533A2715B}"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6245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3259" y="1499936"/>
            <a:ext cx="5270661" cy="13358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15" name="图片占位符 14">
            <a:extLst>
              <a:ext uri="{FF2B5EF4-FFF2-40B4-BE49-F238E27FC236}">
                <a16:creationId xmlns:a16="http://schemas.microsoft.com/office/drawing/2014/main" id="{9FFE4CA8-84D9-4151-85CD-A1DDBF99C7BB}"/>
              </a:ext>
            </a:extLst>
          </p:cNvPr>
          <p:cNvSpPr>
            <a:spLocks noGrp="1"/>
          </p:cNvSpPr>
          <p:nvPr>
            <p:ph type="pic" sz="quarter" idx="14"/>
          </p:nvPr>
        </p:nvSpPr>
        <p:spPr>
          <a:xfrm>
            <a:off x="1082712" y="2992559"/>
            <a:ext cx="4320000" cy="3240000"/>
          </a:xfrm>
        </p:spPr>
        <p:txBody>
          <a:bodyPr/>
          <a:lstStyle/>
          <a:p>
            <a:endParaRPr lang="zh-CN" altLang="en-US" dirty="0"/>
          </a:p>
        </p:txBody>
      </p:sp>
      <p:sp>
        <p:nvSpPr>
          <p:cNvPr id="16" name="图片占位符 14">
            <a:extLst>
              <a:ext uri="{FF2B5EF4-FFF2-40B4-BE49-F238E27FC236}">
                <a16:creationId xmlns:a16="http://schemas.microsoft.com/office/drawing/2014/main" id="{735200B9-FA66-4106-AFC3-343522ED35CD}"/>
              </a:ext>
            </a:extLst>
          </p:cNvPr>
          <p:cNvSpPr>
            <a:spLocks noGrp="1"/>
          </p:cNvSpPr>
          <p:nvPr>
            <p:ph type="pic" sz="quarter" idx="15"/>
          </p:nvPr>
        </p:nvSpPr>
        <p:spPr>
          <a:xfrm>
            <a:off x="6703413" y="2992559"/>
            <a:ext cx="4320000" cy="3240000"/>
          </a:xfrm>
        </p:spPr>
        <p:txBody>
          <a:bodyPr/>
          <a:lstStyle/>
          <a:p>
            <a:endParaRPr lang="zh-CN" altLang="en-US" dirty="0"/>
          </a:p>
        </p:txBody>
      </p:sp>
      <p:sp>
        <p:nvSpPr>
          <p:cNvPr id="17" name="Content Placeholder 2">
            <a:extLst>
              <a:ext uri="{FF2B5EF4-FFF2-40B4-BE49-F238E27FC236}">
                <a16:creationId xmlns:a16="http://schemas.microsoft.com/office/drawing/2014/main" id="{DB02F475-CF0B-4B4B-A3E5-CD110E8EBDC8}"/>
              </a:ext>
            </a:extLst>
          </p:cNvPr>
          <p:cNvSpPr>
            <a:spLocks noGrp="1"/>
          </p:cNvSpPr>
          <p:nvPr>
            <p:ph idx="16" hasCustomPrompt="1"/>
          </p:nvPr>
        </p:nvSpPr>
        <p:spPr>
          <a:xfrm>
            <a:off x="6228083" y="1499936"/>
            <a:ext cx="5270661" cy="13358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5" name="日期占位符 4"/>
          <p:cNvSpPr>
            <a:spLocks noGrp="1"/>
          </p:cNvSpPr>
          <p:nvPr>
            <p:ph type="dt" sz="half" idx="17"/>
          </p:nvPr>
        </p:nvSpPr>
        <p:spPr/>
        <p:txBody>
          <a:bodyPr/>
          <a:lstStyle/>
          <a:p>
            <a:fld id="{F49C5BAC-418A-4685-AB2D-B07123091FBD}" type="datetime1">
              <a:rPr lang="zh-CN" altLang="en-US" smtClean="0"/>
              <a:t>2020/10/29</a:t>
            </a:fld>
            <a:endParaRPr lang="zh-CN" altLang="en-US"/>
          </a:p>
        </p:txBody>
      </p:sp>
      <p:sp>
        <p:nvSpPr>
          <p:cNvPr id="6" name="页脚占位符 5"/>
          <p:cNvSpPr>
            <a:spLocks noGrp="1"/>
          </p:cNvSpPr>
          <p:nvPr>
            <p:ph type="ftr" sz="quarter" idx="18"/>
          </p:nvPr>
        </p:nvSpPr>
        <p:spPr/>
        <p:txBody>
          <a:bodyPr/>
          <a:lstStyle/>
          <a:p>
            <a:endParaRPr lang="zh-CN" altLang="en-US"/>
          </a:p>
        </p:txBody>
      </p:sp>
      <p:sp>
        <p:nvSpPr>
          <p:cNvPr id="7" name="灯片编号占位符 6"/>
          <p:cNvSpPr>
            <a:spLocks noGrp="1"/>
          </p:cNvSpPr>
          <p:nvPr>
            <p:ph type="sldNum" sz="quarter" idx="19"/>
          </p:nvPr>
        </p:nvSpPr>
        <p:spPr/>
        <p:txBody>
          <a:bodyPr/>
          <a:lstStyle/>
          <a:p>
            <a:fld id="{27F88BB7-CC08-4798-983A-B84533A2715B}"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7065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051560"/>
          </a:xfrm>
        </p:spPr>
        <p:txBody>
          <a:bodyPr>
            <a:normAutofit/>
          </a:bodyPr>
          <a:lstStyle>
            <a:lvl1pPr algn="ctr">
              <a:defRPr sz="3600" b="1">
                <a:solidFill>
                  <a:srgbClr val="4B4B4B"/>
                </a:soli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Arial</a:t>
            </a:r>
            <a:endParaRPr lang="en-US" dirty="0"/>
          </a:p>
        </p:txBody>
      </p:sp>
      <p:sp>
        <p:nvSpPr>
          <p:cNvPr id="8" name="Date Placeholder 3">
            <a:extLst>
              <a:ext uri="{FF2B5EF4-FFF2-40B4-BE49-F238E27FC236}">
                <a16:creationId xmlns:a16="http://schemas.microsoft.com/office/drawing/2014/main" id="{6F8CB0F4-5D55-43FF-88D7-CC64BC60D5F9}"/>
              </a:ext>
            </a:extLst>
          </p:cNvPr>
          <p:cNvSpPr>
            <a:spLocks noGrp="1"/>
          </p:cNvSpPr>
          <p:nvPr>
            <p:ph type="dt" sz="half" idx="10"/>
          </p:nvPr>
        </p:nvSpPr>
        <p:spPr>
          <a:xfrm>
            <a:off x="5519677" y="6443161"/>
            <a:ext cx="1152647" cy="365125"/>
          </a:xfrm>
        </p:spPr>
        <p:txBody>
          <a:bodyPr/>
          <a:lstStyle>
            <a:lvl1pPr>
              <a:defRPr>
                <a:solidFill>
                  <a:schemeClr val="bg1"/>
                </a:solidFill>
                <a:latin typeface="Impact" panose="020B0806030902050204" pitchFamily="34" charset="0"/>
              </a:defRPr>
            </a:lvl1pPr>
          </a:lstStyle>
          <a:p>
            <a:fld id="{BC5CE594-9553-4E6D-9E09-DE6977792589}" type="datetime1">
              <a:rPr lang="zh-CN" altLang="en-US" smtClean="0"/>
              <a:t>2020/10/29</a:t>
            </a:fld>
            <a:endParaRPr lang="zh-CN" altLang="en-US" dirty="0"/>
          </a:p>
        </p:txBody>
      </p:sp>
      <p:sp>
        <p:nvSpPr>
          <p:cNvPr id="9" name="Slide Number Placeholder 5">
            <a:extLst>
              <a:ext uri="{FF2B5EF4-FFF2-40B4-BE49-F238E27FC236}">
                <a16:creationId xmlns:a16="http://schemas.microsoft.com/office/drawing/2014/main" id="{FEB1C91C-FA22-4CBE-B59E-6C7C5EBD2E5C}"/>
              </a:ext>
            </a:extLst>
          </p:cNvPr>
          <p:cNvSpPr>
            <a:spLocks noGrp="1"/>
          </p:cNvSpPr>
          <p:nvPr>
            <p:ph type="sldNum" sz="quarter" idx="12"/>
          </p:nvPr>
        </p:nvSpPr>
        <p:spPr>
          <a:xfrm>
            <a:off x="9448800" y="6443161"/>
            <a:ext cx="2743200" cy="365125"/>
          </a:xfrm>
        </p:spPr>
        <p:txBody>
          <a:bodyPr/>
          <a:lstStyle>
            <a:lvl1pPr>
              <a:defRPr lang="zh-CN" altLang="en-US" sz="1400" kern="1200" smtClean="0">
                <a:solidFill>
                  <a:schemeClr val="bg1"/>
                </a:solidFill>
                <a:latin typeface="Impact" panose="020B0806030902050204" pitchFamily="34" charset="0"/>
                <a:ea typeface="+mn-ea"/>
                <a:cs typeface="+mn-cs"/>
              </a:defRPr>
            </a:lvl1pPr>
          </a:lstStyle>
          <a:p>
            <a:fld id="{27F88BB7-CC08-4798-983A-B84533A2715B}" type="slidenum">
              <a:rPr lang="en-US" altLang="zh-CN" smtClean="0"/>
              <a:pPr/>
              <a:t>‹#›</a:t>
            </a:fld>
            <a:endParaRPr lang="en-US" dirty="0"/>
          </a:p>
        </p:txBody>
      </p:sp>
      <p:sp>
        <p:nvSpPr>
          <p:cNvPr id="15" name="Content Placeholder 2">
            <a:extLst>
              <a:ext uri="{FF2B5EF4-FFF2-40B4-BE49-F238E27FC236}">
                <a16:creationId xmlns:a16="http://schemas.microsoft.com/office/drawing/2014/main" id="{004A6CA0-DBD4-4234-9414-8FD804A4004A}"/>
              </a:ext>
            </a:extLst>
          </p:cNvPr>
          <p:cNvSpPr>
            <a:spLocks noGrp="1"/>
          </p:cNvSpPr>
          <p:nvPr>
            <p:ph idx="1" hasCustomPrompt="1"/>
          </p:nvPr>
        </p:nvSpPr>
        <p:spPr>
          <a:xfrm>
            <a:off x="639854" y="1405982"/>
            <a:ext cx="10912292" cy="17403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18" name="Content Placeholder 2">
            <a:extLst>
              <a:ext uri="{FF2B5EF4-FFF2-40B4-BE49-F238E27FC236}">
                <a16:creationId xmlns:a16="http://schemas.microsoft.com/office/drawing/2014/main" id="{52430014-9CF9-45CF-854F-111FB11EE81F}"/>
              </a:ext>
            </a:extLst>
          </p:cNvPr>
          <p:cNvSpPr>
            <a:spLocks noGrp="1"/>
          </p:cNvSpPr>
          <p:nvPr>
            <p:ph idx="13" hasCustomPrompt="1"/>
          </p:nvPr>
        </p:nvSpPr>
        <p:spPr>
          <a:xfrm>
            <a:off x="639242" y="3429000"/>
            <a:ext cx="10912292" cy="1740362"/>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a:p>
            <a:pPr lvl="1"/>
            <a:r>
              <a:rPr lang="en-US" altLang="zh-CN" dirty="0"/>
              <a:t>Calibri</a:t>
            </a:r>
            <a:endParaRPr lang="zh-CN" altLang="en-US" dirty="0"/>
          </a:p>
          <a:p>
            <a:pPr lvl="2"/>
            <a:r>
              <a:rPr lang="en-US" altLang="zh-CN" dirty="0"/>
              <a:t>Calibri</a:t>
            </a:r>
            <a:endParaRPr lang="zh-CN" altLang="en-US" dirty="0"/>
          </a:p>
        </p:txBody>
      </p:sp>
      <p:sp>
        <p:nvSpPr>
          <p:cNvPr id="19" name="Content Placeholder 2">
            <a:extLst>
              <a:ext uri="{FF2B5EF4-FFF2-40B4-BE49-F238E27FC236}">
                <a16:creationId xmlns:a16="http://schemas.microsoft.com/office/drawing/2014/main" id="{8F8AC91A-05E2-4CF0-B22F-DF88FB971E42}"/>
              </a:ext>
            </a:extLst>
          </p:cNvPr>
          <p:cNvSpPr>
            <a:spLocks noGrp="1"/>
          </p:cNvSpPr>
          <p:nvPr>
            <p:ph idx="14" hasCustomPrompt="1"/>
          </p:nvPr>
        </p:nvSpPr>
        <p:spPr>
          <a:xfrm>
            <a:off x="639242" y="5473193"/>
            <a:ext cx="10912292" cy="681056"/>
          </a:xfrm>
        </p:spPr>
        <p:txBody>
          <a:bodyPr/>
          <a:lstStyle>
            <a:lvl1pPr marL="2286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buSzPct val="70000"/>
              <a:buFont typeface="Wingdings" panose="05000000000000000000" pitchFamily="2" charset="2"/>
              <a:buChar char="n"/>
              <a:defRPr b="1">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buSzPct val="70000"/>
              <a:buFont typeface="Wingdings" panose="05000000000000000000" pitchFamily="2" charset="2"/>
              <a:buNone/>
              <a:defRPr b="1">
                <a:solidFill>
                  <a:srgbClr val="4B4B4B"/>
                </a:solidFill>
                <a:latin typeface="微软雅黑" panose="020B0503020204020204" pitchFamily="34" charset="-122"/>
                <a:ea typeface="微软雅黑" panose="020B0503020204020204" pitchFamily="34" charset="-122"/>
              </a:defRPr>
            </a:lvl4pPr>
            <a:lvl5pPr marL="2057400" indent="-228600">
              <a:buSzPct val="70000"/>
              <a:buFont typeface="Wingdings" panose="05000000000000000000" pitchFamily="2" charset="2"/>
              <a:buChar char="n"/>
              <a:defRPr b="1">
                <a:solidFill>
                  <a:srgbClr val="4B4B4B"/>
                </a:solidFill>
                <a:latin typeface="微软雅黑" panose="020B0503020204020204" pitchFamily="34" charset="-122"/>
                <a:ea typeface="微软雅黑" panose="020B0503020204020204" pitchFamily="34" charset="-122"/>
              </a:defRPr>
            </a:lvl5pPr>
          </a:lstStyle>
          <a:p>
            <a:pPr lvl="0"/>
            <a:r>
              <a:rPr lang="en-US" altLang="zh-CN" dirty="0"/>
              <a:t>Calibri</a:t>
            </a:r>
            <a:endParaRPr lang="zh-CN" altLang="en-US" dirty="0"/>
          </a:p>
        </p:txBody>
      </p:sp>
    </p:spTree>
    <p:extLst>
      <p:ext uri="{BB962C8B-B14F-4D97-AF65-F5344CB8AC3E}">
        <p14:creationId xmlns:p14="http://schemas.microsoft.com/office/powerpoint/2010/main" val="197159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EDE9B0D-0C20-48D6-88F0-D086E7DCBA95}"/>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3DBC7C8-1E96-4617-B175-09E6541AF655}" type="datetime1">
              <a:rPr lang="zh-CN" altLang="en-US" smtClean="0"/>
              <a:t>2020/10/29</a:t>
            </a:fld>
            <a:endParaRPr lang="zh-CN" altLang="en-US"/>
          </a:p>
        </p:txBody>
      </p:sp>
      <p:sp>
        <p:nvSpPr>
          <p:cNvPr id="3" name="灯片编号占位符 5">
            <a:extLst>
              <a:ext uri="{FF2B5EF4-FFF2-40B4-BE49-F238E27FC236}">
                <a16:creationId xmlns:a16="http://schemas.microsoft.com/office/drawing/2014/main" id="{4F3B413D-EC86-4DDB-A122-F1FAFBC87BCC}"/>
              </a:ext>
            </a:extLst>
          </p:cNvPr>
          <p:cNvSpPr>
            <a:spLocks noGrp="1"/>
          </p:cNvSpPr>
          <p:nvPr>
            <p:ph type="sldNum" sz="quarter" idx="11"/>
          </p:nvPr>
        </p:nvSpPr>
        <p:spPr>
          <a:xfrm>
            <a:off x="10953752" y="6356351"/>
            <a:ext cx="6286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latin typeface="Calibri" panose="020F0502020204030204" pitchFamily="34" charset="0"/>
              </a:defRPr>
            </a:lvl1pPr>
          </a:lstStyle>
          <a:p>
            <a:fld id="{B61C264D-483B-48E9-9711-69B5B489D2A4}" type="slidenum">
              <a:rPr lang="zh-CN" altLang="en-US"/>
              <a:pPr/>
              <a:t>‹#›</a:t>
            </a:fld>
            <a:endParaRPr lang="zh-CN" altLang="en-US"/>
          </a:p>
        </p:txBody>
      </p:sp>
    </p:spTree>
    <p:extLst>
      <p:ext uri="{BB962C8B-B14F-4D97-AF65-F5344CB8AC3E}">
        <p14:creationId xmlns:p14="http://schemas.microsoft.com/office/powerpoint/2010/main" val="366032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046639"/>
          </a:xfrm>
        </p:spPr>
        <p:txBody>
          <a:bodyPr>
            <a:normAutofit/>
          </a:bodyPr>
          <a:lstStyle>
            <a:lvl1pPr algn="ctr">
              <a:defRPr sz="3000">
                <a:solidFill>
                  <a:srgbClr val="62305E"/>
                </a:solidFill>
                <a:latin typeface="Abadi" panose="020B0604020104020204" pitchFamily="34" charset="0"/>
              </a:defRPr>
            </a:lvl1pPr>
          </a:lstStyle>
          <a:p>
            <a:r>
              <a:rPr lang="en-US" altLang="zh-CN" dirty="0"/>
              <a:t>Aril</a:t>
            </a:r>
            <a:endParaRPr lang="en-US" dirty="0"/>
          </a:p>
        </p:txBody>
      </p:sp>
      <p:sp>
        <p:nvSpPr>
          <p:cNvPr id="4" name="Date Placeholder 3"/>
          <p:cNvSpPr>
            <a:spLocks noGrp="1"/>
          </p:cNvSpPr>
          <p:nvPr>
            <p:ph type="dt" sz="half" idx="10"/>
          </p:nvPr>
        </p:nvSpPr>
        <p:spPr>
          <a:xfrm>
            <a:off x="0" y="6530339"/>
            <a:ext cx="12192000" cy="327663"/>
          </a:xfrm>
        </p:spPr>
        <p:txBody>
          <a:bodyPr/>
          <a:lstStyle>
            <a:lvl1pPr algn="ctr">
              <a:defRPr sz="1400">
                <a:solidFill>
                  <a:schemeClr val="bg1"/>
                </a:solidFill>
                <a:latin typeface="Bahnschrift SemiBold Condensed" panose="020B0502040204020203" pitchFamily="34" charset="0"/>
              </a:defRPr>
            </a:lvl1pPr>
          </a:lstStyle>
          <a:p>
            <a:fld id="{A0FA4A49-0536-4452-81F1-AE654A74958E}" type="datetime1">
              <a:rPr lang="zh-CN" altLang="en-US" smtClean="0"/>
              <a:t>2020/10/29</a:t>
            </a:fld>
            <a:endParaRPr lang="zh-CN" altLang="en-US" dirty="0"/>
          </a:p>
        </p:txBody>
      </p:sp>
      <p:sp>
        <p:nvSpPr>
          <p:cNvPr id="6" name="Slide Number Placeholder 5"/>
          <p:cNvSpPr>
            <a:spLocks noGrp="1"/>
          </p:cNvSpPr>
          <p:nvPr>
            <p:ph type="sldNum" sz="quarter" idx="12"/>
          </p:nvPr>
        </p:nvSpPr>
        <p:spPr>
          <a:xfrm>
            <a:off x="9448800" y="6530336"/>
            <a:ext cx="2743200" cy="327663"/>
          </a:xfrm>
        </p:spPr>
        <p:txBody>
          <a:bodyPr/>
          <a:lstStyle>
            <a:lvl1pPr>
              <a:defRPr sz="1600">
                <a:solidFill>
                  <a:schemeClr val="bg1"/>
                </a:solidFill>
                <a:latin typeface="Bahnschrift SemiBold Condensed" panose="020B0502040204020203" pitchFamily="34" charset="0"/>
              </a:defRPr>
            </a:lvl1pPr>
          </a:lstStyle>
          <a:p>
            <a:fld id="{2EEF4661-7EC0-40D2-BD40-97E05B06772D}" type="slidenum">
              <a:rPr lang="zh-CN" altLang="en-US" smtClean="0"/>
              <a:pPr/>
              <a:t>‹#›</a:t>
            </a:fld>
            <a:endParaRPr lang="zh-CN" altLang="en-US" dirty="0"/>
          </a:p>
        </p:txBody>
      </p:sp>
      <p:sp>
        <p:nvSpPr>
          <p:cNvPr id="14" name="文本框 13">
            <a:extLst>
              <a:ext uri="{FF2B5EF4-FFF2-40B4-BE49-F238E27FC236}">
                <a16:creationId xmlns:a16="http://schemas.microsoft.com/office/drawing/2014/main" id="{8FF44F9B-911E-CE46-B3FE-450DC37E9BCD}"/>
              </a:ext>
            </a:extLst>
          </p:cNvPr>
          <p:cNvSpPr txBox="1"/>
          <p:nvPr userDrawn="1"/>
        </p:nvSpPr>
        <p:spPr>
          <a:xfrm>
            <a:off x="-37607" y="6506143"/>
            <a:ext cx="786369" cy="400110"/>
          </a:xfrm>
          <a:prstGeom prst="rect">
            <a:avLst/>
          </a:prstGeom>
          <a:noFill/>
        </p:spPr>
        <p:txBody>
          <a:bodyPr wrap="none" rtlCol="0">
            <a:spAutoFit/>
          </a:bodyPr>
          <a:lstStyle/>
          <a:p>
            <a:r>
              <a:rPr lang="en-US" altLang="zh-CN" sz="2000" b="1" dirty="0">
                <a:solidFill>
                  <a:schemeClr val="bg1"/>
                </a:solidFill>
                <a:latin typeface="Abadi MT Condensed Light" panose="020B0306030101010103" pitchFamily="34" charset="0"/>
                <a:cs typeface="Agency FB" panose="020F0502020204030204" pitchFamily="34" charset="0"/>
              </a:rPr>
              <a:t>Yulei LI</a:t>
            </a:r>
            <a:endParaRPr lang="zh-CN" altLang="en-US" sz="2000" b="1" dirty="0">
              <a:solidFill>
                <a:schemeClr val="bg1"/>
              </a:solidFill>
              <a:latin typeface="Abadi MT Condensed Light" panose="020B0306030101010103" pitchFamily="34" charset="0"/>
              <a:cs typeface="Agency FB" panose="020F0502020204030204" pitchFamily="34" charset="0"/>
            </a:endParaRPr>
          </a:p>
        </p:txBody>
      </p:sp>
    </p:spTree>
    <p:extLst>
      <p:ext uri="{BB962C8B-B14F-4D97-AF65-F5344CB8AC3E}">
        <p14:creationId xmlns:p14="http://schemas.microsoft.com/office/powerpoint/2010/main" val="401755303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046639"/>
          </a:xfrm>
        </p:spPr>
        <p:txBody>
          <a:bodyPr>
            <a:normAutofit/>
          </a:bodyPr>
          <a:lstStyle>
            <a:lvl1pPr algn="ctr">
              <a:defRPr sz="3000">
                <a:solidFill>
                  <a:srgbClr val="62305E"/>
                </a:solidFill>
                <a:latin typeface="Abadi" panose="020B0604020104020204" pitchFamily="34" charset="0"/>
              </a:defRPr>
            </a:lvl1pPr>
          </a:lstStyle>
          <a:p>
            <a:r>
              <a:rPr lang="en-US" altLang="zh-CN" dirty="0"/>
              <a:t>Aril</a:t>
            </a:r>
            <a:endParaRPr lang="en-US" dirty="0"/>
          </a:p>
        </p:txBody>
      </p:sp>
      <p:sp>
        <p:nvSpPr>
          <p:cNvPr id="3" name="Content Placeholder 2"/>
          <p:cNvSpPr>
            <a:spLocks noGrp="1"/>
          </p:cNvSpPr>
          <p:nvPr>
            <p:ph idx="1" hasCustomPrompt="1"/>
          </p:nvPr>
        </p:nvSpPr>
        <p:spPr>
          <a:xfrm>
            <a:off x="347201" y="1319851"/>
            <a:ext cx="4399479" cy="5040000"/>
          </a:xfrm>
        </p:spPr>
        <p:txBody>
          <a:bodyPr/>
          <a:lstStyle>
            <a:lvl1pPr marL="228600" indent="-228600">
              <a:buFont typeface="Calibri" panose="020F0502020204030204" pitchFamily="34" charset="0"/>
              <a:buChar char="▪"/>
              <a:defRPr sz="2400">
                <a:solidFill>
                  <a:srgbClr val="62305E"/>
                </a:solidFill>
                <a:latin typeface="+mn-lt"/>
              </a:defRPr>
            </a:lvl1pPr>
            <a:lvl2pPr marL="685800" indent="-228600">
              <a:buFont typeface="Calibri" panose="020F0502020204030204" pitchFamily="34" charset="0"/>
              <a:buChar char="▪"/>
              <a:defRPr sz="2000">
                <a:solidFill>
                  <a:srgbClr val="62305E"/>
                </a:solidFill>
                <a:latin typeface="+mj-lt"/>
              </a:defRPr>
            </a:lvl2pPr>
            <a:lvl3pPr marL="1143000" indent="-228600">
              <a:buFont typeface="Calibri" panose="020F0502020204030204" pitchFamily="34" charset="0"/>
              <a:buChar char="▪"/>
              <a:defRPr sz="1800">
                <a:solidFill>
                  <a:srgbClr val="62305E"/>
                </a:solidFill>
              </a:defRPr>
            </a:lvl3pPr>
            <a:lvl4pPr marL="1600200" indent="-228600">
              <a:buFont typeface="Calibri" panose="020F0502020204030204" pitchFamily="34" charset="0"/>
              <a:buChar char="▪"/>
              <a:defRPr sz="1600">
                <a:solidFill>
                  <a:srgbClr val="62305E"/>
                </a:solidFill>
              </a:defRPr>
            </a:lvl4pPr>
            <a:lvl5pPr marL="2057400" indent="-228600">
              <a:buFont typeface="Calibri" panose="020F0502020204030204" pitchFamily="34" charset="0"/>
              <a:buChar char="▪"/>
              <a:defRPr sz="1600">
                <a:solidFill>
                  <a:srgbClr val="62305E"/>
                </a:solidFill>
              </a:defRPr>
            </a:lvl5pPr>
          </a:lstStyle>
          <a:p>
            <a:pPr lvl="0"/>
            <a:r>
              <a:rPr lang="en-US" altLang="zh-CN" dirty="0"/>
              <a:t>THE First Title</a:t>
            </a:r>
            <a:endParaRPr lang="zh-CN" altLang="en-US" dirty="0"/>
          </a:p>
          <a:p>
            <a:pPr lvl="1"/>
            <a:r>
              <a:rPr lang="en-US" altLang="zh-CN" dirty="0"/>
              <a:t>The Second</a:t>
            </a:r>
            <a:endParaRPr lang="zh-CN" altLang="en-US" dirty="0"/>
          </a:p>
        </p:txBody>
      </p:sp>
      <p:sp>
        <p:nvSpPr>
          <p:cNvPr id="6" name="Slide Number Placeholder 5"/>
          <p:cNvSpPr>
            <a:spLocks noGrp="1"/>
          </p:cNvSpPr>
          <p:nvPr>
            <p:ph type="sldNum" sz="quarter" idx="12"/>
          </p:nvPr>
        </p:nvSpPr>
        <p:spPr>
          <a:xfrm>
            <a:off x="9448800" y="6530336"/>
            <a:ext cx="2743200" cy="327663"/>
          </a:xfrm>
        </p:spPr>
        <p:txBody>
          <a:bodyPr/>
          <a:lstStyle>
            <a:lvl1pPr>
              <a:defRPr sz="1600">
                <a:solidFill>
                  <a:schemeClr val="bg1"/>
                </a:solidFill>
                <a:latin typeface="Bahnschrift SemiBold Condensed" panose="020B0502040204020203" pitchFamily="34" charset="0"/>
              </a:defRPr>
            </a:lvl1pPr>
          </a:lstStyle>
          <a:p>
            <a:fld id="{2EEF4661-7EC0-40D2-BD40-97E05B06772D}" type="slidenum">
              <a:rPr lang="zh-CN" altLang="en-US" smtClean="0"/>
              <a:pPr/>
              <a:t>‹#›</a:t>
            </a:fld>
            <a:endParaRPr lang="zh-CN" altLang="en-US" dirty="0"/>
          </a:p>
        </p:txBody>
      </p:sp>
      <p:sp>
        <p:nvSpPr>
          <p:cNvPr id="15" name="Content Placeholder 2">
            <a:extLst>
              <a:ext uri="{FF2B5EF4-FFF2-40B4-BE49-F238E27FC236}">
                <a16:creationId xmlns:a16="http://schemas.microsoft.com/office/drawing/2014/main" id="{C29BAE90-0BDD-49D0-BD16-DBE9FCFDDA3A}"/>
              </a:ext>
            </a:extLst>
          </p:cNvPr>
          <p:cNvSpPr>
            <a:spLocks noGrp="1"/>
          </p:cNvSpPr>
          <p:nvPr>
            <p:ph idx="13" hasCustomPrompt="1"/>
          </p:nvPr>
        </p:nvSpPr>
        <p:spPr>
          <a:xfrm>
            <a:off x="5364480" y="1536318"/>
            <a:ext cx="6069667" cy="4552250"/>
          </a:xfrm>
        </p:spPr>
        <p:txBody>
          <a:bodyPr anchor="t"/>
          <a:lstStyle>
            <a:lvl1pPr marL="0" indent="0" algn="ctr">
              <a:buFont typeface="Calibri" panose="020F0502020204030204" pitchFamily="34" charset="0"/>
              <a:buNone/>
              <a:defRPr sz="2400">
                <a:solidFill>
                  <a:srgbClr val="62305E"/>
                </a:solidFill>
                <a:latin typeface="+mn-lt"/>
              </a:defRPr>
            </a:lvl1pPr>
            <a:lvl2pPr marL="685800" indent="-228600">
              <a:buFont typeface="Calibri" panose="020F0502020204030204" pitchFamily="34" charset="0"/>
              <a:buChar char="▪"/>
              <a:defRPr sz="2000">
                <a:solidFill>
                  <a:srgbClr val="62305E"/>
                </a:solidFill>
                <a:latin typeface="+mj-lt"/>
              </a:defRPr>
            </a:lvl2pPr>
            <a:lvl3pPr marL="1143000" indent="-228600">
              <a:buFont typeface="Calibri" panose="020F0502020204030204" pitchFamily="34" charset="0"/>
              <a:buChar char="▪"/>
              <a:defRPr sz="1800">
                <a:solidFill>
                  <a:srgbClr val="62305E"/>
                </a:solidFill>
              </a:defRPr>
            </a:lvl3pPr>
            <a:lvl4pPr marL="1600200" indent="-228600">
              <a:buFont typeface="Calibri" panose="020F0502020204030204" pitchFamily="34" charset="0"/>
              <a:buChar char="▪"/>
              <a:defRPr sz="1600">
                <a:solidFill>
                  <a:srgbClr val="62305E"/>
                </a:solidFill>
              </a:defRPr>
            </a:lvl4pPr>
            <a:lvl5pPr marL="2057400" indent="-228600">
              <a:buFont typeface="Calibri" panose="020F0502020204030204" pitchFamily="34" charset="0"/>
              <a:buChar char="▪"/>
              <a:defRPr sz="1600">
                <a:solidFill>
                  <a:srgbClr val="62305E"/>
                </a:solidFill>
              </a:defRPr>
            </a:lvl5pPr>
          </a:lstStyle>
          <a:p>
            <a:pPr lvl="0"/>
            <a:r>
              <a:rPr lang="en-US" altLang="zh-CN" dirty="0"/>
              <a:t>PHOTO</a:t>
            </a:r>
          </a:p>
          <a:p>
            <a:pPr lvl="0"/>
            <a:endParaRPr lang="zh-CN" altLang="en-US" dirty="0"/>
          </a:p>
        </p:txBody>
      </p:sp>
    </p:spTree>
    <p:extLst>
      <p:ext uri="{BB962C8B-B14F-4D97-AF65-F5344CB8AC3E}">
        <p14:creationId xmlns:p14="http://schemas.microsoft.com/office/powerpoint/2010/main" val="124284342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33B9AF4-ADC6-4609-87F9-D5AED4512BAC}" type="datetime1">
              <a:rPr lang="zh-CN" altLang="en-US" smtClean="0"/>
              <a:t>2020/10/29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3523968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F4AEDD2-AF82-42EB-9BA7-A4BB267CAD0D}" type="datetime1">
              <a:rPr lang="zh-CN" altLang="en-US" smtClean="0"/>
              <a:t>2020/10/29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231324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65ABFD-2A77-4F55-9D47-EBB943C321F5}" type="datetime1">
              <a:rPr lang="zh-CN" altLang="en-US" smtClean="0"/>
              <a:t>2020/10/29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326286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73B61DE-ED2F-48C9-AE0A-11E3A3EEF3A4}" type="datetime1">
              <a:rPr lang="zh-CN" altLang="en-US" smtClean="0"/>
              <a:t>2020/10/29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3763410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E69B5F4-C3C3-4226-907B-23FD1FC49D08}" type="datetime1">
              <a:rPr lang="zh-CN" altLang="en-US" smtClean="0"/>
              <a:t>2020/10/29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426221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98FD8C-256C-4C07-9F8A-3DA21FC48351}" type="datetime1">
              <a:rPr lang="zh-CN" altLang="en-US" smtClean="0"/>
              <a:t>2020/10/29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1603265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0D4A3CC-58D5-41D1-A5AC-50C249D0A8B4}" type="datetime1">
              <a:rPr lang="zh-CN" altLang="en-US" smtClean="0"/>
              <a:t>2020/10/29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96233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A0790F9-80E4-4FC3-B2CC-D30C6F9EB6F0}" type="datetime1">
              <a:rPr lang="zh-CN" altLang="en-US" smtClean="0"/>
              <a:t>2020/10/29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2022306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BF0DE-EDCC-46E5-898E-127200ADB306}" type="datetime1">
              <a:rPr lang="zh-CN" altLang="en-US" smtClean="0"/>
              <a:t>2020/10/29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272B7-1C36-47A2-A625-AEAFD9DE23F6}" type="slidenum">
              <a:rPr lang="zh-CN" altLang="en-US" smtClean="0"/>
              <a:t>‹#›</a:t>
            </a:fld>
            <a:endParaRPr lang="zh-CN" altLang="en-US"/>
          </a:p>
        </p:txBody>
      </p:sp>
    </p:spTree>
    <p:extLst>
      <p:ext uri="{BB962C8B-B14F-4D97-AF65-F5344CB8AC3E}">
        <p14:creationId xmlns:p14="http://schemas.microsoft.com/office/powerpoint/2010/main" val="238097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 id="2147483666" r:id="rId16"/>
    <p:sldLayoutId id="2147483667" r:id="rId1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2.tmp"/><Relationship Id="rId7" Type="http://schemas.openxmlformats.org/officeDocument/2006/relationships/image" Target="../media/image6.png"/><Relationship Id="rId2" Type="http://schemas.openxmlformats.org/officeDocument/2006/relationships/image" Target="../media/image1.tmp"/><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slide" Target="slide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tmp"/><Relationship Id="rId1" Type="http://schemas.openxmlformats.org/officeDocument/2006/relationships/slideLayout" Target="../slideLayouts/slideLayout7.xml"/><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1.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 Target="slide1.xml"/><Relationship Id="rId7" Type="http://schemas.openxmlformats.org/officeDocument/2006/relationships/image" Target="../media/image42.jp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7.png"/><Relationship Id="rId11" Type="http://schemas.openxmlformats.org/officeDocument/2006/relationships/slide" Target="slide1.xml"/><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slide" Target="slide1.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slide" Target="slide1.xml"/><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2645263"/>
            <a:ext cx="12192000" cy="769441"/>
          </a:xfrm>
          <a:prstGeom prst="rect">
            <a:avLst/>
          </a:prstGeom>
          <a:noFill/>
        </p:spPr>
        <p:txBody>
          <a:bodyPr wrap="square" rtlCol="0">
            <a:spAutoFit/>
          </a:bodyPr>
          <a:lstStyle>
            <a:defPPr>
              <a:defRPr lang="zh-CN"/>
            </a:defPPr>
            <a:lvl1pPr algn="ctr">
              <a:defRPr sz="3600"/>
            </a:lvl1pPr>
            <a:lvl2pPr>
              <a:defRPr/>
            </a:lvl2pPr>
            <a:lvl3pPr>
              <a:defRPr/>
            </a:lvl3pPr>
            <a:lvl4pPr>
              <a:defRPr/>
            </a:lvl4pPr>
            <a:lvl5pPr>
              <a:defRPr/>
            </a:lvl5pPr>
            <a:lvl6pPr>
              <a:defRPr/>
            </a:lvl6pPr>
            <a:lvl7pPr>
              <a:defRPr/>
            </a:lvl7pPr>
            <a:lvl8pPr>
              <a:defRPr/>
            </a:lvl8pPr>
            <a:lvl9pPr>
              <a:defRPr/>
            </a:lvl9pPr>
          </a:lstStyle>
          <a:p>
            <a:r>
              <a:rPr lang="en-US" altLang="zh-CN" sz="4400" b="1" dirty="0" err="1">
                <a:solidFill>
                  <a:srgbClr val="62305E"/>
                </a:solidFill>
                <a:latin typeface="Times New Roman" panose="02020603050405020304" pitchFamily="18" charset="0"/>
                <a:cs typeface="Times New Roman" panose="02020603050405020304" pitchFamily="18" charset="0"/>
              </a:rPr>
              <a:t>ECal</a:t>
            </a:r>
            <a:r>
              <a:rPr lang="en-US" altLang="zh-CN" sz="4400" b="1" dirty="0">
                <a:solidFill>
                  <a:srgbClr val="62305E"/>
                </a:solidFill>
                <a:latin typeface="Times New Roman" panose="02020603050405020304" pitchFamily="18" charset="0"/>
                <a:cs typeface="Times New Roman" panose="02020603050405020304" pitchFamily="18" charset="0"/>
              </a:rPr>
              <a:t> Module Production in China</a:t>
            </a:r>
            <a:endParaRPr lang="zh-CN" altLang="en-US" sz="4400" b="1" dirty="0">
              <a:solidFill>
                <a:srgbClr val="62305E"/>
              </a:solidFill>
            </a:endParaRPr>
          </a:p>
        </p:txBody>
      </p:sp>
      <p:sp>
        <p:nvSpPr>
          <p:cNvPr id="3" name="文本框 2"/>
          <p:cNvSpPr txBox="1"/>
          <p:nvPr/>
        </p:nvSpPr>
        <p:spPr>
          <a:xfrm>
            <a:off x="0" y="3924237"/>
            <a:ext cx="12192000" cy="961289"/>
          </a:xfrm>
          <a:prstGeom prst="rect">
            <a:avLst/>
          </a:prstGeom>
          <a:noFill/>
        </p:spPr>
        <p:txBody>
          <a:bodyPr wrap="square"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pPr algn="ctr">
              <a:lnSpc>
                <a:spcPct val="150000"/>
              </a:lnSpc>
            </a:pPr>
            <a:r>
              <a:rPr lang="en-US" altLang="zh-CN" dirty="0" err="1">
                <a:solidFill>
                  <a:srgbClr val="62305E"/>
                </a:solidFill>
              </a:rPr>
              <a:t>Chendi</a:t>
            </a:r>
            <a:r>
              <a:rPr lang="en-US" altLang="zh-CN" dirty="0">
                <a:solidFill>
                  <a:srgbClr val="62305E"/>
                </a:solidFill>
              </a:rPr>
              <a:t> Shen</a:t>
            </a:r>
          </a:p>
          <a:p>
            <a:pPr algn="ctr">
              <a:lnSpc>
                <a:spcPct val="150000"/>
              </a:lnSpc>
            </a:pPr>
            <a:r>
              <a:rPr lang="en-US" altLang="zh-CN" dirty="0">
                <a:solidFill>
                  <a:srgbClr val="62305E"/>
                </a:solidFill>
              </a:rPr>
              <a:t>Department of Engineering Physics, Tsinghua University</a:t>
            </a:r>
          </a:p>
        </p:txBody>
      </p:sp>
      <p:pic>
        <p:nvPicPr>
          <p:cNvPr id="4" name="图片 3"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62997"/>
          </a:xfrm>
          <a:prstGeom prst="rect">
            <a:avLst/>
          </a:prstGeom>
        </p:spPr>
      </p:pic>
      <p:sp>
        <p:nvSpPr>
          <p:cNvPr id="6" name="灯片编号占位符 5"/>
          <p:cNvSpPr>
            <a:spLocks noGrp="1"/>
          </p:cNvSpPr>
          <p:nvPr>
            <p:ph type="sldNum" sz="quarter" idx="12"/>
          </p:nvPr>
        </p:nvSpPr>
        <p:spPr/>
        <p:txBody>
          <a:bodyPr/>
          <a:lstStyle/>
          <a:p>
            <a:fld id="{DBE272B7-1C36-47A2-A625-AEAFD9DE23F6}" type="slidenum">
              <a:rPr lang="zh-CN" altLang="en-US" smtClean="0"/>
              <a:t>1</a:t>
            </a:fld>
            <a:endParaRPr lang="zh-CN" altLang="en-US"/>
          </a:p>
        </p:txBody>
      </p:sp>
      <p:pic>
        <p:nvPicPr>
          <p:cNvPr id="8" name="图片 7">
            <a:extLst>
              <a:ext uri="{FF2B5EF4-FFF2-40B4-BE49-F238E27FC236}">
                <a16:creationId xmlns:a16="http://schemas.microsoft.com/office/drawing/2014/main" id="{579A1E29-0A78-4D1A-B69E-9AE8729FE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46" y="1611225"/>
            <a:ext cx="1147708" cy="662997"/>
          </a:xfrm>
          <a:prstGeom prst="rect">
            <a:avLst/>
          </a:prstGeom>
        </p:spPr>
      </p:pic>
      <p:pic>
        <p:nvPicPr>
          <p:cNvPr id="9" name="图片 8">
            <a:extLst>
              <a:ext uri="{FF2B5EF4-FFF2-40B4-BE49-F238E27FC236}">
                <a16:creationId xmlns:a16="http://schemas.microsoft.com/office/drawing/2014/main" id="{51CE32B5-6634-43C3-8E54-FC71B0820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044" y="5212093"/>
            <a:ext cx="1274787" cy="1326819"/>
          </a:xfrm>
          <a:prstGeom prst="rect">
            <a:avLst/>
          </a:prstGeom>
        </p:spPr>
      </p:pic>
      <p:pic>
        <p:nvPicPr>
          <p:cNvPr id="13" name="图片 12">
            <a:extLst>
              <a:ext uri="{FF2B5EF4-FFF2-40B4-BE49-F238E27FC236}">
                <a16:creationId xmlns:a16="http://schemas.microsoft.com/office/drawing/2014/main" id="{785CB75E-EE3E-4F4C-AE71-9F1C13196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3912" y="5218579"/>
            <a:ext cx="1414117" cy="1265080"/>
          </a:xfrm>
          <a:prstGeom prst="rect">
            <a:avLst/>
          </a:prstGeom>
        </p:spPr>
      </p:pic>
      <p:pic>
        <p:nvPicPr>
          <p:cNvPr id="15" name="图片 14">
            <a:extLst>
              <a:ext uri="{FF2B5EF4-FFF2-40B4-BE49-F238E27FC236}">
                <a16:creationId xmlns:a16="http://schemas.microsoft.com/office/drawing/2014/main" id="{19021334-1538-427B-B8D5-DD2F0A6CA8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4799" y="5230771"/>
            <a:ext cx="1338117" cy="1265591"/>
          </a:xfrm>
          <a:prstGeom prst="rect">
            <a:avLst/>
          </a:prstGeom>
        </p:spPr>
      </p:pic>
      <p:pic>
        <p:nvPicPr>
          <p:cNvPr id="17" name="图片 16">
            <a:extLst>
              <a:ext uri="{FF2B5EF4-FFF2-40B4-BE49-F238E27FC236}">
                <a16:creationId xmlns:a16="http://schemas.microsoft.com/office/drawing/2014/main" id="{0521D997-6147-46A1-8E8E-E5E9E52A15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8407" y="5230771"/>
            <a:ext cx="1388556" cy="1265591"/>
          </a:xfrm>
          <a:prstGeom prst="rect">
            <a:avLst/>
          </a:prstGeom>
        </p:spPr>
      </p:pic>
      <p:pic>
        <p:nvPicPr>
          <p:cNvPr id="7" name="图片 6" descr="图片包含 游戏机&#10;&#10;描述已自动生成">
            <a:extLst>
              <a:ext uri="{FF2B5EF4-FFF2-40B4-BE49-F238E27FC236}">
                <a16:creationId xmlns:a16="http://schemas.microsoft.com/office/drawing/2014/main" id="{E430354E-7E93-4F11-AA34-277A42C75D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9084" y="5134576"/>
            <a:ext cx="1805247" cy="1349083"/>
          </a:xfrm>
          <a:prstGeom prst="rect">
            <a:avLst/>
          </a:prstGeom>
        </p:spPr>
      </p:pic>
      <p:sp>
        <p:nvSpPr>
          <p:cNvPr id="16" name="文本框 15">
            <a:extLst>
              <a:ext uri="{FF2B5EF4-FFF2-40B4-BE49-F238E27FC236}">
                <a16:creationId xmlns:a16="http://schemas.microsoft.com/office/drawing/2014/main" id="{324DAF60-7786-4ED8-A402-B0C5ED91FF4B}"/>
              </a:ext>
            </a:extLst>
          </p:cNvPr>
          <p:cNvSpPr txBox="1"/>
          <p:nvPr/>
        </p:nvSpPr>
        <p:spPr>
          <a:xfrm>
            <a:off x="1368936" y="851355"/>
            <a:ext cx="9454129" cy="707886"/>
          </a:xfrm>
          <a:prstGeom prst="rect">
            <a:avLst/>
          </a:prstGeom>
          <a:noFill/>
        </p:spPr>
        <p:txBody>
          <a:bodyPr wrap="square">
            <a:spAutoFit/>
          </a:bodyPr>
          <a:lstStyle/>
          <a:p>
            <a:pPr algn="ctr"/>
            <a:r>
              <a:rPr lang="en-US" altLang="zh-CN" sz="2000" i="1" dirty="0">
                <a:solidFill>
                  <a:srgbClr val="62305E"/>
                </a:solidFill>
                <a:latin typeface="微软雅黑" panose="020B0503020204020204" pitchFamily="34" charset="-122"/>
                <a:ea typeface="微软雅黑" panose="020B0503020204020204" pitchFamily="34" charset="-122"/>
              </a:rPr>
              <a:t>VI-</a:t>
            </a:r>
            <a:r>
              <a:rPr lang="en-US" altLang="zh-CN" sz="2000" i="1" dirty="0" err="1">
                <a:solidFill>
                  <a:srgbClr val="62305E"/>
                </a:solidFill>
                <a:latin typeface="微软雅黑" panose="020B0503020204020204" pitchFamily="34" charset="-122"/>
                <a:ea typeface="微软雅黑" panose="020B0503020204020204" pitchFamily="34" charset="-122"/>
              </a:rPr>
              <a:t>th</a:t>
            </a:r>
            <a:r>
              <a:rPr lang="en-US" altLang="zh-CN" sz="2000" i="1" dirty="0">
                <a:solidFill>
                  <a:srgbClr val="62305E"/>
                </a:solidFill>
                <a:latin typeface="微软雅黑" panose="020B0503020204020204" pitchFamily="34" charset="-122"/>
                <a:ea typeface="微软雅黑" panose="020B0503020204020204" pitchFamily="34" charset="-122"/>
              </a:rPr>
              <a:t> Collaboration Meeting of  the MPD Experiment at the NICA Facility</a:t>
            </a:r>
          </a:p>
          <a:p>
            <a:pPr algn="ctr"/>
            <a:r>
              <a:rPr lang="en-US" altLang="zh-CN" sz="2000" i="1" dirty="0">
                <a:solidFill>
                  <a:srgbClr val="62305E"/>
                </a:solidFill>
                <a:latin typeface="微软雅黑" panose="020B0503020204020204" pitchFamily="34" charset="-122"/>
                <a:ea typeface="微软雅黑" panose="020B0503020204020204" pitchFamily="34" charset="-122"/>
              </a:rPr>
              <a:t>October 28-30, 2020</a:t>
            </a:r>
            <a:endParaRPr lang="zh-CN" altLang="en-US" sz="2000" i="1" dirty="0">
              <a:solidFill>
                <a:srgbClr val="62305E"/>
              </a:solidFill>
              <a:latin typeface="微软雅黑" panose="020B0503020204020204" pitchFamily="34" charset="-122"/>
              <a:ea typeface="微软雅黑" panose="020B0503020204020204" pitchFamily="34" charset="-122"/>
            </a:endParaRPr>
          </a:p>
        </p:txBody>
      </p:sp>
      <p:sp>
        <p:nvSpPr>
          <p:cNvPr id="5" name="日期占位符 4">
            <a:extLst>
              <a:ext uri="{FF2B5EF4-FFF2-40B4-BE49-F238E27FC236}">
                <a16:creationId xmlns:a16="http://schemas.microsoft.com/office/drawing/2014/main" id="{2B80CF39-DA4A-4E8F-87F8-ACBCCA4CA36A}"/>
              </a:ext>
            </a:extLst>
          </p:cNvPr>
          <p:cNvSpPr>
            <a:spLocks noGrp="1"/>
          </p:cNvSpPr>
          <p:nvPr>
            <p:ph type="dt" sz="half" idx="10"/>
          </p:nvPr>
        </p:nvSpPr>
        <p:spPr/>
        <p:txBody>
          <a:bodyPr/>
          <a:lstStyle/>
          <a:p>
            <a:fld id="{92499478-DF51-4051-A029-95B20020ED5E}" type="datetime1">
              <a:rPr lang="zh-CN" altLang="en-US" smtClean="0"/>
              <a:t>2020/10/29</a:t>
            </a:fld>
            <a:endParaRPr lang="zh-CN" altLang="en-US"/>
          </a:p>
        </p:txBody>
      </p:sp>
    </p:spTree>
    <p:extLst>
      <p:ext uri="{BB962C8B-B14F-4D97-AF65-F5344CB8AC3E}">
        <p14:creationId xmlns:p14="http://schemas.microsoft.com/office/powerpoint/2010/main" val="183155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361D3BC-2195-4D49-A760-954AE75744BF}"/>
              </a:ext>
            </a:extLst>
          </p:cNvPr>
          <p:cNvSpPr>
            <a:spLocks noGrp="1"/>
          </p:cNvSpPr>
          <p:nvPr>
            <p:ph type="sldNum" sz="quarter" idx="12"/>
          </p:nvPr>
        </p:nvSpPr>
        <p:spPr/>
        <p:txBody>
          <a:bodyPr/>
          <a:lstStyle/>
          <a:p>
            <a:fld id="{DBE272B7-1C36-47A2-A625-AEAFD9DE23F6}" type="slidenum">
              <a:rPr lang="zh-CN" altLang="en-US" smtClean="0"/>
              <a:t>10</a:t>
            </a:fld>
            <a:endParaRPr lang="zh-CN" altLang="en-US"/>
          </a:p>
        </p:txBody>
      </p:sp>
      <p:pic>
        <p:nvPicPr>
          <p:cNvPr id="4" name="图片 3">
            <a:extLst>
              <a:ext uri="{FF2B5EF4-FFF2-40B4-BE49-F238E27FC236}">
                <a16:creationId xmlns:a16="http://schemas.microsoft.com/office/drawing/2014/main" id="{A6E1AB41-399F-42FF-8A5A-BA79AF580D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686" y="978169"/>
            <a:ext cx="8420100" cy="4726483"/>
          </a:xfrm>
          <a:prstGeom prst="rect">
            <a:avLst/>
          </a:prstGeom>
        </p:spPr>
      </p:pic>
      <p:sp>
        <p:nvSpPr>
          <p:cNvPr id="10" name="文本框 9">
            <a:extLst>
              <a:ext uri="{FF2B5EF4-FFF2-40B4-BE49-F238E27FC236}">
                <a16:creationId xmlns:a16="http://schemas.microsoft.com/office/drawing/2014/main" id="{213DC6CF-CC25-4EA6-93B6-756507D68DA8}"/>
              </a:ext>
            </a:extLst>
          </p:cNvPr>
          <p:cNvSpPr txBox="1"/>
          <p:nvPr/>
        </p:nvSpPr>
        <p:spPr>
          <a:xfrm>
            <a:off x="1" y="5788515"/>
            <a:ext cx="12192000" cy="400110"/>
          </a:xfrm>
          <a:prstGeom prst="rect">
            <a:avLst/>
          </a:prstGeom>
          <a:noFill/>
        </p:spPr>
        <p:txBody>
          <a:bodyPr wrap="square">
            <a:spAutoFit/>
          </a:bodyPr>
          <a:lstStyle/>
          <a:p>
            <a:pPr algn="ctr"/>
            <a:r>
              <a:rPr lang="en-US" altLang="zh-CN" sz="2000" b="0" i="0" u="none" strike="noStrike" dirty="0">
                <a:solidFill>
                  <a:srgbClr val="62305E"/>
                </a:solidFill>
                <a:effectLst/>
                <a:latin typeface="微软雅黑" panose="020B0503020204020204" pitchFamily="34" charset="-122"/>
                <a:ea typeface="微软雅黑" panose="020B0503020204020204" pitchFamily="34" charset="-122"/>
              </a:rPr>
              <a:t>Four institutions have discussed and unified the process flow of </a:t>
            </a:r>
            <a:r>
              <a:rPr lang="en-US" altLang="zh-CN" sz="2000" dirty="0" err="1">
                <a:solidFill>
                  <a:srgbClr val="62305E"/>
                </a:solidFill>
                <a:latin typeface="微软雅黑" panose="020B0503020204020204" pitchFamily="34" charset="-122"/>
                <a:ea typeface="微软雅黑" panose="020B0503020204020204" pitchFamily="34" charset="-122"/>
              </a:rPr>
              <a:t>ECal</a:t>
            </a:r>
            <a:r>
              <a:rPr lang="en-US" altLang="zh-CN" sz="2000" dirty="0">
                <a:solidFill>
                  <a:srgbClr val="62305E"/>
                </a:solidFill>
                <a:latin typeface="微软雅黑" panose="020B0503020204020204" pitchFamily="34" charset="-122"/>
                <a:ea typeface="微软雅黑" panose="020B0503020204020204" pitchFamily="34" charset="-122"/>
              </a:rPr>
              <a:t> </a:t>
            </a:r>
            <a:r>
              <a:rPr lang="en-US" altLang="zh-CN" sz="2000" b="0" i="0" u="none" strike="noStrike" dirty="0">
                <a:solidFill>
                  <a:srgbClr val="62305E"/>
                </a:solidFill>
                <a:effectLst/>
                <a:latin typeface="微软雅黑" panose="020B0503020204020204" pitchFamily="34" charset="-122"/>
                <a:ea typeface="微软雅黑" panose="020B0503020204020204" pitchFamily="34" charset="-122"/>
              </a:rPr>
              <a:t>module production</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BA88433-8E1A-42DA-AB58-0151FAEB08D2}"/>
              </a:ext>
            </a:extLst>
          </p:cNvPr>
          <p:cNvSpPr txBox="1"/>
          <p:nvPr/>
        </p:nvSpPr>
        <p:spPr>
          <a:xfrm>
            <a:off x="8976456" y="2399101"/>
            <a:ext cx="3045214" cy="1884618"/>
          </a:xfrm>
          <a:prstGeom prst="rect">
            <a:avLst/>
          </a:prstGeom>
          <a:noFill/>
        </p:spPr>
        <p:txBody>
          <a:bodyPr wrap="square">
            <a:spAutoFit/>
          </a:bodyPr>
          <a:lstStyle/>
          <a:p>
            <a:pPr marL="628650" indent="-285750">
              <a:lnSpc>
                <a:spcPct val="150000"/>
              </a:lnSpc>
              <a:buFont typeface="Arial" panose="020B0604020202020204" pitchFamily="34" charset="0"/>
              <a:buChar char="•"/>
              <a:defRPr/>
            </a:pPr>
            <a:r>
              <a:rPr lang="en-US" altLang="zh-CN" sz="2000" dirty="0">
                <a:solidFill>
                  <a:srgbClr val="62305E"/>
                </a:solidFill>
                <a:latin typeface="微软雅黑" panose="020B0503020204020204" pitchFamily="34" charset="-122"/>
                <a:ea typeface="微软雅黑" panose="020B0503020204020204" pitchFamily="34" charset="-122"/>
                <a:cs typeface="Times New Roman" panose="02020603050405020304" pitchFamily="18" charset="0"/>
              </a:rPr>
              <a:t>same material</a:t>
            </a:r>
          </a:p>
          <a:p>
            <a:pPr marL="628650" indent="-285750">
              <a:lnSpc>
                <a:spcPct val="150000"/>
              </a:lnSpc>
              <a:buFont typeface="Arial" panose="020B0604020202020204" pitchFamily="34" charset="0"/>
              <a:buChar char="•"/>
              <a:defRPr/>
            </a:pPr>
            <a:r>
              <a:rPr lang="en-US" altLang="zh-CN" sz="2000" dirty="0">
                <a:solidFill>
                  <a:srgbClr val="62305E"/>
                </a:solidFill>
                <a:latin typeface="微软雅黑" panose="020B0503020204020204" pitchFamily="34" charset="-122"/>
                <a:ea typeface="微软雅黑" panose="020B0503020204020204" pitchFamily="34" charset="-122"/>
                <a:cs typeface="Times New Roman" panose="02020603050405020304" pitchFamily="18" charset="0"/>
              </a:rPr>
              <a:t>same standard</a:t>
            </a:r>
          </a:p>
          <a:p>
            <a:pPr marL="628650" indent="-285750">
              <a:lnSpc>
                <a:spcPct val="150000"/>
              </a:lnSpc>
              <a:buFont typeface="Arial" panose="020B0604020202020204" pitchFamily="34" charset="0"/>
              <a:buChar char="•"/>
              <a:defRPr/>
            </a:pPr>
            <a:r>
              <a:rPr lang="en-US" altLang="zh-CN" sz="2000" dirty="0">
                <a:solidFill>
                  <a:srgbClr val="62305E"/>
                </a:solidFill>
                <a:latin typeface="微软雅黑" panose="020B0503020204020204" pitchFamily="34" charset="-122"/>
                <a:ea typeface="微软雅黑" panose="020B0503020204020204" pitchFamily="34" charset="-122"/>
                <a:cs typeface="Times New Roman" panose="02020603050405020304" pitchFamily="18" charset="0"/>
              </a:rPr>
              <a:t>same procedure</a:t>
            </a:r>
          </a:p>
          <a:p>
            <a:pPr marL="628650" indent="-285750">
              <a:lnSpc>
                <a:spcPct val="150000"/>
              </a:lnSpc>
              <a:buFont typeface="Arial" panose="020B0604020202020204" pitchFamily="34" charset="0"/>
              <a:buChar char="•"/>
              <a:defRPr/>
            </a:pPr>
            <a:r>
              <a:rPr lang="en-US" altLang="zh-CN" sz="2000" dirty="0">
                <a:solidFill>
                  <a:srgbClr val="62305E"/>
                </a:solidFill>
                <a:latin typeface="微软雅黑" panose="020B0503020204020204" pitchFamily="34" charset="-122"/>
                <a:ea typeface="微软雅黑" panose="020B0503020204020204" pitchFamily="34" charset="-122"/>
                <a:cs typeface="Times New Roman" panose="02020603050405020304" pitchFamily="18" charset="0"/>
              </a:rPr>
              <a:t>same QA and QC </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5" name="MH_Number_4">
            <a:hlinkClick r:id="rId3" action="ppaction://hlinksldjump"/>
            <a:extLst>
              <a:ext uri="{FF2B5EF4-FFF2-40B4-BE49-F238E27FC236}">
                <a16:creationId xmlns:a16="http://schemas.microsoft.com/office/drawing/2014/main" id="{852C3112-F63E-4107-961D-E3C6FE7B61C9}"/>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7" name="MH_Entry_4">
            <a:hlinkClick r:id="rId3" action="ppaction://hlinksldjump"/>
            <a:extLst>
              <a:ext uri="{FF2B5EF4-FFF2-40B4-BE49-F238E27FC236}">
                <a16:creationId xmlns:a16="http://schemas.microsoft.com/office/drawing/2014/main" id="{706EBD3A-64DD-40E2-9580-EAC0EB6EC90C}"/>
              </a:ext>
            </a:extLst>
          </p:cNvPr>
          <p:cNvSpPr/>
          <p:nvPr/>
        </p:nvSpPr>
        <p:spPr>
          <a:xfrm>
            <a:off x="1128397" y="495006"/>
            <a:ext cx="333531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Production in China</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4424A2FE-F8F3-4371-A7AF-289031C51973}"/>
              </a:ext>
            </a:extLst>
          </p:cNvPr>
          <p:cNvSpPr>
            <a:spLocks noGrp="1"/>
          </p:cNvSpPr>
          <p:nvPr>
            <p:ph type="dt" sz="half" idx="10"/>
          </p:nvPr>
        </p:nvSpPr>
        <p:spPr/>
        <p:txBody>
          <a:bodyPr/>
          <a:lstStyle/>
          <a:p>
            <a:fld id="{45B76467-FC99-47C6-B392-4A21A5B9C8F4}" type="datetime1">
              <a:rPr lang="zh-CN" altLang="en-US" smtClean="0"/>
              <a:t>2020/10/29</a:t>
            </a:fld>
            <a:endParaRPr lang="zh-CN" altLang="en-US"/>
          </a:p>
        </p:txBody>
      </p:sp>
    </p:spTree>
    <p:extLst>
      <p:ext uri="{BB962C8B-B14F-4D97-AF65-F5344CB8AC3E}">
        <p14:creationId xmlns:p14="http://schemas.microsoft.com/office/powerpoint/2010/main" val="3395938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nvGraphicFramePr>
        <p:xfrm>
          <a:off x="314630" y="87787"/>
          <a:ext cx="11484080" cy="6675120"/>
        </p:xfrm>
        <a:graphic>
          <a:graphicData uri="http://schemas.openxmlformats.org/drawingml/2006/table">
            <a:tbl>
              <a:tblPr firstRow="1" bandRow="1">
                <a:tableStyleId>{5C22544A-7EE6-4342-B048-85BDC9FD1C3A}</a:tableStyleId>
              </a:tblPr>
              <a:tblGrid>
                <a:gridCol w="2546558">
                  <a:extLst>
                    <a:ext uri="{9D8B030D-6E8A-4147-A177-3AD203B41FA5}">
                      <a16:colId xmlns:a16="http://schemas.microsoft.com/office/drawing/2014/main" val="3183362973"/>
                    </a:ext>
                  </a:extLst>
                </a:gridCol>
                <a:gridCol w="1489587">
                  <a:extLst>
                    <a:ext uri="{9D8B030D-6E8A-4147-A177-3AD203B41FA5}">
                      <a16:colId xmlns:a16="http://schemas.microsoft.com/office/drawing/2014/main" val="3190363262"/>
                    </a:ext>
                  </a:extLst>
                </a:gridCol>
                <a:gridCol w="1489587">
                  <a:extLst>
                    <a:ext uri="{9D8B030D-6E8A-4147-A177-3AD203B41FA5}">
                      <a16:colId xmlns:a16="http://schemas.microsoft.com/office/drawing/2014/main" val="1791148797"/>
                    </a:ext>
                  </a:extLst>
                </a:gridCol>
                <a:gridCol w="1489587">
                  <a:extLst>
                    <a:ext uri="{9D8B030D-6E8A-4147-A177-3AD203B41FA5}">
                      <a16:colId xmlns:a16="http://schemas.microsoft.com/office/drawing/2014/main" val="154776731"/>
                    </a:ext>
                  </a:extLst>
                </a:gridCol>
                <a:gridCol w="1489587">
                  <a:extLst>
                    <a:ext uri="{9D8B030D-6E8A-4147-A177-3AD203B41FA5}">
                      <a16:colId xmlns:a16="http://schemas.microsoft.com/office/drawing/2014/main" val="3228834079"/>
                    </a:ext>
                  </a:extLst>
                </a:gridCol>
                <a:gridCol w="1489587">
                  <a:extLst>
                    <a:ext uri="{9D8B030D-6E8A-4147-A177-3AD203B41FA5}">
                      <a16:colId xmlns:a16="http://schemas.microsoft.com/office/drawing/2014/main" val="95934572"/>
                    </a:ext>
                  </a:extLst>
                </a:gridCol>
                <a:gridCol w="1489587">
                  <a:extLst>
                    <a:ext uri="{9D8B030D-6E8A-4147-A177-3AD203B41FA5}">
                      <a16:colId xmlns:a16="http://schemas.microsoft.com/office/drawing/2014/main" val="2479043759"/>
                    </a:ext>
                  </a:extLst>
                </a:gridCol>
              </a:tblGrid>
              <a:tr h="370840">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2020.10</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2020.11</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2020.12</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2021.01</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2021.02</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200" b="1" kern="1200" dirty="0">
                          <a:solidFill>
                            <a:schemeClr val="tx1"/>
                          </a:solidFill>
                          <a:latin typeface="微软雅黑" panose="020B0503020204020204" pitchFamily="34" charset="-122"/>
                          <a:ea typeface="微软雅黑" panose="020B0503020204020204" pitchFamily="34" charset="-122"/>
                          <a:cs typeface="+mn-cs"/>
                        </a:rPr>
                        <a:t>2021.03</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721937"/>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Lead painting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790872"/>
                  </a:ext>
                </a:extLst>
              </a:tr>
              <a:tr h="370840">
                <a:tc>
                  <a:txBody>
                    <a:bodyPr/>
                    <a:lstStyle/>
                    <a:p>
                      <a:pPr marL="0" algn="r" defTabSz="914400" rtl="0" eaLnBrk="1" latinLnBrk="0" hangingPunct="1"/>
                      <a:r>
                        <a:rPr lang="en-US" altLang="zh-CN" sz="1400" b="0" dirty="0">
                          <a:latin typeface="微软雅黑" panose="020B0503020204020204" pitchFamily="34" charset="-122"/>
                          <a:ea typeface="微软雅黑" panose="020B0503020204020204" pitchFamily="34" charset="-122"/>
                        </a:rPr>
                        <a:t>Steel wire &amp; nut production</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233576"/>
                  </a:ext>
                </a:extLst>
              </a:tr>
              <a:tr h="370840">
                <a:tc>
                  <a:txBody>
                    <a:bodyPr/>
                    <a:lstStyle/>
                    <a:p>
                      <a:pPr marL="0" algn="r" defTabSz="914400" rtl="0" eaLnBrk="1" latinLnBrk="0" hangingPunct="1"/>
                      <a:r>
                        <a:rPr lang="en-US" altLang="zh-CN" sz="1400" b="0" dirty="0">
                          <a:latin typeface="微软雅黑" panose="020B0503020204020204" pitchFamily="34" charset="-122"/>
                          <a:ea typeface="微软雅黑" panose="020B0503020204020204" pitchFamily="34" charset="-122"/>
                        </a:rPr>
                        <a:t>Aluminum plate production</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2521855"/>
                  </a:ext>
                </a:extLst>
              </a:tr>
              <a:tr h="370840">
                <a:tc>
                  <a:txBody>
                    <a:bodyPr/>
                    <a:lstStyle/>
                    <a:p>
                      <a:pPr marL="0" algn="r" defTabSz="914400" rtl="0" eaLnBrk="1" latinLnBrk="0" hangingPunct="1"/>
                      <a:r>
                        <a:rPr lang="en-US" altLang="zh-CN" sz="1400" b="0" dirty="0">
                          <a:latin typeface="微软雅黑" panose="020B0503020204020204" pitchFamily="34" charset="-122"/>
                          <a:ea typeface="微软雅黑" panose="020B0503020204020204" pitchFamily="34" charset="-122"/>
                        </a:rPr>
                        <a:t>Tooling production</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4878197"/>
                  </a:ext>
                </a:extLst>
              </a:tr>
              <a:tr h="370840">
                <a:tc>
                  <a:txBody>
                    <a:bodyPr/>
                    <a:lstStyle/>
                    <a:p>
                      <a:pPr marL="0" algn="r" defTabSz="914400" rtl="0" eaLnBrk="1" latinLnBrk="0" hangingPunct="1"/>
                      <a:r>
                        <a:rPr lang="en-US" altLang="zh-CN" sz="1400" b="0" dirty="0">
                          <a:latin typeface="微软雅黑" panose="020B0503020204020204" pitchFamily="34" charset="-122"/>
                          <a:ea typeface="微软雅黑" panose="020B0503020204020204" pitchFamily="34" charset="-122"/>
                        </a:rPr>
                        <a:t>WLSF purchase</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478107"/>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CNC</a:t>
                      </a:r>
                      <a:r>
                        <a:rPr lang="en-US" altLang="zh-CN" sz="1400" b="0" dirty="0">
                          <a:latin typeface="微软雅黑" panose="020B0503020204020204" pitchFamily="34" charset="-122"/>
                          <a:ea typeface="微软雅黑" panose="020B0503020204020204" pitchFamily="34" charset="-122"/>
                        </a:rPr>
                        <a:t> purchase</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087967"/>
                  </a:ext>
                </a:extLst>
              </a:tr>
              <a:tr h="370840">
                <a:tc>
                  <a:txBody>
                    <a:bodyPr/>
                    <a:lstStyle/>
                    <a:p>
                      <a:pPr marL="0" algn="r" defTabSz="914400" rtl="0" eaLnBrk="1" latinLnBrk="0" hangingPunct="1"/>
                      <a:r>
                        <a:rPr lang="en-US" altLang="zh-CN" sz="1200" b="0" dirty="0">
                          <a:latin typeface="微软雅黑" panose="020B0503020204020204" pitchFamily="34" charset="-122"/>
                          <a:ea typeface="微软雅黑" panose="020B0503020204020204" pitchFamily="34" charset="-122"/>
                        </a:rPr>
                        <a:t>Scintillator and plastic</a:t>
                      </a:r>
                      <a:r>
                        <a:rPr lang="en-US" altLang="zh-CN" sz="1200" b="0" baseline="0" dirty="0">
                          <a:latin typeface="微软雅黑" panose="020B0503020204020204" pitchFamily="34" charset="-122"/>
                          <a:ea typeface="微软雅黑" panose="020B0503020204020204" pitchFamily="34" charset="-122"/>
                        </a:rPr>
                        <a:t> </a:t>
                      </a:r>
                      <a:r>
                        <a:rPr lang="en-US" altLang="zh-CN" sz="1200" b="0" dirty="0">
                          <a:latin typeface="微软雅黑" panose="020B0503020204020204" pitchFamily="34" charset="-122"/>
                          <a:ea typeface="微软雅黑" panose="020B0503020204020204" pitchFamily="34" charset="-122"/>
                        </a:rPr>
                        <a:t>shipment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8229893"/>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Tower</a:t>
                      </a:r>
                      <a:r>
                        <a:rPr lang="zh-CN" altLang="en-US" sz="1400" b="0" kern="1200" baseline="0" dirty="0">
                          <a:solidFill>
                            <a:schemeClr val="tx1"/>
                          </a:solidFill>
                          <a:latin typeface="微软雅黑" panose="020B0503020204020204" pitchFamily="34" charset="-122"/>
                          <a:ea typeface="微软雅黑" panose="020B0503020204020204" pitchFamily="34" charset="-122"/>
                          <a:cs typeface="+mn-cs"/>
                        </a:rPr>
                        <a:t> </a:t>
                      </a:r>
                      <a:r>
                        <a:rPr lang="en-US" altLang="zh-CN" sz="1400" b="0" dirty="0">
                          <a:latin typeface="微软雅黑" panose="020B0503020204020204" pitchFamily="34" charset="-122"/>
                          <a:ea typeface="微软雅黑" panose="020B0503020204020204" pitchFamily="34" charset="-122"/>
                        </a:rPr>
                        <a:t>assembly</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1811071"/>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Tower </a:t>
                      </a:r>
                      <a:r>
                        <a:rPr lang="en-US" altLang="zh-CN" sz="1400" b="0" dirty="0">
                          <a:latin typeface="微软雅黑" panose="020B0503020204020204" pitchFamily="34" charset="-122"/>
                          <a:ea typeface="微软雅黑" panose="020B0503020204020204" pitchFamily="34" charset="-122"/>
                        </a:rPr>
                        <a:t>pressurization</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2279057"/>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Tower</a:t>
                      </a:r>
                      <a:r>
                        <a:rPr lang="zh-CN" altLang="en-US" sz="1400" b="0" kern="1200" baseline="0" dirty="0">
                          <a:solidFill>
                            <a:schemeClr val="tx1"/>
                          </a:solidFill>
                          <a:latin typeface="微软雅黑" panose="020B0503020204020204" pitchFamily="34" charset="-122"/>
                          <a:ea typeface="微软雅黑" panose="020B0503020204020204" pitchFamily="34" charset="-122"/>
                          <a:cs typeface="+mn-cs"/>
                        </a:rPr>
                        <a:t> </a:t>
                      </a:r>
                      <a:r>
                        <a:rPr lang="en-US" altLang="zh-CN" sz="1400" b="0" kern="1200" baseline="0" dirty="0">
                          <a:solidFill>
                            <a:schemeClr val="tx1"/>
                          </a:solidFill>
                          <a:latin typeface="微软雅黑" panose="020B0503020204020204" pitchFamily="34" charset="-122"/>
                          <a:ea typeface="微软雅黑" panose="020B0503020204020204" pitchFamily="34" charset="-122"/>
                          <a:cs typeface="+mn-cs"/>
                        </a:rPr>
                        <a:t>milling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670041"/>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Tower</a:t>
                      </a:r>
                      <a:r>
                        <a:rPr lang="zh-CN" altLang="en-US" sz="1400" b="0" kern="1200" baseline="0" dirty="0">
                          <a:solidFill>
                            <a:schemeClr val="tx1"/>
                          </a:solidFill>
                          <a:latin typeface="微软雅黑" panose="020B0503020204020204" pitchFamily="34" charset="-122"/>
                          <a:ea typeface="微软雅黑" panose="020B0503020204020204" pitchFamily="34" charset="-122"/>
                          <a:cs typeface="+mn-cs"/>
                        </a:rPr>
                        <a:t> </a:t>
                      </a:r>
                      <a:r>
                        <a:rPr lang="en-US" altLang="zh-CN" sz="1400" b="0" kern="1200" baseline="0" dirty="0">
                          <a:solidFill>
                            <a:schemeClr val="tx1"/>
                          </a:solidFill>
                          <a:latin typeface="微软雅黑" panose="020B0503020204020204" pitchFamily="34" charset="-122"/>
                          <a:ea typeface="微软雅黑" panose="020B0503020204020204" pitchFamily="34" charset="-122"/>
                          <a:cs typeface="+mn-cs"/>
                        </a:rPr>
                        <a:t>gluing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9243970"/>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Half-module milling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435791"/>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Module</a:t>
                      </a:r>
                      <a:r>
                        <a:rPr lang="zh-CN" altLang="en-US" sz="1400" b="0" kern="1200" baseline="0" dirty="0">
                          <a:solidFill>
                            <a:schemeClr val="tx1"/>
                          </a:solidFill>
                          <a:latin typeface="微软雅黑" panose="020B0503020204020204" pitchFamily="34" charset="-122"/>
                          <a:ea typeface="微软雅黑" panose="020B0503020204020204" pitchFamily="34" charset="-122"/>
                          <a:cs typeface="+mn-cs"/>
                        </a:rPr>
                        <a:t> </a:t>
                      </a:r>
                      <a:r>
                        <a:rPr lang="en-US" altLang="zh-CN" sz="1400" b="0" kern="1200" baseline="0" dirty="0">
                          <a:solidFill>
                            <a:schemeClr val="tx1"/>
                          </a:solidFill>
                          <a:latin typeface="微软雅黑" panose="020B0503020204020204" pitchFamily="34" charset="-122"/>
                          <a:ea typeface="微软雅黑" panose="020B0503020204020204" pitchFamily="34" charset="-122"/>
                          <a:cs typeface="+mn-cs"/>
                        </a:rPr>
                        <a:t>gluing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789816"/>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WLSF milling &amp; painting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172431"/>
                  </a:ext>
                </a:extLst>
              </a:tr>
              <a:tr h="370840">
                <a:tc>
                  <a:txBody>
                    <a:bodyPr/>
                    <a:lstStyle/>
                    <a:p>
                      <a:pPr marL="0" algn="r" defTabSz="914400" rtl="0" eaLnBrk="1" latinLnBrk="0" hangingPunct="1"/>
                      <a:r>
                        <a:rPr lang="en-US" altLang="zh-CN" sz="1400" b="0" kern="1200">
                          <a:solidFill>
                            <a:schemeClr val="tx1"/>
                          </a:solidFill>
                          <a:latin typeface="微软雅黑" panose="020B0503020204020204" pitchFamily="34" charset="-122"/>
                          <a:ea typeface="微软雅黑" panose="020B0503020204020204" pitchFamily="34" charset="-122"/>
                          <a:cs typeface="+mn-cs"/>
                        </a:rPr>
                        <a:t>WLSF </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insertion &amp; gluing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081561"/>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Module</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 </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wrapping</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7875831"/>
                  </a:ext>
                </a:extLst>
              </a:tr>
              <a:tr h="370840">
                <a:tc>
                  <a:txBody>
                    <a:bodyPr/>
                    <a:lstStyle/>
                    <a:p>
                      <a:pPr marL="0" algn="r" defTabSz="914400" rtl="0" eaLnBrk="1" latinLnBrk="0" hangingPunct="1"/>
                      <a:r>
                        <a:rPr lang="en-US" altLang="zh-CN" sz="1400" b="0" kern="1200" dirty="0">
                          <a:solidFill>
                            <a:schemeClr val="tx1"/>
                          </a:solidFill>
                          <a:latin typeface="微软雅黑" panose="020B0503020204020204" pitchFamily="34" charset="-122"/>
                          <a:ea typeface="微软雅黑" panose="020B0503020204020204" pitchFamily="34" charset="-122"/>
                          <a:cs typeface="+mn-cs"/>
                        </a:rPr>
                        <a:t>Module</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 </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test</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endParaRPr lang="zh-CN" altLang="en-US" sz="1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780025"/>
                  </a:ext>
                </a:extLst>
              </a:tr>
            </a:tbl>
          </a:graphicData>
        </a:graphic>
      </p:graphicFrame>
      <p:sp>
        <p:nvSpPr>
          <p:cNvPr id="12" name="矩形 11"/>
          <p:cNvSpPr/>
          <p:nvPr/>
        </p:nvSpPr>
        <p:spPr>
          <a:xfrm>
            <a:off x="2871020" y="577489"/>
            <a:ext cx="4444181" cy="1376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871020" y="948241"/>
            <a:ext cx="2969342" cy="1376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871020" y="1318993"/>
            <a:ext cx="2969342"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871020" y="1689745"/>
            <a:ext cx="2969342"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871020" y="2060497"/>
            <a:ext cx="5928852"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871020" y="2431249"/>
            <a:ext cx="4444181"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871020" y="2802001"/>
            <a:ext cx="4444181"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355691" y="3172753"/>
            <a:ext cx="5938684"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562169" y="3543505"/>
            <a:ext cx="5938684"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778478" y="3914257"/>
            <a:ext cx="5938684" cy="1368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975122" y="4284251"/>
            <a:ext cx="5938684" cy="1368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250428" y="4654245"/>
            <a:ext cx="5938684" cy="1368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555228" y="5024239"/>
            <a:ext cx="5938684" cy="13689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840362" y="5394233"/>
            <a:ext cx="2969342"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840363" y="5764985"/>
            <a:ext cx="5653549"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7344697" y="6506489"/>
            <a:ext cx="4444181"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987849" y="6135737"/>
            <a:ext cx="5653549" cy="13765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a:extLst>
              <a:ext uri="{FF2B5EF4-FFF2-40B4-BE49-F238E27FC236}">
                <a16:creationId xmlns:a16="http://schemas.microsoft.com/office/drawing/2014/main" id="{4E63C6BB-FABE-4E36-8176-C7F6EC03B8BD}"/>
              </a:ext>
            </a:extLst>
          </p:cNvPr>
          <p:cNvSpPr>
            <a:spLocks noGrp="1"/>
          </p:cNvSpPr>
          <p:nvPr>
            <p:ph type="dt" sz="half" idx="10"/>
          </p:nvPr>
        </p:nvSpPr>
        <p:spPr/>
        <p:txBody>
          <a:bodyPr/>
          <a:lstStyle/>
          <a:p>
            <a:fld id="{F7071B9C-CC33-4284-A391-052143BBB82B}" type="datetime1">
              <a:rPr lang="zh-CN" altLang="en-US" smtClean="0"/>
              <a:t>2020/10/29</a:t>
            </a:fld>
            <a:endParaRPr lang="zh-CN" altLang="en-US"/>
          </a:p>
        </p:txBody>
      </p:sp>
      <p:sp>
        <p:nvSpPr>
          <p:cNvPr id="3" name="灯片编号占位符 2">
            <a:extLst>
              <a:ext uri="{FF2B5EF4-FFF2-40B4-BE49-F238E27FC236}">
                <a16:creationId xmlns:a16="http://schemas.microsoft.com/office/drawing/2014/main" id="{5A9D401E-0700-4F34-A230-FE08BB8E42BD}"/>
              </a:ext>
            </a:extLst>
          </p:cNvPr>
          <p:cNvSpPr>
            <a:spLocks noGrp="1"/>
          </p:cNvSpPr>
          <p:nvPr>
            <p:ph type="sldNum" sz="quarter" idx="12"/>
          </p:nvPr>
        </p:nvSpPr>
        <p:spPr/>
        <p:txBody>
          <a:bodyPr/>
          <a:lstStyle/>
          <a:p>
            <a:fld id="{DBE272B7-1C36-47A2-A625-AEAFD9DE23F6}" type="slidenum">
              <a:rPr lang="zh-CN" altLang="en-US" smtClean="0"/>
              <a:t>11</a:t>
            </a:fld>
            <a:endParaRPr lang="zh-CN" altLang="en-US"/>
          </a:p>
        </p:txBody>
      </p:sp>
    </p:spTree>
    <p:extLst>
      <p:ext uri="{BB962C8B-B14F-4D97-AF65-F5344CB8AC3E}">
        <p14:creationId xmlns:p14="http://schemas.microsoft.com/office/powerpoint/2010/main" val="857453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AB109-BC1A-CF45-9100-B841AC5610F0}"/>
              </a:ext>
            </a:extLst>
          </p:cNvPr>
          <p:cNvSpPr>
            <a:spLocks noGrp="1"/>
          </p:cNvSpPr>
          <p:nvPr>
            <p:ph type="title"/>
          </p:nvPr>
        </p:nvSpPr>
        <p:spPr>
          <a:xfrm>
            <a:off x="5248275" y="118127"/>
            <a:ext cx="6943725" cy="1046639"/>
          </a:xfrm>
        </p:spPr>
        <p:txBody>
          <a:bodyPr/>
          <a:lstStyle/>
          <a:p>
            <a:r>
              <a:rPr kumimoji="1" lang="en" altLang="zh-CN" dirty="0"/>
              <a:t>Storage allocation of ECal data</a:t>
            </a:r>
            <a:endParaRPr kumimoji="1" lang="zh-CN" altLang="en-US" dirty="0"/>
          </a:p>
        </p:txBody>
      </p:sp>
      <p:sp>
        <p:nvSpPr>
          <p:cNvPr id="3" name="日期占位符 2">
            <a:extLst>
              <a:ext uri="{FF2B5EF4-FFF2-40B4-BE49-F238E27FC236}">
                <a16:creationId xmlns:a16="http://schemas.microsoft.com/office/drawing/2014/main" id="{96E1CBCD-9DDD-E042-8BE0-01E6062A7438}"/>
              </a:ext>
            </a:extLst>
          </p:cNvPr>
          <p:cNvSpPr>
            <a:spLocks noGrp="1"/>
          </p:cNvSpPr>
          <p:nvPr>
            <p:ph type="dt" sz="half" idx="10"/>
          </p:nvPr>
        </p:nvSpPr>
        <p:spPr/>
        <p:txBody>
          <a:bodyPr/>
          <a:lstStyle/>
          <a:p>
            <a:fld id="{D56EDD0D-706B-414E-8370-7EDCDD86442A}" type="datetime1">
              <a:rPr lang="zh-CN" altLang="en-US" smtClean="0"/>
              <a:t>2020/10/29</a:t>
            </a:fld>
            <a:endParaRPr lang="zh-CN" altLang="en-US" dirty="0"/>
          </a:p>
        </p:txBody>
      </p:sp>
      <p:sp>
        <p:nvSpPr>
          <p:cNvPr id="4" name="灯片编号占位符 3">
            <a:extLst>
              <a:ext uri="{FF2B5EF4-FFF2-40B4-BE49-F238E27FC236}">
                <a16:creationId xmlns:a16="http://schemas.microsoft.com/office/drawing/2014/main" id="{67F06B06-0CA3-784A-B650-FBF15DB84C29}"/>
              </a:ext>
            </a:extLst>
          </p:cNvPr>
          <p:cNvSpPr>
            <a:spLocks noGrp="1"/>
          </p:cNvSpPr>
          <p:nvPr>
            <p:ph type="sldNum" sz="quarter" idx="12"/>
          </p:nvPr>
        </p:nvSpPr>
        <p:spPr>
          <a:xfrm>
            <a:off x="9448800" y="6555787"/>
            <a:ext cx="2743200" cy="327663"/>
          </a:xfrm>
        </p:spPr>
        <p:txBody>
          <a:bodyPr/>
          <a:lstStyle/>
          <a:p>
            <a:fld id="{2EEF4661-7EC0-40D2-BD40-97E05B06772D}" type="slidenum">
              <a:rPr lang="zh-CN" altLang="en-US" smtClean="0">
                <a:solidFill>
                  <a:schemeClr val="tx1"/>
                </a:solidFill>
              </a:rPr>
              <a:pPr/>
              <a:t>12</a:t>
            </a:fld>
            <a:endParaRPr lang="zh-CN" altLang="en-US" dirty="0">
              <a:solidFill>
                <a:schemeClr val="tx1"/>
              </a:solidFill>
            </a:endParaRPr>
          </a:p>
        </p:txBody>
      </p:sp>
      <p:pic>
        <p:nvPicPr>
          <p:cNvPr id="7" name="图片 6">
            <a:extLst>
              <a:ext uri="{FF2B5EF4-FFF2-40B4-BE49-F238E27FC236}">
                <a16:creationId xmlns:a16="http://schemas.microsoft.com/office/drawing/2014/main" id="{FB941057-9E2C-4C40-A994-6A878E15E4B8}"/>
              </a:ext>
            </a:extLst>
          </p:cNvPr>
          <p:cNvPicPr>
            <a:picLocks noChangeAspect="1"/>
          </p:cNvPicPr>
          <p:nvPr/>
        </p:nvPicPr>
        <p:blipFill>
          <a:blip r:embed="rId3"/>
          <a:stretch>
            <a:fillRect/>
          </a:stretch>
        </p:blipFill>
        <p:spPr>
          <a:xfrm>
            <a:off x="471792" y="1223973"/>
            <a:ext cx="9144000" cy="5365561"/>
          </a:xfrm>
          <a:prstGeom prst="rect">
            <a:avLst/>
          </a:prstGeom>
        </p:spPr>
      </p:pic>
      <p:sp>
        <p:nvSpPr>
          <p:cNvPr id="10" name="MH_Number_4">
            <a:hlinkClick r:id="rId4" action="ppaction://hlinksldjump"/>
            <a:extLst>
              <a:ext uri="{FF2B5EF4-FFF2-40B4-BE49-F238E27FC236}">
                <a16:creationId xmlns:a16="http://schemas.microsoft.com/office/drawing/2014/main" id="{97BC9CDA-A9BF-42BF-8560-98BFA0A3251F}"/>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2" name="MH_Entry_4">
            <a:hlinkClick r:id="rId4" action="ppaction://hlinksldjump"/>
            <a:extLst>
              <a:ext uri="{FF2B5EF4-FFF2-40B4-BE49-F238E27FC236}">
                <a16:creationId xmlns:a16="http://schemas.microsoft.com/office/drawing/2014/main" id="{C336954D-5999-4913-A8B8-F6B74C94AAAB}"/>
              </a:ext>
            </a:extLst>
          </p:cNvPr>
          <p:cNvSpPr/>
          <p:nvPr/>
        </p:nvSpPr>
        <p:spPr>
          <a:xfrm>
            <a:off x="1128398" y="495006"/>
            <a:ext cx="170052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Database</a:t>
            </a:r>
            <a:endParaRPr lang="zh-CN" altLang="en-US" sz="2400" dirty="0">
              <a:solidFill>
                <a:srgbClr val="62305E"/>
              </a:solidFill>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901DC74F-F174-4F89-83A3-606640DAE40E}"/>
              </a:ext>
            </a:extLst>
          </p:cNvPr>
          <p:cNvGrpSpPr/>
          <p:nvPr/>
        </p:nvGrpSpPr>
        <p:grpSpPr>
          <a:xfrm>
            <a:off x="6494352" y="3219450"/>
            <a:ext cx="5173774" cy="3105676"/>
            <a:chOff x="1588976" y="1234413"/>
            <a:chExt cx="8755833" cy="5185963"/>
          </a:xfrm>
        </p:grpSpPr>
        <p:pic>
          <p:nvPicPr>
            <p:cNvPr id="14" name="Picture 1">
              <a:extLst>
                <a:ext uri="{FF2B5EF4-FFF2-40B4-BE49-F238E27FC236}">
                  <a16:creationId xmlns:a16="http://schemas.microsoft.com/office/drawing/2014/main" id="{D7C772D8-86FA-4B0C-8A8D-9E69E2114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516" t="10579" r="35233" b="10831"/>
            <a:stretch>
              <a:fillRect/>
            </a:stretch>
          </p:blipFill>
          <p:spPr bwMode="auto">
            <a:xfrm>
              <a:off x="1588976" y="3002662"/>
              <a:ext cx="4552250" cy="341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a:extLst>
                <a:ext uri="{FF2B5EF4-FFF2-40B4-BE49-F238E27FC236}">
                  <a16:creationId xmlns:a16="http://schemas.microsoft.com/office/drawing/2014/main" id="{DD49135B-8ED0-40EA-8CA5-0040B2F7217F}"/>
                </a:ext>
              </a:extLst>
            </p:cNvPr>
            <p:cNvGrpSpPr/>
            <p:nvPr/>
          </p:nvGrpSpPr>
          <p:grpSpPr>
            <a:xfrm rot="1071850">
              <a:off x="3081641" y="1234413"/>
              <a:ext cx="1566918" cy="2180367"/>
              <a:chOff x="4878614" y="2947684"/>
              <a:chExt cx="1951924" cy="2787298"/>
            </a:xfrm>
          </p:grpSpPr>
          <p:sp>
            <p:nvSpPr>
              <p:cNvPr id="19" name="立方体 18">
                <a:extLst>
                  <a:ext uri="{FF2B5EF4-FFF2-40B4-BE49-F238E27FC236}">
                    <a16:creationId xmlns:a16="http://schemas.microsoft.com/office/drawing/2014/main" id="{DC8D07D5-A086-428E-8071-1A603AC459B4}"/>
                  </a:ext>
                </a:extLst>
              </p:cNvPr>
              <p:cNvSpPr/>
              <p:nvPr/>
            </p:nvSpPr>
            <p:spPr>
              <a:xfrm rot="844656">
                <a:off x="4878614" y="3102141"/>
                <a:ext cx="1951924" cy="2632841"/>
              </a:xfrm>
              <a:prstGeom prst="cube">
                <a:avLst>
                  <a:gd name="adj" fmla="val 1126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descr="文字图案&#10;&#10;描述已自动生成">
                <a:extLst>
                  <a:ext uri="{FF2B5EF4-FFF2-40B4-BE49-F238E27FC236}">
                    <a16:creationId xmlns:a16="http://schemas.microsoft.com/office/drawing/2014/main" id="{6CCDBE24-EE33-4E7A-B98B-9E6ADBD72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531612">
                <a:off x="5450612" y="2947684"/>
                <a:ext cx="320180" cy="320180"/>
              </a:xfrm>
              <a:prstGeom prst="rect">
                <a:avLst/>
              </a:prstGeom>
            </p:spPr>
          </p:pic>
          <p:pic>
            <p:nvPicPr>
              <p:cNvPr id="21" name="图片 20" descr="文字图案&#10;&#10;描述已自动生成">
                <a:extLst>
                  <a:ext uri="{FF2B5EF4-FFF2-40B4-BE49-F238E27FC236}">
                    <a16:creationId xmlns:a16="http://schemas.microsoft.com/office/drawing/2014/main" id="{C3C230E2-14CF-4C15-99D4-9731AAD63A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531612">
                <a:off x="5954262" y="3065338"/>
                <a:ext cx="302284" cy="302284"/>
              </a:xfrm>
              <a:prstGeom prst="rect">
                <a:avLst/>
              </a:prstGeom>
            </p:spPr>
          </p:pic>
        </p:grpSp>
        <p:sp>
          <p:nvSpPr>
            <p:cNvPr id="16" name="矩形 15">
              <a:extLst>
                <a:ext uri="{FF2B5EF4-FFF2-40B4-BE49-F238E27FC236}">
                  <a16:creationId xmlns:a16="http://schemas.microsoft.com/office/drawing/2014/main" id="{71EF17B5-2014-44F7-BDD2-744DC32042CB}"/>
                </a:ext>
              </a:extLst>
            </p:cNvPr>
            <p:cNvSpPr/>
            <p:nvPr/>
          </p:nvSpPr>
          <p:spPr>
            <a:xfrm>
              <a:off x="7002520" y="2806263"/>
              <a:ext cx="3342289" cy="23332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dirty="0"/>
                <a:t>A</a:t>
              </a:r>
              <a:r>
                <a:rPr kumimoji="1" lang="zh-CN" altLang="en-US" dirty="0"/>
                <a:t> </a:t>
              </a:r>
              <a:r>
                <a:rPr kumimoji="1" lang="en-US" altLang="zh-CN" dirty="0"/>
                <a:t>notebook</a:t>
              </a:r>
            </a:p>
            <a:p>
              <a:pPr algn="ctr"/>
              <a:r>
                <a:rPr kumimoji="1" lang="en-US" altLang="zh-CN" dirty="0"/>
                <a:t>QR Code</a:t>
              </a:r>
              <a:endParaRPr kumimoji="1" lang="zh-CN" altLang="en-US" dirty="0"/>
            </a:p>
          </p:txBody>
        </p:sp>
        <p:cxnSp>
          <p:nvCxnSpPr>
            <p:cNvPr id="17" name="曲线连接符 13">
              <a:extLst>
                <a:ext uri="{FF2B5EF4-FFF2-40B4-BE49-F238E27FC236}">
                  <a16:creationId xmlns:a16="http://schemas.microsoft.com/office/drawing/2014/main" id="{96B27CD3-B667-47D1-92CC-66EE891E9905}"/>
                </a:ext>
              </a:extLst>
            </p:cNvPr>
            <p:cNvCxnSpPr>
              <a:cxnSpLocks/>
              <a:stCxn id="21" idx="3"/>
            </p:cNvCxnSpPr>
            <p:nvPr/>
          </p:nvCxnSpPr>
          <p:spPr>
            <a:xfrm>
              <a:off x="4425516" y="1484000"/>
              <a:ext cx="2789836" cy="1637572"/>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descr="文字图案&#10;&#10;描述已自动生成">
              <a:extLst>
                <a:ext uri="{FF2B5EF4-FFF2-40B4-BE49-F238E27FC236}">
                  <a16:creationId xmlns:a16="http://schemas.microsoft.com/office/drawing/2014/main" id="{223F80E0-F6EB-4114-8A02-8BABBA0623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9178" y="2949467"/>
              <a:ext cx="290437" cy="290437"/>
            </a:xfrm>
            <a:prstGeom prst="rect">
              <a:avLst/>
            </a:prstGeom>
          </p:spPr>
        </p:pic>
      </p:grpSp>
    </p:spTree>
    <p:extLst>
      <p:ext uri="{BB962C8B-B14F-4D97-AF65-F5344CB8AC3E}">
        <p14:creationId xmlns:p14="http://schemas.microsoft.com/office/powerpoint/2010/main" val="352569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B9616E-4CAD-6945-8339-A2F55C858399}"/>
              </a:ext>
            </a:extLst>
          </p:cNvPr>
          <p:cNvSpPr>
            <a:spLocks noGrp="1"/>
          </p:cNvSpPr>
          <p:nvPr>
            <p:ph type="title"/>
          </p:nvPr>
        </p:nvSpPr>
        <p:spPr>
          <a:xfrm>
            <a:off x="5238750" y="0"/>
            <a:ext cx="6953250" cy="1046639"/>
          </a:xfrm>
        </p:spPr>
        <p:txBody>
          <a:bodyPr/>
          <a:lstStyle/>
          <a:p>
            <a:r>
              <a:rPr kumimoji="1" lang="en-US" altLang="zh-CN" dirty="0"/>
              <a:t>Tower</a:t>
            </a:r>
            <a:r>
              <a:rPr kumimoji="1" lang="zh-CN" altLang="en-US" dirty="0"/>
              <a:t> </a:t>
            </a:r>
            <a:r>
              <a:rPr kumimoji="1" lang="en-US" altLang="zh-CN" dirty="0"/>
              <a:t>Information</a:t>
            </a:r>
            <a:r>
              <a:rPr kumimoji="1" lang="en-US" altLang="zh-CN" sz="3200" dirty="0"/>
              <a:t> </a:t>
            </a:r>
            <a:r>
              <a:rPr kumimoji="1" lang="en-US" altLang="zh-CN" sz="1400" dirty="0"/>
              <a:t>——Four parameters</a:t>
            </a:r>
            <a:endParaRPr kumimoji="1" lang="zh-CN" altLang="en-US" dirty="0"/>
          </a:p>
        </p:txBody>
      </p:sp>
      <p:sp>
        <p:nvSpPr>
          <p:cNvPr id="3" name="日期占位符 2">
            <a:extLst>
              <a:ext uri="{FF2B5EF4-FFF2-40B4-BE49-F238E27FC236}">
                <a16:creationId xmlns:a16="http://schemas.microsoft.com/office/drawing/2014/main" id="{286172E2-F66B-164D-AA65-CC5DE1E51B87}"/>
              </a:ext>
            </a:extLst>
          </p:cNvPr>
          <p:cNvSpPr>
            <a:spLocks noGrp="1"/>
          </p:cNvSpPr>
          <p:nvPr>
            <p:ph type="dt" sz="half" idx="10"/>
          </p:nvPr>
        </p:nvSpPr>
        <p:spPr/>
        <p:txBody>
          <a:bodyPr/>
          <a:lstStyle/>
          <a:p>
            <a:fld id="{66B841BC-5A57-41F3-B6CF-EBFF9F870727}" type="datetime1">
              <a:rPr lang="zh-CN" altLang="en-US" smtClean="0"/>
              <a:t>2020/10/29</a:t>
            </a:fld>
            <a:endParaRPr lang="zh-CN" altLang="en-US" dirty="0"/>
          </a:p>
        </p:txBody>
      </p:sp>
      <p:sp>
        <p:nvSpPr>
          <p:cNvPr id="4" name="灯片编号占位符 3">
            <a:extLst>
              <a:ext uri="{FF2B5EF4-FFF2-40B4-BE49-F238E27FC236}">
                <a16:creationId xmlns:a16="http://schemas.microsoft.com/office/drawing/2014/main" id="{F1C67A86-6CFB-2F45-9B02-F7883E55AB1F}"/>
              </a:ext>
            </a:extLst>
          </p:cNvPr>
          <p:cNvSpPr>
            <a:spLocks noGrp="1"/>
          </p:cNvSpPr>
          <p:nvPr>
            <p:ph type="sldNum" sz="quarter" idx="12"/>
          </p:nvPr>
        </p:nvSpPr>
        <p:spPr/>
        <p:txBody>
          <a:bodyPr/>
          <a:lstStyle/>
          <a:p>
            <a:fld id="{2EEF4661-7EC0-40D2-BD40-97E05B06772D}" type="slidenum">
              <a:rPr lang="zh-CN" altLang="en-US" smtClean="0">
                <a:solidFill>
                  <a:schemeClr val="tx1"/>
                </a:solidFill>
              </a:rPr>
              <a:pPr/>
              <a:t>13</a:t>
            </a:fld>
            <a:endParaRPr lang="zh-CN" altLang="en-US" dirty="0">
              <a:solidFill>
                <a:schemeClr val="tx1"/>
              </a:solidFill>
            </a:endParaRPr>
          </a:p>
        </p:txBody>
      </p:sp>
      <p:pic>
        <p:nvPicPr>
          <p:cNvPr id="5" name="图片 4">
            <a:extLst>
              <a:ext uri="{FF2B5EF4-FFF2-40B4-BE49-F238E27FC236}">
                <a16:creationId xmlns:a16="http://schemas.microsoft.com/office/drawing/2014/main" id="{1F6991B9-A87E-2E4D-876B-9854DE18E77B}"/>
              </a:ext>
            </a:extLst>
          </p:cNvPr>
          <p:cNvPicPr>
            <a:picLocks noChangeAspect="1"/>
          </p:cNvPicPr>
          <p:nvPr/>
        </p:nvPicPr>
        <p:blipFill>
          <a:blip r:embed="rId3"/>
          <a:stretch>
            <a:fillRect/>
          </a:stretch>
        </p:blipFill>
        <p:spPr>
          <a:xfrm rot="16200000">
            <a:off x="4947038" y="-1284338"/>
            <a:ext cx="2357503" cy="8692537"/>
          </a:xfrm>
          <a:prstGeom prst="rect">
            <a:avLst/>
          </a:prstGeom>
        </p:spPr>
      </p:pic>
      <p:sp>
        <p:nvSpPr>
          <p:cNvPr id="7" name="圆角矩形 6">
            <a:extLst>
              <a:ext uri="{FF2B5EF4-FFF2-40B4-BE49-F238E27FC236}">
                <a16:creationId xmlns:a16="http://schemas.microsoft.com/office/drawing/2014/main" id="{40107C0C-81C5-2D4E-B0CF-DD5EC76E0DB1}"/>
              </a:ext>
            </a:extLst>
          </p:cNvPr>
          <p:cNvSpPr/>
          <p:nvPr/>
        </p:nvSpPr>
        <p:spPr>
          <a:xfrm rot="16200000">
            <a:off x="1299951" y="2892297"/>
            <a:ext cx="1353614" cy="394478"/>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9" name="圆角矩形 8">
            <a:extLst>
              <a:ext uri="{FF2B5EF4-FFF2-40B4-BE49-F238E27FC236}">
                <a16:creationId xmlns:a16="http://schemas.microsoft.com/office/drawing/2014/main" id="{0EEEB87F-4B21-F349-A728-ECDF826B2001}"/>
              </a:ext>
            </a:extLst>
          </p:cNvPr>
          <p:cNvSpPr/>
          <p:nvPr/>
        </p:nvSpPr>
        <p:spPr>
          <a:xfrm rot="16200000">
            <a:off x="9458635" y="2864691"/>
            <a:ext cx="1353614" cy="394478"/>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0" name="圆角矩形 9">
            <a:extLst>
              <a:ext uri="{FF2B5EF4-FFF2-40B4-BE49-F238E27FC236}">
                <a16:creationId xmlns:a16="http://schemas.microsoft.com/office/drawing/2014/main" id="{EEDE414B-D85F-014D-85BF-819D90C2D88A}"/>
              </a:ext>
            </a:extLst>
          </p:cNvPr>
          <p:cNvSpPr/>
          <p:nvPr/>
        </p:nvSpPr>
        <p:spPr>
          <a:xfrm>
            <a:off x="1719943" y="1616783"/>
            <a:ext cx="2494418" cy="515471"/>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rgbClr val="FF0000"/>
                </a:solidFill>
                <a:latin typeface="+mj-ea"/>
                <a:ea typeface="+mj-ea"/>
              </a:rPr>
              <a:t>？</a:t>
            </a:r>
            <a:r>
              <a:rPr kumimoji="1" lang="en" altLang="zh-CN" b="1" dirty="0">
                <a:solidFill>
                  <a:srgbClr val="FF0000"/>
                </a:solidFill>
                <a:latin typeface="+mj-ea"/>
                <a:ea typeface="+mj-ea"/>
              </a:rPr>
              <a:t>Assembly time</a:t>
            </a:r>
            <a:endParaRPr kumimoji="1" lang="zh-CN" altLang="en-US" b="1" dirty="0">
              <a:solidFill>
                <a:srgbClr val="FF0000"/>
              </a:solidFill>
              <a:latin typeface="+mj-ea"/>
              <a:ea typeface="+mj-ea"/>
            </a:endParaRPr>
          </a:p>
        </p:txBody>
      </p:sp>
      <p:sp>
        <p:nvSpPr>
          <p:cNvPr id="11" name="圆角矩形 10">
            <a:extLst>
              <a:ext uri="{FF2B5EF4-FFF2-40B4-BE49-F238E27FC236}">
                <a16:creationId xmlns:a16="http://schemas.microsoft.com/office/drawing/2014/main" id="{CF33D7FD-856C-BB46-B907-3F41BF70AD6B}"/>
              </a:ext>
            </a:extLst>
          </p:cNvPr>
          <p:cNvSpPr/>
          <p:nvPr/>
        </p:nvSpPr>
        <p:spPr>
          <a:xfrm>
            <a:off x="5040086" y="4019424"/>
            <a:ext cx="2494418" cy="713275"/>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rgbClr val="FF0000"/>
                </a:solidFill>
                <a:latin typeface="+mj-ea"/>
                <a:ea typeface="+mj-ea"/>
              </a:rPr>
              <a:t>？</a:t>
            </a:r>
            <a:r>
              <a:rPr kumimoji="1" lang="en" altLang="zh-CN" b="1" dirty="0">
                <a:solidFill>
                  <a:srgbClr val="FF0000"/>
                </a:solidFill>
                <a:latin typeface="+mj-ea"/>
                <a:ea typeface="+mj-ea"/>
              </a:rPr>
              <a:t>Length</a:t>
            </a:r>
          </a:p>
          <a:p>
            <a:pPr algn="ctr"/>
            <a:r>
              <a:rPr kumimoji="1" lang="zh-CN" altLang="en-US" b="1" dirty="0">
                <a:solidFill>
                  <a:srgbClr val="FF0000"/>
                </a:solidFill>
                <a:latin typeface="+mj-ea"/>
                <a:ea typeface="+mj-ea"/>
              </a:rPr>
              <a:t>？</a:t>
            </a:r>
            <a:r>
              <a:rPr kumimoji="1" lang="en" altLang="zh-CN" b="1" dirty="0">
                <a:solidFill>
                  <a:srgbClr val="FF0000"/>
                </a:solidFill>
                <a:latin typeface="+mj-ea"/>
                <a:ea typeface="+mj-ea"/>
              </a:rPr>
              <a:t>Number of layers</a:t>
            </a:r>
            <a:endParaRPr kumimoji="1" lang="zh-CN" altLang="en-US" b="1" dirty="0">
              <a:solidFill>
                <a:srgbClr val="FF0000"/>
              </a:solidFill>
              <a:latin typeface="+mj-ea"/>
              <a:ea typeface="+mj-ea"/>
            </a:endParaRPr>
          </a:p>
        </p:txBody>
      </p:sp>
      <p:cxnSp>
        <p:nvCxnSpPr>
          <p:cNvPr id="12" name="直线箭头连接符 11">
            <a:extLst>
              <a:ext uri="{FF2B5EF4-FFF2-40B4-BE49-F238E27FC236}">
                <a16:creationId xmlns:a16="http://schemas.microsoft.com/office/drawing/2014/main" id="{5E55D1C2-7D1B-2148-AC19-D5B1CD769167}"/>
              </a:ext>
            </a:extLst>
          </p:cNvPr>
          <p:cNvCxnSpPr/>
          <p:nvPr/>
        </p:nvCxnSpPr>
        <p:spPr>
          <a:xfrm flipH="1">
            <a:off x="3015344" y="4376061"/>
            <a:ext cx="2024743" cy="0"/>
          </a:xfrm>
          <a:prstGeom prst="straightConnector1">
            <a:avLst/>
          </a:prstGeom>
          <a:ln w="38100">
            <a:solidFill>
              <a:srgbClr val="92629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4EA80AAB-E88B-124D-A153-A310E0CDD80E}"/>
              </a:ext>
            </a:extLst>
          </p:cNvPr>
          <p:cNvCxnSpPr>
            <a:cxnSpLocks/>
            <a:stCxn id="11" idx="3"/>
          </p:cNvCxnSpPr>
          <p:nvPr/>
        </p:nvCxnSpPr>
        <p:spPr>
          <a:xfrm>
            <a:off x="7534505" y="4376061"/>
            <a:ext cx="2099353" cy="0"/>
          </a:xfrm>
          <a:prstGeom prst="straightConnector1">
            <a:avLst/>
          </a:prstGeom>
          <a:ln w="38100">
            <a:solidFill>
              <a:srgbClr val="92629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50614E96-A4D1-9442-A55B-3C14C767CE58}"/>
              </a:ext>
            </a:extLst>
          </p:cNvPr>
          <p:cNvCxnSpPr>
            <a:cxnSpLocks/>
          </p:cNvCxnSpPr>
          <p:nvPr/>
        </p:nvCxnSpPr>
        <p:spPr>
          <a:xfrm>
            <a:off x="3015343" y="3439889"/>
            <a:ext cx="0" cy="1153883"/>
          </a:xfrm>
          <a:prstGeom prst="line">
            <a:avLst/>
          </a:prstGeom>
          <a:ln w="38100">
            <a:solidFill>
              <a:srgbClr val="926290"/>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520C1279-6F2E-604F-93E8-5FCE68D913A1}"/>
              </a:ext>
            </a:extLst>
          </p:cNvPr>
          <p:cNvCxnSpPr>
            <a:cxnSpLocks/>
          </p:cNvCxnSpPr>
          <p:nvPr/>
        </p:nvCxnSpPr>
        <p:spPr>
          <a:xfrm>
            <a:off x="9633857" y="3442482"/>
            <a:ext cx="0" cy="1153883"/>
          </a:xfrm>
          <a:prstGeom prst="line">
            <a:avLst/>
          </a:prstGeom>
          <a:ln w="38100">
            <a:solidFill>
              <a:srgbClr val="926290"/>
            </a:solidFill>
          </a:ln>
        </p:spPr>
        <p:style>
          <a:lnRef idx="1">
            <a:schemeClr val="accent1"/>
          </a:lnRef>
          <a:fillRef idx="0">
            <a:schemeClr val="accent1"/>
          </a:fillRef>
          <a:effectRef idx="0">
            <a:schemeClr val="accent1"/>
          </a:effectRef>
          <a:fontRef idx="minor">
            <a:schemeClr val="tx1"/>
          </a:fontRef>
        </p:style>
      </p:cxnSp>
      <p:graphicFrame>
        <p:nvGraphicFramePr>
          <p:cNvPr id="22" name="表格 22">
            <a:extLst>
              <a:ext uri="{FF2B5EF4-FFF2-40B4-BE49-F238E27FC236}">
                <a16:creationId xmlns:a16="http://schemas.microsoft.com/office/drawing/2014/main" id="{344B97BA-7319-FA40-BF33-5807546FA98B}"/>
              </a:ext>
            </a:extLst>
          </p:cNvPr>
          <p:cNvGraphicFramePr>
            <a:graphicFrameLocks noGrp="1"/>
          </p:cNvGraphicFramePr>
          <p:nvPr/>
        </p:nvGraphicFramePr>
        <p:xfrm>
          <a:off x="2243686" y="5272195"/>
          <a:ext cx="7764204" cy="756194"/>
        </p:xfrm>
        <a:graphic>
          <a:graphicData uri="http://schemas.openxmlformats.org/drawingml/2006/table">
            <a:tbl>
              <a:tblPr firstRow="1" bandRow="1">
                <a:tableStyleId>{5C22544A-7EE6-4342-B048-85BDC9FD1C3A}</a:tableStyleId>
              </a:tblPr>
              <a:tblGrid>
                <a:gridCol w="2332690">
                  <a:extLst>
                    <a:ext uri="{9D8B030D-6E8A-4147-A177-3AD203B41FA5}">
                      <a16:colId xmlns:a16="http://schemas.microsoft.com/office/drawing/2014/main" val="2625085984"/>
                    </a:ext>
                  </a:extLst>
                </a:gridCol>
                <a:gridCol w="5431514">
                  <a:extLst>
                    <a:ext uri="{9D8B030D-6E8A-4147-A177-3AD203B41FA5}">
                      <a16:colId xmlns:a16="http://schemas.microsoft.com/office/drawing/2014/main" val="1627196430"/>
                    </a:ext>
                  </a:extLst>
                </a:gridCol>
              </a:tblGrid>
              <a:tr h="385354">
                <a:tc>
                  <a:txBody>
                    <a:bodyPr/>
                    <a:lstStyle/>
                    <a:p>
                      <a:r>
                        <a:rPr lang="en" altLang="zh-CN" b="1" dirty="0">
                          <a:solidFill>
                            <a:schemeClr val="bg1"/>
                          </a:solidFill>
                          <a:latin typeface="+mj-lt"/>
                        </a:rPr>
                        <a:t>Cosmic ray test results</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tc>
                  <a:txBody>
                    <a:bodyPr/>
                    <a:lstStyle/>
                    <a:p>
                      <a:r>
                        <a:rPr lang="en" altLang="zh-CN" b="1" dirty="0">
                          <a:solidFill>
                            <a:schemeClr val="bg1"/>
                          </a:solidFill>
                          <a:latin typeface="+mj-lt"/>
                        </a:rPr>
                        <a:t>Waveform</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 altLang="zh-CN" b="1" dirty="0">
                          <a:solidFill>
                            <a:schemeClr val="bg1"/>
                          </a:solidFill>
                          <a:latin typeface="+mj-lt"/>
                        </a:rPr>
                        <a:t>Wave data</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 altLang="zh-CN" b="1" dirty="0">
                          <a:solidFill>
                            <a:schemeClr val="bg1"/>
                          </a:solidFill>
                          <a:latin typeface="+mj-lt"/>
                        </a:rPr>
                        <a:t>Peak</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US" altLang="zh-CN" b="1" dirty="0">
                          <a:solidFill>
                            <a:schemeClr val="bg1"/>
                          </a:solidFill>
                          <a:latin typeface="+mj-lt"/>
                        </a:rPr>
                        <a:t>Integral</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extLst>
                  <a:ext uri="{0D108BD9-81ED-4DB2-BD59-A6C34878D82A}">
                    <a16:rowId xmlns:a16="http://schemas.microsoft.com/office/drawing/2014/main" val="3781001020"/>
                  </a:ext>
                </a:extLst>
              </a:tr>
              <a:tr h="370840">
                <a:tc>
                  <a:txBody>
                    <a:bodyPr/>
                    <a:lstStyle/>
                    <a:p>
                      <a:r>
                        <a:rPr lang="en" altLang="zh-CN" b="1" dirty="0">
                          <a:solidFill>
                            <a:schemeClr val="bg1"/>
                          </a:solidFill>
                          <a:latin typeface="+mj-lt"/>
                        </a:rPr>
                        <a:t>X-ray test results</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b="0" kern="1200" dirty="0">
                          <a:solidFill>
                            <a:schemeClr val="bg1"/>
                          </a:solidFill>
                          <a:latin typeface="+mn-lt"/>
                          <a:ea typeface="+mn-ea"/>
                          <a:cs typeface="+mn-cs"/>
                        </a:rPr>
                        <a:t>Waveform</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 altLang="zh-CN" sz="1800" b="0" kern="1200" dirty="0">
                          <a:solidFill>
                            <a:schemeClr val="bg1"/>
                          </a:solidFill>
                          <a:latin typeface="+mn-lt"/>
                          <a:ea typeface="+mn-ea"/>
                          <a:cs typeface="+mn-cs"/>
                        </a:rPr>
                        <a:t>Wave data</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 altLang="zh-CN" sz="1800" b="0" kern="1200" dirty="0">
                          <a:solidFill>
                            <a:schemeClr val="bg1"/>
                          </a:solidFill>
                          <a:latin typeface="+mn-lt"/>
                          <a:ea typeface="+mn-ea"/>
                          <a:cs typeface="+mn-cs"/>
                        </a:rPr>
                        <a:t>Peak</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Integral</a:t>
                      </a:r>
                      <a:endParaRPr lang="zh-CN" altLang="en-US" sz="1800" b="0" kern="1200" dirty="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extLst>
                  <a:ext uri="{0D108BD9-81ED-4DB2-BD59-A6C34878D82A}">
                    <a16:rowId xmlns:a16="http://schemas.microsoft.com/office/drawing/2014/main" val="1557703288"/>
                  </a:ext>
                </a:extLst>
              </a:tr>
            </a:tbl>
          </a:graphicData>
        </a:graphic>
      </p:graphicFrame>
      <p:sp>
        <p:nvSpPr>
          <p:cNvPr id="6" name="MH_Number_4">
            <a:hlinkClick r:id="rId4" action="ppaction://hlinksldjump"/>
            <a:extLst>
              <a:ext uri="{FF2B5EF4-FFF2-40B4-BE49-F238E27FC236}">
                <a16:creationId xmlns:a16="http://schemas.microsoft.com/office/drawing/2014/main" id="{5B13A930-8D3E-48A2-8E93-52ADBA4F8AC6}"/>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8" name="MH_Entry_4">
            <a:hlinkClick r:id="rId4" action="ppaction://hlinksldjump"/>
            <a:extLst>
              <a:ext uri="{FF2B5EF4-FFF2-40B4-BE49-F238E27FC236}">
                <a16:creationId xmlns:a16="http://schemas.microsoft.com/office/drawing/2014/main" id="{B4E2E59A-EA44-427B-8F8D-1F90C5EA10EF}"/>
              </a:ext>
            </a:extLst>
          </p:cNvPr>
          <p:cNvSpPr/>
          <p:nvPr/>
        </p:nvSpPr>
        <p:spPr>
          <a:xfrm>
            <a:off x="1128397" y="495006"/>
            <a:ext cx="1614803"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Database</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2622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5E17C0-1BB3-6B46-A411-D469478FF348}"/>
              </a:ext>
            </a:extLst>
          </p:cNvPr>
          <p:cNvSpPr>
            <a:spLocks noGrp="1"/>
          </p:cNvSpPr>
          <p:nvPr>
            <p:ph type="title"/>
          </p:nvPr>
        </p:nvSpPr>
        <p:spPr>
          <a:xfrm>
            <a:off x="4762500" y="0"/>
            <a:ext cx="7429500" cy="1046639"/>
          </a:xfrm>
        </p:spPr>
        <p:txBody>
          <a:bodyPr/>
          <a:lstStyle/>
          <a:p>
            <a:r>
              <a:rPr kumimoji="1" lang="en-US" altLang="zh-CN" dirty="0"/>
              <a:t>Module</a:t>
            </a:r>
            <a:r>
              <a:rPr kumimoji="1" lang="zh-CN" altLang="en-US" dirty="0"/>
              <a:t> </a:t>
            </a:r>
            <a:r>
              <a:rPr kumimoji="1" lang="en-US" altLang="zh-CN" dirty="0"/>
              <a:t>Information</a:t>
            </a:r>
            <a:r>
              <a:rPr kumimoji="1" lang="zh-CN" altLang="en-US" dirty="0"/>
              <a:t> </a:t>
            </a:r>
            <a:r>
              <a:rPr kumimoji="1" lang="en-US" altLang="zh-CN" sz="1400" dirty="0"/>
              <a:t>——Seven parameters</a:t>
            </a:r>
            <a:endParaRPr kumimoji="1" lang="zh-CN" altLang="en-US" dirty="0"/>
          </a:p>
        </p:txBody>
      </p:sp>
      <p:sp>
        <p:nvSpPr>
          <p:cNvPr id="3" name="日期占位符 2">
            <a:extLst>
              <a:ext uri="{FF2B5EF4-FFF2-40B4-BE49-F238E27FC236}">
                <a16:creationId xmlns:a16="http://schemas.microsoft.com/office/drawing/2014/main" id="{ECE91ADD-7C4E-BD45-B395-A18041785141}"/>
              </a:ext>
            </a:extLst>
          </p:cNvPr>
          <p:cNvSpPr>
            <a:spLocks noGrp="1"/>
          </p:cNvSpPr>
          <p:nvPr>
            <p:ph type="dt" sz="half" idx="10"/>
          </p:nvPr>
        </p:nvSpPr>
        <p:spPr/>
        <p:txBody>
          <a:bodyPr/>
          <a:lstStyle/>
          <a:p>
            <a:fld id="{17F5C734-69F4-4C04-8D12-15AAC4BB33BF}" type="datetime1">
              <a:rPr lang="zh-CN" altLang="en-US" smtClean="0"/>
              <a:t>2020/10/29</a:t>
            </a:fld>
            <a:endParaRPr lang="zh-CN" altLang="en-US" dirty="0"/>
          </a:p>
        </p:txBody>
      </p:sp>
      <p:sp>
        <p:nvSpPr>
          <p:cNvPr id="4" name="灯片编号占位符 3">
            <a:extLst>
              <a:ext uri="{FF2B5EF4-FFF2-40B4-BE49-F238E27FC236}">
                <a16:creationId xmlns:a16="http://schemas.microsoft.com/office/drawing/2014/main" id="{86FF1491-ABCA-9E49-B1D8-B81A7571BFA7}"/>
              </a:ext>
            </a:extLst>
          </p:cNvPr>
          <p:cNvSpPr>
            <a:spLocks noGrp="1"/>
          </p:cNvSpPr>
          <p:nvPr>
            <p:ph type="sldNum" sz="quarter" idx="12"/>
          </p:nvPr>
        </p:nvSpPr>
        <p:spPr/>
        <p:txBody>
          <a:bodyPr/>
          <a:lstStyle/>
          <a:p>
            <a:fld id="{2EEF4661-7EC0-40D2-BD40-97E05B06772D}" type="slidenum">
              <a:rPr lang="zh-CN" altLang="en-US" smtClean="0">
                <a:solidFill>
                  <a:schemeClr val="tx1"/>
                </a:solidFill>
              </a:rPr>
              <a:pPr/>
              <a:t>14</a:t>
            </a:fld>
            <a:endParaRPr lang="zh-CN" altLang="en-US" dirty="0">
              <a:solidFill>
                <a:schemeClr val="tx1"/>
              </a:solidFill>
            </a:endParaRPr>
          </a:p>
        </p:txBody>
      </p:sp>
      <p:pic>
        <p:nvPicPr>
          <p:cNvPr id="5" name="图片 4">
            <a:extLst>
              <a:ext uri="{FF2B5EF4-FFF2-40B4-BE49-F238E27FC236}">
                <a16:creationId xmlns:a16="http://schemas.microsoft.com/office/drawing/2014/main" id="{A2C08584-949D-4F45-8012-EBC4F09BB296}"/>
              </a:ext>
            </a:extLst>
          </p:cNvPr>
          <p:cNvPicPr>
            <a:picLocks noChangeAspect="1"/>
          </p:cNvPicPr>
          <p:nvPr/>
        </p:nvPicPr>
        <p:blipFill>
          <a:blip r:embed="rId3"/>
          <a:stretch>
            <a:fillRect/>
          </a:stretch>
        </p:blipFill>
        <p:spPr>
          <a:xfrm>
            <a:off x="2114546" y="1368937"/>
            <a:ext cx="7286409" cy="4633714"/>
          </a:xfrm>
          <a:prstGeom prst="rect">
            <a:avLst/>
          </a:prstGeom>
        </p:spPr>
      </p:pic>
      <p:sp>
        <p:nvSpPr>
          <p:cNvPr id="6" name="矩形 5">
            <a:extLst>
              <a:ext uri="{FF2B5EF4-FFF2-40B4-BE49-F238E27FC236}">
                <a16:creationId xmlns:a16="http://schemas.microsoft.com/office/drawing/2014/main" id="{DBF9050C-7BB6-E745-82F7-F2158380E815}"/>
              </a:ext>
            </a:extLst>
          </p:cNvPr>
          <p:cNvSpPr/>
          <p:nvPr/>
        </p:nvSpPr>
        <p:spPr>
          <a:xfrm>
            <a:off x="2024744" y="1292808"/>
            <a:ext cx="2383971" cy="394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圆角矩形 6">
            <a:extLst>
              <a:ext uri="{FF2B5EF4-FFF2-40B4-BE49-F238E27FC236}">
                <a16:creationId xmlns:a16="http://schemas.microsoft.com/office/drawing/2014/main" id="{E26D599F-F01A-764B-B846-ACF143E6178C}"/>
              </a:ext>
            </a:extLst>
          </p:cNvPr>
          <p:cNvSpPr/>
          <p:nvPr/>
        </p:nvSpPr>
        <p:spPr>
          <a:xfrm rot="16200000">
            <a:off x="1648001" y="3549406"/>
            <a:ext cx="1353614" cy="394478"/>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2" name="圆角矩形 11">
            <a:extLst>
              <a:ext uri="{FF2B5EF4-FFF2-40B4-BE49-F238E27FC236}">
                <a16:creationId xmlns:a16="http://schemas.microsoft.com/office/drawing/2014/main" id="{02C6067B-6F0C-E04C-8B60-0679562B46D4}"/>
              </a:ext>
            </a:extLst>
          </p:cNvPr>
          <p:cNvSpPr/>
          <p:nvPr/>
        </p:nvSpPr>
        <p:spPr>
          <a:xfrm rot="16200000">
            <a:off x="5513907" y="3488555"/>
            <a:ext cx="1353614" cy="394478"/>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3" name="圆角矩形 12">
            <a:extLst>
              <a:ext uri="{FF2B5EF4-FFF2-40B4-BE49-F238E27FC236}">
                <a16:creationId xmlns:a16="http://schemas.microsoft.com/office/drawing/2014/main" id="{63A54760-B653-CF4E-89E3-2F1F0593B6A5}"/>
              </a:ext>
            </a:extLst>
          </p:cNvPr>
          <p:cNvSpPr/>
          <p:nvPr/>
        </p:nvSpPr>
        <p:spPr>
          <a:xfrm>
            <a:off x="3055100" y="5344112"/>
            <a:ext cx="1353614" cy="293087"/>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6" name="圆角矩形 15">
            <a:extLst>
              <a:ext uri="{FF2B5EF4-FFF2-40B4-BE49-F238E27FC236}">
                <a16:creationId xmlns:a16="http://schemas.microsoft.com/office/drawing/2014/main" id="{2E035528-3C47-9D45-B85A-EB0AB6499E26}"/>
              </a:ext>
            </a:extLst>
          </p:cNvPr>
          <p:cNvSpPr/>
          <p:nvPr/>
        </p:nvSpPr>
        <p:spPr>
          <a:xfrm>
            <a:off x="6701452" y="5547502"/>
            <a:ext cx="1837572" cy="394478"/>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7" name="圆角矩形 16">
            <a:extLst>
              <a:ext uri="{FF2B5EF4-FFF2-40B4-BE49-F238E27FC236}">
                <a16:creationId xmlns:a16="http://schemas.microsoft.com/office/drawing/2014/main" id="{F184A771-C9C4-E949-9007-C3B1D3A75579}"/>
              </a:ext>
            </a:extLst>
          </p:cNvPr>
          <p:cNvSpPr/>
          <p:nvPr/>
        </p:nvSpPr>
        <p:spPr>
          <a:xfrm>
            <a:off x="7270069" y="1220803"/>
            <a:ext cx="1837572" cy="515471"/>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18" name="圆角矩形 17">
            <a:extLst>
              <a:ext uri="{FF2B5EF4-FFF2-40B4-BE49-F238E27FC236}">
                <a16:creationId xmlns:a16="http://schemas.microsoft.com/office/drawing/2014/main" id="{FF9926B8-B591-7E43-9CC7-777BED9BB3EB}"/>
              </a:ext>
            </a:extLst>
          </p:cNvPr>
          <p:cNvSpPr/>
          <p:nvPr/>
        </p:nvSpPr>
        <p:spPr>
          <a:xfrm>
            <a:off x="1751011" y="1232312"/>
            <a:ext cx="2494418" cy="515471"/>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rgbClr val="FF0000"/>
                </a:solidFill>
                <a:latin typeface="+mj-ea"/>
                <a:ea typeface="+mj-ea"/>
              </a:rPr>
              <a:t>？</a:t>
            </a:r>
            <a:r>
              <a:rPr kumimoji="1" lang="en" altLang="zh-CN" b="1" dirty="0">
                <a:solidFill>
                  <a:srgbClr val="FF0000"/>
                </a:solidFill>
                <a:latin typeface="+mj-ea"/>
                <a:ea typeface="+mj-ea"/>
              </a:rPr>
              <a:t>Assembly time</a:t>
            </a:r>
            <a:endParaRPr kumimoji="1" lang="zh-CN" altLang="en-US" b="1" dirty="0">
              <a:solidFill>
                <a:srgbClr val="FF0000"/>
              </a:solidFill>
              <a:latin typeface="+mj-ea"/>
              <a:ea typeface="+mj-ea"/>
            </a:endParaRPr>
          </a:p>
        </p:txBody>
      </p:sp>
      <p:sp>
        <p:nvSpPr>
          <p:cNvPr id="20" name="圆角矩形 19">
            <a:extLst>
              <a:ext uri="{FF2B5EF4-FFF2-40B4-BE49-F238E27FC236}">
                <a16:creationId xmlns:a16="http://schemas.microsoft.com/office/drawing/2014/main" id="{9B9BEF10-58BF-C84D-BEE8-7F2E86AB8D32}"/>
              </a:ext>
            </a:extLst>
          </p:cNvPr>
          <p:cNvSpPr/>
          <p:nvPr/>
        </p:nvSpPr>
        <p:spPr>
          <a:xfrm>
            <a:off x="3216728" y="5637199"/>
            <a:ext cx="1353614" cy="293087"/>
          </a:xfrm>
          <a:prstGeom prst="roundRect">
            <a:avLst/>
          </a:prstGeom>
          <a:noFill/>
          <a:ln w="38100">
            <a:solidFill>
              <a:srgbClr val="926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FF0000"/>
                </a:solidFill>
                <a:latin typeface="+mj-ea"/>
                <a:ea typeface="+mj-ea"/>
              </a:rPr>
              <a:t>？</a:t>
            </a:r>
          </a:p>
        </p:txBody>
      </p:sp>
      <p:sp>
        <p:nvSpPr>
          <p:cNvPr id="8" name="MH_Number_4">
            <a:hlinkClick r:id="rId4" action="ppaction://hlinksldjump"/>
            <a:extLst>
              <a:ext uri="{FF2B5EF4-FFF2-40B4-BE49-F238E27FC236}">
                <a16:creationId xmlns:a16="http://schemas.microsoft.com/office/drawing/2014/main" id="{A82A4D16-BFC9-47A7-AC10-048C344D41D1}"/>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9" name="MH_Entry_4">
            <a:hlinkClick r:id="rId4" action="ppaction://hlinksldjump"/>
            <a:extLst>
              <a:ext uri="{FF2B5EF4-FFF2-40B4-BE49-F238E27FC236}">
                <a16:creationId xmlns:a16="http://schemas.microsoft.com/office/drawing/2014/main" id="{61F97F47-033D-4E82-8CFB-FB564AFB71C7}"/>
              </a:ext>
            </a:extLst>
          </p:cNvPr>
          <p:cNvSpPr/>
          <p:nvPr/>
        </p:nvSpPr>
        <p:spPr>
          <a:xfrm>
            <a:off x="1128398" y="495006"/>
            <a:ext cx="181482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Database</a:t>
            </a:r>
            <a:endParaRPr lang="zh-CN" altLang="en-US" sz="2400" dirty="0">
              <a:solidFill>
                <a:srgbClr val="62305E"/>
              </a:solidFill>
              <a:latin typeface="微软雅黑" panose="020B0503020204020204" pitchFamily="34" charset="-122"/>
              <a:ea typeface="微软雅黑" panose="020B0503020204020204" pitchFamily="34" charset="-122"/>
            </a:endParaRPr>
          </a:p>
        </p:txBody>
      </p:sp>
      <p:graphicFrame>
        <p:nvGraphicFramePr>
          <p:cNvPr id="11" name="表格 22">
            <a:extLst>
              <a:ext uri="{FF2B5EF4-FFF2-40B4-BE49-F238E27FC236}">
                <a16:creationId xmlns:a16="http://schemas.microsoft.com/office/drawing/2014/main" id="{DAAC6714-027D-4660-A178-2A1197B870E1}"/>
              </a:ext>
            </a:extLst>
          </p:cNvPr>
          <p:cNvGraphicFramePr>
            <a:graphicFrameLocks noGrp="1"/>
          </p:cNvGraphicFramePr>
          <p:nvPr>
            <p:extLst>
              <p:ext uri="{D42A27DB-BD31-4B8C-83A1-F6EECF244321}">
                <p14:modId xmlns:p14="http://schemas.microsoft.com/office/powerpoint/2010/main" val="2221431057"/>
              </p:ext>
            </p:extLst>
          </p:nvPr>
        </p:nvGraphicFramePr>
        <p:xfrm>
          <a:off x="2213898" y="6037043"/>
          <a:ext cx="7764204" cy="756194"/>
        </p:xfrm>
        <a:graphic>
          <a:graphicData uri="http://schemas.openxmlformats.org/drawingml/2006/table">
            <a:tbl>
              <a:tblPr firstRow="1" bandRow="1">
                <a:tableStyleId>{5C22544A-7EE6-4342-B048-85BDC9FD1C3A}</a:tableStyleId>
              </a:tblPr>
              <a:tblGrid>
                <a:gridCol w="2332690">
                  <a:extLst>
                    <a:ext uri="{9D8B030D-6E8A-4147-A177-3AD203B41FA5}">
                      <a16:colId xmlns:a16="http://schemas.microsoft.com/office/drawing/2014/main" val="2625085984"/>
                    </a:ext>
                  </a:extLst>
                </a:gridCol>
                <a:gridCol w="5431514">
                  <a:extLst>
                    <a:ext uri="{9D8B030D-6E8A-4147-A177-3AD203B41FA5}">
                      <a16:colId xmlns:a16="http://schemas.microsoft.com/office/drawing/2014/main" val="1627196430"/>
                    </a:ext>
                  </a:extLst>
                </a:gridCol>
              </a:tblGrid>
              <a:tr h="385354">
                <a:tc>
                  <a:txBody>
                    <a:bodyPr/>
                    <a:lstStyle/>
                    <a:p>
                      <a:r>
                        <a:rPr lang="en" altLang="zh-CN" b="1" dirty="0">
                          <a:solidFill>
                            <a:schemeClr val="bg1"/>
                          </a:solidFill>
                          <a:latin typeface="+mj-lt"/>
                        </a:rPr>
                        <a:t>Cosmic ray test results</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tc>
                  <a:txBody>
                    <a:bodyPr/>
                    <a:lstStyle/>
                    <a:p>
                      <a:r>
                        <a:rPr lang="en" altLang="zh-CN" b="1" dirty="0">
                          <a:solidFill>
                            <a:schemeClr val="bg1"/>
                          </a:solidFill>
                          <a:latin typeface="+mj-lt"/>
                        </a:rPr>
                        <a:t>Waveform</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 altLang="zh-CN" b="1" dirty="0">
                          <a:solidFill>
                            <a:schemeClr val="bg1"/>
                          </a:solidFill>
                          <a:latin typeface="+mj-lt"/>
                        </a:rPr>
                        <a:t>Wave data</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 altLang="zh-CN" b="1" dirty="0">
                          <a:solidFill>
                            <a:schemeClr val="bg1"/>
                          </a:solidFill>
                          <a:latin typeface="+mj-lt"/>
                        </a:rPr>
                        <a:t>Peak</a:t>
                      </a:r>
                      <a:r>
                        <a:rPr lang="zh-CN" altLang="en-US" b="1" dirty="0">
                          <a:solidFill>
                            <a:schemeClr val="bg1"/>
                          </a:solidFill>
                          <a:latin typeface="+mj-lt"/>
                        </a:rPr>
                        <a:t> </a:t>
                      </a:r>
                      <a:r>
                        <a:rPr lang="en-US" altLang="zh-CN" b="1" dirty="0">
                          <a:solidFill>
                            <a:schemeClr val="bg1"/>
                          </a:solidFill>
                          <a:latin typeface="+mj-lt"/>
                        </a:rPr>
                        <a:t>/</a:t>
                      </a:r>
                      <a:r>
                        <a:rPr lang="zh-CN" altLang="en-US" b="1" dirty="0">
                          <a:solidFill>
                            <a:schemeClr val="bg1"/>
                          </a:solidFill>
                          <a:latin typeface="+mj-lt"/>
                        </a:rPr>
                        <a:t> </a:t>
                      </a:r>
                      <a:r>
                        <a:rPr lang="en-US" altLang="zh-CN" b="1" dirty="0">
                          <a:solidFill>
                            <a:schemeClr val="bg1"/>
                          </a:solidFill>
                          <a:latin typeface="+mj-lt"/>
                        </a:rPr>
                        <a:t>Integral</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extLst>
                  <a:ext uri="{0D108BD9-81ED-4DB2-BD59-A6C34878D82A}">
                    <a16:rowId xmlns:a16="http://schemas.microsoft.com/office/drawing/2014/main" val="3781001020"/>
                  </a:ext>
                </a:extLst>
              </a:tr>
              <a:tr h="370840">
                <a:tc>
                  <a:txBody>
                    <a:bodyPr/>
                    <a:lstStyle/>
                    <a:p>
                      <a:r>
                        <a:rPr lang="en" altLang="zh-CN" b="1" dirty="0">
                          <a:solidFill>
                            <a:schemeClr val="bg1"/>
                          </a:solidFill>
                          <a:latin typeface="+mj-lt"/>
                        </a:rPr>
                        <a:t>X-ray test results</a:t>
                      </a:r>
                      <a:endParaRPr lang="zh-CN" altLang="en-US" b="1"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b="0" kern="1200" dirty="0">
                          <a:solidFill>
                            <a:schemeClr val="bg1"/>
                          </a:solidFill>
                          <a:latin typeface="+mn-lt"/>
                          <a:ea typeface="+mn-ea"/>
                          <a:cs typeface="+mn-cs"/>
                        </a:rPr>
                        <a:t>Waveform</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 altLang="zh-CN" sz="1800" b="0" kern="1200" dirty="0">
                          <a:solidFill>
                            <a:schemeClr val="bg1"/>
                          </a:solidFill>
                          <a:latin typeface="+mn-lt"/>
                          <a:ea typeface="+mn-ea"/>
                          <a:cs typeface="+mn-cs"/>
                        </a:rPr>
                        <a:t>Wave data</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 altLang="zh-CN" sz="1800" b="0" kern="1200" dirty="0">
                          <a:solidFill>
                            <a:schemeClr val="bg1"/>
                          </a:solidFill>
                          <a:latin typeface="+mn-lt"/>
                          <a:ea typeface="+mn-ea"/>
                          <a:cs typeface="+mn-cs"/>
                        </a:rPr>
                        <a:t>Peak</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a:t>
                      </a:r>
                      <a:r>
                        <a:rPr lang="zh-CN" altLang="en-US" sz="1800" b="0" kern="1200" dirty="0">
                          <a:solidFill>
                            <a:schemeClr val="bg1"/>
                          </a:solidFill>
                          <a:latin typeface="+mn-lt"/>
                          <a:ea typeface="+mn-ea"/>
                          <a:cs typeface="+mn-cs"/>
                        </a:rPr>
                        <a:t> </a:t>
                      </a:r>
                      <a:r>
                        <a:rPr lang="en-US" altLang="zh-CN" sz="1800" b="0" kern="1200" dirty="0">
                          <a:solidFill>
                            <a:schemeClr val="bg1"/>
                          </a:solidFill>
                          <a:latin typeface="+mn-lt"/>
                          <a:ea typeface="+mn-ea"/>
                          <a:cs typeface="+mn-cs"/>
                        </a:rPr>
                        <a:t>Integral</a:t>
                      </a:r>
                      <a:endParaRPr lang="zh-CN" altLang="en-US" sz="1800" b="0" kern="1200" dirty="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6290"/>
                    </a:solidFill>
                  </a:tcPr>
                </a:tc>
                <a:extLst>
                  <a:ext uri="{0D108BD9-81ED-4DB2-BD59-A6C34878D82A}">
                    <a16:rowId xmlns:a16="http://schemas.microsoft.com/office/drawing/2014/main" val="1557703288"/>
                  </a:ext>
                </a:extLst>
              </a:tr>
            </a:tbl>
          </a:graphicData>
        </a:graphic>
      </p:graphicFrame>
    </p:spTree>
    <p:extLst>
      <p:ext uri="{BB962C8B-B14F-4D97-AF65-F5344CB8AC3E}">
        <p14:creationId xmlns:p14="http://schemas.microsoft.com/office/powerpoint/2010/main" val="2835912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74EDA6-DBAE-427C-859D-F49133CAE830}"/>
              </a:ext>
            </a:extLst>
          </p:cNvPr>
          <p:cNvGrpSpPr/>
          <p:nvPr/>
        </p:nvGrpSpPr>
        <p:grpSpPr>
          <a:xfrm>
            <a:off x="2587679" y="2046140"/>
            <a:ext cx="7016643" cy="2765721"/>
            <a:chOff x="2587679" y="1677959"/>
            <a:chExt cx="7016643" cy="2765721"/>
          </a:xfrm>
        </p:grpSpPr>
        <p:sp>
          <p:nvSpPr>
            <p:cNvPr id="17" name="MH_Number_4">
              <a:hlinkClick r:id="rId2" action="ppaction://hlinksldjump"/>
            </p:cNvPr>
            <p:cNvSpPr/>
            <p:nvPr/>
          </p:nvSpPr>
          <p:spPr>
            <a:xfrm>
              <a:off x="2587679" y="179367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8" name="MH_Entry_4">
              <a:hlinkClick r:id="rId2" action="ppaction://hlinksldjump"/>
            </p:cNvPr>
            <p:cNvSpPr/>
            <p:nvPr/>
          </p:nvSpPr>
          <p:spPr>
            <a:xfrm>
              <a:off x="3390251" y="1677959"/>
              <a:ext cx="6214071" cy="5455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Mass Production Plan</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MH_Number_4">
              <a:hlinkClick r:id="rId2" action="ppaction://hlinksldjump"/>
            </p:cNvPr>
            <p:cNvSpPr/>
            <p:nvPr/>
          </p:nvSpPr>
          <p:spPr>
            <a:xfrm>
              <a:off x="2587679" y="253486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20" name="MH_Entry_4">
              <a:hlinkClick r:id="rId2" action="ppaction://hlinksldjump"/>
            </p:cNvPr>
            <p:cNvSpPr/>
            <p:nvPr/>
          </p:nvSpPr>
          <p:spPr>
            <a:xfrm>
              <a:off x="3390252" y="2420554"/>
              <a:ext cx="6214070"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Module Production in THU</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21" name="MH_Number_4">
              <a:hlinkClick r:id="rId2" action="ppaction://hlinksldjump"/>
            </p:cNvPr>
            <p:cNvSpPr/>
            <p:nvPr/>
          </p:nvSpPr>
          <p:spPr>
            <a:xfrm>
              <a:off x="2587679" y="3276049"/>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2" name="MH_Entry_4">
              <a:hlinkClick r:id="rId2" action="ppaction://hlinksldjump"/>
            </p:cNvPr>
            <p:cNvSpPr/>
            <p:nvPr/>
          </p:nvSpPr>
          <p:spPr>
            <a:xfrm>
              <a:off x="3390251" y="3161740"/>
              <a:ext cx="6214069"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Beam Test and Calibration </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3" name="MH_Number_4">
              <a:hlinkClick r:id="rId2" action="ppaction://hlinksldjump"/>
            </p:cNvPr>
            <p:cNvSpPr/>
            <p:nvPr/>
          </p:nvSpPr>
          <p:spPr>
            <a:xfrm>
              <a:off x="2587679" y="4012410"/>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4</a:t>
              </a:r>
              <a:endParaRPr lang="zh-CN" altLang="en-US" sz="2400" dirty="0">
                <a:solidFill>
                  <a:srgbClr val="FFFFFF"/>
                </a:solidFill>
                <a:ea typeface="Times New Roman" pitchFamily="18" charset="0"/>
              </a:endParaRPr>
            </a:p>
          </p:txBody>
        </p:sp>
        <p:sp>
          <p:nvSpPr>
            <p:cNvPr id="24" name="MH_Entry_4">
              <a:hlinkClick r:id="rId2" action="ppaction://hlinksldjump"/>
            </p:cNvPr>
            <p:cNvSpPr/>
            <p:nvPr/>
          </p:nvSpPr>
          <p:spPr>
            <a:xfrm>
              <a:off x="3390252" y="3898101"/>
              <a:ext cx="6214068"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Summary</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7781364" y="414507"/>
            <a:ext cx="2401722" cy="646331"/>
          </a:xfrm>
          <a:prstGeom prst="rect">
            <a:avLst/>
          </a:prstGeom>
          <a:noFill/>
        </p:spPr>
        <p:txBody>
          <a:bodyPr wrap="square" rtlCol="0">
            <a:spAutoFit/>
          </a:bodyPr>
          <a:lstStyle/>
          <a:p>
            <a:pPr algn="ctr"/>
            <a:r>
              <a:rPr lang="en-US" altLang="zh-CN"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rPr>
              <a:t>Contents</a:t>
            </a:r>
            <a:endParaRPr lang="zh-CN" altLang="en-US"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1" name="直接连接符 30"/>
          <p:cNvCxnSpPr>
            <a:cxnSpLocks/>
          </p:cNvCxnSpPr>
          <p:nvPr/>
        </p:nvCxnSpPr>
        <p:spPr>
          <a:xfrm>
            <a:off x="62753" y="737673"/>
            <a:ext cx="7853082" cy="0"/>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直接连接符 32"/>
          <p:cNvCxnSpPr>
            <a:cxnSpLocks/>
            <a:stCxn id="29" idx="3"/>
          </p:cNvCxnSpPr>
          <p:nvPr/>
        </p:nvCxnSpPr>
        <p:spPr>
          <a:xfrm>
            <a:off x="10183086" y="737673"/>
            <a:ext cx="1883408" cy="1"/>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灯片编号占位符 48"/>
          <p:cNvSpPr>
            <a:spLocks noGrp="1"/>
          </p:cNvSpPr>
          <p:nvPr>
            <p:ph type="sldNum" sz="quarter" idx="12"/>
          </p:nvPr>
        </p:nvSpPr>
        <p:spPr/>
        <p:txBody>
          <a:bodyPr/>
          <a:lstStyle/>
          <a:p>
            <a:fld id="{03114EF4-9A27-45D2-8970-5BB75B272BC9}" type="slidenum">
              <a:rPr lang="zh-CN" altLang="en-US" smtClean="0"/>
              <a:t>15</a:t>
            </a:fld>
            <a:endParaRPr lang="zh-CN" altLang="en-US"/>
          </a:p>
        </p:txBody>
      </p:sp>
      <p:sp>
        <p:nvSpPr>
          <p:cNvPr id="3" name="日期占位符 2">
            <a:extLst>
              <a:ext uri="{FF2B5EF4-FFF2-40B4-BE49-F238E27FC236}">
                <a16:creationId xmlns:a16="http://schemas.microsoft.com/office/drawing/2014/main" id="{AA9CAF59-BEEA-490C-8C53-ADE8B6F2590F}"/>
              </a:ext>
            </a:extLst>
          </p:cNvPr>
          <p:cNvSpPr>
            <a:spLocks noGrp="1"/>
          </p:cNvSpPr>
          <p:nvPr>
            <p:ph type="dt" sz="half" idx="10"/>
          </p:nvPr>
        </p:nvSpPr>
        <p:spPr/>
        <p:txBody>
          <a:bodyPr/>
          <a:lstStyle/>
          <a:p>
            <a:fld id="{64146BBE-A200-43F3-8378-C9930EFF6507}" type="datetime1">
              <a:rPr lang="zh-CN" altLang="en-US" smtClean="0"/>
              <a:t>2020/10/29</a:t>
            </a:fld>
            <a:endParaRPr lang="zh-CN" altLang="en-US"/>
          </a:p>
        </p:txBody>
      </p:sp>
    </p:spTree>
    <p:extLst>
      <p:ext uri="{BB962C8B-B14F-4D97-AF65-F5344CB8AC3E}">
        <p14:creationId xmlns:p14="http://schemas.microsoft.com/office/powerpoint/2010/main" val="384016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611CA34-C91F-4A6A-8C00-C3E8D4F103DF}"/>
              </a:ext>
            </a:extLst>
          </p:cNvPr>
          <p:cNvSpPr>
            <a:spLocks noGrp="1"/>
          </p:cNvSpPr>
          <p:nvPr>
            <p:ph type="sldNum" sz="quarter" idx="12"/>
          </p:nvPr>
        </p:nvSpPr>
        <p:spPr/>
        <p:txBody>
          <a:bodyPr/>
          <a:lstStyle/>
          <a:p>
            <a:fld id="{DBE272B7-1C36-47A2-A625-AEAFD9DE23F6}" type="slidenum">
              <a:rPr lang="zh-CN" altLang="en-US" smtClean="0"/>
              <a:t>16</a:t>
            </a:fld>
            <a:endParaRPr lang="zh-CN" altLang="en-US"/>
          </a:p>
        </p:txBody>
      </p:sp>
      <p:sp>
        <p:nvSpPr>
          <p:cNvPr id="6" name="MH_Number_4">
            <a:hlinkClick r:id="rId2" action="ppaction://hlinksldjump"/>
            <a:extLst>
              <a:ext uri="{FF2B5EF4-FFF2-40B4-BE49-F238E27FC236}">
                <a16:creationId xmlns:a16="http://schemas.microsoft.com/office/drawing/2014/main" id="{20CB646C-70C4-4CDA-8CB2-0146BA9FDB11}"/>
              </a:ext>
            </a:extLst>
          </p:cNvPr>
          <p:cNvSpPr/>
          <p:nvPr/>
        </p:nvSpPr>
        <p:spPr>
          <a:xfrm>
            <a:off x="325823" y="302435"/>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8" name="MH_Entry_4">
            <a:hlinkClick r:id="rId2" action="ppaction://hlinksldjump"/>
            <a:extLst>
              <a:ext uri="{FF2B5EF4-FFF2-40B4-BE49-F238E27FC236}">
                <a16:creationId xmlns:a16="http://schemas.microsoft.com/office/drawing/2014/main" id="{97968906-BC4E-4EC7-BCCB-4C69994EC3D7}"/>
              </a:ext>
            </a:extLst>
          </p:cNvPr>
          <p:cNvSpPr/>
          <p:nvPr/>
        </p:nvSpPr>
        <p:spPr>
          <a:xfrm>
            <a:off x="1128398" y="302435"/>
            <a:ext cx="336740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7030A0"/>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Production Site (THU)</a:t>
            </a:r>
          </a:p>
        </p:txBody>
      </p:sp>
      <p:grpSp>
        <p:nvGrpSpPr>
          <p:cNvPr id="18" name="组合 17">
            <a:extLst>
              <a:ext uri="{FF2B5EF4-FFF2-40B4-BE49-F238E27FC236}">
                <a16:creationId xmlns:a16="http://schemas.microsoft.com/office/drawing/2014/main" id="{80B2167E-C0FD-46FD-9FA2-F14E71C6A8EA}"/>
              </a:ext>
            </a:extLst>
          </p:cNvPr>
          <p:cNvGrpSpPr/>
          <p:nvPr/>
        </p:nvGrpSpPr>
        <p:grpSpPr>
          <a:xfrm>
            <a:off x="867611" y="973394"/>
            <a:ext cx="6437757" cy="5582171"/>
            <a:chOff x="309827" y="1607136"/>
            <a:chExt cx="4975405" cy="4230969"/>
          </a:xfrm>
        </p:grpSpPr>
        <p:pic>
          <p:nvPicPr>
            <p:cNvPr id="19" name="图片 18" descr="屏幕剪辑">
              <a:extLst>
                <a:ext uri="{FF2B5EF4-FFF2-40B4-BE49-F238E27FC236}">
                  <a16:creationId xmlns:a16="http://schemas.microsoft.com/office/drawing/2014/main" id="{B5BF837F-E64E-4B93-8801-FDABBAF4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27" y="1607136"/>
              <a:ext cx="4975405" cy="423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矩形标注 8">
              <a:extLst>
                <a:ext uri="{FF2B5EF4-FFF2-40B4-BE49-F238E27FC236}">
                  <a16:creationId xmlns:a16="http://schemas.microsoft.com/office/drawing/2014/main" id="{51E8D773-8FFC-4B75-971C-7B70DEB77148}"/>
                </a:ext>
              </a:extLst>
            </p:cNvPr>
            <p:cNvSpPr/>
            <p:nvPr/>
          </p:nvSpPr>
          <p:spPr>
            <a:xfrm>
              <a:off x="1042416" y="3959352"/>
              <a:ext cx="694944" cy="283464"/>
            </a:xfrm>
            <a:prstGeom prst="wedgeRectCallout">
              <a:avLst>
                <a:gd name="adj1" fmla="val 156305"/>
                <a:gd name="adj2" fmla="val 1035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THU</a:t>
              </a:r>
              <a:endParaRPr lang="zh-CN" altLang="en-US" b="1" dirty="0"/>
            </a:p>
          </p:txBody>
        </p:sp>
        <p:sp>
          <p:nvSpPr>
            <p:cNvPr id="21" name="矩形标注 9">
              <a:extLst>
                <a:ext uri="{FF2B5EF4-FFF2-40B4-BE49-F238E27FC236}">
                  <a16:creationId xmlns:a16="http://schemas.microsoft.com/office/drawing/2014/main" id="{198C42D0-8D72-4E9D-8B67-EB6C71325A99}"/>
                </a:ext>
              </a:extLst>
            </p:cNvPr>
            <p:cNvSpPr/>
            <p:nvPr/>
          </p:nvSpPr>
          <p:spPr>
            <a:xfrm>
              <a:off x="2606040" y="2129048"/>
              <a:ext cx="1124712" cy="339831"/>
            </a:xfrm>
            <a:prstGeom prst="wedgeRectCallout">
              <a:avLst>
                <a:gd name="adj1" fmla="val 114580"/>
                <a:gd name="adj2" fmla="val 815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NUCTECH</a:t>
              </a:r>
              <a:endParaRPr lang="zh-CN" altLang="en-US" b="1" dirty="0"/>
            </a:p>
          </p:txBody>
        </p:sp>
      </p:grpSp>
      <p:sp>
        <p:nvSpPr>
          <p:cNvPr id="22" name="内容占位符 7">
            <a:extLst>
              <a:ext uri="{FF2B5EF4-FFF2-40B4-BE49-F238E27FC236}">
                <a16:creationId xmlns:a16="http://schemas.microsoft.com/office/drawing/2014/main" id="{7EA87AC4-40FC-49DE-BA6E-730ABA332751}"/>
              </a:ext>
            </a:extLst>
          </p:cNvPr>
          <p:cNvSpPr txBox="1">
            <a:spLocks/>
          </p:cNvSpPr>
          <p:nvPr/>
        </p:nvSpPr>
        <p:spPr>
          <a:xfrm>
            <a:off x="7586765" y="2324611"/>
            <a:ext cx="4252810" cy="2879736"/>
          </a:xfrm>
          <a:prstGeom prst="rect">
            <a:avLst/>
          </a:prstGeom>
          <a:ln>
            <a:solidFill>
              <a:schemeClr val="tx1"/>
            </a:solidFill>
            <a:prstDash val="sysDash"/>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50000"/>
              </a:lnSpc>
              <a:buFont typeface="Arial" panose="020B0604020202020204" pitchFamily="34" charset="0"/>
              <a:buNone/>
            </a:pPr>
            <a:r>
              <a:rPr lang="en-US" altLang="zh-CN" sz="2000" b="1"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NUCTECH Company</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endParaRPr>
          </a:p>
          <a:p>
            <a:pPr marL="0" indent="457200" algn="just" defTabSz="457200">
              <a:lnSpc>
                <a:spcPct val="150000"/>
              </a:lnSpc>
              <a:buNone/>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The company is ~80km away from Tsinghua University. This is very convenient for testing and transportation of modules</a:t>
            </a:r>
          </a:p>
          <a:p>
            <a:pPr marL="0" indent="0">
              <a:lnSpc>
                <a:spcPct val="150000"/>
              </a:lnSpc>
              <a:buFont typeface="Arial" panose="020B0604020202020204" pitchFamily="34" charset="0"/>
              <a:buNone/>
            </a:pPr>
            <a:endParaRPr lang="zh-CN" altLang="en-US" sz="2000"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32448016-DEF7-4296-A89B-9A55037ED908}"/>
              </a:ext>
            </a:extLst>
          </p:cNvPr>
          <p:cNvSpPr>
            <a:spLocks noGrp="1"/>
          </p:cNvSpPr>
          <p:nvPr>
            <p:ph type="dt" sz="half" idx="10"/>
          </p:nvPr>
        </p:nvSpPr>
        <p:spPr/>
        <p:txBody>
          <a:bodyPr/>
          <a:lstStyle/>
          <a:p>
            <a:fld id="{04C2E3DA-BDCD-4BCB-8082-5CCA761CDBA2}" type="datetime1">
              <a:rPr lang="zh-CN" altLang="en-US" smtClean="0"/>
              <a:t>2020/10/29</a:t>
            </a:fld>
            <a:endParaRPr lang="zh-CN" altLang="en-US"/>
          </a:p>
        </p:txBody>
      </p:sp>
    </p:spTree>
    <p:extLst>
      <p:ext uri="{BB962C8B-B14F-4D97-AF65-F5344CB8AC3E}">
        <p14:creationId xmlns:p14="http://schemas.microsoft.com/office/powerpoint/2010/main" val="124200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506" y="3865467"/>
            <a:ext cx="3692110" cy="2769083"/>
          </a:xfrm>
          <a:prstGeom prst="rect">
            <a:avLst/>
          </a:prstGeom>
        </p:spPr>
      </p:pic>
      <p:sp>
        <p:nvSpPr>
          <p:cNvPr id="4" name="灯片编号占位符 3">
            <a:extLst>
              <a:ext uri="{FF2B5EF4-FFF2-40B4-BE49-F238E27FC236}">
                <a16:creationId xmlns:a16="http://schemas.microsoft.com/office/drawing/2014/main" id="{D4B194F9-2449-414F-9DCF-75713599F61E}"/>
              </a:ext>
            </a:extLst>
          </p:cNvPr>
          <p:cNvSpPr>
            <a:spLocks noGrp="1"/>
          </p:cNvSpPr>
          <p:nvPr>
            <p:ph type="sldNum" sz="quarter" idx="19"/>
          </p:nvPr>
        </p:nvSpPr>
        <p:spPr>
          <a:xfrm>
            <a:off x="9122664" y="6269425"/>
            <a:ext cx="2057400" cy="365125"/>
          </a:xfrm>
        </p:spPr>
        <p:txBody>
          <a:bodyPr/>
          <a:lstStyle/>
          <a:p>
            <a:fld id="{27F88BB7-CC08-4798-983A-B84533A2715B}" type="slidenum">
              <a:rPr lang="en-US" altLang="zh-CN" smtClean="0"/>
              <a:pPr/>
              <a:t>17</a:t>
            </a:fld>
            <a:endParaRPr lang="en-US" dirty="0"/>
          </a:p>
        </p:txBody>
      </p:sp>
      <p:grpSp>
        <p:nvGrpSpPr>
          <p:cNvPr id="35" name="组合 34"/>
          <p:cNvGrpSpPr/>
          <p:nvPr/>
        </p:nvGrpSpPr>
        <p:grpSpPr>
          <a:xfrm>
            <a:off x="676943" y="481129"/>
            <a:ext cx="10588464" cy="6287309"/>
            <a:chOff x="713519" y="127207"/>
            <a:chExt cx="10588464" cy="6287309"/>
          </a:xfrm>
        </p:grpSpPr>
        <p:sp>
          <p:nvSpPr>
            <p:cNvPr id="6" name="矩形 5"/>
            <p:cNvSpPr/>
            <p:nvPr/>
          </p:nvSpPr>
          <p:spPr>
            <a:xfrm>
              <a:off x="713519" y="2948940"/>
              <a:ext cx="5248656" cy="346557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solidFill>
              </a:endParaRPr>
            </a:p>
          </p:txBody>
        </p:sp>
        <p:sp>
          <p:nvSpPr>
            <p:cNvPr id="17" name="矩形 16"/>
            <p:cNvSpPr/>
            <p:nvPr/>
          </p:nvSpPr>
          <p:spPr>
            <a:xfrm>
              <a:off x="7284720" y="127207"/>
              <a:ext cx="4017263" cy="20746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Assembling area</a:t>
              </a:r>
            </a:p>
            <a:p>
              <a:pPr algn="ctr"/>
              <a:r>
                <a:rPr lang="en-US" altLang="zh-CN" sz="2000" b="1" dirty="0">
                  <a:solidFill>
                    <a:schemeClr val="tx1"/>
                  </a:solidFill>
                </a:rPr>
                <a:t>(two floors)</a:t>
              </a:r>
            </a:p>
            <a:p>
              <a:pPr algn="ctr"/>
              <a:endParaRPr lang="en-US" altLang="zh-CN" sz="2000" b="1" dirty="0">
                <a:solidFill>
                  <a:schemeClr val="tx1"/>
                </a:solidFill>
              </a:endParaRPr>
            </a:p>
          </p:txBody>
        </p:sp>
        <p:sp>
          <p:nvSpPr>
            <p:cNvPr id="7" name="矩形 6"/>
            <p:cNvSpPr/>
            <p:nvPr/>
          </p:nvSpPr>
          <p:spPr>
            <a:xfrm rot="16200000">
              <a:off x="5453015" y="4453128"/>
              <a:ext cx="896112" cy="457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Gate</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6911483" y="3204726"/>
              <a:ext cx="38035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129671" y="4453128"/>
              <a:ext cx="353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483096" y="2811534"/>
              <a:ext cx="37368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219944" y="2427732"/>
              <a:ext cx="0" cy="3838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0696701" y="2418342"/>
              <a:ext cx="0" cy="7863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998124" y="1961142"/>
              <a:ext cx="896112" cy="457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Gate</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610060" y="2836231"/>
              <a:ext cx="1549179" cy="369332"/>
            </a:xfrm>
            <a:prstGeom prst="rect">
              <a:avLst/>
            </a:prstGeom>
            <a:noFill/>
          </p:spPr>
          <p:txBody>
            <a:bodyPr wrap="square" rtlCol="0">
              <a:spAutoFit/>
            </a:bodyPr>
            <a:lstStyle>
              <a:defPPr>
                <a:defRPr lang="zh-CN"/>
              </a:defPPr>
              <a:lvl1pPr>
                <a:defRPr b="1">
                  <a:latin typeface="微软雅黑" panose="020B0503020204020204" pitchFamily="34" charset="-122"/>
                  <a:ea typeface="微软雅黑" panose="020B0503020204020204" pitchFamily="34" charset="-122"/>
                </a:defRPr>
              </a:lvl1pPr>
            </a:lstStyle>
            <a:p>
              <a:endParaRPr lang="zh-CN" altLang="en-US" dirty="0"/>
            </a:p>
          </p:txBody>
        </p:sp>
        <p:cxnSp>
          <p:nvCxnSpPr>
            <p:cNvPr id="20" name="直接连接符 19"/>
            <p:cNvCxnSpPr/>
            <p:nvPr/>
          </p:nvCxnSpPr>
          <p:spPr>
            <a:xfrm>
              <a:off x="6129671" y="4818888"/>
              <a:ext cx="7818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911483" y="3204726"/>
              <a:ext cx="0" cy="16141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483096" y="2811534"/>
              <a:ext cx="0" cy="1641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矩形 38"/>
          <p:cNvSpPr/>
          <p:nvPr/>
        </p:nvSpPr>
        <p:spPr>
          <a:xfrm>
            <a:off x="1256250" y="4681706"/>
            <a:ext cx="3849440" cy="707886"/>
          </a:xfrm>
          <a:prstGeom prst="rect">
            <a:avLst/>
          </a:prstGeom>
        </p:spPr>
        <p:txBody>
          <a:bodyPr wrap="square">
            <a:spAutoFit/>
          </a:bodyPr>
          <a:lstStyle/>
          <a:p>
            <a:pPr algn="ctr"/>
            <a:r>
              <a:rPr lang="en-US" altLang="zh-CN" sz="2000" b="1" dirty="0"/>
              <a:t>Cutting area</a:t>
            </a:r>
          </a:p>
          <a:p>
            <a:pPr algn="ctr"/>
            <a:r>
              <a:rPr lang="en-US" altLang="zh-CN" sz="2000" b="1" dirty="0"/>
              <a:t>(3 milling machine or more)</a:t>
            </a:r>
            <a:endParaRPr lang="zh-CN" altLang="en-US" sz="2000" b="1" dirty="0"/>
          </a:p>
        </p:txBody>
      </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926" y="384843"/>
            <a:ext cx="2901552" cy="2176164"/>
          </a:xfrm>
          <a:prstGeom prst="rect">
            <a:avLst/>
          </a:prstGeom>
        </p:spPr>
      </p:pic>
      <p:sp>
        <p:nvSpPr>
          <p:cNvPr id="2" name="矩形标注 1"/>
          <p:cNvSpPr/>
          <p:nvPr/>
        </p:nvSpPr>
        <p:spPr>
          <a:xfrm>
            <a:off x="7153505" y="3864630"/>
            <a:ext cx="3692110" cy="2769920"/>
          </a:xfrm>
          <a:prstGeom prst="wedgeRectCallout">
            <a:avLst>
              <a:gd name="adj1" fmla="val -100991"/>
              <a:gd name="adj2" fmla="val 25229"/>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a:off x="4087926" y="384844"/>
            <a:ext cx="2901551" cy="2170966"/>
          </a:xfrm>
          <a:prstGeom prst="wedgeRectCallout">
            <a:avLst>
              <a:gd name="adj1" fmla="val 86739"/>
              <a:gd name="adj2" fmla="val 15265"/>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MH_Number_4">
            <a:hlinkClick r:id="rId5" action="ppaction://hlinksldjump"/>
            <a:extLst>
              <a:ext uri="{FF2B5EF4-FFF2-40B4-BE49-F238E27FC236}">
                <a16:creationId xmlns:a16="http://schemas.microsoft.com/office/drawing/2014/main" id="{420FBDB0-05F3-4450-870F-2CD13C15418A}"/>
              </a:ext>
            </a:extLst>
          </p:cNvPr>
          <p:cNvSpPr/>
          <p:nvPr/>
        </p:nvSpPr>
        <p:spPr>
          <a:xfrm>
            <a:off x="325823" y="302435"/>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9" name="MH_Entry_4">
            <a:hlinkClick r:id="rId5" action="ppaction://hlinksldjump"/>
            <a:extLst>
              <a:ext uri="{FF2B5EF4-FFF2-40B4-BE49-F238E27FC236}">
                <a16:creationId xmlns:a16="http://schemas.microsoft.com/office/drawing/2014/main" id="{4E95CC00-2CCF-4A93-93BE-15A00D272BDB}"/>
              </a:ext>
            </a:extLst>
          </p:cNvPr>
          <p:cNvSpPr/>
          <p:nvPr/>
        </p:nvSpPr>
        <p:spPr>
          <a:xfrm>
            <a:off x="1128398" y="302435"/>
            <a:ext cx="270086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Production Site </a:t>
            </a:r>
          </a:p>
        </p:txBody>
      </p:sp>
      <p:sp>
        <p:nvSpPr>
          <p:cNvPr id="32" name="文本框 31">
            <a:extLst>
              <a:ext uri="{FF2B5EF4-FFF2-40B4-BE49-F238E27FC236}">
                <a16:creationId xmlns:a16="http://schemas.microsoft.com/office/drawing/2014/main" id="{91F0F4B5-3CCB-4D5E-B5D8-9BF4FB07335D}"/>
              </a:ext>
            </a:extLst>
          </p:cNvPr>
          <p:cNvSpPr txBox="1"/>
          <p:nvPr/>
        </p:nvSpPr>
        <p:spPr>
          <a:xfrm>
            <a:off x="1032272" y="1856185"/>
            <a:ext cx="2410175" cy="461665"/>
          </a:xfrm>
          <a:prstGeom prst="rect">
            <a:avLst/>
          </a:prstGeom>
          <a:noFill/>
        </p:spPr>
        <p:txBody>
          <a:bodyPr wrap="square">
            <a:spAutoFit/>
          </a:bodyPr>
          <a:lstStyle/>
          <a:p>
            <a:r>
              <a:rPr lang="en-US" altLang="zh-CN" sz="2400" dirty="0">
                <a:latin typeface="微软雅黑" panose="020B0503020204020204" pitchFamily="34" charset="-122"/>
                <a:ea typeface="微软雅黑" panose="020B0503020204020204" pitchFamily="34" charset="-122"/>
              </a:rPr>
              <a:t>400m</a:t>
            </a:r>
            <a:r>
              <a:rPr lang="en-US" altLang="zh-CN" sz="2400" baseline="30000" dirty="0">
                <a:latin typeface="微软雅黑" panose="020B0503020204020204" pitchFamily="34" charset="-122"/>
                <a:ea typeface="微软雅黑" panose="020B0503020204020204" pitchFamily="34" charset="-122"/>
              </a:rPr>
              <a:t>2</a:t>
            </a:r>
            <a:r>
              <a:rPr lang="en-US" altLang="zh-CN" sz="2400" dirty="0">
                <a:latin typeface="微软雅黑" panose="020B0503020204020204" pitchFamily="34" charset="-122"/>
                <a:ea typeface="微软雅黑" panose="020B0503020204020204" pitchFamily="34" charset="-122"/>
              </a:rPr>
              <a:t> in total</a:t>
            </a:r>
            <a:endParaRPr lang="zh-CN" altLang="en-US" sz="2400"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0E927B2B-33FC-4E1A-B0A7-2B1E4A17DF1F}"/>
              </a:ext>
            </a:extLst>
          </p:cNvPr>
          <p:cNvSpPr>
            <a:spLocks noGrp="1"/>
          </p:cNvSpPr>
          <p:nvPr>
            <p:ph type="dt" sz="half" idx="17"/>
          </p:nvPr>
        </p:nvSpPr>
        <p:spPr/>
        <p:txBody>
          <a:bodyPr/>
          <a:lstStyle/>
          <a:p>
            <a:fld id="{80095F24-1A38-4C39-A054-DC1CC01388EE}" type="datetime1">
              <a:rPr lang="zh-CN" altLang="en-US" smtClean="0"/>
              <a:t>2020/10/29</a:t>
            </a:fld>
            <a:endParaRPr lang="zh-CN" altLang="en-US"/>
          </a:p>
        </p:txBody>
      </p:sp>
    </p:spTree>
    <p:extLst>
      <p:ext uri="{BB962C8B-B14F-4D97-AF65-F5344CB8AC3E}">
        <p14:creationId xmlns:p14="http://schemas.microsoft.com/office/powerpoint/2010/main" val="398848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50" y="920613"/>
            <a:ext cx="10981372" cy="2088061"/>
          </a:xfrm>
          <a:prstGeom prst="rect">
            <a:avLst/>
          </a:prstGeom>
        </p:spPr>
      </p:pic>
      <p:sp>
        <p:nvSpPr>
          <p:cNvPr id="7" name="流程图: 手动输入 6"/>
          <p:cNvSpPr/>
          <p:nvPr/>
        </p:nvSpPr>
        <p:spPr>
          <a:xfrm rot="5400000">
            <a:off x="310737" y="1392289"/>
            <a:ext cx="2088061" cy="1144709"/>
          </a:xfrm>
          <a:prstGeom prst="flowChartManualInput">
            <a:avLst/>
          </a:prstGeom>
          <a:noFill/>
          <a:ln w="38100">
            <a:solidFill>
              <a:srgbClr val="FFFF66"/>
            </a:solidFill>
            <a:prstDash val="sysDash"/>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2305E"/>
              </a:solidFill>
            </a:endParaRPr>
          </a:p>
        </p:txBody>
      </p:sp>
      <p:sp>
        <p:nvSpPr>
          <p:cNvPr id="8" name="文本框 7"/>
          <p:cNvSpPr txBox="1"/>
          <p:nvPr/>
        </p:nvSpPr>
        <p:spPr>
          <a:xfrm>
            <a:off x="4150254" y="3174543"/>
            <a:ext cx="7381568" cy="3269613"/>
          </a:xfrm>
          <a:prstGeom prst="rect">
            <a:avLst/>
          </a:prstGeom>
          <a:noFill/>
        </p:spPr>
        <p:txBody>
          <a:bodyPr wrap="square" rtlCol="0">
            <a:spAutoFit/>
          </a:bodyPr>
          <a:lstStyle/>
          <a:p>
            <a:pPr indent="457200" algn="just">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Up to now, two modules have been produced in THU, the angle of which is the smallest. </a:t>
            </a:r>
          </a:p>
          <a:p>
            <a:pPr indent="457200" algn="just">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After measurement, the size of the module has met the design requirements. This means that THU has fully mastered the process flow of Module production.</a:t>
            </a:r>
          </a:p>
          <a:p>
            <a:pPr indent="457200" algn="just">
              <a:lnSpc>
                <a:spcPct val="150000"/>
              </a:lnSpc>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Next, the performance of the two prototypes will be tested after getting the electronics.</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p:cNvSpPr txBox="1"/>
          <p:nvPr/>
        </p:nvSpPr>
        <p:spPr>
          <a:xfrm>
            <a:off x="1315982" y="6095438"/>
            <a:ext cx="2146308" cy="369332"/>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Produced in 2020</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DBE272B7-1C36-47A2-A625-AEAFD9DE23F6}" type="slidenum">
              <a:rPr lang="zh-CN" altLang="en-US" smtClean="0"/>
              <a:t>18</a:t>
            </a:fld>
            <a:endParaRPr lang="zh-CN" altLang="en-US"/>
          </a:p>
        </p:txBody>
      </p:sp>
      <p:pic>
        <p:nvPicPr>
          <p:cNvPr id="6" name="图片 5">
            <a:extLst>
              <a:ext uri="{FF2B5EF4-FFF2-40B4-BE49-F238E27FC236}">
                <a16:creationId xmlns:a16="http://schemas.microsoft.com/office/drawing/2014/main" id="{3EA32A1F-9811-4295-B39E-C26683A84C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10" b="7315"/>
          <a:stretch/>
        </p:blipFill>
        <p:spPr>
          <a:xfrm>
            <a:off x="1103261" y="3369845"/>
            <a:ext cx="2571750" cy="2651125"/>
          </a:xfrm>
          <a:prstGeom prst="rect">
            <a:avLst/>
          </a:prstGeom>
        </p:spPr>
      </p:pic>
      <p:sp>
        <p:nvSpPr>
          <p:cNvPr id="16" name="MH_Number_4">
            <a:hlinkClick r:id="rId4" action="ppaction://hlinksldjump"/>
            <a:extLst>
              <a:ext uri="{FF2B5EF4-FFF2-40B4-BE49-F238E27FC236}">
                <a16:creationId xmlns:a16="http://schemas.microsoft.com/office/drawing/2014/main" id="{CAC0B794-6FB2-4339-9017-C4F752EB08ED}"/>
              </a:ext>
            </a:extLst>
          </p:cNvPr>
          <p:cNvSpPr/>
          <p:nvPr/>
        </p:nvSpPr>
        <p:spPr>
          <a:xfrm>
            <a:off x="325823" y="302435"/>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18" name="MH_Entry_4">
            <a:hlinkClick r:id="rId4" action="ppaction://hlinksldjump"/>
            <a:extLst>
              <a:ext uri="{FF2B5EF4-FFF2-40B4-BE49-F238E27FC236}">
                <a16:creationId xmlns:a16="http://schemas.microsoft.com/office/drawing/2014/main" id="{AC3E97EA-14B3-4D36-8738-099460610CF8}"/>
              </a:ext>
            </a:extLst>
          </p:cNvPr>
          <p:cNvSpPr/>
          <p:nvPr/>
        </p:nvSpPr>
        <p:spPr>
          <a:xfrm>
            <a:off x="1128398" y="302435"/>
            <a:ext cx="430085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Module Production in THU</a:t>
            </a:r>
          </a:p>
        </p:txBody>
      </p:sp>
      <p:sp>
        <p:nvSpPr>
          <p:cNvPr id="3" name="日期占位符 2">
            <a:extLst>
              <a:ext uri="{FF2B5EF4-FFF2-40B4-BE49-F238E27FC236}">
                <a16:creationId xmlns:a16="http://schemas.microsoft.com/office/drawing/2014/main" id="{F6269220-1AD1-40CA-9AA0-527006BA1BB0}"/>
              </a:ext>
            </a:extLst>
          </p:cNvPr>
          <p:cNvSpPr>
            <a:spLocks noGrp="1"/>
          </p:cNvSpPr>
          <p:nvPr>
            <p:ph type="dt" sz="half" idx="10"/>
          </p:nvPr>
        </p:nvSpPr>
        <p:spPr/>
        <p:txBody>
          <a:bodyPr/>
          <a:lstStyle/>
          <a:p>
            <a:fld id="{5F154E44-6C99-40F2-B227-43FED3351737}" type="datetime1">
              <a:rPr lang="zh-CN" altLang="en-US" smtClean="0"/>
              <a:t>2020/10/29</a:t>
            </a:fld>
            <a:endParaRPr lang="zh-CN" altLang="en-US"/>
          </a:p>
        </p:txBody>
      </p:sp>
    </p:spTree>
    <p:extLst>
      <p:ext uri="{BB962C8B-B14F-4D97-AF65-F5344CB8AC3E}">
        <p14:creationId xmlns:p14="http://schemas.microsoft.com/office/powerpoint/2010/main" val="82045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4B194F9-2449-414F-9DCF-75713599F61E}"/>
              </a:ext>
            </a:extLst>
          </p:cNvPr>
          <p:cNvSpPr>
            <a:spLocks noGrp="1"/>
          </p:cNvSpPr>
          <p:nvPr>
            <p:ph type="sldNum" sz="quarter" idx="19"/>
          </p:nvPr>
        </p:nvSpPr>
        <p:spPr>
          <a:xfrm>
            <a:off x="8610600" y="6443161"/>
            <a:ext cx="2057400" cy="365125"/>
          </a:xfrm>
        </p:spPr>
        <p:txBody>
          <a:bodyPr/>
          <a:lstStyle/>
          <a:p>
            <a:fld id="{27F88BB7-CC08-4798-983A-B84533A2715B}" type="slidenum">
              <a:rPr lang="en-US" altLang="zh-CN" smtClean="0"/>
              <a:pPr/>
              <a:t>19</a:t>
            </a:fld>
            <a:endParaRPr lang="en-US"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228" y="646762"/>
            <a:ext cx="5573650" cy="3146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内容占位符 7">
            <a:extLst>
              <a:ext uri="{FF2B5EF4-FFF2-40B4-BE49-F238E27FC236}">
                <a16:creationId xmlns:a16="http://schemas.microsoft.com/office/drawing/2014/main" id="{001DDA2A-FB02-46AA-B115-B7A1A194D088}"/>
              </a:ext>
            </a:extLst>
          </p:cNvPr>
          <p:cNvSpPr>
            <a:spLocks noGrp="1"/>
          </p:cNvSpPr>
          <p:nvPr>
            <p:ph idx="16"/>
          </p:nvPr>
        </p:nvSpPr>
        <p:spPr>
          <a:xfrm>
            <a:off x="4948757" y="4199079"/>
            <a:ext cx="6795568" cy="2244082"/>
          </a:xfrm>
          <a:ln>
            <a:solidFill>
              <a:schemeClr val="tx1"/>
            </a:solidFill>
            <a:prstDash val="sysDash"/>
          </a:ln>
        </p:spPr>
        <p:txBody>
          <a:bodyPr>
            <a:noAutofit/>
          </a:bodyPr>
          <a:lstStyle/>
          <a:p>
            <a:pPr marL="0" indent="0" defTabSz="457200">
              <a:lnSpc>
                <a:spcPct val="150000"/>
              </a:lnSpc>
              <a:buNone/>
            </a:pPr>
            <a:r>
              <a:rPr lang="en-US" altLang="zh-CN" sz="2000" dirty="0">
                <a:solidFill>
                  <a:schemeClr val="dk1"/>
                </a:solidFill>
                <a:latin typeface="微软雅黑" panose="020B0503020204020204" pitchFamily="34" charset="-122"/>
                <a:cs typeface="Times New Roman" panose="02020603050405020304" pitchFamily="18" charset="0"/>
              </a:rPr>
              <a:t>Step1. </a:t>
            </a:r>
            <a:r>
              <a:rPr lang="en-US" altLang="zh-CN" sz="2000" b="0" dirty="0">
                <a:solidFill>
                  <a:schemeClr val="dk1"/>
                </a:solidFill>
                <a:latin typeface="微软雅黑" panose="020B0503020204020204" pitchFamily="34" charset="-122"/>
                <a:cs typeface="Times New Roman" panose="02020603050405020304" pitchFamily="18" charset="0"/>
              </a:rPr>
              <a:t>Powder painting on the whole lead (large area).</a:t>
            </a:r>
          </a:p>
          <a:p>
            <a:pPr marL="0" indent="0" defTabSz="457200">
              <a:lnSpc>
                <a:spcPct val="150000"/>
              </a:lnSpc>
              <a:buNone/>
            </a:pPr>
            <a:r>
              <a:rPr lang="en-US" altLang="zh-CN" sz="2000" dirty="0">
                <a:solidFill>
                  <a:schemeClr val="dk1"/>
                </a:solidFill>
                <a:latin typeface="微软雅黑" panose="020B0503020204020204" pitchFamily="34" charset="-122"/>
                <a:cs typeface="Times New Roman" panose="02020603050405020304" pitchFamily="18" charset="0"/>
              </a:rPr>
              <a:t>Step2. </a:t>
            </a:r>
            <a:r>
              <a:rPr lang="en-US" altLang="zh-CN" sz="2000" b="0" dirty="0">
                <a:solidFill>
                  <a:schemeClr val="dk1"/>
                </a:solidFill>
                <a:latin typeface="微软雅黑" panose="020B0503020204020204" pitchFamily="34" charset="-122"/>
                <a:cs typeface="Times New Roman" panose="02020603050405020304" pitchFamily="18" charset="0"/>
              </a:rPr>
              <a:t>Cutting lead into a circle with a width of 5cm.</a:t>
            </a:r>
          </a:p>
          <a:p>
            <a:pPr marL="0" indent="0" defTabSz="457200">
              <a:lnSpc>
                <a:spcPct val="150000"/>
              </a:lnSpc>
              <a:buNone/>
            </a:pPr>
            <a:r>
              <a:rPr lang="en-US" altLang="zh-CN" sz="2000" dirty="0">
                <a:solidFill>
                  <a:schemeClr val="dk1"/>
                </a:solidFill>
                <a:latin typeface="微软雅黑" panose="020B0503020204020204" pitchFamily="34" charset="-122"/>
                <a:cs typeface="Times New Roman" panose="02020603050405020304" pitchFamily="18" charset="0"/>
              </a:rPr>
              <a:t>Step3. </a:t>
            </a:r>
            <a:r>
              <a:rPr lang="en-US" altLang="zh-CN" sz="2000" b="0" dirty="0">
                <a:solidFill>
                  <a:schemeClr val="dk1"/>
                </a:solidFill>
                <a:latin typeface="微软雅黑" panose="020B0503020204020204" pitchFamily="34" charset="-122"/>
                <a:cs typeface="Times New Roman" panose="02020603050405020304" pitchFamily="18" charset="0"/>
              </a:rPr>
              <a:t>Punching with automatic machine.</a:t>
            </a:r>
          </a:p>
          <a:p>
            <a:pPr defTabSz="457200">
              <a:lnSpc>
                <a:spcPct val="150000"/>
              </a:lnSpc>
              <a:buFont typeface="Wingdings" panose="05000000000000000000" pitchFamily="2" charset="2"/>
              <a:buChar char="ü"/>
            </a:pPr>
            <a:r>
              <a:rPr lang="en-US" altLang="zh-CN" sz="2000" b="0" dirty="0">
                <a:solidFill>
                  <a:srgbClr val="7030A0"/>
                </a:solidFill>
                <a:latin typeface="微软雅黑" panose="020B0503020204020204" pitchFamily="34" charset="-122"/>
                <a:cs typeface="Times New Roman" panose="02020603050405020304" pitchFamily="18" charset="0"/>
              </a:rPr>
              <a:t>Thickness uniformity is very good by this method.</a:t>
            </a:r>
          </a:p>
          <a:p>
            <a:pPr marL="0" indent="0">
              <a:lnSpc>
                <a:spcPct val="150000"/>
              </a:lnSpc>
              <a:buNone/>
            </a:pPr>
            <a:endParaRPr lang="zh-CN" altLang="en-US" sz="2000" b="0" dirty="0">
              <a:latin typeface="微软雅黑" panose="020B0503020204020204" pitchFamily="34" charset="-122"/>
            </a:endParaRPr>
          </a:p>
        </p:txBody>
      </p:sp>
      <p:pic>
        <p:nvPicPr>
          <p:cNvPr id="7"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17639" y="3471326"/>
            <a:ext cx="2703564" cy="3605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6806" y="646002"/>
            <a:ext cx="4720762" cy="314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H_Number_4">
            <a:hlinkClick r:id="rId6" action="ppaction://hlinksldjump"/>
            <a:extLst>
              <a:ext uri="{FF2B5EF4-FFF2-40B4-BE49-F238E27FC236}">
                <a16:creationId xmlns:a16="http://schemas.microsoft.com/office/drawing/2014/main" id="{4AFE9D52-AA4A-44B5-B47A-DA5659AD890E}"/>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3" name="MH_Entry_4">
            <a:hlinkClick r:id="rId6" action="ppaction://hlinksldjump"/>
            <a:extLst>
              <a:ext uri="{FF2B5EF4-FFF2-40B4-BE49-F238E27FC236}">
                <a16:creationId xmlns:a16="http://schemas.microsoft.com/office/drawing/2014/main" id="{12D374BE-B8DF-4198-A834-31BF5C276F31}"/>
              </a:ext>
            </a:extLst>
          </p:cNvPr>
          <p:cNvSpPr/>
          <p:nvPr/>
        </p:nvSpPr>
        <p:spPr>
          <a:xfrm>
            <a:off x="1080773" y="142773"/>
            <a:ext cx="430085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Lead painting &amp; cutting</a:t>
            </a:r>
          </a:p>
        </p:txBody>
      </p:sp>
      <p:sp>
        <p:nvSpPr>
          <p:cNvPr id="5" name="日期占位符 4">
            <a:extLst>
              <a:ext uri="{FF2B5EF4-FFF2-40B4-BE49-F238E27FC236}">
                <a16:creationId xmlns:a16="http://schemas.microsoft.com/office/drawing/2014/main" id="{B97EFBC7-F08E-4750-AFCD-A4AA87791503}"/>
              </a:ext>
            </a:extLst>
          </p:cNvPr>
          <p:cNvSpPr>
            <a:spLocks noGrp="1"/>
          </p:cNvSpPr>
          <p:nvPr>
            <p:ph type="dt" sz="half" idx="17"/>
          </p:nvPr>
        </p:nvSpPr>
        <p:spPr/>
        <p:txBody>
          <a:bodyPr/>
          <a:lstStyle/>
          <a:p>
            <a:fld id="{F201C591-8E03-4CE8-93AF-35DE4958C375}" type="datetime1">
              <a:rPr lang="zh-CN" altLang="en-US" smtClean="0"/>
              <a:t>2020/10/29</a:t>
            </a:fld>
            <a:endParaRPr lang="zh-CN" altLang="en-US"/>
          </a:p>
        </p:txBody>
      </p:sp>
    </p:spTree>
    <p:extLst>
      <p:ext uri="{BB962C8B-B14F-4D97-AF65-F5344CB8AC3E}">
        <p14:creationId xmlns:p14="http://schemas.microsoft.com/office/powerpoint/2010/main" val="63725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74EDA6-DBAE-427C-859D-F49133CAE830}"/>
              </a:ext>
            </a:extLst>
          </p:cNvPr>
          <p:cNvGrpSpPr/>
          <p:nvPr/>
        </p:nvGrpSpPr>
        <p:grpSpPr>
          <a:xfrm>
            <a:off x="2587679" y="2046140"/>
            <a:ext cx="7016643" cy="2765721"/>
            <a:chOff x="2587679" y="1677959"/>
            <a:chExt cx="7016643" cy="2765721"/>
          </a:xfrm>
        </p:grpSpPr>
        <p:sp>
          <p:nvSpPr>
            <p:cNvPr id="17" name="MH_Number_4">
              <a:hlinkClick r:id="rId2" action="ppaction://hlinksldjump"/>
            </p:cNvPr>
            <p:cNvSpPr/>
            <p:nvPr/>
          </p:nvSpPr>
          <p:spPr>
            <a:xfrm>
              <a:off x="2587679" y="179367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8" name="MH_Entry_4">
              <a:hlinkClick r:id="rId2" action="ppaction://hlinksldjump"/>
            </p:cNvPr>
            <p:cNvSpPr/>
            <p:nvPr/>
          </p:nvSpPr>
          <p:spPr>
            <a:xfrm>
              <a:off x="3390251" y="1677959"/>
              <a:ext cx="6214071" cy="5455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Mass Production Plan</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19" name="MH_Number_4">
              <a:hlinkClick r:id="rId2" action="ppaction://hlinksldjump"/>
            </p:cNvPr>
            <p:cNvSpPr/>
            <p:nvPr/>
          </p:nvSpPr>
          <p:spPr>
            <a:xfrm>
              <a:off x="2587679" y="253486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20" name="MH_Entry_4">
              <a:hlinkClick r:id="rId2" action="ppaction://hlinksldjump"/>
            </p:cNvPr>
            <p:cNvSpPr/>
            <p:nvPr/>
          </p:nvSpPr>
          <p:spPr>
            <a:xfrm>
              <a:off x="3390252" y="2420554"/>
              <a:ext cx="6214070"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Module Production in THU</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21" name="MH_Number_4">
              <a:hlinkClick r:id="rId2" action="ppaction://hlinksldjump"/>
            </p:cNvPr>
            <p:cNvSpPr/>
            <p:nvPr/>
          </p:nvSpPr>
          <p:spPr>
            <a:xfrm>
              <a:off x="2587679" y="3276049"/>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2" name="MH_Entry_4">
              <a:hlinkClick r:id="rId2" action="ppaction://hlinksldjump"/>
            </p:cNvPr>
            <p:cNvSpPr/>
            <p:nvPr/>
          </p:nvSpPr>
          <p:spPr>
            <a:xfrm>
              <a:off x="3390251" y="3161740"/>
              <a:ext cx="6214069"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Beam Test and Calibration </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23" name="MH_Number_4">
              <a:hlinkClick r:id="rId2" action="ppaction://hlinksldjump"/>
            </p:cNvPr>
            <p:cNvSpPr/>
            <p:nvPr/>
          </p:nvSpPr>
          <p:spPr>
            <a:xfrm>
              <a:off x="2587679" y="4012410"/>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4</a:t>
              </a:r>
              <a:endParaRPr lang="zh-CN" altLang="en-US" sz="2400" dirty="0">
                <a:solidFill>
                  <a:srgbClr val="FFFFFF"/>
                </a:solidFill>
                <a:ea typeface="Times New Roman" pitchFamily="18" charset="0"/>
              </a:endParaRPr>
            </a:p>
          </p:txBody>
        </p:sp>
        <p:sp>
          <p:nvSpPr>
            <p:cNvPr id="24" name="MH_Entry_4">
              <a:hlinkClick r:id="rId2" action="ppaction://hlinksldjump"/>
            </p:cNvPr>
            <p:cNvSpPr/>
            <p:nvPr/>
          </p:nvSpPr>
          <p:spPr>
            <a:xfrm>
              <a:off x="3390252" y="3898101"/>
              <a:ext cx="6214068"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Summary</a:t>
              </a:r>
              <a:endParaRPr lang="zh-CN" altLang="en-US" sz="2800" dirty="0">
                <a:solidFill>
                  <a:srgbClr val="62305E"/>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7781364" y="414507"/>
            <a:ext cx="2401722" cy="646331"/>
          </a:xfrm>
          <a:prstGeom prst="rect">
            <a:avLst/>
          </a:prstGeom>
          <a:noFill/>
        </p:spPr>
        <p:txBody>
          <a:bodyPr wrap="square" rtlCol="0">
            <a:spAutoFit/>
          </a:bodyPr>
          <a:lstStyle/>
          <a:p>
            <a:pPr algn="ctr"/>
            <a:r>
              <a:rPr lang="en-US" altLang="zh-CN"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rPr>
              <a:t>Contents</a:t>
            </a:r>
            <a:endParaRPr lang="zh-CN" altLang="en-US"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1" name="直接连接符 30"/>
          <p:cNvCxnSpPr>
            <a:cxnSpLocks/>
          </p:cNvCxnSpPr>
          <p:nvPr/>
        </p:nvCxnSpPr>
        <p:spPr>
          <a:xfrm>
            <a:off x="62753" y="737673"/>
            <a:ext cx="7853082" cy="0"/>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直接连接符 32"/>
          <p:cNvCxnSpPr>
            <a:cxnSpLocks/>
            <a:stCxn id="29" idx="3"/>
          </p:cNvCxnSpPr>
          <p:nvPr/>
        </p:nvCxnSpPr>
        <p:spPr>
          <a:xfrm>
            <a:off x="10183086" y="737673"/>
            <a:ext cx="1883408" cy="1"/>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灯片编号占位符 48"/>
          <p:cNvSpPr>
            <a:spLocks noGrp="1"/>
          </p:cNvSpPr>
          <p:nvPr>
            <p:ph type="sldNum" sz="quarter" idx="12"/>
          </p:nvPr>
        </p:nvSpPr>
        <p:spPr/>
        <p:txBody>
          <a:bodyPr/>
          <a:lstStyle/>
          <a:p>
            <a:fld id="{03114EF4-9A27-45D2-8970-5BB75B272BC9}" type="slidenum">
              <a:rPr lang="zh-CN" altLang="en-US" smtClean="0"/>
              <a:t>2</a:t>
            </a:fld>
            <a:endParaRPr lang="zh-CN" altLang="en-US"/>
          </a:p>
        </p:txBody>
      </p:sp>
      <p:sp>
        <p:nvSpPr>
          <p:cNvPr id="3" name="日期占位符 2">
            <a:extLst>
              <a:ext uri="{FF2B5EF4-FFF2-40B4-BE49-F238E27FC236}">
                <a16:creationId xmlns:a16="http://schemas.microsoft.com/office/drawing/2014/main" id="{1EA42902-6DF7-496E-8B31-9FB882816D49}"/>
              </a:ext>
            </a:extLst>
          </p:cNvPr>
          <p:cNvSpPr>
            <a:spLocks noGrp="1"/>
          </p:cNvSpPr>
          <p:nvPr>
            <p:ph type="dt" sz="half" idx="10"/>
          </p:nvPr>
        </p:nvSpPr>
        <p:spPr/>
        <p:txBody>
          <a:bodyPr/>
          <a:lstStyle/>
          <a:p>
            <a:fld id="{D3B4B268-9188-4534-A371-98F3B4CA76AD}" type="datetime1">
              <a:rPr lang="zh-CN" altLang="en-US" smtClean="0"/>
              <a:t>2020/10/29</a:t>
            </a:fld>
            <a:endParaRPr lang="zh-CN" altLang="en-US"/>
          </a:p>
        </p:txBody>
      </p:sp>
    </p:spTree>
    <p:extLst>
      <p:ext uri="{BB962C8B-B14F-4D97-AF65-F5344CB8AC3E}">
        <p14:creationId xmlns:p14="http://schemas.microsoft.com/office/powerpoint/2010/main" val="425995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eChat_20200722131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862" y="791408"/>
            <a:ext cx="7315200" cy="4144963"/>
          </a:xfrm>
          <a:prstGeom prst="rect">
            <a:avLst/>
          </a:prstGeom>
        </p:spPr>
      </p:pic>
      <p:sp>
        <p:nvSpPr>
          <p:cNvPr id="8" name="文本框 7"/>
          <p:cNvSpPr txBox="1"/>
          <p:nvPr/>
        </p:nvSpPr>
        <p:spPr>
          <a:xfrm>
            <a:off x="271862" y="5027264"/>
            <a:ext cx="6991351" cy="1687963"/>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Assemble a tower in 20 min.</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Fully automatic.</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Completed the assembly of 32 towers within 2 days</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832" y="791408"/>
            <a:ext cx="3739049" cy="498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fld id="{DBE272B7-1C36-47A2-A625-AEAFD9DE23F6}" type="slidenum">
              <a:rPr lang="zh-CN" altLang="en-US" smtClean="0"/>
              <a:t>20</a:t>
            </a:fld>
            <a:endParaRPr lang="zh-CN" altLang="en-US"/>
          </a:p>
        </p:txBody>
      </p:sp>
      <p:sp>
        <p:nvSpPr>
          <p:cNvPr id="6" name="矩形 5"/>
          <p:cNvSpPr/>
          <p:nvPr/>
        </p:nvSpPr>
        <p:spPr>
          <a:xfrm>
            <a:off x="7240323" y="5846877"/>
            <a:ext cx="4951677"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MPD-</a:t>
            </a:r>
            <a:r>
              <a:rPr lang="en-US" altLang="zh-CN" dirty="0" err="1">
                <a:latin typeface="微软雅黑" panose="020B0503020204020204" pitchFamily="34" charset="-122"/>
                <a:ea typeface="微软雅黑" panose="020B0503020204020204" pitchFamily="34" charset="-122"/>
              </a:rPr>
              <a:t>ECal</a:t>
            </a:r>
            <a:r>
              <a:rPr lang="en-US" altLang="zh-CN" dirty="0">
                <a:latin typeface="微软雅黑" panose="020B0503020204020204" pitchFamily="34" charset="-122"/>
                <a:ea typeface="微软雅黑" panose="020B0503020204020204" pitchFamily="34" charset="-122"/>
              </a:rPr>
              <a:t> tower automatic assembly robot</a:t>
            </a:r>
          </a:p>
        </p:txBody>
      </p:sp>
      <p:sp>
        <p:nvSpPr>
          <p:cNvPr id="7" name="MH_Number_4">
            <a:hlinkClick r:id="rId6" action="ppaction://hlinksldjump"/>
            <a:extLst>
              <a:ext uri="{FF2B5EF4-FFF2-40B4-BE49-F238E27FC236}">
                <a16:creationId xmlns:a16="http://schemas.microsoft.com/office/drawing/2014/main" id="{6F2DFE1B-B9BB-4330-9EE4-FF0116B12D62}"/>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11" name="MH_Entry_4">
            <a:hlinkClick r:id="rId6" action="ppaction://hlinksldjump"/>
            <a:extLst>
              <a:ext uri="{FF2B5EF4-FFF2-40B4-BE49-F238E27FC236}">
                <a16:creationId xmlns:a16="http://schemas.microsoft.com/office/drawing/2014/main" id="{7D95011C-D1A3-4F06-8400-9FBC0442DBF5}"/>
              </a:ext>
            </a:extLst>
          </p:cNvPr>
          <p:cNvSpPr/>
          <p:nvPr/>
        </p:nvSpPr>
        <p:spPr>
          <a:xfrm>
            <a:off x="1080773" y="142773"/>
            <a:ext cx="430085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Automatic tower assembly</a:t>
            </a:r>
          </a:p>
        </p:txBody>
      </p:sp>
      <p:sp>
        <p:nvSpPr>
          <p:cNvPr id="2" name="日期占位符 1">
            <a:extLst>
              <a:ext uri="{FF2B5EF4-FFF2-40B4-BE49-F238E27FC236}">
                <a16:creationId xmlns:a16="http://schemas.microsoft.com/office/drawing/2014/main" id="{9A4BE333-DC2F-4E9C-AF7B-F820B3E1E7A5}"/>
              </a:ext>
            </a:extLst>
          </p:cNvPr>
          <p:cNvSpPr>
            <a:spLocks noGrp="1"/>
          </p:cNvSpPr>
          <p:nvPr>
            <p:ph type="dt" sz="half" idx="10"/>
          </p:nvPr>
        </p:nvSpPr>
        <p:spPr/>
        <p:txBody>
          <a:bodyPr/>
          <a:lstStyle/>
          <a:p>
            <a:fld id="{E0809618-F8C5-45E9-9BDD-B95880D08F15}" type="datetime1">
              <a:rPr lang="zh-CN" altLang="en-US" smtClean="0"/>
              <a:t>2020/10/29</a:t>
            </a:fld>
            <a:endParaRPr lang="zh-CN" altLang="en-US"/>
          </a:p>
        </p:txBody>
      </p:sp>
    </p:spTree>
    <p:extLst>
      <p:ext uri="{BB962C8B-B14F-4D97-AF65-F5344CB8AC3E}">
        <p14:creationId xmlns:p14="http://schemas.microsoft.com/office/powerpoint/2010/main" val="3594123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灯片编号占位符 16"/>
          <p:cNvSpPr>
            <a:spLocks noGrp="1"/>
          </p:cNvSpPr>
          <p:nvPr>
            <p:ph type="sldNum" sz="quarter" idx="12"/>
          </p:nvPr>
        </p:nvSpPr>
        <p:spPr/>
        <p:txBody>
          <a:bodyPr/>
          <a:lstStyle/>
          <a:p>
            <a:fld id="{DBE272B7-1C36-47A2-A625-AEAFD9DE23F6}" type="slidenum">
              <a:rPr lang="zh-CN" altLang="en-US" smtClean="0"/>
              <a:t>21</a:t>
            </a:fld>
            <a:endParaRPr lang="zh-CN" altLang="en-US"/>
          </a:p>
        </p:txBody>
      </p:sp>
      <p:grpSp>
        <p:nvGrpSpPr>
          <p:cNvPr id="30" name="组合 29">
            <a:extLst>
              <a:ext uri="{FF2B5EF4-FFF2-40B4-BE49-F238E27FC236}">
                <a16:creationId xmlns:a16="http://schemas.microsoft.com/office/drawing/2014/main" id="{262EB87B-0036-4B7E-BDCC-C3477F40C02B}"/>
              </a:ext>
            </a:extLst>
          </p:cNvPr>
          <p:cNvGrpSpPr/>
          <p:nvPr/>
        </p:nvGrpSpPr>
        <p:grpSpPr>
          <a:xfrm>
            <a:off x="725098" y="1089771"/>
            <a:ext cx="10332360" cy="5004968"/>
            <a:chOff x="572698" y="750485"/>
            <a:chExt cx="10332360" cy="5004968"/>
          </a:xfrm>
        </p:grpSpPr>
        <p:sp>
          <p:nvSpPr>
            <p:cNvPr id="6" name="矩形 5"/>
            <p:cNvSpPr/>
            <p:nvPr/>
          </p:nvSpPr>
          <p:spPr>
            <a:xfrm>
              <a:off x="7900837" y="5296545"/>
              <a:ext cx="2999330" cy="458908"/>
            </a:xfrm>
            <a:prstGeom prst="rect">
              <a:avLst/>
            </a:prstGeom>
          </p:spPr>
          <p:txBody>
            <a:bodyPr wrap="square">
              <a:spAutoFit/>
            </a:bodyPr>
            <a:lstStyle/>
            <a:p>
              <a:pPr marL="342900" indent="-342900" algn="ctr">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Half-module milling</a:t>
              </a:r>
            </a:p>
          </p:txBody>
        </p:sp>
        <p:sp>
          <p:nvSpPr>
            <p:cNvPr id="11" name="矩形 10"/>
            <p:cNvSpPr/>
            <p:nvPr/>
          </p:nvSpPr>
          <p:spPr>
            <a:xfrm>
              <a:off x="1569612" y="2781819"/>
              <a:ext cx="1925335" cy="458908"/>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Pre-pressure</a:t>
              </a:r>
            </a:p>
          </p:txBody>
        </p:sp>
        <p:sp>
          <p:nvSpPr>
            <p:cNvPr id="12" name="矩形 11"/>
            <p:cNvSpPr/>
            <p:nvPr/>
          </p:nvSpPr>
          <p:spPr>
            <a:xfrm>
              <a:off x="4876166" y="2777373"/>
              <a:ext cx="2018501" cy="458908"/>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Adjust length</a:t>
              </a:r>
            </a:p>
          </p:txBody>
        </p:sp>
        <p:sp>
          <p:nvSpPr>
            <p:cNvPr id="13" name="矩形 12"/>
            <p:cNvSpPr/>
            <p:nvPr/>
          </p:nvSpPr>
          <p:spPr>
            <a:xfrm>
              <a:off x="7900838" y="2772768"/>
              <a:ext cx="3004220" cy="458908"/>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Pressure transmission</a:t>
              </a:r>
            </a:p>
          </p:txBody>
        </p:sp>
        <p:sp>
          <p:nvSpPr>
            <p:cNvPr id="14" name="矩形 13"/>
            <p:cNvSpPr/>
            <p:nvPr/>
          </p:nvSpPr>
          <p:spPr>
            <a:xfrm>
              <a:off x="1061862" y="5296545"/>
              <a:ext cx="2950462" cy="458908"/>
            </a:xfrm>
            <a:prstGeom prst="rect">
              <a:avLst/>
            </a:prstGeom>
          </p:spPr>
          <p:txBody>
            <a:bodyPr wrap="square">
              <a:spAutoFit/>
            </a:bodyPr>
            <a:lstStyle/>
            <a:p>
              <a:pPr marL="342900" indent="-342900" algn="ctr">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Tower milling</a:t>
              </a:r>
            </a:p>
          </p:txBody>
        </p:sp>
        <p:sp>
          <p:nvSpPr>
            <p:cNvPr id="15" name="矩形 14"/>
            <p:cNvSpPr/>
            <p:nvPr/>
          </p:nvSpPr>
          <p:spPr>
            <a:xfrm>
              <a:off x="4697244" y="5296545"/>
              <a:ext cx="2770356" cy="458908"/>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Half-module gluing</a:t>
              </a:r>
            </a:p>
          </p:txBody>
        </p:sp>
        <p:pic>
          <p:nvPicPr>
            <p:cNvPr id="19" name="图片 18">
              <a:extLst>
                <a:ext uri="{FF2B5EF4-FFF2-40B4-BE49-F238E27FC236}">
                  <a16:creationId xmlns:a16="http://schemas.microsoft.com/office/drawing/2014/main" id="{006B08D2-A8FF-45FA-940D-0F5E6C07E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196" y="750485"/>
              <a:ext cx="2708242" cy="2031183"/>
            </a:xfrm>
            <a:prstGeom prst="rect">
              <a:avLst/>
            </a:prstGeom>
          </p:spPr>
        </p:pic>
        <p:pic>
          <p:nvPicPr>
            <p:cNvPr id="21" name="图片 20">
              <a:extLst>
                <a:ext uri="{FF2B5EF4-FFF2-40B4-BE49-F238E27FC236}">
                  <a16:creationId xmlns:a16="http://schemas.microsoft.com/office/drawing/2014/main" id="{C7E8FF3C-E3D7-48DB-A52F-CB9471BB5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83871" y="1003273"/>
              <a:ext cx="2022283" cy="1516712"/>
            </a:xfrm>
            <a:prstGeom prst="rect">
              <a:avLst/>
            </a:prstGeom>
          </p:spPr>
        </p:pic>
        <p:pic>
          <p:nvPicPr>
            <p:cNvPr id="23" name="图片 22">
              <a:extLst>
                <a:ext uri="{FF2B5EF4-FFF2-40B4-BE49-F238E27FC236}">
                  <a16:creationId xmlns:a16="http://schemas.microsoft.com/office/drawing/2014/main" id="{F3383157-F548-4C13-B825-493DFA110B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656" r="43267"/>
            <a:stretch/>
          </p:blipFill>
          <p:spPr>
            <a:xfrm>
              <a:off x="8596187" y="750486"/>
              <a:ext cx="1737078" cy="2028696"/>
            </a:xfrm>
            <a:prstGeom prst="rect">
              <a:avLst/>
            </a:prstGeom>
          </p:spPr>
        </p:pic>
        <p:pic>
          <p:nvPicPr>
            <p:cNvPr id="25" name="图片 24">
              <a:extLst>
                <a:ext uri="{FF2B5EF4-FFF2-40B4-BE49-F238E27FC236}">
                  <a16:creationId xmlns:a16="http://schemas.microsoft.com/office/drawing/2014/main" id="{943AE583-7223-437A-B0B5-D806B6A14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698" y="3464976"/>
              <a:ext cx="3764629" cy="1740955"/>
            </a:xfrm>
            <a:prstGeom prst="rect">
              <a:avLst/>
            </a:prstGeom>
          </p:spPr>
        </p:pic>
        <p:pic>
          <p:nvPicPr>
            <p:cNvPr id="27" name="图片 26">
              <a:extLst>
                <a:ext uri="{FF2B5EF4-FFF2-40B4-BE49-F238E27FC236}">
                  <a16:creationId xmlns:a16="http://schemas.microsoft.com/office/drawing/2014/main" id="{FB6E8734-711C-49B0-8CA3-CD03D78959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633" y="3464976"/>
              <a:ext cx="3060733" cy="1736509"/>
            </a:xfrm>
            <a:prstGeom prst="rect">
              <a:avLst/>
            </a:prstGeom>
          </p:spPr>
        </p:pic>
        <p:pic>
          <p:nvPicPr>
            <p:cNvPr id="29" name="图片 28">
              <a:extLst>
                <a:ext uri="{FF2B5EF4-FFF2-40B4-BE49-F238E27FC236}">
                  <a16:creationId xmlns:a16="http://schemas.microsoft.com/office/drawing/2014/main" id="{7F20AF11-91B7-4428-9A32-D7827A3D7C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837" y="3378411"/>
              <a:ext cx="3004221" cy="1823074"/>
            </a:xfrm>
            <a:prstGeom prst="rect">
              <a:avLst/>
            </a:prstGeom>
          </p:spPr>
        </p:pic>
      </p:grpSp>
      <p:sp>
        <p:nvSpPr>
          <p:cNvPr id="34" name="MH_Number_4">
            <a:hlinkClick r:id="rId8" action="ppaction://hlinksldjump"/>
            <a:extLst>
              <a:ext uri="{FF2B5EF4-FFF2-40B4-BE49-F238E27FC236}">
                <a16:creationId xmlns:a16="http://schemas.microsoft.com/office/drawing/2014/main" id="{2FF9196A-0C04-435F-B1B8-2A97E013CF64}"/>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algn="ctr"/>
            <a:r>
              <a:rPr lang="en-US" altLang="zh-CN" sz="2400" dirty="0">
                <a:solidFill>
                  <a:srgbClr val="FFFFFF"/>
                </a:solidFill>
              </a:rPr>
              <a:t>2</a:t>
            </a:r>
            <a:endParaRPr lang="zh-CN" altLang="en-US" sz="2400" dirty="0">
              <a:solidFill>
                <a:srgbClr val="FFFFFF"/>
              </a:solidFill>
            </a:endParaRPr>
          </a:p>
        </p:txBody>
      </p:sp>
      <p:sp>
        <p:nvSpPr>
          <p:cNvPr id="36" name="MH_Entry_4">
            <a:hlinkClick r:id="rId8" action="ppaction://hlinksldjump"/>
            <a:extLst>
              <a:ext uri="{FF2B5EF4-FFF2-40B4-BE49-F238E27FC236}">
                <a16:creationId xmlns:a16="http://schemas.microsoft.com/office/drawing/2014/main" id="{8E4CBAFB-1BDF-4D1D-8003-38A3BE43C44D}"/>
              </a:ext>
            </a:extLst>
          </p:cNvPr>
          <p:cNvSpPr/>
          <p:nvPr/>
        </p:nvSpPr>
        <p:spPr>
          <a:xfrm>
            <a:off x="1080772" y="142773"/>
            <a:ext cx="5966295"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process flow of module production (1)</a:t>
            </a:r>
          </a:p>
        </p:txBody>
      </p:sp>
      <p:sp>
        <p:nvSpPr>
          <p:cNvPr id="38" name="矩形 37">
            <a:extLst>
              <a:ext uri="{FF2B5EF4-FFF2-40B4-BE49-F238E27FC236}">
                <a16:creationId xmlns:a16="http://schemas.microsoft.com/office/drawing/2014/main" id="{8A62F8FB-7336-4628-9854-2C725E51DB8C}"/>
              </a:ext>
            </a:extLst>
          </p:cNvPr>
          <p:cNvSpPr/>
          <p:nvPr/>
        </p:nvSpPr>
        <p:spPr>
          <a:xfrm>
            <a:off x="10386899" y="108501"/>
            <a:ext cx="1659621" cy="276999"/>
          </a:xfrm>
          <a:prstGeom prst="rect">
            <a:avLst/>
          </a:prstGeom>
        </p:spPr>
        <p:txBody>
          <a:bodyPr wrap="none">
            <a:spAutoFit/>
          </a:bodyPr>
          <a:lstStyle/>
          <a:p>
            <a:r>
              <a:rPr lang="en-US" altLang="zh-CN" sz="1200" dirty="0">
                <a:latin typeface="微软雅黑" panose="020B0503020204020204" pitchFamily="34" charset="-122"/>
                <a:ea typeface="微软雅黑" panose="020B0503020204020204" pitchFamily="34" charset="-122"/>
              </a:rPr>
              <a:t>Photo taken in 2020</a:t>
            </a:r>
            <a:endParaRPr lang="zh-CN" altLang="en-US" sz="1200" dirty="0">
              <a:latin typeface="微软雅黑" panose="020B0503020204020204" pitchFamily="34" charset="-122"/>
              <a:ea typeface="微软雅黑" panose="020B0503020204020204" pitchFamily="34" charset="-122"/>
            </a:endParaRPr>
          </a:p>
        </p:txBody>
      </p:sp>
      <p:sp>
        <p:nvSpPr>
          <p:cNvPr id="2" name="日期占位符 1">
            <a:extLst>
              <a:ext uri="{FF2B5EF4-FFF2-40B4-BE49-F238E27FC236}">
                <a16:creationId xmlns:a16="http://schemas.microsoft.com/office/drawing/2014/main" id="{22BA1617-125E-473D-9444-D8950FDF5247}"/>
              </a:ext>
            </a:extLst>
          </p:cNvPr>
          <p:cNvSpPr>
            <a:spLocks noGrp="1"/>
          </p:cNvSpPr>
          <p:nvPr>
            <p:ph type="dt" sz="half" idx="10"/>
          </p:nvPr>
        </p:nvSpPr>
        <p:spPr/>
        <p:txBody>
          <a:bodyPr/>
          <a:lstStyle/>
          <a:p>
            <a:fld id="{D56B9933-80FB-4B62-90EA-D870CE7C516E}" type="datetime1">
              <a:rPr lang="zh-CN" altLang="en-US" smtClean="0"/>
              <a:t>2020/10/29</a:t>
            </a:fld>
            <a:endParaRPr lang="zh-CN" altLang="en-US"/>
          </a:p>
        </p:txBody>
      </p:sp>
    </p:spTree>
    <p:extLst>
      <p:ext uri="{BB962C8B-B14F-4D97-AF65-F5344CB8AC3E}">
        <p14:creationId xmlns:p14="http://schemas.microsoft.com/office/powerpoint/2010/main" val="4081492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64748" y="6226016"/>
            <a:ext cx="2999330" cy="458908"/>
          </a:xfrm>
          <a:prstGeom prst="rect">
            <a:avLst/>
          </a:prstGeom>
        </p:spPr>
        <p:txBody>
          <a:bodyPr wrap="square">
            <a:spAutoFit/>
          </a:bodyPr>
          <a:lstStyle/>
          <a:p>
            <a:pPr marL="342900" indent="-342900" algn="ctr">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finished</a:t>
            </a:r>
          </a:p>
        </p:txBody>
      </p:sp>
      <p:sp>
        <p:nvSpPr>
          <p:cNvPr id="12" name="矩形 11"/>
          <p:cNvSpPr/>
          <p:nvPr/>
        </p:nvSpPr>
        <p:spPr>
          <a:xfrm>
            <a:off x="1108878" y="3116745"/>
            <a:ext cx="2157963" cy="507831"/>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Module gluing</a:t>
            </a:r>
          </a:p>
        </p:txBody>
      </p:sp>
      <p:sp>
        <p:nvSpPr>
          <p:cNvPr id="13" name="矩形 12"/>
          <p:cNvSpPr/>
          <p:nvPr/>
        </p:nvSpPr>
        <p:spPr>
          <a:xfrm>
            <a:off x="3806237" y="3116745"/>
            <a:ext cx="3219151" cy="458908"/>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WLSF cutting (A bundle)</a:t>
            </a:r>
          </a:p>
        </p:txBody>
      </p:sp>
      <p:sp>
        <p:nvSpPr>
          <p:cNvPr id="14" name="矩形 13"/>
          <p:cNvSpPr/>
          <p:nvPr/>
        </p:nvSpPr>
        <p:spPr>
          <a:xfrm>
            <a:off x="251633" y="6250552"/>
            <a:ext cx="3287455" cy="458908"/>
          </a:xfrm>
          <a:prstGeom prst="rect">
            <a:avLst/>
          </a:prstGeom>
        </p:spPr>
        <p:txBody>
          <a:bodyPr wrap="square">
            <a:spAutoFit/>
          </a:bodyPr>
          <a:lstStyle/>
          <a:p>
            <a:pPr marL="342900" indent="-342900" algn="ctr">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Fiber insertion &amp; gluing</a:t>
            </a:r>
          </a:p>
        </p:txBody>
      </p:sp>
      <p:sp>
        <p:nvSpPr>
          <p:cNvPr id="15" name="矩形 14"/>
          <p:cNvSpPr/>
          <p:nvPr/>
        </p:nvSpPr>
        <p:spPr>
          <a:xfrm>
            <a:off x="3672206" y="6245920"/>
            <a:ext cx="4037697" cy="458908"/>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WLSF milling (diamond cutter)</a:t>
            </a:r>
          </a:p>
        </p:txBody>
      </p:sp>
      <p:sp>
        <p:nvSpPr>
          <p:cNvPr id="16" name="矩形 15"/>
          <p:cNvSpPr/>
          <p:nvPr/>
        </p:nvSpPr>
        <p:spPr>
          <a:xfrm>
            <a:off x="10386899" y="108501"/>
            <a:ext cx="1659621" cy="276999"/>
          </a:xfrm>
          <a:prstGeom prst="rect">
            <a:avLst/>
          </a:prstGeom>
        </p:spPr>
        <p:txBody>
          <a:bodyPr wrap="none">
            <a:spAutoFit/>
          </a:bodyPr>
          <a:lstStyle/>
          <a:p>
            <a:r>
              <a:rPr lang="en-US" altLang="zh-CN" sz="1200" dirty="0">
                <a:latin typeface="微软雅黑" panose="020B0503020204020204" pitchFamily="34" charset="-122"/>
                <a:ea typeface="微软雅黑" panose="020B0503020204020204" pitchFamily="34" charset="-122"/>
              </a:rPr>
              <a:t>Photo taken in 2020</a:t>
            </a:r>
            <a:endParaRPr lang="zh-CN" altLang="en-US" sz="1200" dirty="0">
              <a:latin typeface="微软雅黑" panose="020B0503020204020204" pitchFamily="34" charset="-122"/>
              <a:ea typeface="微软雅黑" panose="020B0503020204020204" pitchFamily="34" charset="-122"/>
            </a:endParaRPr>
          </a:p>
        </p:txBody>
      </p:sp>
      <p:sp>
        <p:nvSpPr>
          <p:cNvPr id="17" name="灯片编号占位符 16"/>
          <p:cNvSpPr>
            <a:spLocks noGrp="1"/>
          </p:cNvSpPr>
          <p:nvPr>
            <p:ph type="sldNum" sz="quarter" idx="12"/>
          </p:nvPr>
        </p:nvSpPr>
        <p:spPr/>
        <p:txBody>
          <a:bodyPr/>
          <a:lstStyle/>
          <a:p>
            <a:fld id="{DBE272B7-1C36-47A2-A625-AEAFD9DE23F6}" type="slidenum">
              <a:rPr lang="zh-CN" altLang="en-US" smtClean="0"/>
              <a:t>22</a:t>
            </a:fld>
            <a:endParaRPr lang="zh-CN" altLang="en-US"/>
          </a:p>
        </p:txBody>
      </p:sp>
      <p:pic>
        <p:nvPicPr>
          <p:cNvPr id="19" name="图片 18">
            <a:extLst>
              <a:ext uri="{FF2B5EF4-FFF2-40B4-BE49-F238E27FC236}">
                <a16:creationId xmlns:a16="http://schemas.microsoft.com/office/drawing/2014/main" id="{320E514A-B0B4-4ADC-8FB1-7FD5EFDF8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961" y="631984"/>
            <a:ext cx="1863571" cy="2484761"/>
          </a:xfrm>
          <a:prstGeom prst="rect">
            <a:avLst/>
          </a:prstGeom>
        </p:spPr>
      </p:pic>
      <p:sp>
        <p:nvSpPr>
          <p:cNvPr id="21" name="MH_Number_4">
            <a:hlinkClick r:id="rId3" action="ppaction://hlinksldjump"/>
            <a:extLst>
              <a:ext uri="{FF2B5EF4-FFF2-40B4-BE49-F238E27FC236}">
                <a16:creationId xmlns:a16="http://schemas.microsoft.com/office/drawing/2014/main" id="{9495E277-7498-4A2F-9055-5E06782FBBC9}"/>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algn="ctr"/>
            <a:r>
              <a:rPr lang="en-US" altLang="zh-CN" sz="2400" dirty="0">
                <a:solidFill>
                  <a:srgbClr val="FFFFFF"/>
                </a:solidFill>
              </a:rPr>
              <a:t>2</a:t>
            </a:r>
            <a:endParaRPr lang="zh-CN" altLang="en-US" sz="2400" dirty="0">
              <a:solidFill>
                <a:srgbClr val="FFFFFF"/>
              </a:solidFill>
            </a:endParaRPr>
          </a:p>
        </p:txBody>
      </p:sp>
      <p:sp>
        <p:nvSpPr>
          <p:cNvPr id="23" name="MH_Entry_4">
            <a:hlinkClick r:id="rId3" action="ppaction://hlinksldjump"/>
            <a:extLst>
              <a:ext uri="{FF2B5EF4-FFF2-40B4-BE49-F238E27FC236}">
                <a16:creationId xmlns:a16="http://schemas.microsoft.com/office/drawing/2014/main" id="{25D8610F-4CF7-4E35-873F-0DF475AE313A}"/>
              </a:ext>
            </a:extLst>
          </p:cNvPr>
          <p:cNvSpPr/>
          <p:nvPr/>
        </p:nvSpPr>
        <p:spPr>
          <a:xfrm>
            <a:off x="1080772" y="142773"/>
            <a:ext cx="5966295"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process flow of module production (2)</a:t>
            </a:r>
          </a:p>
        </p:txBody>
      </p:sp>
      <p:pic>
        <p:nvPicPr>
          <p:cNvPr id="25" name="图片 24">
            <a:extLst>
              <a:ext uri="{FF2B5EF4-FFF2-40B4-BE49-F238E27FC236}">
                <a16:creationId xmlns:a16="http://schemas.microsoft.com/office/drawing/2014/main" id="{24193300-0102-4B3C-95DB-D246F6438E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35" t="39307" r="29413" b="12711"/>
          <a:stretch/>
        </p:blipFill>
        <p:spPr>
          <a:xfrm>
            <a:off x="4411729" y="631984"/>
            <a:ext cx="1916797" cy="2484761"/>
          </a:xfrm>
          <a:prstGeom prst="rect">
            <a:avLst/>
          </a:prstGeom>
        </p:spPr>
      </p:pic>
      <p:pic>
        <p:nvPicPr>
          <p:cNvPr id="27" name="图片 26">
            <a:extLst>
              <a:ext uri="{FF2B5EF4-FFF2-40B4-BE49-F238E27FC236}">
                <a16:creationId xmlns:a16="http://schemas.microsoft.com/office/drawing/2014/main" id="{5D8CD055-BC44-44A5-89A9-CE7ECF817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674"/>
          <a:stretch/>
        </p:blipFill>
        <p:spPr>
          <a:xfrm>
            <a:off x="7330537" y="631983"/>
            <a:ext cx="4398205" cy="2484761"/>
          </a:xfrm>
          <a:prstGeom prst="rect">
            <a:avLst/>
          </a:prstGeom>
        </p:spPr>
      </p:pic>
      <p:sp>
        <p:nvSpPr>
          <p:cNvPr id="29" name="矩形 28">
            <a:extLst>
              <a:ext uri="{FF2B5EF4-FFF2-40B4-BE49-F238E27FC236}">
                <a16:creationId xmlns:a16="http://schemas.microsoft.com/office/drawing/2014/main" id="{9CE1663A-7136-43C7-875A-FAD5D84FEE1B}"/>
              </a:ext>
            </a:extLst>
          </p:cNvPr>
          <p:cNvSpPr/>
          <p:nvPr/>
        </p:nvSpPr>
        <p:spPr>
          <a:xfrm>
            <a:off x="8402295" y="3141206"/>
            <a:ext cx="2124236" cy="458908"/>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WLSF painting</a:t>
            </a:r>
          </a:p>
        </p:txBody>
      </p:sp>
      <p:pic>
        <p:nvPicPr>
          <p:cNvPr id="31" name="图片 30">
            <a:extLst>
              <a:ext uri="{FF2B5EF4-FFF2-40B4-BE49-F238E27FC236}">
                <a16:creationId xmlns:a16="http://schemas.microsoft.com/office/drawing/2014/main" id="{AC538858-FC7B-4788-90F6-6939758D81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804" y="3775201"/>
            <a:ext cx="1856513" cy="2475351"/>
          </a:xfrm>
          <a:prstGeom prst="rect">
            <a:avLst/>
          </a:prstGeom>
        </p:spPr>
      </p:pic>
      <p:pic>
        <p:nvPicPr>
          <p:cNvPr id="33" name="图片 32">
            <a:extLst>
              <a:ext uri="{FF2B5EF4-FFF2-40B4-BE49-F238E27FC236}">
                <a16:creationId xmlns:a16="http://schemas.microsoft.com/office/drawing/2014/main" id="{3D9D3ECE-0809-4A0B-87E0-1D4ABFE41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1869" y="3775201"/>
            <a:ext cx="1856513" cy="2475351"/>
          </a:xfrm>
          <a:prstGeom prst="rect">
            <a:avLst/>
          </a:prstGeom>
        </p:spPr>
      </p:pic>
      <p:pic>
        <p:nvPicPr>
          <p:cNvPr id="35" name="图片 34">
            <a:extLst>
              <a:ext uri="{FF2B5EF4-FFF2-40B4-BE49-F238E27FC236}">
                <a16:creationId xmlns:a16="http://schemas.microsoft.com/office/drawing/2014/main" id="{F4BE191C-8D71-404A-9BE7-6FF766987F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107"/>
          <a:stretch/>
        </p:blipFill>
        <p:spPr>
          <a:xfrm>
            <a:off x="8029973" y="3775360"/>
            <a:ext cx="2999331" cy="2475192"/>
          </a:xfrm>
          <a:prstGeom prst="rect">
            <a:avLst/>
          </a:prstGeom>
        </p:spPr>
      </p:pic>
      <p:sp>
        <p:nvSpPr>
          <p:cNvPr id="2" name="日期占位符 1">
            <a:extLst>
              <a:ext uri="{FF2B5EF4-FFF2-40B4-BE49-F238E27FC236}">
                <a16:creationId xmlns:a16="http://schemas.microsoft.com/office/drawing/2014/main" id="{3234ADAC-A3D6-4D47-AA34-AF141707F753}"/>
              </a:ext>
            </a:extLst>
          </p:cNvPr>
          <p:cNvSpPr>
            <a:spLocks noGrp="1"/>
          </p:cNvSpPr>
          <p:nvPr>
            <p:ph type="dt" sz="half" idx="10"/>
          </p:nvPr>
        </p:nvSpPr>
        <p:spPr/>
        <p:txBody>
          <a:bodyPr/>
          <a:lstStyle/>
          <a:p>
            <a:fld id="{4E0E06D1-1589-4AF3-9114-1035101023D2}" type="datetime1">
              <a:rPr lang="zh-CN" altLang="en-US" smtClean="0"/>
              <a:t>2020/10/29</a:t>
            </a:fld>
            <a:endParaRPr lang="zh-CN" altLang="en-US"/>
          </a:p>
        </p:txBody>
      </p:sp>
    </p:spTree>
    <p:extLst>
      <p:ext uri="{BB962C8B-B14F-4D97-AF65-F5344CB8AC3E}">
        <p14:creationId xmlns:p14="http://schemas.microsoft.com/office/powerpoint/2010/main" val="281903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74EDA6-DBAE-427C-859D-F49133CAE830}"/>
              </a:ext>
            </a:extLst>
          </p:cNvPr>
          <p:cNvGrpSpPr/>
          <p:nvPr/>
        </p:nvGrpSpPr>
        <p:grpSpPr>
          <a:xfrm>
            <a:off x="2587679" y="2046140"/>
            <a:ext cx="7016643" cy="2765721"/>
            <a:chOff x="2587679" y="1677959"/>
            <a:chExt cx="7016643" cy="2765721"/>
          </a:xfrm>
        </p:grpSpPr>
        <p:sp>
          <p:nvSpPr>
            <p:cNvPr id="17" name="MH_Number_4">
              <a:hlinkClick r:id="rId2" action="ppaction://hlinksldjump"/>
            </p:cNvPr>
            <p:cNvSpPr/>
            <p:nvPr/>
          </p:nvSpPr>
          <p:spPr>
            <a:xfrm>
              <a:off x="2587679" y="179367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8" name="MH_Entry_4">
              <a:hlinkClick r:id="rId2" action="ppaction://hlinksldjump"/>
            </p:cNvPr>
            <p:cNvSpPr/>
            <p:nvPr/>
          </p:nvSpPr>
          <p:spPr>
            <a:xfrm>
              <a:off x="3390251" y="1677959"/>
              <a:ext cx="6214071" cy="5455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Mass Production Plan</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MH_Number_4">
              <a:hlinkClick r:id="rId2" action="ppaction://hlinksldjump"/>
            </p:cNvPr>
            <p:cNvSpPr/>
            <p:nvPr/>
          </p:nvSpPr>
          <p:spPr>
            <a:xfrm>
              <a:off x="2587679" y="253486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20" name="MH_Entry_4">
              <a:hlinkClick r:id="rId2" action="ppaction://hlinksldjump"/>
            </p:cNvPr>
            <p:cNvSpPr/>
            <p:nvPr/>
          </p:nvSpPr>
          <p:spPr>
            <a:xfrm>
              <a:off x="3390252" y="2420554"/>
              <a:ext cx="6214070"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Module Production in THU</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1" name="MH_Number_4">
              <a:hlinkClick r:id="rId2" action="ppaction://hlinksldjump"/>
            </p:cNvPr>
            <p:cNvSpPr/>
            <p:nvPr/>
          </p:nvSpPr>
          <p:spPr>
            <a:xfrm>
              <a:off x="2587679" y="3276049"/>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2" name="MH_Entry_4">
              <a:hlinkClick r:id="rId2" action="ppaction://hlinksldjump"/>
            </p:cNvPr>
            <p:cNvSpPr/>
            <p:nvPr/>
          </p:nvSpPr>
          <p:spPr>
            <a:xfrm>
              <a:off x="3390251" y="3161740"/>
              <a:ext cx="6214069"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Beam Test and Calibration </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23" name="MH_Number_4">
              <a:hlinkClick r:id="rId2" action="ppaction://hlinksldjump"/>
            </p:cNvPr>
            <p:cNvSpPr/>
            <p:nvPr/>
          </p:nvSpPr>
          <p:spPr>
            <a:xfrm>
              <a:off x="2587679" y="4012410"/>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4</a:t>
              </a:r>
              <a:endParaRPr lang="zh-CN" altLang="en-US" sz="2400" dirty="0">
                <a:solidFill>
                  <a:srgbClr val="FFFFFF"/>
                </a:solidFill>
                <a:ea typeface="Times New Roman" pitchFamily="18" charset="0"/>
              </a:endParaRPr>
            </a:p>
          </p:txBody>
        </p:sp>
        <p:sp>
          <p:nvSpPr>
            <p:cNvPr id="24" name="MH_Entry_4">
              <a:hlinkClick r:id="rId2" action="ppaction://hlinksldjump"/>
            </p:cNvPr>
            <p:cNvSpPr/>
            <p:nvPr/>
          </p:nvSpPr>
          <p:spPr>
            <a:xfrm>
              <a:off x="3390252" y="3898101"/>
              <a:ext cx="6214068"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Summary</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7781364" y="414507"/>
            <a:ext cx="2401722" cy="646331"/>
          </a:xfrm>
          <a:prstGeom prst="rect">
            <a:avLst/>
          </a:prstGeom>
          <a:noFill/>
        </p:spPr>
        <p:txBody>
          <a:bodyPr wrap="square" rtlCol="0">
            <a:spAutoFit/>
          </a:bodyPr>
          <a:lstStyle/>
          <a:p>
            <a:pPr algn="ctr"/>
            <a:r>
              <a:rPr lang="en-US" altLang="zh-CN"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rPr>
              <a:t>Contents</a:t>
            </a:r>
            <a:endParaRPr lang="zh-CN" altLang="en-US"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1" name="直接连接符 30"/>
          <p:cNvCxnSpPr>
            <a:cxnSpLocks/>
          </p:cNvCxnSpPr>
          <p:nvPr/>
        </p:nvCxnSpPr>
        <p:spPr>
          <a:xfrm>
            <a:off x="62753" y="737673"/>
            <a:ext cx="7853082" cy="0"/>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直接连接符 32"/>
          <p:cNvCxnSpPr>
            <a:cxnSpLocks/>
            <a:stCxn id="29" idx="3"/>
          </p:cNvCxnSpPr>
          <p:nvPr/>
        </p:nvCxnSpPr>
        <p:spPr>
          <a:xfrm>
            <a:off x="10183086" y="737673"/>
            <a:ext cx="1883408" cy="1"/>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灯片编号占位符 48"/>
          <p:cNvSpPr>
            <a:spLocks noGrp="1"/>
          </p:cNvSpPr>
          <p:nvPr>
            <p:ph type="sldNum" sz="quarter" idx="12"/>
          </p:nvPr>
        </p:nvSpPr>
        <p:spPr/>
        <p:txBody>
          <a:bodyPr/>
          <a:lstStyle/>
          <a:p>
            <a:fld id="{03114EF4-9A27-45D2-8970-5BB75B272BC9}" type="slidenum">
              <a:rPr lang="zh-CN" altLang="en-US" smtClean="0"/>
              <a:t>23</a:t>
            </a:fld>
            <a:endParaRPr lang="zh-CN" altLang="en-US"/>
          </a:p>
        </p:txBody>
      </p:sp>
      <p:sp>
        <p:nvSpPr>
          <p:cNvPr id="3" name="日期占位符 2">
            <a:extLst>
              <a:ext uri="{FF2B5EF4-FFF2-40B4-BE49-F238E27FC236}">
                <a16:creationId xmlns:a16="http://schemas.microsoft.com/office/drawing/2014/main" id="{30224BE2-3DFE-42CF-9816-3245BF978FE9}"/>
              </a:ext>
            </a:extLst>
          </p:cNvPr>
          <p:cNvSpPr>
            <a:spLocks noGrp="1"/>
          </p:cNvSpPr>
          <p:nvPr>
            <p:ph type="dt" sz="half" idx="10"/>
          </p:nvPr>
        </p:nvSpPr>
        <p:spPr/>
        <p:txBody>
          <a:bodyPr/>
          <a:lstStyle/>
          <a:p>
            <a:fld id="{9B3BD74B-57C1-4A7B-B4B5-EFC247E865C6}" type="datetime1">
              <a:rPr lang="zh-CN" altLang="en-US" smtClean="0"/>
              <a:t>2020/10/29</a:t>
            </a:fld>
            <a:endParaRPr lang="zh-CN" altLang="en-US"/>
          </a:p>
        </p:txBody>
      </p:sp>
    </p:spTree>
    <p:extLst>
      <p:ext uri="{BB962C8B-B14F-4D97-AF65-F5344CB8AC3E}">
        <p14:creationId xmlns:p14="http://schemas.microsoft.com/office/powerpoint/2010/main" val="1830841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表&#10;&#10;描述已自动生成">
            <a:extLst>
              <a:ext uri="{FF2B5EF4-FFF2-40B4-BE49-F238E27FC236}">
                <a16:creationId xmlns:a16="http://schemas.microsoft.com/office/drawing/2014/main" id="{3368F546-F80C-A54F-87D7-8AB78662B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4025" y="4345152"/>
            <a:ext cx="2232750" cy="2160000"/>
          </a:xfrm>
          <a:prstGeom prst="rect">
            <a:avLst/>
          </a:prstGeom>
        </p:spPr>
      </p:pic>
      <p:sp>
        <p:nvSpPr>
          <p:cNvPr id="3" name="日期占位符 2">
            <a:extLst>
              <a:ext uri="{FF2B5EF4-FFF2-40B4-BE49-F238E27FC236}">
                <a16:creationId xmlns:a16="http://schemas.microsoft.com/office/drawing/2014/main" id="{FC20D609-85F8-FA43-9831-42C869EAD001}"/>
              </a:ext>
            </a:extLst>
          </p:cNvPr>
          <p:cNvSpPr>
            <a:spLocks noGrp="1"/>
          </p:cNvSpPr>
          <p:nvPr>
            <p:ph type="dt" sz="half" idx="10"/>
          </p:nvPr>
        </p:nvSpPr>
        <p:spPr/>
        <p:txBody>
          <a:bodyPr/>
          <a:lstStyle/>
          <a:p>
            <a:fld id="{DB399955-07BE-4FEE-9ADE-55F1BF479CF2}" type="datetime1">
              <a:rPr lang="zh-CN" altLang="en-US" smtClean="0"/>
              <a:t>2020/10/29</a:t>
            </a:fld>
            <a:endParaRPr lang="zh-CN" altLang="en-US" dirty="0"/>
          </a:p>
        </p:txBody>
      </p:sp>
      <p:sp>
        <p:nvSpPr>
          <p:cNvPr id="4" name="灯片编号占位符 3">
            <a:extLst>
              <a:ext uri="{FF2B5EF4-FFF2-40B4-BE49-F238E27FC236}">
                <a16:creationId xmlns:a16="http://schemas.microsoft.com/office/drawing/2014/main" id="{02F50777-E2E6-454D-BAC9-3364125E53BC}"/>
              </a:ext>
            </a:extLst>
          </p:cNvPr>
          <p:cNvSpPr>
            <a:spLocks noGrp="1"/>
          </p:cNvSpPr>
          <p:nvPr>
            <p:ph type="sldNum" sz="quarter" idx="12"/>
          </p:nvPr>
        </p:nvSpPr>
        <p:spPr>
          <a:xfrm>
            <a:off x="9448800" y="6530336"/>
            <a:ext cx="2743200" cy="327663"/>
          </a:xfrm>
        </p:spPr>
        <p:txBody>
          <a:bodyPr/>
          <a:lstStyle/>
          <a:p>
            <a:fld id="{2EEF4661-7EC0-40D2-BD40-97E05B06772D}" type="slidenum">
              <a:rPr lang="zh-CN" altLang="en-US" smtClean="0">
                <a:solidFill>
                  <a:schemeClr val="tx1"/>
                </a:solidFill>
              </a:rPr>
              <a:pPr/>
              <a:t>24</a:t>
            </a:fld>
            <a:endParaRPr lang="zh-CN" altLang="en-US" dirty="0">
              <a:solidFill>
                <a:schemeClr val="tx1"/>
              </a:solidFill>
            </a:endParaRPr>
          </a:p>
        </p:txBody>
      </p:sp>
      <p:pic>
        <p:nvPicPr>
          <p:cNvPr id="6" name="图片 5" descr="图示&#10;&#10;描述已自动生成">
            <a:extLst>
              <a:ext uri="{FF2B5EF4-FFF2-40B4-BE49-F238E27FC236}">
                <a16:creationId xmlns:a16="http://schemas.microsoft.com/office/drawing/2014/main" id="{2A0E42EE-DD0F-2F4F-A36A-F906FF852B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25" y="1492086"/>
            <a:ext cx="4664611" cy="2582484"/>
          </a:xfrm>
          <a:prstGeom prst="rect">
            <a:avLst/>
          </a:prstGeom>
        </p:spPr>
      </p:pic>
      <p:pic>
        <p:nvPicPr>
          <p:cNvPr id="14" name="图片 13" descr="图表, 折线图&#10;&#10;描述已自动生成">
            <a:extLst>
              <a:ext uri="{FF2B5EF4-FFF2-40B4-BE49-F238E27FC236}">
                <a16:creationId xmlns:a16="http://schemas.microsoft.com/office/drawing/2014/main" id="{F268312F-0C78-3A4E-A27A-FF8CAF8315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071" y="1703328"/>
            <a:ext cx="2181874" cy="2160000"/>
          </a:xfrm>
          <a:prstGeom prst="rect">
            <a:avLst/>
          </a:prstGeom>
        </p:spPr>
      </p:pic>
      <p:sp>
        <p:nvSpPr>
          <p:cNvPr id="26" name="矩形 25">
            <a:extLst>
              <a:ext uri="{FF2B5EF4-FFF2-40B4-BE49-F238E27FC236}">
                <a16:creationId xmlns:a16="http://schemas.microsoft.com/office/drawing/2014/main" id="{91DE5410-CB8E-0744-851A-C81BE831195A}"/>
              </a:ext>
            </a:extLst>
          </p:cNvPr>
          <p:cNvSpPr/>
          <p:nvPr/>
        </p:nvSpPr>
        <p:spPr>
          <a:xfrm>
            <a:off x="40112" y="1175834"/>
            <a:ext cx="1944763" cy="338554"/>
          </a:xfrm>
          <a:prstGeom prst="rect">
            <a:avLst/>
          </a:prstGeom>
        </p:spPr>
        <p:txBody>
          <a:bodyPr wrap="none">
            <a:spAutoFit/>
          </a:bodyPr>
          <a:lstStyle/>
          <a:p>
            <a:pPr marL="285750" indent="-285750">
              <a:buFont typeface="Wingdings" pitchFamily="2" charset="2"/>
              <a:buChar char="n"/>
            </a:pPr>
            <a:r>
              <a:rPr kumimoji="1" lang="en-US" altLang="zh-CN" sz="1600" dirty="0">
                <a:solidFill>
                  <a:srgbClr val="62305E"/>
                </a:solidFill>
              </a:rPr>
              <a:t>Beam</a:t>
            </a:r>
            <a:r>
              <a:rPr kumimoji="1" lang="zh-CN" altLang="en-US" sz="1600" dirty="0">
                <a:solidFill>
                  <a:srgbClr val="62305E"/>
                </a:solidFill>
              </a:rPr>
              <a:t> </a:t>
            </a:r>
            <a:r>
              <a:rPr kumimoji="1" lang="en-US" altLang="zh-CN" sz="1600" dirty="0">
                <a:solidFill>
                  <a:srgbClr val="62305E"/>
                </a:solidFill>
              </a:rPr>
              <a:t>test set up</a:t>
            </a:r>
            <a:endParaRPr lang="zh-CN" altLang="en-US" sz="1600" dirty="0"/>
          </a:p>
        </p:txBody>
      </p:sp>
      <p:sp>
        <p:nvSpPr>
          <p:cNvPr id="27" name="矩形 26">
            <a:extLst>
              <a:ext uri="{FF2B5EF4-FFF2-40B4-BE49-F238E27FC236}">
                <a16:creationId xmlns:a16="http://schemas.microsoft.com/office/drawing/2014/main" id="{B3B5AAE2-C381-894B-8911-AE9B962CE271}"/>
              </a:ext>
            </a:extLst>
          </p:cNvPr>
          <p:cNvSpPr/>
          <p:nvPr/>
        </p:nvSpPr>
        <p:spPr>
          <a:xfrm>
            <a:off x="5008358" y="1175834"/>
            <a:ext cx="2882519" cy="338554"/>
          </a:xfrm>
          <a:prstGeom prst="rect">
            <a:avLst/>
          </a:prstGeom>
        </p:spPr>
        <p:txBody>
          <a:bodyPr wrap="none">
            <a:spAutoFit/>
          </a:bodyPr>
          <a:lstStyle/>
          <a:p>
            <a:pPr marL="285750" indent="-285750">
              <a:buFont typeface="Wingdings" pitchFamily="2" charset="2"/>
              <a:buChar char="n"/>
            </a:pPr>
            <a:r>
              <a:rPr kumimoji="1" lang="en-US" altLang="zh-CN" sz="1600" dirty="0">
                <a:solidFill>
                  <a:srgbClr val="62305E"/>
                </a:solidFill>
              </a:rPr>
              <a:t>Position &amp; Energy scanning</a:t>
            </a:r>
            <a:endParaRPr kumimoji="1" lang="zh-CN" altLang="en-US" sz="1600" dirty="0">
              <a:solidFill>
                <a:srgbClr val="62305E"/>
              </a:solidFill>
            </a:endParaRPr>
          </a:p>
        </p:txBody>
      </p:sp>
      <p:grpSp>
        <p:nvGrpSpPr>
          <p:cNvPr id="9" name="组合 8">
            <a:extLst>
              <a:ext uri="{FF2B5EF4-FFF2-40B4-BE49-F238E27FC236}">
                <a16:creationId xmlns:a16="http://schemas.microsoft.com/office/drawing/2014/main" id="{C8AC1EF0-78CC-A346-8527-4546B2ACE044}"/>
              </a:ext>
            </a:extLst>
          </p:cNvPr>
          <p:cNvGrpSpPr/>
          <p:nvPr/>
        </p:nvGrpSpPr>
        <p:grpSpPr>
          <a:xfrm>
            <a:off x="5008358" y="1512421"/>
            <a:ext cx="4344150" cy="2498976"/>
            <a:chOff x="5008358" y="1512421"/>
            <a:chExt cx="4344150" cy="2498976"/>
          </a:xfrm>
        </p:grpSpPr>
        <p:pic>
          <p:nvPicPr>
            <p:cNvPr id="8" name="图片 7" descr="表格&#10;&#10;描述已自动生成">
              <a:extLst>
                <a:ext uri="{FF2B5EF4-FFF2-40B4-BE49-F238E27FC236}">
                  <a16:creationId xmlns:a16="http://schemas.microsoft.com/office/drawing/2014/main" id="{B7717F65-3D85-B64D-A9FD-25CA79DD6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8358" y="1512421"/>
              <a:ext cx="4344150" cy="2498976"/>
            </a:xfrm>
            <a:prstGeom prst="rect">
              <a:avLst/>
            </a:prstGeom>
          </p:spPr>
        </p:pic>
        <p:sp>
          <p:nvSpPr>
            <p:cNvPr id="5" name="椭圆 4">
              <a:extLst>
                <a:ext uri="{FF2B5EF4-FFF2-40B4-BE49-F238E27FC236}">
                  <a16:creationId xmlns:a16="http://schemas.microsoft.com/office/drawing/2014/main" id="{112967C2-E010-3743-96E1-EC50ED30DE3A}"/>
                </a:ext>
              </a:extLst>
            </p:cNvPr>
            <p:cNvSpPr/>
            <p:nvPr/>
          </p:nvSpPr>
          <p:spPr>
            <a:xfrm>
              <a:off x="5510866" y="3342621"/>
              <a:ext cx="288000" cy="288000"/>
            </a:xfrm>
            <a:prstGeom prst="ellipse">
              <a:avLst/>
            </a:prstGeom>
            <a:noFill/>
            <a:ln w="28575">
              <a:solidFill>
                <a:srgbClr val="6230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4D61BC28-A9FE-8245-8700-0163181BF653}"/>
                </a:ext>
              </a:extLst>
            </p:cNvPr>
            <p:cNvSpPr txBox="1"/>
            <p:nvPr/>
          </p:nvSpPr>
          <p:spPr>
            <a:xfrm>
              <a:off x="5372921" y="3639022"/>
              <a:ext cx="561372" cy="307777"/>
            </a:xfrm>
            <a:prstGeom prst="rect">
              <a:avLst/>
            </a:prstGeom>
            <a:noFill/>
          </p:spPr>
          <p:txBody>
            <a:bodyPr wrap="none" rtlCol="0" anchor="ctr">
              <a:spAutoFit/>
            </a:bodyPr>
            <a:lstStyle/>
            <a:p>
              <a:pPr algn="ctr"/>
              <a:r>
                <a:rPr kumimoji="1" lang="en-US" altLang="zh-CN" sz="1400" dirty="0">
                  <a:solidFill>
                    <a:srgbClr val="62305E"/>
                  </a:solidFill>
                </a:rPr>
                <a:t>Time</a:t>
              </a:r>
              <a:endParaRPr kumimoji="1" lang="zh-CN" altLang="en-US" sz="1400" dirty="0">
                <a:solidFill>
                  <a:srgbClr val="62305E"/>
                </a:solidFill>
              </a:endParaRPr>
            </a:p>
          </p:txBody>
        </p:sp>
      </p:grpSp>
      <p:pic>
        <p:nvPicPr>
          <p:cNvPr id="18" name="图片 17" descr="图片包含 日程表&#10;&#10;描述已自动生成">
            <a:extLst>
              <a:ext uri="{FF2B5EF4-FFF2-40B4-BE49-F238E27FC236}">
                <a16:creationId xmlns:a16="http://schemas.microsoft.com/office/drawing/2014/main" id="{86547B39-329C-DA48-88A4-EC3C888297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9033" y="4340880"/>
            <a:ext cx="2266340" cy="2160000"/>
          </a:xfrm>
          <a:prstGeom prst="rect">
            <a:avLst/>
          </a:prstGeom>
        </p:spPr>
      </p:pic>
      <p:pic>
        <p:nvPicPr>
          <p:cNvPr id="19" name="图片 18" descr="图表&#10;&#10;描述已自动生成">
            <a:extLst>
              <a:ext uri="{FF2B5EF4-FFF2-40B4-BE49-F238E27FC236}">
                <a16:creationId xmlns:a16="http://schemas.microsoft.com/office/drawing/2014/main" id="{D7CA8BAC-B089-0542-9344-1C41730DF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9" y="4314459"/>
            <a:ext cx="2266340" cy="2160000"/>
          </a:xfrm>
          <a:prstGeom prst="rect">
            <a:avLst/>
          </a:prstGeom>
        </p:spPr>
      </p:pic>
      <p:pic>
        <p:nvPicPr>
          <p:cNvPr id="21" name="图片 20" descr="图表, 散点图&#10;&#10;描述已自动生成">
            <a:extLst>
              <a:ext uri="{FF2B5EF4-FFF2-40B4-BE49-F238E27FC236}">
                <a16:creationId xmlns:a16="http://schemas.microsoft.com/office/drawing/2014/main" id="{7023EA8B-D1D2-2C41-B168-30D61CB1E3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1191" y="4340880"/>
            <a:ext cx="2255575" cy="2160000"/>
          </a:xfrm>
          <a:prstGeom prst="rect">
            <a:avLst/>
          </a:prstGeom>
        </p:spPr>
      </p:pic>
      <p:sp>
        <p:nvSpPr>
          <p:cNvPr id="25" name="标题 1">
            <a:extLst>
              <a:ext uri="{FF2B5EF4-FFF2-40B4-BE49-F238E27FC236}">
                <a16:creationId xmlns:a16="http://schemas.microsoft.com/office/drawing/2014/main" id="{04455377-7DAD-4741-8EB3-F80452B8034A}"/>
              </a:ext>
            </a:extLst>
          </p:cNvPr>
          <p:cNvSpPr txBox="1">
            <a:spLocks/>
          </p:cNvSpPr>
          <p:nvPr/>
        </p:nvSpPr>
        <p:spPr>
          <a:xfrm>
            <a:off x="7667624" y="-1"/>
            <a:ext cx="3000375" cy="100208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rgbClr val="62305E"/>
                </a:solidFill>
                <a:latin typeface="Abadi" panose="020B0604020104020204" pitchFamily="34" charset="0"/>
                <a:ea typeface="+mj-ea"/>
                <a:cs typeface="+mj-cs"/>
              </a:defRPr>
            </a:lvl1pPr>
          </a:lstStyle>
          <a:p>
            <a:r>
              <a:rPr lang="en-US" altLang="zh-CN" sz="1600" dirty="0"/>
              <a:t>DESY,</a:t>
            </a:r>
            <a:r>
              <a:rPr lang="zh-CN" altLang="en-US" sz="1600" dirty="0"/>
              <a:t> </a:t>
            </a:r>
            <a:r>
              <a:rPr lang="en-US" altLang="zh-CN" sz="1600" dirty="0"/>
              <a:t>Electron beams.</a:t>
            </a:r>
            <a:endParaRPr lang="zh-CN" altLang="en-US" dirty="0"/>
          </a:p>
        </p:txBody>
      </p:sp>
      <p:pic>
        <p:nvPicPr>
          <p:cNvPr id="30" name="内容占位符 5">
            <a:extLst>
              <a:ext uri="{FF2B5EF4-FFF2-40B4-BE49-F238E27FC236}">
                <a16:creationId xmlns:a16="http://schemas.microsoft.com/office/drawing/2014/main" id="{0B47F871-370C-794E-8231-E25C8847FC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7555" y="4314459"/>
            <a:ext cx="2510803" cy="2160000"/>
          </a:xfrm>
          <a:prstGeom prst="rect">
            <a:avLst/>
          </a:prstGeom>
        </p:spPr>
      </p:pic>
      <p:sp>
        <p:nvSpPr>
          <p:cNvPr id="29" name="矩形 28">
            <a:extLst>
              <a:ext uri="{FF2B5EF4-FFF2-40B4-BE49-F238E27FC236}">
                <a16:creationId xmlns:a16="http://schemas.microsoft.com/office/drawing/2014/main" id="{ED1AECFF-9D9D-7948-8D36-5075B324BECD}"/>
              </a:ext>
            </a:extLst>
          </p:cNvPr>
          <p:cNvSpPr/>
          <p:nvPr/>
        </p:nvSpPr>
        <p:spPr>
          <a:xfrm>
            <a:off x="7276884" y="4031732"/>
            <a:ext cx="2048959" cy="338554"/>
          </a:xfrm>
          <a:prstGeom prst="rect">
            <a:avLst/>
          </a:prstGeom>
        </p:spPr>
        <p:txBody>
          <a:bodyPr wrap="none">
            <a:spAutoFit/>
          </a:bodyPr>
          <a:lstStyle/>
          <a:p>
            <a:pPr marL="285750" indent="-285750" algn="ctr">
              <a:buFont typeface="Wingdings" pitchFamily="2" charset="2"/>
              <a:buChar char="n"/>
            </a:pPr>
            <a:r>
              <a:rPr kumimoji="1" lang="en-US" altLang="zh-CN" sz="1600" dirty="0">
                <a:solidFill>
                  <a:srgbClr val="62305E"/>
                </a:solidFill>
              </a:rPr>
              <a:t>Spatial resolution </a:t>
            </a:r>
            <a:endParaRPr kumimoji="1" lang="zh-CN" altLang="en-US" sz="1600" dirty="0">
              <a:solidFill>
                <a:srgbClr val="62305E"/>
              </a:solidFill>
            </a:endParaRPr>
          </a:p>
        </p:txBody>
      </p:sp>
      <p:sp>
        <p:nvSpPr>
          <p:cNvPr id="33" name="矩形 32">
            <a:extLst>
              <a:ext uri="{FF2B5EF4-FFF2-40B4-BE49-F238E27FC236}">
                <a16:creationId xmlns:a16="http://schemas.microsoft.com/office/drawing/2014/main" id="{AC18C0F4-4FAF-4A48-A92B-C5E854317AF7}"/>
              </a:ext>
            </a:extLst>
          </p:cNvPr>
          <p:cNvSpPr/>
          <p:nvPr/>
        </p:nvSpPr>
        <p:spPr>
          <a:xfrm>
            <a:off x="9625173" y="4031732"/>
            <a:ext cx="2066591" cy="338554"/>
          </a:xfrm>
          <a:prstGeom prst="rect">
            <a:avLst/>
          </a:prstGeom>
        </p:spPr>
        <p:txBody>
          <a:bodyPr wrap="none">
            <a:spAutoFit/>
          </a:bodyPr>
          <a:lstStyle/>
          <a:p>
            <a:pPr marL="285750" indent="-285750" algn="ctr">
              <a:buFont typeface="Wingdings" pitchFamily="2" charset="2"/>
              <a:buChar char="n"/>
            </a:pPr>
            <a:r>
              <a:rPr kumimoji="1" lang="en-US" altLang="zh-CN" sz="1600" dirty="0">
                <a:solidFill>
                  <a:srgbClr val="62305E"/>
                </a:solidFill>
              </a:rPr>
              <a:t>Energy resolution </a:t>
            </a:r>
            <a:endParaRPr kumimoji="1" lang="zh-CN" altLang="en-US" sz="1600" dirty="0">
              <a:solidFill>
                <a:srgbClr val="62305E"/>
              </a:solidFill>
            </a:endParaRPr>
          </a:p>
        </p:txBody>
      </p:sp>
      <p:sp>
        <p:nvSpPr>
          <p:cNvPr id="34" name="矩形 33">
            <a:extLst>
              <a:ext uri="{FF2B5EF4-FFF2-40B4-BE49-F238E27FC236}">
                <a16:creationId xmlns:a16="http://schemas.microsoft.com/office/drawing/2014/main" id="{993E1B6D-7B70-C74E-9C1C-5CFDC09B9B59}"/>
              </a:ext>
            </a:extLst>
          </p:cNvPr>
          <p:cNvSpPr/>
          <p:nvPr/>
        </p:nvSpPr>
        <p:spPr>
          <a:xfrm>
            <a:off x="43004" y="4009961"/>
            <a:ext cx="1893467" cy="338554"/>
          </a:xfrm>
          <a:prstGeom prst="rect">
            <a:avLst/>
          </a:prstGeom>
        </p:spPr>
        <p:txBody>
          <a:bodyPr wrap="none">
            <a:spAutoFit/>
          </a:bodyPr>
          <a:lstStyle/>
          <a:p>
            <a:pPr marL="285750" indent="-285750" algn="ctr">
              <a:buFont typeface="Wingdings" pitchFamily="2" charset="2"/>
              <a:buChar char="n"/>
            </a:pPr>
            <a:r>
              <a:rPr kumimoji="1" lang="en-US" altLang="zh-CN" sz="1600" dirty="0">
                <a:solidFill>
                  <a:srgbClr val="62305E"/>
                </a:solidFill>
              </a:rPr>
              <a:t>Time resolution </a:t>
            </a:r>
            <a:endParaRPr kumimoji="1" lang="zh-CN" altLang="en-US" sz="1600" dirty="0">
              <a:solidFill>
                <a:srgbClr val="62305E"/>
              </a:solidFill>
            </a:endParaRPr>
          </a:p>
        </p:txBody>
      </p:sp>
      <p:sp>
        <p:nvSpPr>
          <p:cNvPr id="35" name="矩形 34">
            <a:extLst>
              <a:ext uri="{FF2B5EF4-FFF2-40B4-BE49-F238E27FC236}">
                <a16:creationId xmlns:a16="http://schemas.microsoft.com/office/drawing/2014/main" id="{10270DB5-D360-4A4A-AEC8-1D29AB55AC7F}"/>
              </a:ext>
            </a:extLst>
          </p:cNvPr>
          <p:cNvSpPr/>
          <p:nvPr/>
        </p:nvSpPr>
        <p:spPr>
          <a:xfrm>
            <a:off x="9717071" y="1242470"/>
            <a:ext cx="1824538" cy="338554"/>
          </a:xfrm>
          <a:prstGeom prst="rect">
            <a:avLst/>
          </a:prstGeom>
        </p:spPr>
        <p:txBody>
          <a:bodyPr wrap="none">
            <a:spAutoFit/>
          </a:bodyPr>
          <a:lstStyle/>
          <a:p>
            <a:pPr marL="285750" indent="-285750">
              <a:buFont typeface="Wingdings" pitchFamily="2" charset="2"/>
              <a:buChar char="n"/>
            </a:pPr>
            <a:r>
              <a:rPr kumimoji="1" lang="en-US" altLang="zh-CN" sz="1600" dirty="0">
                <a:solidFill>
                  <a:srgbClr val="62305E"/>
                </a:solidFill>
              </a:rPr>
              <a:t>Energy linearity</a:t>
            </a:r>
            <a:endParaRPr kumimoji="1" lang="zh-CN" altLang="en-US" sz="1600" dirty="0">
              <a:solidFill>
                <a:srgbClr val="62305E"/>
              </a:solidFill>
            </a:endParaRPr>
          </a:p>
        </p:txBody>
      </p:sp>
      <p:sp>
        <p:nvSpPr>
          <p:cNvPr id="2" name="MH_Number_4">
            <a:hlinkClick r:id="rId11" action="ppaction://hlinksldjump"/>
            <a:extLst>
              <a:ext uri="{FF2B5EF4-FFF2-40B4-BE49-F238E27FC236}">
                <a16:creationId xmlns:a16="http://schemas.microsoft.com/office/drawing/2014/main" id="{899E79D2-5B8F-4794-866F-92FAFC45427B}"/>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10" name="MH_Entry_4">
            <a:hlinkClick r:id="rId11" action="ppaction://hlinksldjump"/>
            <a:extLst>
              <a:ext uri="{FF2B5EF4-FFF2-40B4-BE49-F238E27FC236}">
                <a16:creationId xmlns:a16="http://schemas.microsoft.com/office/drawing/2014/main" id="{D9B4C267-190F-4029-BD86-3EC5403E8E40}"/>
              </a:ext>
            </a:extLst>
          </p:cNvPr>
          <p:cNvSpPr/>
          <p:nvPr/>
        </p:nvSpPr>
        <p:spPr>
          <a:xfrm>
            <a:off x="1080773" y="142773"/>
            <a:ext cx="1795777"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Beam test</a:t>
            </a:r>
          </a:p>
        </p:txBody>
      </p:sp>
    </p:spTree>
    <p:extLst>
      <p:ext uri="{BB962C8B-B14F-4D97-AF65-F5344CB8AC3E}">
        <p14:creationId xmlns:p14="http://schemas.microsoft.com/office/powerpoint/2010/main" val="274609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F6702-97B9-FC4F-A470-BDE6EC1A5E21}"/>
              </a:ext>
            </a:extLst>
          </p:cNvPr>
          <p:cNvSpPr>
            <a:spLocks noGrp="1"/>
          </p:cNvSpPr>
          <p:nvPr>
            <p:ph type="title"/>
          </p:nvPr>
        </p:nvSpPr>
        <p:spPr>
          <a:xfrm>
            <a:off x="0" y="0"/>
            <a:ext cx="12192000" cy="1046639"/>
          </a:xfrm>
        </p:spPr>
        <p:txBody>
          <a:bodyPr>
            <a:normAutofit/>
          </a:bodyPr>
          <a:lstStyle/>
          <a:p>
            <a:r>
              <a:rPr lang="en-US" altLang="zh-CN" sz="2400" dirty="0"/>
              <a:t>Convolutional Neural Network</a:t>
            </a:r>
            <a:endParaRPr kumimoji="1" lang="zh-CN" altLang="en-US" sz="2400" dirty="0"/>
          </a:p>
        </p:txBody>
      </p:sp>
      <p:sp>
        <p:nvSpPr>
          <p:cNvPr id="3" name="日期占位符 2">
            <a:extLst>
              <a:ext uri="{FF2B5EF4-FFF2-40B4-BE49-F238E27FC236}">
                <a16:creationId xmlns:a16="http://schemas.microsoft.com/office/drawing/2014/main" id="{53A4CBAF-458C-2746-92BC-5FD96C5F40C2}"/>
              </a:ext>
            </a:extLst>
          </p:cNvPr>
          <p:cNvSpPr>
            <a:spLocks noGrp="1"/>
          </p:cNvSpPr>
          <p:nvPr>
            <p:ph type="dt" sz="half" idx="10"/>
          </p:nvPr>
        </p:nvSpPr>
        <p:spPr/>
        <p:txBody>
          <a:bodyPr/>
          <a:lstStyle/>
          <a:p>
            <a:fld id="{91B3A24B-E759-44AE-9C7B-68AEA95E70CE}" type="datetime1">
              <a:rPr lang="zh-CN" altLang="en-US" smtClean="0"/>
              <a:t>2020/10/29</a:t>
            </a:fld>
            <a:endParaRPr lang="zh-CN" altLang="en-US" dirty="0"/>
          </a:p>
        </p:txBody>
      </p:sp>
      <p:sp>
        <p:nvSpPr>
          <p:cNvPr id="4" name="灯片编号占位符 3">
            <a:extLst>
              <a:ext uri="{FF2B5EF4-FFF2-40B4-BE49-F238E27FC236}">
                <a16:creationId xmlns:a16="http://schemas.microsoft.com/office/drawing/2014/main" id="{08AC8ECE-716A-C545-828D-66345F98F97A}"/>
              </a:ext>
            </a:extLst>
          </p:cNvPr>
          <p:cNvSpPr>
            <a:spLocks noGrp="1"/>
          </p:cNvSpPr>
          <p:nvPr>
            <p:ph type="sldNum" sz="quarter" idx="12"/>
          </p:nvPr>
        </p:nvSpPr>
        <p:spPr/>
        <p:txBody>
          <a:bodyPr/>
          <a:lstStyle/>
          <a:p>
            <a:fld id="{2EEF4661-7EC0-40D2-BD40-97E05B06772D}" type="slidenum">
              <a:rPr lang="zh-CN" altLang="en-US" smtClean="0">
                <a:solidFill>
                  <a:schemeClr val="tx1"/>
                </a:solidFill>
              </a:rPr>
              <a:pPr/>
              <a:t>25</a:t>
            </a:fld>
            <a:endParaRPr lang="zh-CN" altLang="en-US" dirty="0">
              <a:solidFill>
                <a:schemeClr val="tx1"/>
              </a:solidFill>
            </a:endParaRPr>
          </a:p>
        </p:txBody>
      </p:sp>
      <p:pic>
        <p:nvPicPr>
          <p:cNvPr id="6" name="图片 5" descr="图片包含 黑暗, 照片, 亮, 电脑&#10;&#10;描述已自动生成">
            <a:extLst>
              <a:ext uri="{FF2B5EF4-FFF2-40B4-BE49-F238E27FC236}">
                <a16:creationId xmlns:a16="http://schemas.microsoft.com/office/drawing/2014/main" id="{2E76943A-8F08-9340-B9F4-F7CA94216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14" y="3692481"/>
            <a:ext cx="6953003" cy="2658987"/>
          </a:xfrm>
          <a:prstGeom prst="rect">
            <a:avLst/>
          </a:prstGeom>
        </p:spPr>
      </p:pic>
      <p:pic>
        <p:nvPicPr>
          <p:cNvPr id="12" name="图片 11">
            <a:extLst>
              <a:ext uri="{FF2B5EF4-FFF2-40B4-BE49-F238E27FC236}">
                <a16:creationId xmlns:a16="http://schemas.microsoft.com/office/drawing/2014/main" id="{EFDAD43A-89B2-604B-B75B-D1BB62F0C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1930" y="4080921"/>
            <a:ext cx="2248000" cy="2268000"/>
          </a:xfrm>
          <a:prstGeom prst="rect">
            <a:avLst/>
          </a:prstGeom>
        </p:spPr>
      </p:pic>
      <p:pic>
        <p:nvPicPr>
          <p:cNvPr id="14" name="图片 13">
            <a:extLst>
              <a:ext uri="{FF2B5EF4-FFF2-40B4-BE49-F238E27FC236}">
                <a16:creationId xmlns:a16="http://schemas.microsoft.com/office/drawing/2014/main" id="{36854E2F-0BF0-7A4E-B795-E84584EF2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3930" y="1665097"/>
            <a:ext cx="2247999" cy="2268000"/>
          </a:xfrm>
          <a:prstGeom prst="rect">
            <a:avLst/>
          </a:prstGeom>
        </p:spPr>
      </p:pic>
      <p:pic>
        <p:nvPicPr>
          <p:cNvPr id="16" name="图片 15">
            <a:extLst>
              <a:ext uri="{FF2B5EF4-FFF2-40B4-BE49-F238E27FC236}">
                <a16:creationId xmlns:a16="http://schemas.microsoft.com/office/drawing/2014/main" id="{12F9ECE2-DEC9-2D41-86DF-D544DB9E1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392" y="1665098"/>
            <a:ext cx="2248001" cy="2268000"/>
          </a:xfrm>
          <a:prstGeom prst="rect">
            <a:avLst/>
          </a:prstGeom>
        </p:spPr>
      </p:pic>
      <p:sp>
        <p:nvSpPr>
          <p:cNvPr id="22" name="Neural network and machine learning are powerful tools for solving non-linear problems…">
            <a:extLst>
              <a:ext uri="{FF2B5EF4-FFF2-40B4-BE49-F238E27FC236}">
                <a16:creationId xmlns:a16="http://schemas.microsoft.com/office/drawing/2014/main" id="{50E2AAD2-11A3-FC47-BE1D-6EE8C40BF174}"/>
              </a:ext>
            </a:extLst>
          </p:cNvPr>
          <p:cNvSpPr txBox="1">
            <a:spLocks/>
          </p:cNvSpPr>
          <p:nvPr/>
        </p:nvSpPr>
        <p:spPr>
          <a:xfrm>
            <a:off x="106328" y="1345293"/>
            <a:ext cx="7359620" cy="23069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SzPct val="70000"/>
              <a:buFont typeface="Wingdings" panose="05000000000000000000" pitchFamily="2" charset="2"/>
              <a:buChar char="n"/>
              <a:defRPr sz="28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n"/>
              <a:defRPr sz="24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n"/>
              <a:defRPr sz="20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lgn="l" defTabSz="914400" rtl="0" eaLnBrk="1" latinLnBrk="0" hangingPunct="1">
              <a:lnSpc>
                <a:spcPct val="90000"/>
              </a:lnSpc>
              <a:spcBef>
                <a:spcPts val="500"/>
              </a:spcBef>
              <a:buSzPct val="70000"/>
              <a:buFont typeface="Wingdings" panose="05000000000000000000" pitchFamily="2" charset="2"/>
              <a:buNone/>
              <a:defRPr sz="1800" b="1" kern="1200">
                <a:solidFill>
                  <a:srgbClr val="4B4B4B"/>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SzPct val="70000"/>
              <a:buFont typeface="Wingdings" panose="05000000000000000000" pitchFamily="2" charset="2"/>
              <a:buChar char="n"/>
              <a:defRPr sz="1800" b="1" kern="1200">
                <a:solidFill>
                  <a:srgbClr val="4B4B4B"/>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latin typeface="+mn-lt"/>
              </a:rPr>
              <a:t>Neural network and machine learning are powerful tools for solving </a:t>
            </a:r>
            <a:r>
              <a:rPr lang="en-US" sz="2000" b="0" dirty="0">
                <a:solidFill>
                  <a:srgbClr val="FF2600"/>
                </a:solidFill>
                <a:latin typeface="+mn-lt"/>
              </a:rPr>
              <a:t>non-linear </a:t>
            </a:r>
            <a:r>
              <a:rPr lang="en-US" sz="2000" b="0" dirty="0">
                <a:latin typeface="+mn-lt"/>
              </a:rPr>
              <a:t>problems.</a:t>
            </a:r>
          </a:p>
          <a:p>
            <a:r>
              <a:rPr lang="en-US" sz="2000" b="0" dirty="0">
                <a:latin typeface="+mn-lt"/>
              </a:rPr>
              <a:t>In 1998, CMS ECal has tried the fully-connected neural networks. Results are </a:t>
            </a:r>
            <a:r>
              <a:rPr lang="en-US" sz="2000" b="0" dirty="0">
                <a:solidFill>
                  <a:srgbClr val="FF0000"/>
                </a:solidFill>
                <a:latin typeface="+mn-lt"/>
              </a:rPr>
              <a:t>similar </a:t>
            </a:r>
            <a:r>
              <a:rPr lang="en-US" sz="2000" b="0" dirty="0">
                <a:latin typeface="+mn-lt"/>
              </a:rPr>
              <a:t>to the COG(Center of Gravity algorithm).</a:t>
            </a:r>
          </a:p>
          <a:p>
            <a:r>
              <a:rPr lang="en-US" sz="2000" b="0" dirty="0">
                <a:latin typeface="+mn-lt"/>
              </a:rPr>
              <a:t>A more general and powerful convolutional neural network(CNN) was </a:t>
            </a:r>
            <a:r>
              <a:rPr lang="en-US" altLang="zh-CN" sz="2000" b="0" dirty="0"/>
              <a:t>designed</a:t>
            </a:r>
            <a:r>
              <a:rPr lang="en-US" sz="2000" b="0" dirty="0">
                <a:latin typeface="+mn-lt"/>
              </a:rPr>
              <a:t>, train and validate the network with recently developed hardware and technologies. </a:t>
            </a:r>
          </a:p>
        </p:txBody>
      </p:sp>
      <p:sp>
        <p:nvSpPr>
          <p:cNvPr id="23" name="矩形: 圆角 5">
            <a:extLst>
              <a:ext uri="{FF2B5EF4-FFF2-40B4-BE49-F238E27FC236}">
                <a16:creationId xmlns:a16="http://schemas.microsoft.com/office/drawing/2014/main" id="{04673F9A-3052-9A4B-B9B2-958E6B806EBA}"/>
              </a:ext>
            </a:extLst>
          </p:cNvPr>
          <p:cNvSpPr/>
          <p:nvPr/>
        </p:nvSpPr>
        <p:spPr>
          <a:xfrm>
            <a:off x="7413929" y="4584178"/>
            <a:ext cx="1923763" cy="1123712"/>
          </a:xfrm>
          <a:prstGeom prst="roundRect">
            <a:avLst/>
          </a:prstGeom>
          <a:ln>
            <a:solidFill>
              <a:schemeClr val="bg1"/>
            </a:solidFill>
          </a:ln>
          <a:effectLst>
            <a:glow rad="63500">
              <a:schemeClr val="tx1">
                <a:alpha val="40000"/>
              </a:schemeClr>
            </a:glow>
          </a:effectLst>
        </p:spPr>
        <p:txBody>
          <a:bodyPr wrap="none">
            <a:spAutoFit/>
          </a:bodyPr>
          <a:lstStyle/>
          <a:p>
            <a:pPr algn="ctr"/>
            <a:r>
              <a:rPr lang="en-US" altLang="zh-CN" sz="2000" b="1" dirty="0"/>
              <a:t>Convolutional </a:t>
            </a:r>
          </a:p>
          <a:p>
            <a:pPr algn="ctr"/>
            <a:r>
              <a:rPr lang="en-US" altLang="zh-CN" sz="2000" b="1" dirty="0"/>
              <a:t>neural network</a:t>
            </a:r>
          </a:p>
          <a:p>
            <a:pPr algn="ctr"/>
            <a:r>
              <a:rPr lang="en-US" altLang="zh-CN" sz="2000" b="1" dirty="0"/>
              <a:t>(CNN):</a:t>
            </a:r>
          </a:p>
        </p:txBody>
      </p:sp>
      <p:sp>
        <p:nvSpPr>
          <p:cNvPr id="24" name="Position resolution in Y direction…">
            <a:extLst>
              <a:ext uri="{FF2B5EF4-FFF2-40B4-BE49-F238E27FC236}">
                <a16:creationId xmlns:a16="http://schemas.microsoft.com/office/drawing/2014/main" id="{896A5250-B3F7-AE42-88B3-988193C88E4C}"/>
              </a:ext>
            </a:extLst>
          </p:cNvPr>
          <p:cNvSpPr txBox="1">
            <a:spLocks/>
          </p:cNvSpPr>
          <p:nvPr/>
        </p:nvSpPr>
        <p:spPr>
          <a:xfrm>
            <a:off x="7187417" y="1353644"/>
            <a:ext cx="4898255" cy="3214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SzPct val="70000"/>
              <a:buFont typeface="Wingdings" panose="05000000000000000000" pitchFamily="2" charset="2"/>
              <a:buChar char="n"/>
              <a:defRPr sz="28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n"/>
              <a:defRPr sz="24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n"/>
              <a:defRPr sz="2000" b="1" kern="1200">
                <a:solidFill>
                  <a:srgbClr val="4B4B4B"/>
                </a:solidFill>
                <a:latin typeface="Calibri" panose="020F0502020204030204" pitchFamily="34" charset="0"/>
                <a:ea typeface="微软雅黑" panose="020B0503020204020204" pitchFamily="34" charset="-122"/>
                <a:cs typeface="Calibri" panose="020F0502020204030204" pitchFamily="34" charset="0"/>
              </a:defRPr>
            </a:lvl3pPr>
            <a:lvl4pPr marL="1371600" indent="0" algn="l" defTabSz="914400" rtl="0" eaLnBrk="1" latinLnBrk="0" hangingPunct="1">
              <a:lnSpc>
                <a:spcPct val="90000"/>
              </a:lnSpc>
              <a:spcBef>
                <a:spcPts val="500"/>
              </a:spcBef>
              <a:buSzPct val="70000"/>
              <a:buFont typeface="Wingdings" panose="05000000000000000000" pitchFamily="2" charset="2"/>
              <a:buNone/>
              <a:defRPr sz="1800" b="1" kern="1200">
                <a:solidFill>
                  <a:srgbClr val="4B4B4B"/>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SzPct val="70000"/>
              <a:buFont typeface="Wingdings" panose="05000000000000000000" pitchFamily="2" charset="2"/>
              <a:buChar char="n"/>
              <a:defRPr sz="1800" b="1" kern="1200">
                <a:solidFill>
                  <a:srgbClr val="4B4B4B"/>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7645" indent="-427645" defTabSz="886968">
              <a:spcBef>
                <a:spcPts val="0"/>
              </a:spcBef>
              <a:defRPr sz="1940"/>
            </a:pPr>
            <a:r>
              <a:rPr lang="en-US" altLang="zh-CN" sz="1800" b="0" dirty="0"/>
              <a:t>Energy</a:t>
            </a:r>
            <a:r>
              <a:rPr lang="en-US" sz="1800" b="0" dirty="0"/>
              <a:t> resolution </a:t>
            </a:r>
            <a:r>
              <a:rPr lang="en-US" altLang="zh-CN" sz="1800" b="0" dirty="0"/>
              <a:t>is obtained after with </a:t>
            </a:r>
            <a:r>
              <a:rPr lang="en-US" sz="1800" b="0" dirty="0"/>
              <a:t>CNN.</a:t>
            </a:r>
          </a:p>
          <a:p>
            <a:pPr marL="427645" indent="-427645" defTabSz="886968">
              <a:lnSpc>
                <a:spcPct val="130000"/>
              </a:lnSpc>
              <a:spcBef>
                <a:spcPts val="0"/>
              </a:spcBef>
              <a:defRPr sz="1940"/>
            </a:pPr>
            <a:endParaRPr lang="en-US" sz="1800" b="0" dirty="0"/>
          </a:p>
        </p:txBody>
      </p:sp>
      <p:sp>
        <p:nvSpPr>
          <p:cNvPr id="5" name="MH_Number_4">
            <a:hlinkClick r:id="rId7" action="ppaction://hlinksldjump"/>
            <a:extLst>
              <a:ext uri="{FF2B5EF4-FFF2-40B4-BE49-F238E27FC236}">
                <a16:creationId xmlns:a16="http://schemas.microsoft.com/office/drawing/2014/main" id="{BD1B8670-104D-43C5-81AE-C50271674173}"/>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7" name="MH_Entry_4">
            <a:hlinkClick r:id="rId7" action="ppaction://hlinksldjump"/>
            <a:extLst>
              <a:ext uri="{FF2B5EF4-FFF2-40B4-BE49-F238E27FC236}">
                <a16:creationId xmlns:a16="http://schemas.microsoft.com/office/drawing/2014/main" id="{4B517F71-C8F7-4684-9F83-A6A7E47FB357}"/>
              </a:ext>
            </a:extLst>
          </p:cNvPr>
          <p:cNvSpPr/>
          <p:nvPr/>
        </p:nvSpPr>
        <p:spPr>
          <a:xfrm>
            <a:off x="1080773" y="142773"/>
            <a:ext cx="1795777"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Beam test</a:t>
            </a:r>
          </a:p>
        </p:txBody>
      </p:sp>
    </p:spTree>
    <p:extLst>
      <p:ext uri="{BB962C8B-B14F-4D97-AF65-F5344CB8AC3E}">
        <p14:creationId xmlns:p14="http://schemas.microsoft.com/office/powerpoint/2010/main" val="2151414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86B5AE-0CF0-7D42-B248-0832B895D7DF}"/>
              </a:ext>
            </a:extLst>
          </p:cNvPr>
          <p:cNvSpPr>
            <a:spLocks noGrp="1"/>
          </p:cNvSpPr>
          <p:nvPr>
            <p:ph type="title"/>
          </p:nvPr>
        </p:nvSpPr>
        <p:spPr>
          <a:xfrm>
            <a:off x="2990850" y="0"/>
            <a:ext cx="9201150" cy="1046639"/>
          </a:xfrm>
        </p:spPr>
        <p:txBody>
          <a:bodyPr/>
          <a:lstStyle/>
          <a:p>
            <a:r>
              <a:rPr kumimoji="1" lang="en-US" altLang="zh-CN" dirty="0"/>
              <a:t>Cut the Energy Spread of </a:t>
            </a:r>
            <a:r>
              <a:rPr lang="en-US" altLang="zh-CN" b="0" i="0" u="none" strike="noStrike" dirty="0">
                <a:effectLst/>
                <a:latin typeface="Roboto"/>
              </a:rPr>
              <a:t>accelerator</a:t>
            </a:r>
            <a:r>
              <a:rPr kumimoji="1" lang="en-US" altLang="zh-CN" dirty="0"/>
              <a:t>– 5%</a:t>
            </a:r>
            <a:endParaRPr kumimoji="1" lang="zh-CN" altLang="en-US" dirty="0"/>
          </a:p>
        </p:txBody>
      </p:sp>
      <p:sp>
        <p:nvSpPr>
          <p:cNvPr id="5" name="灯片编号占位符 4">
            <a:extLst>
              <a:ext uri="{FF2B5EF4-FFF2-40B4-BE49-F238E27FC236}">
                <a16:creationId xmlns:a16="http://schemas.microsoft.com/office/drawing/2014/main" id="{BCAB20FF-2D9F-CE4C-AB5D-6E155180D106}"/>
              </a:ext>
            </a:extLst>
          </p:cNvPr>
          <p:cNvSpPr>
            <a:spLocks noGrp="1"/>
          </p:cNvSpPr>
          <p:nvPr>
            <p:ph type="sldNum" sz="quarter" idx="12"/>
          </p:nvPr>
        </p:nvSpPr>
        <p:spPr/>
        <p:txBody>
          <a:bodyPr/>
          <a:lstStyle/>
          <a:p>
            <a:fld id="{2EEF4661-7EC0-40D2-BD40-97E05B06772D}" type="slidenum">
              <a:rPr lang="zh-CN" altLang="en-US" smtClean="0">
                <a:solidFill>
                  <a:schemeClr val="tx1"/>
                </a:solidFill>
              </a:rPr>
              <a:pPr/>
              <a:t>26</a:t>
            </a:fld>
            <a:endParaRPr lang="zh-CN" altLang="en-US" dirty="0">
              <a:solidFill>
                <a:schemeClr val="tx1"/>
              </a:solidFill>
            </a:endParaRPr>
          </a:p>
        </p:txBody>
      </p:sp>
      <p:pic>
        <p:nvPicPr>
          <p:cNvPr id="12" name="内容占位符 11">
            <a:extLst>
              <a:ext uri="{FF2B5EF4-FFF2-40B4-BE49-F238E27FC236}">
                <a16:creationId xmlns:a16="http://schemas.microsoft.com/office/drawing/2014/main" id="{83816A16-A751-7B44-A1AD-B559F178F142}"/>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310007" y="1225960"/>
            <a:ext cx="4629376" cy="4781159"/>
          </a:xfrm>
        </p:spPr>
      </p:pic>
      <p:pic>
        <p:nvPicPr>
          <p:cNvPr id="14" name="图片 13">
            <a:extLst>
              <a:ext uri="{FF2B5EF4-FFF2-40B4-BE49-F238E27FC236}">
                <a16:creationId xmlns:a16="http://schemas.microsoft.com/office/drawing/2014/main" id="{78E23DC9-E7E1-B44D-B488-B13DA123B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192" y="1300514"/>
            <a:ext cx="2279615" cy="2376000"/>
          </a:xfrm>
          <a:prstGeom prst="rect">
            <a:avLst/>
          </a:prstGeom>
        </p:spPr>
      </p:pic>
      <p:pic>
        <p:nvPicPr>
          <p:cNvPr id="15" name="图片 14">
            <a:extLst>
              <a:ext uri="{FF2B5EF4-FFF2-40B4-BE49-F238E27FC236}">
                <a16:creationId xmlns:a16="http://schemas.microsoft.com/office/drawing/2014/main" id="{35DE26AD-7B2A-1F49-888A-17A10B3ED1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5127" y="1300763"/>
            <a:ext cx="2275430" cy="2376000"/>
          </a:xfrm>
          <a:prstGeom prst="rect">
            <a:avLst/>
          </a:prstGeom>
        </p:spPr>
      </p:pic>
      <p:pic>
        <p:nvPicPr>
          <p:cNvPr id="16" name="图片 15">
            <a:extLst>
              <a:ext uri="{FF2B5EF4-FFF2-40B4-BE49-F238E27FC236}">
                <a16:creationId xmlns:a16="http://schemas.microsoft.com/office/drawing/2014/main" id="{3C51B18C-4334-EC45-9EB8-E6C3DA832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29" y="1300514"/>
            <a:ext cx="2283813" cy="2376000"/>
          </a:xfrm>
          <a:prstGeom prst="rect">
            <a:avLst/>
          </a:prstGeom>
        </p:spPr>
      </p:pic>
      <p:sp>
        <p:nvSpPr>
          <p:cNvPr id="10" name="内容占位符 2">
            <a:extLst>
              <a:ext uri="{FF2B5EF4-FFF2-40B4-BE49-F238E27FC236}">
                <a16:creationId xmlns:a16="http://schemas.microsoft.com/office/drawing/2014/main" id="{C3188C82-1AAA-5445-81E8-29E0845C13B3}"/>
              </a:ext>
            </a:extLst>
          </p:cNvPr>
          <p:cNvSpPr>
            <a:spLocks noGrp="1"/>
          </p:cNvSpPr>
          <p:nvPr>
            <p:ph idx="1"/>
          </p:nvPr>
        </p:nvSpPr>
        <p:spPr>
          <a:xfrm>
            <a:off x="179665" y="4171281"/>
            <a:ext cx="3543249" cy="2179737"/>
          </a:xfrm>
        </p:spPr>
        <p:txBody>
          <a:bodyPr/>
          <a:lstStyle/>
          <a:p>
            <a:r>
              <a:rPr kumimoji="1" lang="en-US" altLang="zh-CN"/>
              <a:t>E</a:t>
            </a:r>
            <a:r>
              <a:rPr kumimoji="1" lang="en-US" altLang="zh-CN" baseline="-25000"/>
              <a:t>test</a:t>
            </a:r>
            <a:r>
              <a:rPr kumimoji="1" lang="en-US" altLang="zh-CN"/>
              <a:t>: test value</a:t>
            </a:r>
          </a:p>
          <a:p>
            <a:pPr lvl="1"/>
            <a:r>
              <a:rPr kumimoji="1" lang="en-US" altLang="zh-CN"/>
              <a:t>The mean of the spectrum</a:t>
            </a:r>
          </a:p>
          <a:p>
            <a:r>
              <a:rPr kumimoji="1" lang="en-US" altLang="zh-CN"/>
              <a:t>E</a:t>
            </a:r>
            <a:r>
              <a:rPr kumimoji="1" lang="en-US" altLang="zh-CN" baseline="-25000"/>
              <a:t>true </a:t>
            </a:r>
            <a:r>
              <a:rPr kumimoji="1" lang="en-US" altLang="zh-CN"/>
              <a:t>: truth value</a:t>
            </a:r>
          </a:p>
          <a:p>
            <a:pPr lvl="1"/>
            <a:r>
              <a:rPr kumimoji="1" lang="en-US" altLang="zh-CN"/>
              <a:t>Energy spread 5%</a:t>
            </a:r>
          </a:p>
          <a:p>
            <a:endParaRPr kumimoji="1" lang="zh-CN" altLang="en-US" dirty="0"/>
          </a:p>
        </p:txBody>
      </p:sp>
      <p:sp>
        <p:nvSpPr>
          <p:cNvPr id="13" name="矩形 12">
            <a:extLst>
              <a:ext uri="{FF2B5EF4-FFF2-40B4-BE49-F238E27FC236}">
                <a16:creationId xmlns:a16="http://schemas.microsoft.com/office/drawing/2014/main" id="{2E9EE67E-2D5D-3140-990E-C1B9660BBBA4}"/>
              </a:ext>
            </a:extLst>
          </p:cNvPr>
          <p:cNvSpPr/>
          <p:nvPr/>
        </p:nvSpPr>
        <p:spPr>
          <a:xfrm>
            <a:off x="3410798" y="4906787"/>
            <a:ext cx="3543249" cy="1200329"/>
          </a:xfrm>
          <a:prstGeom prst="rect">
            <a:avLst/>
          </a:prstGeom>
          <a:ln w="28575">
            <a:solidFill>
              <a:srgbClr val="62305E"/>
            </a:solidFill>
          </a:ln>
        </p:spPr>
        <p:txBody>
          <a:bodyPr wrap="square">
            <a:spAutoFit/>
          </a:bodyPr>
          <a:lstStyle/>
          <a:p>
            <a:pPr algn="ctr"/>
            <a:r>
              <a:rPr lang="en-US" altLang="zh-CN" sz="2400" dirty="0"/>
              <a:t>Tower 05: 4.93% &lt; </a:t>
            </a:r>
            <a:r>
              <a:rPr lang="en-US" altLang="zh-CN" sz="2400" dirty="0">
                <a:solidFill>
                  <a:srgbClr val="FF0000"/>
                </a:solidFill>
              </a:rPr>
              <a:t>5% </a:t>
            </a:r>
          </a:p>
          <a:p>
            <a:pPr algn="ctr"/>
            <a:r>
              <a:rPr lang="en-US" altLang="zh-CN" sz="2400" dirty="0"/>
              <a:t>Tower 51: 4.69% &lt; </a:t>
            </a:r>
            <a:r>
              <a:rPr lang="en-US" altLang="zh-CN" sz="2400" dirty="0">
                <a:solidFill>
                  <a:srgbClr val="FF0000"/>
                </a:solidFill>
              </a:rPr>
              <a:t>5%</a:t>
            </a:r>
          </a:p>
          <a:p>
            <a:pPr algn="ctr"/>
            <a:r>
              <a:rPr lang="en-US" altLang="zh-CN" sz="2400" dirty="0">
                <a:solidFill>
                  <a:srgbClr val="FF0000"/>
                </a:solidFill>
              </a:rPr>
              <a:t>@1GeV</a:t>
            </a:r>
          </a:p>
        </p:txBody>
      </p:sp>
      <p:sp>
        <p:nvSpPr>
          <p:cNvPr id="17" name="矩形 16">
            <a:extLst>
              <a:ext uri="{FF2B5EF4-FFF2-40B4-BE49-F238E27FC236}">
                <a16:creationId xmlns:a16="http://schemas.microsoft.com/office/drawing/2014/main" id="{15F5B08F-0951-8048-97F3-4E26E841DE8E}"/>
              </a:ext>
            </a:extLst>
          </p:cNvPr>
          <p:cNvSpPr/>
          <p:nvPr/>
        </p:nvSpPr>
        <p:spPr>
          <a:xfrm>
            <a:off x="3410797" y="4157061"/>
            <a:ext cx="3543250" cy="461665"/>
          </a:xfrm>
          <a:prstGeom prst="rect">
            <a:avLst/>
          </a:prstGeom>
          <a:ln w="28575">
            <a:solidFill>
              <a:srgbClr val="62305E"/>
            </a:solidFill>
          </a:ln>
        </p:spPr>
        <p:txBody>
          <a:bodyPr wrap="square" anchor="ctr">
            <a:spAutoFit/>
          </a:bodyPr>
          <a:lstStyle/>
          <a:p>
            <a:pPr algn="ctr"/>
            <a:r>
              <a:rPr kumimoji="1" lang="en-US" altLang="zh-CN" sz="2400" dirty="0"/>
              <a:t>P(</a:t>
            </a:r>
            <a:r>
              <a:rPr kumimoji="1" lang="en-US" altLang="zh-CN" sz="2400" dirty="0" err="1"/>
              <a:t>E</a:t>
            </a:r>
            <a:r>
              <a:rPr kumimoji="1" lang="en-US" altLang="zh-CN" sz="2400" baseline="-25000" dirty="0" err="1"/>
              <a:t>test</a:t>
            </a:r>
            <a:r>
              <a:rPr kumimoji="1" lang="en-US" altLang="zh-CN" sz="2400" dirty="0" err="1"/>
              <a:t>E</a:t>
            </a:r>
            <a:r>
              <a:rPr kumimoji="1" lang="en-US" altLang="zh-CN" sz="2400" baseline="-25000" dirty="0" err="1"/>
              <a:t>true</a:t>
            </a:r>
            <a:r>
              <a:rPr kumimoji="1" lang="en-US" altLang="zh-CN" sz="2400" dirty="0"/>
              <a:t>)&gt;P(</a:t>
            </a:r>
            <a:r>
              <a:rPr kumimoji="1" lang="en-US" altLang="zh-CN" sz="2400" dirty="0" err="1"/>
              <a:t>E</a:t>
            </a:r>
            <a:r>
              <a:rPr kumimoji="1" lang="en-US" altLang="zh-CN" sz="2400" baseline="-25000" dirty="0" err="1"/>
              <a:t>test</a:t>
            </a:r>
            <a:r>
              <a:rPr kumimoji="1" lang="en-US" altLang="zh-CN" sz="2400" dirty="0"/>
              <a:t>)P(</a:t>
            </a:r>
            <a:r>
              <a:rPr kumimoji="1" lang="en-US" altLang="zh-CN" sz="2400" dirty="0" err="1"/>
              <a:t>E</a:t>
            </a:r>
            <a:r>
              <a:rPr kumimoji="1" lang="en-US" altLang="zh-CN" sz="2400" baseline="-25000" dirty="0" err="1"/>
              <a:t>true</a:t>
            </a:r>
            <a:r>
              <a:rPr kumimoji="1" lang="en-US" altLang="zh-CN" sz="2400" dirty="0"/>
              <a:t>)</a:t>
            </a:r>
          </a:p>
        </p:txBody>
      </p:sp>
      <p:sp>
        <p:nvSpPr>
          <p:cNvPr id="11" name="MH_Number_4">
            <a:hlinkClick r:id="rId7" action="ppaction://hlinksldjump"/>
            <a:extLst>
              <a:ext uri="{FF2B5EF4-FFF2-40B4-BE49-F238E27FC236}">
                <a16:creationId xmlns:a16="http://schemas.microsoft.com/office/drawing/2014/main" id="{FFFDEA24-2F1B-4413-828B-FF488B9C1A0D}"/>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0" name="MH_Entry_4">
            <a:hlinkClick r:id="rId7" action="ppaction://hlinksldjump"/>
            <a:extLst>
              <a:ext uri="{FF2B5EF4-FFF2-40B4-BE49-F238E27FC236}">
                <a16:creationId xmlns:a16="http://schemas.microsoft.com/office/drawing/2014/main" id="{5C6DC424-6515-4524-A0AA-9F54AA4B7CF1}"/>
              </a:ext>
            </a:extLst>
          </p:cNvPr>
          <p:cNvSpPr/>
          <p:nvPr/>
        </p:nvSpPr>
        <p:spPr>
          <a:xfrm>
            <a:off x="1080773" y="142773"/>
            <a:ext cx="1795777"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Beam test</a:t>
            </a:r>
          </a:p>
        </p:txBody>
      </p:sp>
    </p:spTree>
    <p:extLst>
      <p:ext uri="{BB962C8B-B14F-4D97-AF65-F5344CB8AC3E}">
        <p14:creationId xmlns:p14="http://schemas.microsoft.com/office/powerpoint/2010/main" val="1138981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1">
            <a:extLst>
              <a:ext uri="{FF2B5EF4-FFF2-40B4-BE49-F238E27FC236}">
                <a16:creationId xmlns:a16="http://schemas.microsoft.com/office/drawing/2014/main" id="{39F31197-D5BA-41D8-B6A3-E91AFC77C95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54112D5-817A-4421-A8AE-3B9FA6AA02B9}" type="slidenum">
              <a:rPr lang="zh-CN" altLang="en-US">
                <a:latin typeface="Calibri" panose="020F0502020204030204" pitchFamily="34" charset="0"/>
              </a:rPr>
              <a:pPr/>
              <a:t>27</a:t>
            </a:fld>
            <a:endParaRPr lang="zh-CN" altLang="en-US">
              <a:latin typeface="Calibri" panose="020F0502020204030204" pitchFamily="34" charset="0"/>
            </a:endParaRPr>
          </a:p>
        </p:txBody>
      </p:sp>
      <p:sp>
        <p:nvSpPr>
          <p:cNvPr id="9221" name="TextBox 3">
            <a:extLst>
              <a:ext uri="{FF2B5EF4-FFF2-40B4-BE49-F238E27FC236}">
                <a16:creationId xmlns:a16="http://schemas.microsoft.com/office/drawing/2014/main" id="{E81A33D6-770B-4A83-8F27-26A9DF165ECD}"/>
              </a:ext>
            </a:extLst>
          </p:cNvPr>
          <p:cNvSpPr txBox="1">
            <a:spLocks noChangeArrowheads="1"/>
          </p:cNvSpPr>
          <p:nvPr/>
        </p:nvSpPr>
        <p:spPr bwMode="auto">
          <a:xfrm>
            <a:off x="1380760" y="4901110"/>
            <a:ext cx="9572992" cy="14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Select examples of cosmic rays that completely pass through the tower</a:t>
            </a:r>
          </a:p>
          <a:p>
            <a:pPr algn="just">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Measure the cosmic spectra </a:t>
            </a:r>
          </a:p>
          <a:p>
            <a:pPr algn="just">
              <a:lnSpc>
                <a:spcPct val="15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fast test method. This method can calibrate 3 modules at the same time</a:t>
            </a:r>
            <a:endParaRPr lang="zh-CN" altLang="en-US" sz="2000" dirty="0">
              <a:latin typeface="微软雅黑" panose="020B0503020204020204" pitchFamily="34" charset="-122"/>
              <a:ea typeface="微软雅黑" panose="020B0503020204020204" pitchFamily="34" charset="-122"/>
            </a:endParaRPr>
          </a:p>
        </p:txBody>
      </p:sp>
      <p:sp>
        <p:nvSpPr>
          <p:cNvPr id="2" name="MH_Number_4">
            <a:hlinkClick r:id="rId2" action="ppaction://hlinksldjump"/>
            <a:extLst>
              <a:ext uri="{FF2B5EF4-FFF2-40B4-BE49-F238E27FC236}">
                <a16:creationId xmlns:a16="http://schemas.microsoft.com/office/drawing/2014/main" id="{BB4380F3-3678-4D3C-B28C-92B473429760}"/>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3" name="MH_Entry_4">
            <a:hlinkClick r:id="rId2" action="ppaction://hlinksldjump"/>
            <a:extLst>
              <a:ext uri="{FF2B5EF4-FFF2-40B4-BE49-F238E27FC236}">
                <a16:creationId xmlns:a16="http://schemas.microsoft.com/office/drawing/2014/main" id="{8F6D0A70-84E3-44D8-8B8C-7483DA14986B}"/>
              </a:ext>
            </a:extLst>
          </p:cNvPr>
          <p:cNvSpPr/>
          <p:nvPr/>
        </p:nvSpPr>
        <p:spPr>
          <a:xfrm>
            <a:off x="1080773" y="142773"/>
            <a:ext cx="3885674"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Cosmic ray Calibration</a:t>
            </a:r>
          </a:p>
        </p:txBody>
      </p:sp>
      <p:grpSp>
        <p:nvGrpSpPr>
          <p:cNvPr id="26" name="组合 25">
            <a:extLst>
              <a:ext uri="{FF2B5EF4-FFF2-40B4-BE49-F238E27FC236}">
                <a16:creationId xmlns:a16="http://schemas.microsoft.com/office/drawing/2014/main" id="{6C2B7AB3-673B-4736-A1BB-3E5348FA21A1}"/>
              </a:ext>
            </a:extLst>
          </p:cNvPr>
          <p:cNvGrpSpPr/>
          <p:nvPr/>
        </p:nvGrpSpPr>
        <p:grpSpPr>
          <a:xfrm>
            <a:off x="2508410" y="676275"/>
            <a:ext cx="7826216" cy="4328319"/>
            <a:chOff x="821378" y="1612106"/>
            <a:chExt cx="6263636" cy="3151188"/>
          </a:xfrm>
        </p:grpSpPr>
        <p:grpSp>
          <p:nvGrpSpPr>
            <p:cNvPr id="22" name="组合 21">
              <a:extLst>
                <a:ext uri="{FF2B5EF4-FFF2-40B4-BE49-F238E27FC236}">
                  <a16:creationId xmlns:a16="http://schemas.microsoft.com/office/drawing/2014/main" id="{89764435-6C83-4130-9F6D-C966A54E70B1}"/>
                </a:ext>
              </a:extLst>
            </p:cNvPr>
            <p:cNvGrpSpPr/>
            <p:nvPr/>
          </p:nvGrpSpPr>
          <p:grpSpPr>
            <a:xfrm>
              <a:off x="2529084" y="1612106"/>
              <a:ext cx="4555930" cy="3151188"/>
              <a:chOff x="434781" y="581511"/>
              <a:chExt cx="4555930" cy="3151188"/>
            </a:xfrm>
          </p:grpSpPr>
          <p:pic>
            <p:nvPicPr>
              <p:cNvPr id="9220" name="Picture 2">
                <a:extLst>
                  <a:ext uri="{FF2B5EF4-FFF2-40B4-BE49-F238E27FC236}">
                    <a16:creationId xmlns:a16="http://schemas.microsoft.com/office/drawing/2014/main" id="{B15033D6-8F5F-4336-AA9B-BA63B114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11" y="581511"/>
                <a:ext cx="4368800" cy="31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组合 20">
                <a:extLst>
                  <a:ext uri="{FF2B5EF4-FFF2-40B4-BE49-F238E27FC236}">
                    <a16:creationId xmlns:a16="http://schemas.microsoft.com/office/drawing/2014/main" id="{886773FE-FEDF-4CD4-9B4D-5B8E360E10A1}"/>
                  </a:ext>
                </a:extLst>
              </p:cNvPr>
              <p:cNvGrpSpPr/>
              <p:nvPr/>
            </p:nvGrpSpPr>
            <p:grpSpPr>
              <a:xfrm>
                <a:off x="434781" y="1577975"/>
                <a:ext cx="3308544" cy="1393825"/>
                <a:chOff x="434781" y="1577975"/>
                <a:chExt cx="3308544" cy="1393825"/>
              </a:xfrm>
            </p:grpSpPr>
            <p:sp>
              <p:nvSpPr>
                <p:cNvPr id="4" name="矩形 3">
                  <a:extLst>
                    <a:ext uri="{FF2B5EF4-FFF2-40B4-BE49-F238E27FC236}">
                      <a16:creationId xmlns:a16="http://schemas.microsoft.com/office/drawing/2014/main" id="{9FDC88CD-EFBD-44B4-8FA2-781E084F004B}"/>
                    </a:ext>
                  </a:extLst>
                </p:cNvPr>
                <p:cNvSpPr/>
                <p:nvPr/>
              </p:nvSpPr>
              <p:spPr>
                <a:xfrm>
                  <a:off x="1333500" y="1577975"/>
                  <a:ext cx="2409825" cy="69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矩形 19">
                  <a:extLst>
                    <a:ext uri="{FF2B5EF4-FFF2-40B4-BE49-F238E27FC236}">
                      <a16:creationId xmlns:a16="http://schemas.microsoft.com/office/drawing/2014/main" id="{350CB3AD-514C-4E64-AC5A-780DBA9D1B52}"/>
                    </a:ext>
                  </a:extLst>
                </p:cNvPr>
                <p:cNvSpPr/>
                <p:nvPr/>
              </p:nvSpPr>
              <p:spPr>
                <a:xfrm>
                  <a:off x="1333500" y="2901950"/>
                  <a:ext cx="2409825" cy="698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a:extLst>
                    <a:ext uri="{FF2B5EF4-FFF2-40B4-BE49-F238E27FC236}">
                      <a16:creationId xmlns:a16="http://schemas.microsoft.com/office/drawing/2014/main" id="{5B1264ED-565E-4462-A644-EA0E4D6EAD7E}"/>
                    </a:ext>
                  </a:extLst>
                </p:cNvPr>
                <p:cNvCxnSpPr>
                  <a:cxnSpLocks/>
                </p:cNvCxnSpPr>
                <p:nvPr/>
              </p:nvCxnSpPr>
              <p:spPr>
                <a:xfrm flipV="1">
                  <a:off x="434781" y="1612900"/>
                  <a:ext cx="1070169" cy="5784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6BF28648-243A-426C-9693-42C3E5EEEE50}"/>
                    </a:ext>
                  </a:extLst>
                </p:cNvPr>
                <p:cNvCxnSpPr>
                  <a:cxnSpLocks/>
                </p:cNvCxnSpPr>
                <p:nvPr/>
              </p:nvCxnSpPr>
              <p:spPr>
                <a:xfrm>
                  <a:off x="434781" y="2173876"/>
                  <a:ext cx="1070169" cy="762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4" name="文本框 23">
              <a:extLst>
                <a:ext uri="{FF2B5EF4-FFF2-40B4-BE49-F238E27FC236}">
                  <a16:creationId xmlns:a16="http://schemas.microsoft.com/office/drawing/2014/main" id="{11AE5EFA-69C3-4FE0-97AC-296E9292E381}"/>
                </a:ext>
              </a:extLst>
            </p:cNvPr>
            <p:cNvSpPr txBox="1"/>
            <p:nvPr/>
          </p:nvSpPr>
          <p:spPr>
            <a:xfrm>
              <a:off x="821378" y="3015436"/>
              <a:ext cx="2205352"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2D readout MRPC </a:t>
              </a:r>
            </a:p>
            <a:p>
              <a:r>
                <a:rPr lang="en-US" altLang="zh-CN" dirty="0">
                  <a:latin typeface="微软雅黑" panose="020B0503020204020204" pitchFamily="34" charset="-122"/>
                  <a:ea typeface="微软雅黑" panose="020B0503020204020204" pitchFamily="34" charset="-122"/>
                </a:rPr>
                <a:t>for Tracking</a:t>
              </a:r>
              <a:endParaRPr lang="zh-CN" altLang="en-US" dirty="0">
                <a:latin typeface="微软雅黑" panose="020B0503020204020204" pitchFamily="34" charset="-122"/>
                <a:ea typeface="微软雅黑" panose="020B0503020204020204" pitchFamily="34" charset="-122"/>
              </a:endParaRPr>
            </a:p>
          </p:txBody>
        </p:sp>
      </p:grpSp>
      <p:sp>
        <p:nvSpPr>
          <p:cNvPr id="5" name="文本框 4">
            <a:extLst>
              <a:ext uri="{FF2B5EF4-FFF2-40B4-BE49-F238E27FC236}">
                <a16:creationId xmlns:a16="http://schemas.microsoft.com/office/drawing/2014/main" id="{3E27B12E-CB8F-4710-A438-3C2772BDE521}"/>
              </a:ext>
            </a:extLst>
          </p:cNvPr>
          <p:cNvSpPr txBox="1"/>
          <p:nvPr/>
        </p:nvSpPr>
        <p:spPr>
          <a:xfrm>
            <a:off x="7503458" y="1391059"/>
            <a:ext cx="1739153" cy="307777"/>
          </a:xfrm>
          <a:prstGeom prst="rect">
            <a:avLst/>
          </a:prstGeom>
          <a:noFill/>
        </p:spPr>
        <p:txBody>
          <a:bodyPr wrap="square" rtlCol="0">
            <a:spAutoFit/>
          </a:bodyPr>
          <a:lstStyle/>
          <a:p>
            <a:r>
              <a:rPr lang="en-US" altLang="zh-CN" sz="1400" dirty="0">
                <a:solidFill>
                  <a:srgbClr val="CD3F41"/>
                </a:solidFill>
                <a:latin typeface="微软雅黑" panose="020B0503020204020204" pitchFamily="34" charset="-122"/>
                <a:ea typeface="微软雅黑" panose="020B0503020204020204" pitchFamily="34" charset="-122"/>
              </a:rPr>
              <a:t>40cm x 40cm</a:t>
            </a:r>
            <a:endParaRPr lang="zh-CN" altLang="en-US" sz="1400" dirty="0">
              <a:solidFill>
                <a:srgbClr val="CD3F41"/>
              </a:solidFill>
              <a:latin typeface="微软雅黑" panose="020B0503020204020204" pitchFamily="34" charset="-122"/>
              <a:ea typeface="微软雅黑" panose="020B0503020204020204" pitchFamily="34" charset="-122"/>
            </a:endParaRPr>
          </a:p>
        </p:txBody>
      </p:sp>
      <p:sp>
        <p:nvSpPr>
          <p:cNvPr id="6" name="日期占位符 5">
            <a:extLst>
              <a:ext uri="{FF2B5EF4-FFF2-40B4-BE49-F238E27FC236}">
                <a16:creationId xmlns:a16="http://schemas.microsoft.com/office/drawing/2014/main" id="{2FB4EFC6-5555-407C-B072-BE95536A796B}"/>
              </a:ext>
            </a:extLst>
          </p:cNvPr>
          <p:cNvSpPr>
            <a:spLocks noGrp="1"/>
          </p:cNvSpPr>
          <p:nvPr>
            <p:ph type="dt" sz="half" idx="10"/>
          </p:nvPr>
        </p:nvSpPr>
        <p:spPr/>
        <p:txBody>
          <a:bodyPr/>
          <a:lstStyle/>
          <a:p>
            <a:pPr>
              <a:defRPr/>
            </a:pPr>
            <a:fld id="{C58AD065-74D7-492A-A398-EC36399C5C38}" type="datetime1">
              <a:rPr lang="zh-CN" altLang="en-US" smtClean="0"/>
              <a:t>2020/10/29</a:t>
            </a:fld>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1">
            <a:extLst>
              <a:ext uri="{FF2B5EF4-FFF2-40B4-BE49-F238E27FC236}">
                <a16:creationId xmlns:a16="http://schemas.microsoft.com/office/drawing/2014/main" id="{39F31197-D5BA-41D8-B6A3-E91AFC77C95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54112D5-817A-4421-A8AE-3B9FA6AA02B9}" type="slidenum">
              <a:rPr lang="zh-CN" altLang="en-US">
                <a:latin typeface="Calibri" panose="020F0502020204030204" pitchFamily="34" charset="0"/>
              </a:rPr>
              <a:pPr/>
              <a:t>28</a:t>
            </a:fld>
            <a:endParaRPr lang="zh-CN" altLang="en-US">
              <a:latin typeface="Calibri" panose="020F0502020204030204" pitchFamily="34" charset="0"/>
            </a:endParaRPr>
          </a:p>
        </p:txBody>
      </p:sp>
      <p:sp>
        <p:nvSpPr>
          <p:cNvPr id="9228" name="TextBox 15">
            <a:extLst>
              <a:ext uri="{FF2B5EF4-FFF2-40B4-BE49-F238E27FC236}">
                <a16:creationId xmlns:a16="http://schemas.microsoft.com/office/drawing/2014/main" id="{F8A15D0C-012B-4F99-A920-94791F29CAF8}"/>
              </a:ext>
            </a:extLst>
          </p:cNvPr>
          <p:cNvSpPr txBox="1">
            <a:spLocks noChangeArrowheads="1"/>
          </p:cNvSpPr>
          <p:nvPr/>
        </p:nvSpPr>
        <p:spPr bwMode="auto">
          <a:xfrm>
            <a:off x="3862758" y="1137385"/>
            <a:ext cx="2634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Voltage of Output signal</a:t>
            </a:r>
            <a:endParaRPr lang="zh-CN" altLang="en-US" dirty="0"/>
          </a:p>
        </p:txBody>
      </p:sp>
      <p:sp>
        <p:nvSpPr>
          <p:cNvPr id="2" name="MH_Number_4">
            <a:hlinkClick r:id="rId2" action="ppaction://hlinksldjump"/>
            <a:extLst>
              <a:ext uri="{FF2B5EF4-FFF2-40B4-BE49-F238E27FC236}">
                <a16:creationId xmlns:a16="http://schemas.microsoft.com/office/drawing/2014/main" id="{BB4380F3-3678-4D3C-B28C-92B473429760}"/>
              </a:ext>
            </a:extLst>
          </p:cNvPr>
          <p:cNvSpPr/>
          <p:nvPr/>
        </p:nvSpPr>
        <p:spPr>
          <a:xfrm>
            <a:off x="278198" y="14277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3" name="MH_Entry_4">
            <a:hlinkClick r:id="rId2" action="ppaction://hlinksldjump"/>
            <a:extLst>
              <a:ext uri="{FF2B5EF4-FFF2-40B4-BE49-F238E27FC236}">
                <a16:creationId xmlns:a16="http://schemas.microsoft.com/office/drawing/2014/main" id="{8F6D0A70-84E3-44D8-8B8C-7483DA14986B}"/>
              </a:ext>
            </a:extLst>
          </p:cNvPr>
          <p:cNvSpPr/>
          <p:nvPr/>
        </p:nvSpPr>
        <p:spPr>
          <a:xfrm>
            <a:off x="1080773" y="142773"/>
            <a:ext cx="2205352"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X ray test</a:t>
            </a:r>
          </a:p>
        </p:txBody>
      </p:sp>
      <p:pic>
        <p:nvPicPr>
          <p:cNvPr id="5" name="图片 4" descr="屏幕剪辑">
            <a:extLst>
              <a:ext uri="{FF2B5EF4-FFF2-40B4-BE49-F238E27FC236}">
                <a16:creationId xmlns:a16="http://schemas.microsoft.com/office/drawing/2014/main" id="{CA50E3B1-4B37-4606-A4B6-01D119EBB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61" y="1455401"/>
            <a:ext cx="10981372" cy="2088061"/>
          </a:xfrm>
          <a:prstGeom prst="rect">
            <a:avLst/>
          </a:prstGeom>
        </p:spPr>
      </p:pic>
      <p:grpSp>
        <p:nvGrpSpPr>
          <p:cNvPr id="43" name="组合 42">
            <a:extLst>
              <a:ext uri="{FF2B5EF4-FFF2-40B4-BE49-F238E27FC236}">
                <a16:creationId xmlns:a16="http://schemas.microsoft.com/office/drawing/2014/main" id="{EA7F9BC4-BB8D-496F-BB14-D5BD875B1F36}"/>
              </a:ext>
            </a:extLst>
          </p:cNvPr>
          <p:cNvGrpSpPr/>
          <p:nvPr/>
        </p:nvGrpSpPr>
        <p:grpSpPr>
          <a:xfrm>
            <a:off x="2758218" y="3543462"/>
            <a:ext cx="7477318" cy="2586310"/>
            <a:chOff x="667950" y="3573190"/>
            <a:chExt cx="7477318" cy="2586310"/>
          </a:xfrm>
        </p:grpSpPr>
        <p:pic>
          <p:nvPicPr>
            <p:cNvPr id="9222" name="Picture 4" descr="https://dss1.bdstatic.com/70cFvXSh_Q1YnxGkpoWK1HF6hhy/it/u=3854979062,135952601&amp;fm=26&amp;gp=0.jpg">
              <a:extLst>
                <a:ext uri="{FF2B5EF4-FFF2-40B4-BE49-F238E27FC236}">
                  <a16:creationId xmlns:a16="http://schemas.microsoft.com/office/drawing/2014/main" id="{38A16AFC-BF95-40FA-A957-0B8841D1E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950" y="4002087"/>
              <a:ext cx="287655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618649-CB39-4BEF-AA8D-3AC9542B4CF4}"/>
                </a:ext>
              </a:extLst>
            </p:cNvPr>
            <p:cNvSpPr/>
            <p:nvPr/>
          </p:nvSpPr>
          <p:spPr>
            <a:xfrm>
              <a:off x="5071868" y="4002087"/>
              <a:ext cx="215900" cy="20891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8" name="直接箭头连接符 7">
              <a:extLst>
                <a:ext uri="{FF2B5EF4-FFF2-40B4-BE49-F238E27FC236}">
                  <a16:creationId xmlns:a16="http://schemas.microsoft.com/office/drawing/2014/main" id="{9F601159-AE5E-4592-8E86-F57F79ECF48E}"/>
                </a:ext>
              </a:extLst>
            </p:cNvPr>
            <p:cNvCxnSpPr>
              <a:cxnSpLocks/>
            </p:cNvCxnSpPr>
            <p:nvPr/>
          </p:nvCxnSpPr>
          <p:spPr>
            <a:xfrm flipV="1">
              <a:off x="2766818" y="4268787"/>
              <a:ext cx="2305050" cy="6699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DB81DA14-84A3-4C38-8D2E-B989DD193F79}"/>
                </a:ext>
              </a:extLst>
            </p:cNvPr>
            <p:cNvCxnSpPr>
              <a:cxnSpLocks/>
            </p:cNvCxnSpPr>
            <p:nvPr/>
          </p:nvCxnSpPr>
          <p:spPr>
            <a:xfrm>
              <a:off x="2766818" y="4938713"/>
              <a:ext cx="2305050" cy="9302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6" name="TextBox 11">
              <a:extLst>
                <a:ext uri="{FF2B5EF4-FFF2-40B4-BE49-F238E27FC236}">
                  <a16:creationId xmlns:a16="http://schemas.microsoft.com/office/drawing/2014/main" id="{D955F8FF-9FA0-419E-AD29-36BF187973E4}"/>
                </a:ext>
              </a:extLst>
            </p:cNvPr>
            <p:cNvSpPr txBox="1">
              <a:spLocks noChangeArrowheads="1"/>
            </p:cNvSpPr>
            <p:nvPr/>
          </p:nvSpPr>
          <p:spPr bwMode="auto">
            <a:xfrm>
              <a:off x="4378130" y="3573190"/>
              <a:ext cx="80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Tower</a:t>
              </a:r>
              <a:endParaRPr lang="zh-CN" altLang="en-US" dirty="0"/>
            </a:p>
          </p:txBody>
        </p:sp>
        <p:cxnSp>
          <p:nvCxnSpPr>
            <p:cNvPr id="15" name="直接连接符 14">
              <a:extLst>
                <a:ext uri="{FF2B5EF4-FFF2-40B4-BE49-F238E27FC236}">
                  <a16:creationId xmlns:a16="http://schemas.microsoft.com/office/drawing/2014/main" id="{976570E3-BDC1-45E0-81DE-E83EBF1B7F87}"/>
                </a:ext>
              </a:extLst>
            </p:cNvPr>
            <p:cNvCxnSpPr/>
            <p:nvPr/>
          </p:nvCxnSpPr>
          <p:spPr>
            <a:xfrm>
              <a:off x="5071868" y="4187825"/>
              <a:ext cx="10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46BE5CB-8461-4B3A-9787-90D4C77DF066}"/>
                </a:ext>
              </a:extLst>
            </p:cNvPr>
            <p:cNvCxnSpPr/>
            <p:nvPr/>
          </p:nvCxnSpPr>
          <p:spPr>
            <a:xfrm>
              <a:off x="5071868" y="4187825"/>
              <a:ext cx="10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29F9984-3E2A-42E2-BC9B-AA1A1E0F5B09}"/>
                </a:ext>
              </a:extLst>
            </p:cNvPr>
            <p:cNvCxnSpPr>
              <a:cxnSpLocks/>
            </p:cNvCxnSpPr>
            <p:nvPr/>
          </p:nvCxnSpPr>
          <p:spPr>
            <a:xfrm>
              <a:off x="5430643" y="4268787"/>
              <a:ext cx="0" cy="1631157"/>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3A1EA6D5-5B12-4C55-AE6B-41930617D510}"/>
                </a:ext>
              </a:extLst>
            </p:cNvPr>
            <p:cNvSpPr txBox="1"/>
            <p:nvPr/>
          </p:nvSpPr>
          <p:spPr>
            <a:xfrm>
              <a:off x="5430643" y="4896127"/>
              <a:ext cx="2714625" cy="369332"/>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Fixed irradiation range</a:t>
              </a:r>
              <a:endParaRPr lang="zh-CN" altLang="en-US" dirty="0">
                <a:latin typeface="微软雅黑" panose="020B0503020204020204" pitchFamily="34" charset="-122"/>
                <a:ea typeface="微软雅黑" panose="020B0503020204020204" pitchFamily="34" charset="-122"/>
              </a:endParaRPr>
            </a:p>
          </p:txBody>
        </p:sp>
      </p:grpSp>
      <p:cxnSp>
        <p:nvCxnSpPr>
          <p:cNvPr id="39" name="直接箭头连接符 38">
            <a:extLst>
              <a:ext uri="{FF2B5EF4-FFF2-40B4-BE49-F238E27FC236}">
                <a16:creationId xmlns:a16="http://schemas.microsoft.com/office/drawing/2014/main" id="{93DCBFDB-DA50-4E2E-96F3-BE30368CAE72}"/>
              </a:ext>
            </a:extLst>
          </p:cNvPr>
          <p:cNvCxnSpPr/>
          <p:nvPr/>
        </p:nvCxnSpPr>
        <p:spPr>
          <a:xfrm>
            <a:off x="962025" y="1343025"/>
            <a:ext cx="296564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F7E917F5-1B32-4761-A55B-9A91FDF3913C}"/>
              </a:ext>
            </a:extLst>
          </p:cNvPr>
          <p:cNvCxnSpPr/>
          <p:nvPr/>
        </p:nvCxnSpPr>
        <p:spPr>
          <a:xfrm>
            <a:off x="971550" y="1333500"/>
            <a:ext cx="0" cy="436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2C7E1F20-7D09-4524-8B53-A23AB753CAB8}"/>
              </a:ext>
            </a:extLst>
          </p:cNvPr>
          <p:cNvSpPr txBox="1"/>
          <p:nvPr/>
        </p:nvSpPr>
        <p:spPr>
          <a:xfrm>
            <a:off x="3920931" y="6305740"/>
            <a:ext cx="4350139" cy="369332"/>
          </a:xfrm>
          <a:prstGeom prst="rect">
            <a:avLst/>
          </a:prstGeom>
          <a:noFill/>
        </p:spPr>
        <p:txBody>
          <a:bodyPr wrap="square" rtlCol="0">
            <a:spAutoFit/>
          </a:bodyPr>
          <a:lstStyle/>
          <a:p>
            <a:pPr algn="ctr"/>
            <a:r>
              <a:rPr lang="en-US" altLang="zh-CN" dirty="0">
                <a:solidFill>
                  <a:srgbClr val="7030A0"/>
                </a:solidFill>
                <a:latin typeface="微软雅黑" panose="020B0503020204020204" pitchFamily="34" charset="-122"/>
                <a:ea typeface="微软雅黑" panose="020B0503020204020204" pitchFamily="34" charset="-122"/>
              </a:rPr>
              <a:t>Test speed is very fast, 30s/tower</a:t>
            </a:r>
            <a:endParaRPr lang="zh-CN" altLang="en-US" dirty="0">
              <a:solidFill>
                <a:srgbClr val="7030A0"/>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48A53C3-D61E-45F9-BD03-61891F370344}"/>
              </a:ext>
            </a:extLst>
          </p:cNvPr>
          <p:cNvSpPr txBox="1"/>
          <p:nvPr/>
        </p:nvSpPr>
        <p:spPr>
          <a:xfrm>
            <a:off x="5669208" y="477540"/>
            <a:ext cx="5991225"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b="0" i="0" u="none" strike="noStrike" dirty="0">
                <a:effectLst/>
                <a:latin typeface="Roboto"/>
              </a:rPr>
              <a:t>Detected the tower with obvious abnormal light output</a:t>
            </a:r>
            <a:endParaRPr lang="zh-CN" altLang="en-US" dirty="0">
              <a:latin typeface="微软雅黑" panose="020B0503020204020204" pitchFamily="34" charset="-122"/>
              <a:ea typeface="微软雅黑" panose="020B0503020204020204" pitchFamily="34" charset="-122"/>
            </a:endParaRPr>
          </a:p>
        </p:txBody>
      </p:sp>
      <p:sp>
        <p:nvSpPr>
          <p:cNvPr id="7" name="日期占位符 6">
            <a:extLst>
              <a:ext uri="{FF2B5EF4-FFF2-40B4-BE49-F238E27FC236}">
                <a16:creationId xmlns:a16="http://schemas.microsoft.com/office/drawing/2014/main" id="{3533E59F-FDBD-4E49-90CC-571F80492216}"/>
              </a:ext>
            </a:extLst>
          </p:cNvPr>
          <p:cNvSpPr>
            <a:spLocks noGrp="1"/>
          </p:cNvSpPr>
          <p:nvPr>
            <p:ph type="dt" sz="half" idx="10"/>
          </p:nvPr>
        </p:nvSpPr>
        <p:spPr/>
        <p:txBody>
          <a:bodyPr/>
          <a:lstStyle/>
          <a:p>
            <a:pPr>
              <a:defRPr/>
            </a:pPr>
            <a:fld id="{EBF8D9AA-3419-487D-B976-E5367786F8EE}" type="datetime1">
              <a:rPr lang="zh-CN" altLang="en-US" smtClean="0"/>
              <a:t>2020/10/29</a:t>
            </a:fld>
            <a:endParaRPr lang="zh-CN" altLang="en-US"/>
          </a:p>
        </p:txBody>
      </p:sp>
      <p:cxnSp>
        <p:nvCxnSpPr>
          <p:cNvPr id="10" name="直接箭头连接符 9">
            <a:extLst>
              <a:ext uri="{FF2B5EF4-FFF2-40B4-BE49-F238E27FC236}">
                <a16:creationId xmlns:a16="http://schemas.microsoft.com/office/drawing/2014/main" id="{E53EF569-374F-4476-AFB3-12DE05191E4F}"/>
              </a:ext>
            </a:extLst>
          </p:cNvPr>
          <p:cNvCxnSpPr>
            <a:cxnSpLocks/>
          </p:cNvCxnSpPr>
          <p:nvPr/>
        </p:nvCxnSpPr>
        <p:spPr>
          <a:xfrm flipH="1">
            <a:off x="1937658" y="2111829"/>
            <a:ext cx="152399" cy="116477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B833339F-D23A-442D-9736-FD42286307FF}"/>
              </a:ext>
            </a:extLst>
          </p:cNvPr>
          <p:cNvCxnSpPr>
            <a:cxnSpLocks/>
          </p:cNvCxnSpPr>
          <p:nvPr/>
        </p:nvCxnSpPr>
        <p:spPr>
          <a:xfrm flipH="1">
            <a:off x="2769105" y="2141779"/>
            <a:ext cx="289781" cy="113482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564B4052-0392-4411-AA86-8FE099C59D89}"/>
              </a:ext>
            </a:extLst>
          </p:cNvPr>
          <p:cNvCxnSpPr>
            <a:cxnSpLocks/>
          </p:cNvCxnSpPr>
          <p:nvPr/>
        </p:nvCxnSpPr>
        <p:spPr>
          <a:xfrm>
            <a:off x="2105432" y="2703672"/>
            <a:ext cx="663673" cy="115728"/>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F2E6015C-B12B-4A6B-BC27-BD1821B3245E}"/>
              </a:ext>
            </a:extLst>
          </p:cNvPr>
          <p:cNvSpPr txBox="1"/>
          <p:nvPr/>
        </p:nvSpPr>
        <p:spPr>
          <a:xfrm>
            <a:off x="1303188" y="3396735"/>
            <a:ext cx="2501009" cy="369332"/>
          </a:xfrm>
          <a:prstGeom prst="rect">
            <a:avLst/>
          </a:prstGeom>
          <a:noFill/>
        </p:spPr>
        <p:txBody>
          <a:bodyPr wrap="square" rtlCol="0">
            <a:spAutoFit/>
          </a:bodyPr>
          <a:lstStyle/>
          <a:p>
            <a:r>
              <a:rPr lang="en-US" altLang="zh-CN" dirty="0">
                <a:solidFill>
                  <a:srgbClr val="7030A0"/>
                </a:solidFill>
                <a:latin typeface="微软雅黑" panose="020B0503020204020204" pitchFamily="34" charset="-122"/>
                <a:ea typeface="微软雅黑" panose="020B0503020204020204" pitchFamily="34" charset="-122"/>
              </a:rPr>
              <a:t>X Ray Tower Scan</a:t>
            </a:r>
            <a:endParaRPr lang="zh-CN" altLang="en-US"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637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74EDA6-DBAE-427C-859D-F49133CAE830}"/>
              </a:ext>
            </a:extLst>
          </p:cNvPr>
          <p:cNvGrpSpPr/>
          <p:nvPr/>
        </p:nvGrpSpPr>
        <p:grpSpPr>
          <a:xfrm>
            <a:off x="2587679" y="2046140"/>
            <a:ext cx="7016643" cy="2765721"/>
            <a:chOff x="2587679" y="1677959"/>
            <a:chExt cx="7016643" cy="2765721"/>
          </a:xfrm>
        </p:grpSpPr>
        <p:sp>
          <p:nvSpPr>
            <p:cNvPr id="17" name="MH_Number_4">
              <a:hlinkClick r:id="rId2" action="ppaction://hlinksldjump"/>
            </p:cNvPr>
            <p:cNvSpPr/>
            <p:nvPr/>
          </p:nvSpPr>
          <p:spPr>
            <a:xfrm>
              <a:off x="2587679" y="179367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8" name="MH_Entry_4">
              <a:hlinkClick r:id="rId2" action="ppaction://hlinksldjump"/>
            </p:cNvPr>
            <p:cNvSpPr/>
            <p:nvPr/>
          </p:nvSpPr>
          <p:spPr>
            <a:xfrm>
              <a:off x="3390251" y="1677959"/>
              <a:ext cx="6214071" cy="5455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Mass Production Plan</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MH_Number_4">
              <a:hlinkClick r:id="rId2" action="ppaction://hlinksldjump"/>
            </p:cNvPr>
            <p:cNvSpPr/>
            <p:nvPr/>
          </p:nvSpPr>
          <p:spPr>
            <a:xfrm>
              <a:off x="2587679" y="253486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20" name="MH_Entry_4">
              <a:hlinkClick r:id="rId2" action="ppaction://hlinksldjump"/>
            </p:cNvPr>
            <p:cNvSpPr/>
            <p:nvPr/>
          </p:nvSpPr>
          <p:spPr>
            <a:xfrm>
              <a:off x="3390252" y="2420554"/>
              <a:ext cx="6214070"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Module Production in THU</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1" name="MH_Number_4">
              <a:hlinkClick r:id="rId2" action="ppaction://hlinksldjump"/>
            </p:cNvPr>
            <p:cNvSpPr/>
            <p:nvPr/>
          </p:nvSpPr>
          <p:spPr>
            <a:xfrm>
              <a:off x="2587679" y="3276049"/>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2" name="MH_Entry_4">
              <a:hlinkClick r:id="rId2" action="ppaction://hlinksldjump"/>
            </p:cNvPr>
            <p:cNvSpPr/>
            <p:nvPr/>
          </p:nvSpPr>
          <p:spPr>
            <a:xfrm>
              <a:off x="3390251" y="3161740"/>
              <a:ext cx="6214069"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Beam Test and Calibration </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3" name="MH_Number_4">
              <a:hlinkClick r:id="rId2" action="ppaction://hlinksldjump"/>
            </p:cNvPr>
            <p:cNvSpPr/>
            <p:nvPr/>
          </p:nvSpPr>
          <p:spPr>
            <a:xfrm>
              <a:off x="2587679" y="4012410"/>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4</a:t>
              </a:r>
              <a:endParaRPr lang="zh-CN" altLang="en-US" sz="2400" dirty="0">
                <a:solidFill>
                  <a:srgbClr val="FFFFFF"/>
                </a:solidFill>
                <a:ea typeface="Times New Roman" pitchFamily="18" charset="0"/>
              </a:endParaRPr>
            </a:p>
          </p:txBody>
        </p:sp>
        <p:sp>
          <p:nvSpPr>
            <p:cNvPr id="24" name="MH_Entry_4">
              <a:hlinkClick r:id="rId2" action="ppaction://hlinksldjump"/>
            </p:cNvPr>
            <p:cNvSpPr/>
            <p:nvPr/>
          </p:nvSpPr>
          <p:spPr>
            <a:xfrm>
              <a:off x="3390252" y="3898101"/>
              <a:ext cx="6214068"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Summary</a:t>
              </a:r>
              <a:endParaRPr lang="zh-CN" altLang="en-US" sz="2800" dirty="0">
                <a:solidFill>
                  <a:srgbClr val="62305E"/>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7781364" y="414507"/>
            <a:ext cx="2401722" cy="646331"/>
          </a:xfrm>
          <a:prstGeom prst="rect">
            <a:avLst/>
          </a:prstGeom>
          <a:noFill/>
        </p:spPr>
        <p:txBody>
          <a:bodyPr wrap="square" rtlCol="0">
            <a:spAutoFit/>
          </a:bodyPr>
          <a:lstStyle/>
          <a:p>
            <a:pPr algn="ctr"/>
            <a:r>
              <a:rPr lang="en-US" altLang="zh-CN"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rPr>
              <a:t>Contents</a:t>
            </a:r>
            <a:endParaRPr lang="zh-CN" altLang="en-US"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1" name="直接连接符 30"/>
          <p:cNvCxnSpPr>
            <a:cxnSpLocks/>
          </p:cNvCxnSpPr>
          <p:nvPr/>
        </p:nvCxnSpPr>
        <p:spPr>
          <a:xfrm>
            <a:off x="62753" y="737673"/>
            <a:ext cx="7853082" cy="0"/>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直接连接符 32"/>
          <p:cNvCxnSpPr>
            <a:cxnSpLocks/>
            <a:stCxn id="29" idx="3"/>
          </p:cNvCxnSpPr>
          <p:nvPr/>
        </p:nvCxnSpPr>
        <p:spPr>
          <a:xfrm>
            <a:off x="10183086" y="737673"/>
            <a:ext cx="1883408" cy="1"/>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灯片编号占位符 48"/>
          <p:cNvSpPr>
            <a:spLocks noGrp="1"/>
          </p:cNvSpPr>
          <p:nvPr>
            <p:ph type="sldNum" sz="quarter" idx="12"/>
          </p:nvPr>
        </p:nvSpPr>
        <p:spPr/>
        <p:txBody>
          <a:bodyPr/>
          <a:lstStyle/>
          <a:p>
            <a:fld id="{03114EF4-9A27-45D2-8970-5BB75B272BC9}" type="slidenum">
              <a:rPr lang="zh-CN" altLang="en-US" smtClean="0"/>
              <a:t>29</a:t>
            </a:fld>
            <a:endParaRPr lang="zh-CN" altLang="en-US"/>
          </a:p>
        </p:txBody>
      </p:sp>
      <p:sp>
        <p:nvSpPr>
          <p:cNvPr id="3" name="日期占位符 2">
            <a:extLst>
              <a:ext uri="{FF2B5EF4-FFF2-40B4-BE49-F238E27FC236}">
                <a16:creationId xmlns:a16="http://schemas.microsoft.com/office/drawing/2014/main" id="{134CE615-3D24-445B-9E43-35347A43303C}"/>
              </a:ext>
            </a:extLst>
          </p:cNvPr>
          <p:cNvSpPr>
            <a:spLocks noGrp="1"/>
          </p:cNvSpPr>
          <p:nvPr>
            <p:ph type="dt" sz="half" idx="10"/>
          </p:nvPr>
        </p:nvSpPr>
        <p:spPr/>
        <p:txBody>
          <a:bodyPr/>
          <a:lstStyle/>
          <a:p>
            <a:fld id="{5843D0DB-3E07-4947-A5CD-659E51F5C1BC}" type="datetime1">
              <a:rPr lang="zh-CN" altLang="en-US" smtClean="0"/>
              <a:t>2020/10/29</a:t>
            </a:fld>
            <a:endParaRPr lang="zh-CN" altLang="en-US"/>
          </a:p>
        </p:txBody>
      </p:sp>
    </p:spTree>
    <p:extLst>
      <p:ext uri="{BB962C8B-B14F-4D97-AF65-F5344CB8AC3E}">
        <p14:creationId xmlns:p14="http://schemas.microsoft.com/office/powerpoint/2010/main" val="113452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274EDA6-DBAE-427C-859D-F49133CAE830}"/>
              </a:ext>
            </a:extLst>
          </p:cNvPr>
          <p:cNvGrpSpPr/>
          <p:nvPr/>
        </p:nvGrpSpPr>
        <p:grpSpPr>
          <a:xfrm>
            <a:off x="2587679" y="2046140"/>
            <a:ext cx="7016643" cy="2765721"/>
            <a:chOff x="2587679" y="1677959"/>
            <a:chExt cx="7016643" cy="2765721"/>
          </a:xfrm>
        </p:grpSpPr>
        <p:sp>
          <p:nvSpPr>
            <p:cNvPr id="17" name="MH_Number_4">
              <a:hlinkClick r:id="rId2" action="ppaction://hlinksldjump"/>
            </p:cNvPr>
            <p:cNvSpPr/>
            <p:nvPr/>
          </p:nvSpPr>
          <p:spPr>
            <a:xfrm>
              <a:off x="2587679" y="179367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8" name="MH_Entry_4">
              <a:hlinkClick r:id="rId2" action="ppaction://hlinksldjump"/>
            </p:cNvPr>
            <p:cNvSpPr/>
            <p:nvPr/>
          </p:nvSpPr>
          <p:spPr>
            <a:xfrm>
              <a:off x="3390251" y="1677959"/>
              <a:ext cx="6214071" cy="5455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rgbClr val="62305E"/>
                  </a:solidFill>
                  <a:latin typeface="微软雅黑" panose="020B0503020204020204" pitchFamily="34" charset="-122"/>
                  <a:ea typeface="微软雅黑" panose="020B0503020204020204" pitchFamily="34" charset="-122"/>
                </a:rPr>
                <a:t>Mass Production Plan</a:t>
              </a:r>
              <a:endParaRPr lang="zh-CN" altLang="en-US" sz="2800" dirty="0">
                <a:solidFill>
                  <a:srgbClr val="62305E"/>
                </a:solidFill>
                <a:latin typeface="微软雅黑" panose="020B0503020204020204" pitchFamily="34" charset="-122"/>
                <a:ea typeface="微软雅黑" panose="020B0503020204020204" pitchFamily="34" charset="-122"/>
              </a:endParaRPr>
            </a:p>
          </p:txBody>
        </p:sp>
        <p:sp>
          <p:nvSpPr>
            <p:cNvPr id="19" name="MH_Number_4">
              <a:hlinkClick r:id="rId2" action="ppaction://hlinksldjump"/>
            </p:cNvPr>
            <p:cNvSpPr/>
            <p:nvPr/>
          </p:nvSpPr>
          <p:spPr>
            <a:xfrm>
              <a:off x="2587679" y="2534863"/>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2</a:t>
              </a:r>
              <a:endParaRPr lang="zh-CN" altLang="en-US" sz="2400" dirty="0">
                <a:solidFill>
                  <a:srgbClr val="FFFFFF"/>
                </a:solidFill>
                <a:ea typeface="Times New Roman" pitchFamily="18" charset="0"/>
              </a:endParaRPr>
            </a:p>
          </p:txBody>
        </p:sp>
        <p:sp>
          <p:nvSpPr>
            <p:cNvPr id="20" name="MH_Entry_4">
              <a:hlinkClick r:id="rId2" action="ppaction://hlinksldjump"/>
            </p:cNvPr>
            <p:cNvSpPr/>
            <p:nvPr/>
          </p:nvSpPr>
          <p:spPr>
            <a:xfrm>
              <a:off x="3390252" y="2420554"/>
              <a:ext cx="6214070"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Module Production in THU</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1" name="MH_Number_4">
              <a:hlinkClick r:id="rId2" action="ppaction://hlinksldjump"/>
            </p:cNvPr>
            <p:cNvSpPr/>
            <p:nvPr/>
          </p:nvSpPr>
          <p:spPr>
            <a:xfrm>
              <a:off x="2587679" y="3276049"/>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3</a:t>
              </a:r>
              <a:endParaRPr lang="zh-CN" altLang="en-US" sz="2400" dirty="0">
                <a:solidFill>
                  <a:srgbClr val="FFFFFF"/>
                </a:solidFill>
                <a:ea typeface="Times New Roman" pitchFamily="18" charset="0"/>
              </a:endParaRPr>
            </a:p>
          </p:txBody>
        </p:sp>
        <p:sp>
          <p:nvSpPr>
            <p:cNvPr id="22" name="MH_Entry_4">
              <a:hlinkClick r:id="rId2" action="ppaction://hlinksldjump"/>
            </p:cNvPr>
            <p:cNvSpPr/>
            <p:nvPr/>
          </p:nvSpPr>
          <p:spPr>
            <a:xfrm>
              <a:off x="3390251" y="3161740"/>
              <a:ext cx="6214069"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Beam Test and Calibration </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3" name="MH_Number_4">
              <a:hlinkClick r:id="rId2" action="ppaction://hlinksldjump"/>
            </p:cNvPr>
            <p:cNvSpPr/>
            <p:nvPr/>
          </p:nvSpPr>
          <p:spPr>
            <a:xfrm>
              <a:off x="2587679" y="4012410"/>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4</a:t>
              </a:r>
              <a:endParaRPr lang="zh-CN" altLang="en-US" sz="2400" dirty="0">
                <a:solidFill>
                  <a:srgbClr val="FFFFFF"/>
                </a:solidFill>
                <a:ea typeface="Times New Roman" pitchFamily="18" charset="0"/>
              </a:endParaRPr>
            </a:p>
          </p:txBody>
        </p:sp>
        <p:sp>
          <p:nvSpPr>
            <p:cNvPr id="24" name="MH_Entry_4">
              <a:hlinkClick r:id="rId2" action="ppaction://hlinksldjump"/>
            </p:cNvPr>
            <p:cNvSpPr/>
            <p:nvPr/>
          </p:nvSpPr>
          <p:spPr>
            <a:xfrm>
              <a:off x="3390252" y="3898101"/>
              <a:ext cx="6214068" cy="54557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rm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800" dirty="0">
                  <a:solidFill>
                    <a:schemeClr val="bg1">
                      <a:lumMod val="85000"/>
                    </a:schemeClr>
                  </a:solidFill>
                  <a:latin typeface="微软雅黑" panose="020B0503020204020204" pitchFamily="34" charset="-122"/>
                  <a:ea typeface="微软雅黑" panose="020B0503020204020204" pitchFamily="34" charset="-122"/>
                </a:rPr>
                <a:t>Summary</a:t>
              </a:r>
              <a:endParaRPr lang="zh-CN" altLang="en-US" sz="2800"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7781364" y="414507"/>
            <a:ext cx="2401722" cy="646331"/>
          </a:xfrm>
          <a:prstGeom prst="rect">
            <a:avLst/>
          </a:prstGeom>
          <a:noFill/>
        </p:spPr>
        <p:txBody>
          <a:bodyPr wrap="square" rtlCol="0">
            <a:spAutoFit/>
          </a:bodyPr>
          <a:lstStyle/>
          <a:p>
            <a:pPr algn="ctr"/>
            <a:r>
              <a:rPr lang="en-US" altLang="zh-CN"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rPr>
              <a:t>Contents</a:t>
            </a:r>
            <a:endParaRPr lang="zh-CN" altLang="en-US" sz="3600" dirty="0">
              <a:ln w="0"/>
              <a:solidFill>
                <a:srgbClr val="62305E"/>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1" name="直接连接符 30"/>
          <p:cNvCxnSpPr>
            <a:cxnSpLocks/>
          </p:cNvCxnSpPr>
          <p:nvPr/>
        </p:nvCxnSpPr>
        <p:spPr>
          <a:xfrm>
            <a:off x="62753" y="737673"/>
            <a:ext cx="7853082" cy="0"/>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直接连接符 32"/>
          <p:cNvCxnSpPr>
            <a:cxnSpLocks/>
            <a:stCxn id="29" idx="3"/>
          </p:cNvCxnSpPr>
          <p:nvPr/>
        </p:nvCxnSpPr>
        <p:spPr>
          <a:xfrm>
            <a:off x="10183086" y="737673"/>
            <a:ext cx="1883408" cy="1"/>
          </a:xfrm>
          <a:prstGeom prst="line">
            <a:avLst/>
          </a:prstGeom>
          <a:ln w="22225" cap="flat" cmpd="sng" algn="ctr">
            <a:solidFill>
              <a:srgbClr val="62305E">
                <a:alpha val="82000"/>
              </a:srgb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灯片编号占位符 48"/>
          <p:cNvSpPr>
            <a:spLocks noGrp="1"/>
          </p:cNvSpPr>
          <p:nvPr>
            <p:ph type="sldNum" sz="quarter" idx="12"/>
          </p:nvPr>
        </p:nvSpPr>
        <p:spPr/>
        <p:txBody>
          <a:bodyPr/>
          <a:lstStyle/>
          <a:p>
            <a:fld id="{03114EF4-9A27-45D2-8970-5BB75B272BC9}" type="slidenum">
              <a:rPr lang="zh-CN" altLang="en-US" smtClean="0"/>
              <a:t>3</a:t>
            </a:fld>
            <a:endParaRPr lang="zh-CN" altLang="en-US"/>
          </a:p>
        </p:txBody>
      </p:sp>
      <p:sp>
        <p:nvSpPr>
          <p:cNvPr id="3" name="日期占位符 2">
            <a:extLst>
              <a:ext uri="{FF2B5EF4-FFF2-40B4-BE49-F238E27FC236}">
                <a16:creationId xmlns:a16="http://schemas.microsoft.com/office/drawing/2014/main" id="{12414ECB-1468-4471-AB7E-CC457538EE7A}"/>
              </a:ext>
            </a:extLst>
          </p:cNvPr>
          <p:cNvSpPr>
            <a:spLocks noGrp="1"/>
          </p:cNvSpPr>
          <p:nvPr>
            <p:ph type="dt" sz="half" idx="10"/>
          </p:nvPr>
        </p:nvSpPr>
        <p:spPr/>
        <p:txBody>
          <a:bodyPr/>
          <a:lstStyle/>
          <a:p>
            <a:fld id="{003ED331-B975-4D15-A3C6-9C5D5A8D1BFA}" type="datetime1">
              <a:rPr lang="zh-CN" altLang="en-US" smtClean="0"/>
              <a:t>2020/10/29</a:t>
            </a:fld>
            <a:endParaRPr lang="zh-CN" altLang="en-US"/>
          </a:p>
        </p:txBody>
      </p:sp>
    </p:spTree>
    <p:extLst>
      <p:ext uri="{BB962C8B-B14F-4D97-AF65-F5344CB8AC3E}">
        <p14:creationId xmlns:p14="http://schemas.microsoft.com/office/powerpoint/2010/main" val="179976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A95E9D2A-0440-4C1B-843F-775F6D34E4E0}"/>
              </a:ext>
            </a:extLst>
          </p:cNvPr>
          <p:cNvSpPr>
            <a:spLocks noGrp="1"/>
          </p:cNvSpPr>
          <p:nvPr>
            <p:ph type="title"/>
          </p:nvPr>
        </p:nvSpPr>
        <p:spPr>
          <a:xfrm>
            <a:off x="0" y="88762"/>
            <a:ext cx="12192000" cy="1051560"/>
          </a:xfrm>
        </p:spPr>
        <p:txBody>
          <a:bodyPr/>
          <a:lstStyle/>
          <a:p>
            <a:r>
              <a:rPr lang="en-US" altLang="zh-CN" dirty="0">
                <a:solidFill>
                  <a:schemeClr val="tx1"/>
                </a:solidFill>
              </a:rPr>
              <a:t>Summary</a:t>
            </a:r>
            <a:endParaRPr lang="zh-CN" altLang="en-US" dirty="0">
              <a:solidFill>
                <a:schemeClr val="tx1"/>
              </a:solidFill>
            </a:endParaRPr>
          </a:p>
        </p:txBody>
      </p:sp>
      <p:sp>
        <p:nvSpPr>
          <p:cNvPr id="4" name="灯片编号占位符 3">
            <a:extLst>
              <a:ext uri="{FF2B5EF4-FFF2-40B4-BE49-F238E27FC236}">
                <a16:creationId xmlns:a16="http://schemas.microsoft.com/office/drawing/2014/main" id="{7CE86517-7D75-49DB-8CB8-14762F7AAA46}"/>
              </a:ext>
            </a:extLst>
          </p:cNvPr>
          <p:cNvSpPr>
            <a:spLocks noGrp="1"/>
          </p:cNvSpPr>
          <p:nvPr>
            <p:ph type="sldNum" sz="quarter" idx="12"/>
          </p:nvPr>
        </p:nvSpPr>
        <p:spPr/>
        <p:txBody>
          <a:bodyPr/>
          <a:lstStyle/>
          <a:p>
            <a:fld id="{27F88BB7-CC08-4798-983A-B84533A2715B}" type="slidenum">
              <a:rPr lang="en-US" altLang="zh-CN" smtClean="0">
                <a:solidFill>
                  <a:schemeClr val="tx1"/>
                </a:solidFill>
                <a:latin typeface="微软雅黑" panose="020B0503020204020204" pitchFamily="34" charset="-122"/>
                <a:ea typeface="微软雅黑" panose="020B0503020204020204" pitchFamily="34" charset="-122"/>
              </a:rPr>
              <a:pPr/>
              <a:t>30</a:t>
            </a:fld>
            <a:endParaRPr lang="en-US" dirty="0">
              <a:solidFill>
                <a:schemeClr val="tx1"/>
              </a:solidFill>
              <a:latin typeface="微软雅黑" panose="020B0503020204020204" pitchFamily="34" charset="-122"/>
              <a:ea typeface="微软雅黑" panose="020B0503020204020204" pitchFamily="34" charset="-122"/>
            </a:endParaRPr>
          </a:p>
        </p:txBody>
      </p:sp>
      <p:sp>
        <p:nvSpPr>
          <p:cNvPr id="8" name="内容占位符 7">
            <a:extLst>
              <a:ext uri="{FF2B5EF4-FFF2-40B4-BE49-F238E27FC236}">
                <a16:creationId xmlns:a16="http://schemas.microsoft.com/office/drawing/2014/main" id="{4A1D3552-B630-4B31-B65D-25FA73CC268F}"/>
              </a:ext>
            </a:extLst>
          </p:cNvPr>
          <p:cNvSpPr>
            <a:spLocks noGrp="1"/>
          </p:cNvSpPr>
          <p:nvPr>
            <p:ph idx="1"/>
          </p:nvPr>
        </p:nvSpPr>
        <p:spPr>
          <a:xfrm>
            <a:off x="469106" y="1140322"/>
            <a:ext cx="11253788" cy="5498603"/>
          </a:xfrm>
        </p:spPr>
        <p:txBody>
          <a:bodyPr>
            <a:noAutofit/>
          </a:bodyPr>
          <a:lstStyle/>
          <a:p>
            <a:pPr>
              <a:lnSpc>
                <a:spcPct val="150000"/>
              </a:lnSpc>
              <a:buClr>
                <a:schemeClr val="tx1">
                  <a:lumMod val="85000"/>
                  <a:lumOff val="15000"/>
                </a:schemeClr>
              </a:buClr>
              <a:buFont typeface="Wingdings" panose="05000000000000000000" pitchFamily="2" charset="2"/>
              <a:buChar char="ü"/>
            </a:pPr>
            <a:r>
              <a:rPr lang="en-US" altLang="zh-CN" sz="2400" dirty="0">
                <a:solidFill>
                  <a:schemeClr val="tx1"/>
                </a:solidFill>
                <a:latin typeface="+mn-lt"/>
              </a:rPr>
              <a:t>Chinese group has </a:t>
            </a:r>
            <a:r>
              <a:rPr lang="en-US" altLang="zh-CN" sz="2400" dirty="0">
                <a:solidFill>
                  <a:srgbClr val="7030A0"/>
                </a:solidFill>
                <a:latin typeface="+mn-lt"/>
              </a:rPr>
              <a:t>completely mastered the production process </a:t>
            </a:r>
            <a:r>
              <a:rPr lang="en-US" altLang="zh-CN" sz="2400" dirty="0">
                <a:solidFill>
                  <a:schemeClr val="tx1"/>
                </a:solidFill>
                <a:latin typeface="+mn-lt"/>
              </a:rPr>
              <a:t>of MPD-</a:t>
            </a:r>
            <a:r>
              <a:rPr lang="en-US" altLang="zh-CN" sz="2400" dirty="0" err="1">
                <a:solidFill>
                  <a:schemeClr val="tx1"/>
                </a:solidFill>
                <a:latin typeface="+mn-lt"/>
              </a:rPr>
              <a:t>ECal</a:t>
            </a:r>
            <a:r>
              <a:rPr lang="en-US" altLang="zh-CN" sz="2400" dirty="0">
                <a:solidFill>
                  <a:schemeClr val="tx1"/>
                </a:solidFill>
                <a:latin typeface="+mn-lt"/>
              </a:rPr>
              <a:t>. </a:t>
            </a:r>
          </a:p>
          <a:p>
            <a:pPr>
              <a:lnSpc>
                <a:spcPct val="150000"/>
              </a:lnSpc>
              <a:buClr>
                <a:schemeClr val="tx1">
                  <a:lumMod val="85000"/>
                  <a:lumOff val="15000"/>
                </a:schemeClr>
              </a:buClr>
              <a:buFont typeface="Wingdings" panose="05000000000000000000" pitchFamily="2" charset="2"/>
              <a:buChar char="ü"/>
            </a:pPr>
            <a:r>
              <a:rPr lang="en-US" altLang="zh-CN" sz="2400" dirty="0">
                <a:solidFill>
                  <a:schemeClr val="tx1">
                    <a:lumMod val="95000"/>
                    <a:lumOff val="5000"/>
                  </a:schemeClr>
                </a:solidFill>
                <a:latin typeface="+mn-lt"/>
              </a:rPr>
              <a:t>THU has produced </a:t>
            </a:r>
            <a:r>
              <a:rPr lang="en-US" altLang="zh-CN" sz="2400" dirty="0">
                <a:solidFill>
                  <a:srgbClr val="7030A0"/>
                </a:solidFill>
                <a:latin typeface="+mn-lt"/>
              </a:rPr>
              <a:t>2 modules </a:t>
            </a:r>
            <a:r>
              <a:rPr lang="en-US" altLang="zh-CN" sz="2400" dirty="0">
                <a:solidFill>
                  <a:schemeClr val="tx1">
                    <a:lumMod val="95000"/>
                    <a:lumOff val="5000"/>
                  </a:schemeClr>
                </a:solidFill>
                <a:latin typeface="+mn-lt"/>
              </a:rPr>
              <a:t>at the end of </a:t>
            </a:r>
            <a:r>
              <a:rPr lang="en-US" altLang="zh-CN" sz="2400" dirty="0">
                <a:solidFill>
                  <a:srgbClr val="7030A0"/>
                </a:solidFill>
                <a:latin typeface="+mn-lt"/>
              </a:rPr>
              <a:t>October 2020.</a:t>
            </a:r>
          </a:p>
          <a:p>
            <a:pPr>
              <a:lnSpc>
                <a:spcPct val="150000"/>
              </a:lnSpc>
              <a:buClr>
                <a:schemeClr val="tx1">
                  <a:lumMod val="85000"/>
                  <a:lumOff val="15000"/>
                </a:schemeClr>
              </a:buClr>
              <a:buFont typeface="Wingdings" panose="05000000000000000000" pitchFamily="2" charset="2"/>
              <a:buChar char="ü"/>
            </a:pPr>
            <a:r>
              <a:rPr lang="en-US" altLang="zh-CN" sz="2400" dirty="0">
                <a:solidFill>
                  <a:schemeClr val="tx1"/>
                </a:solidFill>
                <a:latin typeface="+mn-lt"/>
              </a:rPr>
              <a:t>Preparations for mass production have started, and </a:t>
            </a:r>
            <a:r>
              <a:rPr lang="en-US" altLang="zh-CN" sz="2400" dirty="0">
                <a:solidFill>
                  <a:srgbClr val="7030A0"/>
                </a:solidFill>
                <a:latin typeface="+mn-lt"/>
              </a:rPr>
              <a:t>mass production</a:t>
            </a:r>
            <a:r>
              <a:rPr lang="en-US" altLang="zh-CN" sz="2400" dirty="0">
                <a:solidFill>
                  <a:srgbClr val="FF0000"/>
                </a:solidFill>
                <a:latin typeface="+mn-lt"/>
              </a:rPr>
              <a:t> </a:t>
            </a:r>
            <a:r>
              <a:rPr lang="en-US" altLang="zh-CN" sz="2400" dirty="0">
                <a:solidFill>
                  <a:schemeClr val="tx1"/>
                </a:solidFill>
                <a:latin typeface="+mn-lt"/>
              </a:rPr>
              <a:t>will officially start in </a:t>
            </a:r>
            <a:r>
              <a:rPr lang="en-US" altLang="zh-CN" sz="2400" dirty="0">
                <a:solidFill>
                  <a:srgbClr val="7030A0"/>
                </a:solidFill>
                <a:latin typeface="+mn-lt"/>
              </a:rPr>
              <a:t>November 2020</a:t>
            </a:r>
            <a:r>
              <a:rPr lang="en-US" altLang="zh-CN" sz="2400" dirty="0">
                <a:solidFill>
                  <a:schemeClr val="tx1"/>
                </a:solidFill>
                <a:latin typeface="+mn-lt"/>
              </a:rPr>
              <a:t>.</a:t>
            </a:r>
          </a:p>
          <a:p>
            <a:pPr>
              <a:lnSpc>
                <a:spcPct val="150000"/>
              </a:lnSpc>
              <a:buClr>
                <a:schemeClr val="tx1">
                  <a:lumMod val="85000"/>
                  <a:lumOff val="15000"/>
                </a:schemeClr>
              </a:buClr>
              <a:buFont typeface="Wingdings" panose="05000000000000000000" pitchFamily="2" charset="2"/>
              <a:buChar char="ü"/>
            </a:pPr>
            <a:r>
              <a:rPr lang="en-US" altLang="zh-CN" sz="2400" dirty="0">
                <a:solidFill>
                  <a:schemeClr val="tx1"/>
                </a:solidFill>
                <a:latin typeface="+mn-lt"/>
              </a:rPr>
              <a:t>The module test system is under construction.</a:t>
            </a:r>
          </a:p>
          <a:p>
            <a:pPr>
              <a:lnSpc>
                <a:spcPct val="150000"/>
              </a:lnSpc>
              <a:buClr>
                <a:schemeClr val="tx1">
                  <a:lumMod val="85000"/>
                  <a:lumOff val="15000"/>
                </a:schemeClr>
              </a:buClr>
              <a:buFont typeface="Wingdings" panose="05000000000000000000" pitchFamily="2" charset="2"/>
              <a:buChar char="l"/>
            </a:pPr>
            <a:r>
              <a:rPr lang="en-US" altLang="zh-CN" sz="2400" dirty="0">
                <a:solidFill>
                  <a:schemeClr val="tx1"/>
                </a:solidFill>
                <a:latin typeface="+mn-lt"/>
              </a:rPr>
              <a:t>There are still some issues to be confirmed</a:t>
            </a:r>
          </a:p>
          <a:p>
            <a:pPr lvl="1">
              <a:lnSpc>
                <a:spcPct val="150000"/>
              </a:lnSpc>
              <a:buClr>
                <a:schemeClr val="tx1">
                  <a:lumMod val="85000"/>
                  <a:lumOff val="15000"/>
                </a:schemeClr>
              </a:buClr>
              <a:buFont typeface="Arial" panose="020B0604020202020204" pitchFamily="34" charset="0"/>
              <a:buChar char="•"/>
            </a:pPr>
            <a:r>
              <a:rPr lang="en-US" altLang="zh-CN" sz="2200" dirty="0">
                <a:solidFill>
                  <a:srgbClr val="7030A0"/>
                </a:solidFill>
                <a:latin typeface="+mn-lt"/>
              </a:rPr>
              <a:t>Connection method of electronic board?</a:t>
            </a:r>
          </a:p>
          <a:p>
            <a:pPr lvl="1">
              <a:lnSpc>
                <a:spcPct val="150000"/>
              </a:lnSpc>
              <a:buClr>
                <a:schemeClr val="tx1">
                  <a:lumMod val="85000"/>
                  <a:lumOff val="15000"/>
                </a:schemeClr>
              </a:buClr>
              <a:buFont typeface="Arial" panose="020B0604020202020204" pitchFamily="34" charset="0"/>
              <a:buChar char="•"/>
            </a:pPr>
            <a:r>
              <a:rPr lang="en-US" altLang="zh-CN" sz="2200" dirty="0">
                <a:solidFill>
                  <a:srgbClr val="7030A0"/>
                </a:solidFill>
                <a:latin typeface="+mn-lt"/>
              </a:rPr>
              <a:t>How to fix the module into the basket?</a:t>
            </a:r>
            <a:endParaRPr lang="zh-CN" altLang="en-US" sz="2400" dirty="0">
              <a:solidFill>
                <a:schemeClr val="tx1"/>
              </a:solidFill>
              <a:latin typeface="+mn-lt"/>
            </a:endParaRPr>
          </a:p>
        </p:txBody>
      </p:sp>
      <p:sp>
        <p:nvSpPr>
          <p:cNvPr id="2" name="日期占位符 1">
            <a:extLst>
              <a:ext uri="{FF2B5EF4-FFF2-40B4-BE49-F238E27FC236}">
                <a16:creationId xmlns:a16="http://schemas.microsoft.com/office/drawing/2014/main" id="{76692209-BF8E-404B-8A6A-B387DF7DDBAB}"/>
              </a:ext>
            </a:extLst>
          </p:cNvPr>
          <p:cNvSpPr>
            <a:spLocks noGrp="1"/>
          </p:cNvSpPr>
          <p:nvPr>
            <p:ph type="dt" sz="half" idx="10"/>
          </p:nvPr>
        </p:nvSpPr>
        <p:spPr/>
        <p:txBody>
          <a:bodyPr/>
          <a:lstStyle/>
          <a:p>
            <a:fld id="{6E3635F5-03F0-4228-8C08-C76C3F9C085B}" type="datetime1">
              <a:rPr lang="zh-CN" altLang="en-US" smtClean="0"/>
              <a:t>2020/10/29</a:t>
            </a:fld>
            <a:endParaRPr lang="zh-CN" altLang="en-US" dirty="0"/>
          </a:p>
        </p:txBody>
      </p:sp>
    </p:spTree>
    <p:extLst>
      <p:ext uri="{BB962C8B-B14F-4D97-AF65-F5344CB8AC3E}">
        <p14:creationId xmlns:p14="http://schemas.microsoft.com/office/powerpoint/2010/main" val="3061574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C22C41-E2CA-4BCC-B2C9-501C2BB29374}"/>
              </a:ext>
            </a:extLst>
          </p:cNvPr>
          <p:cNvSpPr/>
          <p:nvPr/>
        </p:nvSpPr>
        <p:spPr>
          <a:xfrm>
            <a:off x="-1" y="6492874"/>
            <a:ext cx="12191999" cy="365125"/>
          </a:xfrm>
          <a:prstGeom prst="rect">
            <a:avLst/>
          </a:prstGeom>
          <a:gradFill flip="none" rotWithShape="1">
            <a:gsLst>
              <a:gs pos="53000">
                <a:srgbClr val="7030A0"/>
              </a:gs>
              <a:gs pos="0">
                <a:srgbClr val="62305E"/>
              </a:gs>
              <a:gs pos="100000">
                <a:srgbClr val="62305E"/>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 y="1235541"/>
            <a:ext cx="12192000" cy="769441"/>
          </a:xfrm>
          <a:prstGeom prst="rect">
            <a:avLst/>
          </a:prstGeom>
          <a:noFill/>
        </p:spPr>
        <p:txBody>
          <a:bodyPr wrap="square" rtlCol="0">
            <a:spAutoFit/>
          </a:bodyPr>
          <a:lstStyle>
            <a:defPPr>
              <a:defRPr lang="zh-CN"/>
            </a:defPPr>
            <a:lvl1pPr algn="ctr">
              <a:defRPr sz="3600"/>
            </a:lvl1pPr>
            <a:lvl2pPr>
              <a:defRPr/>
            </a:lvl2pPr>
            <a:lvl3pPr>
              <a:defRPr/>
            </a:lvl3pPr>
            <a:lvl4pPr>
              <a:defRPr/>
            </a:lvl4pPr>
            <a:lvl5pPr>
              <a:defRPr/>
            </a:lvl5pPr>
            <a:lvl6pPr>
              <a:defRPr/>
            </a:lvl6pPr>
            <a:lvl7pPr>
              <a:defRPr/>
            </a:lvl7pPr>
            <a:lvl8pPr>
              <a:defRPr/>
            </a:lvl8pPr>
            <a:lvl9pPr>
              <a:defRPr/>
            </a:lvl9pPr>
          </a:lstStyle>
          <a:p>
            <a:r>
              <a:rPr lang="en-US" altLang="zh-CN" sz="4400" dirty="0">
                <a:solidFill>
                  <a:srgbClr val="62305E"/>
                </a:solidFill>
                <a:latin typeface="Times New Roman" panose="02020603050405020304" pitchFamily="18" charset="0"/>
                <a:cs typeface="Times New Roman" panose="02020603050405020304" pitchFamily="18" charset="0"/>
              </a:rPr>
              <a:t>Thanks for your attention</a:t>
            </a:r>
            <a:endParaRPr lang="zh-CN" altLang="en-US" sz="4400" dirty="0">
              <a:solidFill>
                <a:srgbClr val="62305E"/>
              </a:solidFill>
            </a:endParaRPr>
          </a:p>
        </p:txBody>
      </p:sp>
      <p:sp>
        <p:nvSpPr>
          <p:cNvPr id="14" name="文本框 13">
            <a:extLst>
              <a:ext uri="{FF2B5EF4-FFF2-40B4-BE49-F238E27FC236}">
                <a16:creationId xmlns:a16="http://schemas.microsoft.com/office/drawing/2014/main" id="{5BF8333A-2169-4943-874B-03DB15048833}"/>
              </a:ext>
            </a:extLst>
          </p:cNvPr>
          <p:cNvSpPr txBox="1"/>
          <p:nvPr/>
        </p:nvSpPr>
        <p:spPr>
          <a:xfrm>
            <a:off x="5917406" y="5383968"/>
            <a:ext cx="6100762" cy="677108"/>
          </a:xfrm>
          <a:prstGeom prst="rect">
            <a:avLst/>
          </a:prstGeom>
          <a:noFill/>
        </p:spPr>
        <p:txBody>
          <a:bodyPr wrap="square">
            <a:spAutoFit/>
          </a:bodyPr>
          <a:lstStyle/>
          <a:p>
            <a:pPr algn="r"/>
            <a:r>
              <a:rPr lang="en-US" altLang="zh-CN" sz="2000" b="1" i="1" dirty="0">
                <a:solidFill>
                  <a:srgbClr val="62305E"/>
                </a:solidFill>
                <a:latin typeface="Calibri" panose="020F0502020204030204" pitchFamily="34" charset="0"/>
                <a:ea typeface="Microsoft YaHei Light" panose="020B0502040204020203" pitchFamily="34" charset="-122"/>
                <a:cs typeface="Calibri" panose="020F0502020204030204" pitchFamily="34" charset="0"/>
              </a:rPr>
              <a:t>Chendi Shen</a:t>
            </a:r>
          </a:p>
          <a:p>
            <a:pPr algn="r"/>
            <a:r>
              <a:rPr lang="en-US" altLang="zh-CN" i="1" dirty="0">
                <a:solidFill>
                  <a:srgbClr val="62305E"/>
                </a:solidFill>
                <a:latin typeface="Calibri" panose="020F0502020204030204" pitchFamily="34" charset="0"/>
                <a:ea typeface="Microsoft YaHei Light" panose="020B0502040204020203" pitchFamily="34" charset="-122"/>
                <a:cs typeface="Calibri" panose="020F0502020204030204" pitchFamily="34" charset="0"/>
              </a:rPr>
              <a:t>Department of Engineering Physics, Tsinghua University</a:t>
            </a:r>
          </a:p>
        </p:txBody>
      </p:sp>
      <p:sp>
        <p:nvSpPr>
          <p:cNvPr id="18" name="矩形 17">
            <a:extLst>
              <a:ext uri="{FF2B5EF4-FFF2-40B4-BE49-F238E27FC236}">
                <a16:creationId xmlns:a16="http://schemas.microsoft.com/office/drawing/2014/main" id="{0928B67D-ECC8-47B3-9FED-0CE6AAC9CC0D}"/>
              </a:ext>
            </a:extLst>
          </p:cNvPr>
          <p:cNvSpPr/>
          <p:nvPr/>
        </p:nvSpPr>
        <p:spPr>
          <a:xfrm>
            <a:off x="-1" y="0"/>
            <a:ext cx="12191999" cy="796924"/>
          </a:xfrm>
          <a:prstGeom prst="rect">
            <a:avLst/>
          </a:prstGeom>
          <a:gradFill flip="none" rotWithShape="1">
            <a:gsLst>
              <a:gs pos="53000">
                <a:srgbClr val="7030A0"/>
              </a:gs>
              <a:gs pos="0">
                <a:srgbClr val="62305E"/>
              </a:gs>
              <a:gs pos="100000">
                <a:srgbClr val="62305E"/>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7A14A29-F12D-4880-B2BF-64F131B9D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555" y="2169467"/>
            <a:ext cx="5402885" cy="3050016"/>
          </a:xfrm>
          <a:prstGeom prst="rect">
            <a:avLst/>
          </a:prstGeom>
          <a:ln>
            <a:noFill/>
          </a:ln>
          <a:effectLst>
            <a:softEdge rad="112500"/>
          </a:effectLst>
        </p:spPr>
      </p:pic>
      <p:sp>
        <p:nvSpPr>
          <p:cNvPr id="4" name="日期占位符 3">
            <a:extLst>
              <a:ext uri="{FF2B5EF4-FFF2-40B4-BE49-F238E27FC236}">
                <a16:creationId xmlns:a16="http://schemas.microsoft.com/office/drawing/2014/main" id="{41E3CC5B-1BA7-43CA-B610-745F81E22D64}"/>
              </a:ext>
            </a:extLst>
          </p:cNvPr>
          <p:cNvSpPr>
            <a:spLocks noGrp="1"/>
          </p:cNvSpPr>
          <p:nvPr>
            <p:ph type="dt" sz="half" idx="10"/>
          </p:nvPr>
        </p:nvSpPr>
        <p:spPr/>
        <p:txBody>
          <a:bodyPr/>
          <a:lstStyle/>
          <a:p>
            <a:fld id="{D9962DEE-FE46-4C60-89FF-3E73B1776169}" type="datetime1">
              <a:rPr lang="zh-CN" altLang="en-US" smtClean="0"/>
              <a:t>2020/10/29</a:t>
            </a:fld>
            <a:endParaRPr lang="zh-CN" altLang="en-US"/>
          </a:p>
        </p:txBody>
      </p:sp>
      <p:sp>
        <p:nvSpPr>
          <p:cNvPr id="6" name="灯片编号占位符 5">
            <a:extLst>
              <a:ext uri="{FF2B5EF4-FFF2-40B4-BE49-F238E27FC236}">
                <a16:creationId xmlns:a16="http://schemas.microsoft.com/office/drawing/2014/main" id="{F11C636E-AD2A-4436-89E3-9D406DC8A947}"/>
              </a:ext>
            </a:extLst>
          </p:cNvPr>
          <p:cNvSpPr>
            <a:spLocks noGrp="1"/>
          </p:cNvSpPr>
          <p:nvPr>
            <p:ph type="sldNum" sz="quarter" idx="12"/>
          </p:nvPr>
        </p:nvSpPr>
        <p:spPr/>
        <p:txBody>
          <a:bodyPr/>
          <a:lstStyle/>
          <a:p>
            <a:fld id="{DBE272B7-1C36-47A2-A625-AEAFD9DE23F6}" type="slidenum">
              <a:rPr lang="zh-CN" altLang="en-US" smtClean="0"/>
              <a:t>31</a:t>
            </a:fld>
            <a:endParaRPr lang="zh-CN" altLang="en-US"/>
          </a:p>
        </p:txBody>
      </p:sp>
    </p:spTree>
    <p:extLst>
      <p:ext uri="{BB962C8B-B14F-4D97-AF65-F5344CB8AC3E}">
        <p14:creationId xmlns:p14="http://schemas.microsoft.com/office/powerpoint/2010/main" val="74690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a:extLst>
              <a:ext uri="{FF2B5EF4-FFF2-40B4-BE49-F238E27FC236}">
                <a16:creationId xmlns:a16="http://schemas.microsoft.com/office/drawing/2014/main" id="{0F86BA27-511C-49F6-BC5B-01E34371150F}"/>
              </a:ext>
            </a:extLst>
          </p:cNvPr>
          <p:cNvSpPr txBox="1"/>
          <p:nvPr/>
        </p:nvSpPr>
        <p:spPr>
          <a:xfrm>
            <a:off x="439270" y="4738060"/>
            <a:ext cx="11313459" cy="1884618"/>
          </a:xfrm>
          <a:prstGeom prst="rect">
            <a:avLst/>
          </a:prstGeom>
          <a:noFill/>
        </p:spPr>
        <p:txBody>
          <a:bodyPr wrap="square" rtlCol="0">
            <a:spAutoFit/>
          </a:bodyPr>
          <a:lstStyle/>
          <a:p>
            <a:pPr indent="457200" algn="just">
              <a:lnSpc>
                <a:spcPct val="150000"/>
              </a:lnSpc>
              <a:defRPr/>
            </a:pPr>
            <a:r>
              <a:rPr lang="en-US" altLang="zh-CN" sz="2000" dirty="0">
                <a:solidFill>
                  <a:prstClr val="black"/>
                </a:solidFill>
                <a:latin typeface="微软雅黑" panose="020B0503020204020204" pitchFamily="34" charset="-122"/>
                <a:ea typeface="微软雅黑" panose="020B0503020204020204" pitchFamily="34" charset="-122"/>
              </a:rPr>
              <a:t>The Multi Purpose Detector (MPD) is one of the detectors at NICA collider, which is optimized for the study on properties of hot and dense matter in heavy-ion collisions and, in particular, the search for a manifestation of possible deconfinement and/or chiral symmetry restoration phase transitions, critical end-point and mixed quark-hadron phase.</a:t>
            </a:r>
            <a:endParaRPr lang="zh-CN" altLang="en-US" sz="1200" dirty="0">
              <a:solidFill>
                <a:prstClr val="black"/>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2823794" y="933648"/>
            <a:ext cx="6544411" cy="3751203"/>
            <a:chOff x="0" y="1227138"/>
            <a:chExt cx="9404164" cy="5422189"/>
          </a:xfrm>
        </p:grpSpPr>
        <p:pic>
          <p:nvPicPr>
            <p:cNvPr id="13" name="Picture 7" descr="2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27138"/>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30"/>
            <p:cNvGrpSpPr>
              <a:grpSpLocks/>
            </p:cNvGrpSpPr>
            <p:nvPr/>
          </p:nvGrpSpPr>
          <p:grpSpPr bwMode="auto">
            <a:xfrm>
              <a:off x="0" y="1622896"/>
              <a:ext cx="5080000" cy="3708595"/>
              <a:chOff x="0" y="1470495"/>
              <a:chExt cx="5080000" cy="3708888"/>
            </a:xfrm>
          </p:grpSpPr>
          <p:sp>
            <p:nvSpPr>
              <p:cNvPr id="41" name="Text Box 14"/>
              <p:cNvSpPr txBox="1">
                <a:spLocks noChangeArrowheads="1"/>
              </p:cNvSpPr>
              <p:nvPr/>
            </p:nvSpPr>
            <p:spPr bwMode="auto">
              <a:xfrm rot="19873502">
                <a:off x="3038475" y="1470495"/>
                <a:ext cx="2041525" cy="70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0" b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050" b="1" kern="0">
                    <a:solidFill>
                      <a:srgbClr val="333399"/>
                    </a:solidFill>
                    <a:cs typeface="Arial" charset="0"/>
                  </a:rPr>
                  <a:t>Experiments</a:t>
                </a:r>
              </a:p>
              <a:p>
                <a:pPr defTabSz="685800" eaLnBrk="1" fontAlgn="base" hangingPunct="1">
                  <a:spcBef>
                    <a:spcPct val="0"/>
                  </a:spcBef>
                  <a:spcAft>
                    <a:spcPct val="0"/>
                  </a:spcAft>
                  <a:defRPr/>
                </a:pPr>
                <a:r>
                  <a:rPr lang="en-US" sz="1050" b="1" kern="0">
                    <a:solidFill>
                      <a:srgbClr val="333399"/>
                    </a:solidFill>
                    <a:cs typeface="Arial" charset="0"/>
                  </a:rPr>
                  <a:t>with fixed targets </a:t>
                </a:r>
                <a:r>
                  <a:rPr lang="ru-RU" sz="1050" b="1" kern="0">
                    <a:solidFill>
                      <a:srgbClr val="333399"/>
                    </a:solidFill>
                    <a:cs typeface="Arial" charset="0"/>
                  </a:rPr>
                  <a:t>  </a:t>
                </a:r>
                <a:endParaRPr lang="en-US" sz="1050" b="1" kern="0">
                  <a:solidFill>
                    <a:srgbClr val="333399"/>
                  </a:solidFill>
                  <a:cs typeface="Arial" charset="0"/>
                </a:endParaRPr>
              </a:p>
              <a:p>
                <a:pPr defTabSz="685800" eaLnBrk="1" fontAlgn="base" hangingPunct="1">
                  <a:spcBef>
                    <a:spcPct val="0"/>
                  </a:spcBef>
                  <a:spcAft>
                    <a:spcPct val="0"/>
                  </a:spcAft>
                  <a:defRPr/>
                </a:pPr>
                <a:r>
                  <a:rPr lang="en-US" sz="1050" b="1" kern="0">
                    <a:solidFill>
                      <a:srgbClr val="333399"/>
                    </a:solidFill>
                    <a:cs typeface="Arial" charset="0"/>
                  </a:rPr>
                  <a:t>    bld. 205</a:t>
                </a:r>
              </a:p>
            </p:txBody>
          </p:sp>
          <p:sp>
            <p:nvSpPr>
              <p:cNvPr id="42" name="Text Box 26"/>
              <p:cNvSpPr txBox="1">
                <a:spLocks noChangeArrowheads="1"/>
              </p:cNvSpPr>
              <p:nvPr/>
            </p:nvSpPr>
            <p:spPr bwMode="auto">
              <a:xfrm>
                <a:off x="0" y="4144963"/>
                <a:ext cx="1689100" cy="103442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50000"/>
                  </a:spcBef>
                  <a:spcAft>
                    <a:spcPct val="0"/>
                  </a:spcAft>
                  <a:defRPr/>
                </a:pPr>
                <a:r>
                  <a:rPr lang="en-US" sz="1350" b="1" kern="0" dirty="0">
                    <a:solidFill>
                      <a:srgbClr val="0000FF"/>
                    </a:solidFill>
                    <a:cs typeface="Arial" charset="0"/>
                  </a:rPr>
                  <a:t>NUCLOTRON 0</a:t>
                </a:r>
                <a:r>
                  <a:rPr lang="ru-RU" sz="1350" b="1" kern="0" dirty="0">
                    <a:solidFill>
                      <a:srgbClr val="0000FF"/>
                    </a:solidFill>
                    <a:cs typeface="Arial" charset="0"/>
                  </a:rPr>
                  <a:t>.</a:t>
                </a:r>
                <a:r>
                  <a:rPr lang="en-US" sz="1350" b="1" kern="0" dirty="0">
                    <a:solidFill>
                      <a:srgbClr val="0000FF"/>
                    </a:solidFill>
                    <a:cs typeface="Arial" charset="0"/>
                  </a:rPr>
                  <a:t>6-4</a:t>
                </a:r>
                <a:r>
                  <a:rPr lang="ru-RU" sz="1350" b="1" kern="0" dirty="0">
                    <a:solidFill>
                      <a:srgbClr val="0000FF"/>
                    </a:solidFill>
                    <a:cs typeface="Arial" charset="0"/>
                  </a:rPr>
                  <a:t>.</a:t>
                </a:r>
                <a:r>
                  <a:rPr lang="en-US" sz="1350" b="1" kern="0" dirty="0">
                    <a:solidFill>
                      <a:srgbClr val="0000FF"/>
                    </a:solidFill>
                    <a:cs typeface="Arial" charset="0"/>
                  </a:rPr>
                  <a:t>5 GeV/u</a:t>
                </a:r>
                <a:endParaRPr lang="ru-RU" sz="1350" b="1" kern="0" dirty="0">
                  <a:solidFill>
                    <a:srgbClr val="000000"/>
                  </a:solidFill>
                  <a:cs typeface="Arial" charset="0"/>
                </a:endParaRPr>
              </a:p>
            </p:txBody>
          </p:sp>
          <p:sp>
            <p:nvSpPr>
              <p:cNvPr id="43" name="AutoShape 27"/>
              <p:cNvSpPr>
                <a:spLocks noChangeArrowheads="1"/>
              </p:cNvSpPr>
              <p:nvPr/>
            </p:nvSpPr>
            <p:spPr bwMode="auto">
              <a:xfrm rot="8387531" flipH="1" flipV="1">
                <a:off x="376238" y="3697288"/>
                <a:ext cx="1138237" cy="173037"/>
              </a:xfrm>
              <a:prstGeom prst="rightArrow">
                <a:avLst>
                  <a:gd name="adj1" fmla="val 50000"/>
                  <a:gd name="adj2" fmla="val 171820"/>
                </a:avLst>
              </a:prstGeom>
              <a:solidFill>
                <a:srgbClr val="DDDDDD"/>
              </a:solidFill>
              <a:ln w="28575">
                <a:solidFill>
                  <a:srgbClr val="000066"/>
                </a:solidFill>
                <a:miter lim="800000"/>
                <a:headEnd/>
                <a:tailEnd/>
              </a:ln>
            </p:spPr>
            <p:txBody>
              <a:bodyPr wrap="none" anchor="ctr"/>
              <a:lstStyle/>
              <a:p>
                <a:pPr defTabSz="685800" fontAlgn="base">
                  <a:spcBef>
                    <a:spcPct val="0"/>
                  </a:spcBef>
                  <a:spcAft>
                    <a:spcPct val="0"/>
                  </a:spcAft>
                  <a:defRPr/>
                </a:pPr>
                <a:endParaRPr lang="en-US" sz="1350" kern="0" baseline="30000">
                  <a:solidFill>
                    <a:srgbClr val="000000"/>
                  </a:solidFill>
                  <a:latin typeface="Bookman Old Style" charset="0"/>
                  <a:ea typeface="宋体" charset="-122"/>
                  <a:cs typeface="Arial" charset="0"/>
                </a:endParaRPr>
              </a:p>
            </p:txBody>
          </p:sp>
          <p:sp>
            <p:nvSpPr>
              <p:cNvPr id="44" name="Oval 27"/>
              <p:cNvSpPr>
                <a:spLocks noChangeArrowheads="1"/>
              </p:cNvSpPr>
              <p:nvPr/>
            </p:nvSpPr>
            <p:spPr bwMode="auto">
              <a:xfrm rot="-626842">
                <a:off x="650875" y="2270125"/>
                <a:ext cx="1900238" cy="1122363"/>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85800" fontAlgn="base">
                  <a:spcBef>
                    <a:spcPct val="0"/>
                  </a:spcBef>
                  <a:spcAft>
                    <a:spcPct val="0"/>
                  </a:spcAft>
                  <a:defRPr/>
                </a:pPr>
                <a:endParaRPr lang="en-US" sz="1350" kern="0">
                  <a:solidFill>
                    <a:srgbClr val="000000"/>
                  </a:solidFill>
                  <a:latin typeface="Arial" charset="0"/>
                  <a:ea typeface="宋体" charset="-122"/>
                </a:endParaRPr>
              </a:p>
            </p:txBody>
          </p:sp>
          <p:sp>
            <p:nvSpPr>
              <p:cNvPr id="45" name="Text Box 23"/>
              <p:cNvSpPr txBox="1">
                <a:spLocks noChangeArrowheads="1"/>
              </p:cNvSpPr>
              <p:nvPr/>
            </p:nvSpPr>
            <p:spPr bwMode="auto">
              <a:xfrm>
                <a:off x="0" y="1493839"/>
                <a:ext cx="1346201" cy="700736"/>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0"/>
                  </a:spcBef>
                  <a:spcAft>
                    <a:spcPct val="0"/>
                  </a:spcAft>
                  <a:defRPr/>
                </a:pPr>
                <a:r>
                  <a:rPr lang="en-US" sz="1050" b="1" kern="0">
                    <a:solidFill>
                      <a:srgbClr val="000066"/>
                    </a:solidFill>
                    <a:cs typeface="Arial" charset="0"/>
                  </a:rPr>
                  <a:t>PS and</a:t>
                </a:r>
                <a:endParaRPr lang="ru-RU" sz="1050" b="1" kern="0">
                  <a:solidFill>
                    <a:srgbClr val="000066"/>
                  </a:solidFill>
                  <a:cs typeface="Arial" charset="0"/>
                </a:endParaRPr>
              </a:p>
              <a:p>
                <a:pPr algn="ctr" defTabSz="685800" eaLnBrk="1" fontAlgn="base" hangingPunct="1">
                  <a:spcBef>
                    <a:spcPct val="0"/>
                  </a:spcBef>
                  <a:spcAft>
                    <a:spcPct val="0"/>
                  </a:spcAft>
                  <a:defRPr/>
                </a:pPr>
                <a:r>
                  <a:rPr lang="en-US" sz="1050" b="1" kern="0">
                    <a:solidFill>
                      <a:srgbClr val="000066"/>
                    </a:solidFill>
                    <a:cs typeface="Arial" charset="0"/>
                  </a:rPr>
                  <a:t> LU-20 (5MeV/u)</a:t>
                </a:r>
                <a:endParaRPr lang="ru-RU" sz="1050" b="1" kern="0">
                  <a:solidFill>
                    <a:srgbClr val="000066"/>
                  </a:solidFill>
                  <a:cs typeface="Arial" charset="0"/>
                </a:endParaRPr>
              </a:p>
            </p:txBody>
          </p:sp>
          <p:sp>
            <p:nvSpPr>
              <p:cNvPr id="46" name="Pentagon 28"/>
              <p:cNvSpPr/>
              <p:nvPr/>
            </p:nvSpPr>
            <p:spPr>
              <a:xfrm>
                <a:off x="711200" y="2171700"/>
                <a:ext cx="419100" cy="101600"/>
              </a:xfrm>
              <a:prstGeom prst="homePlate">
                <a:avLst/>
              </a:prstGeom>
              <a:solidFill>
                <a:srgbClr val="000090"/>
              </a:solidFill>
              <a:ln w="9525" cap="flat" cmpd="sng" algn="ctr">
                <a:solidFill>
                  <a:srgbClr val="000090"/>
                </a:solidFill>
                <a:prstDash val="solid"/>
              </a:ln>
              <a:effectLst>
                <a:outerShdw blurRad="40000" dist="23000" dir="5400000" rotWithShape="0">
                  <a:srgbClr val="000000">
                    <a:alpha val="35000"/>
                  </a:srgbClr>
                </a:outerShdw>
              </a:effectLst>
              <a:scene3d>
                <a:camera prst="orthographicFront">
                  <a:rot lat="0" lon="0" rev="18900000"/>
                </a:camera>
                <a:lightRig rig="threePt" dir="t"/>
              </a:scene3d>
            </p:spPr>
            <p:txBody>
              <a:bodyPr anchor="ctr"/>
              <a:lstStyle/>
              <a:p>
                <a:pPr algn="ctr" defTabSz="685800" fontAlgn="base">
                  <a:spcBef>
                    <a:spcPct val="0"/>
                  </a:spcBef>
                  <a:spcAft>
                    <a:spcPct val="0"/>
                  </a:spcAft>
                  <a:defRPr/>
                </a:pPr>
                <a:endParaRPr lang="en-US" sz="1350" kern="0">
                  <a:solidFill>
                    <a:srgbClr val="FFFFFF"/>
                  </a:solidFill>
                  <a:latin typeface="Arial"/>
                  <a:ea typeface="黑体"/>
                </a:endParaRPr>
              </a:p>
            </p:txBody>
          </p:sp>
          <p:sp>
            <p:nvSpPr>
              <p:cNvPr id="47" name="AutoShape 24"/>
              <p:cNvSpPr>
                <a:spLocks noChangeArrowheads="1"/>
              </p:cNvSpPr>
              <p:nvPr/>
            </p:nvSpPr>
            <p:spPr bwMode="auto">
              <a:xfrm rot="16865999" flipH="1" flipV="1">
                <a:off x="206332" y="1982574"/>
                <a:ext cx="554405" cy="70512"/>
              </a:xfrm>
              <a:prstGeom prst="rightArrow">
                <a:avLst>
                  <a:gd name="adj1" fmla="val 50000"/>
                  <a:gd name="adj2" fmla="val 201156"/>
                </a:avLst>
              </a:prstGeom>
              <a:solidFill>
                <a:srgbClr val="DDDDDD"/>
              </a:solidFill>
              <a:ln w="9525">
                <a:solidFill>
                  <a:srgbClr val="000090"/>
                </a:solidFill>
                <a:miter lim="800000"/>
                <a:headEnd/>
                <a:tailEnd/>
              </a:ln>
              <a:scene3d>
                <a:camera prst="orthographicFront">
                  <a:rot lat="0" lon="0" rev="5160000"/>
                </a:camera>
                <a:lightRig rig="threePt" dir="t"/>
              </a:scene3d>
            </p:spPr>
            <p:txBody>
              <a:bodyPr rot="10800000" vert="eaVert" wrap="none" anchor="ctr"/>
              <a:lstStyle/>
              <a:p>
                <a:pPr defTabSz="685800" fontAlgn="base">
                  <a:spcBef>
                    <a:spcPct val="0"/>
                  </a:spcBef>
                  <a:spcAft>
                    <a:spcPct val="0"/>
                  </a:spcAft>
                  <a:defRPr/>
                </a:pPr>
                <a:endParaRPr lang="en-US" sz="1350" kern="0" baseline="30000">
                  <a:solidFill>
                    <a:srgbClr val="000000"/>
                  </a:solidFill>
                  <a:latin typeface="Bookman Old Style" charset="0"/>
                  <a:ea typeface="Arial" charset="0"/>
                  <a:cs typeface="Arial" charset="0"/>
                </a:endParaRPr>
              </a:p>
            </p:txBody>
          </p:sp>
        </p:grpSp>
        <p:cxnSp>
          <p:nvCxnSpPr>
            <p:cNvPr id="15" name="Straight Arrow Connector 35"/>
            <p:cNvCxnSpPr>
              <a:cxnSpLocks noChangeShapeType="1"/>
            </p:cNvCxnSpPr>
            <p:nvPr/>
          </p:nvCxnSpPr>
          <p:spPr bwMode="auto">
            <a:xfrm flipV="1">
              <a:off x="2476500" y="2590800"/>
              <a:ext cx="876300" cy="520700"/>
            </a:xfrm>
            <a:prstGeom prst="straightConnector1">
              <a:avLst/>
            </a:prstGeom>
            <a:noFill/>
            <a:ln w="38100">
              <a:solidFill>
                <a:srgbClr val="00009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6" name="TextBox 39"/>
            <p:cNvSpPr txBox="1">
              <a:spLocks noChangeArrowheads="1"/>
            </p:cNvSpPr>
            <p:nvPr/>
          </p:nvSpPr>
          <p:spPr bwMode="auto">
            <a:xfrm>
              <a:off x="5322888" y="1270000"/>
              <a:ext cx="3167743" cy="433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350" i="1" kern="0">
                  <a:solidFill>
                    <a:srgbClr val="FFFFFF"/>
                  </a:solidFill>
                </a:rPr>
                <a:t>Accelertor complex LHEP</a:t>
              </a:r>
              <a:r>
                <a:rPr lang="ru-RU" sz="1350" i="1" kern="0">
                  <a:solidFill>
                    <a:srgbClr val="FFFFFF"/>
                  </a:solidFill>
                </a:rPr>
                <a:t> </a:t>
              </a:r>
              <a:endParaRPr lang="en-US" sz="1350" i="1" kern="0">
                <a:solidFill>
                  <a:srgbClr val="FFFFFF"/>
                </a:solidFill>
              </a:endParaRPr>
            </a:p>
          </p:txBody>
        </p:sp>
        <p:sp>
          <p:nvSpPr>
            <p:cNvPr id="17" name="TextBox 40"/>
            <p:cNvSpPr txBox="1">
              <a:spLocks noChangeArrowheads="1"/>
            </p:cNvSpPr>
            <p:nvPr/>
          </p:nvSpPr>
          <p:spPr bwMode="auto">
            <a:xfrm>
              <a:off x="7874000" y="1562100"/>
              <a:ext cx="1274283" cy="433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350" b="1" kern="0">
                  <a:solidFill>
                    <a:srgbClr val="000090"/>
                  </a:solidFill>
                </a:rPr>
                <a:t>existing </a:t>
              </a:r>
            </a:p>
          </p:txBody>
        </p:sp>
        <p:sp>
          <p:nvSpPr>
            <p:cNvPr id="18" name="TextBox 41"/>
            <p:cNvSpPr txBox="1">
              <a:spLocks noChangeArrowheads="1"/>
            </p:cNvSpPr>
            <p:nvPr/>
          </p:nvSpPr>
          <p:spPr bwMode="auto">
            <a:xfrm>
              <a:off x="7480300" y="1841500"/>
              <a:ext cx="1923864" cy="433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350" b="1" kern="0">
                  <a:solidFill>
                    <a:srgbClr val="FF0000"/>
                  </a:solidFill>
                </a:rPr>
                <a:t>In preparation</a:t>
              </a:r>
            </a:p>
          </p:txBody>
        </p:sp>
        <p:sp>
          <p:nvSpPr>
            <p:cNvPr id="19" name="Rectangle 37"/>
            <p:cNvSpPr/>
            <p:nvPr/>
          </p:nvSpPr>
          <p:spPr>
            <a:xfrm rot="17520000">
              <a:off x="5845175" y="4113213"/>
              <a:ext cx="434975" cy="1098550"/>
            </a:xfrm>
            <a:prstGeom prst="rect">
              <a:avLst/>
            </a:prstGeom>
            <a:gradFill rotWithShape="1">
              <a:gsLst>
                <a:gs pos="0">
                  <a:srgbClr val="9999FF">
                    <a:shade val="51000"/>
                    <a:satMod val="130000"/>
                  </a:srgbClr>
                </a:gs>
                <a:gs pos="80000">
                  <a:srgbClr val="9999FF">
                    <a:shade val="93000"/>
                    <a:satMod val="130000"/>
                  </a:srgbClr>
                </a:gs>
                <a:gs pos="100000">
                  <a:srgbClr val="9999FF">
                    <a:shade val="94000"/>
                    <a:satMod val="135000"/>
                  </a:srgbClr>
                </a:gs>
              </a:gsLst>
              <a:lin ang="16200000" scaled="0"/>
            </a:gradFill>
            <a:ln w="9525" cap="flat" cmpd="sng" algn="ctr">
              <a:solidFill>
                <a:srgbClr val="9999FF">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685800" fontAlgn="base">
                <a:spcBef>
                  <a:spcPct val="0"/>
                </a:spcBef>
                <a:spcAft>
                  <a:spcPct val="0"/>
                </a:spcAft>
                <a:defRPr/>
              </a:pPr>
              <a:endParaRPr lang="en-US" sz="1350" kern="0">
                <a:solidFill>
                  <a:srgbClr val="FFFFFF"/>
                </a:solidFill>
                <a:latin typeface="Arial" charset="0"/>
                <a:ea typeface="ＭＳ Ｐゴシック" charset="0"/>
                <a:cs typeface="ＭＳ Ｐゴシック" charset="0"/>
              </a:endParaRPr>
            </a:p>
          </p:txBody>
        </p:sp>
        <p:sp>
          <p:nvSpPr>
            <p:cNvPr id="20" name="Rectangle 38"/>
            <p:cNvSpPr/>
            <p:nvPr/>
          </p:nvSpPr>
          <p:spPr>
            <a:xfrm rot="17340000">
              <a:off x="6773069" y="2812256"/>
              <a:ext cx="314325" cy="1058863"/>
            </a:xfrm>
            <a:prstGeom prst="rect">
              <a:avLst/>
            </a:prstGeom>
            <a:gradFill rotWithShape="1">
              <a:gsLst>
                <a:gs pos="0">
                  <a:srgbClr val="9999FF">
                    <a:shade val="51000"/>
                    <a:satMod val="130000"/>
                  </a:srgbClr>
                </a:gs>
                <a:gs pos="80000">
                  <a:srgbClr val="9999FF">
                    <a:shade val="93000"/>
                    <a:satMod val="130000"/>
                  </a:srgbClr>
                </a:gs>
                <a:gs pos="100000">
                  <a:srgbClr val="9999FF">
                    <a:shade val="94000"/>
                    <a:satMod val="135000"/>
                  </a:srgbClr>
                </a:gs>
              </a:gsLst>
              <a:lin ang="16200000" scaled="0"/>
            </a:gradFill>
            <a:ln w="9525" cap="flat" cmpd="sng" algn="ctr">
              <a:solidFill>
                <a:srgbClr val="9999FF">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685800" fontAlgn="base">
                <a:spcBef>
                  <a:spcPct val="0"/>
                </a:spcBef>
                <a:spcAft>
                  <a:spcPct val="0"/>
                </a:spcAft>
                <a:defRPr/>
              </a:pPr>
              <a:endParaRPr lang="en-US" sz="1350" kern="0">
                <a:solidFill>
                  <a:srgbClr val="FFFFFF"/>
                </a:solidFill>
                <a:latin typeface="Arial" charset="0"/>
                <a:ea typeface="ＭＳ Ｐゴシック" charset="0"/>
                <a:cs typeface="ＭＳ Ｐゴシック" charset="0"/>
              </a:endParaRPr>
            </a:p>
          </p:txBody>
        </p:sp>
        <p:sp>
          <p:nvSpPr>
            <p:cNvPr id="21" name="Text Box 9"/>
            <p:cNvSpPr txBox="1">
              <a:spLocks noChangeArrowheads="1"/>
            </p:cNvSpPr>
            <p:nvPr/>
          </p:nvSpPr>
          <p:spPr bwMode="auto">
            <a:xfrm rot="1218566">
              <a:off x="5322888" y="3632776"/>
              <a:ext cx="3165475" cy="956114"/>
            </a:xfrm>
            <a:prstGeom prst="rect">
              <a:avLst/>
            </a:prstGeom>
            <a:solidFill>
              <a:srgbClr val="FFFFCC">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50000"/>
                </a:spcBef>
                <a:spcAft>
                  <a:spcPct val="0"/>
                </a:spcAft>
                <a:defRPr/>
              </a:pPr>
              <a:r>
                <a:rPr lang="en-US" sz="1350" b="1" kern="0">
                  <a:solidFill>
                    <a:srgbClr val="CC0000"/>
                  </a:solidFill>
                  <a:cs typeface="Arial" charset="0"/>
                </a:rPr>
                <a:t>Collider</a:t>
              </a:r>
              <a:r>
                <a:rPr lang="ru-RU" sz="1350" b="1" kern="0">
                  <a:solidFill>
                    <a:srgbClr val="CC0000"/>
                  </a:solidFill>
                  <a:cs typeface="Arial" charset="0"/>
                </a:rPr>
                <a:t> </a:t>
              </a:r>
              <a:r>
                <a:rPr lang="en-US" sz="1350" b="1" kern="0">
                  <a:solidFill>
                    <a:srgbClr val="CC0000"/>
                  </a:solidFill>
                  <a:cs typeface="Arial" charset="0"/>
                </a:rPr>
                <a:t>NICA </a:t>
              </a:r>
            </a:p>
            <a:p>
              <a:pPr algn="ctr" defTabSz="685800" eaLnBrk="1" fontAlgn="base" hangingPunct="1">
                <a:lnSpc>
                  <a:spcPct val="60000"/>
                </a:lnSpc>
                <a:spcBef>
                  <a:spcPct val="50000"/>
                </a:spcBef>
                <a:spcAft>
                  <a:spcPct val="0"/>
                </a:spcAft>
                <a:defRPr/>
              </a:pPr>
              <a:r>
                <a:rPr lang="en-US" sz="1350" b="1" kern="0">
                  <a:solidFill>
                    <a:srgbClr val="CC0000"/>
                  </a:solidFill>
                  <a:cs typeface="Arial" charset="0"/>
                </a:rPr>
                <a:t>(√s</a:t>
              </a:r>
              <a:r>
                <a:rPr lang="en-US" sz="1350" b="1" kern="0" baseline="-25000">
                  <a:solidFill>
                    <a:srgbClr val="CC0000"/>
                  </a:solidFill>
                  <a:cs typeface="Arial" charset="0"/>
                </a:rPr>
                <a:t>NN</a:t>
              </a:r>
              <a:r>
                <a:rPr lang="en-US" sz="1350" b="1" kern="0">
                  <a:solidFill>
                    <a:srgbClr val="CC0000"/>
                  </a:solidFill>
                  <a:cs typeface="Arial" charset="0"/>
                </a:rPr>
                <a:t> = 4-11 GeV, C=503 m)</a:t>
              </a:r>
              <a:endParaRPr lang="ru-RU" sz="1350" b="1" kern="0">
                <a:solidFill>
                  <a:srgbClr val="CC0000"/>
                </a:solidFill>
                <a:cs typeface="Arial" charset="0"/>
              </a:endParaRPr>
            </a:p>
          </p:txBody>
        </p:sp>
        <p:sp>
          <p:nvSpPr>
            <p:cNvPr id="22" name="Text Box 23"/>
            <p:cNvSpPr txBox="1">
              <a:spLocks noChangeArrowheads="1"/>
            </p:cNvSpPr>
            <p:nvPr/>
          </p:nvSpPr>
          <p:spPr bwMode="auto">
            <a:xfrm>
              <a:off x="1279525" y="1295400"/>
              <a:ext cx="2474913" cy="367024"/>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50000"/>
                </a:spcBef>
                <a:spcAft>
                  <a:spcPct val="0"/>
                </a:spcAft>
                <a:defRPr/>
              </a:pPr>
              <a:r>
                <a:rPr lang="en-US" sz="1050" b="1" kern="0">
                  <a:solidFill>
                    <a:srgbClr val="FF0000"/>
                  </a:solidFill>
                  <a:cs typeface="Arial" charset="0"/>
                </a:rPr>
                <a:t>KRION-6T+HILac (3MeV/u)</a:t>
              </a:r>
              <a:endParaRPr lang="ru-RU" sz="1050" b="1" kern="0">
                <a:solidFill>
                  <a:srgbClr val="000066"/>
                </a:solidFill>
                <a:cs typeface="Arial" charset="0"/>
              </a:endParaRPr>
            </a:p>
          </p:txBody>
        </p:sp>
        <p:sp>
          <p:nvSpPr>
            <p:cNvPr id="23" name="AutoShape 24"/>
            <p:cNvSpPr>
              <a:spLocks noChangeArrowheads="1"/>
            </p:cNvSpPr>
            <p:nvPr/>
          </p:nvSpPr>
          <p:spPr bwMode="auto">
            <a:xfrm rot="16865999" flipH="1" flipV="1">
              <a:off x="1012384" y="2013712"/>
              <a:ext cx="1095980" cy="46455"/>
            </a:xfrm>
            <a:prstGeom prst="rightArrow">
              <a:avLst>
                <a:gd name="adj1" fmla="val 50000"/>
                <a:gd name="adj2" fmla="val 201156"/>
              </a:avLst>
            </a:prstGeom>
            <a:solidFill>
              <a:srgbClr val="DDDDDD"/>
            </a:solidFill>
            <a:ln w="9525">
              <a:solidFill>
                <a:srgbClr val="FF0000"/>
              </a:solidFill>
              <a:miter lim="800000"/>
              <a:headEnd/>
              <a:tailEnd/>
            </a:ln>
            <a:scene3d>
              <a:camera prst="orthographicFront">
                <a:rot lat="0" lon="0" rev="19740000"/>
              </a:camera>
              <a:lightRig rig="threePt" dir="t"/>
            </a:scene3d>
          </p:spPr>
          <p:txBody>
            <a:bodyPr rot="10800000" vert="eaVert" wrap="none" anchor="ctr"/>
            <a:lstStyle/>
            <a:p>
              <a:pPr defTabSz="685800" fontAlgn="base">
                <a:spcBef>
                  <a:spcPct val="0"/>
                </a:spcBef>
                <a:spcAft>
                  <a:spcPct val="0"/>
                </a:spcAft>
                <a:defRPr/>
              </a:pPr>
              <a:endParaRPr lang="en-US" sz="1350" kern="0" baseline="30000">
                <a:solidFill>
                  <a:srgbClr val="000000"/>
                </a:solidFill>
                <a:latin typeface="Bookman Old Style" charset="0"/>
                <a:ea typeface="Arial" charset="0"/>
                <a:cs typeface="Arial" charset="0"/>
              </a:endParaRPr>
            </a:p>
          </p:txBody>
        </p:sp>
        <p:sp>
          <p:nvSpPr>
            <p:cNvPr id="24" name="Text Box 26"/>
            <p:cNvSpPr txBox="1">
              <a:spLocks noChangeArrowheads="1"/>
            </p:cNvSpPr>
            <p:nvPr/>
          </p:nvSpPr>
          <p:spPr bwMode="auto">
            <a:xfrm>
              <a:off x="1981200" y="4038599"/>
              <a:ext cx="1622425" cy="900876"/>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tIns="0" b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0"/>
                </a:spcBef>
                <a:spcAft>
                  <a:spcPct val="0"/>
                </a:spcAft>
                <a:defRPr/>
              </a:pPr>
              <a:r>
                <a:rPr lang="en-US" sz="1350" b="1" kern="0">
                  <a:solidFill>
                    <a:srgbClr val="FF0000"/>
                  </a:solidFill>
                  <a:cs typeface="Arial" charset="0"/>
                </a:rPr>
                <a:t>Booster </a:t>
              </a:r>
              <a:endParaRPr lang="ru-RU" sz="1350" b="1" kern="0">
                <a:solidFill>
                  <a:srgbClr val="FF0000"/>
                </a:solidFill>
                <a:cs typeface="Arial" charset="0"/>
              </a:endParaRPr>
            </a:p>
            <a:p>
              <a:pPr algn="ctr" defTabSz="685800" eaLnBrk="1" fontAlgn="base" hangingPunct="1">
                <a:spcBef>
                  <a:spcPct val="0"/>
                </a:spcBef>
                <a:spcAft>
                  <a:spcPct val="0"/>
                </a:spcAft>
                <a:defRPr/>
              </a:pPr>
              <a:r>
                <a:rPr lang="en-US" sz="1350" b="1" kern="0">
                  <a:solidFill>
                    <a:srgbClr val="FF0000"/>
                  </a:solidFill>
                  <a:cs typeface="Arial" charset="0"/>
                </a:rPr>
                <a:t>(600 MeV/u)</a:t>
              </a:r>
              <a:endParaRPr lang="ru-RU" sz="1350" b="1" kern="0">
                <a:solidFill>
                  <a:srgbClr val="FF0000"/>
                </a:solidFill>
                <a:cs typeface="Arial" charset="0"/>
              </a:endParaRPr>
            </a:p>
          </p:txBody>
        </p:sp>
        <p:sp>
          <p:nvSpPr>
            <p:cNvPr id="25" name="Text Box 40"/>
            <p:cNvSpPr txBox="1">
              <a:spLocks noChangeArrowheads="1"/>
            </p:cNvSpPr>
            <p:nvPr/>
          </p:nvSpPr>
          <p:spPr bwMode="auto">
            <a:xfrm>
              <a:off x="6831014" y="5614988"/>
              <a:ext cx="2060575" cy="1034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350" b="1" kern="0">
                  <a:solidFill>
                    <a:srgbClr val="FF0000"/>
                  </a:solidFill>
                  <a:ea typeface="SimSun" charset="0"/>
                  <a:cs typeface="SimSun" charset="0"/>
                </a:rPr>
                <a:t>MultiPurpose</a:t>
              </a:r>
              <a:r>
                <a:rPr lang="ru-RU" sz="1350" b="1" kern="0">
                  <a:solidFill>
                    <a:srgbClr val="FF0000"/>
                  </a:solidFill>
                  <a:ea typeface="SimSun" charset="0"/>
                  <a:cs typeface="SimSun" charset="0"/>
                </a:rPr>
                <a:t> </a:t>
              </a:r>
              <a:endParaRPr lang="en-US" sz="1350" b="1" kern="0">
                <a:solidFill>
                  <a:srgbClr val="FF0000"/>
                </a:solidFill>
                <a:ea typeface="SimSun" charset="0"/>
                <a:cs typeface="SimSun" charset="0"/>
              </a:endParaRPr>
            </a:p>
            <a:p>
              <a:pPr defTabSz="685800" eaLnBrk="1" fontAlgn="base" hangingPunct="1">
                <a:spcBef>
                  <a:spcPct val="0"/>
                </a:spcBef>
                <a:spcAft>
                  <a:spcPct val="0"/>
                </a:spcAft>
                <a:defRPr/>
              </a:pPr>
              <a:r>
                <a:rPr lang="en-US" sz="1350" b="1" kern="0">
                  <a:solidFill>
                    <a:srgbClr val="FF0000"/>
                  </a:solidFill>
                  <a:ea typeface="SimSun" charset="0"/>
                  <a:cs typeface="SimSun" charset="0"/>
                </a:rPr>
                <a:t>Detector - </a:t>
              </a:r>
              <a:r>
                <a:rPr lang="ru-RU" sz="1350" b="1" kern="0">
                  <a:solidFill>
                    <a:srgbClr val="FF0000"/>
                  </a:solidFill>
                  <a:ea typeface="SimSun" charset="0"/>
                  <a:cs typeface="SimSun" charset="0"/>
                </a:rPr>
                <a:t> </a:t>
              </a:r>
              <a:r>
                <a:rPr lang="en-US" sz="1350" b="1" kern="0">
                  <a:solidFill>
                    <a:srgbClr val="FF0000"/>
                  </a:solidFill>
                  <a:ea typeface="SimSun" charset="0"/>
                  <a:cs typeface="SimSun" charset="0"/>
                </a:rPr>
                <a:t>MPD</a:t>
              </a:r>
              <a:r>
                <a:rPr lang="ru-RU" sz="1350" b="1" kern="0">
                  <a:solidFill>
                    <a:srgbClr val="FF0000"/>
                  </a:solidFill>
                  <a:ea typeface="SimSun" charset="0"/>
                  <a:cs typeface="SimSun" charset="0"/>
                </a:rPr>
                <a:t> </a:t>
              </a:r>
            </a:p>
          </p:txBody>
        </p:sp>
        <p:sp>
          <p:nvSpPr>
            <p:cNvPr id="26" name="AutoShape 42"/>
            <p:cNvSpPr>
              <a:spLocks noChangeArrowheads="1"/>
            </p:cNvSpPr>
            <p:nvPr/>
          </p:nvSpPr>
          <p:spPr bwMode="auto">
            <a:xfrm rot="2334238" flipH="1">
              <a:off x="6310313" y="5311775"/>
              <a:ext cx="1022350" cy="92075"/>
            </a:xfrm>
            <a:prstGeom prst="rightArrow">
              <a:avLst>
                <a:gd name="adj1" fmla="val 50000"/>
                <a:gd name="adj2" fmla="val 335674"/>
              </a:avLst>
            </a:prstGeom>
            <a:solidFill>
              <a:srgbClr val="FF0000"/>
            </a:solidFill>
            <a:ln w="19050">
              <a:solidFill>
                <a:srgbClr val="FF0000"/>
              </a:solidFill>
              <a:miter lim="800000"/>
              <a:headEnd/>
              <a:tailEnd/>
            </a:ln>
          </p:spPr>
          <p:txBody>
            <a:bodyPr wrap="none" anchor="ctr"/>
            <a:lstStyle/>
            <a:p>
              <a:pPr defTabSz="685800" fontAlgn="base">
                <a:spcBef>
                  <a:spcPct val="0"/>
                </a:spcBef>
                <a:spcAft>
                  <a:spcPct val="0"/>
                </a:spcAft>
                <a:defRPr/>
              </a:pPr>
              <a:endParaRPr lang="en-US" sz="1350" kern="0" baseline="30000">
                <a:solidFill>
                  <a:srgbClr val="000000"/>
                </a:solidFill>
                <a:latin typeface="Bookman Old Style" charset="0"/>
                <a:ea typeface="宋体" charset="-122"/>
                <a:cs typeface="Arial" charset="0"/>
              </a:endParaRPr>
            </a:p>
          </p:txBody>
        </p:sp>
        <p:sp>
          <p:nvSpPr>
            <p:cNvPr id="27" name="Text Box 17"/>
            <p:cNvSpPr txBox="1">
              <a:spLocks noChangeArrowheads="1"/>
            </p:cNvSpPr>
            <p:nvPr/>
          </p:nvSpPr>
          <p:spPr bwMode="auto">
            <a:xfrm rot="1022598">
              <a:off x="6489533" y="3104040"/>
              <a:ext cx="989667" cy="433755"/>
            </a:xfrm>
            <a:prstGeom prst="rect">
              <a:avLst/>
            </a:prstGeom>
            <a:solidFill>
              <a:srgbClr val="A6A6A6"/>
            </a:solidFill>
            <a:ln w="12700">
              <a:noFill/>
              <a:miter lim="800000"/>
              <a:headEnd/>
              <a:tailEnd/>
            </a:ln>
            <a:scene3d>
              <a:camera prst="orthographicFront">
                <a:rot lat="0" lon="0" rev="21300000"/>
              </a:camera>
              <a:lightRig rig="threePt" dir="t"/>
            </a:scene3d>
          </p:spPr>
          <p:txBody>
            <a:bodyPr>
              <a:spAutoFit/>
            </a:bodyPr>
            <a:lstStyle/>
            <a:p>
              <a:pPr algn="ctr" defTabSz="685800" fontAlgn="base">
                <a:spcBef>
                  <a:spcPct val="50000"/>
                </a:spcBef>
                <a:spcAft>
                  <a:spcPct val="0"/>
                </a:spcAft>
                <a:defRPr/>
              </a:pPr>
              <a:r>
                <a:rPr lang="en-US" sz="1350" b="1" kern="0" dirty="0">
                  <a:solidFill>
                    <a:srgbClr val="FF0000"/>
                  </a:solidFill>
                  <a:latin typeface="Arial" charset="0"/>
                  <a:ea typeface="Arial" charset="0"/>
                  <a:cs typeface="Arial" charset="0"/>
                </a:rPr>
                <a:t>SPD</a:t>
              </a:r>
              <a:endParaRPr lang="ru-RU" sz="1350" b="1" kern="0" dirty="0">
                <a:solidFill>
                  <a:srgbClr val="FF0000"/>
                </a:solidFill>
                <a:latin typeface="Arial" charset="0"/>
                <a:ea typeface="Arial" charset="0"/>
                <a:cs typeface="Arial" charset="0"/>
              </a:endParaRPr>
            </a:p>
          </p:txBody>
        </p:sp>
        <p:sp>
          <p:nvSpPr>
            <p:cNvPr id="28" name="Oval 26"/>
            <p:cNvSpPr>
              <a:spLocks noChangeArrowheads="1"/>
            </p:cNvSpPr>
            <p:nvPr/>
          </p:nvSpPr>
          <p:spPr bwMode="auto">
            <a:xfrm rot="-626842">
              <a:off x="720725" y="2462213"/>
              <a:ext cx="1700213" cy="950912"/>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85800" fontAlgn="base">
                <a:spcBef>
                  <a:spcPct val="0"/>
                </a:spcBef>
                <a:spcAft>
                  <a:spcPct val="0"/>
                </a:spcAft>
                <a:defRPr/>
              </a:pPr>
              <a:endParaRPr lang="en-US" sz="1350" kern="0">
                <a:solidFill>
                  <a:srgbClr val="000000"/>
                </a:solidFill>
                <a:latin typeface="Arial" charset="0"/>
                <a:ea typeface="宋体" charset="-122"/>
              </a:endParaRPr>
            </a:p>
          </p:txBody>
        </p:sp>
        <p:sp>
          <p:nvSpPr>
            <p:cNvPr id="29" name="AutoShape 27"/>
            <p:cNvSpPr>
              <a:spLocks noChangeArrowheads="1"/>
            </p:cNvSpPr>
            <p:nvPr/>
          </p:nvSpPr>
          <p:spPr bwMode="auto">
            <a:xfrm rot="-7160849">
              <a:off x="1940719" y="3644106"/>
              <a:ext cx="892175" cy="80963"/>
            </a:xfrm>
            <a:prstGeom prst="rightArrow">
              <a:avLst>
                <a:gd name="adj1" fmla="val 50000"/>
                <a:gd name="adj2" fmla="val 333851"/>
              </a:avLst>
            </a:prstGeom>
            <a:solidFill>
              <a:srgbClr val="DDDDDD"/>
            </a:solidFill>
            <a:ln w="28575">
              <a:solidFill>
                <a:srgbClr val="FF0000"/>
              </a:solidFill>
              <a:miter lim="800000"/>
              <a:headEnd/>
              <a:tailEnd/>
            </a:ln>
          </p:spPr>
          <p:txBody>
            <a:bodyPr rot="10800000" wrap="none" anchor="ctr"/>
            <a:lstStyle/>
            <a:p>
              <a:pPr defTabSz="685800" fontAlgn="base">
                <a:spcBef>
                  <a:spcPct val="0"/>
                </a:spcBef>
                <a:spcAft>
                  <a:spcPct val="0"/>
                </a:spcAft>
                <a:defRPr/>
              </a:pPr>
              <a:endParaRPr lang="en-US" sz="1350" kern="0" baseline="30000">
                <a:solidFill>
                  <a:srgbClr val="000000"/>
                </a:solidFill>
                <a:latin typeface="Bookman Old Style" charset="0"/>
                <a:ea typeface="宋体" charset="-122"/>
                <a:cs typeface="Arial" charset="0"/>
              </a:endParaRPr>
            </a:p>
          </p:txBody>
        </p:sp>
        <p:sp>
          <p:nvSpPr>
            <p:cNvPr id="30" name="Pentagon 25"/>
            <p:cNvSpPr/>
            <p:nvPr/>
          </p:nvSpPr>
          <p:spPr bwMode="auto">
            <a:xfrm>
              <a:off x="864455" y="2291174"/>
              <a:ext cx="503277" cy="101622"/>
            </a:xfrm>
            <a:prstGeom prst="homePlate">
              <a:avLst/>
            </a:prstGeom>
            <a:solidFill>
              <a:srgbClr val="FF0000"/>
            </a:solidFill>
            <a:ln w="9525" cap="flat" cmpd="sng" algn="ctr">
              <a:solidFill>
                <a:srgbClr val="9999FF">
                  <a:shade val="95000"/>
                  <a:satMod val="105000"/>
                </a:srgbClr>
              </a:solidFill>
              <a:prstDash val="solid"/>
            </a:ln>
            <a:effectLst>
              <a:outerShdw blurRad="40000" dist="23000" dir="5400000" rotWithShape="0">
                <a:srgbClr val="000000">
                  <a:alpha val="35000"/>
                </a:srgbClr>
              </a:outerShdw>
            </a:effectLst>
            <a:scene3d>
              <a:camera prst="orthographicFront">
                <a:rot lat="0" lon="0" rev="17160001"/>
              </a:camera>
              <a:lightRig rig="threePt" dir="t"/>
            </a:scene3d>
          </p:spPr>
          <p:txBody>
            <a:bodyPr anchor="ctr"/>
            <a:lstStyle/>
            <a:p>
              <a:pPr algn="ctr" defTabSz="685800" fontAlgn="base">
                <a:spcBef>
                  <a:spcPct val="0"/>
                </a:spcBef>
                <a:spcAft>
                  <a:spcPct val="0"/>
                </a:spcAft>
                <a:defRPr/>
              </a:pPr>
              <a:endParaRPr lang="en-US" sz="1350" kern="0">
                <a:solidFill>
                  <a:srgbClr val="FFFFFF"/>
                </a:solidFill>
                <a:latin typeface="Arial"/>
                <a:ea typeface="黑体"/>
              </a:endParaRPr>
            </a:p>
          </p:txBody>
        </p:sp>
        <p:sp>
          <p:nvSpPr>
            <p:cNvPr id="31" name="Text Box 17"/>
            <p:cNvSpPr txBox="1">
              <a:spLocks noChangeArrowheads="1"/>
            </p:cNvSpPr>
            <p:nvPr/>
          </p:nvSpPr>
          <p:spPr bwMode="auto">
            <a:xfrm rot="1031246">
              <a:off x="5522461" y="4480095"/>
              <a:ext cx="1077528" cy="433755"/>
            </a:xfrm>
            <a:prstGeom prst="rect">
              <a:avLst/>
            </a:prstGeom>
            <a:solidFill>
              <a:srgbClr val="FFFFFF">
                <a:lumMod val="65000"/>
              </a:srgbClr>
            </a:solidFill>
            <a:ln w="12700">
              <a:noFill/>
              <a:miter lim="800000"/>
              <a:headEnd/>
              <a:tailEnd/>
            </a:ln>
            <a:scene3d>
              <a:camera prst="orthographicFront">
                <a:rot lat="0" lon="0" rev="21180000"/>
              </a:camera>
              <a:lightRig rig="threePt" dir="t"/>
            </a:scene3d>
          </p:spPr>
          <p:txBody>
            <a:bodyPr>
              <a:spAutoFit/>
            </a:bodyPr>
            <a:lstStyle/>
            <a:p>
              <a:pPr algn="ctr" defTabSz="685800" fontAlgn="base">
                <a:spcBef>
                  <a:spcPct val="50000"/>
                </a:spcBef>
                <a:spcAft>
                  <a:spcPct val="0"/>
                </a:spcAft>
                <a:defRPr/>
              </a:pPr>
              <a:r>
                <a:rPr lang="en-US" sz="1350" b="1" kern="0" dirty="0">
                  <a:solidFill>
                    <a:srgbClr val="FF0000"/>
                  </a:solidFill>
                  <a:latin typeface="Arial" charset="0"/>
                  <a:ea typeface="Arial" charset="0"/>
                  <a:cs typeface="Arial" charset="0"/>
                </a:rPr>
                <a:t>MPD</a:t>
              </a:r>
              <a:endParaRPr lang="ru-RU" sz="1350" b="1" kern="0" dirty="0">
                <a:solidFill>
                  <a:srgbClr val="FF0000"/>
                </a:solidFill>
                <a:latin typeface="Arial" charset="0"/>
                <a:ea typeface="Arial" charset="0"/>
                <a:cs typeface="Arial" charset="0"/>
              </a:endParaRPr>
            </a:p>
          </p:txBody>
        </p:sp>
        <p:sp>
          <p:nvSpPr>
            <p:cNvPr id="32" name="Oval 24"/>
            <p:cNvSpPr/>
            <p:nvPr/>
          </p:nvSpPr>
          <p:spPr bwMode="auto">
            <a:xfrm>
              <a:off x="4348936" y="3444044"/>
              <a:ext cx="4661462" cy="1568858"/>
            </a:xfrm>
            <a:prstGeom prst="ellipse">
              <a:avLst/>
            </a:prstGeom>
            <a:noFill/>
            <a:ln w="38100" cap="flat" cmpd="sng" algn="ctr">
              <a:solidFill>
                <a:srgbClr val="FF0000"/>
              </a:solidFill>
              <a:prstDash val="solid"/>
              <a:round/>
              <a:headEnd type="none" w="med" len="med"/>
              <a:tailEnd type="none" w="med" len="med"/>
            </a:ln>
            <a:effectLst>
              <a:outerShdw blurRad="40000" dist="23000" dir="5400000" rotWithShape="0">
                <a:srgbClr val="000000">
                  <a:alpha val="35000"/>
                </a:srgbClr>
              </a:outerShdw>
            </a:effectLst>
            <a:scene3d>
              <a:camera prst="orthographicFront">
                <a:rot lat="0" lon="0" rev="20400000"/>
              </a:camera>
              <a:lightRig rig="threePt" dir="t"/>
            </a:scene3d>
          </p:spPr>
          <p:txBody>
            <a:bodyPr anchor="ctr"/>
            <a:lstStyle/>
            <a:p>
              <a:pPr algn="ctr" defTabSz="685800" fontAlgn="base">
                <a:spcBef>
                  <a:spcPct val="0"/>
                </a:spcBef>
                <a:spcAft>
                  <a:spcPct val="0"/>
                </a:spcAft>
                <a:defRPr/>
              </a:pPr>
              <a:endParaRPr lang="en-US" sz="1350" kern="0">
                <a:solidFill>
                  <a:srgbClr val="FFFFFF"/>
                </a:solidFill>
                <a:latin typeface="Arial"/>
                <a:ea typeface="黑体"/>
              </a:endParaRPr>
            </a:p>
          </p:txBody>
        </p:sp>
        <p:sp>
          <p:nvSpPr>
            <p:cNvPr id="33" name="Text Box 14"/>
            <p:cNvSpPr txBox="1">
              <a:spLocks noChangeArrowheads="1"/>
            </p:cNvSpPr>
            <p:nvPr/>
          </p:nvSpPr>
          <p:spPr bwMode="auto">
            <a:xfrm rot="19873502">
              <a:off x="4137025" y="1706365"/>
              <a:ext cx="836613" cy="467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0" b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lang="en-US" sz="1050" b="1" kern="0">
                  <a:solidFill>
                    <a:srgbClr val="FF0000"/>
                  </a:solidFill>
                  <a:cs typeface="Arial" charset="0"/>
                </a:rPr>
                <a:t>BM@N</a:t>
              </a:r>
              <a:endParaRPr lang="en-US" sz="1050" b="1" kern="0">
                <a:solidFill>
                  <a:srgbClr val="333399"/>
                </a:solidFill>
                <a:cs typeface="Arial" charset="0"/>
              </a:endParaRPr>
            </a:p>
          </p:txBody>
        </p:sp>
        <p:sp>
          <p:nvSpPr>
            <p:cNvPr id="38" name="Text Box 26"/>
            <p:cNvSpPr txBox="1">
              <a:spLocks noChangeArrowheads="1"/>
            </p:cNvSpPr>
            <p:nvPr/>
          </p:nvSpPr>
          <p:spPr bwMode="auto">
            <a:xfrm>
              <a:off x="2590799" y="3733800"/>
              <a:ext cx="1981200" cy="300291"/>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tIns="0" bIns="0">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685800" eaLnBrk="1" fontAlgn="base" hangingPunct="1">
                <a:spcBef>
                  <a:spcPct val="0"/>
                </a:spcBef>
                <a:spcAft>
                  <a:spcPct val="0"/>
                </a:spcAft>
                <a:defRPr/>
              </a:pPr>
              <a:r>
                <a:rPr lang="en-US" sz="1350" b="1" kern="0">
                  <a:solidFill>
                    <a:srgbClr val="FF0000"/>
                  </a:solidFill>
                  <a:cs typeface="Arial" charset="0"/>
                </a:rPr>
                <a:t>Transfer lines</a:t>
              </a:r>
              <a:endParaRPr lang="ru-RU" sz="1350" b="1" kern="0">
                <a:solidFill>
                  <a:srgbClr val="FF0000"/>
                </a:solidFill>
                <a:cs typeface="Arial" charset="0"/>
              </a:endParaRPr>
            </a:p>
          </p:txBody>
        </p:sp>
        <p:cxnSp>
          <p:nvCxnSpPr>
            <p:cNvPr id="39" name="Straight Arrow Connector 5"/>
            <p:cNvCxnSpPr/>
            <p:nvPr/>
          </p:nvCxnSpPr>
          <p:spPr>
            <a:xfrm flipV="1">
              <a:off x="3276600" y="3581400"/>
              <a:ext cx="685800" cy="152400"/>
            </a:xfrm>
            <a:prstGeom prst="straightConnector1">
              <a:avLst/>
            </a:prstGeom>
            <a:noFill/>
            <a:ln w="381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40" name="Straight Arrow Connector 62"/>
            <p:cNvCxnSpPr/>
            <p:nvPr/>
          </p:nvCxnSpPr>
          <p:spPr>
            <a:xfrm flipV="1">
              <a:off x="3276600" y="3352800"/>
              <a:ext cx="533400" cy="381000"/>
            </a:xfrm>
            <a:prstGeom prst="straightConnector1">
              <a:avLst/>
            </a:prstGeom>
            <a:noFill/>
            <a:ln w="38100" cap="flat" cmpd="sng" algn="ctr">
              <a:solidFill>
                <a:srgbClr val="FF0000"/>
              </a:solidFill>
              <a:prstDash val="solid"/>
              <a:tailEnd type="arrow"/>
            </a:ln>
            <a:effectLst>
              <a:outerShdw blurRad="40000" dist="20000" dir="5400000" rotWithShape="0">
                <a:srgbClr val="000000">
                  <a:alpha val="38000"/>
                </a:srgbClr>
              </a:outerShdw>
            </a:effectLst>
          </p:spPr>
        </p:cxnSp>
      </p:grpSp>
      <p:sp>
        <p:nvSpPr>
          <p:cNvPr id="2" name="MH_Number_4">
            <a:hlinkClick r:id="rId4" action="ppaction://hlinksldjump"/>
            <a:extLst>
              <a:ext uri="{FF2B5EF4-FFF2-40B4-BE49-F238E27FC236}">
                <a16:creationId xmlns:a16="http://schemas.microsoft.com/office/drawing/2014/main" id="{E3368FE3-E557-411D-B977-F2E2F70B667F}"/>
              </a:ext>
            </a:extLst>
          </p:cNvPr>
          <p:cNvSpPr/>
          <p:nvPr/>
        </p:nvSpPr>
        <p:spPr>
          <a:xfrm>
            <a:off x="253391" y="20022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3" name="MH_Entry_4">
            <a:hlinkClick r:id="rId4" action="ppaction://hlinksldjump"/>
            <a:extLst>
              <a:ext uri="{FF2B5EF4-FFF2-40B4-BE49-F238E27FC236}">
                <a16:creationId xmlns:a16="http://schemas.microsoft.com/office/drawing/2014/main" id="{E25077DE-B882-4C93-B033-0E88D268D757}"/>
              </a:ext>
            </a:extLst>
          </p:cNvPr>
          <p:cNvSpPr/>
          <p:nvPr/>
        </p:nvSpPr>
        <p:spPr>
          <a:xfrm>
            <a:off x="1055966" y="200227"/>
            <a:ext cx="186652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NICA/MPD</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4" name="日期占位符 3">
            <a:extLst>
              <a:ext uri="{FF2B5EF4-FFF2-40B4-BE49-F238E27FC236}">
                <a16:creationId xmlns:a16="http://schemas.microsoft.com/office/drawing/2014/main" id="{2A90D9E5-B307-4415-9BFA-CA53B013EC7C}"/>
              </a:ext>
            </a:extLst>
          </p:cNvPr>
          <p:cNvSpPr>
            <a:spLocks noGrp="1"/>
          </p:cNvSpPr>
          <p:nvPr>
            <p:ph type="dt" sz="half" idx="10"/>
          </p:nvPr>
        </p:nvSpPr>
        <p:spPr/>
        <p:txBody>
          <a:bodyPr/>
          <a:lstStyle/>
          <a:p>
            <a:fld id="{EBE42F46-78CA-4C18-A903-15365527E3AB}" type="datetime1">
              <a:rPr lang="zh-CN" altLang="en-US" smtClean="0"/>
              <a:t>2020/10/29</a:t>
            </a:fld>
            <a:endParaRPr lang="zh-CN" altLang="en-US"/>
          </a:p>
        </p:txBody>
      </p:sp>
      <p:sp>
        <p:nvSpPr>
          <p:cNvPr id="5" name="灯片编号占位符 4">
            <a:extLst>
              <a:ext uri="{FF2B5EF4-FFF2-40B4-BE49-F238E27FC236}">
                <a16:creationId xmlns:a16="http://schemas.microsoft.com/office/drawing/2014/main" id="{DF2CEA91-2998-46E3-BCF3-3209A8A78370}"/>
              </a:ext>
            </a:extLst>
          </p:cNvPr>
          <p:cNvSpPr>
            <a:spLocks noGrp="1"/>
          </p:cNvSpPr>
          <p:nvPr>
            <p:ph type="sldNum" sz="quarter" idx="12"/>
          </p:nvPr>
        </p:nvSpPr>
        <p:spPr/>
        <p:txBody>
          <a:bodyPr/>
          <a:lstStyle/>
          <a:p>
            <a:fld id="{DBE272B7-1C36-47A2-A625-AEAFD9DE23F6}" type="slidenum">
              <a:rPr lang="zh-CN" altLang="en-US" smtClean="0"/>
              <a:t>4</a:t>
            </a:fld>
            <a:endParaRPr lang="zh-CN" altLang="en-US"/>
          </a:p>
        </p:txBody>
      </p:sp>
    </p:spTree>
    <p:extLst>
      <p:ext uri="{BB962C8B-B14F-4D97-AF65-F5344CB8AC3E}">
        <p14:creationId xmlns:p14="http://schemas.microsoft.com/office/powerpoint/2010/main" val="77613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48"/>
          <p:cNvSpPr>
            <a:spLocks noGrp="1"/>
          </p:cNvSpPr>
          <p:nvPr>
            <p:ph type="sldNum" sz="quarter" idx="12"/>
          </p:nvPr>
        </p:nvSpPr>
        <p:spPr/>
        <p:txBody>
          <a:bodyPr/>
          <a:lstStyle/>
          <a:p>
            <a:fld id="{03114EF4-9A27-45D2-8970-5BB75B272BC9}" type="slidenum">
              <a:rPr lang="zh-CN" altLang="en-US" smtClean="0"/>
              <a:t>5</a:t>
            </a:fld>
            <a:endParaRPr lang="zh-CN" altLang="en-US"/>
          </a:p>
        </p:txBody>
      </p:sp>
      <p:sp>
        <p:nvSpPr>
          <p:cNvPr id="10" name="矩形 6"/>
          <p:cNvSpPr/>
          <p:nvPr/>
        </p:nvSpPr>
        <p:spPr>
          <a:xfrm>
            <a:off x="3792071" y="576358"/>
            <a:ext cx="4607859" cy="506292"/>
          </a:xfrm>
          <a:prstGeom prst="rect">
            <a:avLst/>
          </a:prstGeom>
        </p:spPr>
        <p:txBody>
          <a:bodyPr wrap="square">
            <a:spAutoFit/>
          </a:bodyPr>
          <a:lstStyle/>
          <a:p>
            <a:pPr marL="285750" indent="-285750" algn="ctr">
              <a:lnSpc>
                <a:spcPct val="150000"/>
              </a:lnSpc>
              <a:buFont typeface="Wingdings" pitchFamily="2" charset="2"/>
              <a:buChar char="q"/>
            </a:pPr>
            <a:r>
              <a:rPr lang="en-US" altLang="zh-CN" sz="2000" dirty="0">
                <a:latin typeface="Arial Black" pitchFamily="34" charset="0"/>
              </a:rPr>
              <a:t>MPD: </a:t>
            </a:r>
            <a:r>
              <a:rPr lang="en-US" altLang="en-US" sz="2000" b="1" dirty="0">
                <a:solidFill>
                  <a:srgbClr val="FFC000"/>
                </a:solidFill>
                <a:latin typeface="Arial Black" pitchFamily="34" charset="0"/>
              </a:rPr>
              <a:t>M</a:t>
            </a:r>
            <a:r>
              <a:rPr lang="en-US" altLang="en-US" sz="2000" b="1" dirty="0">
                <a:latin typeface="Arial Black" pitchFamily="34" charset="0"/>
              </a:rPr>
              <a:t>ulti-</a:t>
            </a:r>
            <a:r>
              <a:rPr lang="en-US" altLang="en-US" sz="2000" b="1" dirty="0">
                <a:solidFill>
                  <a:srgbClr val="FFC000"/>
                </a:solidFill>
                <a:latin typeface="Arial Black" pitchFamily="34" charset="0"/>
              </a:rPr>
              <a:t>P</a:t>
            </a:r>
            <a:r>
              <a:rPr lang="en-US" altLang="en-US" sz="2000" b="1" dirty="0">
                <a:latin typeface="Arial Black" pitchFamily="34" charset="0"/>
              </a:rPr>
              <a:t>urpose</a:t>
            </a:r>
            <a:r>
              <a:rPr lang="en-US" altLang="en-US" sz="2000" b="1" dirty="0">
                <a:solidFill>
                  <a:srgbClr val="FFC000"/>
                </a:solidFill>
                <a:latin typeface="Arial Black" pitchFamily="34" charset="0"/>
              </a:rPr>
              <a:t> D</a:t>
            </a:r>
            <a:r>
              <a:rPr lang="en-US" altLang="en-US" sz="2000" b="1" dirty="0">
                <a:latin typeface="Arial Black" pitchFamily="34" charset="0"/>
              </a:rPr>
              <a:t>etector</a:t>
            </a:r>
            <a:endParaRPr lang="en-US" altLang="en-US" sz="2000" dirty="0"/>
          </a:p>
        </p:txBody>
      </p:sp>
      <p:sp>
        <p:nvSpPr>
          <p:cNvPr id="13" name="TextBox 2"/>
          <p:cNvSpPr txBox="1"/>
          <p:nvPr/>
        </p:nvSpPr>
        <p:spPr>
          <a:xfrm>
            <a:off x="2887870" y="6181378"/>
            <a:ext cx="2788920" cy="369332"/>
          </a:xfrm>
          <a:prstGeom prst="rect">
            <a:avLst/>
          </a:prstGeom>
          <a:noFill/>
        </p:spPr>
        <p:txBody>
          <a:bodyPr wrap="square" rtlCol="0">
            <a:spAutoFit/>
          </a:bodyPr>
          <a:lstStyle/>
          <a:p>
            <a:pPr algn="ctr"/>
            <a:r>
              <a:rPr lang="en-US" b="1" u="sng" dirty="0">
                <a:latin typeface="Comic Sans MS" pitchFamily="66" charset="0"/>
              </a:rPr>
              <a:t>Central Detector</a:t>
            </a:r>
          </a:p>
        </p:txBody>
      </p:sp>
      <p:pic>
        <p:nvPicPr>
          <p:cNvPr id="3" name="图片 2" descr="屏幕剪辑"/>
          <p:cNvPicPr>
            <a:picLocks noChangeAspect="1"/>
          </p:cNvPicPr>
          <p:nvPr/>
        </p:nvPicPr>
        <p:blipFill rotWithShape="1">
          <a:blip r:embed="rId3">
            <a:extLst>
              <a:ext uri="{28A0092B-C50C-407E-A947-70E740481C1C}">
                <a14:useLocalDpi xmlns:a14="http://schemas.microsoft.com/office/drawing/2010/main" val="0"/>
              </a:ext>
            </a:extLst>
          </a:blip>
          <a:srcRect l="18331" r="17275"/>
          <a:stretch/>
        </p:blipFill>
        <p:spPr>
          <a:xfrm>
            <a:off x="2581774" y="3134729"/>
            <a:ext cx="3095017" cy="3035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图片 3" descr="屏幕剪辑"/>
          <p:cNvPicPr>
            <a:picLocks noChangeAspect="1"/>
          </p:cNvPicPr>
          <p:nvPr/>
        </p:nvPicPr>
        <p:blipFill rotWithShape="1">
          <a:blip r:embed="rId4">
            <a:extLst>
              <a:ext uri="{28A0092B-C50C-407E-A947-70E740481C1C}">
                <a14:useLocalDpi xmlns:a14="http://schemas.microsoft.com/office/drawing/2010/main" val="0"/>
              </a:ext>
            </a:extLst>
          </a:blip>
          <a:srcRect r="4742"/>
          <a:stretch/>
        </p:blipFill>
        <p:spPr>
          <a:xfrm>
            <a:off x="6560924" y="3115278"/>
            <a:ext cx="3310416" cy="3074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8049882" y="6205744"/>
            <a:ext cx="662361" cy="369332"/>
          </a:xfrm>
          <a:prstGeom prst="rect">
            <a:avLst/>
          </a:prstGeom>
        </p:spPr>
        <p:txBody>
          <a:bodyPr wrap="none">
            <a:spAutoFit/>
          </a:bodyPr>
          <a:lstStyle/>
          <a:p>
            <a:pPr algn="ctr"/>
            <a:r>
              <a:rPr lang="en-US" altLang="zh-CN" b="1" u="sng" dirty="0">
                <a:latin typeface="Comic Sans MS" pitchFamily="66" charset="0"/>
              </a:rPr>
              <a:t>ECal</a:t>
            </a:r>
          </a:p>
        </p:txBody>
      </p:sp>
      <p:sp>
        <p:nvSpPr>
          <p:cNvPr id="2" name="矩形 1"/>
          <p:cNvSpPr/>
          <p:nvPr/>
        </p:nvSpPr>
        <p:spPr>
          <a:xfrm>
            <a:off x="1971472" y="1140921"/>
            <a:ext cx="8249056" cy="2400657"/>
          </a:xfrm>
          <a:prstGeom prst="rect">
            <a:avLst/>
          </a:prstGeom>
        </p:spPr>
        <p:txBody>
          <a:bodyPr wrap="square" numCol="2">
            <a:spAutoFit/>
          </a:bodyPr>
          <a:lstStyle/>
          <a:p>
            <a:pPr marL="342900" indent="-342900">
              <a:lnSpc>
                <a:spcPct val="150000"/>
              </a:lnSpc>
              <a:buFont typeface="Wingdings" panose="05000000000000000000" pitchFamily="2" charset="2"/>
              <a:buChar char="l"/>
            </a:pPr>
            <a:r>
              <a:rPr lang="el-GR" altLang="zh-CN" sz="2000" dirty="0">
                <a:solidFill>
                  <a:schemeClr val="tx1">
                    <a:lumMod val="95000"/>
                    <a:lumOff val="5000"/>
                  </a:schemeClr>
                </a:solidFill>
                <a:latin typeface="Comic Sans MS" pitchFamily="66" charset="0"/>
                <a:cs typeface="Times New Roman" pitchFamily="18" charset="0"/>
              </a:rPr>
              <a:t>4π </a:t>
            </a:r>
            <a:r>
              <a:rPr lang="en-US" altLang="zh-CN" sz="2000" dirty="0">
                <a:solidFill>
                  <a:schemeClr val="tx1">
                    <a:lumMod val="95000"/>
                    <a:lumOff val="5000"/>
                  </a:schemeClr>
                </a:solidFill>
                <a:latin typeface="Comic Sans MS" pitchFamily="66" charset="0"/>
                <a:cs typeface="Times New Roman" pitchFamily="18" charset="0"/>
              </a:rPr>
              <a:t>spectrometer capable</a:t>
            </a:r>
          </a:p>
          <a:p>
            <a:pPr marL="285750" indent="-285750">
              <a:lnSpc>
                <a:spcPct val="150000"/>
              </a:lnSpc>
              <a:buFont typeface="Wingdings" panose="05000000000000000000" pitchFamily="2" charset="2"/>
              <a:buChar char="l"/>
            </a:pPr>
            <a:r>
              <a:rPr lang="en-US" altLang="zh-CN" sz="2000" dirty="0">
                <a:solidFill>
                  <a:schemeClr val="tx1">
                    <a:lumMod val="95000"/>
                    <a:lumOff val="5000"/>
                  </a:schemeClr>
                </a:solidFill>
                <a:latin typeface="Comic Sans MS" pitchFamily="66" charset="0"/>
                <a:cs typeface="Times New Roman" pitchFamily="18" charset="0"/>
              </a:rPr>
              <a:t>Total charged particle multiplicity </a:t>
            </a:r>
            <a:r>
              <a:rPr lang="en-US" altLang="zh-CN" sz="2000" dirty="0">
                <a:latin typeface="Comic Sans MS" pitchFamily="66" charset="0"/>
                <a:cs typeface="Times New Roman" pitchFamily="18" charset="0"/>
              </a:rPr>
              <a:t>: 1000+</a:t>
            </a:r>
          </a:p>
          <a:p>
            <a:pPr marL="285750" indent="-285750">
              <a:lnSpc>
                <a:spcPct val="150000"/>
              </a:lnSpc>
              <a:buFont typeface="Wingdings" panose="05000000000000000000" pitchFamily="2" charset="2"/>
              <a:buChar char="l"/>
            </a:pPr>
            <a:r>
              <a:rPr lang="en-US" altLang="zh-CN" sz="2000" dirty="0">
                <a:latin typeface="Comic Sans MS" pitchFamily="66" charset="0"/>
                <a:cs typeface="Times New Roman" pitchFamily="18" charset="0"/>
              </a:rPr>
              <a:t>Beams from р to Au</a:t>
            </a:r>
          </a:p>
          <a:p>
            <a:pPr marL="285750" indent="-285750">
              <a:lnSpc>
                <a:spcPct val="150000"/>
              </a:lnSpc>
              <a:buFont typeface="Wingdings" panose="05000000000000000000" pitchFamily="2" charset="2"/>
              <a:buChar char="l"/>
            </a:pPr>
            <a:endParaRPr lang="en-US" altLang="zh-CN" sz="2000" dirty="0">
              <a:latin typeface="Comic Sans MS" pitchFamily="66" charset="0"/>
              <a:cs typeface="Times New Roman" pitchFamily="18" charset="0"/>
            </a:endParaRPr>
          </a:p>
          <a:p>
            <a:pPr marL="285750" indent="-285750">
              <a:lnSpc>
                <a:spcPct val="150000"/>
              </a:lnSpc>
              <a:buFont typeface="Wingdings" panose="05000000000000000000" pitchFamily="2" charset="2"/>
              <a:buChar char="l"/>
            </a:pPr>
            <a:r>
              <a:rPr lang="ru-RU" altLang="zh-CN" sz="2000" dirty="0">
                <a:latin typeface="Comic Sans MS" pitchFamily="66" charset="0"/>
                <a:cs typeface="Times New Roman" pitchFamily="18" charset="0"/>
              </a:rPr>
              <a:t>L </a:t>
            </a:r>
            <a:r>
              <a:rPr lang="en-US" altLang="zh-CN" sz="2000" dirty="0">
                <a:latin typeface="Comic Sans MS" pitchFamily="66" charset="0"/>
                <a:cs typeface="Times New Roman" pitchFamily="18" charset="0"/>
              </a:rPr>
              <a:t>:</a:t>
            </a:r>
            <a:r>
              <a:rPr lang="ru-RU" altLang="zh-CN" sz="2000" dirty="0">
                <a:latin typeface="Comic Sans MS" pitchFamily="66" charset="0"/>
                <a:cs typeface="Times New Roman" pitchFamily="18" charset="0"/>
              </a:rPr>
              <a:t> 10</a:t>
            </a:r>
            <a:r>
              <a:rPr lang="ru-RU" altLang="zh-CN" sz="2000" baseline="30000" dirty="0">
                <a:latin typeface="Comic Sans MS" pitchFamily="66" charset="0"/>
                <a:cs typeface="Times New Roman" pitchFamily="18" charset="0"/>
              </a:rPr>
              <a:t>27</a:t>
            </a:r>
            <a:r>
              <a:rPr lang="ru-RU" altLang="zh-CN" sz="2000" dirty="0">
                <a:latin typeface="Comic Sans MS" pitchFamily="66" charset="0"/>
                <a:cs typeface="Times New Roman" pitchFamily="18" charset="0"/>
              </a:rPr>
              <a:t> (Au), 10</a:t>
            </a:r>
            <a:r>
              <a:rPr lang="ru-RU" altLang="zh-CN" sz="2000" baseline="30000" dirty="0">
                <a:latin typeface="Comic Sans MS" pitchFamily="66" charset="0"/>
                <a:cs typeface="Times New Roman" pitchFamily="18" charset="0"/>
              </a:rPr>
              <a:t>32</a:t>
            </a:r>
            <a:r>
              <a:rPr lang="ru-RU" altLang="zh-CN" sz="2000" dirty="0">
                <a:latin typeface="Comic Sans MS" pitchFamily="66" charset="0"/>
                <a:cs typeface="Times New Roman" pitchFamily="18" charset="0"/>
              </a:rPr>
              <a:t> (р)[см</a:t>
            </a:r>
            <a:r>
              <a:rPr lang="ru-RU" altLang="zh-CN" sz="2000" baseline="30000" dirty="0">
                <a:latin typeface="Comic Sans MS" pitchFamily="66" charset="0"/>
                <a:cs typeface="Times New Roman" pitchFamily="18" charset="0"/>
              </a:rPr>
              <a:t>-2</a:t>
            </a:r>
            <a:r>
              <a:rPr lang="ru-RU" altLang="zh-CN" sz="2000" dirty="0">
                <a:latin typeface="Comic Sans MS" pitchFamily="66" charset="0"/>
                <a:cs typeface="Times New Roman" pitchFamily="18" charset="0"/>
              </a:rPr>
              <a:t>с</a:t>
            </a:r>
            <a:r>
              <a:rPr lang="ru-RU" altLang="zh-CN" sz="2000" baseline="30000" dirty="0">
                <a:latin typeface="Comic Sans MS" pitchFamily="66" charset="0"/>
                <a:cs typeface="Times New Roman" pitchFamily="18" charset="0"/>
              </a:rPr>
              <a:t>-1</a:t>
            </a:r>
            <a:r>
              <a:rPr lang="ru-RU" altLang="zh-CN" sz="2000" dirty="0">
                <a:latin typeface="Comic Sans MS" pitchFamily="66" charset="0"/>
                <a:cs typeface="Times New Roman" pitchFamily="18" charset="0"/>
              </a:rPr>
              <a:t>]</a:t>
            </a:r>
            <a:endParaRPr lang="en-US" altLang="zh-CN" sz="2000" dirty="0">
              <a:latin typeface="Comic Sans MS" pitchFamily="66" charset="0"/>
              <a:cs typeface="Times New Roman" pitchFamily="18" charset="0"/>
            </a:endParaRPr>
          </a:p>
          <a:p>
            <a:pPr marL="342900" indent="-342900">
              <a:lnSpc>
                <a:spcPct val="150000"/>
              </a:lnSpc>
              <a:buFont typeface="Wingdings" panose="05000000000000000000" pitchFamily="2" charset="2"/>
              <a:buChar char="l"/>
            </a:pPr>
            <a:r>
              <a:rPr lang="en-US" altLang="zh-CN" sz="2000" dirty="0">
                <a:solidFill>
                  <a:schemeClr val="tx1">
                    <a:lumMod val="95000"/>
                    <a:lumOff val="5000"/>
                  </a:schemeClr>
                </a:solidFill>
                <a:latin typeface="Comic Sans MS" pitchFamily="66" charset="0"/>
                <a:cs typeface="Times New Roman" pitchFamily="18" charset="0"/>
              </a:rPr>
              <a:t>√ S</a:t>
            </a:r>
            <a:r>
              <a:rPr lang="en-US" altLang="zh-CN" sz="2000" baseline="-25000" dirty="0">
                <a:solidFill>
                  <a:schemeClr val="tx1">
                    <a:lumMod val="95000"/>
                    <a:lumOff val="5000"/>
                  </a:schemeClr>
                </a:solidFill>
                <a:latin typeface="Comic Sans MS" pitchFamily="66" charset="0"/>
                <a:cs typeface="Times New Roman" pitchFamily="18" charset="0"/>
              </a:rPr>
              <a:t>NN</a:t>
            </a:r>
            <a:r>
              <a:rPr lang="en-US" altLang="zh-CN" sz="2000" dirty="0">
                <a:solidFill>
                  <a:schemeClr val="tx1">
                    <a:lumMod val="95000"/>
                    <a:lumOff val="5000"/>
                  </a:schemeClr>
                </a:solidFill>
                <a:latin typeface="Comic Sans MS" pitchFamily="66" charset="0"/>
                <a:cs typeface="Times New Roman" pitchFamily="18" charset="0"/>
              </a:rPr>
              <a:t> : 4-11 GeV</a:t>
            </a:r>
          </a:p>
          <a:p>
            <a:pPr marL="342900" indent="-342900">
              <a:lnSpc>
                <a:spcPct val="150000"/>
              </a:lnSpc>
              <a:buFont typeface="Wingdings" panose="05000000000000000000" pitchFamily="2" charset="2"/>
              <a:buChar char="l"/>
            </a:pPr>
            <a:r>
              <a:rPr lang="en-US" altLang="zh-CN" sz="2000" dirty="0">
                <a:solidFill>
                  <a:schemeClr val="tx1">
                    <a:lumMod val="95000"/>
                    <a:lumOff val="5000"/>
                  </a:schemeClr>
                </a:solidFill>
                <a:latin typeface="Comic Sans MS" pitchFamily="66" charset="0"/>
                <a:cs typeface="Times New Roman" pitchFamily="18" charset="0"/>
              </a:rPr>
              <a:t>High  Luminosity : 6 kHz</a:t>
            </a:r>
          </a:p>
          <a:p>
            <a:pPr>
              <a:lnSpc>
                <a:spcPct val="150000"/>
              </a:lnSpc>
            </a:pPr>
            <a:endParaRPr lang="ru-RU" altLang="zh-CN" sz="2000" dirty="0">
              <a:latin typeface="Comic Sans MS" pitchFamily="66" charset="0"/>
              <a:cs typeface="Times New Roman" pitchFamily="18" charset="0"/>
            </a:endParaRPr>
          </a:p>
        </p:txBody>
      </p:sp>
      <p:sp>
        <p:nvSpPr>
          <p:cNvPr id="7" name="MH_Number_4">
            <a:hlinkClick r:id="rId5" action="ppaction://hlinksldjump"/>
            <a:extLst>
              <a:ext uri="{FF2B5EF4-FFF2-40B4-BE49-F238E27FC236}">
                <a16:creationId xmlns:a16="http://schemas.microsoft.com/office/drawing/2014/main" id="{790EA4B7-58D2-4C4A-9CF6-21154BA0FEB2}"/>
              </a:ext>
            </a:extLst>
          </p:cNvPr>
          <p:cNvSpPr/>
          <p:nvPr/>
        </p:nvSpPr>
        <p:spPr>
          <a:xfrm>
            <a:off x="253391" y="200227"/>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8" name="MH_Entry_4">
            <a:hlinkClick r:id="rId5" action="ppaction://hlinksldjump"/>
            <a:extLst>
              <a:ext uri="{FF2B5EF4-FFF2-40B4-BE49-F238E27FC236}">
                <a16:creationId xmlns:a16="http://schemas.microsoft.com/office/drawing/2014/main" id="{DF009333-7C54-42B6-89E3-51B9CD226DAF}"/>
              </a:ext>
            </a:extLst>
          </p:cNvPr>
          <p:cNvSpPr/>
          <p:nvPr/>
        </p:nvSpPr>
        <p:spPr>
          <a:xfrm>
            <a:off x="1055966" y="200227"/>
            <a:ext cx="186652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NICA/MPD</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6" name="日期占位符 5">
            <a:extLst>
              <a:ext uri="{FF2B5EF4-FFF2-40B4-BE49-F238E27FC236}">
                <a16:creationId xmlns:a16="http://schemas.microsoft.com/office/drawing/2014/main" id="{F7C727EA-F92B-4F99-8ACC-AAA86643125C}"/>
              </a:ext>
            </a:extLst>
          </p:cNvPr>
          <p:cNvSpPr>
            <a:spLocks noGrp="1"/>
          </p:cNvSpPr>
          <p:nvPr>
            <p:ph type="dt" sz="half" idx="10"/>
          </p:nvPr>
        </p:nvSpPr>
        <p:spPr/>
        <p:txBody>
          <a:bodyPr/>
          <a:lstStyle/>
          <a:p>
            <a:fld id="{11A9313C-6F4A-45AC-A504-359621A18B20}" type="datetime1">
              <a:rPr lang="zh-CN" altLang="en-US" smtClean="0"/>
              <a:t>2020/10/29</a:t>
            </a:fld>
            <a:endParaRPr lang="zh-CN" altLang="en-US"/>
          </a:p>
        </p:txBody>
      </p:sp>
    </p:spTree>
    <p:extLst>
      <p:ext uri="{BB962C8B-B14F-4D97-AF65-F5344CB8AC3E}">
        <p14:creationId xmlns:p14="http://schemas.microsoft.com/office/powerpoint/2010/main" val="2618992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2884"/>
            <a:ext cx="12192000" cy="3908263"/>
          </a:xfrm>
          <a:prstGeom prst="rect">
            <a:avLst/>
          </a:prstGeom>
        </p:spPr>
      </p:pic>
      <p:sp>
        <p:nvSpPr>
          <p:cNvPr id="5" name="圆角矩形标注 4"/>
          <p:cNvSpPr/>
          <p:nvPr/>
        </p:nvSpPr>
        <p:spPr>
          <a:xfrm>
            <a:off x="10341864" y="5880031"/>
            <a:ext cx="1289304" cy="484632"/>
          </a:xfrm>
          <a:prstGeom prst="wedgeRoundRectCallout">
            <a:avLst>
              <a:gd name="adj1" fmla="val 1861"/>
              <a:gd name="adj2" fmla="val -308443"/>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rPr>
              <a:t>1 tower</a:t>
            </a:r>
            <a:endParaRPr lang="zh-CN" altLang="en-US" dirty="0">
              <a:solidFill>
                <a:srgbClr val="62305E"/>
              </a:solidFill>
            </a:endParaRPr>
          </a:p>
        </p:txBody>
      </p:sp>
      <p:sp>
        <p:nvSpPr>
          <p:cNvPr id="6" name="圆角矩形标注 5"/>
          <p:cNvSpPr/>
          <p:nvPr/>
        </p:nvSpPr>
        <p:spPr>
          <a:xfrm>
            <a:off x="8595360" y="5880031"/>
            <a:ext cx="1289304" cy="484632"/>
          </a:xfrm>
          <a:prstGeom prst="wedgeRoundRectCallout">
            <a:avLst>
              <a:gd name="adj1" fmla="val 3279"/>
              <a:gd name="adj2" fmla="val -315990"/>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rPr>
              <a:t>1 module</a:t>
            </a:r>
            <a:endParaRPr lang="zh-CN" altLang="en-US" dirty="0">
              <a:solidFill>
                <a:srgbClr val="62305E"/>
              </a:solidFill>
            </a:endParaRPr>
          </a:p>
        </p:txBody>
      </p:sp>
      <p:sp>
        <p:nvSpPr>
          <p:cNvPr id="7" name="圆角矩形标注 6"/>
          <p:cNvSpPr/>
          <p:nvPr/>
        </p:nvSpPr>
        <p:spPr>
          <a:xfrm>
            <a:off x="6254496" y="5880031"/>
            <a:ext cx="1545336" cy="484632"/>
          </a:xfrm>
          <a:prstGeom prst="wedgeRoundRectCallout">
            <a:avLst>
              <a:gd name="adj1" fmla="val 8235"/>
              <a:gd name="adj2" fmla="val -291462"/>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rPr>
              <a:t>1 half-sector</a:t>
            </a:r>
            <a:endParaRPr lang="zh-CN" altLang="en-US" dirty="0">
              <a:solidFill>
                <a:srgbClr val="62305E"/>
              </a:solidFill>
            </a:endParaRPr>
          </a:p>
        </p:txBody>
      </p:sp>
      <p:sp>
        <p:nvSpPr>
          <p:cNvPr id="8" name="矩形 7"/>
          <p:cNvSpPr/>
          <p:nvPr/>
        </p:nvSpPr>
        <p:spPr>
          <a:xfrm>
            <a:off x="2674374" y="1602884"/>
            <a:ext cx="4454013" cy="5264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i="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Barrel </a:t>
            </a:r>
            <a:r>
              <a:rPr lang="en-US" altLang="zh-CN" sz="2400" b="1" i="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ECal</a:t>
            </a:r>
            <a:r>
              <a:rPr lang="en-US" altLang="zh-CN" sz="2400" b="1" i="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 38400 </a:t>
            </a:r>
            <a:r>
              <a:rPr lang="en-US" altLang="zh-CN" sz="2400" b="1" i="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ECal</a:t>
            </a:r>
            <a:r>
              <a:rPr lang="en-US" altLang="zh-CN" sz="2400" b="1" i="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towers</a:t>
            </a:r>
            <a:endParaRPr lang="zh-CN" altLang="en-US" sz="2400" b="1" i="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DBE272B7-1C36-47A2-A625-AEAFD9DE23F6}" type="slidenum">
              <a:rPr lang="zh-CN" altLang="en-US" smtClean="0"/>
              <a:t>6</a:t>
            </a:fld>
            <a:endParaRPr lang="zh-CN" altLang="en-US"/>
          </a:p>
        </p:txBody>
      </p:sp>
      <p:sp>
        <p:nvSpPr>
          <p:cNvPr id="14" name="MH_Number_4">
            <a:hlinkClick r:id="rId3" action="ppaction://hlinksldjump"/>
            <a:extLst>
              <a:ext uri="{FF2B5EF4-FFF2-40B4-BE49-F238E27FC236}">
                <a16:creationId xmlns:a16="http://schemas.microsoft.com/office/drawing/2014/main" id="{0C47E792-2E1A-48BE-9D4C-32633A206A4F}"/>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16" name="MH_Entry_4">
            <a:hlinkClick r:id="rId3" action="ppaction://hlinksldjump"/>
            <a:extLst>
              <a:ext uri="{FF2B5EF4-FFF2-40B4-BE49-F238E27FC236}">
                <a16:creationId xmlns:a16="http://schemas.microsoft.com/office/drawing/2014/main" id="{FF2CA4AC-58D9-472B-8BC6-5ED64004A598}"/>
              </a:ext>
            </a:extLst>
          </p:cNvPr>
          <p:cNvSpPr/>
          <p:nvPr/>
        </p:nvSpPr>
        <p:spPr>
          <a:xfrm>
            <a:off x="1128397" y="495006"/>
            <a:ext cx="3719827"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MPD </a:t>
            </a:r>
            <a:r>
              <a:rPr lang="en-US" altLang="zh-CN" sz="2400" dirty="0" err="1">
                <a:solidFill>
                  <a:srgbClr val="62305E"/>
                </a:solidFill>
                <a:latin typeface="微软雅黑" panose="020B0503020204020204" pitchFamily="34" charset="-122"/>
                <a:ea typeface="微软雅黑" panose="020B0503020204020204" pitchFamily="34" charset="-122"/>
              </a:rPr>
              <a:t>ECal</a:t>
            </a:r>
            <a:r>
              <a:rPr lang="en-US" altLang="zh-CN" sz="2400" dirty="0">
                <a:solidFill>
                  <a:srgbClr val="62305E"/>
                </a:solidFill>
                <a:latin typeface="微软雅黑" panose="020B0503020204020204" pitchFamily="34" charset="-122"/>
                <a:ea typeface="微软雅黑" panose="020B0503020204020204" pitchFamily="34" charset="-122"/>
              </a:rPr>
              <a:t> Production  </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C30A6A8C-332D-4895-9489-78526B1E46FF}"/>
              </a:ext>
            </a:extLst>
          </p:cNvPr>
          <p:cNvSpPr>
            <a:spLocks noGrp="1"/>
          </p:cNvSpPr>
          <p:nvPr>
            <p:ph type="dt" sz="half" idx="10"/>
          </p:nvPr>
        </p:nvSpPr>
        <p:spPr/>
        <p:txBody>
          <a:bodyPr/>
          <a:lstStyle/>
          <a:p>
            <a:fld id="{27A6A418-A02E-4F32-B346-EDD7799B4F65}" type="datetime1">
              <a:rPr lang="zh-CN" altLang="en-US" smtClean="0"/>
              <a:t>2020/10/29</a:t>
            </a:fld>
            <a:endParaRPr lang="zh-CN" altLang="en-US"/>
          </a:p>
        </p:txBody>
      </p:sp>
    </p:spTree>
    <p:extLst>
      <p:ext uri="{BB962C8B-B14F-4D97-AF65-F5344CB8AC3E}">
        <p14:creationId xmlns:p14="http://schemas.microsoft.com/office/powerpoint/2010/main" val="17289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灯片编号占位符 1">
            <a:extLst>
              <a:ext uri="{FF2B5EF4-FFF2-40B4-BE49-F238E27FC236}">
                <a16:creationId xmlns:a16="http://schemas.microsoft.com/office/drawing/2014/main" id="{5681B8C3-9EA6-4816-97D3-6C4BA3AD475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C63C7E1-6BE0-4EE7-94C1-D92B15B308FC}" type="slidenum">
              <a:rPr lang="zh-CN" altLang="en-US">
                <a:latin typeface="Calibri" panose="020F0502020204030204" pitchFamily="34" charset="0"/>
              </a:rPr>
              <a:pPr/>
              <a:t>7</a:t>
            </a:fld>
            <a:endParaRPr lang="zh-CN" altLang="en-US">
              <a:latin typeface="Calibri" panose="020F0502020204030204" pitchFamily="34" charset="0"/>
            </a:endParaRPr>
          </a:p>
        </p:txBody>
      </p:sp>
      <p:sp>
        <p:nvSpPr>
          <p:cNvPr id="4" name="矩形 3">
            <a:extLst>
              <a:ext uri="{FF2B5EF4-FFF2-40B4-BE49-F238E27FC236}">
                <a16:creationId xmlns:a16="http://schemas.microsoft.com/office/drawing/2014/main" id="{D6F5AA2F-B2F9-476C-AC03-591D7821777E}"/>
              </a:ext>
            </a:extLst>
          </p:cNvPr>
          <p:cNvSpPr/>
          <p:nvPr/>
        </p:nvSpPr>
        <p:spPr>
          <a:xfrm>
            <a:off x="466725" y="1240079"/>
            <a:ext cx="11258549" cy="5116272"/>
          </a:xfrm>
          <a:prstGeom prst="rect">
            <a:avLst/>
          </a:prstGeom>
        </p:spPr>
        <p:txBody>
          <a:bodyPr wrap="square">
            <a:spAutoFit/>
          </a:bodyPr>
          <a:lstStyle/>
          <a:p>
            <a:pPr marL="286385" indent="-285750" algn="just">
              <a:lnSpc>
                <a:spcPct val="150000"/>
              </a:lnSpc>
              <a:buFont typeface="Wingdings" panose="05000000000000000000" pitchFamily="2" charset="2"/>
              <a:buChar char="Ø"/>
              <a:defRPr/>
            </a:pPr>
            <a:r>
              <a:rPr lang="en-US" altLang="zh-CN" sz="2000" b="1" kern="50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 Hardware: </a:t>
            </a:r>
          </a:p>
          <a:p>
            <a:pPr marL="635" algn="just">
              <a:lnSpc>
                <a:spcPct val="150000"/>
              </a:lnSpc>
              <a:defRPr/>
            </a:pP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1) Construction of 8 sectors </a:t>
            </a:r>
            <a:r>
              <a:rPr lang="en-US" altLang="zh-CN" sz="2000" b="1" kern="500" dirty="0" err="1">
                <a:latin typeface="微软雅黑" panose="020B0503020204020204" pitchFamily="34" charset="-122"/>
                <a:ea typeface="微软雅黑" panose="020B0503020204020204" pitchFamily="34" charset="-122"/>
                <a:cs typeface="Times New Roman" panose="02020603050405020304" pitchFamily="18" charset="0"/>
              </a:rPr>
              <a:t>ECal</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prototype. Energy resolution is 5%/</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E, spatial resolution is 5mm</a:t>
            </a:r>
          </a:p>
          <a:p>
            <a:pPr marL="635" algn="just">
              <a:lnSpc>
                <a:spcPct val="150000"/>
              </a:lnSpc>
              <a:defRPr/>
            </a:pP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2) Production of FEE PCB</a:t>
            </a:r>
          </a:p>
          <a:p>
            <a:pPr marL="635" algn="just">
              <a:lnSpc>
                <a:spcPct val="150000"/>
              </a:lnSpc>
              <a:defRPr/>
            </a:pP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3) R&amp;D on fast readout electronics, time resolution is less than 150ps</a:t>
            </a:r>
          </a:p>
          <a:p>
            <a:pPr marL="286385" indent="-285750" algn="just">
              <a:lnSpc>
                <a:spcPct val="150000"/>
              </a:lnSpc>
              <a:buFont typeface="Wingdings" panose="05000000000000000000" pitchFamily="2" charset="2"/>
              <a:buChar char="Ø"/>
              <a:defRPr/>
            </a:pPr>
            <a:r>
              <a:rPr lang="en-US" altLang="zh-CN" sz="2000" b="1" kern="50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Software and simulation </a:t>
            </a:r>
          </a:p>
          <a:p>
            <a:pPr marL="286385" indent="-285750" algn="just">
              <a:lnSpc>
                <a:spcPct val="150000"/>
              </a:lnSpc>
              <a:buFont typeface="Wingdings" panose="05000000000000000000" pitchFamily="2" charset="2"/>
              <a:buChar char="Ø"/>
              <a:defRPr/>
            </a:pPr>
            <a:r>
              <a:rPr lang="en-US" altLang="zh-CN" sz="2000" b="1" kern="50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Budget</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4.8M USD</a:t>
            </a:r>
          </a:p>
          <a:p>
            <a:pPr marL="286385" indent="-285750" algn="just">
              <a:lnSpc>
                <a:spcPct val="150000"/>
              </a:lnSpc>
              <a:buFont typeface="Wingdings" panose="05000000000000000000" pitchFamily="2" charset="2"/>
              <a:buChar char="Ø"/>
              <a:defRPr/>
            </a:pPr>
            <a:r>
              <a:rPr lang="en-US" altLang="zh-CN" sz="2000" b="1" kern="50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Schedule</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2020.6-2024.5</a:t>
            </a:r>
          </a:p>
          <a:p>
            <a:pPr marL="286385" indent="-285750" algn="just">
              <a:lnSpc>
                <a:spcPct val="150000"/>
              </a:lnSpc>
              <a:buFont typeface="Wingdings" panose="05000000000000000000" pitchFamily="2" charset="2"/>
              <a:buChar char="Ø"/>
              <a:defRPr/>
            </a:pPr>
            <a:r>
              <a:rPr lang="en-US" altLang="zh-CN" sz="2000" b="1" kern="500"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rPr>
              <a:t>Institutes</a:t>
            </a:r>
            <a:r>
              <a:rPr lang="en-US" altLang="zh-CN" sz="2000" b="1" kern="500" dirty="0">
                <a:latin typeface="微软雅黑" panose="020B0503020204020204" pitchFamily="34" charset="-122"/>
                <a:ea typeface="微软雅黑" panose="020B0503020204020204" pitchFamily="34" charset="-122"/>
                <a:cs typeface="Times New Roman" panose="02020603050405020304" pitchFamily="18" charset="0"/>
              </a:rPr>
              <a:t>: Tsinghua University, Shandong University, Fudan University, University of South China, Huzhou University</a:t>
            </a:r>
          </a:p>
          <a:p>
            <a:pPr marL="635" algn="just">
              <a:lnSpc>
                <a:spcPct val="150000"/>
              </a:lnSpc>
              <a:defRPr/>
            </a:pPr>
            <a:r>
              <a:rPr lang="en-US" altLang="zh-CN" sz="2000" b="1" kern="500" dirty="0">
                <a:latin typeface="微软雅黑" panose="020B0503020204020204" pitchFamily="34" charset="-122"/>
                <a:ea typeface="微软雅黑" panose="020B0503020204020204" pitchFamily="34" charset="-122"/>
                <a:cs typeface="宋体" panose="02010600030101010101" pitchFamily="2" charset="-122"/>
              </a:rPr>
              <a:t>                 </a:t>
            </a:r>
            <a:endParaRPr lang="zh-CN" altLang="zh-CN" kern="5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MH_Number_4">
            <a:hlinkClick r:id="rId2" action="ppaction://hlinksldjump"/>
            <a:extLst>
              <a:ext uri="{FF2B5EF4-FFF2-40B4-BE49-F238E27FC236}">
                <a16:creationId xmlns:a16="http://schemas.microsoft.com/office/drawing/2014/main" id="{F0EC96BB-216E-4907-A5E3-AF3F69B537C2}"/>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6" name="MH_Entry_4">
            <a:hlinkClick r:id="rId2" action="ppaction://hlinksldjump"/>
            <a:extLst>
              <a:ext uri="{FF2B5EF4-FFF2-40B4-BE49-F238E27FC236}">
                <a16:creationId xmlns:a16="http://schemas.microsoft.com/office/drawing/2014/main" id="{75514FE9-AAFA-479F-97A5-BE3BBD2E5D0F}"/>
              </a:ext>
            </a:extLst>
          </p:cNvPr>
          <p:cNvSpPr/>
          <p:nvPr/>
        </p:nvSpPr>
        <p:spPr>
          <a:xfrm>
            <a:off x="1128398" y="495006"/>
            <a:ext cx="463590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China MOST MPD </a:t>
            </a:r>
            <a:r>
              <a:rPr lang="en-US" altLang="zh-CN" sz="2400" dirty="0" err="1">
                <a:solidFill>
                  <a:srgbClr val="62305E"/>
                </a:solidFill>
                <a:latin typeface="微软雅黑" panose="020B0503020204020204" pitchFamily="34" charset="-122"/>
                <a:ea typeface="微软雅黑" panose="020B0503020204020204" pitchFamily="34" charset="-122"/>
              </a:rPr>
              <a:t>ECal</a:t>
            </a:r>
            <a:r>
              <a:rPr lang="en-US" altLang="zh-CN" sz="2400" dirty="0">
                <a:solidFill>
                  <a:srgbClr val="62305E"/>
                </a:solidFill>
                <a:latin typeface="微软雅黑" panose="020B0503020204020204" pitchFamily="34" charset="-122"/>
                <a:ea typeface="微软雅黑" panose="020B0503020204020204" pitchFamily="34" charset="-122"/>
              </a:rPr>
              <a:t> project  </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637B7B51-4C34-48E1-8AFF-1165F004F626}"/>
              </a:ext>
            </a:extLst>
          </p:cNvPr>
          <p:cNvSpPr>
            <a:spLocks noGrp="1"/>
          </p:cNvSpPr>
          <p:nvPr>
            <p:ph type="dt" sz="half" idx="10"/>
          </p:nvPr>
        </p:nvSpPr>
        <p:spPr/>
        <p:txBody>
          <a:bodyPr/>
          <a:lstStyle/>
          <a:p>
            <a:pPr>
              <a:defRPr/>
            </a:pPr>
            <a:fld id="{EA937FBB-5E87-4F95-9672-34A64292DBA2}" type="datetime1">
              <a:rPr lang="zh-CN" altLang="en-US" smtClean="0"/>
              <a:t>2020/10/29</a:t>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611CA34-C91F-4A6A-8C00-C3E8D4F103DF}"/>
              </a:ext>
            </a:extLst>
          </p:cNvPr>
          <p:cNvSpPr>
            <a:spLocks noGrp="1"/>
          </p:cNvSpPr>
          <p:nvPr>
            <p:ph type="sldNum" sz="quarter" idx="12"/>
          </p:nvPr>
        </p:nvSpPr>
        <p:spPr/>
        <p:txBody>
          <a:bodyPr/>
          <a:lstStyle/>
          <a:p>
            <a:fld id="{DBE272B7-1C36-47A2-A625-AEAFD9DE23F6}" type="slidenum">
              <a:rPr lang="zh-CN" altLang="en-US" smtClean="0"/>
              <a:t>8</a:t>
            </a:fld>
            <a:endParaRPr lang="zh-CN" altLang="en-US"/>
          </a:p>
        </p:txBody>
      </p:sp>
      <p:grpSp>
        <p:nvGrpSpPr>
          <p:cNvPr id="5" name="组合 4">
            <a:extLst>
              <a:ext uri="{FF2B5EF4-FFF2-40B4-BE49-F238E27FC236}">
                <a16:creationId xmlns:a16="http://schemas.microsoft.com/office/drawing/2014/main" id="{9B7DDA83-4BF3-4DFB-BFE9-BC2FD0F510E4}"/>
              </a:ext>
            </a:extLst>
          </p:cNvPr>
          <p:cNvGrpSpPr/>
          <p:nvPr/>
        </p:nvGrpSpPr>
        <p:grpSpPr>
          <a:xfrm>
            <a:off x="726686" y="1447529"/>
            <a:ext cx="11020424" cy="4677046"/>
            <a:chOff x="876301" y="1018904"/>
            <a:chExt cx="11020424" cy="4677046"/>
          </a:xfrm>
        </p:grpSpPr>
        <p:grpSp>
          <p:nvGrpSpPr>
            <p:cNvPr id="17" name="组合 16">
              <a:extLst>
                <a:ext uri="{FF2B5EF4-FFF2-40B4-BE49-F238E27FC236}">
                  <a16:creationId xmlns:a16="http://schemas.microsoft.com/office/drawing/2014/main" id="{80F8F26C-7E08-4BCA-A012-B7CB61BB3A15}"/>
                </a:ext>
              </a:extLst>
            </p:cNvPr>
            <p:cNvGrpSpPr/>
            <p:nvPr/>
          </p:nvGrpSpPr>
          <p:grpSpPr>
            <a:xfrm>
              <a:off x="876301" y="1018904"/>
              <a:ext cx="11020424" cy="4677046"/>
              <a:chOff x="857251" y="1466579"/>
              <a:chExt cx="11020424" cy="4677046"/>
            </a:xfrm>
          </p:grpSpPr>
          <p:pic>
            <p:nvPicPr>
              <p:cNvPr id="4" name="图片 3">
                <a:extLst>
                  <a:ext uri="{FF2B5EF4-FFF2-40B4-BE49-F238E27FC236}">
                    <a16:creationId xmlns:a16="http://schemas.microsoft.com/office/drawing/2014/main" id="{F60563A2-C8FC-4D4A-81E9-C7B190156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1" y="1466579"/>
                <a:ext cx="5781674" cy="4677046"/>
              </a:xfrm>
              <a:prstGeom prst="rect">
                <a:avLst/>
              </a:prstGeom>
              <a:noFill/>
              <a:ln w="19050">
                <a:solidFill>
                  <a:srgbClr val="62305E"/>
                </a:solidFill>
              </a:ln>
            </p:spPr>
          </p:pic>
          <p:sp>
            <p:nvSpPr>
              <p:cNvPr id="9" name="对话气泡: 圆角矩形 8">
                <a:extLst>
                  <a:ext uri="{FF2B5EF4-FFF2-40B4-BE49-F238E27FC236}">
                    <a16:creationId xmlns:a16="http://schemas.microsoft.com/office/drawing/2014/main" id="{F8CC64AA-202C-4D80-8FAE-DD55A8E7A495}"/>
                  </a:ext>
                </a:extLst>
              </p:cNvPr>
              <p:cNvSpPr/>
              <p:nvPr/>
            </p:nvSpPr>
            <p:spPr>
              <a:xfrm>
                <a:off x="7277100" y="1466579"/>
                <a:ext cx="4600575" cy="476250"/>
              </a:xfrm>
              <a:prstGeom prst="wedgeRoundRectCallout">
                <a:avLst>
                  <a:gd name="adj1" fmla="val -101777"/>
                  <a:gd name="adj2" fmla="val 399500"/>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62305E"/>
                    </a:solidFill>
                    <a:latin typeface="微软雅黑" panose="020B0503020204020204" pitchFamily="34" charset="-122"/>
                    <a:ea typeface="微软雅黑" panose="020B0503020204020204" pitchFamily="34" charset="-122"/>
                  </a:rPr>
                  <a:t>Tsinghua University (60%)</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10" name="对话气泡: 圆角矩形 9">
                <a:extLst>
                  <a:ext uri="{FF2B5EF4-FFF2-40B4-BE49-F238E27FC236}">
                    <a16:creationId xmlns:a16="http://schemas.microsoft.com/office/drawing/2014/main" id="{C45CD52A-5094-447D-A2A1-FE41DA8A1903}"/>
                  </a:ext>
                </a:extLst>
              </p:cNvPr>
              <p:cNvSpPr/>
              <p:nvPr/>
            </p:nvSpPr>
            <p:spPr>
              <a:xfrm>
                <a:off x="7277100" y="2952750"/>
                <a:ext cx="4600575" cy="476250"/>
              </a:xfrm>
              <a:prstGeom prst="wedgeRoundRectCallout">
                <a:avLst>
                  <a:gd name="adj1" fmla="val -93081"/>
                  <a:gd name="adj2" fmla="val 173500"/>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62305E"/>
                    </a:solidFill>
                    <a:latin typeface="微软雅黑" panose="020B0503020204020204" pitchFamily="34" charset="-122"/>
                    <a:ea typeface="微软雅黑" panose="020B0503020204020204" pitchFamily="34" charset="-122"/>
                  </a:rPr>
                  <a:t>Shandong University (20%)</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11" name="对话气泡: 圆角矩形 10">
                <a:extLst>
                  <a:ext uri="{FF2B5EF4-FFF2-40B4-BE49-F238E27FC236}">
                    <a16:creationId xmlns:a16="http://schemas.microsoft.com/office/drawing/2014/main" id="{D05B1DFC-AE84-425A-A7F1-6CCECE8CF824}"/>
                  </a:ext>
                </a:extLst>
              </p:cNvPr>
              <p:cNvSpPr/>
              <p:nvPr/>
            </p:nvSpPr>
            <p:spPr>
              <a:xfrm>
                <a:off x="7277099" y="4210321"/>
                <a:ext cx="4600575" cy="476250"/>
              </a:xfrm>
              <a:prstGeom prst="wedgeRoundRectCallout">
                <a:avLst>
                  <a:gd name="adj1" fmla="val -91425"/>
                  <a:gd name="adj2" fmla="val 45500"/>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62305E"/>
                    </a:solidFill>
                    <a:latin typeface="微软雅黑" panose="020B0503020204020204" pitchFamily="34" charset="-122"/>
                    <a:ea typeface="微软雅黑" panose="020B0503020204020204" pitchFamily="34" charset="-122"/>
                  </a:rPr>
                  <a:t>Fudan University (10%)</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12" name="对话气泡: 圆角矩形 11">
                <a:extLst>
                  <a:ext uri="{FF2B5EF4-FFF2-40B4-BE49-F238E27FC236}">
                    <a16:creationId xmlns:a16="http://schemas.microsoft.com/office/drawing/2014/main" id="{3A737CF7-445A-4556-9F95-C1CABE54E01B}"/>
                  </a:ext>
                </a:extLst>
              </p:cNvPr>
              <p:cNvSpPr/>
              <p:nvPr/>
            </p:nvSpPr>
            <p:spPr>
              <a:xfrm>
                <a:off x="7277099" y="5467892"/>
                <a:ext cx="4600575" cy="476250"/>
              </a:xfrm>
              <a:prstGeom prst="wedgeRoundRectCallout">
                <a:avLst>
                  <a:gd name="adj1" fmla="val -109645"/>
                  <a:gd name="adj2" fmla="val -130500"/>
                  <a:gd name="adj3" fmla="val 16667"/>
                </a:avLst>
              </a:prstGeom>
              <a:noFill/>
              <a:ln w="19050">
                <a:solidFill>
                  <a:srgbClr val="623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62305E"/>
                    </a:solidFill>
                    <a:latin typeface="微软雅黑" panose="020B0503020204020204" pitchFamily="34" charset="-122"/>
                    <a:ea typeface="微软雅黑" panose="020B0503020204020204" pitchFamily="34" charset="-122"/>
                  </a:rPr>
                  <a:t>University of South China (10%)</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37E0CC71-42CB-4A96-851E-081DF946B30A}"/>
                  </a:ext>
                </a:extLst>
              </p:cNvPr>
              <p:cNvSpPr/>
              <p:nvPr/>
            </p:nvSpPr>
            <p:spPr>
              <a:xfrm>
                <a:off x="4791075" y="3619229"/>
                <a:ext cx="45719" cy="4571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967A39F-AE4E-427A-B71D-838B0F15DB5C}"/>
                  </a:ext>
                </a:extLst>
              </p:cNvPr>
              <p:cNvSpPr/>
              <p:nvPr/>
            </p:nvSpPr>
            <p:spPr>
              <a:xfrm>
                <a:off x="5181600" y="4009754"/>
                <a:ext cx="45719" cy="4571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FB9285C6-0E4B-4ABB-889F-50E688D4AEF8}"/>
                  </a:ext>
                </a:extLst>
              </p:cNvPr>
              <p:cNvSpPr/>
              <p:nvPr/>
            </p:nvSpPr>
            <p:spPr>
              <a:xfrm>
                <a:off x="5227319" y="4640852"/>
                <a:ext cx="45719" cy="4571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335F0DF-FE86-43AE-952C-0666928E0D31}"/>
                  </a:ext>
                </a:extLst>
              </p:cNvPr>
              <p:cNvSpPr/>
              <p:nvPr/>
            </p:nvSpPr>
            <p:spPr>
              <a:xfrm>
                <a:off x="4427219" y="5040902"/>
                <a:ext cx="45719" cy="4571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a:extLst>
                <a:ext uri="{FF2B5EF4-FFF2-40B4-BE49-F238E27FC236}">
                  <a16:creationId xmlns:a16="http://schemas.microsoft.com/office/drawing/2014/main" id="{FAF4CF7D-2359-4EFC-9FBC-AFAA7BD398A9}"/>
                </a:ext>
              </a:extLst>
            </p:cNvPr>
            <p:cNvSpPr/>
            <p:nvPr/>
          </p:nvSpPr>
          <p:spPr>
            <a:xfrm>
              <a:off x="3814763" y="3028950"/>
              <a:ext cx="1111623" cy="2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latin typeface="微软雅黑" panose="020B0503020204020204" pitchFamily="34" charset="-122"/>
                  <a:ea typeface="微软雅黑" panose="020B0503020204020204" pitchFamily="34" charset="-122"/>
                </a:rPr>
                <a:t>Beijing</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106ABE7E-E25F-425F-8FDE-5478C228D580}"/>
                </a:ext>
              </a:extLst>
            </p:cNvPr>
            <p:cNvSpPr/>
            <p:nvPr/>
          </p:nvSpPr>
          <p:spPr>
            <a:xfrm>
              <a:off x="4029076" y="3446958"/>
              <a:ext cx="1287776" cy="2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latin typeface="微软雅黑" panose="020B0503020204020204" pitchFamily="34" charset="-122"/>
                  <a:ea typeface="微软雅黑" panose="020B0503020204020204" pitchFamily="34" charset="-122"/>
                </a:rPr>
                <a:t>Qingdao</a:t>
              </a:r>
              <a:endParaRPr lang="zh-CN" altLang="en-US" dirty="0">
                <a:solidFill>
                  <a:srgbClr val="62305E"/>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A3F4819F-DEDD-4455-9B0C-C291323FD854}"/>
                </a:ext>
              </a:extLst>
            </p:cNvPr>
            <p:cNvSpPr/>
            <p:nvPr/>
          </p:nvSpPr>
          <p:spPr>
            <a:xfrm>
              <a:off x="4049586" y="4074140"/>
              <a:ext cx="1287776" cy="2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latin typeface="微软雅黑" panose="020B0503020204020204" pitchFamily="34" charset="-122"/>
                  <a:ea typeface="微软雅黑" panose="020B0503020204020204" pitchFamily="34" charset="-122"/>
                </a:rPr>
                <a:t>Shanghai</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E74768BD-9E7F-4747-A0F8-DFE96D72CE7D}"/>
                </a:ext>
              </a:extLst>
            </p:cNvPr>
            <p:cNvSpPr/>
            <p:nvPr/>
          </p:nvSpPr>
          <p:spPr>
            <a:xfrm>
              <a:off x="3117027" y="4447815"/>
              <a:ext cx="1403536" cy="2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62305E"/>
                  </a:solidFill>
                  <a:latin typeface="微软雅黑" panose="020B0503020204020204" pitchFamily="34" charset="-122"/>
                  <a:ea typeface="微软雅黑" panose="020B0503020204020204" pitchFamily="34" charset="-122"/>
                </a:rPr>
                <a:t>Hengyang</a:t>
              </a:r>
              <a:endParaRPr lang="zh-CN" altLang="en-US" sz="2000" dirty="0">
                <a:solidFill>
                  <a:srgbClr val="62305E"/>
                </a:solidFill>
                <a:latin typeface="微软雅黑" panose="020B0503020204020204" pitchFamily="34" charset="-122"/>
                <a:ea typeface="微软雅黑" panose="020B0503020204020204" pitchFamily="34" charset="-122"/>
              </a:endParaRPr>
            </a:p>
          </p:txBody>
        </p:sp>
      </p:grpSp>
      <p:sp>
        <p:nvSpPr>
          <p:cNvPr id="26" name="MH_Number_4">
            <a:hlinkClick r:id="rId3" action="ppaction://hlinksldjump"/>
            <a:extLst>
              <a:ext uri="{FF2B5EF4-FFF2-40B4-BE49-F238E27FC236}">
                <a16:creationId xmlns:a16="http://schemas.microsoft.com/office/drawing/2014/main" id="{E46DB263-26A1-443C-948A-6443BC7637D3}"/>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28" name="MH_Entry_4">
            <a:hlinkClick r:id="rId3" action="ppaction://hlinksldjump"/>
            <a:extLst>
              <a:ext uri="{FF2B5EF4-FFF2-40B4-BE49-F238E27FC236}">
                <a16:creationId xmlns:a16="http://schemas.microsoft.com/office/drawing/2014/main" id="{AE0551B2-8C8E-4A6D-BE68-066E7FE96591}"/>
              </a:ext>
            </a:extLst>
          </p:cNvPr>
          <p:cNvSpPr/>
          <p:nvPr/>
        </p:nvSpPr>
        <p:spPr>
          <a:xfrm>
            <a:off x="1128397" y="495006"/>
            <a:ext cx="333531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Production in China</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6" name="日期占位符 5">
            <a:extLst>
              <a:ext uri="{FF2B5EF4-FFF2-40B4-BE49-F238E27FC236}">
                <a16:creationId xmlns:a16="http://schemas.microsoft.com/office/drawing/2014/main" id="{368B247C-DEE4-4702-9B78-18BC1119689D}"/>
              </a:ext>
            </a:extLst>
          </p:cNvPr>
          <p:cNvSpPr>
            <a:spLocks noGrp="1"/>
          </p:cNvSpPr>
          <p:nvPr>
            <p:ph type="dt" sz="half" idx="10"/>
          </p:nvPr>
        </p:nvSpPr>
        <p:spPr/>
        <p:txBody>
          <a:bodyPr/>
          <a:lstStyle/>
          <a:p>
            <a:fld id="{E4A809AC-B0CA-4214-A778-E11A90B24E48}" type="datetime1">
              <a:rPr lang="zh-CN" altLang="en-US" smtClean="0"/>
              <a:t>2020/10/29</a:t>
            </a:fld>
            <a:endParaRPr lang="zh-CN" altLang="en-US"/>
          </a:p>
        </p:txBody>
      </p:sp>
    </p:spTree>
    <p:extLst>
      <p:ext uri="{BB962C8B-B14F-4D97-AF65-F5344CB8AC3E}">
        <p14:creationId xmlns:p14="http://schemas.microsoft.com/office/powerpoint/2010/main" val="28362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灯片编号占位符 1">
            <a:extLst>
              <a:ext uri="{FF2B5EF4-FFF2-40B4-BE49-F238E27FC236}">
                <a16:creationId xmlns:a16="http://schemas.microsoft.com/office/drawing/2014/main" id="{790A2D4F-65F5-4056-A9CD-852259217A9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5C0F1C-39DF-44F7-8864-6FB2D2D98397}" type="slidenum">
              <a:rPr lang="zh-CN" altLang="en-US">
                <a:latin typeface="Calibri" panose="020F0502020204030204" pitchFamily="34" charset="0"/>
              </a:rPr>
              <a:pPr/>
              <a:t>9</a:t>
            </a:fld>
            <a:endParaRPr lang="zh-CN" altLang="en-US">
              <a:latin typeface="Calibri" panose="020F0502020204030204" pitchFamily="34" charset="0"/>
            </a:endParaRPr>
          </a:p>
        </p:txBody>
      </p:sp>
      <p:sp>
        <p:nvSpPr>
          <p:cNvPr id="8197" name="文本框 3">
            <a:extLst>
              <a:ext uri="{FF2B5EF4-FFF2-40B4-BE49-F238E27FC236}">
                <a16:creationId xmlns:a16="http://schemas.microsoft.com/office/drawing/2014/main" id="{64EBD4A2-94D0-40E5-982D-AFE91898FB7C}"/>
              </a:ext>
            </a:extLst>
          </p:cNvPr>
          <p:cNvSpPr txBox="1">
            <a:spLocks noChangeArrowheads="1"/>
          </p:cNvSpPr>
          <p:nvPr/>
        </p:nvSpPr>
        <p:spPr bwMode="auto">
          <a:xfrm>
            <a:off x="2889365" y="1833658"/>
            <a:ext cx="6153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i="1" dirty="0">
                <a:solidFill>
                  <a:srgbClr val="62305E"/>
                </a:solidFill>
                <a:latin typeface="微软雅黑" panose="020B0503020204020204" pitchFamily="34" charset="-122"/>
                <a:ea typeface="微软雅黑" panose="020B0503020204020204" pitchFamily="34" charset="-122"/>
              </a:rPr>
              <a:t>8 sectors=16</a:t>
            </a:r>
            <a:r>
              <a:rPr lang="zh-CN" altLang="en-US" i="1" dirty="0">
                <a:solidFill>
                  <a:srgbClr val="62305E"/>
                </a:solidFill>
                <a:latin typeface="微软雅黑" panose="020B0503020204020204" pitchFamily="34" charset="-122"/>
                <a:ea typeface="微软雅黑" panose="020B0503020204020204" pitchFamily="34" charset="-122"/>
              </a:rPr>
              <a:t> </a:t>
            </a:r>
            <a:r>
              <a:rPr lang="en-US" altLang="zh-CN" i="1" dirty="0">
                <a:solidFill>
                  <a:srgbClr val="62305E"/>
                </a:solidFill>
                <a:latin typeface="微软雅黑" panose="020B0503020204020204" pitchFamily="34" charset="-122"/>
                <a:ea typeface="微软雅黑" panose="020B0503020204020204" pitchFamily="34" charset="-122"/>
              </a:rPr>
              <a:t>half sectors=768 modules=12288 towers</a:t>
            </a:r>
          </a:p>
        </p:txBody>
      </p:sp>
      <p:grpSp>
        <p:nvGrpSpPr>
          <p:cNvPr id="4" name="组合 3">
            <a:extLst>
              <a:ext uri="{FF2B5EF4-FFF2-40B4-BE49-F238E27FC236}">
                <a16:creationId xmlns:a16="http://schemas.microsoft.com/office/drawing/2014/main" id="{6B6AC3AD-5A4F-4D3A-A26D-243B280AC566}"/>
              </a:ext>
            </a:extLst>
          </p:cNvPr>
          <p:cNvGrpSpPr/>
          <p:nvPr/>
        </p:nvGrpSpPr>
        <p:grpSpPr>
          <a:xfrm>
            <a:off x="2030743" y="2202493"/>
            <a:ext cx="8181975" cy="2072167"/>
            <a:chOff x="1558925" y="2163652"/>
            <a:chExt cx="9251950" cy="2313097"/>
          </a:xfrm>
        </p:grpSpPr>
        <p:pic>
          <p:nvPicPr>
            <p:cNvPr id="8196" name="图片 2">
              <a:extLst>
                <a:ext uri="{FF2B5EF4-FFF2-40B4-BE49-F238E27FC236}">
                  <a16:creationId xmlns:a16="http://schemas.microsoft.com/office/drawing/2014/main" id="{B8200C85-EDF5-4EA5-8CBF-08D83581531B}"/>
                </a:ext>
              </a:extLst>
            </p:cNvPr>
            <p:cNvPicPr>
              <a:picLocks noChangeAspect="1"/>
            </p:cNvPicPr>
            <p:nvPr/>
          </p:nvPicPr>
          <p:blipFill rotWithShape="1">
            <a:blip r:embed="rId2">
              <a:extLst>
                <a:ext uri="{28A0092B-C50C-407E-A947-70E740481C1C}">
                  <a14:useLocalDpi xmlns:a14="http://schemas.microsoft.com/office/drawing/2010/main" val="0"/>
                </a:ext>
              </a:extLst>
            </a:blip>
            <a:srcRect t="7015"/>
            <a:stretch/>
          </p:blipFill>
          <p:spPr bwMode="auto">
            <a:xfrm>
              <a:off x="1558925" y="2163652"/>
              <a:ext cx="9251950" cy="231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本框 4">
              <a:extLst>
                <a:ext uri="{FF2B5EF4-FFF2-40B4-BE49-F238E27FC236}">
                  <a16:creationId xmlns:a16="http://schemas.microsoft.com/office/drawing/2014/main" id="{C69B1E0D-22B6-478D-8039-B080F77421D6}"/>
                </a:ext>
              </a:extLst>
            </p:cNvPr>
            <p:cNvSpPr txBox="1">
              <a:spLocks noChangeArrowheads="1"/>
            </p:cNvSpPr>
            <p:nvPr/>
          </p:nvSpPr>
          <p:spPr bwMode="auto">
            <a:xfrm>
              <a:off x="2424114" y="286385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1</a:t>
              </a:r>
              <a:endParaRPr lang="zh-CN" altLang="en-US"/>
            </a:p>
          </p:txBody>
        </p:sp>
        <p:sp>
          <p:nvSpPr>
            <p:cNvPr id="8199" name="文本框 5">
              <a:extLst>
                <a:ext uri="{FF2B5EF4-FFF2-40B4-BE49-F238E27FC236}">
                  <a16:creationId xmlns:a16="http://schemas.microsoft.com/office/drawing/2014/main" id="{EB1C3BE5-E2E6-4248-8072-D637FEAABEAA}"/>
                </a:ext>
              </a:extLst>
            </p:cNvPr>
            <p:cNvSpPr txBox="1">
              <a:spLocks noChangeArrowheads="1"/>
            </p:cNvSpPr>
            <p:nvPr/>
          </p:nvSpPr>
          <p:spPr bwMode="auto">
            <a:xfrm>
              <a:off x="3287714" y="2863850"/>
              <a:ext cx="31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2</a:t>
              </a:r>
              <a:endParaRPr lang="zh-CN" altLang="en-US"/>
            </a:p>
          </p:txBody>
        </p:sp>
        <p:sp>
          <p:nvSpPr>
            <p:cNvPr id="8200" name="文本框 8">
              <a:extLst>
                <a:ext uri="{FF2B5EF4-FFF2-40B4-BE49-F238E27FC236}">
                  <a16:creationId xmlns:a16="http://schemas.microsoft.com/office/drawing/2014/main" id="{704F5CB2-D008-402D-9E64-E2F9BDA0A2A4}"/>
                </a:ext>
              </a:extLst>
            </p:cNvPr>
            <p:cNvSpPr txBox="1">
              <a:spLocks noChangeArrowheads="1"/>
            </p:cNvSpPr>
            <p:nvPr/>
          </p:nvSpPr>
          <p:spPr bwMode="auto">
            <a:xfrm>
              <a:off x="3997325" y="2835275"/>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3</a:t>
              </a:r>
              <a:endParaRPr lang="zh-CN" altLang="en-US"/>
            </a:p>
          </p:txBody>
        </p:sp>
        <p:sp>
          <p:nvSpPr>
            <p:cNvPr id="8201" name="文本框 9">
              <a:extLst>
                <a:ext uri="{FF2B5EF4-FFF2-40B4-BE49-F238E27FC236}">
                  <a16:creationId xmlns:a16="http://schemas.microsoft.com/office/drawing/2014/main" id="{C0D9F4BE-17B1-4A0D-BDD8-0C3A331BF5C3}"/>
                </a:ext>
              </a:extLst>
            </p:cNvPr>
            <p:cNvSpPr txBox="1">
              <a:spLocks noChangeArrowheads="1"/>
            </p:cNvSpPr>
            <p:nvPr/>
          </p:nvSpPr>
          <p:spPr bwMode="auto">
            <a:xfrm>
              <a:off x="4860926" y="2924175"/>
              <a:ext cx="31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4</a:t>
              </a:r>
              <a:endParaRPr lang="zh-CN" altLang="en-US"/>
            </a:p>
          </p:txBody>
        </p:sp>
        <p:sp>
          <p:nvSpPr>
            <p:cNvPr id="8202" name="文本框 10">
              <a:extLst>
                <a:ext uri="{FF2B5EF4-FFF2-40B4-BE49-F238E27FC236}">
                  <a16:creationId xmlns:a16="http://schemas.microsoft.com/office/drawing/2014/main" id="{87A60303-052A-4344-A673-9F1223B3C543}"/>
                </a:ext>
              </a:extLst>
            </p:cNvPr>
            <p:cNvSpPr txBox="1">
              <a:spLocks noChangeArrowheads="1"/>
            </p:cNvSpPr>
            <p:nvPr/>
          </p:nvSpPr>
          <p:spPr bwMode="auto">
            <a:xfrm>
              <a:off x="5799139" y="2916238"/>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5</a:t>
              </a:r>
              <a:endParaRPr lang="zh-CN" altLang="en-US"/>
            </a:p>
          </p:txBody>
        </p:sp>
        <p:sp>
          <p:nvSpPr>
            <p:cNvPr id="8203" name="文本框 11">
              <a:extLst>
                <a:ext uri="{FF2B5EF4-FFF2-40B4-BE49-F238E27FC236}">
                  <a16:creationId xmlns:a16="http://schemas.microsoft.com/office/drawing/2014/main" id="{1C230BF3-7531-40B8-A6CD-FFDA87F06394}"/>
                </a:ext>
              </a:extLst>
            </p:cNvPr>
            <p:cNvSpPr txBox="1">
              <a:spLocks noChangeArrowheads="1"/>
            </p:cNvSpPr>
            <p:nvPr/>
          </p:nvSpPr>
          <p:spPr bwMode="auto">
            <a:xfrm>
              <a:off x="6664325" y="3048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t>6</a:t>
              </a:r>
              <a:endParaRPr lang="zh-CN" altLang="en-US" dirty="0"/>
            </a:p>
          </p:txBody>
        </p:sp>
        <p:sp>
          <p:nvSpPr>
            <p:cNvPr id="8204" name="文本框 12">
              <a:extLst>
                <a:ext uri="{FF2B5EF4-FFF2-40B4-BE49-F238E27FC236}">
                  <a16:creationId xmlns:a16="http://schemas.microsoft.com/office/drawing/2014/main" id="{5B9DD64D-FE5C-465F-9B06-AD812219C89C}"/>
                </a:ext>
              </a:extLst>
            </p:cNvPr>
            <p:cNvSpPr txBox="1">
              <a:spLocks noChangeArrowheads="1"/>
            </p:cNvSpPr>
            <p:nvPr/>
          </p:nvSpPr>
          <p:spPr bwMode="auto">
            <a:xfrm>
              <a:off x="7705725" y="300990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7</a:t>
              </a:r>
              <a:endParaRPr lang="zh-CN" altLang="en-US"/>
            </a:p>
          </p:txBody>
        </p:sp>
        <p:sp>
          <p:nvSpPr>
            <p:cNvPr id="8205" name="文本框 13">
              <a:extLst>
                <a:ext uri="{FF2B5EF4-FFF2-40B4-BE49-F238E27FC236}">
                  <a16:creationId xmlns:a16="http://schemas.microsoft.com/office/drawing/2014/main" id="{D8DA65CE-6569-4C87-9866-4614AE4767AC}"/>
                </a:ext>
              </a:extLst>
            </p:cNvPr>
            <p:cNvSpPr txBox="1">
              <a:spLocks noChangeArrowheads="1"/>
            </p:cNvSpPr>
            <p:nvPr/>
          </p:nvSpPr>
          <p:spPr bwMode="auto">
            <a:xfrm>
              <a:off x="9029700" y="3030538"/>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t>8</a:t>
              </a:r>
              <a:endParaRPr lang="zh-CN" altLang="en-US"/>
            </a:p>
          </p:txBody>
        </p:sp>
      </p:grpSp>
      <p:sp>
        <p:nvSpPr>
          <p:cNvPr id="8206" name="文本框 14">
            <a:extLst>
              <a:ext uri="{FF2B5EF4-FFF2-40B4-BE49-F238E27FC236}">
                <a16:creationId xmlns:a16="http://schemas.microsoft.com/office/drawing/2014/main" id="{0193FA2A-E791-4F47-9061-D513667C1F93}"/>
              </a:ext>
            </a:extLst>
          </p:cNvPr>
          <p:cNvSpPr txBox="1">
            <a:spLocks noChangeArrowheads="1"/>
          </p:cNvSpPr>
          <p:nvPr/>
        </p:nvSpPr>
        <p:spPr bwMode="auto">
          <a:xfrm>
            <a:off x="3855976" y="4249660"/>
            <a:ext cx="4220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微软雅黑" panose="020B0503020204020204" pitchFamily="34" charset="-122"/>
                <a:ea typeface="微软雅黑" panose="020B0503020204020204" pitchFamily="34" charset="-122"/>
              </a:rPr>
              <a:t>Modules produced in each institutes</a:t>
            </a:r>
            <a:endParaRPr lang="zh-CN" altLang="en-US" dirty="0">
              <a:latin typeface="微软雅黑" panose="020B0503020204020204" pitchFamily="34" charset="-122"/>
              <a:ea typeface="微软雅黑" panose="020B0503020204020204" pitchFamily="34" charset="-122"/>
            </a:endParaRPr>
          </a:p>
        </p:txBody>
      </p:sp>
      <p:graphicFrame>
        <p:nvGraphicFramePr>
          <p:cNvPr id="15" name="表格 14">
            <a:extLst>
              <a:ext uri="{FF2B5EF4-FFF2-40B4-BE49-F238E27FC236}">
                <a16:creationId xmlns:a16="http://schemas.microsoft.com/office/drawing/2014/main" id="{0ED8888B-596C-4DCF-8F06-C45368170ED8}"/>
              </a:ext>
            </a:extLst>
          </p:cNvPr>
          <p:cNvGraphicFramePr>
            <a:graphicFrameLocks noGrp="1"/>
          </p:cNvGraphicFramePr>
          <p:nvPr>
            <p:extLst>
              <p:ext uri="{D42A27DB-BD31-4B8C-83A1-F6EECF244321}">
                <p14:modId xmlns:p14="http://schemas.microsoft.com/office/powerpoint/2010/main" val="290319225"/>
              </p:ext>
            </p:extLst>
          </p:nvPr>
        </p:nvGraphicFramePr>
        <p:xfrm>
          <a:off x="2424114" y="4655507"/>
          <a:ext cx="7315200" cy="185420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tblGrid>
              <a:tr h="370840">
                <a:tc>
                  <a:txBody>
                    <a:bodyPr/>
                    <a:lstStyle/>
                    <a:p>
                      <a:endParaRPr lang="zh-CN" altLang="en-US" dirty="0"/>
                    </a:p>
                  </a:txBody>
                  <a:tcPr marL="91437" marR="91437"/>
                </a:tc>
                <a:tc>
                  <a:txBody>
                    <a:bodyPr/>
                    <a:lstStyle/>
                    <a:p>
                      <a:r>
                        <a:rPr lang="en-US" altLang="zh-CN" sz="1800" dirty="0"/>
                        <a:t>1</a:t>
                      </a:r>
                      <a:endParaRPr lang="zh-CN" altLang="en-US" sz="1800" dirty="0"/>
                    </a:p>
                  </a:txBody>
                  <a:tcPr marL="91437" marR="91437"/>
                </a:tc>
                <a:tc>
                  <a:txBody>
                    <a:bodyPr/>
                    <a:lstStyle/>
                    <a:p>
                      <a:r>
                        <a:rPr lang="en-US" altLang="zh-CN" dirty="0"/>
                        <a:t> </a:t>
                      </a:r>
                      <a:r>
                        <a:rPr lang="en-US" altLang="zh-CN" sz="1800" dirty="0"/>
                        <a:t>2</a:t>
                      </a:r>
                      <a:endParaRPr lang="zh-CN" altLang="en-US" sz="1800" dirty="0"/>
                    </a:p>
                  </a:txBody>
                  <a:tcPr marL="91437" marR="91437"/>
                </a:tc>
                <a:tc>
                  <a:txBody>
                    <a:bodyPr/>
                    <a:lstStyle/>
                    <a:p>
                      <a:r>
                        <a:rPr lang="en-US" altLang="zh-CN" sz="1800" dirty="0"/>
                        <a:t>    3</a:t>
                      </a:r>
                      <a:endParaRPr lang="zh-CN" altLang="en-US" sz="1800" dirty="0"/>
                    </a:p>
                  </a:txBody>
                  <a:tcPr marL="91437" marR="91437"/>
                </a:tc>
                <a:tc>
                  <a:txBody>
                    <a:bodyPr/>
                    <a:lstStyle/>
                    <a:p>
                      <a:r>
                        <a:rPr lang="en-US" altLang="zh-CN" sz="1800" dirty="0"/>
                        <a:t>4</a:t>
                      </a:r>
                      <a:endParaRPr lang="zh-CN" altLang="en-US" sz="1800" dirty="0"/>
                    </a:p>
                  </a:txBody>
                  <a:tcPr marL="91437" marR="91437"/>
                </a:tc>
                <a:tc>
                  <a:txBody>
                    <a:bodyPr/>
                    <a:lstStyle/>
                    <a:p>
                      <a:r>
                        <a:rPr lang="en-US" altLang="zh-CN" sz="1800" dirty="0"/>
                        <a:t>5</a:t>
                      </a:r>
                      <a:endParaRPr lang="zh-CN" altLang="en-US" sz="1800" dirty="0"/>
                    </a:p>
                  </a:txBody>
                  <a:tcPr marL="91437" marR="91437"/>
                </a:tc>
                <a:tc>
                  <a:txBody>
                    <a:bodyPr/>
                    <a:lstStyle/>
                    <a:p>
                      <a:r>
                        <a:rPr lang="en-US" altLang="zh-CN" sz="1800" dirty="0"/>
                        <a:t>6</a:t>
                      </a:r>
                      <a:endParaRPr lang="zh-CN" altLang="en-US" sz="1800" dirty="0"/>
                    </a:p>
                  </a:txBody>
                  <a:tcPr marL="91437" marR="91437"/>
                </a:tc>
                <a:tc>
                  <a:txBody>
                    <a:bodyPr/>
                    <a:lstStyle/>
                    <a:p>
                      <a:r>
                        <a:rPr lang="en-US" altLang="zh-CN" sz="1800" dirty="0"/>
                        <a:t>7</a:t>
                      </a:r>
                      <a:endParaRPr lang="zh-CN" altLang="en-US" sz="1800" dirty="0"/>
                    </a:p>
                  </a:txBody>
                  <a:tcPr marL="91437" marR="91437"/>
                </a:tc>
                <a:tc>
                  <a:txBody>
                    <a:bodyPr/>
                    <a:lstStyle/>
                    <a:p>
                      <a:r>
                        <a:rPr lang="en-US" altLang="zh-CN" sz="1800" dirty="0"/>
                        <a:t>8</a:t>
                      </a:r>
                      <a:endParaRPr lang="zh-CN" altLang="en-US" sz="1800" dirty="0"/>
                    </a:p>
                  </a:txBody>
                  <a:tcPr marL="91437" marR="91437"/>
                </a:tc>
                <a:tc>
                  <a:txBody>
                    <a:bodyPr/>
                    <a:lstStyle/>
                    <a:p>
                      <a:r>
                        <a:rPr lang="en-US" altLang="zh-CN" sz="1800" dirty="0"/>
                        <a:t>Total</a:t>
                      </a:r>
                      <a:endParaRPr lang="zh-CN" altLang="en-US" sz="1800" dirty="0"/>
                    </a:p>
                  </a:txBody>
                  <a:tcPr marL="91437" marR="91437"/>
                </a:tc>
                <a:extLst>
                  <a:ext uri="{0D108BD9-81ED-4DB2-BD59-A6C34878D82A}">
                    <a16:rowId xmlns:a16="http://schemas.microsoft.com/office/drawing/2014/main" val="10000"/>
                  </a:ext>
                </a:extLst>
              </a:tr>
              <a:tr h="370840">
                <a:tc>
                  <a:txBody>
                    <a:bodyPr/>
                    <a:lstStyle/>
                    <a:p>
                      <a:r>
                        <a:rPr lang="en-US" altLang="zh-CN" dirty="0">
                          <a:solidFill>
                            <a:schemeClr val="tx1"/>
                          </a:solidFill>
                        </a:rPr>
                        <a:t>THU</a:t>
                      </a:r>
                      <a:endParaRPr lang="zh-CN" altLang="en-US" dirty="0">
                        <a:solidFill>
                          <a:schemeClr val="tx1"/>
                        </a:solidFill>
                      </a:endParaRPr>
                    </a:p>
                  </a:txBody>
                  <a:tcPr marL="91437" marR="91437"/>
                </a:tc>
                <a:tc>
                  <a:txBody>
                    <a:bodyPr/>
                    <a:lstStyle/>
                    <a:p>
                      <a:endParaRPr lang="zh-CN" altLang="en-US"/>
                    </a:p>
                  </a:txBody>
                  <a:tcPr marL="91437" marR="91437"/>
                </a:tc>
                <a:tc>
                  <a:txBody>
                    <a:bodyPr/>
                    <a:lstStyle/>
                    <a:p>
                      <a:endParaRPr lang="zh-CN" altLang="en-US" dirty="0"/>
                    </a:p>
                  </a:txBody>
                  <a:tcPr marL="91437" marR="91437"/>
                </a:tc>
                <a:tc>
                  <a:txBody>
                    <a:bodyPr/>
                    <a:lstStyle/>
                    <a:p>
                      <a:endParaRPr lang="zh-CN" altLang="en-US" dirty="0"/>
                    </a:p>
                  </a:txBody>
                  <a:tcPr marL="91437" marR="91437"/>
                </a:tc>
                <a:tc>
                  <a:txBody>
                    <a:bodyPr/>
                    <a:lstStyle/>
                    <a:p>
                      <a:r>
                        <a:rPr lang="en-US" altLang="zh-CN" dirty="0"/>
                        <a:t>76</a:t>
                      </a:r>
                      <a:endParaRPr lang="zh-CN" altLang="en-US" dirty="0"/>
                    </a:p>
                  </a:txBody>
                  <a:tcPr marL="91437" marR="91437"/>
                </a:tc>
                <a:tc>
                  <a:txBody>
                    <a:bodyPr/>
                    <a:lstStyle/>
                    <a:p>
                      <a:r>
                        <a:rPr lang="en-US" altLang="zh-CN" dirty="0"/>
                        <a:t>96</a:t>
                      </a:r>
                      <a:endParaRPr lang="zh-CN" altLang="en-US" dirty="0"/>
                    </a:p>
                  </a:txBody>
                  <a:tcPr marL="91437" marR="91437"/>
                </a:tc>
                <a:tc>
                  <a:txBody>
                    <a:bodyPr/>
                    <a:lstStyle/>
                    <a:p>
                      <a:r>
                        <a:rPr lang="en-US" altLang="zh-CN" dirty="0"/>
                        <a:t>96</a:t>
                      </a:r>
                      <a:endParaRPr lang="zh-CN" altLang="en-US" dirty="0"/>
                    </a:p>
                  </a:txBody>
                  <a:tcPr marL="91437" marR="91437"/>
                </a:tc>
                <a:tc>
                  <a:txBody>
                    <a:bodyPr/>
                    <a:lstStyle/>
                    <a:p>
                      <a:r>
                        <a:rPr lang="en-US" altLang="zh-CN" dirty="0"/>
                        <a:t>96</a:t>
                      </a:r>
                      <a:endParaRPr lang="zh-CN" altLang="en-US" dirty="0"/>
                    </a:p>
                  </a:txBody>
                  <a:tcPr marL="91437" marR="91437"/>
                </a:tc>
                <a:tc>
                  <a:txBody>
                    <a:bodyPr/>
                    <a:lstStyle/>
                    <a:p>
                      <a:r>
                        <a:rPr lang="en-US" altLang="zh-CN" dirty="0"/>
                        <a:t>96</a:t>
                      </a:r>
                      <a:endParaRPr lang="zh-CN" altLang="en-US" dirty="0"/>
                    </a:p>
                  </a:txBody>
                  <a:tcPr marL="91437" marR="91437"/>
                </a:tc>
                <a:tc>
                  <a:txBody>
                    <a:bodyPr/>
                    <a:lstStyle/>
                    <a:p>
                      <a:r>
                        <a:rPr lang="en-US" altLang="zh-CN" dirty="0"/>
                        <a:t>460</a:t>
                      </a:r>
                      <a:endParaRPr lang="zh-CN" altLang="en-US" dirty="0"/>
                    </a:p>
                  </a:txBody>
                  <a:tcPr marL="91437" marR="91437"/>
                </a:tc>
                <a:extLst>
                  <a:ext uri="{0D108BD9-81ED-4DB2-BD59-A6C34878D82A}">
                    <a16:rowId xmlns:a16="http://schemas.microsoft.com/office/drawing/2014/main" val="10001"/>
                  </a:ext>
                </a:extLst>
              </a:tr>
              <a:tr h="370840">
                <a:tc>
                  <a:txBody>
                    <a:bodyPr/>
                    <a:lstStyle/>
                    <a:p>
                      <a:pPr marL="0" algn="l" defTabSz="914400" rtl="0" eaLnBrk="1" latinLnBrk="0" hangingPunct="1"/>
                      <a:r>
                        <a:rPr lang="en-US" altLang="zh-CN" sz="1800" kern="1200" dirty="0">
                          <a:solidFill>
                            <a:schemeClr val="tx1"/>
                          </a:solidFill>
                          <a:latin typeface="+mn-lt"/>
                          <a:ea typeface="+mn-ea"/>
                          <a:cs typeface="+mn-cs"/>
                        </a:rPr>
                        <a:t>SDU</a:t>
                      </a:r>
                      <a:endParaRPr lang="zh-CN" altLang="en-US" sz="1800" kern="1200" dirty="0">
                        <a:solidFill>
                          <a:schemeClr val="tx1"/>
                        </a:solidFill>
                        <a:latin typeface="+mn-lt"/>
                        <a:ea typeface="+mn-ea"/>
                        <a:cs typeface="+mn-cs"/>
                      </a:endParaRPr>
                    </a:p>
                  </a:txBody>
                  <a:tcPr marL="91437" marR="91437"/>
                </a:tc>
                <a:tc>
                  <a:txBody>
                    <a:bodyPr/>
                    <a:lstStyle/>
                    <a:p>
                      <a:endParaRPr lang="zh-CN" altLang="en-US"/>
                    </a:p>
                  </a:txBody>
                  <a:tcPr marL="91437" marR="91437"/>
                </a:tc>
                <a:tc>
                  <a:txBody>
                    <a:bodyPr/>
                    <a:lstStyle/>
                    <a:p>
                      <a:r>
                        <a:rPr lang="en-US" altLang="zh-CN" dirty="0"/>
                        <a:t>38</a:t>
                      </a:r>
                      <a:endParaRPr lang="zh-CN" altLang="en-US" dirty="0"/>
                    </a:p>
                  </a:txBody>
                  <a:tcPr marL="91437" marR="91437"/>
                </a:tc>
                <a:tc>
                  <a:txBody>
                    <a:bodyPr/>
                    <a:lstStyle/>
                    <a:p>
                      <a:r>
                        <a:rPr lang="en-US" altLang="zh-CN" dirty="0"/>
                        <a:t>96</a:t>
                      </a:r>
                      <a:endParaRPr lang="zh-CN" altLang="en-US" dirty="0"/>
                    </a:p>
                  </a:txBody>
                  <a:tcPr marL="91437" marR="91437"/>
                </a:tc>
                <a:tc>
                  <a:txBody>
                    <a:bodyPr/>
                    <a:lstStyle/>
                    <a:p>
                      <a:r>
                        <a:rPr lang="en-US" altLang="zh-CN" dirty="0"/>
                        <a:t>20</a:t>
                      </a:r>
                      <a:endParaRPr lang="zh-CN" altLang="en-US" dirty="0"/>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r>
                        <a:rPr lang="en-US" altLang="zh-CN" dirty="0"/>
                        <a:t>154</a:t>
                      </a:r>
                      <a:endParaRPr lang="zh-CN" altLang="en-US" dirty="0"/>
                    </a:p>
                  </a:txBody>
                  <a:tcPr marL="91437" marR="91437"/>
                </a:tc>
                <a:extLst>
                  <a:ext uri="{0D108BD9-81ED-4DB2-BD59-A6C34878D82A}">
                    <a16:rowId xmlns:a16="http://schemas.microsoft.com/office/drawing/2014/main" val="10002"/>
                  </a:ext>
                </a:extLst>
              </a:tr>
              <a:tr h="370840">
                <a:tc>
                  <a:txBody>
                    <a:bodyPr/>
                    <a:lstStyle/>
                    <a:p>
                      <a:pPr marL="0" algn="l" defTabSz="914400" rtl="0" eaLnBrk="1" latinLnBrk="0" hangingPunct="1"/>
                      <a:r>
                        <a:rPr lang="en-US" altLang="zh-CN" sz="1800" kern="1200" dirty="0">
                          <a:solidFill>
                            <a:schemeClr val="tx1"/>
                          </a:solidFill>
                          <a:latin typeface="+mn-lt"/>
                          <a:ea typeface="+mn-ea"/>
                          <a:cs typeface="+mn-cs"/>
                        </a:rPr>
                        <a:t>FDU</a:t>
                      </a:r>
                      <a:endParaRPr lang="zh-CN" altLang="en-US" sz="1800" kern="1200" dirty="0">
                        <a:solidFill>
                          <a:schemeClr val="tx1"/>
                        </a:solidFill>
                        <a:latin typeface="+mn-lt"/>
                        <a:ea typeface="+mn-ea"/>
                        <a:cs typeface="+mn-cs"/>
                      </a:endParaRPr>
                    </a:p>
                  </a:txBody>
                  <a:tcPr marL="91437" marR="91437"/>
                </a:tc>
                <a:tc>
                  <a:txBody>
                    <a:bodyPr/>
                    <a:lstStyle/>
                    <a:p>
                      <a:r>
                        <a:rPr lang="en-US" altLang="zh-CN" dirty="0"/>
                        <a:t>19</a:t>
                      </a:r>
                      <a:endParaRPr lang="zh-CN" altLang="en-US" dirty="0"/>
                    </a:p>
                  </a:txBody>
                  <a:tcPr marL="91437" marR="91437"/>
                </a:tc>
                <a:tc>
                  <a:txBody>
                    <a:bodyPr/>
                    <a:lstStyle/>
                    <a:p>
                      <a:r>
                        <a:rPr lang="en-US" altLang="zh-CN" dirty="0"/>
                        <a:t>58</a:t>
                      </a:r>
                      <a:endParaRPr lang="zh-CN" altLang="en-US" dirty="0"/>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r>
                        <a:rPr lang="en-US" altLang="zh-CN" dirty="0"/>
                        <a:t>77</a:t>
                      </a:r>
                      <a:endParaRPr lang="zh-CN" altLang="en-US" dirty="0"/>
                    </a:p>
                  </a:txBody>
                  <a:tcPr marL="91437" marR="91437"/>
                </a:tc>
                <a:extLst>
                  <a:ext uri="{0D108BD9-81ED-4DB2-BD59-A6C34878D82A}">
                    <a16:rowId xmlns:a16="http://schemas.microsoft.com/office/drawing/2014/main" val="10003"/>
                  </a:ext>
                </a:extLst>
              </a:tr>
              <a:tr h="370840">
                <a:tc>
                  <a:txBody>
                    <a:bodyPr/>
                    <a:lstStyle/>
                    <a:p>
                      <a:pPr marL="0" algn="l" defTabSz="914400" rtl="0" eaLnBrk="1" latinLnBrk="0" hangingPunct="1"/>
                      <a:r>
                        <a:rPr lang="en-US" altLang="zh-CN" sz="1800" kern="1200" dirty="0">
                          <a:solidFill>
                            <a:schemeClr val="tx1"/>
                          </a:solidFill>
                          <a:latin typeface="+mn-lt"/>
                          <a:ea typeface="+mn-ea"/>
                          <a:cs typeface="+mn-cs"/>
                        </a:rPr>
                        <a:t>USC</a:t>
                      </a:r>
                      <a:endParaRPr lang="zh-CN" altLang="en-US" sz="1800" kern="1200" dirty="0">
                        <a:solidFill>
                          <a:schemeClr val="tx1"/>
                        </a:solidFill>
                        <a:latin typeface="+mn-lt"/>
                        <a:ea typeface="+mn-ea"/>
                        <a:cs typeface="+mn-cs"/>
                      </a:endParaRPr>
                    </a:p>
                  </a:txBody>
                  <a:tcPr marL="91437" marR="91437"/>
                </a:tc>
                <a:tc>
                  <a:txBody>
                    <a:bodyPr/>
                    <a:lstStyle/>
                    <a:p>
                      <a:r>
                        <a:rPr lang="en-US" altLang="zh-CN" dirty="0"/>
                        <a:t>77</a:t>
                      </a:r>
                      <a:endParaRPr lang="zh-CN" altLang="en-US" dirty="0"/>
                    </a:p>
                  </a:txBody>
                  <a:tcPr marL="91437" marR="91437"/>
                </a:tc>
                <a:tc>
                  <a:txBody>
                    <a:bodyPr/>
                    <a:lstStyle/>
                    <a:p>
                      <a:endParaRPr lang="zh-CN" altLang="en-US" dirty="0"/>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a:p>
                  </a:txBody>
                  <a:tcPr marL="91437" marR="91437"/>
                </a:tc>
                <a:tc>
                  <a:txBody>
                    <a:bodyPr/>
                    <a:lstStyle/>
                    <a:p>
                      <a:endParaRPr lang="zh-CN" altLang="en-US" dirty="0"/>
                    </a:p>
                  </a:txBody>
                  <a:tcPr marL="91437" marR="91437"/>
                </a:tc>
                <a:tc>
                  <a:txBody>
                    <a:bodyPr/>
                    <a:lstStyle/>
                    <a:p>
                      <a:endParaRPr lang="zh-CN" altLang="en-US" dirty="0"/>
                    </a:p>
                  </a:txBody>
                  <a:tcPr marL="91437" marR="91437"/>
                </a:tc>
                <a:tc>
                  <a:txBody>
                    <a:bodyPr/>
                    <a:lstStyle/>
                    <a:p>
                      <a:r>
                        <a:rPr lang="en-US" altLang="zh-CN" dirty="0"/>
                        <a:t>77</a:t>
                      </a:r>
                      <a:endParaRPr lang="zh-CN" altLang="en-US" dirty="0"/>
                    </a:p>
                  </a:txBody>
                  <a:tcPr marL="91437" marR="91437"/>
                </a:tc>
                <a:extLst>
                  <a:ext uri="{0D108BD9-81ED-4DB2-BD59-A6C34878D82A}">
                    <a16:rowId xmlns:a16="http://schemas.microsoft.com/office/drawing/2014/main" val="10004"/>
                  </a:ext>
                </a:extLst>
              </a:tr>
            </a:tbl>
          </a:graphicData>
        </a:graphic>
      </p:graphicFrame>
      <p:sp>
        <p:nvSpPr>
          <p:cNvPr id="2" name="MH_Number_4">
            <a:hlinkClick r:id="rId3" action="ppaction://hlinksldjump"/>
            <a:extLst>
              <a:ext uri="{FF2B5EF4-FFF2-40B4-BE49-F238E27FC236}">
                <a16:creationId xmlns:a16="http://schemas.microsoft.com/office/drawing/2014/main" id="{AAC85DBA-331F-42BA-960F-710D289C6077}"/>
              </a:ext>
            </a:extLst>
          </p:cNvPr>
          <p:cNvSpPr/>
          <p:nvPr/>
        </p:nvSpPr>
        <p:spPr>
          <a:xfrm>
            <a:off x="325823" y="495006"/>
            <a:ext cx="801727" cy="430834"/>
          </a:xfrm>
          <a:custGeom>
            <a:avLst/>
            <a:gdLst>
              <a:gd name="txL" fmla="*/ 0 w 374121"/>
              <a:gd name="txT" fmla="*/ 0 h 196322"/>
              <a:gd name="txR" fmla="*/ 374121 w 374121"/>
              <a:gd name="txB" fmla="*/ 196322 h 196322"/>
            </a:gdLst>
            <a:ahLst/>
            <a:cxnLst>
              <a:cxn ang="0">
                <a:pos x="0" y="0"/>
              </a:cxn>
              <a:cxn ang="0">
                <a:pos x="440265" y="0"/>
              </a:cxn>
              <a:cxn ang="0">
                <a:pos x="600003" y="314855"/>
              </a:cxn>
              <a:cxn ang="0">
                <a:pos x="0" y="314855"/>
              </a:cxn>
            </a:cxnLst>
            <a:rect l="txL" t="txT" r="txR" b="txB"/>
            <a:pathLst>
              <a:path w="374121" h="196322">
                <a:moveTo>
                  <a:pt x="0" y="0"/>
                </a:moveTo>
                <a:lnTo>
                  <a:pt x="274519" y="0"/>
                </a:lnTo>
                <a:lnTo>
                  <a:pt x="374121" y="196322"/>
                </a:lnTo>
                <a:lnTo>
                  <a:pt x="0" y="196322"/>
                </a:lnTo>
                <a:lnTo>
                  <a:pt x="0" y="0"/>
                </a:lnTo>
                <a:close/>
              </a:path>
            </a:pathLst>
          </a:custGeom>
          <a:solidFill>
            <a:srgbClr val="62305E"/>
          </a:solidFill>
          <a:ln w="12700" cap="flat" cmpd="sng">
            <a:solidFill>
              <a:srgbClr val="62305E"/>
            </a:solidFill>
            <a:prstDash val="solid"/>
            <a:miter/>
            <a:headEnd type="none" w="med" len="med"/>
            <a:tailEnd type="none" w="med" len="med"/>
          </a:ln>
        </p:spPr>
        <p:txBody>
          <a:bodyPr lIns="0" tIns="0" rIns="72000" bIns="0" anchor="ctr"/>
          <a:lstStyle>
            <a:defPPr>
              <a:defRPr lang="zh-CN"/>
            </a:defPPr>
            <a:lvl1pPr marL="0" lvl="0"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1pPr>
            <a:lvl2pPr marL="457200" lvl="1"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2pPr>
            <a:lvl3pPr marL="914400" lvl="2"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3pPr>
            <a:lvl4pPr marL="1371600" lvl="3"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4pPr>
            <a:lvl5pPr marL="1828800" lvl="4"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5pPr>
            <a:lvl6pPr marL="2286000" lvl="5"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6pPr>
            <a:lvl7pPr marL="2743200" lvl="6"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7pPr>
            <a:lvl8pPr marL="3200400" lvl="7"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8pPr>
            <a:lvl9pPr marL="3657600" lvl="8" indent="0" algn="l" defTabSz="914400" eaLnBrk="0" fontAlgn="base" latinLnBrk="0" hangingPunct="0">
              <a:spcBef>
                <a:spcPct val="0"/>
              </a:spcBef>
              <a:spcAft>
                <a:spcPct val="0"/>
              </a:spcAft>
              <a:buNone/>
              <a:defRPr sz="1800" b="0" i="0" u="none" kern="1200" baseline="0">
                <a:solidFill>
                  <a:schemeClr val="tx1"/>
                </a:solidFill>
                <a:latin typeface="Arial" charset="0"/>
                <a:ea typeface="黑体" pitchFamily="49" charset="-122"/>
              </a:defRPr>
            </a:lvl9pPr>
          </a:lstStyle>
          <a:p>
            <a:pPr lvl="0" algn="ctr" eaLnBrk="1" hangingPunct="1"/>
            <a:r>
              <a:rPr lang="en-US" altLang="zh-CN" sz="2400" dirty="0">
                <a:solidFill>
                  <a:srgbClr val="FFFFFF"/>
                </a:solidFill>
                <a:ea typeface="Times New Roman" pitchFamily="18" charset="0"/>
              </a:rPr>
              <a:t>1</a:t>
            </a:r>
            <a:endParaRPr lang="zh-CN" altLang="en-US" sz="2400" dirty="0">
              <a:solidFill>
                <a:srgbClr val="FFFFFF"/>
              </a:solidFill>
              <a:ea typeface="Times New Roman" pitchFamily="18" charset="0"/>
            </a:endParaRPr>
          </a:p>
        </p:txBody>
      </p:sp>
      <p:sp>
        <p:nvSpPr>
          <p:cNvPr id="3" name="MH_Entry_4">
            <a:hlinkClick r:id="rId3" action="ppaction://hlinksldjump"/>
            <a:extLst>
              <a:ext uri="{FF2B5EF4-FFF2-40B4-BE49-F238E27FC236}">
                <a16:creationId xmlns:a16="http://schemas.microsoft.com/office/drawing/2014/main" id="{A2B1E3A1-EB56-424B-AAF9-9071DB3C23C8}"/>
              </a:ext>
            </a:extLst>
          </p:cNvPr>
          <p:cNvSpPr/>
          <p:nvPr/>
        </p:nvSpPr>
        <p:spPr>
          <a:xfrm>
            <a:off x="1128397" y="495006"/>
            <a:ext cx="3335318" cy="4387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rgbClr val="62305E"/>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noAutofit/>
          </a:bodyPr>
          <a:lstStyle>
            <a:defPPr>
              <a:defRPr lang="zh-CN"/>
            </a:defPPr>
            <a:lvl1pPr marL="0" lvl="0"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1pPr>
            <a:lvl2pPr marL="457200" lvl="1"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2pPr>
            <a:lvl3pPr marL="914400" lvl="2"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3pPr>
            <a:lvl4pPr marL="1371600" lvl="3"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4pPr>
            <a:lvl5pPr marL="1828800" lvl="4"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5pPr>
            <a:lvl6pPr marL="2286000" lvl="5"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6pPr>
            <a:lvl7pPr marL="2743200" lvl="6"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7pPr>
            <a:lvl8pPr marL="3200400" lvl="7"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8pPr>
            <a:lvl9pPr marL="3657600" lvl="8" indent="0" algn="l" defTabSz="914400" eaLnBrk="0" fontAlgn="base" latinLnBrk="0" hangingPunct="0">
              <a:spcBef>
                <a:spcPct val="0"/>
              </a:spcBef>
              <a:spcAft>
                <a:spcPct val="0"/>
              </a:spcAft>
              <a:buNone/>
              <a:defRPr sz="1800" b="0" i="0" u="none" kern="1200" baseline="0">
                <a:solidFill>
                  <a:schemeClr val="lt1"/>
                </a:solidFill>
                <a:latin typeface="+mn-lt"/>
                <a:ea typeface="+mn-ea"/>
                <a:cs typeface="+mn-cs"/>
              </a:defRPr>
            </a:lvl9pPr>
          </a:lstStyle>
          <a:p>
            <a:pPr marL="0" lvl="1" algn="ctr" defTabSz="1866900">
              <a:lnSpc>
                <a:spcPct val="90000"/>
              </a:lnSpc>
              <a:spcAft>
                <a:spcPct val="15000"/>
              </a:spcAft>
            </a:pPr>
            <a:r>
              <a:rPr lang="en-US" altLang="zh-CN" sz="2400" dirty="0">
                <a:solidFill>
                  <a:srgbClr val="62305E"/>
                </a:solidFill>
                <a:latin typeface="微软雅黑" panose="020B0503020204020204" pitchFamily="34" charset="-122"/>
                <a:ea typeface="微软雅黑" panose="020B0503020204020204" pitchFamily="34" charset="-122"/>
              </a:rPr>
              <a:t>Production in China</a:t>
            </a:r>
            <a:endParaRPr lang="zh-CN" altLang="en-US" sz="2400" dirty="0">
              <a:solidFill>
                <a:srgbClr val="62305E"/>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C103A469-52F7-484F-AFDA-07DF476AD680}"/>
              </a:ext>
            </a:extLst>
          </p:cNvPr>
          <p:cNvSpPr txBox="1"/>
          <p:nvPr/>
        </p:nvSpPr>
        <p:spPr>
          <a:xfrm>
            <a:off x="1312096" y="1062297"/>
            <a:ext cx="9567808" cy="499624"/>
          </a:xfrm>
          <a:prstGeom prst="rect">
            <a:avLst/>
          </a:prstGeom>
          <a:noFill/>
        </p:spPr>
        <p:txBody>
          <a:bodyPr wrap="square">
            <a:spAutoFit/>
          </a:bodyPr>
          <a:lstStyle/>
          <a:p>
            <a:pPr algn="ctr">
              <a:lnSpc>
                <a:spcPct val="150000"/>
              </a:lnSpc>
            </a:pPr>
            <a:r>
              <a:rPr lang="en-US" altLang="zh-CN" sz="2000" b="0" i="0" u="none" strike="noStrike" dirty="0">
                <a:solidFill>
                  <a:srgbClr val="62305E"/>
                </a:solidFill>
                <a:effectLst/>
                <a:latin typeface="微软雅黑" panose="020B0503020204020204" pitchFamily="34" charset="-122"/>
                <a:ea typeface="微软雅黑" panose="020B0503020204020204" pitchFamily="34" charset="-122"/>
              </a:rPr>
              <a:t>In the first stage (2020-2022), 8 sectors will be produced in China</a:t>
            </a:r>
            <a:endParaRPr lang="zh-CN" altLang="en-US" sz="2000" dirty="0">
              <a:solidFill>
                <a:srgbClr val="62305E"/>
              </a:solidFill>
              <a:latin typeface="微软雅黑" panose="020B0503020204020204" pitchFamily="34" charset="-122"/>
              <a:ea typeface="微软雅黑" panose="020B0503020204020204" pitchFamily="34" charset="-122"/>
            </a:endParaRPr>
          </a:p>
        </p:txBody>
      </p:sp>
      <p:sp>
        <p:nvSpPr>
          <p:cNvPr id="6" name="日期占位符 5">
            <a:extLst>
              <a:ext uri="{FF2B5EF4-FFF2-40B4-BE49-F238E27FC236}">
                <a16:creationId xmlns:a16="http://schemas.microsoft.com/office/drawing/2014/main" id="{02914C75-513D-4CDC-9EE0-9F13144D7F85}"/>
              </a:ext>
            </a:extLst>
          </p:cNvPr>
          <p:cNvSpPr>
            <a:spLocks noGrp="1"/>
          </p:cNvSpPr>
          <p:nvPr>
            <p:ph type="dt" sz="half" idx="10"/>
          </p:nvPr>
        </p:nvSpPr>
        <p:spPr/>
        <p:txBody>
          <a:bodyPr/>
          <a:lstStyle/>
          <a:p>
            <a:pPr>
              <a:defRPr/>
            </a:pPr>
            <a:fld id="{21E27B26-8EB8-4D01-A436-59E8D8C16225}" type="datetime1">
              <a:rPr lang="zh-CN" altLang="en-US" smtClean="0"/>
              <a:t>2020/10/29</a:t>
            </a:fld>
            <a:endParaRPr lang="zh-CN" alt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2259</Words>
  <Application>Microsoft Office PowerPoint</Application>
  <PresentationFormat>宽屏</PresentationFormat>
  <Paragraphs>438</Paragraphs>
  <Slides>31</Slides>
  <Notes>10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31</vt:i4>
      </vt:variant>
    </vt:vector>
  </HeadingPairs>
  <TitlesOfParts>
    <vt:vector size="48" baseType="lpstr">
      <vt:lpstr>Abadi MT Condensed Light</vt:lpstr>
      <vt:lpstr>Apple Braille</vt:lpstr>
      <vt:lpstr>Roboto</vt:lpstr>
      <vt:lpstr>等线</vt:lpstr>
      <vt:lpstr>等线 Light</vt:lpstr>
      <vt:lpstr>微软雅黑</vt:lpstr>
      <vt:lpstr>Abadi</vt:lpstr>
      <vt:lpstr>Arial</vt:lpstr>
      <vt:lpstr>Arial Black</vt:lpstr>
      <vt:lpstr>Bahnschrift SemiBold Condensed</vt:lpstr>
      <vt:lpstr>Bookman Old Style</vt:lpstr>
      <vt:lpstr>Calibri</vt:lpstr>
      <vt:lpstr>Comic Sans MS</vt:lpstr>
      <vt:lpstr>Impact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Storage allocation of ECal data</vt:lpstr>
      <vt:lpstr>Tower Information ——Four parameters</vt:lpstr>
      <vt:lpstr>Module Information ——Seven parameters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Convolutional Neural Network</vt:lpstr>
      <vt:lpstr>Cut the Energy Spread of accelerator– 5%</vt:lpstr>
      <vt:lpstr>PowerPoint 演示文稿</vt:lpstr>
      <vt:lpstr>PowerPoint 演示文稿</vt:lpstr>
      <vt:lpstr>PowerPoint 演示文稿</vt:lpstr>
      <vt:lpstr>Summary</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shen chendi</dc:creator>
  <cp:lastModifiedBy>k21556</cp:lastModifiedBy>
  <cp:revision>163</cp:revision>
  <dcterms:created xsi:type="dcterms:W3CDTF">2019-09-18T06:03:25Z</dcterms:created>
  <dcterms:modified xsi:type="dcterms:W3CDTF">2020-10-29T07:58:46Z</dcterms:modified>
</cp:coreProperties>
</file>