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7" r:id="rId3"/>
    <p:sldId id="258" r:id="rId4"/>
    <p:sldId id="260" r:id="rId5"/>
    <p:sldId id="259" r:id="rId6"/>
    <p:sldId id="268" r:id="rId7"/>
    <p:sldId id="270" r:id="rId8"/>
    <p:sldId id="282" r:id="rId9"/>
    <p:sldId id="281" r:id="rId10"/>
    <p:sldId id="278" r:id="rId11"/>
    <p:sldId id="284" r:id="rId12"/>
    <p:sldId id="288" r:id="rId13"/>
    <p:sldId id="287" r:id="rId14"/>
    <p:sldId id="289" r:id="rId15"/>
    <p:sldId id="279" r:id="rId16"/>
    <p:sldId id="290" r:id="rId17"/>
    <p:sldId id="291" r:id="rId18"/>
    <p:sldId id="280" r:id="rId19"/>
    <p:sldId id="276" r:id="rId20"/>
    <p:sldId id="283" r:id="rId21"/>
    <p:sldId id="285" r:id="rId22"/>
    <p:sldId id="263" r:id="rId23"/>
    <p:sldId id="264" r:id="rId24"/>
    <p:sldId id="265" r:id="rId25"/>
    <p:sldId id="257" r:id="rId26"/>
    <p:sldId id="27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dim Volkov" initials="VV" lastIdx="1" clrIdx="0">
    <p:extLst>
      <p:ext uri="{19B8F6BF-5375-455C-9EA6-DF929625EA0E}">
        <p15:presenceInfo xmlns:p15="http://schemas.microsoft.com/office/powerpoint/2012/main" userId="c4b2bb41584eb8f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6270" autoAdjust="0"/>
  </p:normalViewPr>
  <p:slideViewPr>
    <p:cSldViewPr snapToGrid="0">
      <p:cViewPr>
        <p:scale>
          <a:sx n="125" d="100"/>
          <a:sy n="125" d="100"/>
        </p:scale>
        <p:origin x="1494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INR\nkarpushkin-centrality\edepecalc_12_0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INR\nkarpushkin-centrality\edepecalc_12_04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INR\nkarpushkin-centrality\edepecalc_12_04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INR\nkarpushkin-centrality\edepecalc_12_04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\INR\nkarpushkin-centrality\edepecalc_12_0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Work\INR\nkarpushkin-centrality\edepecalc_12_0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INR\nkarpushkin-centrality\edepecalc_12_0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INR\nkarpushkin-centrality\edepecalc_12_0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INR\nkarpushkin-centrality\edepecalc_12_04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Work\INR\nkarpushkin-centrality\edepecalc_12_04%20(&#1040;&#1074;&#1090;&#1086;&#1089;&#1086;&#1093;&#1088;&#1072;&#1085;&#1077;&#1085;&#1085;&#1099;&#1081;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INR\nkarpushkin-centrality\edepecalc_12_04%20(&#1040;&#1074;&#1090;&#1086;&#1089;&#1086;&#1093;&#1088;&#1072;&#1085;&#1077;&#1085;&#1085;&#1099;&#1081;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INR\nkarpushkin-centrality\edepecalc_12_0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INR\nkarpushkin-centrality\edepecalc_12_0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INR\nkarpushkin-centrality\edepecalc_12_0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53660964793197"/>
          <c:y val="6.5148958182287484E-2"/>
          <c:w val="0.78545189609919452"/>
          <c:h val="0.73268141515452601"/>
        </c:manualLayout>
      </c:layout>
      <c:scatterChart>
        <c:scatterStyle val="lineMarker"/>
        <c:varyColors val="0"/>
        <c:ser>
          <c:idx val="1"/>
          <c:order val="0"/>
          <c:tx>
            <c:v>DCM-SMM</c:v>
          </c:tx>
          <c:spPr>
            <a:ln w="25400">
              <a:noFill/>
            </a:ln>
          </c:spPr>
          <c:xVal>
            <c:numRef>
              <c:f>'bg2.5'!$A$28:$A$37</c:f>
              <c:numCache>
                <c:formatCode>General</c:formatCode>
                <c:ptCount val="10"/>
                <c:pt idx="0">
                  <c:v>5</c:v>
                </c:pt>
                <c:pt idx="1">
                  <c:v>15</c:v>
                </c:pt>
                <c:pt idx="2">
                  <c:v>25</c:v>
                </c:pt>
                <c:pt idx="3">
                  <c:v>35</c:v>
                </c:pt>
                <c:pt idx="4">
                  <c:v>45</c:v>
                </c:pt>
                <c:pt idx="5">
                  <c:v>55</c:v>
                </c:pt>
                <c:pt idx="6">
                  <c:v>65</c:v>
                </c:pt>
                <c:pt idx="7">
                  <c:v>75</c:v>
                </c:pt>
                <c:pt idx="8">
                  <c:v>85</c:v>
                </c:pt>
                <c:pt idx="9">
                  <c:v>95</c:v>
                </c:pt>
              </c:numCache>
            </c:numRef>
          </c:xVal>
          <c:yVal>
            <c:numRef>
              <c:f>'bg2.5'!$D$28:$D$37</c:f>
              <c:numCache>
                <c:formatCode>General</c:formatCode>
                <c:ptCount val="10"/>
                <c:pt idx="0">
                  <c:v>0.43985265968569542</c:v>
                </c:pt>
                <c:pt idx="1">
                  <c:v>0.21333691687741033</c:v>
                </c:pt>
                <c:pt idx="2">
                  <c:v>0.17361950550440078</c:v>
                </c:pt>
                <c:pt idx="3">
                  <c:v>0.12950699848829247</c:v>
                </c:pt>
                <c:pt idx="4">
                  <c:v>0.11327353716887738</c:v>
                </c:pt>
                <c:pt idx="5">
                  <c:v>8.1171879607604136E-2</c:v>
                </c:pt>
                <c:pt idx="6">
                  <c:v>6.5401083032490967E-2</c:v>
                </c:pt>
                <c:pt idx="7">
                  <c:v>5.8320298168962413E-2</c:v>
                </c:pt>
                <c:pt idx="8">
                  <c:v>5.7193685441434411E-2</c:v>
                </c:pt>
                <c:pt idx="9">
                  <c:v>5.446502270676469E-2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6A-44B4-A31F-2AA3F5A0419B}"/>
            </c:ext>
          </c:extLst>
        </c:ser>
        <c:ser>
          <c:idx val="0"/>
          <c:order val="1"/>
          <c:tx>
            <c:v>LA-QGSM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'11GeV'!$B$3:$B$12</c:f>
              <c:numCache>
                <c:formatCode>General</c:formatCode>
                <c:ptCount val="10"/>
                <c:pt idx="0">
                  <c:v>95</c:v>
                </c:pt>
                <c:pt idx="1">
                  <c:v>85</c:v>
                </c:pt>
                <c:pt idx="2">
                  <c:v>75</c:v>
                </c:pt>
                <c:pt idx="3">
                  <c:v>65</c:v>
                </c:pt>
                <c:pt idx="4">
                  <c:v>55</c:v>
                </c:pt>
                <c:pt idx="5">
                  <c:v>45</c:v>
                </c:pt>
                <c:pt idx="6">
                  <c:v>35</c:v>
                </c:pt>
                <c:pt idx="7">
                  <c:v>25</c:v>
                </c:pt>
                <c:pt idx="8">
                  <c:v>5</c:v>
                </c:pt>
                <c:pt idx="9">
                  <c:v>15</c:v>
                </c:pt>
              </c:numCache>
            </c:numRef>
          </c:xVal>
          <c:yVal>
            <c:numRef>
              <c:f>'11GeV'!$E$3:$E$12</c:f>
              <c:numCache>
                <c:formatCode>General</c:formatCode>
                <c:ptCount val="10"/>
                <c:pt idx="0">
                  <c:v>5.2843270082828617E-2</c:v>
                </c:pt>
                <c:pt idx="1">
                  <c:v>5.3409124316295187E-2</c:v>
                </c:pt>
                <c:pt idx="2">
                  <c:v>5.3049710277523636E-2</c:v>
                </c:pt>
                <c:pt idx="3">
                  <c:v>5.5213242349930698E-2</c:v>
                </c:pt>
                <c:pt idx="4">
                  <c:v>6.4776120845454283E-2</c:v>
                </c:pt>
                <c:pt idx="5">
                  <c:v>7.7727000042850422E-2</c:v>
                </c:pt>
                <c:pt idx="6">
                  <c:v>0.10159640199378453</c:v>
                </c:pt>
                <c:pt idx="7">
                  <c:v>0.11104991361026616</c:v>
                </c:pt>
                <c:pt idx="8">
                  <c:v>0.3594877029913095</c:v>
                </c:pt>
                <c:pt idx="9">
                  <c:v>0.1373705791622232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86A-44B4-A31F-2AA3F5A04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7355791"/>
        <c:axId val="1357349135"/>
      </c:scatterChart>
      <c:valAx>
        <c:axId val="1357355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dirty="0">
                    <a:solidFill>
                      <a:schemeClr val="tx1"/>
                    </a:solidFill>
                    <a:latin typeface="FreeSans" panose="020B0504020202020204" pitchFamily="34" charset="2"/>
                    <a:ea typeface="FreeSans" panose="020B0504020202020204" pitchFamily="34" charset="2"/>
                    <a:cs typeface="FreeSans" panose="020B0504020202020204" pitchFamily="34" charset="2"/>
                  </a:rPr>
                  <a:t>Centrality %</a:t>
                </a:r>
                <a:endParaRPr lang="ru-RU" sz="1600" b="1" dirty="0">
                  <a:solidFill>
                    <a:schemeClr val="tx1"/>
                  </a:solidFill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7349135"/>
        <c:crosses val="autoZero"/>
        <c:crossBetween val="midCat"/>
      </c:valAx>
      <c:valAx>
        <c:axId val="1357349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400" b="1" dirty="0" smtClean="0">
                    <a:solidFill>
                      <a:schemeClr val="tx1"/>
                    </a:solidFill>
                    <a:latin typeface="FreeSans" panose="020B0504020202020204" pitchFamily="34" charset="2"/>
                    <a:ea typeface="FreeSans" panose="020B0504020202020204" pitchFamily="34" charset="2"/>
                    <a:cs typeface="FreeSans" panose="020B0504020202020204" pitchFamily="34" charset="2"/>
                  </a:rPr>
                  <a:t>σ</a:t>
                </a:r>
                <a:r>
                  <a:rPr lang="en-US" sz="800" b="1" dirty="0" smtClean="0">
                    <a:solidFill>
                      <a:schemeClr val="tx1"/>
                    </a:solidFill>
                    <a:latin typeface="FreeSans" panose="020B0504020202020204" pitchFamily="34" charset="2"/>
                    <a:ea typeface="FreeSans" panose="020B0504020202020204" pitchFamily="34" charset="2"/>
                    <a:cs typeface="FreeSans" panose="020B0504020202020204" pitchFamily="34" charset="2"/>
                  </a:rPr>
                  <a:t>b</a:t>
                </a:r>
                <a:r>
                  <a:rPr lang="el-GR" sz="1400" b="1" dirty="0" smtClean="0">
                    <a:solidFill>
                      <a:schemeClr val="tx1"/>
                    </a:solidFill>
                    <a:latin typeface="FreeSans" panose="020B0504020202020204" pitchFamily="34" charset="2"/>
                    <a:ea typeface="FreeSans" panose="020B0504020202020204" pitchFamily="34" charset="2"/>
                    <a:cs typeface="FreeSans" panose="020B0504020202020204" pitchFamily="34" charset="2"/>
                  </a:rPr>
                  <a:t>/</a:t>
                </a:r>
                <a:r>
                  <a:rPr lang="en-US" sz="1400" b="1" dirty="0">
                    <a:solidFill>
                      <a:schemeClr val="tx1"/>
                    </a:solidFill>
                    <a:latin typeface="FreeSans" panose="020B0504020202020204" pitchFamily="34" charset="2"/>
                    <a:ea typeface="FreeSans" panose="020B0504020202020204" pitchFamily="34" charset="2"/>
                    <a:cs typeface="FreeSans" panose="020B0504020202020204" pitchFamily="34" charset="2"/>
                  </a:rPr>
                  <a:t>b</a:t>
                </a:r>
                <a:endParaRPr lang="ru-RU" sz="1400" b="1" dirty="0">
                  <a:solidFill>
                    <a:schemeClr val="tx1"/>
                  </a:solidFill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endParaRPr>
              </a:p>
            </c:rich>
          </c:tx>
          <c:layout>
            <c:manualLayout>
              <c:xMode val="edge"/>
              <c:yMode val="edge"/>
              <c:x val="0"/>
              <c:y val="0.4468684982073469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7355791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100" b="1">
                <a:solidFill>
                  <a:schemeClr val="accent2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1898785060512049"/>
          <c:y val="0.11543446833620302"/>
          <c:w val="0.22627344164988494"/>
          <c:h val="0.17442866080955169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'SMM Full 5 GeV'!$AJ$2</c:f>
              <c:strCache>
                <c:ptCount val="1"/>
                <c:pt idx="0">
                  <c:v>sb/b</c:v>
                </c:pt>
              </c:strCache>
            </c:strRef>
          </c:tx>
          <c:spPr>
            <a:ln w="25400">
              <a:noFill/>
            </a:ln>
          </c:spPr>
          <c:xVal>
            <c:numRef>
              <c:f>'SMM Full 5 GeV'!$AG$3:$AG$12</c:f>
              <c:numCache>
                <c:formatCode>General</c:formatCode>
                <c:ptCount val="10"/>
                <c:pt idx="0">
                  <c:v>95</c:v>
                </c:pt>
                <c:pt idx="1">
                  <c:v>85</c:v>
                </c:pt>
                <c:pt idx="2">
                  <c:v>75</c:v>
                </c:pt>
                <c:pt idx="3">
                  <c:v>65</c:v>
                </c:pt>
                <c:pt idx="4">
                  <c:v>55</c:v>
                </c:pt>
                <c:pt idx="5">
                  <c:v>45</c:v>
                </c:pt>
                <c:pt idx="6">
                  <c:v>35</c:v>
                </c:pt>
                <c:pt idx="7">
                  <c:v>25</c:v>
                </c:pt>
                <c:pt idx="8">
                  <c:v>5</c:v>
                </c:pt>
                <c:pt idx="9">
                  <c:v>15</c:v>
                </c:pt>
              </c:numCache>
            </c:numRef>
          </c:xVal>
          <c:yVal>
            <c:numRef>
              <c:f>'SMM Full 5 GeV'!$AJ$3:$AJ$12</c:f>
              <c:numCache>
                <c:formatCode>General</c:formatCode>
                <c:ptCount val="10"/>
                <c:pt idx="0">
                  <c:v>5.3114383702787836E-2</c:v>
                </c:pt>
                <c:pt idx="1">
                  <c:v>5.451515410493276E-2</c:v>
                </c:pt>
                <c:pt idx="2">
                  <c:v>5.5340258533428471E-2</c:v>
                </c:pt>
                <c:pt idx="3">
                  <c:v>5.9643659739817889E-2</c:v>
                </c:pt>
                <c:pt idx="4">
                  <c:v>7.1307122673682152E-2</c:v>
                </c:pt>
                <c:pt idx="5">
                  <c:v>9.3887430383780737E-2</c:v>
                </c:pt>
                <c:pt idx="6">
                  <c:v>0.12570893987941345</c:v>
                </c:pt>
                <c:pt idx="7">
                  <c:v>0.14485441623001102</c:v>
                </c:pt>
                <c:pt idx="8">
                  <c:v>0.4783936836205861</c:v>
                </c:pt>
                <c:pt idx="9">
                  <c:v>0.20463578719455616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356-47CF-9AC1-EB64DEB4F5CA}"/>
            </c:ext>
          </c:extLst>
        </c:ser>
        <c:ser>
          <c:idx val="0"/>
          <c:order val="1"/>
          <c:tx>
            <c:strRef>
              <c:f>Main_old!$W$111</c:f>
              <c:strCache>
                <c:ptCount val="1"/>
                <c:pt idx="0">
                  <c:v>s/b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Main_old!$T$112:$T$121</c:f>
              <c:numCache>
                <c:formatCode>General</c:formatCode>
                <c:ptCount val="10"/>
                <c:pt idx="0">
                  <c:v>95</c:v>
                </c:pt>
                <c:pt idx="1">
                  <c:v>85</c:v>
                </c:pt>
                <c:pt idx="2">
                  <c:v>75</c:v>
                </c:pt>
                <c:pt idx="3">
                  <c:v>65</c:v>
                </c:pt>
                <c:pt idx="4">
                  <c:v>55</c:v>
                </c:pt>
                <c:pt idx="5">
                  <c:v>45</c:v>
                </c:pt>
                <c:pt idx="6">
                  <c:v>5</c:v>
                </c:pt>
                <c:pt idx="7">
                  <c:v>15</c:v>
                </c:pt>
                <c:pt idx="8">
                  <c:v>25</c:v>
                </c:pt>
                <c:pt idx="9">
                  <c:v>35</c:v>
                </c:pt>
              </c:numCache>
            </c:numRef>
          </c:xVal>
          <c:yVal>
            <c:numRef>
              <c:f>Main_old!$W$112:$W$121</c:f>
              <c:numCache>
                <c:formatCode>General</c:formatCode>
                <c:ptCount val="10"/>
                <c:pt idx="0">
                  <c:v>5.3846603479020073E-2</c:v>
                </c:pt>
                <c:pt idx="1">
                  <c:v>5.530465280856061E-2</c:v>
                </c:pt>
                <c:pt idx="2">
                  <c:v>5.3849698600109602E-2</c:v>
                </c:pt>
                <c:pt idx="3">
                  <c:v>6.0095612545795721E-2</c:v>
                </c:pt>
                <c:pt idx="4">
                  <c:v>7.4792914973840358E-2</c:v>
                </c:pt>
                <c:pt idx="5">
                  <c:v>8.1716478563938461E-2</c:v>
                </c:pt>
                <c:pt idx="6">
                  <c:v>0.31402154364813295</c:v>
                </c:pt>
                <c:pt idx="7">
                  <c:v>0.12389793456273868</c:v>
                </c:pt>
                <c:pt idx="8">
                  <c:v>8.8138679929306199E-2</c:v>
                </c:pt>
                <c:pt idx="9">
                  <c:v>8.5436986675858459E-2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356-47CF-9AC1-EB64DEB4F5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645119"/>
        <c:axId val="83645535"/>
      </c:scatterChart>
      <c:valAx>
        <c:axId val="836451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>
                    <a:solidFill>
                      <a:sysClr val="windowText" lastClr="000000"/>
                    </a:solidFill>
                  </a:rPr>
                  <a:t>Centrality %</a:t>
                </a:r>
                <a:endParaRPr lang="ru-RU" sz="1800" b="1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645535"/>
        <c:crosses val="autoZero"/>
        <c:crossBetween val="midCat"/>
      </c:valAx>
      <c:valAx>
        <c:axId val="83645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800" b="1">
                    <a:solidFill>
                      <a:sysClr val="windowText" lastClr="000000"/>
                    </a:solidFill>
                  </a:rPr>
                  <a:t>σ/</a:t>
                </a:r>
                <a:r>
                  <a:rPr lang="en-US" sz="1800" b="1">
                    <a:solidFill>
                      <a:sysClr val="windowText" lastClr="000000"/>
                    </a:solidFill>
                  </a:rPr>
                  <a:t>b</a:t>
                </a:r>
                <a:endParaRPr lang="ru-RU" sz="1800" b="1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645119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53660964793197"/>
          <c:y val="6.5148958182287484E-2"/>
          <c:w val="0.78545189609919452"/>
          <c:h val="0.73268141515452601"/>
        </c:manualLayout>
      </c:layout>
      <c:scatterChart>
        <c:scatterStyle val="lineMarker"/>
        <c:varyColors val="0"/>
        <c:ser>
          <c:idx val="1"/>
          <c:order val="0"/>
          <c:tx>
            <c:strRef>
              <c:f>'bg2.5'!$D$27</c:f>
              <c:strCache>
                <c:ptCount val="1"/>
                <c:pt idx="0">
                  <c:v>s/b</c:v>
                </c:pt>
              </c:strCache>
            </c:strRef>
          </c:tx>
          <c:spPr>
            <a:ln w="25400">
              <a:noFill/>
            </a:ln>
          </c:spPr>
          <c:xVal>
            <c:numRef>
              <c:f>'bg2.5'!$A$28:$A$37</c:f>
              <c:numCache>
                <c:formatCode>General</c:formatCode>
                <c:ptCount val="10"/>
                <c:pt idx="0">
                  <c:v>5</c:v>
                </c:pt>
                <c:pt idx="1">
                  <c:v>15</c:v>
                </c:pt>
                <c:pt idx="2">
                  <c:v>25</c:v>
                </c:pt>
                <c:pt idx="3">
                  <c:v>35</c:v>
                </c:pt>
                <c:pt idx="4">
                  <c:v>45</c:v>
                </c:pt>
                <c:pt idx="5">
                  <c:v>55</c:v>
                </c:pt>
                <c:pt idx="6">
                  <c:v>65</c:v>
                </c:pt>
                <c:pt idx="7">
                  <c:v>75</c:v>
                </c:pt>
                <c:pt idx="8">
                  <c:v>85</c:v>
                </c:pt>
                <c:pt idx="9">
                  <c:v>95</c:v>
                </c:pt>
              </c:numCache>
            </c:numRef>
          </c:xVal>
          <c:yVal>
            <c:numRef>
              <c:f>'bg2.5'!$D$28:$D$37</c:f>
              <c:numCache>
                <c:formatCode>General</c:formatCode>
                <c:ptCount val="10"/>
                <c:pt idx="0">
                  <c:v>0.43985265968569542</c:v>
                </c:pt>
                <c:pt idx="1">
                  <c:v>0.21333691687741033</c:v>
                </c:pt>
                <c:pt idx="2">
                  <c:v>0.17361950550440078</c:v>
                </c:pt>
                <c:pt idx="3">
                  <c:v>0.12950699848829247</c:v>
                </c:pt>
                <c:pt idx="4">
                  <c:v>0.11327353716887738</c:v>
                </c:pt>
                <c:pt idx="5">
                  <c:v>8.1171879607604136E-2</c:v>
                </c:pt>
                <c:pt idx="6">
                  <c:v>6.5401083032490967E-2</c:v>
                </c:pt>
                <c:pt idx="7">
                  <c:v>5.8320298168962413E-2</c:v>
                </c:pt>
                <c:pt idx="8">
                  <c:v>5.7193685441434411E-2</c:v>
                </c:pt>
                <c:pt idx="9">
                  <c:v>5.446502270676469E-2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5AB-4579-91AE-89A43DCF9497}"/>
            </c:ext>
          </c:extLst>
        </c:ser>
        <c:ser>
          <c:idx val="0"/>
          <c:order val="1"/>
          <c:tx>
            <c:strRef>
              <c:f>'11GeV'!$E$2</c:f>
              <c:strCache>
                <c:ptCount val="1"/>
                <c:pt idx="0">
                  <c:v>sb/b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'11GeV'!$B$3:$B$12</c:f>
              <c:numCache>
                <c:formatCode>General</c:formatCode>
                <c:ptCount val="10"/>
                <c:pt idx="0">
                  <c:v>95</c:v>
                </c:pt>
                <c:pt idx="1">
                  <c:v>85</c:v>
                </c:pt>
                <c:pt idx="2">
                  <c:v>75</c:v>
                </c:pt>
                <c:pt idx="3">
                  <c:v>65</c:v>
                </c:pt>
                <c:pt idx="4">
                  <c:v>55</c:v>
                </c:pt>
                <c:pt idx="5">
                  <c:v>45</c:v>
                </c:pt>
                <c:pt idx="6">
                  <c:v>35</c:v>
                </c:pt>
                <c:pt idx="7">
                  <c:v>25</c:v>
                </c:pt>
                <c:pt idx="8">
                  <c:v>5</c:v>
                </c:pt>
                <c:pt idx="9">
                  <c:v>15</c:v>
                </c:pt>
              </c:numCache>
            </c:numRef>
          </c:xVal>
          <c:yVal>
            <c:numRef>
              <c:f>'11GeV'!$E$3:$E$12</c:f>
              <c:numCache>
                <c:formatCode>General</c:formatCode>
                <c:ptCount val="10"/>
                <c:pt idx="0">
                  <c:v>5.2843270082828617E-2</c:v>
                </c:pt>
                <c:pt idx="1">
                  <c:v>5.3409124316295187E-2</c:v>
                </c:pt>
                <c:pt idx="2">
                  <c:v>5.3049710277523636E-2</c:v>
                </c:pt>
                <c:pt idx="3">
                  <c:v>5.5213242349930698E-2</c:v>
                </c:pt>
                <c:pt idx="4">
                  <c:v>6.4776120845454283E-2</c:v>
                </c:pt>
                <c:pt idx="5">
                  <c:v>7.7727000042850422E-2</c:v>
                </c:pt>
                <c:pt idx="6">
                  <c:v>0.10159640199378453</c:v>
                </c:pt>
                <c:pt idx="7">
                  <c:v>0.11104991361026616</c:v>
                </c:pt>
                <c:pt idx="8">
                  <c:v>0.3594877029913095</c:v>
                </c:pt>
                <c:pt idx="9">
                  <c:v>0.1373705791622232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5AB-4579-91AE-89A43DCF9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7355791"/>
        <c:axId val="1357349135"/>
      </c:scatterChart>
      <c:valAx>
        <c:axId val="1357355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>
                    <a:solidFill>
                      <a:schemeClr val="tx1"/>
                    </a:solidFill>
                  </a:rPr>
                  <a:t>Centrality %</a:t>
                </a:r>
                <a:endParaRPr lang="ru-RU" sz="18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7349135"/>
        <c:crosses val="autoZero"/>
        <c:crossBetween val="midCat"/>
      </c:valAx>
      <c:valAx>
        <c:axId val="1357349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800" b="1" dirty="0">
                    <a:solidFill>
                      <a:schemeClr val="tx1"/>
                    </a:solidFill>
                  </a:rPr>
                  <a:t>σ/</a:t>
                </a:r>
                <a:r>
                  <a:rPr lang="en-US" sz="1800" b="1" dirty="0">
                    <a:solidFill>
                      <a:schemeClr val="tx1"/>
                    </a:solidFill>
                  </a:rPr>
                  <a:t>b</a:t>
                </a:r>
                <a:endParaRPr lang="ru-RU" sz="18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7355791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'bg2.5'!$B$27</c:f>
              <c:strCache>
                <c:ptCount val="1"/>
                <c:pt idx="0">
                  <c:v>Mean</c:v>
                </c:pt>
              </c:strCache>
            </c:strRef>
          </c:tx>
          <c:spPr>
            <a:ln w="25400">
              <a:noFill/>
            </a:ln>
          </c:spPr>
          <c:errBars>
            <c:errDir val="x"/>
            <c:errBarType val="both"/>
            <c:errValType val="cust"/>
            <c:noEndCap val="0"/>
            <c:plus>
              <c:numRef>
                <c:f>Main_old!$D$14:$D$23</c:f>
                <c:numCache>
                  <c:formatCode>General</c:formatCode>
                  <c:ptCount val="10"/>
                  <c:pt idx="0">
                    <c:v>0.36676950000000003</c:v>
                  </c:pt>
                  <c:pt idx="1">
                    <c:v>0.35835699999999998</c:v>
                  </c:pt>
                  <c:pt idx="2">
                    <c:v>0.33340350000000002</c:v>
                  </c:pt>
                  <c:pt idx="3">
                    <c:v>0.32357049999999998</c:v>
                  </c:pt>
                  <c:pt idx="4">
                    <c:v>0.34641949999999999</c:v>
                  </c:pt>
                  <c:pt idx="5">
                    <c:v>0.37773800000000002</c:v>
                  </c:pt>
                  <c:pt idx="6">
                    <c:v>0.43461149999999998</c:v>
                  </c:pt>
                  <c:pt idx="7">
                    <c:v>0.39343050000000002</c:v>
                  </c:pt>
                  <c:pt idx="8">
                    <c:v>0.52068999999999999</c:v>
                  </c:pt>
                  <c:pt idx="9">
                    <c:v>0.35925849999999998</c:v>
                  </c:pt>
                </c:numCache>
              </c:numRef>
            </c:plus>
            <c:minus>
              <c:numRef>
                <c:f>Main_old!$D$14:$D$23</c:f>
                <c:numCache>
                  <c:formatCode>General</c:formatCode>
                  <c:ptCount val="10"/>
                  <c:pt idx="0">
                    <c:v>0.36676950000000003</c:v>
                  </c:pt>
                  <c:pt idx="1">
                    <c:v>0.35835699999999998</c:v>
                  </c:pt>
                  <c:pt idx="2">
                    <c:v>0.33340350000000002</c:v>
                  </c:pt>
                  <c:pt idx="3">
                    <c:v>0.32357049999999998</c:v>
                  </c:pt>
                  <c:pt idx="4">
                    <c:v>0.34641949999999999</c:v>
                  </c:pt>
                  <c:pt idx="5">
                    <c:v>0.37773800000000002</c:v>
                  </c:pt>
                  <c:pt idx="6">
                    <c:v>0.43461149999999998</c:v>
                  </c:pt>
                  <c:pt idx="7">
                    <c:v>0.39343050000000002</c:v>
                  </c:pt>
                  <c:pt idx="8">
                    <c:v>0.52068999999999999</c:v>
                  </c:pt>
                  <c:pt idx="9">
                    <c:v>0.35925849999999998</c:v>
                  </c:pt>
                </c:numCache>
              </c:numRef>
            </c:minus>
          </c:errBars>
          <c:errBars>
            <c:errDir val="y"/>
            <c:errBarType val="both"/>
            <c:errValType val="cust"/>
            <c:noEndCap val="0"/>
            <c:plus>
              <c:numRef>
                <c:f>'bg2.5'!$C$28:$C$37</c:f>
                <c:numCache>
                  <c:formatCode>General</c:formatCode>
                  <c:ptCount val="10"/>
                  <c:pt idx="0">
                    <c:v>1.3672599999999999</c:v>
                  </c:pt>
                  <c:pt idx="1">
                    <c:v>1.1827099999999999</c:v>
                  </c:pt>
                  <c:pt idx="2">
                    <c:v>1.20506</c:v>
                  </c:pt>
                  <c:pt idx="3">
                    <c:v>1.06487</c:v>
                  </c:pt>
                  <c:pt idx="4">
                    <c:v>1.0286200000000001</c:v>
                  </c:pt>
                  <c:pt idx="5">
                    <c:v>0.82579400000000003</c:v>
                  </c:pt>
                  <c:pt idx="6">
                    <c:v>0.72464399999999995</c:v>
                  </c:pt>
                  <c:pt idx="7">
                    <c:v>0.69944700000000004</c:v>
                  </c:pt>
                  <c:pt idx="8">
                    <c:v>0.73365199999999997</c:v>
                  </c:pt>
                  <c:pt idx="9">
                    <c:v>0.73637799999999998</c:v>
                  </c:pt>
                </c:numCache>
              </c:numRef>
            </c:plus>
            <c:minus>
              <c:numRef>
                <c:f>'11GeV'!$D$3:$D$12</c:f>
                <c:numCache>
                  <c:formatCode>General</c:formatCode>
                  <c:ptCount val="10"/>
                  <c:pt idx="0">
                    <c:v>0.72155899999999995</c:v>
                  </c:pt>
                  <c:pt idx="1">
                    <c:v>0.690361</c:v>
                  </c:pt>
                  <c:pt idx="2">
                    <c:v>0.64361500000000005</c:v>
                  </c:pt>
                  <c:pt idx="3">
                    <c:v>0.62141400000000002</c:v>
                  </c:pt>
                  <c:pt idx="4">
                    <c:v>0.67024499999999998</c:v>
                  </c:pt>
                  <c:pt idx="5">
                    <c:v>0.72556600000000004</c:v>
                  </c:pt>
                  <c:pt idx="6">
                    <c:v>0.85749699999999995</c:v>
                  </c:pt>
                  <c:pt idx="7">
                    <c:v>0.80790700000000004</c:v>
                  </c:pt>
                  <c:pt idx="8">
                    <c:v>1.07054</c:v>
                  </c:pt>
                  <c:pt idx="9">
                    <c:v>0.75613300000000006</c:v>
                  </c:pt>
                </c:numCache>
              </c:numRef>
            </c:minus>
            <c:spPr>
              <a:ln w="12700"/>
            </c:spPr>
          </c:errBars>
          <c:xVal>
            <c:numRef>
              <c:f>'bg2.5'!$A$28:$A$37</c:f>
              <c:numCache>
                <c:formatCode>General</c:formatCode>
                <c:ptCount val="10"/>
                <c:pt idx="0">
                  <c:v>5</c:v>
                </c:pt>
                <c:pt idx="1">
                  <c:v>15</c:v>
                </c:pt>
                <c:pt idx="2">
                  <c:v>25</c:v>
                </c:pt>
                <c:pt idx="3">
                  <c:v>35</c:v>
                </c:pt>
                <c:pt idx="4">
                  <c:v>45</c:v>
                </c:pt>
                <c:pt idx="5">
                  <c:v>55</c:v>
                </c:pt>
                <c:pt idx="6">
                  <c:v>65</c:v>
                </c:pt>
                <c:pt idx="7">
                  <c:v>75</c:v>
                </c:pt>
                <c:pt idx="8">
                  <c:v>85</c:v>
                </c:pt>
                <c:pt idx="9">
                  <c:v>95</c:v>
                </c:pt>
              </c:numCache>
            </c:numRef>
          </c:xVal>
          <c:yVal>
            <c:numRef>
              <c:f>'bg2.5'!$B$28:$B$37</c:f>
              <c:numCache>
                <c:formatCode>General</c:formatCode>
                <c:ptCount val="10"/>
                <c:pt idx="0">
                  <c:v>3.1084499999999999</c:v>
                </c:pt>
                <c:pt idx="1">
                  <c:v>5.5438599999999996</c:v>
                </c:pt>
                <c:pt idx="2">
                  <c:v>6.9408099999999999</c:v>
                </c:pt>
                <c:pt idx="3">
                  <c:v>8.2224900000000005</c:v>
                </c:pt>
                <c:pt idx="4">
                  <c:v>9.0808499999999999</c:v>
                </c:pt>
                <c:pt idx="5">
                  <c:v>10.173400000000001</c:v>
                </c:pt>
                <c:pt idx="6">
                  <c:v>11.08</c:v>
                </c:pt>
                <c:pt idx="7">
                  <c:v>11.9932</c:v>
                </c:pt>
                <c:pt idx="8">
                  <c:v>12.827500000000001</c:v>
                </c:pt>
                <c:pt idx="9">
                  <c:v>13.520200000000001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399-4200-BE0B-22E0FF2D8CA4}"/>
            </c:ext>
          </c:extLst>
        </c:ser>
        <c:ser>
          <c:idx val="0"/>
          <c:order val="1"/>
          <c:tx>
            <c:strRef>
              <c:f>'11GeV'!$C$2</c:f>
              <c:strCache>
                <c:ptCount val="1"/>
                <c:pt idx="0">
                  <c:v>mean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Main_old!$D$14:$D$23</c:f>
                <c:numCache>
                  <c:formatCode>General</c:formatCode>
                  <c:ptCount val="10"/>
                  <c:pt idx="0">
                    <c:v>0.36676950000000003</c:v>
                  </c:pt>
                  <c:pt idx="1">
                    <c:v>0.35835699999999998</c:v>
                  </c:pt>
                  <c:pt idx="2">
                    <c:v>0.33340350000000002</c:v>
                  </c:pt>
                  <c:pt idx="3">
                    <c:v>0.32357049999999998</c:v>
                  </c:pt>
                  <c:pt idx="4">
                    <c:v>0.34641949999999999</c:v>
                  </c:pt>
                  <c:pt idx="5">
                    <c:v>0.37773800000000002</c:v>
                  </c:pt>
                  <c:pt idx="6">
                    <c:v>0.43461149999999998</c:v>
                  </c:pt>
                  <c:pt idx="7">
                    <c:v>0.39343050000000002</c:v>
                  </c:pt>
                  <c:pt idx="8">
                    <c:v>0.52068999999999999</c:v>
                  </c:pt>
                  <c:pt idx="9">
                    <c:v>0.35925849999999998</c:v>
                  </c:pt>
                </c:numCache>
              </c:numRef>
            </c:plus>
            <c:minus>
              <c:numRef>
                <c:f>Main_old!$D$14:$D$23</c:f>
                <c:numCache>
                  <c:formatCode>General</c:formatCode>
                  <c:ptCount val="10"/>
                  <c:pt idx="0">
                    <c:v>0.36676950000000003</c:v>
                  </c:pt>
                  <c:pt idx="1">
                    <c:v>0.35835699999999998</c:v>
                  </c:pt>
                  <c:pt idx="2">
                    <c:v>0.33340350000000002</c:v>
                  </c:pt>
                  <c:pt idx="3">
                    <c:v>0.32357049999999998</c:v>
                  </c:pt>
                  <c:pt idx="4">
                    <c:v>0.34641949999999999</c:v>
                  </c:pt>
                  <c:pt idx="5">
                    <c:v>0.37773800000000002</c:v>
                  </c:pt>
                  <c:pt idx="6">
                    <c:v>0.43461149999999998</c:v>
                  </c:pt>
                  <c:pt idx="7">
                    <c:v>0.39343050000000002</c:v>
                  </c:pt>
                  <c:pt idx="8">
                    <c:v>0.52068999999999999</c:v>
                  </c:pt>
                  <c:pt idx="9">
                    <c:v>0.35925849999999998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'11GeV'!$D$3:$D$12</c:f>
                <c:numCache>
                  <c:formatCode>General</c:formatCode>
                  <c:ptCount val="10"/>
                  <c:pt idx="0">
                    <c:v>0.72155899999999995</c:v>
                  </c:pt>
                  <c:pt idx="1">
                    <c:v>0.690361</c:v>
                  </c:pt>
                  <c:pt idx="2">
                    <c:v>0.64361500000000005</c:v>
                  </c:pt>
                  <c:pt idx="3">
                    <c:v>0.62141400000000002</c:v>
                  </c:pt>
                  <c:pt idx="4">
                    <c:v>0.67024499999999998</c:v>
                  </c:pt>
                  <c:pt idx="5">
                    <c:v>0.72556600000000004</c:v>
                  </c:pt>
                  <c:pt idx="6">
                    <c:v>0.85749699999999995</c:v>
                  </c:pt>
                  <c:pt idx="7">
                    <c:v>0.80790700000000004</c:v>
                  </c:pt>
                  <c:pt idx="8">
                    <c:v>1.07054</c:v>
                  </c:pt>
                  <c:pt idx="9">
                    <c:v>0.75613300000000006</c:v>
                  </c:pt>
                </c:numCache>
              </c:numRef>
            </c:plus>
            <c:minus>
              <c:numRef>
                <c:f>'11GeV'!$D$3:$D$12</c:f>
                <c:numCache>
                  <c:formatCode>General</c:formatCode>
                  <c:ptCount val="10"/>
                  <c:pt idx="0">
                    <c:v>0.72155899999999995</c:v>
                  </c:pt>
                  <c:pt idx="1">
                    <c:v>0.690361</c:v>
                  </c:pt>
                  <c:pt idx="2">
                    <c:v>0.64361500000000005</c:v>
                  </c:pt>
                  <c:pt idx="3">
                    <c:v>0.62141400000000002</c:v>
                  </c:pt>
                  <c:pt idx="4">
                    <c:v>0.67024499999999998</c:v>
                  </c:pt>
                  <c:pt idx="5">
                    <c:v>0.72556600000000004</c:v>
                  </c:pt>
                  <c:pt idx="6">
                    <c:v>0.85749699999999995</c:v>
                  </c:pt>
                  <c:pt idx="7">
                    <c:v>0.80790700000000004</c:v>
                  </c:pt>
                  <c:pt idx="8">
                    <c:v>1.07054</c:v>
                  </c:pt>
                  <c:pt idx="9">
                    <c:v>0.75613300000000006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'11GeV'!$B$3:$B$12</c:f>
              <c:numCache>
                <c:formatCode>General</c:formatCode>
                <c:ptCount val="10"/>
                <c:pt idx="0">
                  <c:v>95</c:v>
                </c:pt>
                <c:pt idx="1">
                  <c:v>85</c:v>
                </c:pt>
                <c:pt idx="2">
                  <c:v>75</c:v>
                </c:pt>
                <c:pt idx="3">
                  <c:v>65</c:v>
                </c:pt>
                <c:pt idx="4">
                  <c:v>55</c:v>
                </c:pt>
                <c:pt idx="5">
                  <c:v>45</c:v>
                </c:pt>
                <c:pt idx="6">
                  <c:v>35</c:v>
                </c:pt>
                <c:pt idx="7">
                  <c:v>25</c:v>
                </c:pt>
                <c:pt idx="8">
                  <c:v>5</c:v>
                </c:pt>
                <c:pt idx="9">
                  <c:v>15</c:v>
                </c:pt>
              </c:numCache>
            </c:numRef>
          </c:xVal>
          <c:yVal>
            <c:numRef>
              <c:f>'11GeV'!$C$3:$C$12</c:f>
              <c:numCache>
                <c:formatCode>General</c:formatCode>
                <c:ptCount val="10"/>
                <c:pt idx="0">
                  <c:v>13.6547</c:v>
                </c:pt>
                <c:pt idx="1">
                  <c:v>12.9259</c:v>
                </c:pt>
                <c:pt idx="2">
                  <c:v>12.132300000000001</c:v>
                </c:pt>
                <c:pt idx="3">
                  <c:v>11.254799999999999</c:v>
                </c:pt>
                <c:pt idx="4">
                  <c:v>10.347099999999999</c:v>
                </c:pt>
                <c:pt idx="5">
                  <c:v>9.3347999999999995</c:v>
                </c:pt>
                <c:pt idx="6">
                  <c:v>8.4402299999999997</c:v>
                </c:pt>
                <c:pt idx="7">
                  <c:v>7.2751700000000001</c:v>
                </c:pt>
                <c:pt idx="8">
                  <c:v>2.9779599999999999</c:v>
                </c:pt>
                <c:pt idx="9">
                  <c:v>5.5043300000000004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399-4200-BE0B-22E0FF2D8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6028303"/>
        <c:axId val="1066026639"/>
      </c:scatterChart>
      <c:valAx>
        <c:axId val="1066028303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="1" dirty="0">
                    <a:solidFill>
                      <a:schemeClr val="tx1"/>
                    </a:solidFill>
                  </a:rPr>
                  <a:t>Centrality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6026639"/>
        <c:crosses val="autoZero"/>
        <c:crossBetween val="midCat"/>
      </c:valAx>
      <c:valAx>
        <c:axId val="1066026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>
                    <a:solidFill>
                      <a:schemeClr val="tx1"/>
                    </a:solidFill>
                  </a:rPr>
                  <a:t>Mean</a:t>
                </a:r>
                <a:endParaRPr lang="ru-RU" sz="1600" b="1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6028303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53660964793197"/>
          <c:y val="6.5148958182287484E-2"/>
          <c:w val="0.78545189609919452"/>
          <c:h val="0.7079272282745479"/>
        </c:manualLayout>
      </c:layout>
      <c:scatterChart>
        <c:scatterStyle val="lineMarker"/>
        <c:varyColors val="0"/>
        <c:ser>
          <c:idx val="0"/>
          <c:order val="0"/>
          <c:tx>
            <c:strRef>
              <c:f>uni!$I$1</c:f>
              <c:strCache>
                <c:ptCount val="1"/>
                <c:pt idx="0">
                  <c:v>sb/b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uni!$F$2:$F$9</c:f>
              <c:numCache>
                <c:formatCode>General</c:formatCode>
                <c:ptCount val="8"/>
                <c:pt idx="0">
                  <c:v>5</c:v>
                </c:pt>
                <c:pt idx="1">
                  <c:v>15</c:v>
                </c:pt>
                <c:pt idx="2">
                  <c:v>95</c:v>
                </c:pt>
                <c:pt idx="3">
                  <c:v>85</c:v>
                </c:pt>
                <c:pt idx="4">
                  <c:v>75</c:v>
                </c:pt>
                <c:pt idx="5">
                  <c:v>65</c:v>
                </c:pt>
                <c:pt idx="6">
                  <c:v>55</c:v>
                </c:pt>
                <c:pt idx="7">
                  <c:v>35</c:v>
                </c:pt>
              </c:numCache>
            </c:numRef>
          </c:xVal>
          <c:yVal>
            <c:numRef>
              <c:f>uni!$I$2:$I$9</c:f>
              <c:numCache>
                <c:formatCode>General</c:formatCode>
                <c:ptCount val="8"/>
                <c:pt idx="0">
                  <c:v>0.37335171524498356</c:v>
                </c:pt>
                <c:pt idx="1">
                  <c:v>0.13043615091265875</c:v>
                </c:pt>
                <c:pt idx="2">
                  <c:v>5.5171072001893813E-2</c:v>
                </c:pt>
                <c:pt idx="3">
                  <c:v>5.712837230391582E-2</c:v>
                </c:pt>
                <c:pt idx="4">
                  <c:v>6.0813917803674372E-2</c:v>
                </c:pt>
                <c:pt idx="5">
                  <c:v>6.8209381895496662E-2</c:v>
                </c:pt>
                <c:pt idx="6">
                  <c:v>7.948376125179589E-2</c:v>
                </c:pt>
                <c:pt idx="7">
                  <c:v>0.14508984709207806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426-48C6-958D-1003BAC39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7355791"/>
        <c:axId val="1357349135"/>
      </c:scatterChart>
      <c:valAx>
        <c:axId val="1357355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</a:rPr>
                  <a:t>Centrality %</a:t>
                </a:r>
                <a:endParaRPr lang="ru-RU" sz="18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7349135"/>
        <c:crosses val="autoZero"/>
        <c:crossBetween val="midCat"/>
      </c:valAx>
      <c:valAx>
        <c:axId val="1357349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800">
                    <a:solidFill>
                      <a:sysClr val="windowText" lastClr="000000"/>
                    </a:solidFill>
                  </a:rPr>
                  <a:t>σ/</a:t>
                </a:r>
                <a:r>
                  <a:rPr lang="en-US" sz="1800">
                    <a:solidFill>
                      <a:sysClr val="windowText" lastClr="000000"/>
                    </a:solidFill>
                  </a:rPr>
                  <a:t>b</a:t>
                </a:r>
                <a:endParaRPr lang="ru-RU" sz="18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735579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uni!$G$1</c:f>
              <c:strCache>
                <c:ptCount val="1"/>
                <c:pt idx="0">
                  <c:v>Mean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Main_old!$D$14:$D$23</c:f>
                <c:numCache>
                  <c:formatCode>General</c:formatCode>
                  <c:ptCount val="10"/>
                  <c:pt idx="0">
                    <c:v>0.36676950000000003</c:v>
                  </c:pt>
                  <c:pt idx="1">
                    <c:v>0.35835699999999998</c:v>
                  </c:pt>
                  <c:pt idx="2">
                    <c:v>0.33340350000000002</c:v>
                  </c:pt>
                  <c:pt idx="3">
                    <c:v>0.32357049999999998</c:v>
                  </c:pt>
                  <c:pt idx="4">
                    <c:v>0.34641949999999999</c:v>
                  </c:pt>
                  <c:pt idx="5">
                    <c:v>0.37773800000000002</c:v>
                  </c:pt>
                  <c:pt idx="6">
                    <c:v>0.43461149999999998</c:v>
                  </c:pt>
                  <c:pt idx="7">
                    <c:v>0.39343050000000002</c:v>
                  </c:pt>
                  <c:pt idx="8">
                    <c:v>0.52068999999999999</c:v>
                  </c:pt>
                  <c:pt idx="9">
                    <c:v>0.35925849999999998</c:v>
                  </c:pt>
                </c:numCache>
              </c:numRef>
            </c:plus>
            <c:minus>
              <c:numRef>
                <c:f>Main_old!$D$14:$D$23</c:f>
                <c:numCache>
                  <c:formatCode>General</c:formatCode>
                  <c:ptCount val="10"/>
                  <c:pt idx="0">
                    <c:v>0.36676950000000003</c:v>
                  </c:pt>
                  <c:pt idx="1">
                    <c:v>0.35835699999999998</c:v>
                  </c:pt>
                  <c:pt idx="2">
                    <c:v>0.33340350000000002</c:v>
                  </c:pt>
                  <c:pt idx="3">
                    <c:v>0.32357049999999998</c:v>
                  </c:pt>
                  <c:pt idx="4">
                    <c:v>0.34641949999999999</c:v>
                  </c:pt>
                  <c:pt idx="5">
                    <c:v>0.37773800000000002</c:v>
                  </c:pt>
                  <c:pt idx="6">
                    <c:v>0.43461149999999998</c:v>
                  </c:pt>
                  <c:pt idx="7">
                    <c:v>0.39343050000000002</c:v>
                  </c:pt>
                  <c:pt idx="8">
                    <c:v>0.52068999999999999</c:v>
                  </c:pt>
                  <c:pt idx="9">
                    <c:v>0.35925849999999998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uni!$H$2:$H$9</c:f>
                <c:numCache>
                  <c:formatCode>General</c:formatCode>
                  <c:ptCount val="8"/>
                  <c:pt idx="0">
                    <c:v>1.08866</c:v>
                  </c:pt>
                  <c:pt idx="1">
                    <c:v>0.70459000000000005</c:v>
                  </c:pt>
                  <c:pt idx="2">
                    <c:v>0.74578599999999995</c:v>
                  </c:pt>
                  <c:pt idx="3">
                    <c:v>0.730769</c:v>
                  </c:pt>
                  <c:pt idx="4">
                    <c:v>0.73320300000000005</c:v>
                  </c:pt>
                  <c:pt idx="5">
                    <c:v>0.76352900000000001</c:v>
                  </c:pt>
                  <c:pt idx="6">
                    <c:v>0.81325400000000003</c:v>
                  </c:pt>
                  <c:pt idx="7">
                    <c:v>1.20573</c:v>
                  </c:pt>
                </c:numCache>
              </c:numRef>
            </c:plus>
            <c:minus>
              <c:numRef>
                <c:f>'11GeV'!$D$3:$D$12</c:f>
                <c:numCache>
                  <c:formatCode>General</c:formatCode>
                  <c:ptCount val="10"/>
                  <c:pt idx="0">
                    <c:v>0.72155899999999995</c:v>
                  </c:pt>
                  <c:pt idx="1">
                    <c:v>0.690361</c:v>
                  </c:pt>
                  <c:pt idx="2">
                    <c:v>0.64361500000000005</c:v>
                  </c:pt>
                  <c:pt idx="3">
                    <c:v>0.62141400000000002</c:v>
                  </c:pt>
                  <c:pt idx="4">
                    <c:v>0.67024499999999998</c:v>
                  </c:pt>
                  <c:pt idx="5">
                    <c:v>0.72556600000000004</c:v>
                  </c:pt>
                  <c:pt idx="6">
                    <c:v>0.85749699999999995</c:v>
                  </c:pt>
                  <c:pt idx="7">
                    <c:v>0.80790700000000004</c:v>
                  </c:pt>
                  <c:pt idx="8">
                    <c:v>1.07054</c:v>
                  </c:pt>
                  <c:pt idx="9">
                    <c:v>0.75613300000000006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uni!$F$2:$F$9</c:f>
              <c:numCache>
                <c:formatCode>General</c:formatCode>
                <c:ptCount val="8"/>
                <c:pt idx="0">
                  <c:v>5</c:v>
                </c:pt>
                <c:pt idx="1">
                  <c:v>15</c:v>
                </c:pt>
                <c:pt idx="2">
                  <c:v>95</c:v>
                </c:pt>
                <c:pt idx="3">
                  <c:v>85</c:v>
                </c:pt>
                <c:pt idx="4">
                  <c:v>75</c:v>
                </c:pt>
                <c:pt idx="5">
                  <c:v>65</c:v>
                </c:pt>
                <c:pt idx="6">
                  <c:v>55</c:v>
                </c:pt>
                <c:pt idx="7">
                  <c:v>35</c:v>
                </c:pt>
              </c:numCache>
            </c:numRef>
          </c:xVal>
          <c:yVal>
            <c:numRef>
              <c:f>uni!$G$2:$G$9</c:f>
              <c:numCache>
                <c:formatCode>General</c:formatCode>
                <c:ptCount val="8"/>
                <c:pt idx="0">
                  <c:v>2.9159099999999998</c:v>
                </c:pt>
                <c:pt idx="1">
                  <c:v>5.4017999999999997</c:v>
                </c:pt>
                <c:pt idx="2">
                  <c:v>13.5177</c:v>
                </c:pt>
                <c:pt idx="3">
                  <c:v>12.791700000000001</c:v>
                </c:pt>
                <c:pt idx="4">
                  <c:v>12.0565</c:v>
                </c:pt>
                <c:pt idx="5">
                  <c:v>11.193899999999999</c:v>
                </c:pt>
                <c:pt idx="6">
                  <c:v>10.2317</c:v>
                </c:pt>
                <c:pt idx="7">
                  <c:v>8.3102300000000007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0A6-40D6-AB37-6A34B48CF7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6028303"/>
        <c:axId val="1066026639"/>
      </c:scatterChart>
      <c:valAx>
        <c:axId val="1066028303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>
                    <a:solidFill>
                      <a:sysClr val="windowText" lastClr="000000"/>
                    </a:solidFill>
                  </a:rPr>
                  <a:t>Centrality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6026639"/>
        <c:crosses val="autoZero"/>
        <c:crossBetween val="midCat"/>
      </c:valAx>
      <c:valAx>
        <c:axId val="1066026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>
                    <a:solidFill>
                      <a:sysClr val="windowText" lastClr="000000"/>
                    </a:solidFill>
                  </a:rPr>
                  <a:t>Mean</a:t>
                </a:r>
                <a:endParaRPr lang="ru-RU" sz="1800" b="1" dirty="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602830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49966701923453"/>
          <c:y val="6.5148958182287484E-2"/>
          <c:w val="0.77052650135151013"/>
          <c:h val="0.70551388634102141"/>
        </c:manualLayout>
      </c:layout>
      <c:scatterChart>
        <c:scatterStyle val="lineMarker"/>
        <c:varyColors val="0"/>
        <c:ser>
          <c:idx val="1"/>
          <c:order val="0"/>
          <c:tx>
            <c:v>DCM-SMM</c:v>
          </c:tx>
          <c:spPr>
            <a:ln w="25400">
              <a:noFill/>
            </a:ln>
          </c:spPr>
          <c:xVal>
            <c:numRef>
              <c:f>uni!$BE$189:$BE$198</c:f>
              <c:numCache>
                <c:formatCode>General</c:formatCode>
                <c:ptCount val="10"/>
                <c:pt idx="0">
                  <c:v>95</c:v>
                </c:pt>
                <c:pt idx="1">
                  <c:v>85</c:v>
                </c:pt>
                <c:pt idx="2">
                  <c:v>75</c:v>
                </c:pt>
                <c:pt idx="3">
                  <c:v>65</c:v>
                </c:pt>
                <c:pt idx="4">
                  <c:v>55</c:v>
                </c:pt>
                <c:pt idx="5">
                  <c:v>45</c:v>
                </c:pt>
                <c:pt idx="6">
                  <c:v>35</c:v>
                </c:pt>
                <c:pt idx="7">
                  <c:v>5</c:v>
                </c:pt>
                <c:pt idx="8">
                  <c:v>15</c:v>
                </c:pt>
                <c:pt idx="9">
                  <c:v>25</c:v>
                </c:pt>
              </c:numCache>
            </c:numRef>
          </c:xVal>
          <c:yVal>
            <c:numRef>
              <c:f>uni!$BH$189:$BH$198</c:f>
              <c:numCache>
                <c:formatCode>General</c:formatCode>
                <c:ptCount val="10"/>
                <c:pt idx="0">
                  <c:v>5.4727541699027327E-2</c:v>
                </c:pt>
                <c:pt idx="1">
                  <c:v>5.6848591825527574E-2</c:v>
                </c:pt>
                <c:pt idx="2">
                  <c:v>6.0113719274410657E-2</c:v>
                </c:pt>
                <c:pt idx="3">
                  <c:v>6.792441370307585E-2</c:v>
                </c:pt>
                <c:pt idx="4">
                  <c:v>8.5510575032846328E-2</c:v>
                </c:pt>
                <c:pt idx="5">
                  <c:v>0.10705845618379151</c:v>
                </c:pt>
                <c:pt idx="6">
                  <c:v>0.11416985626401702</c:v>
                </c:pt>
                <c:pt idx="7">
                  <c:v>0.41495785836535665</c:v>
                </c:pt>
                <c:pt idx="8">
                  <c:v>0.2202315993158499</c:v>
                </c:pt>
                <c:pt idx="9">
                  <c:v>0.14861037919578415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B65-42EF-8492-233A74321252}"/>
            </c:ext>
          </c:extLst>
        </c:ser>
        <c:ser>
          <c:idx val="0"/>
          <c:order val="1"/>
          <c:tx>
            <c:v>LA-QGSM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uni!$M$189:$M$198</c:f>
              <c:numCache>
                <c:formatCode>General</c:formatCode>
                <c:ptCount val="10"/>
                <c:pt idx="0">
                  <c:v>95</c:v>
                </c:pt>
                <c:pt idx="1">
                  <c:v>85</c:v>
                </c:pt>
                <c:pt idx="2">
                  <c:v>75</c:v>
                </c:pt>
                <c:pt idx="3">
                  <c:v>65</c:v>
                </c:pt>
                <c:pt idx="4">
                  <c:v>55</c:v>
                </c:pt>
                <c:pt idx="5">
                  <c:v>45</c:v>
                </c:pt>
                <c:pt idx="6">
                  <c:v>35</c:v>
                </c:pt>
                <c:pt idx="7">
                  <c:v>5</c:v>
                </c:pt>
                <c:pt idx="8">
                  <c:v>15</c:v>
                </c:pt>
                <c:pt idx="9">
                  <c:v>25</c:v>
                </c:pt>
              </c:numCache>
            </c:numRef>
          </c:xVal>
          <c:yVal>
            <c:numRef>
              <c:f>uni!$P$189:$P$198</c:f>
              <c:numCache>
                <c:formatCode>General</c:formatCode>
                <c:ptCount val="10"/>
                <c:pt idx="0">
                  <c:v>5.4071010098036325E-2</c:v>
                </c:pt>
                <c:pt idx="1">
                  <c:v>5.5382196344615005E-2</c:v>
                </c:pt>
                <c:pt idx="2">
                  <c:v>5.8090173620579943E-2</c:v>
                </c:pt>
                <c:pt idx="3">
                  <c:v>6.3794824875418599E-2</c:v>
                </c:pt>
                <c:pt idx="4">
                  <c:v>7.0803776547793296E-2</c:v>
                </c:pt>
                <c:pt idx="5">
                  <c:v>8.6817050310842067E-2</c:v>
                </c:pt>
                <c:pt idx="6">
                  <c:v>9.0648141467736046E-2</c:v>
                </c:pt>
                <c:pt idx="7">
                  <c:v>0.3704194184156841</c:v>
                </c:pt>
                <c:pt idx="8">
                  <c:v>0.12860746785901495</c:v>
                </c:pt>
                <c:pt idx="9">
                  <c:v>0.1063033628209475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B65-42EF-8492-233A74321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7355791"/>
        <c:axId val="1357349135"/>
      </c:scatterChart>
      <c:valAx>
        <c:axId val="1357355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 dirty="0">
                    <a:solidFill>
                      <a:sysClr val="windowText" lastClr="000000"/>
                    </a:solidFill>
                    <a:latin typeface="FreeSans" panose="020B0504020202020204" pitchFamily="34" charset="2"/>
                    <a:ea typeface="FreeSans" panose="020B0504020202020204" pitchFamily="34" charset="2"/>
                    <a:cs typeface="FreeSans" panose="020B0504020202020204" pitchFamily="34" charset="2"/>
                  </a:rPr>
                  <a:t>Centrality %</a:t>
                </a:r>
                <a:endParaRPr lang="ru-RU" sz="1800" b="0" dirty="0">
                  <a:solidFill>
                    <a:sysClr val="windowText" lastClr="000000"/>
                  </a:solidFill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7349135"/>
        <c:crosses val="autoZero"/>
        <c:crossBetween val="midCat"/>
        <c:majorUnit val="20"/>
        <c:minorUnit val="20"/>
      </c:valAx>
      <c:valAx>
        <c:axId val="1357349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2000" b="0" dirty="0" smtClean="0">
                    <a:solidFill>
                      <a:sysClr val="windowText" lastClr="000000"/>
                    </a:solidFill>
                    <a:latin typeface="FreeSans" panose="020B0504020202020204" pitchFamily="34" charset="2"/>
                    <a:ea typeface="FreeSans" panose="020B0504020202020204" pitchFamily="34" charset="2"/>
                    <a:cs typeface="FreeSans" panose="020B0504020202020204" pitchFamily="34" charset="2"/>
                  </a:rPr>
                  <a:t>σ</a:t>
                </a:r>
                <a:r>
                  <a:rPr lang="en-US" sz="1200" b="0" dirty="0" smtClean="0">
                    <a:solidFill>
                      <a:sysClr val="windowText" lastClr="000000"/>
                    </a:solidFill>
                    <a:latin typeface="FreeSans" panose="020B0504020202020204" pitchFamily="34" charset="2"/>
                    <a:ea typeface="FreeSans" panose="020B0504020202020204" pitchFamily="34" charset="2"/>
                    <a:cs typeface="FreeSans" panose="020B0504020202020204" pitchFamily="34" charset="2"/>
                  </a:rPr>
                  <a:t>b</a:t>
                </a:r>
                <a:r>
                  <a:rPr lang="el-GR" sz="2000" b="0" dirty="0" smtClean="0">
                    <a:solidFill>
                      <a:sysClr val="windowText" lastClr="000000"/>
                    </a:solidFill>
                    <a:latin typeface="FreeSans" panose="020B0504020202020204" pitchFamily="34" charset="2"/>
                    <a:ea typeface="FreeSans" panose="020B0504020202020204" pitchFamily="34" charset="2"/>
                    <a:cs typeface="FreeSans" panose="020B0504020202020204" pitchFamily="34" charset="2"/>
                  </a:rPr>
                  <a:t>/</a:t>
                </a:r>
                <a:r>
                  <a:rPr lang="en-US" sz="2000" b="0" dirty="0">
                    <a:solidFill>
                      <a:sysClr val="windowText" lastClr="000000"/>
                    </a:solidFill>
                    <a:latin typeface="FreeSans" panose="020B0504020202020204" pitchFamily="34" charset="2"/>
                    <a:ea typeface="FreeSans" panose="020B0504020202020204" pitchFamily="34" charset="2"/>
                    <a:cs typeface="FreeSans" panose="020B0504020202020204" pitchFamily="34" charset="2"/>
                  </a:rPr>
                  <a:t>b</a:t>
                </a:r>
                <a:endParaRPr lang="ru-RU" sz="2000" b="0" dirty="0">
                  <a:solidFill>
                    <a:sysClr val="windowText" lastClr="000000"/>
                  </a:solidFill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endParaRPr>
              </a:p>
            </c:rich>
          </c:tx>
          <c:layout>
            <c:manualLayout>
              <c:xMode val="edge"/>
              <c:yMode val="edge"/>
              <c:x val="0"/>
              <c:y val="0.3365533007180951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7355791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chemeClr val="accent2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2906687037254669"/>
          <c:y val="6.8744291458447057E-2"/>
          <c:w val="0.21199298781682141"/>
          <c:h val="0.19098745958090119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76960863801101"/>
          <c:y val="6.5148958182287484E-2"/>
          <c:w val="0.75780946811013683"/>
          <c:h val="0.73587260078962224"/>
        </c:manualLayout>
      </c:layout>
      <c:scatterChart>
        <c:scatterStyle val="lineMarker"/>
        <c:varyColors val="0"/>
        <c:ser>
          <c:idx val="1"/>
          <c:order val="0"/>
          <c:tx>
            <c:v>DCM-SMM</c:v>
          </c:tx>
          <c:spPr>
            <a:ln w="25400">
              <a:noFill/>
            </a:ln>
          </c:spPr>
          <c:xVal>
            <c:numRef>
              <c:f>uni!$AO$188:$AO$197</c:f>
              <c:numCache>
                <c:formatCode>General</c:formatCode>
                <c:ptCount val="10"/>
                <c:pt idx="0">
                  <c:v>95</c:v>
                </c:pt>
                <c:pt idx="1">
                  <c:v>85</c:v>
                </c:pt>
                <c:pt idx="2">
                  <c:v>75</c:v>
                </c:pt>
                <c:pt idx="3">
                  <c:v>65</c:v>
                </c:pt>
                <c:pt idx="4">
                  <c:v>55</c:v>
                </c:pt>
                <c:pt idx="5">
                  <c:v>45</c:v>
                </c:pt>
                <c:pt idx="6">
                  <c:v>35</c:v>
                </c:pt>
                <c:pt idx="7">
                  <c:v>5</c:v>
                </c:pt>
                <c:pt idx="8">
                  <c:v>15</c:v>
                </c:pt>
                <c:pt idx="9">
                  <c:v>25</c:v>
                </c:pt>
              </c:numCache>
            </c:numRef>
          </c:xVal>
          <c:yVal>
            <c:numRef>
              <c:f>uni!$AR$188:$AR$197</c:f>
              <c:numCache>
                <c:formatCode>General</c:formatCode>
                <c:ptCount val="10"/>
                <c:pt idx="0">
                  <c:v>5.4748313440581217E-2</c:v>
                </c:pt>
                <c:pt idx="1">
                  <c:v>5.6094832262781752E-2</c:v>
                </c:pt>
                <c:pt idx="2">
                  <c:v>5.9181054419766378E-2</c:v>
                </c:pt>
                <c:pt idx="3">
                  <c:v>6.5822877760452564E-2</c:v>
                </c:pt>
                <c:pt idx="4">
                  <c:v>8.0826758452009942E-2</c:v>
                </c:pt>
                <c:pt idx="5">
                  <c:v>0.10114333869307458</c:v>
                </c:pt>
                <c:pt idx="6">
                  <c:v>0.11040989065078706</c:v>
                </c:pt>
                <c:pt idx="7">
                  <c:v>0.38914405138200836</c:v>
                </c:pt>
                <c:pt idx="8">
                  <c:v>0.21532801786966349</c:v>
                </c:pt>
                <c:pt idx="9">
                  <c:v>0.14866970064330895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BBD-46E2-853D-E307D2B670C5}"/>
            </c:ext>
          </c:extLst>
        </c:ser>
        <c:ser>
          <c:idx val="0"/>
          <c:order val="1"/>
          <c:tx>
            <c:v>LA-QGSM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uni!$Z$189:$Z$198</c:f>
              <c:numCache>
                <c:formatCode>General</c:formatCode>
                <c:ptCount val="10"/>
                <c:pt idx="0">
                  <c:v>95</c:v>
                </c:pt>
                <c:pt idx="1">
                  <c:v>85</c:v>
                </c:pt>
                <c:pt idx="2">
                  <c:v>75</c:v>
                </c:pt>
                <c:pt idx="3">
                  <c:v>65</c:v>
                </c:pt>
                <c:pt idx="4">
                  <c:v>55</c:v>
                </c:pt>
                <c:pt idx="5">
                  <c:v>45</c:v>
                </c:pt>
                <c:pt idx="6">
                  <c:v>35</c:v>
                </c:pt>
                <c:pt idx="7">
                  <c:v>5</c:v>
                </c:pt>
                <c:pt idx="8">
                  <c:v>15</c:v>
                </c:pt>
                <c:pt idx="9">
                  <c:v>25</c:v>
                </c:pt>
              </c:numCache>
            </c:numRef>
          </c:xVal>
          <c:yVal>
            <c:numRef>
              <c:f>uni!$AC$189:$AC$198</c:f>
              <c:numCache>
                <c:formatCode>General</c:formatCode>
                <c:ptCount val="10"/>
                <c:pt idx="0">
                  <c:v>5.4487137764234257E-2</c:v>
                </c:pt>
                <c:pt idx="1">
                  <c:v>5.5733730360851004E-2</c:v>
                </c:pt>
                <c:pt idx="2">
                  <c:v>5.7668449820713986E-2</c:v>
                </c:pt>
                <c:pt idx="3">
                  <c:v>6.3444635952025874E-2</c:v>
                </c:pt>
                <c:pt idx="4">
                  <c:v>7.1686258495464228E-2</c:v>
                </c:pt>
                <c:pt idx="5">
                  <c:v>8.6496093791861794E-2</c:v>
                </c:pt>
                <c:pt idx="6">
                  <c:v>9.375394645591846E-2</c:v>
                </c:pt>
                <c:pt idx="7">
                  <c:v>0.29998754280262635</c:v>
                </c:pt>
                <c:pt idx="8">
                  <c:v>0.12318204519242171</c:v>
                </c:pt>
                <c:pt idx="9">
                  <c:v>0.10129070385744288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BBD-46E2-853D-E307D2B67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7355791"/>
        <c:axId val="1357349135"/>
      </c:scatterChart>
      <c:valAx>
        <c:axId val="1357355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ysClr val="windowText" lastClr="000000"/>
                    </a:solidFill>
                    <a:latin typeface="FreeSans" panose="020B0504020202020204" pitchFamily="34" charset="2"/>
                    <a:ea typeface="FreeSans" panose="020B0504020202020204" pitchFamily="34" charset="2"/>
                    <a:cs typeface="FreeSans" panose="020B0504020202020204" pitchFamily="34" charset="2"/>
                  </a:rPr>
                  <a:t>Centrality %</a:t>
                </a:r>
                <a:endParaRPr lang="ru-RU" sz="1600" dirty="0">
                  <a:solidFill>
                    <a:sysClr val="windowText" lastClr="000000"/>
                  </a:solidFill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7349135"/>
        <c:crosses val="autoZero"/>
        <c:crossBetween val="midCat"/>
      </c:valAx>
      <c:valAx>
        <c:axId val="1357349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800" dirty="0" smtClean="0">
                    <a:solidFill>
                      <a:sysClr val="windowText" lastClr="000000"/>
                    </a:solidFill>
                    <a:latin typeface="FreeSans" panose="020B0504020202020204" pitchFamily="34" charset="2"/>
                    <a:ea typeface="FreeSans" panose="020B0504020202020204" pitchFamily="34" charset="2"/>
                    <a:cs typeface="FreeSans" panose="020B0504020202020204" pitchFamily="34" charset="2"/>
                  </a:rPr>
                  <a:t>σ</a:t>
                </a:r>
                <a:r>
                  <a:rPr lang="en-US" sz="1050" dirty="0" smtClean="0">
                    <a:solidFill>
                      <a:sysClr val="windowText" lastClr="000000"/>
                    </a:solidFill>
                    <a:latin typeface="FreeSans" panose="020B0504020202020204" pitchFamily="34" charset="2"/>
                    <a:ea typeface="FreeSans" panose="020B0504020202020204" pitchFamily="34" charset="2"/>
                    <a:cs typeface="FreeSans" panose="020B0504020202020204" pitchFamily="34" charset="2"/>
                  </a:rPr>
                  <a:t>b</a:t>
                </a:r>
                <a:r>
                  <a:rPr lang="el-GR" sz="1800" dirty="0" smtClean="0">
                    <a:solidFill>
                      <a:sysClr val="windowText" lastClr="000000"/>
                    </a:solidFill>
                    <a:latin typeface="FreeSans" panose="020B0504020202020204" pitchFamily="34" charset="2"/>
                    <a:ea typeface="FreeSans" panose="020B0504020202020204" pitchFamily="34" charset="2"/>
                    <a:cs typeface="FreeSans" panose="020B0504020202020204" pitchFamily="34" charset="2"/>
                  </a:rPr>
                  <a:t>/</a:t>
                </a:r>
                <a:r>
                  <a:rPr lang="en-US" sz="1800" dirty="0">
                    <a:solidFill>
                      <a:sysClr val="windowText" lastClr="000000"/>
                    </a:solidFill>
                    <a:latin typeface="FreeSans" panose="020B0504020202020204" pitchFamily="34" charset="2"/>
                    <a:ea typeface="FreeSans" panose="020B0504020202020204" pitchFamily="34" charset="2"/>
                    <a:cs typeface="FreeSans" panose="020B0504020202020204" pitchFamily="34" charset="2"/>
                  </a:rPr>
                  <a:t>b</a:t>
                </a:r>
                <a:endParaRPr lang="ru-RU" sz="1800" dirty="0">
                  <a:solidFill>
                    <a:sysClr val="windowText" lastClr="000000"/>
                  </a:solidFill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endParaRPr>
              </a:p>
            </c:rich>
          </c:tx>
          <c:layout>
            <c:manualLayout>
              <c:xMode val="edge"/>
              <c:yMode val="edge"/>
              <c:x val="8.2927204062518845E-3"/>
              <c:y val="0.3853228094080586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7355791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solidFill>
                  <a:schemeClr val="accent2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9808642755916939"/>
          <c:y val="9.3170140882821467E-2"/>
          <c:w val="0.2355718091908155"/>
          <c:h val="0.20972180091952466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069811480319342"/>
          <c:y val="5.618191835869539E-2"/>
          <c:w val="0.75939285381115262"/>
          <c:h val="0.69877953150653327"/>
        </c:manualLayout>
      </c:layout>
      <c:scatterChart>
        <c:scatterStyle val="lineMarker"/>
        <c:varyColors val="0"/>
        <c:ser>
          <c:idx val="1"/>
          <c:order val="0"/>
          <c:tx>
            <c:strRef>
              <c:f>uni!$AP$187</c:f>
              <c:strCache>
                <c:ptCount val="1"/>
                <c:pt idx="0">
                  <c:v>mean</c:v>
                </c:pt>
              </c:strCache>
            </c:strRef>
          </c:tx>
          <c:spPr>
            <a:ln w="25400">
              <a:noFill/>
            </a:ln>
          </c:spPr>
          <c:errBars>
            <c:errDir val="x"/>
            <c:errBarType val="both"/>
            <c:errValType val="cust"/>
            <c:noEndCap val="0"/>
            <c:plus>
              <c:numRef>
                <c:f>Main_old!$D$14:$D$23</c:f>
                <c:numCache>
                  <c:formatCode>General</c:formatCode>
                  <c:ptCount val="10"/>
                  <c:pt idx="0">
                    <c:v>0.36676950000000003</c:v>
                  </c:pt>
                  <c:pt idx="1">
                    <c:v>0.35835699999999998</c:v>
                  </c:pt>
                  <c:pt idx="2">
                    <c:v>0.33340350000000002</c:v>
                  </c:pt>
                  <c:pt idx="3">
                    <c:v>0.32357049999999998</c:v>
                  </c:pt>
                  <c:pt idx="4">
                    <c:v>0.34641949999999999</c:v>
                  </c:pt>
                  <c:pt idx="5">
                    <c:v>0.37773800000000002</c:v>
                  </c:pt>
                  <c:pt idx="6">
                    <c:v>0.43461149999999998</c:v>
                  </c:pt>
                  <c:pt idx="7">
                    <c:v>0.39343050000000002</c:v>
                  </c:pt>
                  <c:pt idx="8">
                    <c:v>0.52068999999999999</c:v>
                  </c:pt>
                  <c:pt idx="9">
                    <c:v>0.35925849999999998</c:v>
                  </c:pt>
                </c:numCache>
              </c:numRef>
            </c:plus>
            <c:minus>
              <c:numRef>
                <c:f>Main_old!$D$14:$D$23</c:f>
                <c:numCache>
                  <c:formatCode>General</c:formatCode>
                  <c:ptCount val="10"/>
                  <c:pt idx="0">
                    <c:v>0.36676950000000003</c:v>
                  </c:pt>
                  <c:pt idx="1">
                    <c:v>0.35835699999999998</c:v>
                  </c:pt>
                  <c:pt idx="2">
                    <c:v>0.33340350000000002</c:v>
                  </c:pt>
                  <c:pt idx="3">
                    <c:v>0.32357049999999998</c:v>
                  </c:pt>
                  <c:pt idx="4">
                    <c:v>0.34641949999999999</c:v>
                  </c:pt>
                  <c:pt idx="5">
                    <c:v>0.37773800000000002</c:v>
                  </c:pt>
                  <c:pt idx="6">
                    <c:v>0.43461149999999998</c:v>
                  </c:pt>
                  <c:pt idx="7">
                    <c:v>0.39343050000000002</c:v>
                  </c:pt>
                  <c:pt idx="8">
                    <c:v>0.52068999999999999</c:v>
                  </c:pt>
                  <c:pt idx="9">
                    <c:v>0.35925849999999998</c:v>
                  </c:pt>
                </c:numCache>
              </c:numRef>
            </c:minus>
          </c:errBars>
          <c:errBars>
            <c:errDir val="y"/>
            <c:errBarType val="both"/>
            <c:errValType val="cust"/>
            <c:noEndCap val="0"/>
            <c:plus>
              <c:numRef>
                <c:f>uni!$AQ$188:$AQ$197</c:f>
                <c:numCache>
                  <c:formatCode>General</c:formatCode>
                  <c:ptCount val="10"/>
                  <c:pt idx="0">
                    <c:v>0.73850000000000005</c:v>
                  </c:pt>
                  <c:pt idx="1">
                    <c:v>0.71348699999999998</c:v>
                  </c:pt>
                  <c:pt idx="2">
                    <c:v>0.70371600000000001</c:v>
                  </c:pt>
                  <c:pt idx="3">
                    <c:v>0.72607900000000003</c:v>
                  </c:pt>
                  <c:pt idx="4">
                    <c:v>0.81955100000000003</c:v>
                  </c:pt>
                  <c:pt idx="5">
                    <c:v>0.92656300000000003</c:v>
                  </c:pt>
                  <c:pt idx="6">
                    <c:v>0.91519200000000001</c:v>
                  </c:pt>
                  <c:pt idx="7">
                    <c:v>1.2717499999999999</c:v>
                  </c:pt>
                  <c:pt idx="8">
                    <c:v>1.20692</c:v>
                  </c:pt>
                  <c:pt idx="9">
                    <c:v>0.99211899999999997</c:v>
                  </c:pt>
                </c:numCache>
              </c:numRef>
            </c:plus>
            <c:minus>
              <c:numRef>
                <c:f>'11GeV'!$D$3:$D$12</c:f>
                <c:numCache>
                  <c:formatCode>General</c:formatCode>
                  <c:ptCount val="10"/>
                  <c:pt idx="0">
                    <c:v>0.72155899999999995</c:v>
                  </c:pt>
                  <c:pt idx="1">
                    <c:v>0.690361</c:v>
                  </c:pt>
                  <c:pt idx="2">
                    <c:v>0.64361500000000005</c:v>
                  </c:pt>
                  <c:pt idx="3">
                    <c:v>0.62141400000000002</c:v>
                  </c:pt>
                  <c:pt idx="4">
                    <c:v>0.67024499999999998</c:v>
                  </c:pt>
                  <c:pt idx="5">
                    <c:v>0.72556600000000004</c:v>
                  </c:pt>
                  <c:pt idx="6">
                    <c:v>0.85749699999999995</c:v>
                  </c:pt>
                  <c:pt idx="7">
                    <c:v>0.80790700000000004</c:v>
                  </c:pt>
                  <c:pt idx="8">
                    <c:v>1.07054</c:v>
                  </c:pt>
                  <c:pt idx="9">
                    <c:v>0.75613300000000006</c:v>
                  </c:pt>
                </c:numCache>
              </c:numRef>
            </c:minus>
            <c:spPr>
              <a:ln w="12700"/>
            </c:spPr>
          </c:errBars>
          <c:xVal>
            <c:numRef>
              <c:f>uni!$AO$188:$AO$197</c:f>
              <c:numCache>
                <c:formatCode>General</c:formatCode>
                <c:ptCount val="10"/>
                <c:pt idx="0">
                  <c:v>95</c:v>
                </c:pt>
                <c:pt idx="1">
                  <c:v>85</c:v>
                </c:pt>
                <c:pt idx="2">
                  <c:v>75</c:v>
                </c:pt>
                <c:pt idx="3">
                  <c:v>65</c:v>
                </c:pt>
                <c:pt idx="4">
                  <c:v>55</c:v>
                </c:pt>
                <c:pt idx="5">
                  <c:v>45</c:v>
                </c:pt>
                <c:pt idx="6">
                  <c:v>35</c:v>
                </c:pt>
                <c:pt idx="7">
                  <c:v>5</c:v>
                </c:pt>
                <c:pt idx="8">
                  <c:v>15</c:v>
                </c:pt>
                <c:pt idx="9">
                  <c:v>25</c:v>
                </c:pt>
              </c:numCache>
            </c:numRef>
          </c:xVal>
          <c:yVal>
            <c:numRef>
              <c:f>uni!$AP$188:$AP$197</c:f>
              <c:numCache>
                <c:formatCode>General</c:formatCode>
                <c:ptCount val="10"/>
                <c:pt idx="0">
                  <c:v>13.489000000000001</c:v>
                </c:pt>
                <c:pt idx="1">
                  <c:v>12.7193</c:v>
                </c:pt>
                <c:pt idx="2">
                  <c:v>11.8909</c:v>
                </c:pt>
                <c:pt idx="3">
                  <c:v>11.030799999999999</c:v>
                </c:pt>
                <c:pt idx="4">
                  <c:v>10.1396</c:v>
                </c:pt>
                <c:pt idx="5">
                  <c:v>9.1608900000000002</c:v>
                </c:pt>
                <c:pt idx="6">
                  <c:v>8.28904</c:v>
                </c:pt>
                <c:pt idx="7">
                  <c:v>3.2680699999999998</c:v>
                </c:pt>
                <c:pt idx="8">
                  <c:v>5.6050300000000002</c:v>
                </c:pt>
                <c:pt idx="9">
                  <c:v>6.6733099999999999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E5-4746-B0DF-DB06D56A684F}"/>
            </c:ext>
          </c:extLst>
        </c:ser>
        <c:ser>
          <c:idx val="0"/>
          <c:order val="1"/>
          <c:tx>
            <c:strRef>
              <c:f>uni!$AA$188</c:f>
              <c:strCache>
                <c:ptCount val="1"/>
                <c:pt idx="0">
                  <c:v>mean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Main_old!$D$14:$D$23</c:f>
                <c:numCache>
                  <c:formatCode>General</c:formatCode>
                  <c:ptCount val="10"/>
                  <c:pt idx="0">
                    <c:v>0.36676950000000003</c:v>
                  </c:pt>
                  <c:pt idx="1">
                    <c:v>0.35835699999999998</c:v>
                  </c:pt>
                  <c:pt idx="2">
                    <c:v>0.33340350000000002</c:v>
                  </c:pt>
                  <c:pt idx="3">
                    <c:v>0.32357049999999998</c:v>
                  </c:pt>
                  <c:pt idx="4">
                    <c:v>0.34641949999999999</c:v>
                  </c:pt>
                  <c:pt idx="5">
                    <c:v>0.37773800000000002</c:v>
                  </c:pt>
                  <c:pt idx="6">
                    <c:v>0.43461149999999998</c:v>
                  </c:pt>
                  <c:pt idx="7">
                    <c:v>0.39343050000000002</c:v>
                  </c:pt>
                  <c:pt idx="8">
                    <c:v>0.52068999999999999</c:v>
                  </c:pt>
                  <c:pt idx="9">
                    <c:v>0.35925849999999998</c:v>
                  </c:pt>
                </c:numCache>
              </c:numRef>
            </c:plus>
            <c:minus>
              <c:numRef>
                <c:f>Main_old!$D$14:$D$23</c:f>
                <c:numCache>
                  <c:formatCode>General</c:formatCode>
                  <c:ptCount val="10"/>
                  <c:pt idx="0">
                    <c:v>0.36676950000000003</c:v>
                  </c:pt>
                  <c:pt idx="1">
                    <c:v>0.35835699999999998</c:v>
                  </c:pt>
                  <c:pt idx="2">
                    <c:v>0.33340350000000002</c:v>
                  </c:pt>
                  <c:pt idx="3">
                    <c:v>0.32357049999999998</c:v>
                  </c:pt>
                  <c:pt idx="4">
                    <c:v>0.34641949999999999</c:v>
                  </c:pt>
                  <c:pt idx="5">
                    <c:v>0.37773800000000002</c:v>
                  </c:pt>
                  <c:pt idx="6">
                    <c:v>0.43461149999999998</c:v>
                  </c:pt>
                  <c:pt idx="7">
                    <c:v>0.39343050000000002</c:v>
                  </c:pt>
                  <c:pt idx="8">
                    <c:v>0.52068999999999999</c:v>
                  </c:pt>
                  <c:pt idx="9">
                    <c:v>0.35925849999999998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uni!$AB$189:$AB$198</c:f>
                <c:numCache>
                  <c:formatCode>General</c:formatCode>
                  <c:ptCount val="10"/>
                  <c:pt idx="0">
                    <c:v>0.73667700000000003</c:v>
                  </c:pt>
                  <c:pt idx="1">
                    <c:v>0.71124600000000004</c:v>
                  </c:pt>
                  <c:pt idx="2">
                    <c:v>0.69316900000000004</c:v>
                  </c:pt>
                  <c:pt idx="3">
                    <c:v>0.71043400000000001</c:v>
                  </c:pt>
                  <c:pt idx="4">
                    <c:v>0.737286</c:v>
                  </c:pt>
                  <c:pt idx="5">
                    <c:v>0.80712099999999998</c:v>
                  </c:pt>
                  <c:pt idx="6">
                    <c:v>0.78544899999999995</c:v>
                  </c:pt>
                  <c:pt idx="7">
                    <c:v>0.98734</c:v>
                  </c:pt>
                  <c:pt idx="8">
                    <c:v>0.68568300000000004</c:v>
                  </c:pt>
                  <c:pt idx="9">
                    <c:v>0.718144</c:v>
                  </c:pt>
                </c:numCache>
              </c:numRef>
            </c:plus>
            <c:minus>
              <c:numRef>
                <c:f>'11GeV'!$D$3:$D$12</c:f>
                <c:numCache>
                  <c:formatCode>General</c:formatCode>
                  <c:ptCount val="10"/>
                  <c:pt idx="0">
                    <c:v>0.72155899999999995</c:v>
                  </c:pt>
                  <c:pt idx="1">
                    <c:v>0.690361</c:v>
                  </c:pt>
                  <c:pt idx="2">
                    <c:v>0.64361500000000005</c:v>
                  </c:pt>
                  <c:pt idx="3">
                    <c:v>0.62141400000000002</c:v>
                  </c:pt>
                  <c:pt idx="4">
                    <c:v>0.67024499999999998</c:v>
                  </c:pt>
                  <c:pt idx="5">
                    <c:v>0.72556600000000004</c:v>
                  </c:pt>
                  <c:pt idx="6">
                    <c:v>0.85749699999999995</c:v>
                  </c:pt>
                  <c:pt idx="7">
                    <c:v>0.80790700000000004</c:v>
                  </c:pt>
                  <c:pt idx="8">
                    <c:v>1.07054</c:v>
                  </c:pt>
                  <c:pt idx="9">
                    <c:v>0.75613300000000006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uni!$Z$189:$Z$198</c:f>
              <c:numCache>
                <c:formatCode>General</c:formatCode>
                <c:ptCount val="10"/>
                <c:pt idx="0">
                  <c:v>95</c:v>
                </c:pt>
                <c:pt idx="1">
                  <c:v>85</c:v>
                </c:pt>
                <c:pt idx="2">
                  <c:v>75</c:v>
                </c:pt>
                <c:pt idx="3">
                  <c:v>65</c:v>
                </c:pt>
                <c:pt idx="4">
                  <c:v>55</c:v>
                </c:pt>
                <c:pt idx="5">
                  <c:v>45</c:v>
                </c:pt>
                <c:pt idx="6">
                  <c:v>35</c:v>
                </c:pt>
                <c:pt idx="7">
                  <c:v>5</c:v>
                </c:pt>
                <c:pt idx="8">
                  <c:v>15</c:v>
                </c:pt>
                <c:pt idx="9">
                  <c:v>25</c:v>
                </c:pt>
              </c:numCache>
            </c:numRef>
          </c:xVal>
          <c:yVal>
            <c:numRef>
              <c:f>uni!$AA$189:$AA$198</c:f>
              <c:numCache>
                <c:formatCode>General</c:formatCode>
                <c:ptCount val="10"/>
                <c:pt idx="0">
                  <c:v>13.520200000000001</c:v>
                </c:pt>
                <c:pt idx="1">
                  <c:v>12.7615</c:v>
                </c:pt>
                <c:pt idx="2">
                  <c:v>12.0199</c:v>
                </c:pt>
                <c:pt idx="3">
                  <c:v>11.197699999999999</c:v>
                </c:pt>
                <c:pt idx="4">
                  <c:v>10.2849</c:v>
                </c:pt>
                <c:pt idx="5">
                  <c:v>9.3313000000000006</c:v>
                </c:pt>
                <c:pt idx="6">
                  <c:v>8.3777699999999999</c:v>
                </c:pt>
                <c:pt idx="7">
                  <c:v>3.2912699999999999</c:v>
                </c:pt>
                <c:pt idx="8">
                  <c:v>5.5664199999999999</c:v>
                </c:pt>
                <c:pt idx="9">
                  <c:v>7.0899299999999998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3E5-4746-B0DF-DB06D56A68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6028303"/>
        <c:axId val="1066026639"/>
      </c:scatterChart>
      <c:valAx>
        <c:axId val="1066028303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ysClr val="windowText" lastClr="000000"/>
                    </a:solidFill>
                    <a:latin typeface="FreeSans" panose="020B0504020202020204" pitchFamily="34" charset="2"/>
                    <a:ea typeface="FreeSans" panose="020B0504020202020204" pitchFamily="34" charset="2"/>
                    <a:cs typeface="FreeSans" panose="020B0504020202020204" pitchFamily="34" charset="2"/>
                  </a:rPr>
                  <a:t>Centrality 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6026639"/>
        <c:crosses val="autoZero"/>
        <c:crossBetween val="midCat"/>
      </c:valAx>
      <c:valAx>
        <c:axId val="1066026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ysClr val="windowText" lastClr="000000"/>
                    </a:solidFill>
                    <a:latin typeface="FreeSans" panose="020B0504020202020204" pitchFamily="34" charset="2"/>
                    <a:ea typeface="FreeSans" panose="020B0504020202020204" pitchFamily="34" charset="2"/>
                    <a:cs typeface="FreeSans" panose="020B0504020202020204" pitchFamily="34" charset="2"/>
                  </a:rPr>
                  <a:t>Mean</a:t>
                </a:r>
                <a:endParaRPr lang="ru-RU" sz="1600" dirty="0">
                  <a:solidFill>
                    <a:sysClr val="windowText" lastClr="000000"/>
                  </a:solidFill>
                  <a:latin typeface="FreeSans" panose="020B0504020202020204" pitchFamily="34" charset="2"/>
                  <a:ea typeface="FreeSans" panose="020B0504020202020204" pitchFamily="34" charset="2"/>
                  <a:cs typeface="FreeSans" panose="020B0504020202020204" pitchFamily="34" charset="2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6028303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53660964793197"/>
          <c:y val="6.5148958182287484E-2"/>
          <c:w val="0.78545189609919452"/>
          <c:h val="0.76728812705229488"/>
        </c:manualLayout>
      </c:layout>
      <c:scatterChart>
        <c:scatterStyle val="lineMarker"/>
        <c:varyColors val="0"/>
        <c:ser>
          <c:idx val="1"/>
          <c:order val="0"/>
          <c:tx>
            <c:v>Et El</c:v>
          </c:tx>
          <c:spPr>
            <a:ln>
              <a:noFill/>
            </a:ln>
          </c:spPr>
          <c:marker>
            <c:symbol val="square"/>
            <c:size val="7"/>
          </c:marker>
          <c:xVal>
            <c:numRef>
              <c:f>'11GeV'!$B$3:$B$12</c:f>
              <c:numCache>
                <c:formatCode>General</c:formatCode>
                <c:ptCount val="10"/>
                <c:pt idx="0">
                  <c:v>95</c:v>
                </c:pt>
                <c:pt idx="1">
                  <c:v>85</c:v>
                </c:pt>
                <c:pt idx="2">
                  <c:v>75</c:v>
                </c:pt>
                <c:pt idx="3">
                  <c:v>65</c:v>
                </c:pt>
                <c:pt idx="4">
                  <c:v>55</c:v>
                </c:pt>
                <c:pt idx="5">
                  <c:v>45</c:v>
                </c:pt>
                <c:pt idx="6">
                  <c:v>35</c:v>
                </c:pt>
                <c:pt idx="7">
                  <c:v>25</c:v>
                </c:pt>
                <c:pt idx="8">
                  <c:v>5</c:v>
                </c:pt>
                <c:pt idx="9">
                  <c:v>15</c:v>
                </c:pt>
              </c:numCache>
            </c:numRef>
          </c:xVal>
          <c:yVal>
            <c:numRef>
              <c:f>'11GeV'!$E$3:$E$12</c:f>
              <c:numCache>
                <c:formatCode>General</c:formatCode>
                <c:ptCount val="10"/>
                <c:pt idx="0">
                  <c:v>5.2843270082828617E-2</c:v>
                </c:pt>
                <c:pt idx="1">
                  <c:v>5.3409124316295187E-2</c:v>
                </c:pt>
                <c:pt idx="2">
                  <c:v>5.3049710277523636E-2</c:v>
                </c:pt>
                <c:pt idx="3">
                  <c:v>5.5213242349930698E-2</c:v>
                </c:pt>
                <c:pt idx="4">
                  <c:v>6.4776120845454283E-2</c:v>
                </c:pt>
                <c:pt idx="5">
                  <c:v>7.7727000042850422E-2</c:v>
                </c:pt>
                <c:pt idx="6">
                  <c:v>0.10159640199378453</c:v>
                </c:pt>
                <c:pt idx="7">
                  <c:v>0.11104991361026616</c:v>
                </c:pt>
                <c:pt idx="8">
                  <c:v>0.3594877029913095</c:v>
                </c:pt>
                <c:pt idx="9">
                  <c:v>0.1373705791622232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1AE-4060-B6A0-48956E7F5E58}"/>
            </c:ext>
          </c:extLst>
        </c:ser>
        <c:ser>
          <c:idx val="0"/>
          <c:order val="1"/>
          <c:tx>
            <c:v>Edep Erec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uni!$Z$189:$Z$198</c:f>
              <c:numCache>
                <c:formatCode>General</c:formatCode>
                <c:ptCount val="10"/>
                <c:pt idx="0">
                  <c:v>95</c:v>
                </c:pt>
                <c:pt idx="1">
                  <c:v>85</c:v>
                </c:pt>
                <c:pt idx="2">
                  <c:v>75</c:v>
                </c:pt>
                <c:pt idx="3">
                  <c:v>65</c:v>
                </c:pt>
                <c:pt idx="4">
                  <c:v>55</c:v>
                </c:pt>
                <c:pt idx="5">
                  <c:v>45</c:v>
                </c:pt>
                <c:pt idx="6">
                  <c:v>35</c:v>
                </c:pt>
                <c:pt idx="7">
                  <c:v>5</c:v>
                </c:pt>
                <c:pt idx="8">
                  <c:v>15</c:v>
                </c:pt>
                <c:pt idx="9">
                  <c:v>25</c:v>
                </c:pt>
              </c:numCache>
            </c:numRef>
          </c:xVal>
          <c:yVal>
            <c:numRef>
              <c:f>uni!$AC$189:$AC$198</c:f>
              <c:numCache>
                <c:formatCode>General</c:formatCode>
                <c:ptCount val="10"/>
                <c:pt idx="0">
                  <c:v>5.4487137764234257E-2</c:v>
                </c:pt>
                <c:pt idx="1">
                  <c:v>5.5733730360851004E-2</c:v>
                </c:pt>
                <c:pt idx="2">
                  <c:v>5.7668449820713986E-2</c:v>
                </c:pt>
                <c:pt idx="3">
                  <c:v>6.3444635952025874E-2</c:v>
                </c:pt>
                <c:pt idx="4">
                  <c:v>7.1686258495464228E-2</c:v>
                </c:pt>
                <c:pt idx="5">
                  <c:v>8.6496093791861794E-2</c:v>
                </c:pt>
                <c:pt idx="6">
                  <c:v>9.375394645591846E-2</c:v>
                </c:pt>
                <c:pt idx="7">
                  <c:v>0.29998754280262635</c:v>
                </c:pt>
                <c:pt idx="8">
                  <c:v>0.12318204519242171</c:v>
                </c:pt>
                <c:pt idx="9">
                  <c:v>0.10129070385744288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1AE-4060-B6A0-48956E7F5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7355791"/>
        <c:axId val="1357349135"/>
      </c:scatterChart>
      <c:valAx>
        <c:axId val="1357355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</a:rPr>
                  <a:t>Centrality %</a:t>
                </a:r>
                <a:endParaRPr lang="ru-RU" sz="18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7349135"/>
        <c:crosses val="autoZero"/>
        <c:crossBetween val="midCat"/>
      </c:valAx>
      <c:valAx>
        <c:axId val="1357349135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800" dirty="0" smtClean="0">
                    <a:solidFill>
                      <a:sysClr val="windowText" lastClr="000000"/>
                    </a:solidFill>
                  </a:rPr>
                  <a:t>σ</a:t>
                </a:r>
                <a:r>
                  <a:rPr lang="en-US" sz="1100" dirty="0" smtClean="0">
                    <a:solidFill>
                      <a:sysClr val="windowText" lastClr="000000"/>
                    </a:solidFill>
                  </a:rPr>
                  <a:t>b</a:t>
                </a:r>
                <a:r>
                  <a:rPr lang="el-GR" sz="1800" dirty="0" smtClean="0">
                    <a:solidFill>
                      <a:sysClr val="windowText" lastClr="000000"/>
                    </a:solidFill>
                  </a:rPr>
                  <a:t>/</a:t>
                </a:r>
                <a:r>
                  <a:rPr lang="en-US" sz="1800" dirty="0">
                    <a:solidFill>
                      <a:sysClr val="windowText" lastClr="000000"/>
                    </a:solidFill>
                  </a:rPr>
                  <a:t>b</a:t>
                </a:r>
                <a:endParaRPr lang="ru-RU" sz="1800" dirty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7355791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0048815791197838"/>
          <c:y val="0.23097805484134945"/>
          <c:w val="0.23179668923502439"/>
          <c:h val="0.14829522710601692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  <c:txPr>
        <a:bodyPr/>
        <a:lstStyle/>
        <a:p>
          <a:pPr>
            <a:defRPr sz="1600" b="1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353660964793197"/>
          <c:y val="6.5148958182287484E-2"/>
          <c:w val="0.78545189609919452"/>
          <c:h val="0.76728812705229488"/>
        </c:manualLayout>
      </c:layout>
      <c:scatterChart>
        <c:scatterStyle val="lineMarker"/>
        <c:varyColors val="0"/>
        <c:ser>
          <c:idx val="1"/>
          <c:order val="0"/>
          <c:tx>
            <c:v>Et El</c:v>
          </c:tx>
          <c:spPr>
            <a:ln w="25400">
              <a:noFill/>
            </a:ln>
          </c:spPr>
          <c:xVal>
            <c:numRef>
              <c:f>'11GeV'!$AB$5:$AB$14</c:f>
              <c:numCache>
                <c:formatCode>General</c:formatCode>
                <c:ptCount val="10"/>
                <c:pt idx="0">
                  <c:v>95</c:v>
                </c:pt>
                <c:pt idx="1">
                  <c:v>85</c:v>
                </c:pt>
                <c:pt idx="2">
                  <c:v>75</c:v>
                </c:pt>
                <c:pt idx="3">
                  <c:v>65</c:v>
                </c:pt>
                <c:pt idx="4">
                  <c:v>55</c:v>
                </c:pt>
                <c:pt idx="5">
                  <c:v>45</c:v>
                </c:pt>
                <c:pt idx="6">
                  <c:v>35</c:v>
                </c:pt>
                <c:pt idx="7">
                  <c:v>25</c:v>
                </c:pt>
                <c:pt idx="8">
                  <c:v>5</c:v>
                </c:pt>
                <c:pt idx="9">
                  <c:v>15</c:v>
                </c:pt>
              </c:numCache>
            </c:numRef>
          </c:xVal>
          <c:yVal>
            <c:numRef>
              <c:f>'11GeV'!$AE$5:$AE$14</c:f>
              <c:numCache>
                <c:formatCode>General</c:formatCode>
                <c:ptCount val="10"/>
                <c:pt idx="0">
                  <c:v>5.3114383702787836E-2</c:v>
                </c:pt>
                <c:pt idx="1">
                  <c:v>5.451515410493276E-2</c:v>
                </c:pt>
                <c:pt idx="2">
                  <c:v>5.5340258533428471E-2</c:v>
                </c:pt>
                <c:pt idx="3">
                  <c:v>5.9643659739817889E-2</c:v>
                </c:pt>
                <c:pt idx="4">
                  <c:v>7.1307122673682152E-2</c:v>
                </c:pt>
                <c:pt idx="5">
                  <c:v>9.3887430383780737E-2</c:v>
                </c:pt>
                <c:pt idx="6">
                  <c:v>0.12570893987941345</c:v>
                </c:pt>
                <c:pt idx="7">
                  <c:v>0.14485441623001102</c:v>
                </c:pt>
                <c:pt idx="8">
                  <c:v>0.4783936836205861</c:v>
                </c:pt>
                <c:pt idx="9">
                  <c:v>0.20463578719455616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34B-41EE-AF3B-973C027A73A5}"/>
            </c:ext>
          </c:extLst>
        </c:ser>
        <c:ser>
          <c:idx val="0"/>
          <c:order val="1"/>
          <c:tx>
            <c:v>Edep Erec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uni!$AO$188:$AO$197</c:f>
              <c:numCache>
                <c:formatCode>General</c:formatCode>
                <c:ptCount val="10"/>
                <c:pt idx="0">
                  <c:v>95</c:v>
                </c:pt>
                <c:pt idx="1">
                  <c:v>85</c:v>
                </c:pt>
                <c:pt idx="2">
                  <c:v>75</c:v>
                </c:pt>
                <c:pt idx="3">
                  <c:v>65</c:v>
                </c:pt>
                <c:pt idx="4">
                  <c:v>55</c:v>
                </c:pt>
                <c:pt idx="5">
                  <c:v>45</c:v>
                </c:pt>
                <c:pt idx="6">
                  <c:v>35</c:v>
                </c:pt>
                <c:pt idx="7">
                  <c:v>5</c:v>
                </c:pt>
                <c:pt idx="8">
                  <c:v>15</c:v>
                </c:pt>
                <c:pt idx="9">
                  <c:v>25</c:v>
                </c:pt>
              </c:numCache>
            </c:numRef>
          </c:xVal>
          <c:yVal>
            <c:numRef>
              <c:f>uni!$AR$188:$AR$197</c:f>
              <c:numCache>
                <c:formatCode>General</c:formatCode>
                <c:ptCount val="10"/>
                <c:pt idx="0">
                  <c:v>5.4748313440581217E-2</c:v>
                </c:pt>
                <c:pt idx="1">
                  <c:v>5.6094832262781752E-2</c:v>
                </c:pt>
                <c:pt idx="2">
                  <c:v>5.9181054419766378E-2</c:v>
                </c:pt>
                <c:pt idx="3">
                  <c:v>6.5822877760452564E-2</c:v>
                </c:pt>
                <c:pt idx="4">
                  <c:v>8.0826758452009942E-2</c:v>
                </c:pt>
                <c:pt idx="5">
                  <c:v>0.10114333869307458</c:v>
                </c:pt>
                <c:pt idx="6">
                  <c:v>0.11040989065078706</c:v>
                </c:pt>
                <c:pt idx="7">
                  <c:v>0.38914405138200836</c:v>
                </c:pt>
                <c:pt idx="8">
                  <c:v>0.21532801786966349</c:v>
                </c:pt>
                <c:pt idx="9">
                  <c:v>0.14866970064330895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34B-41EE-AF3B-973C027A73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7355791"/>
        <c:axId val="1357349135"/>
      </c:scatterChart>
      <c:valAx>
        <c:axId val="1357355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</a:rPr>
                  <a:t>Centrality %</a:t>
                </a:r>
                <a:endParaRPr lang="ru-RU" sz="180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7349135"/>
        <c:crosses val="autoZero"/>
        <c:crossBetween val="midCat"/>
      </c:valAx>
      <c:valAx>
        <c:axId val="1357349135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800" dirty="0" smtClean="0">
                    <a:solidFill>
                      <a:sysClr val="windowText" lastClr="000000"/>
                    </a:solidFill>
                  </a:rPr>
                  <a:t>σ</a:t>
                </a:r>
                <a:r>
                  <a:rPr lang="en-US" sz="1100" dirty="0" smtClean="0">
                    <a:solidFill>
                      <a:sysClr val="windowText" lastClr="000000"/>
                    </a:solidFill>
                  </a:rPr>
                  <a:t>b</a:t>
                </a:r>
                <a:r>
                  <a:rPr lang="el-GR" sz="1800" dirty="0" smtClean="0">
                    <a:solidFill>
                      <a:sysClr val="windowText" lastClr="000000"/>
                    </a:solidFill>
                  </a:rPr>
                  <a:t>/</a:t>
                </a:r>
                <a:r>
                  <a:rPr lang="en-US" sz="1800" dirty="0">
                    <a:solidFill>
                      <a:sysClr val="windowText" lastClr="000000"/>
                    </a:solidFill>
                  </a:rPr>
                  <a:t>b</a:t>
                </a:r>
                <a:endParaRPr lang="ru-RU" sz="1800" dirty="0">
                  <a:solidFill>
                    <a:sysClr val="windowText" lastClr="000000"/>
                  </a:solidFill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7355791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0332673910954002"/>
          <c:y val="0.23299139571457611"/>
          <c:w val="0.23564270523983594"/>
          <c:h val="0.14880425892357288"/>
        </c:manualLayout>
      </c:layout>
      <c:overlay val="0"/>
      <c:spPr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c:spPr>
      <c:txPr>
        <a:bodyPr/>
        <a:lstStyle/>
        <a:p>
          <a:pPr>
            <a:defRPr sz="1600" b="1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80693881971321"/>
          <c:y val="6.5148958182287484E-2"/>
          <c:w val="0.7446798401308814"/>
          <c:h val="0.74735403020871105"/>
        </c:manualLayout>
      </c:layout>
      <c:scatterChart>
        <c:scatterStyle val="lineMarker"/>
        <c:varyColors val="0"/>
        <c:ser>
          <c:idx val="1"/>
          <c:order val="0"/>
          <c:tx>
            <c:v>DCM-SMM</c:v>
          </c:tx>
          <c:spPr>
            <a:ln w="25400">
              <a:noFill/>
            </a:ln>
          </c:spPr>
          <c:xVal>
            <c:numRef>
              <c:f>uni!$BE$189:$BE$198</c:f>
              <c:numCache>
                <c:formatCode>General</c:formatCode>
                <c:ptCount val="10"/>
                <c:pt idx="0">
                  <c:v>95</c:v>
                </c:pt>
                <c:pt idx="1">
                  <c:v>85</c:v>
                </c:pt>
                <c:pt idx="2">
                  <c:v>75</c:v>
                </c:pt>
                <c:pt idx="3">
                  <c:v>65</c:v>
                </c:pt>
                <c:pt idx="4">
                  <c:v>55</c:v>
                </c:pt>
                <c:pt idx="5">
                  <c:v>45</c:v>
                </c:pt>
                <c:pt idx="6">
                  <c:v>35</c:v>
                </c:pt>
                <c:pt idx="7">
                  <c:v>5</c:v>
                </c:pt>
                <c:pt idx="8">
                  <c:v>15</c:v>
                </c:pt>
                <c:pt idx="9">
                  <c:v>25</c:v>
                </c:pt>
              </c:numCache>
            </c:numRef>
          </c:xVal>
          <c:yVal>
            <c:numRef>
              <c:f>uni!$BH$189:$BH$198</c:f>
              <c:numCache>
                <c:formatCode>General</c:formatCode>
                <c:ptCount val="10"/>
                <c:pt idx="0">
                  <c:v>5.4727541699027327E-2</c:v>
                </c:pt>
                <c:pt idx="1">
                  <c:v>5.6848591825527574E-2</c:v>
                </c:pt>
                <c:pt idx="2">
                  <c:v>6.0113719274410657E-2</c:v>
                </c:pt>
                <c:pt idx="3">
                  <c:v>6.792441370307585E-2</c:v>
                </c:pt>
                <c:pt idx="4">
                  <c:v>8.5510575032846328E-2</c:v>
                </c:pt>
                <c:pt idx="5">
                  <c:v>0.10705845618379151</c:v>
                </c:pt>
                <c:pt idx="6">
                  <c:v>0.11416985626401702</c:v>
                </c:pt>
                <c:pt idx="7">
                  <c:v>0.41495785836535665</c:v>
                </c:pt>
                <c:pt idx="8">
                  <c:v>0.2202315993158499</c:v>
                </c:pt>
                <c:pt idx="9">
                  <c:v>0.14861037919578415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3B3-4AEF-8D22-BD237192190F}"/>
            </c:ext>
          </c:extLst>
        </c:ser>
        <c:ser>
          <c:idx val="0"/>
          <c:order val="1"/>
          <c:tx>
            <c:v>LA-QGSM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xVal>
            <c:numRef>
              <c:f>uni!$A$189:$A$198</c:f>
              <c:numCache>
                <c:formatCode>General</c:formatCode>
                <c:ptCount val="10"/>
                <c:pt idx="0">
                  <c:v>95</c:v>
                </c:pt>
                <c:pt idx="1">
                  <c:v>85</c:v>
                </c:pt>
                <c:pt idx="2">
                  <c:v>75</c:v>
                </c:pt>
                <c:pt idx="3">
                  <c:v>65</c:v>
                </c:pt>
                <c:pt idx="4">
                  <c:v>55</c:v>
                </c:pt>
                <c:pt idx="5">
                  <c:v>45</c:v>
                </c:pt>
                <c:pt idx="6">
                  <c:v>35</c:v>
                </c:pt>
                <c:pt idx="7">
                  <c:v>5</c:v>
                </c:pt>
                <c:pt idx="8">
                  <c:v>15</c:v>
                </c:pt>
                <c:pt idx="9">
                  <c:v>25</c:v>
                </c:pt>
              </c:numCache>
            </c:numRef>
          </c:xVal>
          <c:yVal>
            <c:numRef>
              <c:f>uni!$D$189:$D$198</c:f>
              <c:numCache>
                <c:formatCode>General</c:formatCode>
                <c:ptCount val="10"/>
                <c:pt idx="0">
                  <c:v>5.4478414877130843E-2</c:v>
                </c:pt>
                <c:pt idx="1">
                  <c:v>5.6066159511504815E-2</c:v>
                </c:pt>
                <c:pt idx="2">
                  <c:v>5.8455140815259342E-2</c:v>
                </c:pt>
                <c:pt idx="3">
                  <c:v>6.4311227219230355E-2</c:v>
                </c:pt>
                <c:pt idx="4">
                  <c:v>7.3124057039957169E-2</c:v>
                </c:pt>
                <c:pt idx="5">
                  <c:v>8.8927286468190675E-2</c:v>
                </c:pt>
                <c:pt idx="6">
                  <c:v>9.0450717896578978E-2</c:v>
                </c:pt>
                <c:pt idx="7">
                  <c:v>0.34846286179545094</c:v>
                </c:pt>
                <c:pt idx="8">
                  <c:v>0.12626821457312501</c:v>
                </c:pt>
                <c:pt idx="9">
                  <c:v>0.10488064528764318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B3-4AEF-8D22-BD2371921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7355791"/>
        <c:axId val="1357349135"/>
      </c:scatterChart>
      <c:valAx>
        <c:axId val="1357355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>
                    <a:solidFill>
                      <a:sysClr val="windowText" lastClr="000000"/>
                    </a:solidFill>
                  </a:rPr>
                  <a:t>Centrality %</a:t>
                </a:r>
                <a:endParaRPr lang="ru-RU" sz="18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7349135"/>
        <c:crosses val="autoZero"/>
        <c:crossBetween val="midCat"/>
        <c:majorUnit val="20"/>
      </c:valAx>
      <c:valAx>
        <c:axId val="1357349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800" dirty="0">
                    <a:solidFill>
                      <a:sysClr val="windowText" lastClr="000000"/>
                    </a:solidFill>
                  </a:rPr>
                  <a:t>σ</a:t>
                </a:r>
                <a:r>
                  <a:rPr lang="en-US" sz="1050" dirty="0">
                    <a:solidFill>
                      <a:sysClr val="windowText" lastClr="000000"/>
                    </a:solidFill>
                  </a:rPr>
                  <a:t>b</a:t>
                </a:r>
                <a:r>
                  <a:rPr lang="el-GR" sz="1800" dirty="0">
                    <a:solidFill>
                      <a:sysClr val="windowText" lastClr="000000"/>
                    </a:solidFill>
                  </a:rPr>
                  <a:t>/</a:t>
                </a:r>
                <a:r>
                  <a:rPr lang="en-US" sz="1800" dirty="0">
                    <a:solidFill>
                      <a:sysClr val="windowText" lastClr="000000"/>
                    </a:solidFill>
                  </a:rPr>
                  <a:t>b</a:t>
                </a:r>
                <a:endParaRPr lang="ru-RU" sz="1800" dirty="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57355791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600" b="1">
                <a:solidFill>
                  <a:schemeClr val="accent2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6960474898776234"/>
          <c:y val="9.1695432151359266E-2"/>
          <c:w val="0.26244188649669264"/>
          <c:h val="0.22902059263482585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09069389710168"/>
          <c:y val="5.7409454316330197E-2"/>
          <c:w val="0.77208201234461415"/>
          <c:h val="0.70521007292780513"/>
        </c:manualLayout>
      </c:layout>
      <c:scatterChart>
        <c:scatterStyle val="lineMarker"/>
        <c:varyColors val="0"/>
        <c:ser>
          <c:idx val="1"/>
          <c:order val="0"/>
          <c:tx>
            <c:strRef>
              <c:f>uni!$BF$188</c:f>
              <c:strCache>
                <c:ptCount val="1"/>
                <c:pt idx="0">
                  <c:v>mean</c:v>
                </c:pt>
              </c:strCache>
            </c:strRef>
          </c:tx>
          <c:spPr>
            <a:ln w="25400">
              <a:noFill/>
            </a:ln>
          </c:spPr>
          <c:errBars>
            <c:errDir val="x"/>
            <c:errBarType val="both"/>
            <c:errValType val="cust"/>
            <c:noEndCap val="0"/>
            <c:plus>
              <c:numRef>
                <c:f>Main_old!$D$14:$D$23</c:f>
                <c:numCache>
                  <c:formatCode>General</c:formatCode>
                  <c:ptCount val="10"/>
                  <c:pt idx="0">
                    <c:v>0.36676950000000003</c:v>
                  </c:pt>
                  <c:pt idx="1">
                    <c:v>0.35835699999999998</c:v>
                  </c:pt>
                  <c:pt idx="2">
                    <c:v>0.33340350000000002</c:v>
                  </c:pt>
                  <c:pt idx="3">
                    <c:v>0.32357049999999998</c:v>
                  </c:pt>
                  <c:pt idx="4">
                    <c:v>0.34641949999999999</c:v>
                  </c:pt>
                  <c:pt idx="5">
                    <c:v>0.37773800000000002</c:v>
                  </c:pt>
                  <c:pt idx="6">
                    <c:v>0.43461149999999998</c:v>
                  </c:pt>
                  <c:pt idx="7">
                    <c:v>0.39343050000000002</c:v>
                  </c:pt>
                  <c:pt idx="8">
                    <c:v>0.52068999999999999</c:v>
                  </c:pt>
                  <c:pt idx="9">
                    <c:v>0.35925849999999998</c:v>
                  </c:pt>
                </c:numCache>
              </c:numRef>
            </c:plus>
            <c:minus>
              <c:numRef>
                <c:f>Main_old!$D$14:$D$23</c:f>
                <c:numCache>
                  <c:formatCode>General</c:formatCode>
                  <c:ptCount val="10"/>
                  <c:pt idx="0">
                    <c:v>0.36676950000000003</c:v>
                  </c:pt>
                  <c:pt idx="1">
                    <c:v>0.35835699999999998</c:v>
                  </c:pt>
                  <c:pt idx="2">
                    <c:v>0.33340350000000002</c:v>
                  </c:pt>
                  <c:pt idx="3">
                    <c:v>0.32357049999999998</c:v>
                  </c:pt>
                  <c:pt idx="4">
                    <c:v>0.34641949999999999</c:v>
                  </c:pt>
                  <c:pt idx="5">
                    <c:v>0.37773800000000002</c:v>
                  </c:pt>
                  <c:pt idx="6">
                    <c:v>0.43461149999999998</c:v>
                  </c:pt>
                  <c:pt idx="7">
                    <c:v>0.39343050000000002</c:v>
                  </c:pt>
                  <c:pt idx="8">
                    <c:v>0.52068999999999999</c:v>
                  </c:pt>
                  <c:pt idx="9">
                    <c:v>0.35925849999999998</c:v>
                  </c:pt>
                </c:numCache>
              </c:numRef>
            </c:minus>
          </c:errBars>
          <c:errBars>
            <c:errDir val="y"/>
            <c:errBarType val="both"/>
            <c:errValType val="cust"/>
            <c:noEndCap val="0"/>
            <c:plus>
              <c:numRef>
                <c:f>uni!$BG$189:$BG$198</c:f>
                <c:numCache>
                  <c:formatCode>General</c:formatCode>
                  <c:ptCount val="10"/>
                  <c:pt idx="0">
                    <c:v>0.73988900000000002</c:v>
                  </c:pt>
                  <c:pt idx="1">
                    <c:v>0.72464899999999999</c:v>
                  </c:pt>
                  <c:pt idx="2">
                    <c:v>0.71680200000000005</c:v>
                  </c:pt>
                  <c:pt idx="3">
                    <c:v>0.74928099999999997</c:v>
                  </c:pt>
                  <c:pt idx="4">
                    <c:v>0.86561500000000002</c:v>
                  </c:pt>
                  <c:pt idx="5">
                    <c:v>0.980603</c:v>
                  </c:pt>
                  <c:pt idx="6">
                    <c:v>0.95093899999999998</c:v>
                  </c:pt>
                  <c:pt idx="7">
                    <c:v>1.2849999999999999</c:v>
                  </c:pt>
                  <c:pt idx="8">
                    <c:v>1.2451300000000001</c:v>
                  </c:pt>
                  <c:pt idx="9">
                    <c:v>0.97291499999999997</c:v>
                  </c:pt>
                </c:numCache>
              </c:numRef>
            </c:plus>
            <c:minus>
              <c:numRef>
                <c:f>'11GeV'!$D$3:$D$12</c:f>
                <c:numCache>
                  <c:formatCode>General</c:formatCode>
                  <c:ptCount val="10"/>
                  <c:pt idx="0">
                    <c:v>0.72155899999999995</c:v>
                  </c:pt>
                  <c:pt idx="1">
                    <c:v>0.690361</c:v>
                  </c:pt>
                  <c:pt idx="2">
                    <c:v>0.64361500000000005</c:v>
                  </c:pt>
                  <c:pt idx="3">
                    <c:v>0.62141400000000002</c:v>
                  </c:pt>
                  <c:pt idx="4">
                    <c:v>0.67024499999999998</c:v>
                  </c:pt>
                  <c:pt idx="5">
                    <c:v>0.72556600000000004</c:v>
                  </c:pt>
                  <c:pt idx="6">
                    <c:v>0.85749699999999995</c:v>
                  </c:pt>
                  <c:pt idx="7">
                    <c:v>0.80790700000000004</c:v>
                  </c:pt>
                  <c:pt idx="8">
                    <c:v>1.07054</c:v>
                  </c:pt>
                  <c:pt idx="9">
                    <c:v>0.75613300000000006</c:v>
                  </c:pt>
                </c:numCache>
              </c:numRef>
            </c:minus>
            <c:spPr>
              <a:ln w="12700"/>
            </c:spPr>
          </c:errBars>
          <c:xVal>
            <c:numRef>
              <c:f>uni!$BE$189:$BE$198</c:f>
              <c:numCache>
                <c:formatCode>General</c:formatCode>
                <c:ptCount val="10"/>
                <c:pt idx="0">
                  <c:v>95</c:v>
                </c:pt>
                <c:pt idx="1">
                  <c:v>85</c:v>
                </c:pt>
                <c:pt idx="2">
                  <c:v>75</c:v>
                </c:pt>
                <c:pt idx="3">
                  <c:v>65</c:v>
                </c:pt>
                <c:pt idx="4">
                  <c:v>55</c:v>
                </c:pt>
                <c:pt idx="5">
                  <c:v>45</c:v>
                </c:pt>
                <c:pt idx="6">
                  <c:v>35</c:v>
                </c:pt>
                <c:pt idx="7">
                  <c:v>5</c:v>
                </c:pt>
                <c:pt idx="8">
                  <c:v>15</c:v>
                </c:pt>
                <c:pt idx="9">
                  <c:v>25</c:v>
                </c:pt>
              </c:numCache>
            </c:numRef>
          </c:xVal>
          <c:yVal>
            <c:numRef>
              <c:f>uni!$BF$189:$BF$198</c:f>
              <c:numCache>
                <c:formatCode>General</c:formatCode>
                <c:ptCount val="10"/>
                <c:pt idx="0">
                  <c:v>13.519500000000001</c:v>
                </c:pt>
                <c:pt idx="1">
                  <c:v>12.747</c:v>
                </c:pt>
                <c:pt idx="2">
                  <c:v>11.924099999999999</c:v>
                </c:pt>
                <c:pt idx="3">
                  <c:v>11.0311</c:v>
                </c:pt>
                <c:pt idx="4">
                  <c:v>10.1229</c:v>
                </c:pt>
                <c:pt idx="5">
                  <c:v>9.1595099999999992</c:v>
                </c:pt>
                <c:pt idx="6">
                  <c:v>8.3291599999999999</c:v>
                </c:pt>
                <c:pt idx="7">
                  <c:v>3.0966999999999998</c:v>
                </c:pt>
                <c:pt idx="8">
                  <c:v>5.6537300000000004</c:v>
                </c:pt>
                <c:pt idx="9">
                  <c:v>6.5467500000000003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120-4927-9B93-746350B748B9}"/>
            </c:ext>
          </c:extLst>
        </c:ser>
        <c:ser>
          <c:idx val="0"/>
          <c:order val="1"/>
          <c:tx>
            <c:strRef>
              <c:f>uni!$B$188</c:f>
              <c:strCache>
                <c:ptCount val="1"/>
                <c:pt idx="0">
                  <c:v>mean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x"/>
            <c:errBarType val="both"/>
            <c:errValType val="cust"/>
            <c:noEndCap val="0"/>
            <c:plus>
              <c:numRef>
                <c:f>Main_old!$D$14:$D$23</c:f>
                <c:numCache>
                  <c:formatCode>General</c:formatCode>
                  <c:ptCount val="10"/>
                  <c:pt idx="0">
                    <c:v>0.36676950000000003</c:v>
                  </c:pt>
                  <c:pt idx="1">
                    <c:v>0.35835699999999998</c:v>
                  </c:pt>
                  <c:pt idx="2">
                    <c:v>0.33340350000000002</c:v>
                  </c:pt>
                  <c:pt idx="3">
                    <c:v>0.32357049999999998</c:v>
                  </c:pt>
                  <c:pt idx="4">
                    <c:v>0.34641949999999999</c:v>
                  </c:pt>
                  <c:pt idx="5">
                    <c:v>0.37773800000000002</c:v>
                  </c:pt>
                  <c:pt idx="6">
                    <c:v>0.43461149999999998</c:v>
                  </c:pt>
                  <c:pt idx="7">
                    <c:v>0.39343050000000002</c:v>
                  </c:pt>
                  <c:pt idx="8">
                    <c:v>0.52068999999999999</c:v>
                  </c:pt>
                  <c:pt idx="9">
                    <c:v>0.35925849999999998</c:v>
                  </c:pt>
                </c:numCache>
              </c:numRef>
            </c:plus>
            <c:minus>
              <c:numRef>
                <c:f>Main_old!$D$14:$D$23</c:f>
                <c:numCache>
                  <c:formatCode>General</c:formatCode>
                  <c:ptCount val="10"/>
                  <c:pt idx="0">
                    <c:v>0.36676950000000003</c:v>
                  </c:pt>
                  <c:pt idx="1">
                    <c:v>0.35835699999999998</c:v>
                  </c:pt>
                  <c:pt idx="2">
                    <c:v>0.33340350000000002</c:v>
                  </c:pt>
                  <c:pt idx="3">
                    <c:v>0.32357049999999998</c:v>
                  </c:pt>
                  <c:pt idx="4">
                    <c:v>0.34641949999999999</c:v>
                  </c:pt>
                  <c:pt idx="5">
                    <c:v>0.37773800000000002</c:v>
                  </c:pt>
                  <c:pt idx="6">
                    <c:v>0.43461149999999998</c:v>
                  </c:pt>
                  <c:pt idx="7">
                    <c:v>0.39343050000000002</c:v>
                  </c:pt>
                  <c:pt idx="8">
                    <c:v>0.52068999999999999</c:v>
                  </c:pt>
                  <c:pt idx="9">
                    <c:v>0.35925849999999998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uni!$C$189:$C$198</c:f>
                <c:numCache>
                  <c:formatCode>General</c:formatCode>
                  <c:ptCount val="10"/>
                  <c:pt idx="0">
                    <c:v>0.73823700000000003</c:v>
                  </c:pt>
                  <c:pt idx="1">
                    <c:v>0.71710300000000005</c:v>
                  </c:pt>
                  <c:pt idx="2">
                    <c:v>0.70425000000000004</c:v>
                  </c:pt>
                  <c:pt idx="3">
                    <c:v>0.72128899999999996</c:v>
                  </c:pt>
                  <c:pt idx="4">
                    <c:v>0.75124000000000002</c:v>
                  </c:pt>
                  <c:pt idx="5">
                    <c:v>0.82602600000000004</c:v>
                  </c:pt>
                  <c:pt idx="6">
                    <c:v>0.76598100000000002</c:v>
                  </c:pt>
                  <c:pt idx="7">
                    <c:v>1.0613900000000001</c:v>
                  </c:pt>
                  <c:pt idx="8">
                    <c:v>0.68880699999999995</c:v>
                  </c:pt>
                  <c:pt idx="9">
                    <c:v>0.74973299999999998</c:v>
                  </c:pt>
                </c:numCache>
              </c:numRef>
            </c:plus>
            <c:minus>
              <c:numRef>
                <c:f>'11GeV'!$D$3:$D$12</c:f>
                <c:numCache>
                  <c:formatCode>General</c:formatCode>
                  <c:ptCount val="10"/>
                  <c:pt idx="0">
                    <c:v>0.72155899999999995</c:v>
                  </c:pt>
                  <c:pt idx="1">
                    <c:v>0.690361</c:v>
                  </c:pt>
                  <c:pt idx="2">
                    <c:v>0.64361500000000005</c:v>
                  </c:pt>
                  <c:pt idx="3">
                    <c:v>0.62141400000000002</c:v>
                  </c:pt>
                  <c:pt idx="4">
                    <c:v>0.67024499999999998</c:v>
                  </c:pt>
                  <c:pt idx="5">
                    <c:v>0.72556600000000004</c:v>
                  </c:pt>
                  <c:pt idx="6">
                    <c:v>0.85749699999999995</c:v>
                  </c:pt>
                  <c:pt idx="7">
                    <c:v>0.80790700000000004</c:v>
                  </c:pt>
                  <c:pt idx="8">
                    <c:v>1.07054</c:v>
                  </c:pt>
                  <c:pt idx="9">
                    <c:v>0.75613300000000006</c:v>
                  </c:pt>
                </c:numCache>
              </c:numRef>
            </c:minus>
            <c:spPr>
              <a:noFill/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uni!$A$189:$A$198</c:f>
              <c:numCache>
                <c:formatCode>General</c:formatCode>
                <c:ptCount val="10"/>
                <c:pt idx="0">
                  <c:v>95</c:v>
                </c:pt>
                <c:pt idx="1">
                  <c:v>85</c:v>
                </c:pt>
                <c:pt idx="2">
                  <c:v>75</c:v>
                </c:pt>
                <c:pt idx="3">
                  <c:v>65</c:v>
                </c:pt>
                <c:pt idx="4">
                  <c:v>55</c:v>
                </c:pt>
                <c:pt idx="5">
                  <c:v>45</c:v>
                </c:pt>
                <c:pt idx="6">
                  <c:v>35</c:v>
                </c:pt>
                <c:pt idx="7">
                  <c:v>5</c:v>
                </c:pt>
                <c:pt idx="8">
                  <c:v>15</c:v>
                </c:pt>
                <c:pt idx="9">
                  <c:v>25</c:v>
                </c:pt>
              </c:numCache>
            </c:numRef>
          </c:xVal>
          <c:yVal>
            <c:numRef>
              <c:f>uni!$B$189:$B$198</c:f>
              <c:numCache>
                <c:formatCode>General</c:formatCode>
                <c:ptCount val="10"/>
                <c:pt idx="0">
                  <c:v>13.551</c:v>
                </c:pt>
                <c:pt idx="1">
                  <c:v>12.7903</c:v>
                </c:pt>
                <c:pt idx="2">
                  <c:v>12.047700000000001</c:v>
                </c:pt>
                <c:pt idx="3">
                  <c:v>11.2156</c:v>
                </c:pt>
                <c:pt idx="4">
                  <c:v>10.2735</c:v>
                </c:pt>
                <c:pt idx="5">
                  <c:v>9.2887799999999991</c:v>
                </c:pt>
                <c:pt idx="6">
                  <c:v>8.4684899999999992</c:v>
                </c:pt>
                <c:pt idx="7">
                  <c:v>3.0459200000000002</c:v>
                </c:pt>
                <c:pt idx="8">
                  <c:v>5.4551100000000003</c:v>
                </c:pt>
                <c:pt idx="9">
                  <c:v>7.1484399999999999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120-4927-9B93-746350B74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6028303"/>
        <c:axId val="1066026639"/>
      </c:scatterChart>
      <c:valAx>
        <c:axId val="1066028303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Centrality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6026639"/>
        <c:crosses val="autoZero"/>
        <c:crossBetween val="midCat"/>
      </c:valAx>
      <c:valAx>
        <c:axId val="1066026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ysClr val="windowText" lastClr="000000"/>
                    </a:solidFill>
                  </a:rPr>
                  <a:t>Mean</a:t>
                </a:r>
                <a:endParaRPr lang="ru-RU" sz="16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6028303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'SMM Full 5 GeV'!$S$3</c:f>
              <c:strCache>
                <c:ptCount val="1"/>
                <c:pt idx="0">
                  <c:v>mean</c:v>
                </c:pt>
              </c:strCache>
            </c:strRef>
          </c:tx>
          <c:spPr>
            <a:ln w="25400">
              <a:noFill/>
            </a:ln>
          </c:spPr>
          <c:errBars>
            <c:errDir val="y"/>
            <c:errBarType val="both"/>
            <c:errValType val="cust"/>
            <c:noEndCap val="0"/>
            <c:plus>
              <c:numRef>
                <c:f>'SMM Full 5 GeV'!$T$4:$T$13</c:f>
                <c:numCache>
                  <c:formatCode>General</c:formatCode>
                  <c:ptCount val="10"/>
                  <c:pt idx="0">
                    <c:v>0.72322799999999998</c:v>
                  </c:pt>
                  <c:pt idx="2">
                    <c:v>0.66410400000000003</c:v>
                  </c:pt>
                  <c:pt idx="3">
                    <c:v>0.67108500000000004</c:v>
                  </c:pt>
                  <c:pt idx="4">
                    <c:v>0.75879799999999997</c:v>
                  </c:pt>
                  <c:pt idx="5">
                    <c:v>1.00102</c:v>
                  </c:pt>
                  <c:pt idx="6">
                    <c:v>1.62493</c:v>
                  </c:pt>
                  <c:pt idx="7">
                    <c:v>1.0667500000000001</c:v>
                  </c:pt>
                  <c:pt idx="8">
                    <c:v>0.81663699999999995</c:v>
                  </c:pt>
                  <c:pt idx="9">
                    <c:v>1.14829</c:v>
                  </c:pt>
                </c:numCache>
              </c:numRef>
            </c:plus>
            <c:minus>
              <c:numRef>
                <c:f>Main_old!$V$112:$V$121</c:f>
                <c:numCache>
                  <c:formatCode>General</c:formatCode>
                  <c:ptCount val="10"/>
                  <c:pt idx="0">
                    <c:v>0.72775299999999998</c:v>
                  </c:pt>
                  <c:pt idx="1">
                    <c:v>0.71115700000000004</c:v>
                  </c:pt>
                  <c:pt idx="2">
                    <c:v>0.64855499999999999</c:v>
                  </c:pt>
                  <c:pt idx="3">
                    <c:v>0.67252999999999996</c:v>
                  </c:pt>
                  <c:pt idx="4">
                    <c:v>0.76766699999999999</c:v>
                  </c:pt>
                  <c:pt idx="5">
                    <c:v>0.76914899999999997</c:v>
                  </c:pt>
                  <c:pt idx="6">
                    <c:v>1.0022500000000001</c:v>
                  </c:pt>
                  <c:pt idx="7">
                    <c:v>0.682944</c:v>
                  </c:pt>
                  <c:pt idx="8">
                    <c:v>0.62238599999999999</c:v>
                  </c:pt>
                  <c:pt idx="9">
                    <c:v>0.71880699999999997</c:v>
                  </c:pt>
                </c:numCache>
              </c:numRef>
            </c:minus>
          </c:errBars>
          <c:xVal>
            <c:numRef>
              <c:f>'SMM Full 5 GeV'!$R$4:$R$13</c:f>
              <c:numCache>
                <c:formatCode>General</c:formatCode>
                <c:ptCount val="10"/>
                <c:pt idx="0">
                  <c:v>95</c:v>
                </c:pt>
                <c:pt idx="1">
                  <c:v>85</c:v>
                </c:pt>
                <c:pt idx="2">
                  <c:v>75</c:v>
                </c:pt>
                <c:pt idx="3">
                  <c:v>65</c:v>
                </c:pt>
                <c:pt idx="4">
                  <c:v>55</c:v>
                </c:pt>
                <c:pt idx="5">
                  <c:v>45</c:v>
                </c:pt>
                <c:pt idx="6">
                  <c:v>5</c:v>
                </c:pt>
                <c:pt idx="7">
                  <c:v>15</c:v>
                </c:pt>
                <c:pt idx="8">
                  <c:v>25</c:v>
                </c:pt>
                <c:pt idx="9">
                  <c:v>35</c:v>
                </c:pt>
              </c:numCache>
            </c:numRef>
          </c:xVal>
          <c:yVal>
            <c:numRef>
              <c:f>'SMM Full 5 GeV'!$S$4:$S$13</c:f>
              <c:numCache>
                <c:formatCode>General</c:formatCode>
                <c:ptCount val="10"/>
                <c:pt idx="0">
                  <c:v>13.495699999999999</c:v>
                </c:pt>
                <c:pt idx="2">
                  <c:v>12.136100000000001</c:v>
                </c:pt>
                <c:pt idx="3">
                  <c:v>11.411</c:v>
                </c:pt>
                <c:pt idx="4">
                  <c:v>10.577299999999999</c:v>
                </c:pt>
                <c:pt idx="5">
                  <c:v>9.0039700000000007</c:v>
                </c:pt>
                <c:pt idx="6">
                  <c:v>1.13948</c:v>
                </c:pt>
                <c:pt idx="7">
                  <c:v>4.0446999999999997</c:v>
                </c:pt>
                <c:pt idx="8">
                  <c:v>6.1542199999999996</c:v>
                </c:pt>
                <c:pt idx="9">
                  <c:v>7.9366700000000003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6C-4F13-92A8-3E643384C346}"/>
            </c:ext>
          </c:extLst>
        </c:ser>
        <c:ser>
          <c:idx val="0"/>
          <c:order val="1"/>
          <c:tx>
            <c:strRef>
              <c:f>Main_old!$AM$72</c:f>
              <c:strCache>
                <c:ptCount val="1"/>
                <c:pt idx="0">
                  <c:v>mean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Main_old!$AN$73:$AN$82</c:f>
                <c:numCache>
                  <c:formatCode>General</c:formatCode>
                  <c:ptCount val="10"/>
                  <c:pt idx="0">
                    <c:v>1.10588</c:v>
                  </c:pt>
                  <c:pt idx="1">
                    <c:v>0.68277200000000005</c:v>
                  </c:pt>
                  <c:pt idx="2">
                    <c:v>0.62183500000000003</c:v>
                  </c:pt>
                  <c:pt idx="3">
                    <c:v>0.73411800000000005</c:v>
                  </c:pt>
                  <c:pt idx="4">
                    <c:v>0.77795800000000004</c:v>
                  </c:pt>
                  <c:pt idx="5">
                    <c:v>0.76939800000000003</c:v>
                  </c:pt>
                  <c:pt idx="6">
                    <c:v>0.66582200000000002</c:v>
                  </c:pt>
                  <c:pt idx="7">
                    <c:v>0.64004399999999995</c:v>
                  </c:pt>
                  <c:pt idx="8">
                    <c:v>0.70463500000000001</c:v>
                  </c:pt>
                  <c:pt idx="9">
                    <c:v>0.72637200000000002</c:v>
                  </c:pt>
                </c:numCache>
              </c:numRef>
            </c:plus>
            <c:minus>
              <c:numRef>
                <c:f>Main_old!$AN$73:$AN$82</c:f>
                <c:numCache>
                  <c:formatCode>General</c:formatCode>
                  <c:ptCount val="10"/>
                  <c:pt idx="0">
                    <c:v>1.10588</c:v>
                  </c:pt>
                  <c:pt idx="1">
                    <c:v>0.68277200000000005</c:v>
                  </c:pt>
                  <c:pt idx="2">
                    <c:v>0.62183500000000003</c:v>
                  </c:pt>
                  <c:pt idx="3">
                    <c:v>0.73411800000000005</c:v>
                  </c:pt>
                  <c:pt idx="4">
                    <c:v>0.77795800000000004</c:v>
                  </c:pt>
                  <c:pt idx="5">
                    <c:v>0.76939800000000003</c:v>
                  </c:pt>
                  <c:pt idx="6">
                    <c:v>0.66582200000000002</c:v>
                  </c:pt>
                  <c:pt idx="7">
                    <c:v>0.64004399999999995</c:v>
                  </c:pt>
                  <c:pt idx="8">
                    <c:v>0.70463500000000001</c:v>
                  </c:pt>
                  <c:pt idx="9">
                    <c:v>0.72637200000000002</c:v>
                  </c:pt>
                </c:numCache>
              </c:numRef>
            </c:minus>
            <c:spPr>
              <a:noFill/>
              <a:ln w="15875" cap="flat" cmpd="sng" algn="ctr">
                <a:solidFill>
                  <a:schemeClr val="tx1"/>
                </a:solidFill>
                <a:round/>
              </a:ln>
              <a:effectLst/>
            </c:spPr>
          </c:errBars>
          <c:xVal>
            <c:numRef>
              <c:f>Main_old!$AL$73:$AL$82</c:f>
              <c:numCache>
                <c:formatCode>General</c:formatCode>
                <c:ptCount val="10"/>
                <c:pt idx="0">
                  <c:v>5</c:v>
                </c:pt>
                <c:pt idx="1">
                  <c:v>15</c:v>
                </c:pt>
                <c:pt idx="2">
                  <c:v>25</c:v>
                </c:pt>
                <c:pt idx="3">
                  <c:v>35</c:v>
                </c:pt>
                <c:pt idx="4">
                  <c:v>45</c:v>
                </c:pt>
                <c:pt idx="5">
                  <c:v>55</c:v>
                </c:pt>
                <c:pt idx="6">
                  <c:v>65</c:v>
                </c:pt>
                <c:pt idx="7">
                  <c:v>75</c:v>
                </c:pt>
                <c:pt idx="8">
                  <c:v>85</c:v>
                </c:pt>
                <c:pt idx="9">
                  <c:v>95</c:v>
                </c:pt>
              </c:numCache>
            </c:numRef>
          </c:xVal>
          <c:yVal>
            <c:numRef>
              <c:f>Main_old!$AM$73:$AM$82</c:f>
              <c:numCache>
                <c:formatCode>General</c:formatCode>
                <c:ptCount val="10"/>
                <c:pt idx="0">
                  <c:v>3.1195300000000001</c:v>
                </c:pt>
                <c:pt idx="1">
                  <c:v>5.5323500000000001</c:v>
                </c:pt>
                <c:pt idx="2">
                  <c:v>7.0542899999999999</c:v>
                </c:pt>
                <c:pt idx="3">
                  <c:v>8.4215999999999998</c:v>
                </c:pt>
                <c:pt idx="4">
                  <c:v>9.39419</c:v>
                </c:pt>
                <c:pt idx="5">
                  <c:v>10.258900000000001</c:v>
                </c:pt>
                <c:pt idx="6">
                  <c:v>11.1958</c:v>
                </c:pt>
                <c:pt idx="7">
                  <c:v>12.042199999999999</c:v>
                </c:pt>
                <c:pt idx="8">
                  <c:v>12.850099999999999</c:v>
                </c:pt>
                <c:pt idx="9">
                  <c:v>13.5158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E6C-4F13-92A8-3E643384C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544159"/>
        <c:axId val="83540831"/>
      </c:scatterChart>
      <c:valAx>
        <c:axId val="835441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ysClr val="windowText" lastClr="000000"/>
                    </a:solidFill>
                  </a:rPr>
                  <a:t>Centrality %</a:t>
                </a:r>
                <a:endParaRPr lang="ru-RU" sz="1600" b="1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540831"/>
        <c:crosses val="autoZero"/>
        <c:crossBetween val="midCat"/>
      </c:valAx>
      <c:valAx>
        <c:axId val="83540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>
                    <a:solidFill>
                      <a:sysClr val="windowText" lastClr="000000"/>
                    </a:solidFill>
                  </a:rPr>
                  <a:t>mean</a:t>
                </a:r>
                <a:endParaRPr lang="ru-RU" sz="1600" b="1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3544159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0.23701</cdr:x>
      <cdr:y>0.1509</cdr:y>
    </cdr:from>
    <cdr:to>
      <cdr:x>0.42135</cdr:x>
      <cdr:y>0.36162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75699" y="65480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6B086-5A72-4E0A-A1AE-D16D091AE2B6}" type="datetimeFigureOut">
              <a:rPr lang="ru-RU" smtClean="0"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DE086-2F52-406C-B060-7584F90AF6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135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05E5-B15D-4033-B69F-752FE9EF967C}" type="datetime1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3FB-5B81-4F16-B25A-DFFB84A12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98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D1A8B-766D-45A0-B6A1-8931B31DA3F6}" type="datetime1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3FB-5B81-4F16-B25A-DFFB84A12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3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6018A-336B-464B-9C6F-EC100C4E5484}" type="datetime1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3FB-5B81-4F16-B25A-DFFB84A12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93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E55D-97CF-41D8-81DF-F6FBE36A78FE}" type="datetime1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3FB-5B81-4F16-B25A-DFFB84A12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01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6197-E857-4BBC-B2CC-3A4EDD03D59C}" type="datetime1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3FB-5B81-4F16-B25A-DFFB84A12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75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4B180-1E98-4603-92A9-089CB703CA20}" type="datetime1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3FB-5B81-4F16-B25A-DFFB84A12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41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D38F9-1653-42E4-9BC4-38310A53F155}" type="datetime1">
              <a:rPr lang="ru-RU" smtClean="0"/>
              <a:t>17.09.2020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3FB-5B81-4F16-B25A-DFFB84A12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21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D1A52-00A1-4EC5-9CDA-1D5BF58B4A87}" type="datetime1">
              <a:rPr lang="ru-RU" smtClean="0"/>
              <a:t>17.09.2020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3FB-5B81-4F16-B25A-DFFB84A12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173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D91B8-9D13-436C-BA3D-591779765CFA}" type="datetime1">
              <a:rPr lang="ru-RU" smtClean="0"/>
              <a:t>17.09.2020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3FB-5B81-4F16-B25A-DFFB84A12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68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17116-B799-454D-9EB1-84EF8FB02D4C}" type="datetime1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3FB-5B81-4F16-B25A-DFFB84A12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9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DC0C-6E90-44E7-958B-74F343C706A8}" type="datetime1">
              <a:rPr lang="ru-RU" smtClean="0"/>
              <a:t>17.09.2020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3FB-5B81-4F16-B25A-DFFB84A12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7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7F0FB-323E-4994-91A3-73B94D3BE2C2}" type="datetime1">
              <a:rPr lang="ru-RU" smtClean="0"/>
              <a:t>17.09.2020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483FB-5B81-4F16-B25A-DFFB84A12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64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8.png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74421"/>
            <a:ext cx="12192000" cy="1713531"/>
          </a:xfrm>
        </p:spPr>
        <p:txBody>
          <a:bodyPr>
            <a:noAutofit/>
          </a:bodyPr>
          <a:lstStyle/>
          <a:p>
            <a:r>
              <a:rPr lang="en-US" sz="4000" b="1" dirty="0"/>
              <a:t>Approaches in centrality measurements of heavy ion collisions with forward calorimeters at MPD/NICA facility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378873"/>
            <a:ext cx="12192000" cy="165576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1800" dirty="0"/>
              <a:t>Volkov Vadim</a:t>
            </a:r>
            <a:endParaRPr lang="ru-RU" sz="1800" dirty="0"/>
          </a:p>
          <a:p>
            <a:r>
              <a:rPr lang="en-US" sz="1800" dirty="0"/>
              <a:t>INR RAS</a:t>
            </a:r>
          </a:p>
          <a:p>
            <a:r>
              <a:rPr lang="en-US" sz="1800" dirty="0" smtClean="0"/>
              <a:t>17/09</a:t>
            </a:r>
            <a:r>
              <a:rPr lang="ru-RU" sz="1800" dirty="0" smtClean="0"/>
              <a:t>/2020</a:t>
            </a:r>
            <a:endParaRPr lang="en-US" sz="1800" dirty="0"/>
          </a:p>
          <a:p>
            <a:endParaRPr lang="en-US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291063"/>
            <a:ext cx="12192000" cy="353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4"/>
                </a:solidFill>
              </a:rPr>
              <a:t>PWG1</a:t>
            </a:r>
            <a:endParaRPr lang="ru-RU" sz="160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Институт ядерных исследований Российской академии нау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80" y="151276"/>
            <a:ext cx="1181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elcome to NICA days 2019 and IVth MPD Collaboration Meeting i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853" y="75712"/>
            <a:ext cx="2545150" cy="133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55545" y="6291063"/>
            <a:ext cx="2743200" cy="365125"/>
          </a:xfrm>
        </p:spPr>
        <p:txBody>
          <a:bodyPr/>
          <a:lstStyle/>
          <a:p>
            <a:fld id="{89D483FB-5B81-4F16-B25A-DFFB84A126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34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171" y="684956"/>
            <a:ext cx="4500501" cy="282304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469" y="3768346"/>
            <a:ext cx="4343401" cy="2890875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-23423" y="1118"/>
            <a:ext cx="12192000" cy="6233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Evaluation of pion energy contribution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99213" y="3931585"/>
            <a:ext cx="316182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ion contribution is subtracted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19271" y="4249924"/>
            <a:ext cx="6758876" cy="25853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Linear </a:t>
            </a:r>
            <a:r>
              <a:rPr lang="en-US" dirty="0"/>
              <a:t>fit with </a:t>
            </a:r>
            <a:r>
              <a:rPr lang="en-US" i="1" dirty="0"/>
              <a:t>y=</a:t>
            </a:r>
            <a:r>
              <a:rPr lang="en-US" i="1" dirty="0" err="1"/>
              <a:t>kx+b</a:t>
            </a:r>
            <a:r>
              <a:rPr lang="en-US" dirty="0"/>
              <a:t> </a:t>
            </a:r>
            <a:r>
              <a:rPr lang="en-US" dirty="0" smtClean="0"/>
              <a:t>background,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 is known from outer </a:t>
            </a:r>
            <a:r>
              <a:rPr lang="en-US" dirty="0" err="1"/>
              <a:t>FHCal</a:t>
            </a:r>
            <a:r>
              <a:rPr lang="en-US" dirty="0"/>
              <a:t> modules</a:t>
            </a:r>
            <a:r>
              <a:rPr lang="en-US" dirty="0" smtClean="0"/>
              <a:t>,</a:t>
            </a:r>
            <a:endParaRPr lang="en-US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i="1" dirty="0"/>
              <a:t>k</a:t>
            </a:r>
            <a:r>
              <a:rPr lang="en-US" dirty="0" smtClean="0"/>
              <a:t> is taken from simulation and quite similar for LA-QGSM and DCM-SMM models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ratio of edge and central </a:t>
            </a:r>
            <a:r>
              <a:rPr lang="en-US" dirty="0" smtClean="0"/>
              <a:t>energies </a:t>
            </a:r>
            <a:r>
              <a:rPr lang="en-US" dirty="0"/>
              <a:t>is almost the same for different </a:t>
            </a:r>
            <a:r>
              <a:rPr lang="en-US" dirty="0" smtClean="0"/>
              <a:t>models (</a:t>
            </a:r>
            <a:r>
              <a:rPr lang="ru-RU" dirty="0" smtClean="0"/>
              <a:t>2.4609</a:t>
            </a:r>
            <a:r>
              <a:rPr lang="en-US" dirty="0" smtClean="0"/>
              <a:t> for LA-QGSM, </a:t>
            </a:r>
            <a:r>
              <a:rPr lang="ru-RU" dirty="0" smtClean="0"/>
              <a:t>2.45876</a:t>
            </a:r>
            <a:r>
              <a:rPr lang="en-US" dirty="0" smtClean="0"/>
              <a:t> for DCM-SMM)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288097" y="561157"/>
            <a:ext cx="243759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Pion energy distribution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9143999" y="3438938"/>
            <a:ext cx="546652" cy="327993"/>
          </a:xfrm>
          <a:prstGeom prst="rightArrow">
            <a:avLst/>
          </a:prstGeom>
          <a:solidFill>
            <a:srgbClr val="5B9BD5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7572055" y="1448827"/>
            <a:ext cx="1604535" cy="904232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7902878" y="1248772"/>
            <a:ext cx="942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y=</a:t>
            </a:r>
            <a:r>
              <a:rPr lang="en-US" sz="2000" b="1" dirty="0" err="1">
                <a:solidFill>
                  <a:schemeClr val="accent2"/>
                </a:solidFill>
              </a:rPr>
              <a:t>kx+b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C83E8-AC14-4F16-9944-42C85EA100B4}"/>
              </a:ext>
            </a:extLst>
          </p:cNvPr>
          <p:cNvSpPr txBox="1"/>
          <p:nvPr/>
        </p:nvSpPr>
        <p:spPr>
          <a:xfrm rot="16200000">
            <a:off x="6642610" y="1279549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E [MeV]</a:t>
            </a:r>
            <a:endParaRPr lang="ru-RU" sz="1600" dirty="0">
              <a:latin typeface="FreeSans" panose="020B0504020202020204" pitchFamily="34" charset="2"/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307784-7DCE-4B99-B91A-49F63D44B5DF}"/>
              </a:ext>
            </a:extLst>
          </p:cNvPr>
          <p:cNvSpPr txBox="1"/>
          <p:nvPr/>
        </p:nvSpPr>
        <p:spPr>
          <a:xfrm rot="16200000">
            <a:off x="6901029" y="4508109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E [MeV]</a:t>
            </a:r>
            <a:endParaRPr lang="ru-RU" sz="1600" dirty="0">
              <a:latin typeface="FreeSans" panose="020B0504020202020204" pitchFamily="34" charset="2"/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6093" y="6492875"/>
            <a:ext cx="2743200" cy="365125"/>
          </a:xfrm>
        </p:spPr>
        <p:txBody>
          <a:bodyPr/>
          <a:lstStyle/>
          <a:p>
            <a:fld id="{89D483FB-5B81-4F16-B25A-DFFB84A12668}" type="slidenum">
              <a:rPr lang="ru-RU" smtClean="0"/>
              <a:t>10</a:t>
            </a:fld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852" y="742038"/>
            <a:ext cx="4615375" cy="3134223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1322990" y="3073315"/>
            <a:ext cx="3704042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56925" y="2842482"/>
            <a:ext cx="586409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b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69715" y="2037106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y</a:t>
            </a:r>
            <a:r>
              <a:rPr lang="en-US" sz="2000" b="1" dirty="0" smtClean="0">
                <a:solidFill>
                  <a:schemeClr val="accent2"/>
                </a:solidFill>
              </a:rPr>
              <a:t>=-</a:t>
            </a:r>
            <a:r>
              <a:rPr lang="en-US" sz="2000" b="1" dirty="0" err="1" smtClean="0">
                <a:solidFill>
                  <a:schemeClr val="accent2"/>
                </a:solidFill>
              </a:rPr>
              <a:t>kx+b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80671" y="604226"/>
            <a:ext cx="243759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Pion energy distribution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716755" y="1225581"/>
            <a:ext cx="1172817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1D-case</a:t>
            </a:r>
            <a:endParaRPr lang="ru-RU" sz="2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9980635" y="1083365"/>
            <a:ext cx="1172817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/>
              <a:t>2</a:t>
            </a:r>
            <a:r>
              <a:rPr lang="en-US" sz="2000" b="1" dirty="0" smtClean="0"/>
              <a:t>D-case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379095" y="1828147"/>
            <a:ext cx="1101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1"/>
                </a:solidFill>
              </a:rPr>
              <a:t>DCM-SMM</a:t>
            </a:r>
            <a:endParaRPr lang="ru-RU" sz="1600" dirty="0">
              <a:solidFill>
                <a:srgbClr val="0000F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9095" y="1115930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LA-QGSM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338096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6666"/>
          <a:stretch/>
        </p:blipFill>
        <p:spPr>
          <a:xfrm>
            <a:off x="406496" y="3807934"/>
            <a:ext cx="3613749" cy="2682015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2192000" cy="9292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smtClean="0"/>
              <a:t>Centrality </a:t>
            </a:r>
            <a:r>
              <a:rPr lang="en-US" sz="2800" b="1" dirty="0"/>
              <a:t>resolution for E</a:t>
            </a:r>
            <a:r>
              <a:rPr lang="en-US" sz="2800" b="1" baseline="-25000" dirty="0"/>
              <a:t>dep</a:t>
            </a:r>
            <a:r>
              <a:rPr lang="en-US" sz="2800" b="1" dirty="0"/>
              <a:t> vs </a:t>
            </a:r>
            <a:r>
              <a:rPr lang="en-US" sz="2800" b="1" dirty="0" smtClean="0"/>
              <a:t>E</a:t>
            </a:r>
            <a:r>
              <a:rPr lang="en-US" sz="2800" b="1" baseline="-25000" dirty="0" smtClean="0"/>
              <a:t>rec</a:t>
            </a:r>
            <a:endParaRPr lang="ru-RU" sz="2800" b="1" baseline="-25000" dirty="0" smtClean="0"/>
          </a:p>
          <a:p>
            <a:pPr algn="ctr"/>
            <a:r>
              <a:rPr lang="en-US" sz="1600" dirty="0" smtClean="0"/>
              <a:t>(after </a:t>
            </a:r>
            <a:r>
              <a:rPr lang="en-US" sz="1800" dirty="0" smtClean="0"/>
              <a:t>subtraction of </a:t>
            </a:r>
            <a:r>
              <a:rPr lang="en-US" sz="1800" dirty="0"/>
              <a:t>pion contribution</a:t>
            </a:r>
            <a:r>
              <a:rPr lang="en-US" sz="1600" dirty="0"/>
              <a:t>)</a:t>
            </a:r>
            <a:endParaRPr lang="ru-RU" sz="1600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4981324"/>
              </p:ext>
            </p:extLst>
          </p:nvPr>
        </p:nvGraphicFramePr>
        <p:xfrm>
          <a:off x="4476515" y="715287"/>
          <a:ext cx="4594391" cy="277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677462"/>
              </p:ext>
            </p:extLst>
          </p:nvPr>
        </p:nvGraphicFramePr>
        <p:xfrm>
          <a:off x="4482950" y="3765354"/>
          <a:ext cx="4587956" cy="265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F83F53-C359-4D6A-9D99-3CDF33E6A8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666"/>
          <a:stretch/>
        </p:blipFill>
        <p:spPr>
          <a:xfrm>
            <a:off x="118193" y="652616"/>
            <a:ext cx="3936959" cy="2597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1F6F4F-8222-4EC3-B6DC-F0E3AC401B10}"/>
              </a:ext>
            </a:extLst>
          </p:cNvPr>
          <p:cNvSpPr txBox="1"/>
          <p:nvPr/>
        </p:nvSpPr>
        <p:spPr>
          <a:xfrm>
            <a:off x="9068384" y="763349"/>
            <a:ext cx="3123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E</a:t>
            </a:r>
            <a:r>
              <a:rPr lang="en-US" sz="2400" b="1" baseline="-25000" dirty="0" smtClean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rec </a:t>
            </a:r>
            <a:r>
              <a:rPr lang="en-US" sz="2000" b="1" dirty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is a volume of a cone</a:t>
            </a:r>
            <a:endParaRPr lang="ru-RU" sz="2000" b="1" dirty="0">
              <a:latin typeface="FreeSans" panose="020B0504020202020204" pitchFamily="34" charset="2"/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CAABC37-3FA8-49BA-A357-24B80F8230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1714" y="1233427"/>
            <a:ext cx="2755155" cy="167123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02971C-98E1-447E-9DEF-3D6A2DF44022}"/>
              </a:ext>
            </a:extLst>
          </p:cNvPr>
          <p:cNvSpPr txBox="1"/>
          <p:nvPr/>
        </p:nvSpPr>
        <p:spPr>
          <a:xfrm>
            <a:off x="3051179" y="6423338"/>
            <a:ext cx="1246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E</a:t>
            </a:r>
            <a:r>
              <a:rPr lang="en-US" sz="2000" baseline="-25000" dirty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rec</a:t>
            </a:r>
            <a:r>
              <a:rPr lang="en-US" sz="1400" dirty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 [GeV]</a:t>
            </a:r>
            <a:endParaRPr lang="ru-RU" sz="1400" dirty="0">
              <a:latin typeface="FreeSans" panose="020B0504020202020204" pitchFamily="34" charset="2"/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E5A683-EC8E-405F-BD90-17863C3B2F62}"/>
              </a:ext>
            </a:extLst>
          </p:cNvPr>
          <p:cNvSpPr txBox="1"/>
          <p:nvPr/>
        </p:nvSpPr>
        <p:spPr>
          <a:xfrm>
            <a:off x="2994669" y="3174455"/>
            <a:ext cx="12394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E</a:t>
            </a:r>
            <a:r>
              <a:rPr lang="en-US" sz="2000" baseline="-25000" dirty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rec</a:t>
            </a:r>
            <a:r>
              <a:rPr lang="en-US" sz="1400" dirty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 [GeV]</a:t>
            </a:r>
            <a:endParaRPr lang="ru-RU" sz="1400" dirty="0">
              <a:latin typeface="FreeSans" panose="020B0504020202020204" pitchFamily="34" charset="2"/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96430" y="3942846"/>
            <a:ext cx="127150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DCM-SMM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22063" y="826843"/>
            <a:ext cx="110959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LA-QGSM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8880668" y="1652320"/>
            <a:ext cx="7681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 [MeV]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97590" y="3436865"/>
            <a:ext cx="49749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Dependence of resolution of impact parameter on centrality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490646" y="6388975"/>
            <a:ext cx="45866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Dependence of impact parameter on centrality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336156" y="6386167"/>
            <a:ext cx="2743200" cy="365125"/>
          </a:xfrm>
        </p:spPr>
        <p:txBody>
          <a:bodyPr/>
          <a:lstStyle/>
          <a:p>
            <a:fld id="{89D483FB-5B81-4F16-B25A-DFFB84A1266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535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52885A0-F5E1-44D6-8040-F547FE99C98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54665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dirty="0"/>
              <a:t>Comparison of results </a:t>
            </a:r>
            <a:r>
              <a:rPr lang="en-US" sz="3800" b="1" dirty="0" smtClean="0"/>
              <a:t>from different methods</a:t>
            </a:r>
            <a:endParaRPr lang="ru-RU" sz="3800" b="1" dirty="0" smtClean="0"/>
          </a:p>
          <a:p>
            <a:pPr algn="ctr"/>
            <a:endParaRPr lang="en-US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6870576"/>
              </p:ext>
            </p:extLst>
          </p:nvPr>
        </p:nvGraphicFramePr>
        <p:xfrm>
          <a:off x="762829" y="1234957"/>
          <a:ext cx="4960485" cy="4339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975346"/>
              </p:ext>
            </p:extLst>
          </p:nvPr>
        </p:nvGraphicFramePr>
        <p:xfrm>
          <a:off x="6466113" y="1234957"/>
          <a:ext cx="4879523" cy="4324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718667" y="1564106"/>
            <a:ext cx="123508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/>
              <a:t>DCM-SMM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70247" y="1564106"/>
            <a:ext cx="110959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/>
              <a:t>LA-QGSM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71264" y="729961"/>
            <a:ext cx="77362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Dependence of resolution of impact parameter on centrality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89D483FB-5B81-4F16-B25A-DFFB84A12668}" type="slidenum">
              <a:rPr lang="ru-RU" smtClean="0"/>
              <a:t>12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41174" y="5764695"/>
            <a:ext cx="8855766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Application of linear fit method improves the resolution for the most central events;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DCM-SMM model provides worse results comparing to LA-QGSM one.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01886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Conclusion</a:t>
            </a:r>
            <a:endParaRPr lang="en-US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3D77C-1A78-4394-AEC0-6D7F490DD5E9}"/>
              </a:ext>
            </a:extLst>
          </p:cNvPr>
          <p:cNvSpPr txBox="1"/>
          <p:nvPr/>
        </p:nvSpPr>
        <p:spPr>
          <a:xfrm>
            <a:off x="914400" y="610136"/>
            <a:ext cx="10363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The ability of </a:t>
            </a:r>
            <a:r>
              <a:rPr lang="en-US" sz="2000" dirty="0" err="1" smtClean="0"/>
              <a:t>FHCal</a:t>
            </a:r>
            <a:r>
              <a:rPr lang="en-US" sz="2000" dirty="0" smtClean="0"/>
              <a:t> to measure the collision centrality was considered. 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Only the spectators for the centrality reconstruction were used.  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Three </a:t>
            </a:r>
            <a:r>
              <a:rPr lang="en-US" sz="2000" dirty="0"/>
              <a:t>methods for </a:t>
            </a:r>
            <a:r>
              <a:rPr lang="en-US" sz="2000" dirty="0" smtClean="0"/>
              <a:t>the centrality </a:t>
            </a:r>
            <a:r>
              <a:rPr lang="en-US" sz="2000" dirty="0"/>
              <a:t>determination have been </a:t>
            </a:r>
            <a:r>
              <a:rPr lang="en-US" sz="2000" dirty="0" smtClean="0"/>
              <a:t>demonstrated:</a:t>
            </a:r>
          </a:p>
          <a:p>
            <a:pPr marL="914400" lvl="1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Transverse-longitudinal energies correlation;</a:t>
            </a:r>
            <a:endParaRPr lang="en-US" sz="2000" dirty="0"/>
          </a:p>
          <a:p>
            <a:pPr marL="914400" lvl="1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2D-linear fit method;</a:t>
            </a:r>
          </a:p>
          <a:p>
            <a:pPr marL="914400" lvl="1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2D-linear fit</a:t>
            </a:r>
            <a:r>
              <a:rPr lang="en-US" sz="2000" dirty="0"/>
              <a:t> </a:t>
            </a:r>
            <a:r>
              <a:rPr lang="en-US" sz="2000" dirty="0" smtClean="0"/>
              <a:t>with pion contribution subtraction method.</a:t>
            </a:r>
            <a:endParaRPr lang="ru-RU" sz="2000" dirty="0"/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A few new </a:t>
            </a:r>
            <a:r>
              <a:rPr lang="en-US" sz="2000" dirty="0"/>
              <a:t>observables </a:t>
            </a:r>
            <a:r>
              <a:rPr lang="en-US" sz="2000" dirty="0" smtClean="0"/>
              <a:t>were introduced for the </a:t>
            </a:r>
            <a:r>
              <a:rPr lang="en-US" sz="2000" dirty="0"/>
              <a:t>centrality </a:t>
            </a:r>
            <a:r>
              <a:rPr lang="en-US" sz="2000" dirty="0" smtClean="0"/>
              <a:t>determination.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usage of the introduced observables allows to determine the centrality more </a:t>
            </a:r>
            <a:r>
              <a:rPr lang="en-US" sz="2000" dirty="0" smtClean="0"/>
              <a:t>accurately, </a:t>
            </a:r>
            <a:r>
              <a:rPr lang="en-US" sz="2000" dirty="0"/>
              <a:t>especially for the DCM-SMM model.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DCM-SMM model provides worse centrality resolution because this model has much more heavy fragments which escape in </a:t>
            </a:r>
            <a:r>
              <a:rPr lang="en-US" sz="2000" dirty="0" err="1" smtClean="0"/>
              <a:t>FHCal</a:t>
            </a:r>
            <a:r>
              <a:rPr lang="en-US" sz="2000" dirty="0" smtClean="0"/>
              <a:t> beam hole.</a:t>
            </a:r>
            <a:endParaRPr lang="en-US" sz="2000" dirty="0"/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subtraction of the pion contribution </a:t>
            </a:r>
            <a:r>
              <a:rPr lang="en-US" sz="2000" dirty="0" smtClean="0"/>
              <a:t>makes possible to measure the energy of free (protons/neutrons) spectators</a:t>
            </a:r>
            <a:r>
              <a:rPr lang="ru-RU" sz="2000" dirty="0" smtClean="0"/>
              <a:t>.</a:t>
            </a:r>
            <a:r>
              <a:rPr lang="en-US" sz="2000" dirty="0" smtClean="0"/>
              <a:t> 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Number of free spectators can be estimated more accurately. It can be used for the centrality measurements. 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3FB-5B81-4F16-B25A-DFFB84A1266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534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3FB-5B81-4F16-B25A-DFFB84A12668}" type="slidenum">
              <a:rPr lang="ru-RU" smtClean="0"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2655736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Thank you for your attention!</a:t>
            </a:r>
            <a:endParaRPr lang="en-US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125517"/>
            <a:ext cx="12192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dirty="0">
                <a:solidFill>
                  <a:srgbClr val="4D5156"/>
                </a:solidFill>
                <a:latin typeface="arial" panose="020B0604020202020204" pitchFamily="34" charset="0"/>
              </a:rPr>
              <a:t>This work was </a:t>
            </a:r>
            <a:r>
              <a:rPr lang="en-US" dirty="0">
                <a:solidFill>
                  <a:srgbClr val="5F6368"/>
                </a:solidFill>
                <a:latin typeface="arial" panose="020B0604020202020204" pitchFamily="34" charset="0"/>
              </a:rPr>
              <a:t>supported</a:t>
            </a:r>
            <a:r>
              <a:rPr lang="en-US" dirty="0">
                <a:solidFill>
                  <a:srgbClr val="4D5156"/>
                </a:solidFill>
                <a:latin typeface="arial" panose="020B0604020202020204" pitchFamily="34" charset="0"/>
              </a:rPr>
              <a:t> by </a:t>
            </a:r>
            <a:r>
              <a:rPr lang="en-US" dirty="0">
                <a:solidFill>
                  <a:srgbClr val="5F6368"/>
                </a:solidFill>
                <a:latin typeface="arial" panose="020B0604020202020204" pitchFamily="34" charset="0"/>
              </a:rPr>
              <a:t>the </a:t>
            </a:r>
            <a:r>
              <a:rPr lang="en-US" dirty="0" smtClean="0">
                <a:solidFill>
                  <a:srgbClr val="5F6368"/>
                </a:solidFill>
                <a:latin typeface="arial" panose="020B0604020202020204" pitchFamily="34" charset="0"/>
              </a:rPr>
              <a:t>RFBR </a:t>
            </a:r>
            <a:r>
              <a:rPr lang="ru-RU" dirty="0" smtClean="0">
                <a:solidFill>
                  <a:srgbClr val="5F6368"/>
                </a:solidFill>
                <a:latin typeface="arial" panose="020B0604020202020204" pitchFamily="34" charset="0"/>
              </a:rPr>
              <a:t>18-02-40065</a:t>
            </a:r>
            <a:r>
              <a:rPr lang="ru-RU" dirty="0">
                <a:solidFill>
                  <a:srgbClr val="5F6368"/>
                </a:solidFill>
                <a:latin typeface="arial" panose="020B0604020202020204" pitchFamily="34" charset="0"/>
              </a:rPr>
              <a:t> </a:t>
            </a:r>
            <a:r>
              <a:rPr lang="en-US" dirty="0" smtClean="0">
                <a:solidFill>
                  <a:srgbClr val="5F6368"/>
                </a:solidFill>
                <a:latin typeface="arial" panose="020B0604020202020204" pitchFamily="34" charset="0"/>
              </a:rPr>
              <a:t>mega grant</a:t>
            </a:r>
            <a:endParaRPr lang="ru-RU" dirty="0">
              <a:solidFill>
                <a:srgbClr val="5F6368"/>
              </a:solidFill>
              <a:latin typeface="arial" panose="020B0604020202020204" pitchFamily="34" charset="0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2945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7175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/>
              <a:t>BACKUPS</a:t>
            </a:r>
            <a:endParaRPr lang="ru-RU" sz="8000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3FB-5B81-4F16-B25A-DFFB84A1266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444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3FB-5B81-4F16-B25A-DFFB84A12668}" type="slidenum">
              <a:rPr lang="ru-RU" smtClean="0"/>
              <a:t>16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Energy deposition can be decomposed in two components: energy of free spectators and non-spectators energy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45" y="3631663"/>
            <a:ext cx="3941722" cy="24653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45" y="793538"/>
            <a:ext cx="3941722" cy="24635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687" y="791813"/>
            <a:ext cx="3826060" cy="24481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467" y="3631662"/>
            <a:ext cx="3837923" cy="246530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744145" y="913592"/>
            <a:ext cx="129073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/>
              <a:t>DCM-SMM 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20196" y="913592"/>
            <a:ext cx="110959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/>
              <a:t>LA-QGSM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53763" y="3864045"/>
            <a:ext cx="129073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/>
              <a:t>DCM-SMM 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20196" y="3864045"/>
            <a:ext cx="110959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/>
              <a:t>LA-QGSM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41575" y="913592"/>
            <a:ext cx="31323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By </a:t>
            </a:r>
            <a:r>
              <a:rPr lang="ru-RU" dirty="0" err="1"/>
              <a:t>using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subtraction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 smtClean="0"/>
              <a:t>non-spectator</a:t>
            </a:r>
            <a:r>
              <a:rPr lang="en-US" dirty="0" smtClean="0"/>
              <a:t>’s</a:t>
            </a:r>
            <a:r>
              <a:rPr lang="ru-RU" dirty="0" smtClean="0"/>
              <a:t> </a:t>
            </a:r>
            <a:r>
              <a:rPr lang="ru-RU" dirty="0" err="1"/>
              <a:t>contribution</a:t>
            </a:r>
            <a:r>
              <a:rPr lang="ru-RU" dirty="0"/>
              <a:t>,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 smtClean="0"/>
              <a:t>energy</a:t>
            </a:r>
            <a:r>
              <a:rPr lang="en-US" dirty="0" smtClean="0"/>
              <a:t> deposition</a:t>
            </a:r>
            <a:r>
              <a:rPr lang="ru-RU" dirty="0" smtClean="0"/>
              <a:t> </a:t>
            </a:r>
            <a:r>
              <a:rPr lang="ru-RU" dirty="0" err="1"/>
              <a:t>can</a:t>
            </a:r>
            <a:r>
              <a:rPr lang="ru-RU" dirty="0"/>
              <a:t> </a:t>
            </a:r>
            <a:r>
              <a:rPr lang="ru-RU" dirty="0" err="1"/>
              <a:t>be</a:t>
            </a:r>
            <a:r>
              <a:rPr lang="ru-RU" dirty="0"/>
              <a:t> </a:t>
            </a:r>
            <a:r>
              <a:rPr lang="ru-RU" dirty="0" err="1"/>
              <a:t>decomposed</a:t>
            </a:r>
            <a:r>
              <a:rPr lang="ru-RU" dirty="0"/>
              <a:t> </a:t>
            </a:r>
            <a:r>
              <a:rPr lang="ru-RU" dirty="0" err="1"/>
              <a:t>into</a:t>
            </a:r>
            <a:r>
              <a:rPr lang="ru-RU" dirty="0"/>
              <a:t> </a:t>
            </a:r>
            <a:r>
              <a:rPr lang="ru-RU" dirty="0" err="1"/>
              <a:t>two</a:t>
            </a:r>
            <a:r>
              <a:rPr lang="ru-RU" dirty="0"/>
              <a:t> </a:t>
            </a:r>
            <a:r>
              <a:rPr lang="ru-RU" dirty="0" err="1" smtClean="0"/>
              <a:t>components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9922071" y="2719736"/>
            <a:ext cx="83548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 smtClean="0"/>
              <a:t>E_dep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8931898" y="3694766"/>
            <a:ext cx="1266663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Free spectators energy (E_rec)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712069" y="3694766"/>
            <a:ext cx="1291578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Non-spectators energy (E_pions)</a:t>
            </a:r>
            <a:endParaRPr lang="ru-RU" sz="2000" dirty="0"/>
          </a:p>
        </p:txBody>
      </p:sp>
      <p:cxnSp>
        <p:nvCxnSpPr>
          <p:cNvPr id="21" name="Прямая со стрелкой 20"/>
          <p:cNvCxnSpPr>
            <a:stCxn id="17" idx="2"/>
            <a:endCxn id="18" idx="0"/>
          </p:cNvCxnSpPr>
          <p:nvPr/>
        </p:nvCxnSpPr>
        <p:spPr>
          <a:xfrm flipH="1">
            <a:off x="9565230" y="3119846"/>
            <a:ext cx="774584" cy="5749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7" idx="2"/>
            <a:endCxn id="19" idx="0"/>
          </p:cNvCxnSpPr>
          <p:nvPr/>
        </p:nvCxnSpPr>
        <p:spPr>
          <a:xfrm>
            <a:off x="10339814" y="3119846"/>
            <a:ext cx="1018044" cy="5749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8931898" y="5285349"/>
            <a:ext cx="3132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Both </a:t>
            </a:r>
            <a:r>
              <a:rPr lang="en-US" dirty="0" smtClean="0"/>
              <a:t>energies </a:t>
            </a:r>
            <a:r>
              <a:rPr lang="en-US" dirty="0"/>
              <a:t>can be used for centrality determination.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253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0" y="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E_pions vs Imp</a:t>
            </a:r>
            <a:endParaRPr lang="ru-RU" sz="4000" dirty="0">
              <a:solidFill>
                <a:schemeClr val="accent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203" y="954378"/>
            <a:ext cx="2486457" cy="15740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96737" y="1003670"/>
            <a:ext cx="883192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URQMD</a:t>
            </a:r>
            <a:endParaRPr lang="ru-RU" sz="1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242" y="707886"/>
            <a:ext cx="4833398" cy="30305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03867" y="853567"/>
            <a:ext cx="100860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LA-QGSM</a:t>
            </a:r>
            <a:endParaRPr lang="ru-RU" sz="1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42" y="3797084"/>
            <a:ext cx="4833398" cy="30609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03867" y="3884086"/>
            <a:ext cx="1122423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DCM-SMM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934937" y="1279123"/>
            <a:ext cx="11464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/>
              <a:t>only pions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991844" y="4321091"/>
            <a:ext cx="11464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/>
              <a:t>only pions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07886"/>
            <a:ext cx="4773242" cy="30305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26378" y="853568"/>
            <a:ext cx="100860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LA-QGSM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46854" y="1279124"/>
            <a:ext cx="1326004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100" dirty="0" smtClean="0"/>
              <a:t>reconstructed pions</a:t>
            </a:r>
            <a:endParaRPr lang="ru-RU" sz="11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51069"/>
            <a:ext cx="4773242" cy="30069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69470" y="3971088"/>
            <a:ext cx="1122423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DCM-SMM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46854" y="4374953"/>
            <a:ext cx="1326004" cy="2616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100" dirty="0"/>
              <a:t>reconstructed</a:t>
            </a:r>
            <a:r>
              <a:rPr lang="en-US" sz="1100" dirty="0" smtClean="0"/>
              <a:t> pions</a:t>
            </a:r>
            <a:endParaRPr lang="ru-RU" sz="11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36762" y="591772"/>
            <a:ext cx="4763230" cy="303051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267387" y="737453"/>
            <a:ext cx="1008609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LA-QGSM</a:t>
            </a:r>
            <a:endParaRPr lang="ru-RU" sz="1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6221220" y="1140274"/>
            <a:ext cx="105477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only pions</a:t>
            </a:r>
          </a:p>
          <a:p>
            <a:pPr algn="ctr"/>
            <a:r>
              <a:rPr lang="en-US" sz="1200" dirty="0" smtClean="0"/>
              <a:t>reconstructed</a:t>
            </a:r>
            <a:endParaRPr lang="ru-RU" sz="12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36763" y="3622291"/>
            <a:ext cx="4763230" cy="303177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6153573" y="3767972"/>
            <a:ext cx="1122423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DCM-SMM</a:t>
            </a:r>
            <a:endParaRPr lang="ru-RU" sz="16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6221220" y="4128760"/>
            <a:ext cx="105477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only pions</a:t>
            </a:r>
          </a:p>
          <a:p>
            <a:pPr algn="ctr"/>
            <a:r>
              <a:rPr lang="en-US" sz="1200" dirty="0" smtClean="0"/>
              <a:t>reconstructed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925332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"/>
            <a:ext cx="12192000" cy="159067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Comparison</a:t>
            </a:r>
          </a:p>
          <a:p>
            <a:pPr algn="ctr"/>
            <a:r>
              <a:rPr lang="en-US" dirty="0"/>
              <a:t>LA-QGSM 11 GeV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4820"/>
            <a:ext cx="6162675" cy="4130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25" y="2043845"/>
            <a:ext cx="6048375" cy="4324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2222499"/>
            <a:ext cx="982961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FULL</a:t>
            </a:r>
            <a:endParaRPr lang="ru-RU" sz="3200" b="1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0686" y="2222499"/>
            <a:ext cx="3937232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MINUS BACKGROUND</a:t>
            </a:r>
            <a:endParaRPr lang="ru-RU" sz="3200" b="1" dirty="0">
              <a:solidFill>
                <a:schemeClr val="accent5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3FB-5B81-4F16-B25A-DFFB84A1266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712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9364" y="4179954"/>
            <a:ext cx="4210109" cy="26780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8763" y="4168153"/>
            <a:ext cx="4223586" cy="267804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302149"/>
            <a:ext cx="12192000" cy="55371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/>
          </a:p>
          <a:p>
            <a:pPr algn="ctr"/>
            <a:r>
              <a:rPr lang="en-US" dirty="0"/>
              <a:t>LA-QGSM 11 GeV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727" r="1"/>
          <a:stretch/>
        </p:blipFill>
        <p:spPr>
          <a:xfrm>
            <a:off x="2750511" y="878145"/>
            <a:ext cx="4164783" cy="28854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9364" y="933080"/>
            <a:ext cx="4162425" cy="28427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89079" y="1060360"/>
            <a:ext cx="686406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FULL</a:t>
            </a:r>
            <a:endParaRPr lang="ru-RU" sz="3200" b="1" dirty="0">
              <a:solidFill>
                <a:schemeClr val="accent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39815" y="1050924"/>
            <a:ext cx="252947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MINUS BACKGROUND</a:t>
            </a:r>
            <a:endParaRPr lang="ru-RU" sz="2000" b="1" dirty="0">
              <a:solidFill>
                <a:schemeClr val="accent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5723" y="777240"/>
            <a:ext cx="451915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Energy in the central bin vs</a:t>
            </a:r>
            <a:r>
              <a:rPr lang="ru-RU" b="1" dirty="0"/>
              <a:t> </a:t>
            </a:r>
            <a:r>
              <a:rPr lang="en-US" b="1" dirty="0"/>
              <a:t>impact parameter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785723" y="6079663"/>
            <a:ext cx="530478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Spectators scattering angle vs impact parameter</a:t>
            </a:r>
            <a:endParaRPr lang="ru-RU" sz="20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492" y="1856492"/>
            <a:ext cx="2698386" cy="21439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28368" y="2484486"/>
            <a:ext cx="993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radius</a:t>
            </a:r>
            <a:endParaRPr lang="ru-RU" b="1" dirty="0">
              <a:solidFill>
                <a:schemeClr val="accent4"/>
              </a:solidFill>
            </a:endParaRPr>
          </a:p>
        </p:txBody>
      </p:sp>
      <p:cxnSp>
        <p:nvCxnSpPr>
          <p:cNvPr id="7" name="Прямая со стрелкой 6"/>
          <p:cNvCxnSpPr>
            <a:cxnSpLocks/>
          </p:cNvCxnSpPr>
          <p:nvPr/>
        </p:nvCxnSpPr>
        <p:spPr>
          <a:xfrm flipV="1">
            <a:off x="2469036" y="3219158"/>
            <a:ext cx="5970779" cy="22998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cxnSpLocks/>
          </p:cNvCxnSpPr>
          <p:nvPr/>
        </p:nvCxnSpPr>
        <p:spPr>
          <a:xfrm flipV="1">
            <a:off x="2414059" y="3215026"/>
            <a:ext cx="1002073" cy="23039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5264D92-9541-42F9-BE4A-5FD4F27915B3}"/>
              </a:ext>
            </a:extLst>
          </p:cNvPr>
          <p:cNvCxnSpPr>
            <a:cxnSpLocks/>
          </p:cNvCxnSpPr>
          <p:nvPr/>
        </p:nvCxnSpPr>
        <p:spPr>
          <a:xfrm>
            <a:off x="2267195" y="2163063"/>
            <a:ext cx="0" cy="765386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12EC6C7-C899-499C-9A93-2491FD488432}"/>
              </a:ext>
            </a:extLst>
          </p:cNvPr>
          <p:cNvSpPr txBox="1"/>
          <p:nvPr/>
        </p:nvSpPr>
        <p:spPr>
          <a:xfrm>
            <a:off x="17356" y="5367419"/>
            <a:ext cx="280552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b="1" dirty="0"/>
              <a:t>A</a:t>
            </a:r>
            <a:r>
              <a:rPr lang="ru-RU" sz="2000" b="1" dirty="0" err="1"/>
              <a:t>fter</a:t>
            </a:r>
            <a:r>
              <a:rPr lang="ru-RU" sz="2000" b="1" dirty="0"/>
              <a:t> </a:t>
            </a:r>
            <a:r>
              <a:rPr lang="ru-RU" sz="2000" b="1" dirty="0" err="1"/>
              <a:t>subtracting</a:t>
            </a:r>
            <a:r>
              <a:rPr lang="ru-RU" sz="2000" b="1" dirty="0"/>
              <a:t> </a:t>
            </a:r>
            <a:r>
              <a:rPr lang="ru-RU" sz="2000" b="1" dirty="0" err="1"/>
              <a:t>the</a:t>
            </a:r>
            <a:r>
              <a:rPr lang="ru-RU" sz="2000" b="1" dirty="0"/>
              <a:t> </a:t>
            </a:r>
            <a:r>
              <a:rPr lang="ru-RU" sz="2000" b="1" dirty="0" err="1"/>
              <a:t>pion</a:t>
            </a:r>
            <a:r>
              <a:rPr lang="ru-RU" sz="2000" b="1" dirty="0"/>
              <a:t> </a:t>
            </a:r>
            <a:r>
              <a:rPr lang="ru-RU" sz="2000" b="1" dirty="0" err="1"/>
              <a:t>contribution</a:t>
            </a:r>
            <a:r>
              <a:rPr lang="ru-RU" sz="2000" b="1" dirty="0"/>
              <a:t>, </a:t>
            </a:r>
            <a:r>
              <a:rPr lang="ru-RU" sz="2000" b="1" dirty="0" err="1"/>
              <a:t>the</a:t>
            </a:r>
            <a:r>
              <a:rPr lang="ru-RU" sz="2000" b="1" dirty="0"/>
              <a:t> </a:t>
            </a:r>
            <a:r>
              <a:rPr lang="en-US" sz="2000" b="1" dirty="0" smtClean="0"/>
              <a:t>energies</a:t>
            </a:r>
            <a:r>
              <a:rPr lang="ru-RU" sz="2000" b="1" dirty="0" smtClean="0"/>
              <a:t> </a:t>
            </a:r>
            <a:r>
              <a:rPr lang="ru-RU" sz="2000" b="1" dirty="0" err="1"/>
              <a:t>for</a:t>
            </a:r>
            <a:r>
              <a:rPr lang="ru-RU" sz="2000" b="1" dirty="0"/>
              <a:t> </a:t>
            </a:r>
            <a:r>
              <a:rPr lang="ru-RU" sz="2000" b="1" dirty="0" err="1"/>
              <a:t>the</a:t>
            </a:r>
            <a:r>
              <a:rPr lang="ru-RU" sz="2000" b="1" dirty="0"/>
              <a:t> </a:t>
            </a:r>
            <a:r>
              <a:rPr lang="ru-RU" sz="2000" b="1" dirty="0" err="1"/>
              <a:t>central</a:t>
            </a:r>
            <a:r>
              <a:rPr lang="ru-RU" sz="2000" b="1" dirty="0"/>
              <a:t> </a:t>
            </a:r>
            <a:r>
              <a:rPr lang="ru-RU" sz="2000" b="1" dirty="0" err="1"/>
              <a:t>events</a:t>
            </a:r>
            <a:r>
              <a:rPr lang="ru-RU" sz="2000" b="1" dirty="0"/>
              <a:t> </a:t>
            </a:r>
            <a:r>
              <a:rPr lang="ru-RU" sz="2000" b="1" dirty="0" err="1"/>
              <a:t>become</a:t>
            </a:r>
            <a:r>
              <a:rPr lang="ru-RU" sz="2000" b="1" dirty="0"/>
              <a:t> </a:t>
            </a:r>
            <a:r>
              <a:rPr lang="ru-RU" sz="2000" b="1" dirty="0" err="1"/>
              <a:t>less</a:t>
            </a:r>
            <a:endParaRPr lang="ru-RU" sz="2000" b="1" dirty="0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949B0D2C-997A-4627-AA93-03EA54F17C18}"/>
              </a:ext>
            </a:extLst>
          </p:cNvPr>
          <p:cNvCxnSpPr/>
          <p:nvPr/>
        </p:nvCxnSpPr>
        <p:spPr>
          <a:xfrm flipV="1">
            <a:off x="2715742" y="5627077"/>
            <a:ext cx="700390" cy="852696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0C8E0BD0-C9BE-4831-B725-46DEC40600B5}"/>
              </a:ext>
            </a:extLst>
          </p:cNvPr>
          <p:cNvCxnSpPr>
            <a:cxnSpLocks/>
          </p:cNvCxnSpPr>
          <p:nvPr/>
        </p:nvCxnSpPr>
        <p:spPr>
          <a:xfrm flipV="1">
            <a:off x="2769310" y="5807076"/>
            <a:ext cx="5854185" cy="668565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3FB-5B81-4F16-B25A-DFFB84A1266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13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8657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Overview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273" y="791151"/>
            <a:ext cx="10928926" cy="554499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Can </a:t>
            </a:r>
            <a:r>
              <a:rPr lang="en-US" dirty="0" err="1" smtClean="0"/>
              <a:t>FHCal</a:t>
            </a:r>
            <a:r>
              <a:rPr lang="en-US" dirty="0" smtClean="0"/>
              <a:t> measure the centrality with spectators?</a:t>
            </a:r>
          </a:p>
          <a:p>
            <a:endParaRPr lang="en-US" dirty="0" smtClean="0"/>
          </a:p>
          <a:p>
            <a:r>
              <a:rPr lang="en-US" dirty="0" err="1" smtClean="0"/>
              <a:t>FHCal</a:t>
            </a:r>
            <a:r>
              <a:rPr lang="en-US" dirty="0" smtClean="0"/>
              <a:t> detects not only energies but the space distribution of energies!</a:t>
            </a:r>
          </a:p>
          <a:p>
            <a:endParaRPr lang="en-US" dirty="0" smtClean="0"/>
          </a:p>
          <a:p>
            <a:r>
              <a:rPr lang="en-US" dirty="0"/>
              <a:t>A few methods for centrality determination are </a:t>
            </a:r>
            <a:r>
              <a:rPr lang="en-US" dirty="0" smtClean="0"/>
              <a:t>discussed:</a:t>
            </a:r>
            <a:endParaRPr lang="en-US" dirty="0"/>
          </a:p>
          <a:p>
            <a:r>
              <a:rPr lang="en-US" dirty="0" smtClean="0"/>
              <a:t>   a) Correlations of transverse </a:t>
            </a:r>
            <a:r>
              <a:rPr lang="en-US" dirty="0"/>
              <a:t>and longitudinal </a:t>
            </a:r>
            <a:r>
              <a:rPr lang="en-US" dirty="0" smtClean="0"/>
              <a:t>energy components,</a:t>
            </a:r>
            <a:endParaRPr lang="en-US" dirty="0"/>
          </a:p>
          <a:p>
            <a:r>
              <a:rPr lang="en-US" dirty="0" smtClean="0"/>
              <a:t>   b) 2D-fit of </a:t>
            </a:r>
            <a:r>
              <a:rPr lang="en-US" dirty="0" err="1" smtClean="0"/>
              <a:t>FHCal</a:t>
            </a:r>
            <a:r>
              <a:rPr lang="en-US" dirty="0" smtClean="0"/>
              <a:t> energy distributions,</a:t>
            </a:r>
          </a:p>
          <a:p>
            <a:r>
              <a:rPr lang="en-US" dirty="0" smtClean="0"/>
              <a:t>   c) Subtraction of pion  </a:t>
            </a:r>
            <a:r>
              <a:rPr lang="en-US" dirty="0"/>
              <a:t>e</a:t>
            </a:r>
            <a:r>
              <a:rPr lang="en-US" dirty="0" smtClean="0"/>
              <a:t>nergy contamination and evaluation of spectator’s  energy.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400" dirty="0" smtClean="0"/>
              <a:t>               Tools:</a:t>
            </a:r>
          </a:p>
          <a:p>
            <a:r>
              <a:rPr lang="en-US" dirty="0" smtClean="0"/>
              <a:t>Simulations in </a:t>
            </a:r>
            <a:r>
              <a:rPr lang="en-US" dirty="0" err="1" smtClean="0"/>
              <a:t>MpdRoot</a:t>
            </a:r>
            <a:r>
              <a:rPr lang="en-US" dirty="0"/>
              <a:t>;</a:t>
            </a:r>
            <a:endParaRPr lang="en-US" dirty="0" smtClean="0"/>
          </a:p>
          <a:p>
            <a:r>
              <a:rPr lang="en-US" dirty="0" smtClean="0"/>
              <a:t>Au-Au at                       ;</a:t>
            </a:r>
            <a:endParaRPr lang="en-US" dirty="0"/>
          </a:p>
          <a:p>
            <a:r>
              <a:rPr lang="en-US" dirty="0" smtClean="0"/>
              <a:t>Two, LA-QGSM and </a:t>
            </a:r>
            <a:r>
              <a:rPr lang="en-US" dirty="0"/>
              <a:t>DCM-SMM </a:t>
            </a:r>
            <a:r>
              <a:rPr lang="en-US" dirty="0" smtClean="0"/>
              <a:t>fragmentation models are used and compared.</a:t>
            </a:r>
            <a:endParaRPr lang="en-US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366902"/>
              </p:ext>
            </p:extLst>
          </p:nvPr>
        </p:nvGraphicFramePr>
        <p:xfrm>
          <a:off x="1960564" y="5462146"/>
          <a:ext cx="1487876" cy="412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Формула" r:id="rId3" imgW="990170" imgH="266584" progId="Equation.3">
                  <p:embed/>
                </p:oleObj>
              </mc:Choice>
              <mc:Fallback>
                <p:oleObj name="Формула" r:id="rId3" imgW="990170" imgH="266584" progId="Equation.3">
                  <p:embed/>
                  <p:pic>
                    <p:nvPicPr>
                      <p:cNvPr id="15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4" y="5462146"/>
                        <a:ext cx="1487876" cy="4121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92491" y="6317672"/>
            <a:ext cx="2743200" cy="365125"/>
          </a:xfrm>
        </p:spPr>
        <p:txBody>
          <a:bodyPr/>
          <a:lstStyle/>
          <a:p>
            <a:fld id="{89D483FB-5B81-4F16-B25A-DFFB84A1266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294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321" b="7313"/>
          <a:stretch/>
        </p:blipFill>
        <p:spPr>
          <a:xfrm>
            <a:off x="865829" y="3615035"/>
            <a:ext cx="3553677" cy="294104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11648661" cy="70485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Centrality resolution for </a:t>
            </a:r>
            <a:r>
              <a:rPr lang="en-US" b="1" dirty="0" smtClean="0"/>
              <a:t>E</a:t>
            </a:r>
            <a:r>
              <a:rPr lang="en-US" b="1" baseline="-25000" dirty="0" smtClean="0"/>
              <a:t>dep</a:t>
            </a:r>
            <a:r>
              <a:rPr lang="en-US" b="1" dirty="0" smtClean="0"/>
              <a:t> </a:t>
            </a:r>
            <a:r>
              <a:rPr lang="en-US" b="1" dirty="0"/>
              <a:t>vs </a:t>
            </a:r>
            <a:r>
              <a:rPr lang="en-US" b="1" dirty="0" err="1" smtClean="0"/>
              <a:t>E</a:t>
            </a:r>
            <a:r>
              <a:rPr lang="en-US" b="1" baseline="-25000" dirty="0" err="1" smtClean="0"/>
              <a:t>max</a:t>
            </a:r>
            <a:r>
              <a:rPr lang="ru-RU" b="1" baseline="-25000" dirty="0" smtClean="0"/>
              <a:t> </a:t>
            </a:r>
          </a:p>
          <a:p>
            <a:pPr algn="ctr"/>
            <a:endParaRPr lang="ru-RU" b="1" baseline="-25000" dirty="0"/>
          </a:p>
          <a:p>
            <a:pPr algn="ctr"/>
            <a:r>
              <a:rPr lang="en-US" sz="3400" dirty="0" smtClean="0"/>
              <a:t>(after subtraction of </a:t>
            </a:r>
            <a:r>
              <a:rPr lang="en-US" sz="3400" dirty="0"/>
              <a:t>pion contribution</a:t>
            </a:r>
            <a:r>
              <a:rPr lang="en-US" sz="3400" dirty="0" smtClean="0"/>
              <a:t>)</a:t>
            </a:r>
            <a:r>
              <a:rPr lang="ru-RU" sz="3400" dirty="0" smtClean="0"/>
              <a:t> </a:t>
            </a:r>
            <a:r>
              <a:rPr lang="en-US" sz="3400" b="1" dirty="0" smtClean="0"/>
              <a:t>backup</a:t>
            </a:r>
            <a:endParaRPr lang="ru-RU" sz="3400" b="1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668027"/>
              </p:ext>
            </p:extLst>
          </p:nvPr>
        </p:nvGraphicFramePr>
        <p:xfrm>
          <a:off x="6727324" y="704850"/>
          <a:ext cx="4672322" cy="2809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606837"/>
              </p:ext>
            </p:extLst>
          </p:nvPr>
        </p:nvGraphicFramePr>
        <p:xfrm>
          <a:off x="6727325" y="3861612"/>
          <a:ext cx="4672321" cy="2718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38B76D-E0F7-436D-9C77-D0AB96B81C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74" b="7287"/>
          <a:stretch/>
        </p:blipFill>
        <p:spPr>
          <a:xfrm>
            <a:off x="776175" y="610942"/>
            <a:ext cx="3606981" cy="25695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83265" y="3163679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E</a:t>
            </a:r>
            <a:r>
              <a:rPr lang="en-US" sz="2000" baseline="-25000" dirty="0" err="1" smtClean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max</a:t>
            </a:r>
            <a:r>
              <a:rPr lang="en-US" sz="1400" dirty="0" smtClean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 [a.u]</a:t>
            </a:r>
            <a:endParaRPr lang="ru-RU" sz="1400" dirty="0">
              <a:latin typeface="FreeSans" panose="020B0504020202020204" pitchFamily="34" charset="2"/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1476" y="6460771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E</a:t>
            </a:r>
            <a:r>
              <a:rPr lang="en-US" sz="2000" baseline="-25000" dirty="0" err="1" smtClean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max</a:t>
            </a:r>
            <a:r>
              <a:rPr lang="en-US" sz="1400" dirty="0" smtClean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 [a.u]</a:t>
            </a:r>
            <a:endParaRPr lang="ru-RU" sz="1400" dirty="0">
              <a:latin typeface="FreeSans" panose="020B0504020202020204" pitchFamily="34" charset="2"/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05896" y="3903456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Edep [a.u]</a:t>
            </a:r>
            <a:endParaRPr lang="ru-RU" sz="1400" dirty="0">
              <a:latin typeface="FreeSans" panose="020B0504020202020204" pitchFamily="34" charset="2"/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06304" y="947839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Edep [a.u]</a:t>
            </a:r>
            <a:endParaRPr lang="ru-RU" sz="1400" dirty="0">
              <a:latin typeface="FreeSans" panose="020B0504020202020204" pitchFamily="34" charset="2"/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28404" y="5771205"/>
            <a:ext cx="127150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DCM-SMM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007987" y="2505110"/>
            <a:ext cx="110959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LA-QGSM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727324" y="3472695"/>
            <a:ext cx="46723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Dependence of resolution of impact parameter on centrality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114551" y="6519046"/>
            <a:ext cx="42158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Dependence of impact parameter on centrality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3FB-5B81-4F16-B25A-DFFB84A1266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919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"/>
            <a:ext cx="12192000" cy="84406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Comparison</a:t>
            </a:r>
          </a:p>
          <a:p>
            <a:pPr algn="ctr"/>
            <a:r>
              <a:rPr lang="en-US" dirty="0"/>
              <a:t>DCM-SMM 11 GeV</a:t>
            </a:r>
            <a:r>
              <a:rPr lang="ru-RU" dirty="0"/>
              <a:t> </a:t>
            </a:r>
            <a:r>
              <a:rPr lang="ru-RU" dirty="0" err="1"/>
              <a:t>бэкап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89" y="838122"/>
            <a:ext cx="3933825" cy="27309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203" y="844063"/>
            <a:ext cx="3973098" cy="27190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8500" y="992413"/>
            <a:ext cx="78579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FULL</a:t>
            </a:r>
            <a:endParaRPr lang="ru-RU" sz="3200" b="1" dirty="0">
              <a:solidFill>
                <a:schemeClr val="accent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0002" y="992413"/>
            <a:ext cx="29955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MINUS BACKGROUND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297" y="3901712"/>
            <a:ext cx="4466607" cy="28292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31133" y="4090811"/>
            <a:ext cx="86052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FULL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203" y="3914833"/>
            <a:ext cx="4432855" cy="28161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31602" y="4090811"/>
            <a:ext cx="299550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MINUS BACKGROUND</a:t>
            </a:r>
            <a:endParaRPr lang="ru-RU" sz="2400" b="1" dirty="0">
              <a:solidFill>
                <a:schemeClr val="accent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6063" y="1484073"/>
            <a:ext cx="451915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Energy in the central bin vs</a:t>
            </a:r>
            <a:r>
              <a:rPr lang="ru-RU" b="1" dirty="0"/>
              <a:t> </a:t>
            </a:r>
            <a:r>
              <a:rPr lang="en-US" b="1" dirty="0"/>
              <a:t>impact parameter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417661" y="5901568"/>
            <a:ext cx="530478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Spectators scattering angle vs impact parameter</a:t>
            </a:r>
            <a:endParaRPr lang="ru-RU" sz="20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3FB-5B81-4F16-B25A-DFFB84A1266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866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45" y="80631"/>
            <a:ext cx="12192000" cy="1325563"/>
          </a:xfrm>
        </p:spPr>
        <p:txBody>
          <a:bodyPr/>
          <a:lstStyle/>
          <a:p>
            <a:pPr algn="ctr"/>
            <a:r>
              <a:rPr lang="en-US" dirty="0"/>
              <a:t>5 GeV example for LA-QGSM and DCM-SMM models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1240705"/>
            <a:ext cx="3520764" cy="2634631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92" y="1287845"/>
            <a:ext cx="3614675" cy="25403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51" y="4247725"/>
            <a:ext cx="4076242" cy="22361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92" y="4138384"/>
            <a:ext cx="3743783" cy="25590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6054" y="1352988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LA-QGSM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69989" y="1400816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DCM-SMM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85171" y="3041646"/>
            <a:ext cx="250001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b="1" dirty="0">
                <a:latin typeface="NimbusRomNo9L-Regu"/>
              </a:rPr>
              <a:t>Each color bin is 10% fractions of the total number of events.</a:t>
            </a:r>
            <a:endParaRPr lang="ru-RU" sz="1200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3FB-5B81-4F16-B25A-DFFB84A12668}" type="slidenum">
              <a:rPr lang="ru-RU" smtClean="0"/>
              <a:t>22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419311" y="3717498"/>
            <a:ext cx="665922" cy="3795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sz="2800" baseline="-25000" dirty="0" smtClean="0"/>
              <a:t>rec</a:t>
            </a:r>
            <a:endParaRPr lang="ru-RU" sz="2800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9348581" y="3681055"/>
            <a:ext cx="665922" cy="3795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sz="2800" baseline="-25000" dirty="0" smtClean="0"/>
              <a:t>rec</a:t>
            </a:r>
            <a:endParaRPr lang="ru-RU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4023218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LA-QGSM and DCM-SMM models comparison for </a:t>
            </a:r>
            <a:r>
              <a:rPr lang="ru-RU" sz="4000" dirty="0"/>
              <a:t>5</a:t>
            </a:r>
            <a:r>
              <a:rPr lang="en-US" sz="4000" dirty="0"/>
              <a:t> GeV </a:t>
            </a:r>
            <a:r>
              <a:rPr lang="en-US" sz="4000" dirty="0" smtClean="0"/>
              <a:t>Erec </a:t>
            </a:r>
            <a:r>
              <a:rPr lang="en-US" sz="4000" dirty="0"/>
              <a:t>Edep</a:t>
            </a:r>
            <a:endParaRPr lang="ru-RU" sz="4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453058"/>
              </p:ext>
            </p:extLst>
          </p:nvPr>
        </p:nvGraphicFramePr>
        <p:xfrm>
          <a:off x="838200" y="2339293"/>
          <a:ext cx="5090886" cy="3785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264102" y="6202596"/>
            <a:ext cx="3700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Dependence of resolution of impact parameter on centrality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41527" y="6202596"/>
            <a:ext cx="4684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Dependence of impact parameter on centrality 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/>
        </p:nvGraphicFramePr>
        <p:xfrm>
          <a:off x="6417933" y="2339293"/>
          <a:ext cx="5393067" cy="3785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33589" y="2907434"/>
            <a:ext cx="1391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DCM-SMM</a:t>
            </a:r>
            <a:endParaRPr lang="ru-RU" sz="1600" b="1" dirty="0"/>
          </a:p>
        </p:txBody>
      </p:sp>
      <p:sp>
        <p:nvSpPr>
          <p:cNvPr id="11" name="TextBox 1"/>
          <p:cNvSpPr txBox="1"/>
          <p:nvPr/>
        </p:nvSpPr>
        <p:spPr>
          <a:xfrm>
            <a:off x="7510741" y="3603845"/>
            <a:ext cx="685012" cy="29074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LA-QGSM</a:t>
            </a:r>
            <a:endParaRPr lang="ru-RU" sz="16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3FB-5B81-4F16-B25A-DFFB84A1266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9956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489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2D fit method LA-QGSM 11 GeV</a:t>
            </a:r>
            <a:endParaRPr lang="ru-RU" sz="3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90" y="932344"/>
            <a:ext cx="3675418" cy="22207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0088" y="711230"/>
            <a:ext cx="3600519" cy="218698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12481" y="966158"/>
            <a:ext cx="12916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Initial event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516" y="2348955"/>
            <a:ext cx="3594619" cy="21051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790" y="4057995"/>
            <a:ext cx="3647960" cy="21997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555" y="4108652"/>
            <a:ext cx="3695487" cy="219298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9503870" y="2299398"/>
            <a:ext cx="130991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Fitted event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4921207" y="4087454"/>
            <a:ext cx="284712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Pion background from event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854352" y="3951632"/>
            <a:ext cx="260789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Processed event (background subtracted)</a:t>
            </a:r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0790" y="974122"/>
            <a:ext cx="3653925" cy="218698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400473" y="966158"/>
            <a:ext cx="188859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Fitted Initial event</a:t>
            </a:r>
            <a:endParaRPr lang="ru-RU" dirty="0"/>
          </a:p>
        </p:txBody>
      </p:sp>
      <p:sp>
        <p:nvSpPr>
          <p:cNvPr id="30" name="Стрелка вправо 29"/>
          <p:cNvSpPr/>
          <p:nvPr/>
        </p:nvSpPr>
        <p:spPr>
          <a:xfrm>
            <a:off x="3462244" y="1916723"/>
            <a:ext cx="1624588" cy="327592"/>
          </a:xfrm>
          <a:prstGeom prst="rightArrow">
            <a:avLst/>
          </a:prstGeom>
          <a:solidFill>
            <a:srgbClr val="5B9BD5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1968997">
            <a:off x="7416193" y="2319578"/>
            <a:ext cx="1624588" cy="327592"/>
          </a:xfrm>
          <a:prstGeom prst="rightArrow">
            <a:avLst/>
          </a:prstGeom>
          <a:solidFill>
            <a:srgbClr val="5B9BD5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8926787">
            <a:off x="7443682" y="4377857"/>
            <a:ext cx="1949661" cy="282612"/>
          </a:xfrm>
          <a:prstGeom prst="rightArrow">
            <a:avLst/>
          </a:prstGeom>
          <a:solidFill>
            <a:srgbClr val="5B9BD5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rot="10800000">
            <a:off x="3389466" y="4817695"/>
            <a:ext cx="1624588" cy="327592"/>
          </a:xfrm>
          <a:prstGeom prst="rightArrow">
            <a:avLst/>
          </a:prstGeom>
          <a:solidFill>
            <a:srgbClr val="5B9BD5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3FB-5B81-4F16-B25A-DFFB84A1266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7925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7553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Correlation between</a:t>
            </a:r>
            <a:r>
              <a:rPr lang="ru-RU" sz="2400" dirty="0"/>
              <a:t> </a:t>
            </a:r>
            <a:r>
              <a:rPr lang="en-US" sz="2400" dirty="0"/>
              <a:t>transverse and longitudinal energies in FHCal DCM-SMM 11 GeV </a:t>
            </a:r>
            <a:r>
              <a:rPr lang="en-US" sz="2400" b="1" dirty="0"/>
              <a:t>backup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50" y="311020"/>
            <a:ext cx="4029722" cy="28977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92484" y="544448"/>
            <a:ext cx="21341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The separation of central and peripheral events with this model is clearly worse.</a:t>
            </a:r>
          </a:p>
          <a:p>
            <a:pPr algn="just"/>
            <a:r>
              <a:rPr lang="en-US" sz="2000" dirty="0"/>
              <a:t>This approach is not suited for DCM-SMM model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843922" y="6445988"/>
            <a:ext cx="288401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New approaches are needed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4140"/>
          <a:stretch/>
        </p:blipFill>
        <p:spPr>
          <a:xfrm>
            <a:off x="5508726" y="385481"/>
            <a:ext cx="4191000" cy="29035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87637" y="3168167"/>
            <a:ext cx="2165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Impact parameters [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fm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054937" y="616474"/>
            <a:ext cx="769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counts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0540" y="684014"/>
            <a:ext cx="127150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DCM-SMM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86465" y="684014"/>
            <a:ext cx="127150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/>
              <a:t>DCM-SMM </a:t>
            </a:r>
            <a:endParaRPr lang="ru-RU" dirty="0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703845"/>
              </p:ext>
            </p:extLst>
          </p:nvPr>
        </p:nvGraphicFramePr>
        <p:xfrm>
          <a:off x="489989" y="3406771"/>
          <a:ext cx="4933658" cy="3021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854951"/>
              </p:ext>
            </p:extLst>
          </p:nvPr>
        </p:nvGraphicFramePr>
        <p:xfrm>
          <a:off x="5662614" y="3475945"/>
          <a:ext cx="4431645" cy="2952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572059" y="3725316"/>
            <a:ext cx="126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DCM-SMM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1572058" y="4115236"/>
            <a:ext cx="967941" cy="25671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LA-QGSM</a:t>
            </a:r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417654" y="616474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Et [GeV]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4369" y="3098993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El [GeV]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202453" y="2481818"/>
            <a:ext cx="250001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b="1" dirty="0">
                <a:latin typeface="NimbusRomNo9L-Regu"/>
              </a:rPr>
              <a:t>Each color bin is 10% fractions of the total number of events.</a:t>
            </a:r>
            <a:endParaRPr lang="ru-RU" sz="12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3FB-5B81-4F16-B25A-DFFB84A1266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150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8996962"/>
              </p:ext>
            </p:extLst>
          </p:nvPr>
        </p:nvGraphicFramePr>
        <p:xfrm>
          <a:off x="720778" y="744071"/>
          <a:ext cx="4600576" cy="3218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3134952"/>
              </p:ext>
            </p:extLst>
          </p:nvPr>
        </p:nvGraphicFramePr>
        <p:xfrm>
          <a:off x="720778" y="3962399"/>
          <a:ext cx="4592171" cy="2839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5160" y="1181099"/>
            <a:ext cx="4090590" cy="27813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7271" y="4018106"/>
            <a:ext cx="4015155" cy="278418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12192000" cy="7440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2d fit method results LA-QGSM 11 GeV backup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483FB-5B81-4F16-B25A-DFFB84A1266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69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6B9E5D6-EC9A-4924-B3E2-2FD3628A6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6" t="8154" b="5582"/>
          <a:stretch/>
        </p:blipFill>
        <p:spPr>
          <a:xfrm>
            <a:off x="8263737" y="3959438"/>
            <a:ext cx="3548342" cy="27963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6115"/>
            <a:ext cx="12192000" cy="905419"/>
          </a:xfrm>
        </p:spPr>
        <p:txBody>
          <a:bodyPr/>
          <a:lstStyle/>
          <a:p>
            <a:pPr algn="ctr"/>
            <a:r>
              <a:rPr lang="en-US" b="1" dirty="0"/>
              <a:t>FHCal@MPD</a:t>
            </a:r>
            <a:endParaRPr lang="ru-RU" b="1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 rotWithShape="1">
          <a:blip r:embed="rId4"/>
          <a:srcRect l="21397" t="25802"/>
          <a:stretch/>
        </p:blipFill>
        <p:spPr bwMode="auto">
          <a:xfrm>
            <a:off x="237836" y="855785"/>
            <a:ext cx="3983181" cy="2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8263737" y="5608320"/>
            <a:ext cx="644043" cy="8686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99284" y="5957970"/>
            <a:ext cx="1664453" cy="5847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Non-spectator’s contributions</a:t>
            </a:r>
            <a:endParaRPr lang="ru-RU" sz="1600" dirty="0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109115"/>
              </p:ext>
            </p:extLst>
          </p:nvPr>
        </p:nvGraphicFramePr>
        <p:xfrm>
          <a:off x="9993784" y="4022851"/>
          <a:ext cx="12890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9" name="Уравнение" r:id="rId5" imgW="990360" imgH="266400" progId="Equation.3">
                  <p:embed/>
                </p:oleObj>
              </mc:Choice>
              <mc:Fallback>
                <p:oleObj name="Уравнение" r:id="rId5" imgW="990360" imgH="266400" progId="Equation.3">
                  <p:embed/>
                  <p:pic>
                    <p:nvPicPr>
                      <p:cNvPr id="15" name="Объект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3784" y="4022851"/>
                        <a:ext cx="1289050" cy="357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730217" y="828665"/>
            <a:ext cx="68410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main purpose of the FHCal is to detect spectators and to provide an experimental measurement of a heavy-ion collision centrality and orientation of its reaction plane.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There is an ambiguity in FHCal energy deposition for central/peripheral events due to the fragments (bound spectators) leak into beam hole.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FHCal </a:t>
            </a:r>
            <a:r>
              <a:rPr lang="en-US" sz="2000" dirty="0" smtClean="0"/>
              <a:t>measures </a:t>
            </a:r>
            <a:r>
              <a:rPr lang="en-US" sz="2000" dirty="0"/>
              <a:t>not only spectator’s but also pion’s energies.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4709" y="4093057"/>
            <a:ext cx="2368837" cy="2226706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DF83020-B5A6-46D1-90DD-D61B5A057DCD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8907780" y="5377719"/>
            <a:ext cx="1749491" cy="1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657271" y="5223831"/>
            <a:ext cx="914033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ambiguity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76254" y="3723725"/>
            <a:ext cx="347287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Two upstream/downstream parts </a:t>
            </a:r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785091" y="2127064"/>
            <a:ext cx="1025236" cy="15966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948873" y="2022764"/>
            <a:ext cx="1080654" cy="17009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12125" y="4988299"/>
            <a:ext cx="229739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44 individual modules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41054" y="6107668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hole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2820382" y="5223832"/>
            <a:ext cx="1289799" cy="9718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9299439" y="6451146"/>
            <a:ext cx="2743200" cy="365125"/>
          </a:xfrm>
        </p:spPr>
        <p:txBody>
          <a:bodyPr/>
          <a:lstStyle/>
          <a:p>
            <a:fld id="{89D483FB-5B81-4F16-B25A-DFFB84A1266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4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508"/>
            <a:ext cx="12192000" cy="71428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Energy depositions in FHCal </a:t>
            </a:r>
            <a:r>
              <a:rPr lang="en-US" sz="3600" b="1" dirty="0" smtClean="0"/>
              <a:t>for different models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606" y="4236579"/>
            <a:ext cx="6265575" cy="2217696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Energy depositions  are quite  different </a:t>
            </a:r>
            <a:r>
              <a:rPr lang="en-US" sz="2000" dirty="0"/>
              <a:t>for different fragmentation models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/>
              <a:t>Results </a:t>
            </a:r>
            <a:r>
              <a:rPr lang="en-US" sz="2000" dirty="0" smtClean="0"/>
              <a:t>would depend </a:t>
            </a:r>
            <a:r>
              <a:rPr lang="en-US" sz="2000" dirty="0"/>
              <a:t>on the fragmentation model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dirty="0" err="1" smtClean="0"/>
              <a:t>FHCal</a:t>
            </a:r>
            <a:r>
              <a:rPr lang="en-US" sz="2000" dirty="0" smtClean="0"/>
              <a:t> </a:t>
            </a:r>
            <a:r>
              <a:rPr lang="en-US" sz="2000" dirty="0"/>
              <a:t>detects not only the spectators but also the produced particles and wounded nucleons from participant region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B9E5D6-EC9A-4924-B3E2-2FD3628A6F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6" t="8154" b="5582"/>
          <a:stretch/>
        </p:blipFill>
        <p:spPr>
          <a:xfrm>
            <a:off x="215153" y="904215"/>
            <a:ext cx="3548342" cy="27963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r="34184"/>
          <a:stretch/>
        </p:blipFill>
        <p:spPr>
          <a:xfrm>
            <a:off x="7042162" y="3546084"/>
            <a:ext cx="2475268" cy="21395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7001D9-8B90-4BBD-BFE1-D29B6089A0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08" t="7169"/>
          <a:stretch/>
        </p:blipFill>
        <p:spPr>
          <a:xfrm>
            <a:off x="3835842" y="900740"/>
            <a:ext cx="3337388" cy="29030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11571" y="5610394"/>
            <a:ext cx="23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Impact parameter  b&lt;</a:t>
            </a:r>
            <a:r>
              <a:rPr lang="ru-RU" sz="1600" b="1" dirty="0"/>
              <a:t>=</a:t>
            </a:r>
            <a:r>
              <a:rPr lang="en-US" sz="1600" b="1" dirty="0"/>
              <a:t> </a:t>
            </a:r>
            <a:r>
              <a:rPr lang="ru-RU" sz="1600" b="1" dirty="0"/>
              <a:t>6</a:t>
            </a:r>
            <a:endParaRPr lang="en-US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798860" y="5610394"/>
            <a:ext cx="2180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Impact parameter  b&gt;</a:t>
            </a:r>
            <a:r>
              <a:rPr lang="ru-RU" sz="1600" b="1" dirty="0"/>
              <a:t>6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110748" y="3738607"/>
            <a:ext cx="1389411" cy="46166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/>
              <a:t>Non-spectator’s contributions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439097" y="1070302"/>
            <a:ext cx="1101584" cy="3385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DCM-SMM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2155088" y="1046936"/>
            <a:ext cx="989373" cy="3385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/>
              <a:t>LA-QGSM</a:t>
            </a:r>
            <a:endParaRPr lang="ru-RU" sz="1600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01"/>
          <a:stretch/>
        </p:blipFill>
        <p:spPr>
          <a:xfrm>
            <a:off x="9517430" y="3546084"/>
            <a:ext cx="2570547" cy="2139576"/>
          </a:xfrm>
          <a:prstGeom prst="rect">
            <a:avLst/>
          </a:prstGeom>
        </p:spPr>
      </p:pic>
      <p:cxnSp>
        <p:nvCxnSpPr>
          <p:cNvPr id="13" name="Прямая со стрелкой 12"/>
          <p:cNvCxnSpPr>
            <a:cxnSpLocks/>
            <a:stCxn id="17" idx="1"/>
          </p:cNvCxnSpPr>
          <p:nvPr/>
        </p:nvCxnSpPr>
        <p:spPr>
          <a:xfrm flipH="1" flipV="1">
            <a:off x="959224" y="2605015"/>
            <a:ext cx="2151524" cy="13644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/>
          </p:cNvCxnSpPr>
          <p:nvPr/>
        </p:nvCxnSpPr>
        <p:spPr>
          <a:xfrm flipV="1">
            <a:off x="4036298" y="2519082"/>
            <a:ext cx="432508" cy="12390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039449" y="5355639"/>
            <a:ext cx="955962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LA-QGSM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496621" y="2409478"/>
            <a:ext cx="4281762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Transverse energy distributions are wider for central events and narrower for the peripheral collisions.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342811" y="5971095"/>
            <a:ext cx="419373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This feature can be used for the separation of central/peripheral events.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59455" y="6354138"/>
            <a:ext cx="2743200" cy="365125"/>
          </a:xfrm>
        </p:spPr>
        <p:txBody>
          <a:bodyPr/>
          <a:lstStyle/>
          <a:p>
            <a:fld id="{89D483FB-5B81-4F16-B25A-DFFB84A1266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8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8498"/>
            <a:ext cx="12192000" cy="66020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Correlation between</a:t>
            </a:r>
            <a:r>
              <a:rPr lang="ru-RU" sz="2800" b="1" dirty="0"/>
              <a:t> </a:t>
            </a:r>
            <a:r>
              <a:rPr lang="en-US" sz="2800" b="1" dirty="0"/>
              <a:t>transverse and longitudinal energies in FHCal</a:t>
            </a:r>
            <a:endParaRPr lang="ru-RU" sz="1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58248"/>
            <a:ext cx="3847914" cy="469711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b="1" dirty="0" smtClean="0"/>
              <a:t>LA-QGSM and DCM-SMM models </a:t>
            </a:r>
            <a:r>
              <a:rPr lang="en-US" sz="2000" b="1" dirty="0"/>
              <a:t>for √</a:t>
            </a:r>
            <a:r>
              <a:rPr lang="en-US" sz="2000" b="1" dirty="0" smtClean="0"/>
              <a:t>S</a:t>
            </a:r>
            <a:r>
              <a:rPr lang="ru-RU" sz="2000" b="1" dirty="0" smtClean="0"/>
              <a:t> =</a:t>
            </a:r>
            <a:r>
              <a:rPr lang="en-US" sz="2000" b="1" dirty="0" smtClean="0"/>
              <a:t> 11 AGeV  are used.</a:t>
            </a:r>
            <a:endParaRPr lang="en-US" sz="2000" b="1" dirty="0"/>
          </a:p>
          <a:p>
            <a:r>
              <a:rPr lang="en-US" sz="1800" dirty="0"/>
              <a:t>The </a:t>
            </a:r>
            <a:r>
              <a:rPr lang="en-US" sz="1800" dirty="0" smtClean="0"/>
              <a:t>E</a:t>
            </a:r>
            <a:r>
              <a:rPr lang="en-US" sz="1800" baseline="-25000" dirty="0"/>
              <a:t>T</a:t>
            </a:r>
            <a:r>
              <a:rPr lang="en-US" sz="1800" dirty="0" smtClean="0"/>
              <a:t> </a:t>
            </a:r>
            <a:r>
              <a:rPr lang="en-US" sz="1800" dirty="0"/>
              <a:t>and </a:t>
            </a:r>
            <a:r>
              <a:rPr lang="en-US" sz="1800" dirty="0" smtClean="0"/>
              <a:t>E</a:t>
            </a:r>
            <a:r>
              <a:rPr lang="en-US" sz="1800" baseline="-25000" dirty="0"/>
              <a:t>L</a:t>
            </a:r>
            <a:r>
              <a:rPr lang="en-US" sz="1800" dirty="0" smtClean="0"/>
              <a:t> </a:t>
            </a:r>
            <a:r>
              <a:rPr lang="en-US" sz="1800" dirty="0"/>
              <a:t>energies are transverse and longitudinal </a:t>
            </a:r>
            <a:r>
              <a:rPr lang="en-US" sz="1800" dirty="0" smtClean="0"/>
              <a:t>energies: respectively.</a:t>
            </a:r>
          </a:p>
          <a:p>
            <a:pPr marL="0" indent="0" algn="just">
              <a:buNone/>
            </a:pPr>
            <a:endParaRPr lang="en-US" sz="1800" dirty="0"/>
          </a:p>
          <a:p>
            <a:pPr algn="just"/>
            <a:r>
              <a:rPr lang="en-US" sz="1800" dirty="0" smtClean="0"/>
              <a:t>The (E</a:t>
            </a:r>
            <a:r>
              <a:rPr lang="en-US" sz="1800" baseline="-25000" dirty="0" smtClean="0"/>
              <a:t>T</a:t>
            </a:r>
            <a:r>
              <a:rPr lang="en-US" sz="1800" dirty="0" smtClean="0"/>
              <a:t> -E</a:t>
            </a:r>
            <a:r>
              <a:rPr lang="en-US" sz="1800" baseline="-25000" dirty="0" smtClean="0"/>
              <a:t>L</a:t>
            </a:r>
            <a:r>
              <a:rPr lang="en-US" sz="1800" dirty="0" smtClean="0"/>
              <a:t> ) histograms </a:t>
            </a:r>
            <a:r>
              <a:rPr lang="en-US" sz="1800" dirty="0"/>
              <a:t>are divided into ten parts, 10% of events in each </a:t>
            </a:r>
            <a:r>
              <a:rPr lang="en-US" sz="1800" dirty="0" smtClean="0"/>
              <a:t>part</a:t>
            </a:r>
            <a:r>
              <a:rPr lang="en-US" sz="1800" dirty="0"/>
              <a:t>, </a:t>
            </a:r>
            <a:r>
              <a:rPr lang="ru-RU" sz="1800" dirty="0" smtClean="0"/>
              <a:t>10%-</a:t>
            </a:r>
            <a:r>
              <a:rPr lang="en-US" sz="1800" dirty="0" smtClean="0"/>
              <a:t>clusters </a:t>
            </a:r>
            <a:r>
              <a:rPr lang="en-US" sz="1800" dirty="0"/>
              <a:t>are separated from one another by perpendiculars to the </a:t>
            </a:r>
            <a:r>
              <a:rPr lang="en-US" sz="1800" dirty="0" smtClean="0"/>
              <a:t>envelope</a:t>
            </a:r>
            <a:r>
              <a:rPr lang="ru-RU" sz="1800" dirty="0" smtClean="0"/>
              <a:t>.</a:t>
            </a:r>
          </a:p>
          <a:p>
            <a:pPr algn="just"/>
            <a:r>
              <a:rPr lang="en-US" sz="1800" dirty="0" smtClean="0"/>
              <a:t>b-distributions for each centrality bin are fitted by Gauss.</a:t>
            </a:r>
          </a:p>
          <a:p>
            <a:pPr algn="just"/>
            <a:r>
              <a:rPr lang="en-US" sz="1800" dirty="0" smtClean="0"/>
              <a:t>The </a:t>
            </a:r>
            <a:r>
              <a:rPr lang="en-US" sz="1800" dirty="0"/>
              <a:t>separation of central and peripheral events with DCM-SMM model is clearly worse</a:t>
            </a:r>
            <a:r>
              <a:rPr lang="en-US" sz="1800" dirty="0" smtClean="0"/>
              <a:t>.</a:t>
            </a:r>
            <a:endParaRPr lang="en-US" sz="1600" dirty="0"/>
          </a:p>
          <a:p>
            <a:pPr algn="just"/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618" y="683799"/>
            <a:ext cx="4088469" cy="3320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0067" y="983449"/>
            <a:ext cx="110959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LA-QGSM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96595" y="3055588"/>
            <a:ext cx="2456569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b="1" dirty="0">
                <a:latin typeface="NimbusRomNo9L-Regu"/>
              </a:rPr>
              <a:t>Each color bin is 10% fractions of the total number of events.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 rot="19883024">
            <a:off x="5308499" y="187126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central events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717505">
            <a:off x="5559166" y="2301180"/>
            <a:ext cx="2090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peripheral events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69" y="2497797"/>
            <a:ext cx="3420239" cy="41430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302436" y="6349939"/>
            <a:ext cx="3700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Dependence of resolution of impact parameter on </a:t>
            </a:r>
            <a:r>
              <a:rPr lang="en-US" sz="1400" b="1" dirty="0" smtClean="0"/>
              <a:t>centrality</a:t>
            </a:r>
            <a:endParaRPr lang="en-US" sz="1400" b="1" dirty="0">
              <a:solidFill>
                <a:srgbClr val="FFFF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F2F3B6F-31F9-49DA-8DD3-6ECE72E75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571" y="610455"/>
            <a:ext cx="4029722" cy="2897778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842A57E-0A1F-413D-AA3C-F4386DCFD24D}"/>
              </a:ext>
            </a:extLst>
          </p:cNvPr>
          <p:cNvSpPr/>
          <p:nvPr/>
        </p:nvSpPr>
        <p:spPr>
          <a:xfrm>
            <a:off x="8426661" y="983449"/>
            <a:ext cx="129073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/>
              <a:t>DCM-SMM </a:t>
            </a:r>
            <a:endParaRPr lang="ru-RU" b="1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63B08855-B1D7-41FF-B74E-E9F82BFEB8D6}"/>
              </a:ext>
            </a:extLst>
          </p:cNvPr>
          <p:cNvSpPr/>
          <p:nvPr/>
        </p:nvSpPr>
        <p:spPr>
          <a:xfrm>
            <a:off x="9419575" y="2803324"/>
            <a:ext cx="244715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b="1" dirty="0">
                <a:latin typeface="NimbusRomNo9L-Regu"/>
              </a:rPr>
              <a:t>Each color bin is 10% fractions of the total number of events.</a:t>
            </a:r>
            <a:endParaRPr lang="ru-RU" sz="1200" b="1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58E94BB-5D6D-4C0C-9307-53AA92800B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40"/>
          <a:stretch/>
        </p:blipFill>
        <p:spPr>
          <a:xfrm>
            <a:off x="4316853" y="3931440"/>
            <a:ext cx="3547348" cy="245762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9FE3B54-A71F-4530-AF07-DD01ED956AC5}"/>
              </a:ext>
            </a:extLst>
          </p:cNvPr>
          <p:cNvSpPr txBox="1"/>
          <p:nvPr/>
        </p:nvSpPr>
        <p:spPr>
          <a:xfrm>
            <a:off x="5949686" y="6305957"/>
            <a:ext cx="2032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Impact parameters [</a:t>
            </a:r>
            <a:r>
              <a:rPr lang="en-US" sz="1400" dirty="0" err="1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fm</a:t>
            </a:r>
            <a:r>
              <a:rPr lang="en-US" sz="1400" dirty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]</a:t>
            </a:r>
            <a:endParaRPr lang="ru-RU" sz="1400" dirty="0">
              <a:latin typeface="FreeSans" panose="020B0504020202020204" pitchFamily="34" charset="2"/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B14558-8629-43EC-94F0-20236ADB054F}"/>
              </a:ext>
            </a:extLst>
          </p:cNvPr>
          <p:cNvSpPr txBox="1"/>
          <p:nvPr/>
        </p:nvSpPr>
        <p:spPr>
          <a:xfrm rot="16200000">
            <a:off x="3875563" y="4142206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counts</a:t>
            </a:r>
            <a:endParaRPr lang="ru-RU" sz="1400" dirty="0">
              <a:latin typeface="FreeSans" panose="020B0504020202020204" pitchFamily="34" charset="2"/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B0461E5-12FF-4BA9-9837-69FD22E88C10}"/>
              </a:ext>
            </a:extLst>
          </p:cNvPr>
          <p:cNvSpPr/>
          <p:nvPr/>
        </p:nvSpPr>
        <p:spPr>
          <a:xfrm>
            <a:off x="4654085" y="4153761"/>
            <a:ext cx="129073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/>
              <a:t>DCM-SMM </a:t>
            </a:r>
            <a:endParaRPr lang="ru-RU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97926E-FEAE-4EFE-B341-BE6978D2496A}"/>
              </a:ext>
            </a:extLst>
          </p:cNvPr>
          <p:cNvSpPr txBox="1"/>
          <p:nvPr/>
        </p:nvSpPr>
        <p:spPr>
          <a:xfrm>
            <a:off x="105565" y="6158232"/>
            <a:ext cx="385753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New approaches are needed</a:t>
            </a:r>
            <a:endParaRPr lang="ru-RU" sz="2400" b="1" dirty="0"/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82751"/>
              </p:ext>
            </p:extLst>
          </p:nvPr>
        </p:nvGraphicFramePr>
        <p:xfrm>
          <a:off x="8235693" y="3579263"/>
          <a:ext cx="3831055" cy="2809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68AFA71D-9190-4DD9-8257-B854A8C6E98E}"/>
              </a:ext>
            </a:extLst>
          </p:cNvPr>
          <p:cNvSpPr txBox="1"/>
          <p:nvPr/>
        </p:nvSpPr>
        <p:spPr>
          <a:xfrm rot="19883024">
            <a:off x="9577447" y="1445614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central events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71F6AFF-4F87-447D-8239-FED9E87FABDC}"/>
              </a:ext>
            </a:extLst>
          </p:cNvPr>
          <p:cNvSpPr txBox="1"/>
          <p:nvPr/>
        </p:nvSpPr>
        <p:spPr>
          <a:xfrm rot="19717505">
            <a:off x="9828114" y="1875534"/>
            <a:ext cx="2090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peripheral events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89D483FB-5B81-4F16-B25A-DFFB84A1266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995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20" y="1316806"/>
            <a:ext cx="3740997" cy="2209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1" b="-2694"/>
          <a:stretch/>
        </p:blipFill>
        <p:spPr>
          <a:xfrm>
            <a:off x="280987" y="1434654"/>
            <a:ext cx="3693693" cy="22598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6541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2D-linear fit method </a:t>
            </a:r>
            <a:br>
              <a:rPr lang="en-US" sz="3600" b="1" dirty="0" smtClean="0"/>
            </a:br>
            <a:r>
              <a:rPr lang="en-US" sz="2800" dirty="0" smtClean="0"/>
              <a:t>(linear approach)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502379" y="1434654"/>
            <a:ext cx="132369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Single </a:t>
            </a:r>
            <a:r>
              <a:rPr lang="en-US" dirty="0" smtClean="0"/>
              <a:t>event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944469" y="1307558"/>
            <a:ext cx="130991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Fitted event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4085519" y="2321355"/>
            <a:ext cx="531560" cy="299171"/>
          </a:xfrm>
          <a:prstGeom prst="rightArrow">
            <a:avLst/>
          </a:prstGeom>
          <a:solidFill>
            <a:srgbClr val="5B9BD5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80987" y="3687901"/>
            <a:ext cx="1127167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 this method the </a:t>
            </a:r>
            <a:r>
              <a:rPr lang="en-US" sz="2000" dirty="0" smtClean="0"/>
              <a:t>space </a:t>
            </a:r>
            <a:r>
              <a:rPr lang="en-US" sz="2000" dirty="0"/>
              <a:t>energy </a:t>
            </a:r>
            <a:r>
              <a:rPr lang="en-US" sz="2000" dirty="0" smtClean="0"/>
              <a:t>distribution in FHCal modules </a:t>
            </a:r>
            <a:r>
              <a:rPr lang="en-US" sz="2000" dirty="0"/>
              <a:t>is used.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energy in the histogram is uniformly distributed in FHCal modules according to the polar </a:t>
            </a:r>
            <a:r>
              <a:rPr lang="en-US" sz="2000" dirty="0" smtClean="0"/>
              <a:t>angle</a:t>
            </a:r>
            <a:r>
              <a:rPr lang="ru-RU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histogram is fitted by a symmetrical cone (linear approximation</a:t>
            </a:r>
            <a:r>
              <a:rPr lang="en-US" sz="2000" dirty="0" smtClean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Weight of each bin is proportional of the energy deposited in corresponding FHCal module.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fit provides the </a:t>
            </a:r>
            <a:r>
              <a:rPr lang="en-US" sz="2000" dirty="0" smtClean="0"/>
              <a:t>new observables:  radius</a:t>
            </a:r>
            <a:r>
              <a:rPr lang="en-US" sz="2000" dirty="0"/>
              <a:t>, </a:t>
            </a:r>
            <a:r>
              <a:rPr lang="en-US" sz="2000" dirty="0" smtClean="0"/>
              <a:t>height of the cone. Volume of cone corresponds to the reconstructed energy (E</a:t>
            </a:r>
            <a:r>
              <a:rPr lang="en-US" sz="2400" baseline="-25000" dirty="0" smtClean="0"/>
              <a:t>rec</a:t>
            </a:r>
            <a:r>
              <a:rPr lang="en-US" sz="2000" dirty="0" smtClean="0"/>
              <a:t>).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211702" y="1810403"/>
            <a:ext cx="82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 [GeV]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4350679" y="1786358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 [MeV]</a:t>
            </a:r>
            <a:endParaRPr lang="ru-RU" sz="16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307876" y="6456229"/>
            <a:ext cx="2743200" cy="365125"/>
          </a:xfrm>
        </p:spPr>
        <p:txBody>
          <a:bodyPr/>
          <a:lstStyle/>
          <a:p>
            <a:fld id="{89D483FB-5B81-4F16-B25A-DFFB84A12668}" type="slidenum">
              <a:rPr lang="ru-RU" smtClean="0"/>
              <a:t>6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0987" y="1029465"/>
            <a:ext cx="386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 distribution in FHCal modules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0850" y="2468703"/>
            <a:ext cx="3120226" cy="184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51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1" y="0"/>
            <a:ext cx="12192001" cy="5583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/>
              <a:t>Correlation between obtained fit parameters. LA-QGSM</a:t>
            </a:r>
            <a:endParaRPr lang="ru-RU" sz="32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2685" y="839192"/>
            <a:ext cx="3856023" cy="25845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t="7417" r="8934" b="10084"/>
          <a:stretch/>
        </p:blipFill>
        <p:spPr>
          <a:xfrm>
            <a:off x="4275664" y="799127"/>
            <a:ext cx="3846334" cy="2461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48442" y="905159"/>
            <a:ext cx="330097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Experimental energy </a:t>
            </a:r>
            <a:r>
              <a:rPr lang="en-US" sz="1400" dirty="0"/>
              <a:t>deposition vs </a:t>
            </a:r>
            <a:r>
              <a:rPr lang="en-US" sz="1400" dirty="0" smtClean="0"/>
              <a:t>reconstructed </a:t>
            </a:r>
            <a:r>
              <a:rPr lang="en-US" sz="1400" dirty="0">
                <a:solidFill>
                  <a:schemeClr val="bg1"/>
                </a:solidFill>
              </a:rPr>
              <a:t>e</a:t>
            </a:r>
            <a:r>
              <a:rPr lang="en-US" sz="1400" dirty="0" smtClean="0">
                <a:solidFill>
                  <a:schemeClr val="bg1"/>
                </a:solidFill>
              </a:rPr>
              <a:t>nergy from the fitted event 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9880213" y="905159"/>
            <a:ext cx="201622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Maximum energy in  central bin vs</a:t>
            </a:r>
            <a:r>
              <a:rPr lang="ru-RU" sz="1400" dirty="0" smtClean="0"/>
              <a:t> </a:t>
            </a:r>
            <a:r>
              <a:rPr lang="en-US" sz="1400" dirty="0" smtClean="0"/>
              <a:t>radius </a:t>
            </a:r>
            <a:endParaRPr lang="ru-RU" sz="1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D2B0D58-54EC-4295-9637-C53BB108B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66" y="1659457"/>
            <a:ext cx="4156919" cy="2454679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D430AB61-36AD-489A-AE9A-89D4974B00B1}"/>
              </a:ext>
            </a:extLst>
          </p:cNvPr>
          <p:cNvCxnSpPr>
            <a:cxnSpLocks/>
          </p:cNvCxnSpPr>
          <p:nvPr/>
        </p:nvCxnSpPr>
        <p:spPr>
          <a:xfrm>
            <a:off x="2204924" y="2336110"/>
            <a:ext cx="40101" cy="1147084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5E69E88C-7D63-4378-AA3D-901ACE9EEE09}"/>
              </a:ext>
            </a:extLst>
          </p:cNvPr>
          <p:cNvCxnSpPr>
            <a:cxnSpLocks/>
          </p:cNvCxnSpPr>
          <p:nvPr/>
        </p:nvCxnSpPr>
        <p:spPr>
          <a:xfrm>
            <a:off x="2224974" y="3446728"/>
            <a:ext cx="445931" cy="355863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96DE714-E723-4162-980F-F6346DDA93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7828" y="3802591"/>
            <a:ext cx="3665736" cy="249111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686FED6-A041-47D9-8F1B-63C7A3E5B87C}"/>
              </a:ext>
            </a:extLst>
          </p:cNvPr>
          <p:cNvSpPr txBox="1"/>
          <p:nvPr/>
        </p:nvSpPr>
        <p:spPr>
          <a:xfrm>
            <a:off x="2447192" y="3392116"/>
            <a:ext cx="707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4"/>
                </a:solidFill>
              </a:rPr>
              <a:t>radius</a:t>
            </a:r>
            <a:endParaRPr lang="ru-RU" b="1" dirty="0">
              <a:solidFill>
                <a:schemeClr val="accent4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F4B6BF-804A-4586-A877-C0ED6A534B36}"/>
              </a:ext>
            </a:extLst>
          </p:cNvPr>
          <p:cNvSpPr txBox="1"/>
          <p:nvPr/>
        </p:nvSpPr>
        <p:spPr>
          <a:xfrm>
            <a:off x="1534827" y="2036002"/>
            <a:ext cx="161993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E_max (height)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2B670E3-390C-49E5-A9F0-787A3B563981}"/>
              </a:ext>
            </a:extLst>
          </p:cNvPr>
          <p:cNvSpPr txBox="1"/>
          <p:nvPr/>
        </p:nvSpPr>
        <p:spPr>
          <a:xfrm>
            <a:off x="7021615" y="3222496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E</a:t>
            </a:r>
            <a:r>
              <a:rPr lang="en-US" sz="2000" baseline="-25000" dirty="0" smtClean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rec</a:t>
            </a:r>
            <a:r>
              <a:rPr lang="en-US" sz="1400" dirty="0" smtClean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 [GeV]</a:t>
            </a:r>
            <a:endParaRPr lang="ru-RU" sz="1400" dirty="0">
              <a:latin typeface="FreeSans" panose="020B0504020202020204" pitchFamily="34" charset="2"/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D2EF88-8D44-461D-AE62-5249454DFDC3}"/>
              </a:ext>
            </a:extLst>
          </p:cNvPr>
          <p:cNvSpPr txBox="1"/>
          <p:nvPr/>
        </p:nvSpPr>
        <p:spPr>
          <a:xfrm>
            <a:off x="5717309" y="5813498"/>
            <a:ext cx="2636323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This correlation can be used for the centrality determination</a:t>
            </a:r>
            <a:endParaRPr lang="ru-RU" dirty="0"/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5E7F2F64-EE9A-4CDD-832F-E67F72071DA4}"/>
              </a:ext>
            </a:extLst>
          </p:cNvPr>
          <p:cNvCxnSpPr/>
          <p:nvPr/>
        </p:nvCxnSpPr>
        <p:spPr>
          <a:xfrm flipV="1">
            <a:off x="7377867" y="5345989"/>
            <a:ext cx="1488261" cy="5740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-323137" y="2227246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 [MeV]</a:t>
            </a:r>
            <a:endParaRPr lang="ru-RU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1F6F4F-8222-4EC3-B6DC-F0E3AC401B10}"/>
              </a:ext>
            </a:extLst>
          </p:cNvPr>
          <p:cNvSpPr txBox="1"/>
          <p:nvPr/>
        </p:nvSpPr>
        <p:spPr>
          <a:xfrm>
            <a:off x="55421" y="4246050"/>
            <a:ext cx="5969398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ea typeface="FreeSans" panose="020B0504020202020204" pitchFamily="34" charset="2"/>
                <a:cs typeface="FreeSans" panose="020B0504020202020204" pitchFamily="34" charset="2"/>
              </a:rPr>
              <a:t>	After linear fit we have: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ea typeface="FreeSans" panose="020B0504020202020204" pitchFamily="34" charset="2"/>
                <a:cs typeface="FreeSans" panose="020B0504020202020204" pitchFamily="34" charset="2"/>
              </a:rPr>
              <a:t>E</a:t>
            </a:r>
            <a:r>
              <a:rPr lang="en-US" sz="2000" b="1" i="1" baseline="-25000" dirty="0" smtClean="0">
                <a:ea typeface="FreeSans" panose="020B0504020202020204" pitchFamily="34" charset="2"/>
                <a:cs typeface="FreeSans" panose="020B0504020202020204" pitchFamily="34" charset="2"/>
              </a:rPr>
              <a:t>rec</a:t>
            </a:r>
            <a:r>
              <a:rPr lang="en-US" b="1" dirty="0" smtClean="0">
                <a:ea typeface="FreeSans" panose="020B0504020202020204" pitchFamily="34" charset="2"/>
                <a:cs typeface="FreeSans" panose="020B0504020202020204" pitchFamily="34" charset="2"/>
              </a:rPr>
              <a:t> </a:t>
            </a:r>
            <a:r>
              <a:rPr lang="en-US" b="1" dirty="0">
                <a:ea typeface="FreeSans" panose="020B0504020202020204" pitchFamily="34" charset="2"/>
                <a:cs typeface="FreeSans" panose="020B0504020202020204" pitchFamily="34" charset="2"/>
              </a:rPr>
              <a:t>is </a:t>
            </a:r>
            <a:r>
              <a:rPr lang="en-US" b="1" dirty="0" smtClean="0">
                <a:ea typeface="FreeSans" panose="020B0504020202020204" pitchFamily="34" charset="2"/>
                <a:cs typeface="FreeSans" panose="020B0504020202020204" pitchFamily="34" charset="2"/>
              </a:rPr>
              <a:t>reconstructed energy  (volume of cone);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err="1" smtClean="0">
                <a:ea typeface="FreeSans" panose="020B0504020202020204" pitchFamily="34" charset="2"/>
                <a:cs typeface="FreeSans" panose="020B0504020202020204" pitchFamily="34" charset="2"/>
              </a:rPr>
              <a:t>E</a:t>
            </a:r>
            <a:r>
              <a:rPr lang="en-US" sz="2000" b="1" i="1" baseline="-25000" dirty="0" err="1" smtClean="0">
                <a:ea typeface="FreeSans" panose="020B0504020202020204" pitchFamily="34" charset="2"/>
                <a:cs typeface="FreeSans" panose="020B0504020202020204" pitchFamily="34" charset="2"/>
              </a:rPr>
              <a:t>max</a:t>
            </a:r>
            <a:r>
              <a:rPr lang="en-US" b="1" dirty="0" smtClean="0">
                <a:ea typeface="FreeSans" panose="020B0504020202020204" pitchFamily="34" charset="2"/>
                <a:cs typeface="FreeSans" panose="020B0504020202020204" pitchFamily="34" charset="2"/>
              </a:rPr>
              <a:t> – maximum energy in central bin (in </a:t>
            </a:r>
            <a:r>
              <a:rPr lang="en-US" b="1" dirty="0" err="1" smtClean="0">
                <a:ea typeface="FreeSans" panose="020B0504020202020204" pitchFamily="34" charset="2"/>
                <a:cs typeface="FreeSans" panose="020B0504020202020204" pitchFamily="34" charset="2"/>
              </a:rPr>
              <a:t>FHCal</a:t>
            </a:r>
            <a:r>
              <a:rPr lang="en-US" b="1" dirty="0" smtClean="0">
                <a:ea typeface="FreeSans" panose="020B0504020202020204" pitchFamily="34" charset="2"/>
                <a:cs typeface="FreeSans" panose="020B0504020202020204" pitchFamily="34" charset="2"/>
              </a:rPr>
              <a:t> hole);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ea typeface="FreeSans" panose="020B0504020202020204" pitchFamily="34" charset="2"/>
                <a:cs typeface="FreeSans" panose="020B0504020202020204" pitchFamily="34" charset="2"/>
              </a:rPr>
              <a:t>Radius</a:t>
            </a:r>
            <a:r>
              <a:rPr lang="en-US" b="1" dirty="0" smtClean="0">
                <a:ea typeface="FreeSans" panose="020B0504020202020204" pitchFamily="34" charset="2"/>
                <a:cs typeface="FreeSans" panose="020B0504020202020204" pitchFamily="34" charset="2"/>
              </a:rPr>
              <a:t> of </a:t>
            </a:r>
            <a:r>
              <a:rPr lang="en-US" b="1" dirty="0">
                <a:ea typeface="FreeSans" panose="020B0504020202020204" pitchFamily="34" charset="2"/>
                <a:cs typeface="FreeSans" panose="020B0504020202020204" pitchFamily="34" charset="2"/>
              </a:rPr>
              <a:t>spectator spot at FHCal is defined </a:t>
            </a:r>
            <a:r>
              <a:rPr lang="en-US" b="1" dirty="0" smtClean="0">
                <a:ea typeface="FreeSans" panose="020B0504020202020204" pitchFamily="34" charset="2"/>
                <a:cs typeface="FreeSans" panose="020B0504020202020204" pitchFamily="34" charset="2"/>
              </a:rPr>
              <a:t>by the scattering spot of spectators.</a:t>
            </a:r>
            <a:endParaRPr lang="ru-RU" b="1" dirty="0"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282236" y="6359534"/>
            <a:ext cx="2743200" cy="365125"/>
          </a:xfrm>
        </p:spPr>
        <p:txBody>
          <a:bodyPr/>
          <a:lstStyle/>
          <a:p>
            <a:fld id="{89D483FB-5B81-4F16-B25A-DFFB84A12668}" type="slidenum">
              <a:rPr lang="ru-RU" smtClean="0"/>
              <a:t>7</a:t>
            </a:fld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828347" y="3590916"/>
            <a:ext cx="297572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Experimental energy </a:t>
            </a:r>
            <a:r>
              <a:rPr lang="en-US" sz="1400" dirty="0"/>
              <a:t>deposition vs </a:t>
            </a:r>
            <a:r>
              <a:rPr lang="en-US" sz="1400" dirty="0" smtClean="0"/>
              <a:t>maximum energy in central bin</a:t>
            </a:r>
            <a:endParaRPr lang="ru-RU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AFA71D-9190-4DD9-8257-B854A8C6E98E}"/>
              </a:ext>
            </a:extLst>
          </p:cNvPr>
          <p:cNvSpPr txBox="1"/>
          <p:nvPr/>
        </p:nvSpPr>
        <p:spPr>
          <a:xfrm rot="19883024">
            <a:off x="5648386" y="1597905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central events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AFA71D-9190-4DD9-8257-B854A8C6E98E}"/>
              </a:ext>
            </a:extLst>
          </p:cNvPr>
          <p:cNvSpPr txBox="1"/>
          <p:nvPr/>
        </p:nvSpPr>
        <p:spPr>
          <a:xfrm rot="19883024">
            <a:off x="8908105" y="4299311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central events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1F6AFF-4F87-447D-8239-FED9E87FABDC}"/>
              </a:ext>
            </a:extLst>
          </p:cNvPr>
          <p:cNvSpPr txBox="1"/>
          <p:nvPr/>
        </p:nvSpPr>
        <p:spPr>
          <a:xfrm rot="19912137">
            <a:off x="5597331" y="2206440"/>
            <a:ext cx="2090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peripheral events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1F6AFF-4F87-447D-8239-FED9E87FABDC}"/>
              </a:ext>
            </a:extLst>
          </p:cNvPr>
          <p:cNvSpPr txBox="1"/>
          <p:nvPr/>
        </p:nvSpPr>
        <p:spPr>
          <a:xfrm rot="19717505">
            <a:off x="9415009" y="5029370"/>
            <a:ext cx="2090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peripheral events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779" y="728575"/>
            <a:ext cx="372165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Initially we have experimental energy deposition </a:t>
            </a:r>
            <a:r>
              <a:rPr lang="en-US" b="1" i="1" dirty="0" smtClean="0"/>
              <a:t>E</a:t>
            </a:r>
            <a:r>
              <a:rPr lang="en-US" sz="2400" b="1" i="1" baseline="-25000" dirty="0" smtClean="0"/>
              <a:t>dep</a:t>
            </a:r>
            <a:r>
              <a:rPr lang="en-US" b="1" dirty="0" smtClean="0"/>
              <a:t> in FHCal.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2361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12192000" cy="7440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Centrality resolution for </a:t>
            </a:r>
            <a:r>
              <a:rPr lang="en-US" sz="3200" b="1" dirty="0" smtClean="0"/>
              <a:t>E</a:t>
            </a:r>
            <a:r>
              <a:rPr lang="en-US" sz="3200" b="1" baseline="-25000" dirty="0" smtClean="0"/>
              <a:t>dep</a:t>
            </a:r>
            <a:r>
              <a:rPr lang="en-US" sz="3200" b="1" dirty="0" smtClean="0"/>
              <a:t> </a:t>
            </a:r>
            <a:r>
              <a:rPr lang="en-US" sz="3200" b="1" dirty="0"/>
              <a:t>vs </a:t>
            </a:r>
            <a:r>
              <a:rPr lang="en-US" sz="3200" b="1" dirty="0" err="1" smtClean="0"/>
              <a:t>E</a:t>
            </a:r>
            <a:r>
              <a:rPr lang="en-US" sz="3200" b="1" baseline="-25000" dirty="0" err="1" smtClean="0"/>
              <a:t>max</a:t>
            </a:r>
            <a:endParaRPr lang="ru-RU" sz="3200" b="1" baseline="-25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946" b="7115"/>
          <a:stretch/>
        </p:blipFill>
        <p:spPr>
          <a:xfrm>
            <a:off x="660400" y="3392742"/>
            <a:ext cx="3743833" cy="2527387"/>
          </a:xfrm>
          <a:prstGeom prst="rect">
            <a:avLst/>
          </a:prstGeom>
        </p:spPr>
      </p:pic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813739"/>
              </p:ext>
            </p:extLst>
          </p:nvPr>
        </p:nvGraphicFramePr>
        <p:xfrm>
          <a:off x="6051097" y="652454"/>
          <a:ext cx="5105400" cy="3048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157F21-92EB-4DCB-A876-3CF26D9B96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35" b="7174"/>
          <a:stretch/>
        </p:blipFill>
        <p:spPr>
          <a:xfrm>
            <a:off x="482600" y="652454"/>
            <a:ext cx="3921633" cy="250532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9E60154-23C1-4EED-BA85-AD470A739AFE}"/>
              </a:ext>
            </a:extLst>
          </p:cNvPr>
          <p:cNvSpPr/>
          <p:nvPr/>
        </p:nvSpPr>
        <p:spPr>
          <a:xfrm>
            <a:off x="1059991" y="3594977"/>
            <a:ext cx="129073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/>
              <a:t>DCM-SMM </a:t>
            </a:r>
            <a:endParaRPr lang="ru-RU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A71CA8-A170-4DDF-ACCE-E25F1E0106AE}"/>
              </a:ext>
            </a:extLst>
          </p:cNvPr>
          <p:cNvSpPr txBox="1"/>
          <p:nvPr/>
        </p:nvSpPr>
        <p:spPr>
          <a:xfrm>
            <a:off x="859455" y="838911"/>
            <a:ext cx="110959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LA-QGSM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65803" y="3072591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E</a:t>
            </a:r>
            <a:r>
              <a:rPr lang="en-US" sz="2000" baseline="-25000" dirty="0" err="1" smtClean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max</a:t>
            </a:r>
            <a:r>
              <a:rPr lang="en-US" sz="1400" dirty="0" smtClean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 [a.u]</a:t>
            </a:r>
            <a:endParaRPr lang="ru-RU" sz="1400" dirty="0">
              <a:latin typeface="FreeSans" panose="020B0504020202020204" pitchFamily="34" charset="2"/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1196" y="5847320"/>
            <a:ext cx="1023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E</a:t>
            </a:r>
            <a:r>
              <a:rPr lang="en-US" sz="2000" baseline="-25000" dirty="0" err="1" smtClean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max</a:t>
            </a:r>
            <a:r>
              <a:rPr lang="en-US" sz="1400" dirty="0" smtClean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 [a.u]</a:t>
            </a:r>
            <a:endParaRPr lang="ru-RU" sz="1400" dirty="0">
              <a:latin typeface="FreeSans" panose="020B0504020202020204" pitchFamily="34" charset="2"/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36031" y="905566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Edep [a.u]</a:t>
            </a:r>
            <a:endParaRPr lang="ru-RU" sz="1400" dirty="0">
              <a:latin typeface="FreeSans" panose="020B0504020202020204" pitchFamily="34" charset="2"/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3216" y="3625754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Edep [a.u]</a:t>
            </a:r>
            <a:endParaRPr lang="ru-RU" sz="1400" dirty="0">
              <a:latin typeface="FreeSans" panose="020B0504020202020204" pitchFamily="34" charset="2"/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51097" y="3700518"/>
            <a:ext cx="510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Dependence of resolution of impact parameter on centrality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15985"/>
            <a:ext cx="2743200" cy="365125"/>
          </a:xfrm>
        </p:spPr>
        <p:txBody>
          <a:bodyPr/>
          <a:lstStyle/>
          <a:p>
            <a:fld id="{89D483FB-5B81-4F16-B25A-DFFB84A12668}" type="slidenum">
              <a:rPr lang="ru-RU" smtClean="0"/>
              <a:t>8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991" y="3997518"/>
            <a:ext cx="4171611" cy="2843256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9E60154-23C1-4EED-BA85-AD470A739AFE}"/>
              </a:ext>
            </a:extLst>
          </p:cNvPr>
          <p:cNvSpPr/>
          <p:nvPr/>
        </p:nvSpPr>
        <p:spPr>
          <a:xfrm>
            <a:off x="7105191" y="4168306"/>
            <a:ext cx="129073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b="1" dirty="0"/>
              <a:t>DCM-SMM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38628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1765" y="1550232"/>
            <a:ext cx="3691635" cy="2205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" y="1554722"/>
            <a:ext cx="3693693" cy="22006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388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2D </a:t>
            </a:r>
            <a:r>
              <a:rPr lang="en-US" sz="3600" b="1" dirty="0"/>
              <a:t>linear </a:t>
            </a:r>
            <a:r>
              <a:rPr lang="en-US" sz="3600" b="1" dirty="0" smtClean="0"/>
              <a:t>fit </a:t>
            </a:r>
            <a:r>
              <a:rPr lang="en-US" sz="3600" b="1" dirty="0"/>
              <a:t>method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(with subtraction </a:t>
            </a:r>
            <a:r>
              <a:rPr lang="en-US" sz="2400" dirty="0"/>
              <a:t>of pion contribution)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413870" y="1554722"/>
            <a:ext cx="132369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Single event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61651" y="1421857"/>
            <a:ext cx="237192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Fitted and uniformly distributed event</a:t>
            </a:r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230788" y="2499429"/>
            <a:ext cx="1624588" cy="327592"/>
          </a:xfrm>
          <a:prstGeom prst="rightArrow">
            <a:avLst/>
          </a:prstGeom>
          <a:solidFill>
            <a:srgbClr val="5B9BD5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6469" y="4300297"/>
            <a:ext cx="112128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Narrow cone radius indicates that the outer </a:t>
            </a:r>
            <a:r>
              <a:rPr lang="en-US" sz="2000" b="1" dirty="0" err="1" smtClean="0"/>
              <a:t>FHCal</a:t>
            </a:r>
            <a:r>
              <a:rPr lang="en-US" sz="2000" b="1" dirty="0" smtClean="0"/>
              <a:t> modules detect the pions mainly, while the spectators are detected by inner modules.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Energy in outer modules can be regarded as pure non-spectator (pion) contribution.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Let’s </a:t>
            </a:r>
            <a:r>
              <a:rPr lang="en-US" sz="2000" b="1" dirty="0"/>
              <a:t>try to evaluate pion </a:t>
            </a:r>
            <a:r>
              <a:rPr lang="en-US" sz="2000" b="1" dirty="0" smtClean="0"/>
              <a:t>contribution in full </a:t>
            </a:r>
            <a:r>
              <a:rPr lang="en-US" sz="2000" b="1" dirty="0" err="1" smtClean="0"/>
              <a:t>FHCal</a:t>
            </a:r>
            <a:r>
              <a:rPr lang="en-US" sz="2000" b="1" dirty="0" smtClean="0"/>
              <a:t>.</a:t>
            </a:r>
            <a:endParaRPr lang="ru-RU" sz="20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6104965" y="3514166"/>
            <a:ext cx="1108635" cy="47445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>
            <a:extLst>
              <a:ext uri="{FF2B5EF4-FFF2-40B4-BE49-F238E27FC236}">
                <a16:creationId xmlns:a16="http://schemas.microsoft.com/office/drawing/2014/main" id="{2F692553-B62B-4D3A-891C-F6E1C759C03F}"/>
              </a:ext>
            </a:extLst>
          </p:cNvPr>
          <p:cNvSpPr/>
          <p:nvPr/>
        </p:nvSpPr>
        <p:spPr>
          <a:xfrm>
            <a:off x="5880295" y="3319975"/>
            <a:ext cx="425059" cy="435364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211702" y="1930471"/>
            <a:ext cx="82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 [GeV]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3907254" y="1895577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 [MeV]</a:t>
            </a:r>
            <a:endParaRPr lang="ru-RU" sz="16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236765" y="6346411"/>
            <a:ext cx="2743200" cy="365125"/>
          </a:xfrm>
        </p:spPr>
        <p:txBody>
          <a:bodyPr/>
          <a:lstStyle/>
          <a:p>
            <a:fld id="{89D483FB-5B81-4F16-B25A-DFFB84A12668}" type="slidenum">
              <a:rPr lang="ru-RU" smtClean="0"/>
              <a:t>9</a:t>
            </a:fld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/>
          <a:srcRect t="7417" r="8934" b="10084"/>
          <a:stretch/>
        </p:blipFill>
        <p:spPr>
          <a:xfrm>
            <a:off x="8345666" y="1630279"/>
            <a:ext cx="3846334" cy="246137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818444" y="1736311"/>
            <a:ext cx="330097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Experimental energy </a:t>
            </a:r>
            <a:r>
              <a:rPr lang="en-US" sz="1400" dirty="0"/>
              <a:t>deposition vs </a:t>
            </a:r>
            <a:r>
              <a:rPr lang="en-US" sz="1400" dirty="0" smtClean="0"/>
              <a:t>reconstructed </a:t>
            </a:r>
            <a:r>
              <a:rPr lang="en-US" sz="1400" dirty="0">
                <a:solidFill>
                  <a:schemeClr val="bg1"/>
                </a:solidFill>
              </a:rPr>
              <a:t>e</a:t>
            </a:r>
            <a:r>
              <a:rPr lang="en-US" sz="1400" dirty="0" smtClean="0">
                <a:solidFill>
                  <a:schemeClr val="bg1"/>
                </a:solidFill>
              </a:rPr>
              <a:t>nergy from the fitted event </a:t>
            </a:r>
            <a:endParaRPr lang="ru-RU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B670E3-390C-49E5-A9F0-787A3B563981}"/>
              </a:ext>
            </a:extLst>
          </p:cNvPr>
          <p:cNvSpPr txBox="1"/>
          <p:nvPr/>
        </p:nvSpPr>
        <p:spPr>
          <a:xfrm>
            <a:off x="11091617" y="4053648"/>
            <a:ext cx="1048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E</a:t>
            </a:r>
            <a:r>
              <a:rPr lang="en-US" sz="2000" b="1" baseline="-25000" dirty="0" smtClean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rec</a:t>
            </a:r>
            <a:r>
              <a:rPr lang="en-US" sz="1400" dirty="0" smtClean="0">
                <a:latin typeface="FreeSans" panose="020B0504020202020204" pitchFamily="34" charset="2"/>
                <a:ea typeface="FreeSans" panose="020B0504020202020204" pitchFamily="34" charset="2"/>
                <a:cs typeface="FreeSans" panose="020B0504020202020204" pitchFamily="34" charset="2"/>
              </a:rPr>
              <a:t> [GeV]</a:t>
            </a:r>
            <a:endParaRPr lang="ru-RU" sz="1400" dirty="0">
              <a:latin typeface="FreeSans" panose="020B0504020202020204" pitchFamily="34" charset="2"/>
              <a:ea typeface="FreeSans" panose="020B0504020202020204" pitchFamily="34" charset="2"/>
              <a:cs typeface="FreeSans" panose="020B0504020202020204" pitchFamily="34" charset="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AFA71D-9190-4DD9-8257-B854A8C6E98E}"/>
              </a:ext>
            </a:extLst>
          </p:cNvPr>
          <p:cNvSpPr txBox="1"/>
          <p:nvPr/>
        </p:nvSpPr>
        <p:spPr>
          <a:xfrm rot="19883024">
            <a:off x="9718388" y="2429057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central events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1F6AFF-4F87-447D-8239-FED9E87FABDC}"/>
              </a:ext>
            </a:extLst>
          </p:cNvPr>
          <p:cNvSpPr txBox="1"/>
          <p:nvPr/>
        </p:nvSpPr>
        <p:spPr>
          <a:xfrm rot="19912137">
            <a:off x="9667333" y="3037592"/>
            <a:ext cx="20902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peripheral events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32570" y="3922665"/>
            <a:ext cx="185172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/>
              <a:t>Pion contribution</a:t>
            </a:r>
            <a:endParaRPr lang="ru-RU" b="1" dirty="0"/>
          </a:p>
        </p:txBody>
      </p: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5E7F2F64-EE9A-4CDD-832F-E67F72071DA4}"/>
              </a:ext>
            </a:extLst>
          </p:cNvPr>
          <p:cNvCxnSpPr/>
          <p:nvPr/>
        </p:nvCxnSpPr>
        <p:spPr>
          <a:xfrm flipV="1">
            <a:off x="7337609" y="3062438"/>
            <a:ext cx="2822391" cy="8465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5239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13604</TotalTime>
  <Words>1436</Words>
  <Application>Microsoft Office PowerPoint</Application>
  <PresentationFormat>Широкоэкранный</PresentationFormat>
  <Paragraphs>313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Arial</vt:lpstr>
      <vt:lpstr>Calibri</vt:lpstr>
      <vt:lpstr>Calibri Light</vt:lpstr>
      <vt:lpstr>FreeSans</vt:lpstr>
      <vt:lpstr>NimbusRomNo9L-Regu</vt:lpstr>
      <vt:lpstr>Тема Office</vt:lpstr>
      <vt:lpstr>Формула</vt:lpstr>
      <vt:lpstr>Уравнение</vt:lpstr>
      <vt:lpstr>Approaches in centrality measurements of heavy ion collisions with forward calorimeters at MPD/NICA facility</vt:lpstr>
      <vt:lpstr>Overview</vt:lpstr>
      <vt:lpstr>FHCal@MPD</vt:lpstr>
      <vt:lpstr>Energy depositions in FHCal for different models</vt:lpstr>
      <vt:lpstr>Correlation between transverse and longitudinal energies in FHCal</vt:lpstr>
      <vt:lpstr>2D-linear fit method  (linear approach)</vt:lpstr>
      <vt:lpstr>Презентация PowerPoint</vt:lpstr>
      <vt:lpstr>Презентация PowerPoint</vt:lpstr>
      <vt:lpstr>2D linear fit method  (with subtraction of pion contribution)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 GeV example for LA-QGSM and DCM-SMM models</vt:lpstr>
      <vt:lpstr>LA-QGSM and DCM-SMM models comparison for 5 GeV Erec Edep</vt:lpstr>
      <vt:lpstr>Презентация PowerPoint</vt:lpstr>
      <vt:lpstr>Correlation between transverse and longitudinal energies in FHCal DCM-SMM 11 GeV backup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 Volkov</dc:creator>
  <cp:lastModifiedBy>Vadim Volkov</cp:lastModifiedBy>
  <cp:revision>281</cp:revision>
  <dcterms:created xsi:type="dcterms:W3CDTF">2020-08-04T05:34:46Z</dcterms:created>
  <dcterms:modified xsi:type="dcterms:W3CDTF">2020-09-17T12:33:59Z</dcterms:modified>
</cp:coreProperties>
</file>