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256" r:id="rId2"/>
    <p:sldId id="265" r:id="rId3"/>
    <p:sldId id="282" r:id="rId4"/>
    <p:sldId id="264" r:id="rId5"/>
    <p:sldId id="270" r:id="rId6"/>
    <p:sldId id="261" r:id="rId7"/>
    <p:sldId id="271" r:id="rId8"/>
    <p:sldId id="272" r:id="rId9"/>
    <p:sldId id="274" r:id="rId10"/>
    <p:sldId id="278" r:id="rId11"/>
    <p:sldId id="260" r:id="rId12"/>
    <p:sldId id="259" r:id="rId13"/>
    <p:sldId id="279" r:id="rId14"/>
    <p:sldId id="277" r:id="rId15"/>
    <p:sldId id="280" r:id="rId16"/>
    <p:sldId id="281" r:id="rId17"/>
    <p:sldId id="276" r:id="rId18"/>
    <p:sldId id="266" r:id="rId19"/>
    <p:sldId id="258" r:id="rId2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15" autoAdjust="0"/>
  </p:normalViewPr>
  <p:slideViewPr>
    <p:cSldViewPr>
      <p:cViewPr varScale="1">
        <p:scale>
          <a:sx n="105" d="100"/>
          <a:sy n="105" d="100"/>
        </p:scale>
        <p:origin x="-86" y="-4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E8503-2499-4D82-8DDD-D696619A7838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E70057-3741-47D9-AD49-73D355526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004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70057-3741-47D9-AD49-73D3555269E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033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70057-3741-47D9-AD49-73D3555269E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524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70057-3741-47D9-AD49-73D3555269E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917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0C576-F9F9-4973-8C30-6F4913399F01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69436-A85F-4B0B-B5BE-EC6F00CFA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635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0C576-F9F9-4973-8C30-6F4913399F01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69436-A85F-4B0B-B5BE-EC6F00CFA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829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0C576-F9F9-4973-8C30-6F4913399F01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69436-A85F-4B0B-B5BE-EC6F00CFA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959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0C576-F9F9-4973-8C30-6F4913399F01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69436-A85F-4B0B-B5BE-EC6F00CFA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159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0C576-F9F9-4973-8C30-6F4913399F01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69436-A85F-4B0B-B5BE-EC6F00CFA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13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0C576-F9F9-4973-8C30-6F4913399F01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69436-A85F-4B0B-B5BE-EC6F00CFA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503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0C576-F9F9-4973-8C30-6F4913399F01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69436-A85F-4B0B-B5BE-EC6F00CFA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259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0C576-F9F9-4973-8C30-6F4913399F01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69436-A85F-4B0B-B5BE-EC6F00CFA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539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0C576-F9F9-4973-8C30-6F4913399F01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69436-A85F-4B0B-B5BE-EC6F00CFA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49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0C576-F9F9-4973-8C30-6F4913399F01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69436-A85F-4B0B-B5BE-EC6F00CFA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101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0C576-F9F9-4973-8C30-6F4913399F01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69436-A85F-4B0B-B5BE-EC6F00CFA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992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0C576-F9F9-4973-8C30-6F4913399F01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69436-A85F-4B0B-B5BE-EC6F00CFA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0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image" Target="../media/image64.tiff"/><Relationship Id="rId7" Type="http://schemas.openxmlformats.org/officeDocument/2006/relationships/image" Target="../media/image66.png"/><Relationship Id="rId12" Type="http://schemas.openxmlformats.org/officeDocument/2006/relationships/image" Target="../media/image69.png"/><Relationship Id="rId17" Type="http://schemas.openxmlformats.org/officeDocument/2006/relationships/image" Target="../media/image74.jpeg"/><Relationship Id="rId2" Type="http://schemas.openxmlformats.org/officeDocument/2006/relationships/image" Target="../media/image8.png"/><Relationship Id="rId16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68.png"/><Relationship Id="rId5" Type="http://schemas.openxmlformats.org/officeDocument/2006/relationships/image" Target="../media/image41.jpeg"/><Relationship Id="rId15" Type="http://schemas.openxmlformats.org/officeDocument/2006/relationships/image" Target="../media/image72.png"/><Relationship Id="rId10" Type="http://schemas.openxmlformats.org/officeDocument/2006/relationships/image" Target="../media/image67.jpeg"/><Relationship Id="rId19" Type="http://schemas.openxmlformats.org/officeDocument/2006/relationships/image" Target="../media/image76.jpeg"/><Relationship Id="rId4" Type="http://schemas.openxmlformats.org/officeDocument/2006/relationships/image" Target="../media/image65.jpeg"/><Relationship Id="rId9" Type="http://schemas.openxmlformats.org/officeDocument/2006/relationships/image" Target="../media/image40.jpeg"/><Relationship Id="rId1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xcel_97-2003_Worksheet1.xls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4.png"/><Relationship Id="rId12" Type="http://schemas.openxmlformats.org/officeDocument/2006/relationships/image" Target="../media/image27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jpeg"/><Relationship Id="rId10" Type="http://schemas.openxmlformats.org/officeDocument/2006/relationships/image" Target="../media/image25.jpeg"/><Relationship Id="rId4" Type="http://schemas.openxmlformats.org/officeDocument/2006/relationships/image" Target="../media/image21.jpeg"/><Relationship Id="rId9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gif"/><Relationship Id="rId7" Type="http://schemas.openxmlformats.org/officeDocument/2006/relationships/image" Target="../media/image33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wmf"/><Relationship Id="rId4" Type="http://schemas.openxmlformats.org/officeDocument/2006/relationships/image" Target="../media/image30.jpeg"/><Relationship Id="rId9" Type="http://schemas.openxmlformats.org/officeDocument/2006/relationships/image" Target="../media/image35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gif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627535"/>
            <a:ext cx="8064896" cy="2072804"/>
          </a:xfrm>
        </p:spPr>
        <p:txBody>
          <a:bodyPr>
            <a:normAutofit/>
          </a:bodyPr>
          <a:lstStyle/>
          <a:p>
            <a:r>
              <a:rPr lang="ru-RU" dirty="0" smtClean="0"/>
              <a:t>От замысла до реализации проекта «</a:t>
            </a:r>
            <a:r>
              <a:rPr lang="en-US" dirty="0" smtClean="0"/>
              <a:t>LHC Damper</a:t>
            </a:r>
            <a:r>
              <a:rPr lang="ru-RU" dirty="0" smtClean="0"/>
              <a:t>»</a:t>
            </a:r>
            <a:br>
              <a:rPr lang="ru-RU" dirty="0" smtClean="0"/>
            </a:br>
            <a:r>
              <a:rPr lang="ru-RU" sz="2800" dirty="0" smtClean="0"/>
              <a:t>В.М.</a:t>
            </a:r>
            <a:r>
              <a:rPr lang="en-US" sz="2800" dirty="0" smtClean="0"/>
              <a:t> </a:t>
            </a:r>
            <a:r>
              <a:rPr lang="ru-RU" sz="2800" dirty="0" smtClean="0"/>
              <a:t>Жабицкий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В.П.</a:t>
            </a:r>
            <a:r>
              <a:rPr lang="en-US" dirty="0" smtClean="0"/>
              <a:t> </a:t>
            </a:r>
            <a:r>
              <a:rPr lang="ru-RU" dirty="0" smtClean="0"/>
              <a:t>Саранцев (к 90-летию со дня рождения)</a:t>
            </a:r>
          </a:p>
          <a:p>
            <a:r>
              <a:rPr lang="ru-RU" dirty="0" smtClean="0"/>
              <a:t>Научно-методический семинар ЛФВЭ </a:t>
            </a:r>
            <a:r>
              <a:rPr lang="ru-RU" dirty="0" smtClean="0"/>
              <a:t>ОИЯИ</a:t>
            </a:r>
            <a:endParaRPr lang="en-US" dirty="0" smtClean="0"/>
          </a:p>
          <a:p>
            <a:r>
              <a:rPr lang="en-US" dirty="0" smtClean="0"/>
              <a:t>24.09.2020</a:t>
            </a:r>
            <a:endParaRPr lang="ru-RU" dirty="0"/>
          </a:p>
        </p:txBody>
      </p:sp>
      <p:sp>
        <p:nvSpPr>
          <p:cNvPr id="4" name="Овал 3"/>
          <p:cNvSpPr>
            <a:spLocks noChangeAspect="1"/>
          </p:cNvSpPr>
          <p:nvPr/>
        </p:nvSpPr>
        <p:spPr>
          <a:xfrm>
            <a:off x="8721623" y="4813942"/>
            <a:ext cx="180000" cy="1738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00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190" y="2437110"/>
            <a:ext cx="3131306" cy="222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Damper</a:t>
            </a:r>
            <a:endParaRPr lang="ru-RU" dirty="0"/>
          </a:p>
        </p:txBody>
      </p:sp>
      <p:sp>
        <p:nvSpPr>
          <p:cNvPr id="4" name="Нижний колонтитул 26"/>
          <p:cNvSpPr>
            <a:spLocks noGrp="1"/>
          </p:cNvSpPr>
          <p:nvPr>
            <p:ph type="ftr" sz="quarter" idx="11"/>
          </p:nvPr>
        </p:nvSpPr>
        <p:spPr>
          <a:xfrm>
            <a:off x="5204792" y="4767264"/>
            <a:ext cx="2463552" cy="273844"/>
          </a:xfrm>
        </p:spPr>
        <p:txBody>
          <a:bodyPr/>
          <a:lstStyle/>
          <a:p>
            <a:r>
              <a:rPr lang="en-US" dirty="0" smtClean="0"/>
              <a:t>LHC Damper. </a:t>
            </a:r>
            <a:r>
              <a:rPr lang="en-US" dirty="0" err="1" smtClean="0"/>
              <a:t>V.M.Zhabitsky</a:t>
            </a:r>
            <a:endParaRPr lang="ru-RU" dirty="0"/>
          </a:p>
        </p:txBody>
      </p:sp>
      <p:sp>
        <p:nvSpPr>
          <p:cNvPr id="5" name="Номер слайда 27"/>
          <p:cNvSpPr>
            <a:spLocks noGrp="1"/>
          </p:cNvSpPr>
          <p:nvPr>
            <p:ph type="sldNum" sz="quarter" idx="12"/>
          </p:nvPr>
        </p:nvSpPr>
        <p:spPr>
          <a:xfrm>
            <a:off x="7668344" y="4782742"/>
            <a:ext cx="792088" cy="273844"/>
          </a:xfrm>
        </p:spPr>
        <p:txBody>
          <a:bodyPr/>
          <a:lstStyle/>
          <a:p>
            <a:r>
              <a:rPr lang="en-US" dirty="0" smtClean="0"/>
              <a:t>#</a:t>
            </a:r>
            <a:fld id="{35B69436-A85F-4B0B-B5BE-EC6F00CFA5B1}" type="slidenum">
              <a:rPr lang="ru-RU" smtClean="0"/>
              <a:t>10</a:t>
            </a:fld>
            <a:endParaRPr lang="ru-RU" dirty="0"/>
          </a:p>
        </p:txBody>
      </p:sp>
      <p:sp>
        <p:nvSpPr>
          <p:cNvPr id="6" name="Номер слайда 27"/>
          <p:cNvSpPr txBox="1">
            <a:spLocks/>
          </p:cNvSpPr>
          <p:nvPr/>
        </p:nvSpPr>
        <p:spPr>
          <a:xfrm>
            <a:off x="8460432" y="4782742"/>
            <a:ext cx="4705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/ 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" y="1549888"/>
            <a:ext cx="5688632" cy="212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871" y="957957"/>
            <a:ext cx="9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LHC accelerates and collides two counter-rotated beams at 6.5 </a:t>
            </a:r>
            <a:r>
              <a:rPr lang="en-US" dirty="0" err="1"/>
              <a:t>TeV</a:t>
            </a:r>
            <a:r>
              <a:rPr lang="en-US" dirty="0"/>
              <a:t> (</a:t>
            </a:r>
            <a:r>
              <a:rPr lang="en-US" sz="1600" dirty="0"/>
              <a:t>beam stored energies </a:t>
            </a:r>
            <a:r>
              <a:rPr lang="en-US" sz="1600" dirty="0" smtClean="0"/>
              <a:t>300 MJ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3725619"/>
            <a:ext cx="5472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LHC Damper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(CERN-JINR </a:t>
            </a:r>
            <a:r>
              <a:rPr lang="en-US" dirty="0"/>
              <a:t>digital transverse feedback system</a:t>
            </a:r>
            <a:r>
              <a:rPr lang="en-US" dirty="0" smtClean="0"/>
              <a:t>) </a:t>
            </a:r>
            <a:br>
              <a:rPr lang="en-US" dirty="0" smtClean="0"/>
            </a:br>
            <a:r>
              <a:rPr lang="en-US" dirty="0" smtClean="0"/>
              <a:t>works  </a:t>
            </a:r>
            <a:r>
              <a:rPr lang="en-US" dirty="0"/>
              <a:t>reliably since May </a:t>
            </a:r>
            <a:r>
              <a:rPr lang="en-US" dirty="0" smtClean="0"/>
              <a:t>2010</a:t>
            </a:r>
            <a:endParaRPr lang="ru-RU" dirty="0"/>
          </a:p>
        </p:txBody>
      </p:sp>
      <p:sp>
        <p:nvSpPr>
          <p:cNvPr id="10" name="Овал 9"/>
          <p:cNvSpPr>
            <a:spLocks noChangeAspect="1"/>
          </p:cNvSpPr>
          <p:nvPr/>
        </p:nvSpPr>
        <p:spPr>
          <a:xfrm>
            <a:off x="8721623" y="4813942"/>
            <a:ext cx="180000" cy="1738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51" descr="New-25ns-filling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8" b="62000"/>
          <a:stretch/>
        </p:blipFill>
        <p:spPr bwMode="auto">
          <a:xfrm>
            <a:off x="5661928" y="1549888"/>
            <a:ext cx="3446576" cy="66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089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44451"/>
            <a:ext cx="8229600" cy="7921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dirty="0" smtClean="0"/>
              <a:t>Beam Tests</a:t>
            </a:r>
            <a:endParaRPr lang="ru-RU" altLang="ru-RU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938214" y="627534"/>
            <a:ext cx="66815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2400" dirty="0">
                <a:effectLst/>
              </a:rPr>
              <a:t>Single Bunch Operation: Damping of Injection Errors</a:t>
            </a:r>
            <a:endParaRPr lang="ru-RU" altLang="ru-RU" sz="32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Picture 6" descr="p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7" y="1203599"/>
            <a:ext cx="4189413" cy="2878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4859338" y="1203598"/>
            <a:ext cx="4189412" cy="3609975"/>
            <a:chOff x="3061" y="1389"/>
            <a:chExt cx="2639" cy="2274"/>
          </a:xfrm>
        </p:grpSpPr>
        <p:pic>
          <p:nvPicPr>
            <p:cNvPr id="6" name="Picture 7" descr="pi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1389"/>
              <a:ext cx="2639" cy="181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3938" y="3430"/>
              <a:ext cx="81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ru-RU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Damper ON</a:t>
              </a:r>
              <a:endParaRPr lang="ru-RU" altLang="ru-RU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585913" y="4443685"/>
            <a:ext cx="13564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>
                <a:effectLst>
                  <a:outerShdw blurRad="38100" dist="38100" dir="2700000" algn="tl">
                    <a:srgbClr val="C0C0C0"/>
                  </a:outerShdw>
                </a:effectLst>
              </a:rPr>
              <a:t>Damper OFF</a:t>
            </a:r>
            <a:endParaRPr lang="ru-RU" altLang="ru-RU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Нижний колонтитул 26"/>
          <p:cNvSpPr>
            <a:spLocks noGrp="1"/>
          </p:cNvSpPr>
          <p:nvPr>
            <p:ph type="ftr" sz="quarter" idx="11"/>
          </p:nvPr>
        </p:nvSpPr>
        <p:spPr>
          <a:xfrm>
            <a:off x="5204792" y="4767264"/>
            <a:ext cx="2463552" cy="273844"/>
          </a:xfrm>
        </p:spPr>
        <p:txBody>
          <a:bodyPr/>
          <a:lstStyle/>
          <a:p>
            <a:r>
              <a:rPr lang="en-US" dirty="0" smtClean="0"/>
              <a:t>LHC Damper. </a:t>
            </a:r>
            <a:r>
              <a:rPr lang="en-US" dirty="0" err="1" smtClean="0"/>
              <a:t>V.M.Zhabitsky</a:t>
            </a:r>
            <a:endParaRPr lang="ru-RU" dirty="0"/>
          </a:p>
        </p:txBody>
      </p:sp>
      <p:sp>
        <p:nvSpPr>
          <p:cNvPr id="10" name="Номер слайда 27"/>
          <p:cNvSpPr>
            <a:spLocks noGrp="1"/>
          </p:cNvSpPr>
          <p:nvPr>
            <p:ph type="sldNum" sz="quarter" idx="12"/>
          </p:nvPr>
        </p:nvSpPr>
        <p:spPr>
          <a:xfrm>
            <a:off x="7668344" y="4782742"/>
            <a:ext cx="792088" cy="273844"/>
          </a:xfrm>
        </p:spPr>
        <p:txBody>
          <a:bodyPr/>
          <a:lstStyle/>
          <a:p>
            <a:r>
              <a:rPr lang="en-US" dirty="0" smtClean="0"/>
              <a:t>#</a:t>
            </a:r>
            <a:fld id="{35B69436-A85F-4B0B-B5BE-EC6F00CFA5B1}" type="slidenum">
              <a:rPr lang="ru-RU" smtClean="0"/>
              <a:t>11</a:t>
            </a:fld>
            <a:endParaRPr lang="ru-RU" dirty="0"/>
          </a:p>
        </p:txBody>
      </p:sp>
      <p:sp>
        <p:nvSpPr>
          <p:cNvPr id="11" name="Номер слайда 27"/>
          <p:cNvSpPr txBox="1">
            <a:spLocks/>
          </p:cNvSpPr>
          <p:nvPr/>
        </p:nvSpPr>
        <p:spPr>
          <a:xfrm>
            <a:off x="8460432" y="4782742"/>
            <a:ext cx="4705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/  </a:t>
            </a:r>
            <a:endParaRPr lang="ru-RU" dirty="0"/>
          </a:p>
        </p:txBody>
      </p:sp>
      <p:sp>
        <p:nvSpPr>
          <p:cNvPr id="12" name="Овал 11"/>
          <p:cNvSpPr>
            <a:spLocks noChangeAspect="1"/>
          </p:cNvSpPr>
          <p:nvPr/>
        </p:nvSpPr>
        <p:spPr>
          <a:xfrm>
            <a:off x="8721623" y="4813942"/>
            <a:ext cx="180000" cy="1738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41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841377" y="699542"/>
            <a:ext cx="68193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2400">
                <a:effectLst/>
              </a:rPr>
              <a:t>Single Bunch Operation:   Damping of Injection Errors</a:t>
            </a:r>
            <a:endParaRPr lang="ru-RU" altLang="ru-RU" sz="3200" b="1">
              <a:solidFill>
                <a:schemeClr val="tx1"/>
              </a:solidFill>
              <a:effectLst/>
            </a:endParaRPr>
          </a:p>
        </p:txBody>
      </p:sp>
      <p:pic>
        <p:nvPicPr>
          <p:cNvPr id="3" name="Picture 5" descr="g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275606"/>
            <a:ext cx="4318000" cy="2968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4718050" y="1275607"/>
            <a:ext cx="4318000" cy="3400424"/>
            <a:chOff x="2972" y="1117"/>
            <a:chExt cx="2720" cy="2142"/>
          </a:xfrm>
        </p:grpSpPr>
        <p:pic>
          <p:nvPicPr>
            <p:cNvPr id="5" name="Picture 6" descr="gm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2" y="1117"/>
              <a:ext cx="2720" cy="187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3082" y="3026"/>
              <a:ext cx="233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ru-RU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Damper ON for horizontal oscillations</a:t>
              </a:r>
              <a:endParaRPr lang="ru-RU" altLang="ru-RU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042988" y="4234358"/>
            <a:ext cx="13564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Damper OFF</a:t>
            </a:r>
            <a:endParaRPr lang="ru-RU" altLang="ru-RU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" name="Rectangle 10"/>
          <p:cNvSpPr txBox="1">
            <a:spLocks noChangeArrowheads="1"/>
          </p:cNvSpPr>
          <p:nvPr/>
        </p:nvSpPr>
        <p:spPr>
          <a:xfrm>
            <a:off x="457200" y="44451"/>
            <a:ext cx="8229600" cy="7921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mtClean="0"/>
              <a:t>Beam Tests</a:t>
            </a:r>
            <a:endParaRPr lang="ru-RU" altLang="ru-RU" dirty="0"/>
          </a:p>
        </p:txBody>
      </p:sp>
      <p:sp>
        <p:nvSpPr>
          <p:cNvPr id="9" name="Нижний колонтитул 26"/>
          <p:cNvSpPr>
            <a:spLocks noGrp="1"/>
          </p:cNvSpPr>
          <p:nvPr>
            <p:ph type="ftr" sz="quarter" idx="11"/>
          </p:nvPr>
        </p:nvSpPr>
        <p:spPr>
          <a:xfrm>
            <a:off x="5204792" y="4767264"/>
            <a:ext cx="2463552" cy="273844"/>
          </a:xfrm>
        </p:spPr>
        <p:txBody>
          <a:bodyPr/>
          <a:lstStyle/>
          <a:p>
            <a:r>
              <a:rPr lang="en-US" dirty="0" smtClean="0"/>
              <a:t>LHC Damper. </a:t>
            </a:r>
            <a:r>
              <a:rPr lang="en-US" dirty="0" err="1" smtClean="0"/>
              <a:t>V.M.Zhabitsky</a:t>
            </a:r>
            <a:endParaRPr lang="ru-RU" dirty="0"/>
          </a:p>
        </p:txBody>
      </p:sp>
      <p:sp>
        <p:nvSpPr>
          <p:cNvPr id="10" name="Номер слайда 27"/>
          <p:cNvSpPr>
            <a:spLocks noGrp="1"/>
          </p:cNvSpPr>
          <p:nvPr>
            <p:ph type="sldNum" sz="quarter" idx="12"/>
          </p:nvPr>
        </p:nvSpPr>
        <p:spPr>
          <a:xfrm>
            <a:off x="7668344" y="4782742"/>
            <a:ext cx="792088" cy="273844"/>
          </a:xfrm>
        </p:spPr>
        <p:txBody>
          <a:bodyPr/>
          <a:lstStyle/>
          <a:p>
            <a:r>
              <a:rPr lang="en-US" dirty="0" smtClean="0"/>
              <a:t>#</a:t>
            </a:r>
            <a:fld id="{35B69436-A85F-4B0B-B5BE-EC6F00CFA5B1}" type="slidenum">
              <a:rPr lang="ru-RU" smtClean="0"/>
              <a:t>12</a:t>
            </a:fld>
            <a:endParaRPr lang="ru-RU" dirty="0"/>
          </a:p>
        </p:txBody>
      </p:sp>
      <p:sp>
        <p:nvSpPr>
          <p:cNvPr id="11" name="Номер слайда 27"/>
          <p:cNvSpPr txBox="1">
            <a:spLocks/>
          </p:cNvSpPr>
          <p:nvPr/>
        </p:nvSpPr>
        <p:spPr>
          <a:xfrm>
            <a:off x="8460432" y="4782742"/>
            <a:ext cx="4705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/  </a:t>
            </a:r>
            <a:endParaRPr lang="ru-RU" dirty="0"/>
          </a:p>
        </p:txBody>
      </p:sp>
      <p:sp>
        <p:nvSpPr>
          <p:cNvPr id="12" name="Овал 11"/>
          <p:cNvSpPr>
            <a:spLocks noChangeAspect="1"/>
          </p:cNvSpPr>
          <p:nvPr/>
        </p:nvSpPr>
        <p:spPr>
          <a:xfrm>
            <a:off x="8721623" y="4813942"/>
            <a:ext cx="180000" cy="1738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85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LHC Damper: Phase </a:t>
            </a:r>
            <a:r>
              <a:rPr lang="en-GB" dirty="0"/>
              <a:t>balance tuning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36120"/>
            <a:ext cx="3924000" cy="27997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807" y="1736120"/>
            <a:ext cx="3924000" cy="27997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1042215"/>
            <a:ext cx="5632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LHC Damper feedback chain with notch and Hilbert filters: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404" y="1419622"/>
            <a:ext cx="63881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Нижний колонтитул 26"/>
          <p:cNvSpPr>
            <a:spLocks noGrp="1"/>
          </p:cNvSpPr>
          <p:nvPr>
            <p:ph type="ftr" sz="quarter" idx="11"/>
          </p:nvPr>
        </p:nvSpPr>
        <p:spPr>
          <a:xfrm>
            <a:off x="5204792" y="4767264"/>
            <a:ext cx="2463552" cy="273844"/>
          </a:xfrm>
        </p:spPr>
        <p:txBody>
          <a:bodyPr/>
          <a:lstStyle/>
          <a:p>
            <a:r>
              <a:rPr lang="en-US" dirty="0" smtClean="0"/>
              <a:t>LHC Damper. </a:t>
            </a:r>
            <a:r>
              <a:rPr lang="en-US" dirty="0" err="1" smtClean="0"/>
              <a:t>V.M.Zhabitsky</a:t>
            </a:r>
            <a:endParaRPr lang="ru-RU" dirty="0"/>
          </a:p>
        </p:txBody>
      </p:sp>
      <p:sp>
        <p:nvSpPr>
          <p:cNvPr id="9" name="Номер слайда 27"/>
          <p:cNvSpPr>
            <a:spLocks noGrp="1"/>
          </p:cNvSpPr>
          <p:nvPr>
            <p:ph type="sldNum" sz="quarter" idx="12"/>
          </p:nvPr>
        </p:nvSpPr>
        <p:spPr>
          <a:xfrm>
            <a:off x="7668344" y="4782742"/>
            <a:ext cx="792088" cy="273844"/>
          </a:xfrm>
        </p:spPr>
        <p:txBody>
          <a:bodyPr/>
          <a:lstStyle/>
          <a:p>
            <a:r>
              <a:rPr lang="en-US" dirty="0" smtClean="0"/>
              <a:t>#</a:t>
            </a:r>
            <a:fld id="{35B69436-A85F-4B0B-B5BE-EC6F00CFA5B1}" type="slidenum">
              <a:rPr lang="ru-RU" smtClean="0"/>
              <a:t>13</a:t>
            </a:fld>
            <a:endParaRPr lang="ru-RU" dirty="0"/>
          </a:p>
        </p:txBody>
      </p:sp>
      <p:sp>
        <p:nvSpPr>
          <p:cNvPr id="10" name="Номер слайда 27"/>
          <p:cNvSpPr txBox="1">
            <a:spLocks/>
          </p:cNvSpPr>
          <p:nvPr/>
        </p:nvSpPr>
        <p:spPr>
          <a:xfrm>
            <a:off x="8460432" y="4782742"/>
            <a:ext cx="4705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/  </a:t>
            </a:r>
            <a:endParaRPr lang="ru-RU" dirty="0"/>
          </a:p>
        </p:txBody>
      </p:sp>
      <p:sp>
        <p:nvSpPr>
          <p:cNvPr id="11" name="Овал 10"/>
          <p:cNvSpPr>
            <a:spLocks noChangeAspect="1"/>
          </p:cNvSpPr>
          <p:nvPr/>
        </p:nvSpPr>
        <p:spPr>
          <a:xfrm>
            <a:off x="8721623" y="4813942"/>
            <a:ext cx="180000" cy="1738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12" y="4399610"/>
            <a:ext cx="4134420" cy="44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73573" y="4437902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April 2012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9" y="1412877"/>
            <a:ext cx="2552575" cy="37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47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7"/>
          <a:stretch/>
        </p:blipFill>
        <p:spPr bwMode="auto">
          <a:xfrm>
            <a:off x="1331640" y="1131590"/>
            <a:ext cx="6263853" cy="3370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470"/>
            <a:ext cx="8229600" cy="857250"/>
          </a:xfrm>
        </p:spPr>
        <p:txBody>
          <a:bodyPr/>
          <a:lstStyle/>
          <a:p>
            <a:r>
              <a:rPr lang="en-US" dirty="0" smtClean="0"/>
              <a:t>LHC Damper: injection errors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771550"/>
            <a:ext cx="3498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Damping time  (06.2010 – 02.2013)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4443958"/>
            <a:ext cx="653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A.Macpherson</a:t>
            </a:r>
            <a:r>
              <a:rPr lang="en-US" dirty="0" smtClean="0"/>
              <a:t> </a:t>
            </a:r>
            <a:r>
              <a:rPr lang="en-US" dirty="0"/>
              <a:t>(CERN BE-OP </a:t>
            </a:r>
            <a:r>
              <a:rPr lang="en-US" dirty="0" smtClean="0"/>
              <a:t>&amp; </a:t>
            </a:r>
            <a:r>
              <a:rPr lang="en-US" dirty="0"/>
              <a:t>BE-RF); </a:t>
            </a:r>
            <a:r>
              <a:rPr lang="en-US" dirty="0" err="1" smtClean="0"/>
              <a:t>W.Hofle</a:t>
            </a:r>
            <a:r>
              <a:rPr lang="en-US" dirty="0" smtClean="0"/>
              <a:t> </a:t>
            </a:r>
            <a:r>
              <a:rPr lang="en-US" dirty="0"/>
              <a:t>(CERN), </a:t>
            </a:r>
            <a:r>
              <a:rPr lang="en-US" dirty="0" smtClean="0"/>
              <a:t>  IPAC-2013</a:t>
            </a:r>
            <a:endParaRPr lang="ru-RU" dirty="0"/>
          </a:p>
        </p:txBody>
      </p:sp>
      <p:sp>
        <p:nvSpPr>
          <p:cNvPr id="6" name="Нижний колонтитул 26"/>
          <p:cNvSpPr>
            <a:spLocks noGrp="1"/>
          </p:cNvSpPr>
          <p:nvPr>
            <p:ph type="ftr" sz="quarter" idx="11"/>
          </p:nvPr>
        </p:nvSpPr>
        <p:spPr>
          <a:xfrm>
            <a:off x="5204792" y="4767264"/>
            <a:ext cx="2463552" cy="273844"/>
          </a:xfrm>
        </p:spPr>
        <p:txBody>
          <a:bodyPr/>
          <a:lstStyle/>
          <a:p>
            <a:r>
              <a:rPr lang="en-US" dirty="0" smtClean="0"/>
              <a:t>LHC Damper. </a:t>
            </a:r>
            <a:r>
              <a:rPr lang="en-US" dirty="0" err="1" smtClean="0"/>
              <a:t>V.M.Zhabitsky</a:t>
            </a:r>
            <a:endParaRPr lang="ru-RU" dirty="0"/>
          </a:p>
        </p:txBody>
      </p:sp>
      <p:sp>
        <p:nvSpPr>
          <p:cNvPr id="7" name="Номер слайда 27"/>
          <p:cNvSpPr>
            <a:spLocks noGrp="1"/>
          </p:cNvSpPr>
          <p:nvPr>
            <p:ph type="sldNum" sz="quarter" idx="12"/>
          </p:nvPr>
        </p:nvSpPr>
        <p:spPr>
          <a:xfrm>
            <a:off x="7668344" y="4782742"/>
            <a:ext cx="792088" cy="273844"/>
          </a:xfrm>
        </p:spPr>
        <p:txBody>
          <a:bodyPr/>
          <a:lstStyle/>
          <a:p>
            <a:r>
              <a:rPr lang="en-US" dirty="0" smtClean="0"/>
              <a:t>#</a:t>
            </a:r>
            <a:fld id="{35B69436-A85F-4B0B-B5BE-EC6F00CFA5B1}" type="slidenum">
              <a:rPr lang="ru-RU" smtClean="0"/>
              <a:t>14</a:t>
            </a:fld>
            <a:endParaRPr lang="ru-RU" dirty="0"/>
          </a:p>
        </p:txBody>
      </p:sp>
      <p:sp>
        <p:nvSpPr>
          <p:cNvPr id="8" name="Номер слайда 27"/>
          <p:cNvSpPr txBox="1">
            <a:spLocks/>
          </p:cNvSpPr>
          <p:nvPr/>
        </p:nvSpPr>
        <p:spPr>
          <a:xfrm>
            <a:off x="8460432" y="4782742"/>
            <a:ext cx="4705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/  </a:t>
            </a:r>
            <a:endParaRPr lang="ru-RU" dirty="0"/>
          </a:p>
        </p:txBody>
      </p:sp>
      <p:sp>
        <p:nvSpPr>
          <p:cNvPr id="9" name="Овал 8"/>
          <p:cNvSpPr>
            <a:spLocks noChangeAspect="1"/>
          </p:cNvSpPr>
          <p:nvPr/>
        </p:nvSpPr>
        <p:spPr>
          <a:xfrm>
            <a:off x="8721623" y="4813942"/>
            <a:ext cx="180000" cy="1738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42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48" y="1132792"/>
            <a:ext cx="5760000" cy="18175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09" y="3033396"/>
            <a:ext cx="5760000" cy="1698594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-20538"/>
            <a:ext cx="8229600" cy="857250"/>
          </a:xfrm>
        </p:spPr>
        <p:txBody>
          <a:bodyPr/>
          <a:lstStyle/>
          <a:p>
            <a:r>
              <a:rPr lang="en-US" dirty="0" smtClean="0"/>
              <a:t>LHC Damper</a:t>
            </a:r>
            <a:endParaRPr lang="ru-RU" dirty="0"/>
          </a:p>
        </p:txBody>
      </p:sp>
      <p:sp>
        <p:nvSpPr>
          <p:cNvPr id="4" name="Нижний колонтитул 26"/>
          <p:cNvSpPr>
            <a:spLocks noGrp="1"/>
          </p:cNvSpPr>
          <p:nvPr>
            <p:ph type="ftr" sz="quarter" idx="11"/>
          </p:nvPr>
        </p:nvSpPr>
        <p:spPr>
          <a:xfrm>
            <a:off x="5436096" y="4767264"/>
            <a:ext cx="2895600" cy="273844"/>
          </a:xfrm>
        </p:spPr>
        <p:txBody>
          <a:bodyPr/>
          <a:lstStyle/>
          <a:p>
            <a:r>
              <a:rPr lang="en-US" dirty="0" smtClean="0"/>
              <a:t>LHC Damper. </a:t>
            </a:r>
            <a:r>
              <a:rPr lang="en-US" dirty="0" err="1" smtClean="0"/>
              <a:t>V.M.Zhabitsky</a:t>
            </a:r>
            <a:endParaRPr lang="ru-RU" dirty="0"/>
          </a:p>
        </p:txBody>
      </p:sp>
      <p:sp>
        <p:nvSpPr>
          <p:cNvPr id="5" name="Номер слайда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fld id="{35B69436-A85F-4B0B-B5BE-EC6F00CFA5B1}" type="slidenum">
              <a:rPr lang="ru-RU" smtClean="0"/>
              <a:t>15</a:t>
            </a:fld>
            <a:endParaRPr lang="ru-RU" dirty="0"/>
          </a:p>
        </p:txBody>
      </p:sp>
      <p:sp>
        <p:nvSpPr>
          <p:cNvPr id="6" name="Номер слайда 27"/>
          <p:cNvSpPr txBox="1">
            <a:spLocks/>
          </p:cNvSpPr>
          <p:nvPr/>
        </p:nvSpPr>
        <p:spPr>
          <a:xfrm>
            <a:off x="8536057" y="4773240"/>
            <a:ext cx="4705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/ 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876256" y="1441407"/>
            <a:ext cx="9701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Fill 2980</a:t>
            </a:r>
          </a:p>
          <a:p>
            <a:r>
              <a:rPr lang="en-US" dirty="0" smtClean="0"/>
              <a:t>g = 0.01</a:t>
            </a:r>
          </a:p>
          <a:p>
            <a:r>
              <a:rPr lang="en-US" dirty="0" smtClean="0"/>
              <a:t>54 pb</a:t>
            </a:r>
            <a:r>
              <a:rPr lang="en-US" baseline="30000" dirty="0" smtClean="0"/>
              <a:t>-1</a:t>
            </a:r>
          </a:p>
          <a:p>
            <a:r>
              <a:rPr lang="en-US" dirty="0" smtClean="0"/>
              <a:t>2.8 h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876256" y="3282529"/>
            <a:ext cx="9701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Fill 2983</a:t>
            </a:r>
          </a:p>
          <a:p>
            <a:r>
              <a:rPr lang="en-US" dirty="0" smtClean="0"/>
              <a:t>g = 0.02</a:t>
            </a:r>
          </a:p>
          <a:p>
            <a:r>
              <a:rPr lang="en-US" dirty="0" smtClean="0"/>
              <a:t>194 pb</a:t>
            </a:r>
            <a:r>
              <a:rPr lang="en-US" baseline="30000" dirty="0" smtClean="0"/>
              <a:t>-1</a:t>
            </a:r>
          </a:p>
          <a:p>
            <a:r>
              <a:rPr lang="en-US" dirty="0" smtClean="0"/>
              <a:t>15.9 h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040350" y="764675"/>
            <a:ext cx="5231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 = 4 </a:t>
            </a:r>
            <a:r>
              <a:rPr lang="en-US" dirty="0" err="1" smtClean="0"/>
              <a:t>TeV</a:t>
            </a:r>
            <a:r>
              <a:rPr lang="en-US" dirty="0" smtClean="0"/>
              <a:t>;    k</a:t>
            </a:r>
            <a:r>
              <a:rPr lang="en-US" baseline="-25000" dirty="0" smtClean="0"/>
              <a:t>b</a:t>
            </a:r>
            <a:r>
              <a:rPr lang="en-US" dirty="0" smtClean="0"/>
              <a:t> = 1374;  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b</a:t>
            </a:r>
            <a:r>
              <a:rPr lang="en-US" dirty="0" smtClean="0"/>
              <a:t> = 1.6 x 10</a:t>
            </a:r>
            <a:r>
              <a:rPr lang="en-US" baseline="30000" dirty="0" smtClean="0"/>
              <a:t>11</a:t>
            </a:r>
            <a:r>
              <a:rPr lang="en-US" dirty="0" smtClean="0"/>
              <a:t>      (17.07.2012)</a:t>
            </a:r>
            <a:endParaRPr lang="ru-RU" dirty="0"/>
          </a:p>
        </p:txBody>
      </p:sp>
      <p:sp>
        <p:nvSpPr>
          <p:cNvPr id="11" name="Овал 10"/>
          <p:cNvSpPr>
            <a:spLocks noChangeAspect="1"/>
          </p:cNvSpPr>
          <p:nvPr/>
        </p:nvSpPr>
        <p:spPr>
          <a:xfrm>
            <a:off x="8721623" y="4813942"/>
            <a:ext cx="180000" cy="1738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37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6"/>
          <p:cNvSpPr>
            <a:spLocks noGrp="1"/>
          </p:cNvSpPr>
          <p:nvPr>
            <p:ph type="ftr" sz="quarter" idx="11"/>
          </p:nvPr>
        </p:nvSpPr>
        <p:spPr>
          <a:xfrm>
            <a:off x="5436096" y="4767264"/>
            <a:ext cx="2895600" cy="273844"/>
          </a:xfrm>
        </p:spPr>
        <p:txBody>
          <a:bodyPr/>
          <a:lstStyle/>
          <a:p>
            <a:r>
              <a:rPr lang="en-US" dirty="0" smtClean="0"/>
              <a:t>LHC Damper. </a:t>
            </a:r>
            <a:r>
              <a:rPr lang="en-US" dirty="0" err="1" smtClean="0"/>
              <a:t>V.M.Zhabitsky</a:t>
            </a:r>
            <a:endParaRPr lang="ru-RU" dirty="0"/>
          </a:p>
        </p:txBody>
      </p:sp>
      <p:sp>
        <p:nvSpPr>
          <p:cNvPr id="4" name="Номер слайда 27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r>
              <a:rPr lang="en-US" dirty="0" smtClean="0"/>
              <a:t>#</a:t>
            </a:r>
            <a:fld id="{35B69436-A85F-4B0B-B5BE-EC6F00CFA5B1}" type="slidenum">
              <a:rPr lang="ru-RU" smtClean="0"/>
              <a:t>16</a:t>
            </a:fld>
            <a:endParaRPr lang="ru-RU" dirty="0"/>
          </a:p>
        </p:txBody>
      </p:sp>
      <p:sp>
        <p:nvSpPr>
          <p:cNvPr id="5" name="Номер слайда 27"/>
          <p:cNvSpPr txBox="1">
            <a:spLocks/>
          </p:cNvSpPr>
          <p:nvPr/>
        </p:nvSpPr>
        <p:spPr>
          <a:xfrm>
            <a:off x="8536057" y="4773240"/>
            <a:ext cx="4705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/  </a:t>
            </a:r>
            <a:endParaRPr lang="ru-RU" dirty="0"/>
          </a:p>
        </p:txBody>
      </p:sp>
      <p:sp>
        <p:nvSpPr>
          <p:cNvPr id="6" name="Овал 5"/>
          <p:cNvSpPr>
            <a:spLocks noChangeAspect="1"/>
          </p:cNvSpPr>
          <p:nvPr/>
        </p:nvSpPr>
        <p:spPr>
          <a:xfrm>
            <a:off x="8721623" y="4813942"/>
            <a:ext cx="180000" cy="1738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506" y="1220500"/>
            <a:ext cx="4184982" cy="264739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41" y="771550"/>
            <a:ext cx="3108632" cy="1470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5534" y="2067694"/>
            <a:ext cx="4426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quench test: a three-corrector orbit bump and beam excitation with LHC Damper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96161" y="195486"/>
            <a:ext cx="8853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LHC Damper: quench test at a beam energy of 4 </a:t>
            </a:r>
            <a:r>
              <a:rPr lang="en-US" sz="3200" dirty="0" err="1" smtClean="0"/>
              <a:t>TeV</a:t>
            </a:r>
            <a:endParaRPr lang="ru-RU" sz="32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09" y="2678410"/>
            <a:ext cx="3703528" cy="184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36640" y="3860904"/>
            <a:ext cx="4512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Generation of Controlled Losses in Millisecond Timescale with Transverse Damper in LHC.</a:t>
            </a:r>
          </a:p>
          <a:p>
            <a:r>
              <a:rPr lang="en-US" dirty="0" smtClean="0"/>
              <a:t>IPAC2013. 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79513" y="4443958"/>
            <a:ext cx="3888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combined excitation of tune kicker and transverse damper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5856335" y="786642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23:46     15.02.2013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291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2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27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r>
              <a:rPr lang="en-US" dirty="0" smtClean="0"/>
              <a:t>#</a:t>
            </a:r>
            <a:fld id="{35B69436-A85F-4B0B-B5BE-EC6F00CFA5B1}" type="slidenum">
              <a:rPr lang="ru-RU" smtClean="0"/>
              <a:t>17</a:t>
            </a:fld>
            <a:endParaRPr lang="ru-RU" dirty="0"/>
          </a:p>
        </p:txBody>
      </p:sp>
      <p:sp>
        <p:nvSpPr>
          <p:cNvPr id="5" name="Номер слайда 27"/>
          <p:cNvSpPr txBox="1">
            <a:spLocks/>
          </p:cNvSpPr>
          <p:nvPr/>
        </p:nvSpPr>
        <p:spPr>
          <a:xfrm>
            <a:off x="8536057" y="4773240"/>
            <a:ext cx="4705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/  </a:t>
            </a:r>
            <a:endParaRPr lang="ru-RU" dirty="0"/>
          </a:p>
        </p:txBody>
      </p:sp>
      <p:sp>
        <p:nvSpPr>
          <p:cNvPr id="6" name="Овал 5"/>
          <p:cNvSpPr>
            <a:spLocks noChangeAspect="1"/>
          </p:cNvSpPr>
          <p:nvPr/>
        </p:nvSpPr>
        <p:spPr>
          <a:xfrm>
            <a:off x="8721623" y="4813942"/>
            <a:ext cx="180000" cy="1738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07504" y="35832"/>
            <a:ext cx="889914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В совместном проекте ЦЕРН – ОИЯИ разработана, создана и внедрена аппаратура для демпфирования когерентных бетатронных колебаний сгустков в Большом </a:t>
            </a:r>
            <a:r>
              <a:rPr lang="ru-RU" sz="1600" b="1" dirty="0" err="1"/>
              <a:t>адронном</a:t>
            </a:r>
            <a:r>
              <a:rPr lang="ru-RU" sz="1600" b="1" dirty="0"/>
              <a:t> </a:t>
            </a:r>
            <a:r>
              <a:rPr lang="ru-RU" sz="1600" b="1" dirty="0" err="1"/>
              <a:t>коллайдере</a:t>
            </a:r>
            <a:r>
              <a:rPr lang="ru-RU" sz="1600" b="1" dirty="0"/>
              <a:t> (</a:t>
            </a:r>
            <a:r>
              <a:rPr lang="en-US" sz="1600" b="1" dirty="0"/>
              <a:t>LHC</a:t>
            </a:r>
            <a:r>
              <a:rPr lang="ru-RU" sz="1600" b="1" dirty="0"/>
              <a:t>), обеспечивающая стабильность пучка при инжекции, ускорении и в режиме столкновений при рекордной энергии, интенсивности и частоте следования сгустков</a:t>
            </a:r>
            <a:r>
              <a:rPr lang="ru-RU" sz="1600" b="1" dirty="0" smtClean="0"/>
              <a:t>.</a:t>
            </a:r>
          </a:p>
          <a:p>
            <a:pPr algn="r"/>
            <a:r>
              <a:rPr lang="ru-RU" sz="1600" b="1" dirty="0" smtClean="0"/>
              <a:t>Первая премия ОИЯИ в области научно-методических работ в 2010 г.</a:t>
            </a:r>
          </a:p>
        </p:txBody>
      </p:sp>
      <p:pic>
        <p:nvPicPr>
          <p:cNvPr id="9" name="Picture 3" descr="sar_II_3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5" r="3021"/>
          <a:stretch/>
        </p:blipFill>
        <p:spPr bwMode="auto">
          <a:xfrm>
            <a:off x="34106" y="1325782"/>
            <a:ext cx="1925182" cy="1440000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"/>
          <a:stretch/>
        </p:blipFill>
        <p:spPr>
          <a:xfrm>
            <a:off x="1978699" y="1325782"/>
            <a:ext cx="2065633" cy="1440000"/>
          </a:xfrm>
          <a:prstGeom prst="rect">
            <a:avLst/>
          </a:prstGeom>
        </p:spPr>
      </p:pic>
      <p:pic>
        <p:nvPicPr>
          <p:cNvPr id="26" name="Picture 25" descr="P101006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1" t="36504" r="38392" b="35432"/>
          <a:stretch/>
        </p:blipFill>
        <p:spPr bwMode="auto">
          <a:xfrm>
            <a:off x="3828742" y="2808983"/>
            <a:ext cx="1028735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vacph0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7"/>
          <a:stretch/>
        </p:blipFill>
        <p:spPr bwMode="auto">
          <a:xfrm>
            <a:off x="4907730" y="2808983"/>
            <a:ext cx="1175526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3" descr="IMG_204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t="4706" r="57837" b="18865"/>
          <a:stretch/>
        </p:blipFill>
        <p:spPr bwMode="auto">
          <a:xfrm>
            <a:off x="8428595" y="1325782"/>
            <a:ext cx="67990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1" r="12822"/>
          <a:stretch/>
        </p:blipFill>
        <p:spPr bwMode="auto">
          <a:xfrm>
            <a:off x="6133509" y="2808983"/>
            <a:ext cx="802933" cy="11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1" descr="IMG_733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03" t="12752" r="13677" b="64522"/>
          <a:stretch/>
        </p:blipFill>
        <p:spPr bwMode="auto">
          <a:xfrm>
            <a:off x="6986695" y="2808983"/>
            <a:ext cx="707861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P326023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9" t="11380" r="15479" b="20769"/>
          <a:stretch/>
        </p:blipFill>
        <p:spPr bwMode="auto">
          <a:xfrm>
            <a:off x="7576599" y="1325782"/>
            <a:ext cx="832586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041200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6" t="20468" r="58023" b="62996"/>
          <a:stretch>
            <a:fillRect/>
          </a:stretch>
        </p:blipFill>
        <p:spPr bwMode="auto">
          <a:xfrm>
            <a:off x="78520" y="2808983"/>
            <a:ext cx="1338832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7"/>
          <a:stretch/>
        </p:blipFill>
        <p:spPr bwMode="auto">
          <a:xfrm>
            <a:off x="1467605" y="2808983"/>
            <a:ext cx="993731" cy="11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025713"/>
            <a:ext cx="979378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3"/>
          <a:stretch/>
        </p:blipFill>
        <p:spPr bwMode="auto">
          <a:xfrm>
            <a:off x="2511589" y="2808983"/>
            <a:ext cx="1266900" cy="11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65" y="4025713"/>
            <a:ext cx="1115063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559" y="4025713"/>
            <a:ext cx="1130741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40520" y="4014912"/>
            <a:ext cx="5595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Благодарен за высококачественный </a:t>
            </a:r>
            <a:r>
              <a:rPr lang="ru-RU" sz="1600" dirty="0"/>
              <a:t>и самоотверженный труд </a:t>
            </a:r>
            <a:r>
              <a:rPr lang="ru-RU" sz="1600" dirty="0" smtClean="0"/>
              <a:t>всем</a:t>
            </a:r>
            <a:r>
              <a:rPr lang="en-US" sz="1600" dirty="0" smtClean="0"/>
              <a:t> </a:t>
            </a:r>
            <a:r>
              <a:rPr lang="ru-RU" sz="1600" dirty="0" smtClean="0"/>
              <a:t>участникам </a:t>
            </a:r>
            <a:r>
              <a:rPr lang="ru-RU" sz="1600" dirty="0"/>
              <a:t>серийного изготовления узлов и устройств для установки </a:t>
            </a:r>
            <a:r>
              <a:rPr lang="ru-RU" sz="1600" dirty="0" smtClean="0"/>
              <a:t>«LHC </a:t>
            </a:r>
            <a:r>
              <a:rPr lang="ru-RU" sz="1600" dirty="0" err="1" smtClean="0"/>
              <a:t>Damper</a:t>
            </a:r>
            <a:r>
              <a:rPr lang="ru-RU" sz="1600" dirty="0" smtClean="0"/>
              <a:t>»</a:t>
            </a:r>
            <a:r>
              <a:rPr lang="en-US" sz="1600" dirty="0" smtClean="0"/>
              <a:t> </a:t>
            </a:r>
            <a:r>
              <a:rPr lang="ru-RU" sz="1600" dirty="0" smtClean="0"/>
              <a:t>в </a:t>
            </a:r>
            <a:r>
              <a:rPr lang="ru-RU" sz="1600" dirty="0"/>
              <a:t>производственных </a:t>
            </a:r>
            <a:r>
              <a:rPr lang="ru-RU" sz="1600" dirty="0" err="1" smtClean="0"/>
              <a:t>подразде-лениях</a:t>
            </a:r>
            <a:r>
              <a:rPr lang="ru-RU" sz="1600" dirty="0" smtClean="0"/>
              <a:t> </a:t>
            </a:r>
            <a:r>
              <a:rPr lang="ru-RU" sz="1600" dirty="0"/>
              <a:t>ОИЯИ и на уральских заводах в 2004 </a:t>
            </a:r>
            <a:r>
              <a:rPr lang="ru-RU" sz="1600" dirty="0" smtClean="0"/>
              <a:t>– 2006</a:t>
            </a:r>
            <a:r>
              <a:rPr lang="en-US" sz="1600" dirty="0" smtClean="0"/>
              <a:t> </a:t>
            </a:r>
            <a:r>
              <a:rPr lang="ru-RU" sz="1600" dirty="0" smtClean="0"/>
              <a:t>гг</a:t>
            </a:r>
            <a:r>
              <a:rPr lang="ru-RU" sz="1600" dirty="0"/>
              <a:t>.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" t="4978" r="53003" b="47733"/>
          <a:stretch/>
        </p:blipFill>
        <p:spPr>
          <a:xfrm>
            <a:off x="4063743" y="1325782"/>
            <a:ext cx="1916388" cy="14400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2" t="30578" r="14301" b="11111"/>
          <a:stretch/>
        </p:blipFill>
        <p:spPr>
          <a:xfrm>
            <a:off x="5999542" y="1325782"/>
            <a:ext cx="1557646" cy="1440000"/>
          </a:xfrm>
          <a:prstGeom prst="rect">
            <a:avLst/>
          </a:prstGeom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89" t="28000" r="44703" b="52109"/>
          <a:stretch/>
        </p:blipFill>
        <p:spPr bwMode="auto">
          <a:xfrm>
            <a:off x="7744809" y="2808983"/>
            <a:ext cx="648000" cy="1192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1" descr="p1010056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40251" r="23366" b="16775"/>
          <a:stretch/>
        </p:blipFill>
        <p:spPr bwMode="auto">
          <a:xfrm>
            <a:off x="8443061" y="2808983"/>
            <a:ext cx="659347" cy="11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171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02817" y="1851670"/>
            <a:ext cx="476167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Конечно, фамилию В.П. в заголовке скорее надо понимать как мемориальную особенность нашего семинара. Имеется в виду не только  его личный научный вклад, но и удивительная способность руководить и цементировать работу большого коллектива очень разнообразных специалистов – от теоретиков до вспомогательного персонала. </a:t>
            </a:r>
            <a:endParaRPr lang="en-US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alt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А.Н.Лебедев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29836"/>
            <a:ext cx="7884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/>
              <a:t>8-й международный семинар «Проблемы ускорителей заряженных частиц: электронные </a:t>
            </a:r>
            <a:r>
              <a:rPr lang="ru-RU" altLang="ru-RU" b="1" dirty="0" err="1"/>
              <a:t>коллайдеры</a:t>
            </a:r>
            <a:r>
              <a:rPr lang="ru-RU" altLang="ru-RU" b="1" dirty="0"/>
              <a:t>; проекты ускорителей релятивистских тяжелых ионов», посвященный памяти </a:t>
            </a:r>
            <a:r>
              <a:rPr lang="ru-RU" altLang="ru-RU" b="1" dirty="0" err="1"/>
              <a:t>В.П.Саранцева</a:t>
            </a:r>
            <a:r>
              <a:rPr lang="en-US" altLang="ru-RU" dirty="0"/>
              <a:t>. </a:t>
            </a:r>
            <a:endParaRPr lang="ru-RU" altLang="ru-RU" dirty="0"/>
          </a:p>
          <a:p>
            <a:pPr algn="r"/>
            <a:r>
              <a:rPr lang="en-US" altLang="ru-RU" dirty="0"/>
              <a:t>31.08 – 5.09.2009. </a:t>
            </a:r>
            <a:r>
              <a:rPr lang="ru-RU" altLang="ru-RU" dirty="0"/>
              <a:t>Алушта</a:t>
            </a:r>
          </a:p>
        </p:txBody>
      </p:sp>
      <p:sp>
        <p:nvSpPr>
          <p:cNvPr id="4" name="Нижний колонтитул 26"/>
          <p:cNvSpPr>
            <a:spLocks noGrp="1"/>
          </p:cNvSpPr>
          <p:nvPr>
            <p:ph type="ftr" sz="quarter" idx="11"/>
          </p:nvPr>
        </p:nvSpPr>
        <p:spPr>
          <a:xfrm>
            <a:off x="5204792" y="4767264"/>
            <a:ext cx="2463552" cy="273844"/>
          </a:xfrm>
        </p:spPr>
        <p:txBody>
          <a:bodyPr/>
          <a:lstStyle/>
          <a:p>
            <a:r>
              <a:rPr lang="en-US" dirty="0" smtClean="0"/>
              <a:t>LHC Damper. </a:t>
            </a:r>
            <a:r>
              <a:rPr lang="en-US" dirty="0" err="1" smtClean="0"/>
              <a:t>V.M.Zhabitsky</a:t>
            </a:r>
            <a:endParaRPr lang="ru-RU" dirty="0"/>
          </a:p>
        </p:txBody>
      </p:sp>
      <p:sp>
        <p:nvSpPr>
          <p:cNvPr id="5" name="Номер слайда 27"/>
          <p:cNvSpPr>
            <a:spLocks noGrp="1"/>
          </p:cNvSpPr>
          <p:nvPr>
            <p:ph type="sldNum" sz="quarter" idx="12"/>
          </p:nvPr>
        </p:nvSpPr>
        <p:spPr>
          <a:xfrm>
            <a:off x="7668344" y="4782742"/>
            <a:ext cx="792088" cy="273844"/>
          </a:xfrm>
        </p:spPr>
        <p:txBody>
          <a:bodyPr/>
          <a:lstStyle/>
          <a:p>
            <a:r>
              <a:rPr lang="en-US" dirty="0" smtClean="0"/>
              <a:t>#</a:t>
            </a:r>
            <a:fld id="{35B69436-A85F-4B0B-B5BE-EC6F00CFA5B1}" type="slidenum">
              <a:rPr lang="ru-RU" smtClean="0"/>
              <a:t>18</a:t>
            </a:fld>
            <a:endParaRPr lang="ru-RU" dirty="0"/>
          </a:p>
        </p:txBody>
      </p:sp>
      <p:sp>
        <p:nvSpPr>
          <p:cNvPr id="6" name="Номер слайда 27"/>
          <p:cNvSpPr txBox="1">
            <a:spLocks/>
          </p:cNvSpPr>
          <p:nvPr/>
        </p:nvSpPr>
        <p:spPr>
          <a:xfrm>
            <a:off x="8460432" y="4782742"/>
            <a:ext cx="4705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/  </a:t>
            </a:r>
            <a:endParaRPr lang="ru-RU" dirty="0"/>
          </a:p>
        </p:txBody>
      </p:sp>
      <p:sp>
        <p:nvSpPr>
          <p:cNvPr id="7" name="Овал 6"/>
          <p:cNvSpPr>
            <a:spLocks noChangeAspect="1"/>
          </p:cNvSpPr>
          <p:nvPr/>
        </p:nvSpPr>
        <p:spPr>
          <a:xfrm>
            <a:off x="8721623" y="4813942"/>
            <a:ext cx="180000" cy="1738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31590"/>
            <a:ext cx="3960440" cy="280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ar_III_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260351"/>
            <a:ext cx="3003252" cy="477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fot_obl_s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15888"/>
            <a:ext cx="2743796" cy="401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sar_I_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" b="2243"/>
          <a:stretch>
            <a:fillRect/>
          </a:stretch>
        </p:blipFill>
        <p:spPr bwMode="auto">
          <a:xfrm>
            <a:off x="3419874" y="915566"/>
            <a:ext cx="2524125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34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veks-f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1" b="1499"/>
          <a:stretch/>
        </p:blipFill>
        <p:spPr bwMode="auto">
          <a:xfrm>
            <a:off x="107504" y="14307"/>
            <a:ext cx="8928000" cy="507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3" y="2571750"/>
            <a:ext cx="8928000" cy="255454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ru-RU" altLang="ru-RU" sz="1600" b="1" dirty="0">
                <a:cs typeface="Times New Roman" panose="02020603050405020304" pitchFamily="18" charset="0"/>
              </a:rPr>
              <a:t>В.П. среди нас имел наибольшее право называться исследователем и ученым. Когда запуск синхрофазотрона был завершен, я стремился найти другое место работы, где мог бы создавать новый прибор, а не просто эксплуатировать старый. Мне была предложена работа в Ереване, где создавался электронный синхротрон. И в момент, когда это должно было свершиться, </a:t>
            </a:r>
            <a:r>
              <a:rPr lang="ru-RU" altLang="ru-RU" sz="1600" b="1" dirty="0" err="1">
                <a:cs typeface="Times New Roman" panose="02020603050405020304" pitchFamily="18" charset="0"/>
              </a:rPr>
              <a:t>В.И.Векслер</a:t>
            </a:r>
            <a:r>
              <a:rPr lang="ru-RU" altLang="ru-RU" sz="1600" b="1" dirty="0">
                <a:cs typeface="Times New Roman" panose="02020603050405020304" pitchFamily="18" charset="0"/>
              </a:rPr>
              <a:t> предложил мне заняться электронными кольцами. Я, видимо, не был рожден «исследователем до корня волос», меня это предложение испугало. А Владислав Павлович оказался храбрее и взял на себя этот тяжелейший груз, за что, я думаю, мы сегодня так глубоко его уважаем, так чествуем в этот день.</a:t>
            </a:r>
          </a:p>
          <a:p>
            <a:pPr algn="r"/>
            <a:r>
              <a:rPr lang="ru-RU" altLang="ru-RU" sz="1600" b="1" dirty="0">
                <a:cs typeface="Times New Roman" panose="02020603050405020304" pitchFamily="18" charset="0"/>
              </a:rPr>
              <a:t>С.К. Есин. Октябрь 1995 года, Дубна. </a:t>
            </a:r>
            <a:br>
              <a:rPr lang="ru-RU" altLang="ru-RU" sz="1600" b="1" dirty="0">
                <a:cs typeface="Times New Roman" panose="02020603050405020304" pitchFamily="18" charset="0"/>
              </a:rPr>
            </a:br>
            <a:r>
              <a:rPr lang="ru-RU" altLang="ru-RU" sz="1600" b="1" dirty="0">
                <a:cs typeface="Times New Roman" panose="02020603050405020304" pitchFamily="18" charset="0"/>
              </a:rPr>
              <a:t>Семинар, посвященный 65-летию со дня рождения </a:t>
            </a:r>
            <a:r>
              <a:rPr lang="ru-RU" altLang="ru-RU" sz="1600" b="1" dirty="0" err="1">
                <a:cs typeface="Times New Roman" panose="02020603050405020304" pitchFamily="18" charset="0"/>
              </a:rPr>
              <a:t>В.П.Саранцева</a:t>
            </a:r>
            <a:r>
              <a:rPr lang="ru-RU" altLang="ru-RU" sz="1600" b="1" dirty="0"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251520" y="267494"/>
            <a:ext cx="2531441" cy="1834532"/>
            <a:chOff x="200114" y="99291"/>
            <a:chExt cx="2531441" cy="1834532"/>
          </a:xfrm>
        </p:grpSpPr>
        <p:pic>
          <p:nvPicPr>
            <p:cNvPr id="10" name="Picture 7" descr="sar_II_0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114" y="99291"/>
              <a:ext cx="2531441" cy="180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277702" y="1370912"/>
              <a:ext cx="2376264" cy="56291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 anchor="ctr" anchorCtr="1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altLang="ru-RU" sz="1400" b="1" dirty="0" err="1">
                  <a:solidFill>
                    <a:srgbClr val="FFFF00"/>
                  </a:solidFill>
                  <a:cs typeface="Times New Roman" panose="02020603050405020304" pitchFamily="18" charset="0"/>
                </a:rPr>
                <a:t>В.П.Саранцев</a:t>
              </a:r>
              <a:r>
                <a:rPr lang="ru-RU" altLang="ru-RU" sz="1400" b="1" dirty="0">
                  <a:solidFill>
                    <a:srgbClr val="FFFF00"/>
                  </a:solidFill>
                  <a:cs typeface="Times New Roman" panose="02020603050405020304" pitchFamily="18" charset="0"/>
                </a:rPr>
                <a:t>, </a:t>
              </a:r>
              <a:endParaRPr lang="ru-RU" altLang="ru-RU" sz="1400" b="1" dirty="0" smtClean="0">
                <a:solidFill>
                  <a:srgbClr val="FFFF00"/>
                </a:solidFill>
                <a:cs typeface="Times New Roman" panose="02020603050405020304" pitchFamily="18" charset="0"/>
              </a:endParaRPr>
            </a:p>
            <a:p>
              <a:pPr algn="ctr">
                <a:lnSpc>
                  <a:spcPts val="1200"/>
                </a:lnSpc>
              </a:pPr>
              <a:r>
                <a:rPr lang="ru-RU" altLang="ru-RU" sz="1400" b="1" dirty="0" err="1" smtClean="0">
                  <a:solidFill>
                    <a:srgbClr val="FFFF00"/>
                  </a:solidFill>
                  <a:cs typeface="Times New Roman" panose="02020603050405020304" pitchFamily="18" charset="0"/>
                </a:rPr>
                <a:t>Л.П.Зиновьев</a:t>
              </a:r>
              <a:r>
                <a:rPr lang="ru-RU" altLang="ru-RU" sz="1400" b="1" dirty="0">
                  <a:solidFill>
                    <a:srgbClr val="FFFF00"/>
                  </a:solidFill>
                  <a:cs typeface="Times New Roman" panose="02020603050405020304" pitchFamily="18" charset="0"/>
                </a:rPr>
                <a:t>, </a:t>
              </a:r>
              <a:endParaRPr lang="ru-RU" altLang="ru-RU" sz="1400" b="1" dirty="0" smtClean="0">
                <a:solidFill>
                  <a:srgbClr val="FFFF00"/>
                </a:solidFill>
                <a:cs typeface="Times New Roman" panose="02020603050405020304" pitchFamily="18" charset="0"/>
              </a:endParaRPr>
            </a:p>
            <a:p>
              <a:pPr algn="r">
                <a:lnSpc>
                  <a:spcPts val="1200"/>
                </a:lnSpc>
              </a:pPr>
              <a:r>
                <a:rPr lang="ru-RU" altLang="ru-RU" sz="1400" b="1" dirty="0" err="1" smtClean="0">
                  <a:solidFill>
                    <a:srgbClr val="FFFF00"/>
                  </a:solidFill>
                  <a:cs typeface="Times New Roman" panose="02020603050405020304" pitchFamily="18" charset="0"/>
                </a:rPr>
                <a:t>С.К.Есин</a:t>
              </a:r>
              <a:r>
                <a:rPr lang="ru-RU" altLang="ru-RU" sz="1400" b="1" dirty="0">
                  <a:solidFill>
                    <a:srgbClr val="FFFF00"/>
                  </a:solidFill>
                </a:rPr>
                <a:t>.</a:t>
              </a:r>
              <a:endParaRPr lang="en-US" altLang="ru-RU" sz="14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6732240" y="14307"/>
            <a:ext cx="2399118" cy="2607131"/>
            <a:chOff x="150713" y="-14442"/>
            <a:chExt cx="2399118" cy="2607131"/>
          </a:xfrm>
        </p:grpSpPr>
        <p:pic>
          <p:nvPicPr>
            <p:cNvPr id="12" name="Picture 4" descr="pic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864" y="-14442"/>
              <a:ext cx="2232248" cy="2585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Прямоугольник 12"/>
            <p:cNvSpPr/>
            <p:nvPr/>
          </p:nvSpPr>
          <p:spPr>
            <a:xfrm>
              <a:off x="150713" y="2069469"/>
              <a:ext cx="23991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ru-RU" altLang="ru-RU" sz="1400" b="1" dirty="0" err="1">
                  <a:solidFill>
                    <a:srgbClr val="FFFF00"/>
                  </a:solidFill>
                </a:rPr>
                <a:t>В.П.Саранцев</a:t>
              </a:r>
              <a:r>
                <a:rPr lang="ru-RU" altLang="ru-RU" sz="1400" b="1" dirty="0">
                  <a:solidFill>
                    <a:srgbClr val="FFFF00"/>
                  </a:solidFill>
                </a:rPr>
                <a:t>, </a:t>
              </a:r>
              <a:r>
                <a:rPr lang="ru-RU" altLang="ru-RU" sz="1400" b="1" dirty="0" smtClean="0">
                  <a:solidFill>
                    <a:srgbClr val="FFFF00"/>
                  </a:solidFill>
                </a:rPr>
                <a:t> </a:t>
              </a:r>
              <a:r>
                <a:rPr lang="ru-RU" altLang="ru-RU" sz="1400" b="1" dirty="0" err="1" smtClean="0">
                  <a:solidFill>
                    <a:srgbClr val="FFFF00"/>
                  </a:solidFill>
                </a:rPr>
                <a:t>В.И.Векслер</a:t>
              </a:r>
              <a:r>
                <a:rPr lang="ru-RU" altLang="ru-RU" sz="1400" b="1" dirty="0" smtClean="0">
                  <a:solidFill>
                    <a:srgbClr val="FFFF00"/>
                  </a:solidFill>
                </a:rPr>
                <a:t>. </a:t>
              </a:r>
            </a:p>
            <a:p>
              <a:pPr algn="r"/>
              <a:r>
                <a:rPr lang="ru-RU" altLang="ru-RU" sz="1400" b="1" dirty="0" smtClean="0">
                  <a:solidFill>
                    <a:srgbClr val="FFFF00"/>
                  </a:solidFill>
                </a:rPr>
                <a:t>1962 г.</a:t>
              </a:r>
              <a:endParaRPr lang="en-US" altLang="ru-RU" sz="14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15" name="Овал 14"/>
          <p:cNvSpPr>
            <a:spLocks noChangeAspect="1"/>
          </p:cNvSpPr>
          <p:nvPr/>
        </p:nvSpPr>
        <p:spPr>
          <a:xfrm>
            <a:off x="107504" y="4813942"/>
            <a:ext cx="180000" cy="1738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63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2CAE089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84" y="115889"/>
            <a:ext cx="2646416" cy="432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35DE3B0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7" b="4344"/>
          <a:stretch/>
        </p:blipFill>
        <p:spPr bwMode="auto">
          <a:xfrm>
            <a:off x="629431" y="745843"/>
            <a:ext cx="2502409" cy="392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91C285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7" t="44633" b="26938"/>
          <a:stretch>
            <a:fillRect/>
          </a:stretch>
        </p:blipFill>
        <p:spPr bwMode="auto">
          <a:xfrm>
            <a:off x="1728192" y="3225968"/>
            <a:ext cx="1619672" cy="93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Номер слайда 27"/>
          <p:cNvSpPr>
            <a:spLocks noGrp="1"/>
          </p:cNvSpPr>
          <p:nvPr>
            <p:ph type="sldNum" sz="quarter" idx="12"/>
          </p:nvPr>
        </p:nvSpPr>
        <p:spPr>
          <a:xfrm>
            <a:off x="7668344" y="4782742"/>
            <a:ext cx="792088" cy="273844"/>
          </a:xfrm>
        </p:spPr>
        <p:txBody>
          <a:bodyPr/>
          <a:lstStyle/>
          <a:p>
            <a:r>
              <a:rPr lang="en-US" dirty="0" smtClean="0"/>
              <a:t>#</a:t>
            </a:r>
            <a:fld id="{35B69436-A85F-4B0B-B5BE-EC6F00CFA5B1}" type="slidenum">
              <a:rPr lang="ru-RU" smtClean="0"/>
              <a:t>3</a:t>
            </a:fld>
            <a:endParaRPr lang="ru-RU" dirty="0"/>
          </a:p>
        </p:txBody>
      </p:sp>
      <p:sp>
        <p:nvSpPr>
          <p:cNvPr id="12" name="Номер слайда 27"/>
          <p:cNvSpPr txBox="1">
            <a:spLocks/>
          </p:cNvSpPr>
          <p:nvPr/>
        </p:nvSpPr>
        <p:spPr>
          <a:xfrm>
            <a:off x="8460432" y="4782742"/>
            <a:ext cx="4705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/  </a:t>
            </a:r>
            <a:endParaRPr lang="ru-RU" dirty="0"/>
          </a:p>
        </p:txBody>
      </p:sp>
      <p:sp>
        <p:nvSpPr>
          <p:cNvPr id="13" name="Овал 12"/>
          <p:cNvSpPr>
            <a:spLocks noChangeAspect="1"/>
          </p:cNvSpPr>
          <p:nvPr/>
        </p:nvSpPr>
        <p:spPr>
          <a:xfrm>
            <a:off x="8721623" y="4813942"/>
            <a:ext cx="180000" cy="1738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5" descr="C1C744F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6" t="10727" r="1888" b="39456"/>
          <a:stretch>
            <a:fillRect/>
          </a:stretch>
        </p:blipFill>
        <p:spPr bwMode="auto">
          <a:xfrm>
            <a:off x="3708932" y="141931"/>
            <a:ext cx="5127201" cy="438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31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107504" y="123479"/>
            <a:ext cx="3189372" cy="2232247"/>
            <a:chOff x="107504" y="123479"/>
            <a:chExt cx="3189372" cy="2232247"/>
          </a:xfrm>
          <a:solidFill>
            <a:schemeClr val="bg1">
              <a:lumMod val="95000"/>
              <a:alpha val="30000"/>
            </a:schemeClr>
          </a:solidFill>
        </p:grpSpPr>
        <p:pic>
          <p:nvPicPr>
            <p:cNvPr id="4" name="Picture 3" descr="sar_II_30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"/>
            <a:stretch/>
          </p:blipFill>
          <p:spPr bwMode="auto">
            <a:xfrm>
              <a:off x="107504" y="123479"/>
              <a:ext cx="3189372" cy="22322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124547" y="1986394"/>
              <a:ext cx="3155287" cy="3693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ru-RU" dirty="0">
                  <a:solidFill>
                    <a:srgbClr val="FFFF00"/>
                  </a:solidFill>
                </a:rPr>
                <a:t>V</a:t>
              </a:r>
              <a:r>
                <a:rPr lang="ru-RU" altLang="ru-RU" dirty="0">
                  <a:solidFill>
                    <a:srgbClr val="FFFF00"/>
                  </a:solidFill>
                </a:rPr>
                <a:t>.</a:t>
              </a:r>
              <a:r>
                <a:rPr lang="en-US" altLang="ru-RU" dirty="0">
                  <a:solidFill>
                    <a:srgbClr val="FFFF00"/>
                  </a:solidFill>
                </a:rPr>
                <a:t>P</a:t>
              </a:r>
              <a:r>
                <a:rPr lang="ru-RU" altLang="ru-RU" dirty="0">
                  <a:solidFill>
                    <a:srgbClr val="FFFF00"/>
                  </a:solidFill>
                </a:rPr>
                <a:t>. </a:t>
              </a:r>
              <a:r>
                <a:rPr lang="en-US" altLang="ru-RU" dirty="0" err="1">
                  <a:solidFill>
                    <a:srgbClr val="FFFF00"/>
                  </a:solidFill>
                </a:rPr>
                <a:t>Sarantsev</a:t>
              </a:r>
              <a:r>
                <a:rPr lang="ru-RU" altLang="ru-RU" dirty="0">
                  <a:solidFill>
                    <a:srgbClr val="FFFF00"/>
                  </a:solidFill>
                </a:rPr>
                <a:t>,  </a:t>
              </a:r>
              <a:r>
                <a:rPr lang="en-US" altLang="ru-RU" dirty="0">
                  <a:solidFill>
                    <a:srgbClr val="FFFF00"/>
                  </a:solidFill>
                </a:rPr>
                <a:t>I</a:t>
              </a:r>
              <a:r>
                <a:rPr lang="ru-RU" altLang="ru-RU" dirty="0">
                  <a:solidFill>
                    <a:srgbClr val="FFFF00"/>
                  </a:solidFill>
                </a:rPr>
                <a:t>.</a:t>
              </a:r>
              <a:r>
                <a:rPr lang="en-US" altLang="ru-RU" dirty="0">
                  <a:solidFill>
                    <a:srgbClr val="FFFF00"/>
                  </a:solidFill>
                </a:rPr>
                <a:t>N</a:t>
              </a:r>
              <a:r>
                <a:rPr lang="ru-RU" altLang="ru-RU" dirty="0">
                  <a:solidFill>
                    <a:srgbClr val="FFFF00"/>
                  </a:solidFill>
                </a:rPr>
                <a:t>. </a:t>
              </a:r>
              <a:r>
                <a:rPr lang="en-US" altLang="ru-RU" dirty="0">
                  <a:solidFill>
                    <a:srgbClr val="FFFF00"/>
                  </a:solidFill>
                </a:rPr>
                <a:t>Ivanov, 19</a:t>
              </a:r>
              <a:r>
                <a:rPr lang="ru-RU" altLang="ru-RU" dirty="0">
                  <a:solidFill>
                    <a:srgbClr val="FFFF00"/>
                  </a:solidFill>
                </a:rPr>
                <a:t>91</a:t>
              </a:r>
              <a:endParaRPr lang="en-US" altLang="ru-RU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3334443" y="135276"/>
            <a:ext cx="2262275" cy="2232000"/>
            <a:chOff x="3415368" y="135276"/>
            <a:chExt cx="2262275" cy="223200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1" r="6866"/>
            <a:stretch/>
          </p:blipFill>
          <p:spPr>
            <a:xfrm>
              <a:off x="3415368" y="135276"/>
              <a:ext cx="2262275" cy="2232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528214" y="1997944"/>
              <a:ext cx="2036583" cy="369332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C. Rubbia, I.A. </a:t>
              </a:r>
              <a:r>
                <a:rPr lang="en-US" dirty="0" err="1" smtClean="0">
                  <a:solidFill>
                    <a:srgbClr val="FFFF00"/>
                  </a:solidFill>
                </a:rPr>
                <a:t>Savin</a:t>
              </a:r>
              <a:endParaRPr lang="ru-RU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5634285" y="123479"/>
            <a:ext cx="3330203" cy="2232989"/>
            <a:chOff x="5634285" y="123479"/>
            <a:chExt cx="3330203" cy="2232989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4285" y="123479"/>
              <a:ext cx="3330203" cy="2232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691125" y="1987136"/>
              <a:ext cx="3216522" cy="369332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FF00"/>
                  </a:solidFill>
                </a:rPr>
                <a:t>D.Boussard</a:t>
              </a:r>
              <a:r>
                <a:rPr lang="en-US" dirty="0" smtClean="0">
                  <a:solidFill>
                    <a:srgbClr val="FFFF00"/>
                  </a:solidFill>
                </a:rPr>
                <a:t> (CERN) at JINR, 1991</a:t>
              </a:r>
              <a:endParaRPr lang="ru-RU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" r="16761"/>
          <a:stretch/>
        </p:blipFill>
        <p:spPr>
          <a:xfrm>
            <a:off x="107504" y="2643758"/>
            <a:ext cx="5446079" cy="1512168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5634285" y="2458970"/>
            <a:ext cx="3330000" cy="2220000"/>
            <a:chOff x="5634285" y="2458970"/>
            <a:chExt cx="3330000" cy="2220000"/>
          </a:xfrm>
        </p:grpSpPr>
        <p:pic>
          <p:nvPicPr>
            <p:cNvPr id="18" name="Picture 7" descr="910506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72" r="7880"/>
            <a:stretch>
              <a:fillRect/>
            </a:stretch>
          </p:blipFill>
          <p:spPr bwMode="auto">
            <a:xfrm>
              <a:off x="5634285" y="2458970"/>
              <a:ext cx="3330000" cy="22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8172400" y="2571750"/>
              <a:ext cx="693737" cy="369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ru-RU" dirty="0">
                  <a:solidFill>
                    <a:schemeClr val="bg1"/>
                  </a:solidFill>
                  <a:effectLst/>
                </a:rPr>
                <a:t>CERN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5649668" y="2476844"/>
            <a:ext cx="1366837" cy="1397794"/>
            <a:chOff x="5649668" y="2476844"/>
            <a:chExt cx="1366837" cy="1397794"/>
          </a:xfrm>
        </p:grpSpPr>
        <p:pic>
          <p:nvPicPr>
            <p:cNvPr id="20" name="Picture 11" descr="041200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76" t="20468" r="58023" b="62996"/>
            <a:stretch>
              <a:fillRect/>
            </a:stretch>
          </p:blipFill>
          <p:spPr bwMode="auto">
            <a:xfrm>
              <a:off x="5649668" y="2476844"/>
              <a:ext cx="1366837" cy="1212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 Box 12"/>
            <p:cNvSpPr txBox="1">
              <a:spLocks noChangeArrowheads="1"/>
            </p:cNvSpPr>
            <p:nvPr/>
          </p:nvSpPr>
          <p:spPr bwMode="auto">
            <a:xfrm>
              <a:off x="5768730" y="3504750"/>
              <a:ext cx="1128712" cy="36988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r>
                <a:rPr lang="en-US" altLang="ru-RU" dirty="0" err="1" smtClean="0">
                  <a:solidFill>
                    <a:srgbClr val="FFFF00"/>
                  </a:solidFill>
                  <a:effectLst/>
                </a:rPr>
                <a:t>T.Linnecar</a:t>
              </a:r>
              <a:endParaRPr lang="ru-RU" altLang="ru-RU" dirty="0">
                <a:solidFill>
                  <a:srgbClr val="FFFF00"/>
                </a:solidFill>
                <a:effectLst/>
              </a:endParaRPr>
            </a:p>
          </p:txBody>
        </p:sp>
      </p:grpSp>
      <p:sp>
        <p:nvSpPr>
          <p:cNvPr id="17" name="Нижний колонтитул 26"/>
          <p:cNvSpPr>
            <a:spLocks noGrp="1"/>
          </p:cNvSpPr>
          <p:nvPr>
            <p:ph type="ftr" sz="quarter" idx="11"/>
          </p:nvPr>
        </p:nvSpPr>
        <p:spPr>
          <a:xfrm>
            <a:off x="5204792" y="4782742"/>
            <a:ext cx="2463552" cy="273844"/>
          </a:xfrm>
        </p:spPr>
        <p:txBody>
          <a:bodyPr/>
          <a:lstStyle/>
          <a:p>
            <a:r>
              <a:rPr lang="en-US" dirty="0" smtClean="0"/>
              <a:t>LHC Damper. </a:t>
            </a:r>
            <a:r>
              <a:rPr lang="en-US" dirty="0" err="1" smtClean="0"/>
              <a:t>V.M.Zhabitsky</a:t>
            </a:r>
            <a:endParaRPr lang="ru-RU" dirty="0"/>
          </a:p>
        </p:txBody>
      </p:sp>
      <p:sp>
        <p:nvSpPr>
          <p:cNvPr id="22" name="Номер слайда 27"/>
          <p:cNvSpPr>
            <a:spLocks noGrp="1"/>
          </p:cNvSpPr>
          <p:nvPr>
            <p:ph type="sldNum" sz="quarter" idx="12"/>
          </p:nvPr>
        </p:nvSpPr>
        <p:spPr>
          <a:xfrm>
            <a:off x="7668344" y="4782742"/>
            <a:ext cx="792088" cy="273844"/>
          </a:xfrm>
        </p:spPr>
        <p:txBody>
          <a:bodyPr/>
          <a:lstStyle/>
          <a:p>
            <a:r>
              <a:rPr lang="en-US" dirty="0" smtClean="0"/>
              <a:t>#</a:t>
            </a:r>
            <a:fld id="{35B69436-A85F-4B0B-B5BE-EC6F00CFA5B1}" type="slidenum">
              <a:rPr lang="ru-RU" smtClean="0"/>
              <a:t>4</a:t>
            </a:fld>
            <a:endParaRPr lang="ru-RU" dirty="0"/>
          </a:p>
        </p:txBody>
      </p:sp>
      <p:sp>
        <p:nvSpPr>
          <p:cNvPr id="23" name="Номер слайда 27"/>
          <p:cNvSpPr txBox="1">
            <a:spLocks/>
          </p:cNvSpPr>
          <p:nvPr/>
        </p:nvSpPr>
        <p:spPr>
          <a:xfrm>
            <a:off x="8460432" y="4782742"/>
            <a:ext cx="4705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/ 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" name="Овал 1"/>
          <p:cNvSpPr>
            <a:spLocks noChangeAspect="1"/>
          </p:cNvSpPr>
          <p:nvPr/>
        </p:nvSpPr>
        <p:spPr>
          <a:xfrm>
            <a:off x="8721623" y="4813942"/>
            <a:ext cx="180000" cy="1738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13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 flipH="1" flipV="1">
            <a:off x="4284663" y="1075655"/>
            <a:ext cx="1366837" cy="8651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" name="Line 3"/>
          <p:cNvSpPr>
            <a:spLocks noChangeShapeType="1"/>
          </p:cNvSpPr>
          <p:nvPr/>
        </p:nvSpPr>
        <p:spPr bwMode="auto">
          <a:xfrm flipH="1">
            <a:off x="4069235" y="1364580"/>
            <a:ext cx="17463" cy="15128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5130800" y="1640805"/>
            <a:ext cx="3419475" cy="34194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6775450" y="1580480"/>
            <a:ext cx="144463" cy="144463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Oval 8"/>
          <p:cNvSpPr>
            <a:spLocks noChangeAspect="1" noChangeArrowheads="1"/>
          </p:cNvSpPr>
          <p:nvPr/>
        </p:nvSpPr>
        <p:spPr bwMode="auto">
          <a:xfrm>
            <a:off x="5192713" y="2688555"/>
            <a:ext cx="115887" cy="1158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4356100" y="2804443"/>
            <a:ext cx="792163" cy="2159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5148263" y="2733005"/>
            <a:ext cx="144462" cy="144463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 rot="17280000">
            <a:off x="5029201" y="2629817"/>
            <a:ext cx="431800" cy="2889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3789484" y="2804443"/>
            <a:ext cx="576262" cy="431800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 rot="1917080">
            <a:off x="5713413" y="2120230"/>
            <a:ext cx="647700" cy="288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 rot="-2228748">
            <a:off x="5541963" y="1867818"/>
            <a:ext cx="431800" cy="28892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" name="AutoShape 19"/>
          <p:cNvSpPr>
            <a:spLocks/>
          </p:cNvSpPr>
          <p:nvPr/>
        </p:nvSpPr>
        <p:spPr bwMode="auto">
          <a:xfrm>
            <a:off x="171450" y="1403425"/>
            <a:ext cx="2233613" cy="376237"/>
          </a:xfrm>
          <a:prstGeom prst="accentBorderCallout2">
            <a:avLst>
              <a:gd name="adj1" fmla="val 30380"/>
              <a:gd name="adj2" fmla="val 103412"/>
              <a:gd name="adj3" fmla="val 30380"/>
              <a:gd name="adj4" fmla="val 107958"/>
              <a:gd name="adj5" fmla="val 422129"/>
              <a:gd name="adj6" fmla="val 159667"/>
            </a:avLst>
          </a:prstGeom>
          <a:solidFill>
            <a:srgbClr val="FF993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anchor="ctr">
            <a:spAutoFit/>
          </a:bodyPr>
          <a:lstStyle/>
          <a:p>
            <a:r>
              <a:rPr lang="en-US" altLang="ru-RU">
                <a:solidFill>
                  <a:schemeClr val="tx1"/>
                </a:solidFill>
                <a:effectLst/>
              </a:rPr>
              <a:t>Front Electronics</a:t>
            </a:r>
          </a:p>
        </p:txBody>
      </p:sp>
      <p:sp>
        <p:nvSpPr>
          <p:cNvPr id="17" name="AutoShape 20"/>
          <p:cNvSpPr>
            <a:spLocks/>
          </p:cNvSpPr>
          <p:nvPr/>
        </p:nvSpPr>
        <p:spPr bwMode="auto">
          <a:xfrm>
            <a:off x="165512" y="843880"/>
            <a:ext cx="2879725" cy="376238"/>
          </a:xfrm>
          <a:prstGeom prst="accentBorderCallout2">
            <a:avLst>
              <a:gd name="adj1" fmla="val 30380"/>
              <a:gd name="adj2" fmla="val 102648"/>
              <a:gd name="adj3" fmla="val 30380"/>
              <a:gd name="adj4" fmla="val 105569"/>
              <a:gd name="adj5" fmla="val 336458"/>
              <a:gd name="adj6" fmla="val 123819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tIns="46800" bIns="46800" anchor="ctr">
            <a:spAutoFit/>
          </a:bodyPr>
          <a:lstStyle/>
          <a:p>
            <a:r>
              <a:rPr lang="en-US" altLang="ru-RU" dirty="0">
                <a:solidFill>
                  <a:schemeClr val="tx1"/>
                </a:solidFill>
                <a:effectLst/>
              </a:rPr>
              <a:t>Digital Signal Processor</a:t>
            </a:r>
          </a:p>
        </p:txBody>
      </p:sp>
      <p:sp>
        <p:nvSpPr>
          <p:cNvPr id="18" name="AutoShape 21"/>
          <p:cNvSpPr>
            <a:spLocks/>
          </p:cNvSpPr>
          <p:nvPr/>
        </p:nvSpPr>
        <p:spPr bwMode="auto">
          <a:xfrm>
            <a:off x="5164882" y="786424"/>
            <a:ext cx="914400" cy="376237"/>
          </a:xfrm>
          <a:prstGeom prst="accentBorderCallout2">
            <a:avLst>
              <a:gd name="adj1" fmla="val 30380"/>
              <a:gd name="adj2" fmla="val -8333"/>
              <a:gd name="adj3" fmla="val 30380"/>
              <a:gd name="adj4" fmla="val -46875"/>
              <a:gd name="adj5" fmla="val 59340"/>
              <a:gd name="adj6" fmla="val -84454"/>
            </a:avLst>
          </a:prstGeom>
          <a:solidFill>
            <a:schemeClr val="tx2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anchor="ctr">
            <a:spAutoFit/>
          </a:bodyPr>
          <a:lstStyle/>
          <a:p>
            <a:r>
              <a:rPr lang="en-US" altLang="ru-RU" dirty="0">
                <a:solidFill>
                  <a:schemeClr val="tx1"/>
                </a:solidFill>
                <a:effectLst/>
              </a:rPr>
              <a:t>Delay</a:t>
            </a:r>
          </a:p>
        </p:txBody>
      </p:sp>
      <p:sp>
        <p:nvSpPr>
          <p:cNvPr id="19" name="AutoShape 22"/>
          <p:cNvSpPr>
            <a:spLocks/>
          </p:cNvSpPr>
          <p:nvPr/>
        </p:nvSpPr>
        <p:spPr bwMode="auto">
          <a:xfrm>
            <a:off x="6388499" y="1114947"/>
            <a:ext cx="1855909" cy="369332"/>
          </a:xfrm>
          <a:prstGeom prst="accentBorderCallout2">
            <a:avLst>
              <a:gd name="adj1" fmla="val 30380"/>
              <a:gd name="adj2" fmla="val -6250"/>
              <a:gd name="adj3" fmla="val 30380"/>
              <a:gd name="adj4" fmla="val -34898"/>
              <a:gd name="adj5" fmla="val 75839"/>
              <a:gd name="adj6" fmla="val -61729"/>
            </a:avLst>
          </a:prstGeom>
          <a:solidFill>
            <a:srgbClr val="FF993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 anchor="ctr">
            <a:spAutoFit/>
          </a:bodyPr>
          <a:lstStyle/>
          <a:p>
            <a:r>
              <a:rPr lang="en-US" altLang="ru-RU" dirty="0" smtClean="0">
                <a:solidFill>
                  <a:schemeClr val="tx1"/>
                </a:solidFill>
                <a:effectLst/>
              </a:rPr>
              <a:t>Power Amplifier</a:t>
            </a:r>
            <a:endParaRPr lang="en-US" altLang="ru-RU" dirty="0">
              <a:solidFill>
                <a:schemeClr val="tx1"/>
              </a:solidFill>
              <a:effectLst/>
            </a:endParaRPr>
          </a:p>
        </p:txBody>
      </p:sp>
      <p:sp>
        <p:nvSpPr>
          <p:cNvPr id="20" name="Rectangle 23"/>
          <p:cNvSpPr>
            <a:spLocks noChangeArrowheads="1"/>
          </p:cNvSpPr>
          <p:nvPr/>
        </p:nvSpPr>
        <p:spPr bwMode="auto">
          <a:xfrm rot="2109962">
            <a:off x="4911725" y="1356643"/>
            <a:ext cx="287338" cy="431800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3783546" y="1958305"/>
            <a:ext cx="576262" cy="431800"/>
          </a:xfrm>
          <a:prstGeom prst="rect">
            <a:avLst/>
          </a:prstGeom>
          <a:solidFill>
            <a:srgbClr val="00CC00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" name="Rectangle 13"/>
          <p:cNvSpPr>
            <a:spLocks noChangeArrowheads="1"/>
          </p:cNvSpPr>
          <p:nvPr/>
        </p:nvSpPr>
        <p:spPr bwMode="auto">
          <a:xfrm>
            <a:off x="3789484" y="948655"/>
            <a:ext cx="576262" cy="431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ru-RU"/>
          </a:p>
        </p:txBody>
      </p:sp>
      <p:sp>
        <p:nvSpPr>
          <p:cNvPr id="25" name="AutoShape 22"/>
          <p:cNvSpPr>
            <a:spLocks/>
          </p:cNvSpPr>
          <p:nvPr/>
        </p:nvSpPr>
        <p:spPr bwMode="auto">
          <a:xfrm>
            <a:off x="6156176" y="1981830"/>
            <a:ext cx="1567877" cy="369332"/>
          </a:xfrm>
          <a:prstGeom prst="accentBorderCallout2">
            <a:avLst>
              <a:gd name="adj1" fmla="val 61328"/>
              <a:gd name="adj2" fmla="val -2605"/>
              <a:gd name="adj3" fmla="val 60538"/>
              <a:gd name="adj4" fmla="val -11373"/>
              <a:gd name="adj5" fmla="val 39064"/>
              <a:gd name="adj6" fmla="val -1711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 anchor="ctr">
            <a:spAutoFit/>
          </a:bodyPr>
          <a:lstStyle/>
          <a:p>
            <a:r>
              <a:rPr lang="en-US" altLang="ru-RU" dirty="0" smtClean="0">
                <a:solidFill>
                  <a:schemeClr val="tx1"/>
                </a:solidFill>
                <a:effectLst/>
              </a:rPr>
              <a:t>Damper Kicker</a:t>
            </a:r>
            <a:endParaRPr lang="en-US" altLang="ru-RU" dirty="0">
              <a:solidFill>
                <a:schemeClr val="tx1"/>
              </a:solidFill>
              <a:effectLst/>
            </a:endParaRPr>
          </a:p>
        </p:txBody>
      </p:sp>
      <p:sp>
        <p:nvSpPr>
          <p:cNvPr id="26" name="AutoShape 22"/>
          <p:cNvSpPr>
            <a:spLocks/>
          </p:cNvSpPr>
          <p:nvPr/>
        </p:nvSpPr>
        <p:spPr bwMode="auto">
          <a:xfrm>
            <a:off x="5652120" y="2787774"/>
            <a:ext cx="2328340" cy="369332"/>
          </a:xfrm>
          <a:prstGeom prst="accentBorderCallout2">
            <a:avLst>
              <a:gd name="adj1" fmla="val 35082"/>
              <a:gd name="adj2" fmla="val -1472"/>
              <a:gd name="adj3" fmla="val 35142"/>
              <a:gd name="adj4" fmla="val -4623"/>
              <a:gd name="adj5" fmla="val 19959"/>
              <a:gd name="adj6" fmla="val -1160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 anchor="ctr">
            <a:spAutoFit/>
          </a:bodyPr>
          <a:lstStyle/>
          <a:p>
            <a:r>
              <a:rPr lang="en-US" altLang="ru-RU" dirty="0"/>
              <a:t>Beam Position </a:t>
            </a:r>
            <a:r>
              <a:rPr lang="en-US" altLang="ru-RU" dirty="0" smtClean="0"/>
              <a:t>Monitor</a:t>
            </a:r>
            <a:endParaRPr lang="ru-RU" alt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835696" y="34283"/>
            <a:ext cx="66699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Transverse Feedback System</a:t>
            </a:r>
            <a:endParaRPr lang="ru-RU" sz="4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2787774"/>
            <a:ext cx="3086101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2000" b="1" dirty="0"/>
              <a:t>C</a:t>
            </a:r>
            <a:r>
              <a:rPr lang="en-US" altLang="ru-RU" sz="2000" b="1" baseline="-25000" dirty="0"/>
              <a:t>0</a:t>
            </a:r>
            <a:r>
              <a:rPr lang="en-US" altLang="ru-RU" sz="2000" b="1" dirty="0"/>
              <a:t> = 26658.883 </a:t>
            </a:r>
            <a:r>
              <a:rPr lang="en-US" altLang="ru-RU" sz="2000" b="1" dirty="0" smtClean="0"/>
              <a:t>m</a:t>
            </a:r>
          </a:p>
          <a:p>
            <a:r>
              <a:rPr lang="en-US" altLang="ru-RU" sz="2000" b="1" dirty="0" err="1" smtClean="0"/>
              <a:t>E</a:t>
            </a:r>
            <a:r>
              <a:rPr lang="en-US" altLang="ru-RU" sz="2000" b="1" baseline="-25000" dirty="0" err="1" smtClean="0"/>
              <a:t>max</a:t>
            </a:r>
            <a:r>
              <a:rPr lang="en-US" altLang="ru-RU" sz="2000" b="1" baseline="-25000" dirty="0" smtClean="0"/>
              <a:t> </a:t>
            </a:r>
            <a:r>
              <a:rPr lang="en-US" altLang="ru-RU" sz="2000" b="1" dirty="0" smtClean="0"/>
              <a:t>= 7 </a:t>
            </a:r>
            <a:r>
              <a:rPr lang="en-US" altLang="ru-RU" sz="2000" b="1" dirty="0" err="1" smtClean="0"/>
              <a:t>TeV</a:t>
            </a:r>
            <a:r>
              <a:rPr lang="en-US" altLang="ru-RU" sz="2000" b="1" dirty="0" smtClean="0"/>
              <a:t> for protons</a:t>
            </a:r>
          </a:p>
          <a:p>
            <a:r>
              <a:rPr lang="en-US" altLang="ru-RU" sz="2000" b="1" dirty="0" smtClean="0"/>
              <a:t>Bending field  </a:t>
            </a:r>
            <a:r>
              <a:rPr lang="en-US" altLang="ru-RU" sz="2000" b="1" dirty="0" err="1" smtClean="0"/>
              <a:t>B</a:t>
            </a:r>
            <a:r>
              <a:rPr lang="en-US" altLang="ru-RU" sz="2000" b="1" baseline="-25000" dirty="0" err="1" smtClean="0"/>
              <a:t>max</a:t>
            </a:r>
            <a:r>
              <a:rPr lang="en-US" altLang="ru-RU" sz="2000" b="1" baseline="-25000" dirty="0" smtClean="0"/>
              <a:t> </a:t>
            </a:r>
            <a:r>
              <a:rPr lang="en-US" altLang="ru-RU" sz="2000" b="1" dirty="0" smtClean="0"/>
              <a:t>= 8.33 T</a:t>
            </a:r>
          </a:p>
          <a:p>
            <a:r>
              <a:rPr lang="en-US" altLang="ru-RU" sz="2000" b="1" dirty="0" err="1" smtClean="0"/>
              <a:t>E</a:t>
            </a:r>
            <a:r>
              <a:rPr lang="en-US" altLang="ru-RU" sz="2000" b="1" baseline="-25000" dirty="0" err="1" smtClean="0"/>
              <a:t>in</a:t>
            </a:r>
            <a:r>
              <a:rPr lang="en-US" altLang="ru-RU" sz="2000" b="1" dirty="0" smtClean="0"/>
              <a:t> = 450 GeV  (B</a:t>
            </a:r>
            <a:r>
              <a:rPr lang="en-US" altLang="ru-RU" sz="2000" b="1" baseline="-25000" dirty="0" smtClean="0"/>
              <a:t>in</a:t>
            </a:r>
            <a:r>
              <a:rPr lang="en-US" altLang="ru-RU" sz="2000" b="1" dirty="0" smtClean="0"/>
              <a:t> = 0.54 T)</a:t>
            </a:r>
          </a:p>
          <a:p>
            <a:r>
              <a:rPr lang="en-US" altLang="ru-RU" sz="2000" b="1" dirty="0" smtClean="0"/>
              <a:t>T</a:t>
            </a:r>
            <a:r>
              <a:rPr lang="en-US" altLang="ru-RU" sz="2000" b="1" baseline="-25000" dirty="0" smtClean="0"/>
              <a:t>rev</a:t>
            </a:r>
            <a:r>
              <a:rPr lang="en-US" altLang="ru-RU" sz="2000" b="1" dirty="0" smtClean="0"/>
              <a:t> = 88.93 </a:t>
            </a:r>
            <a:r>
              <a:rPr lang="en-US" altLang="ru-RU" sz="2000" b="1" dirty="0" err="1" smtClean="0">
                <a:latin typeface="Symbol" panose="05050102010706020507" pitchFamily="18" charset="2"/>
              </a:rPr>
              <a:t>m</a:t>
            </a:r>
            <a:r>
              <a:rPr lang="en-US" altLang="ru-RU" sz="2000" b="1" dirty="0" err="1" smtClean="0"/>
              <a:t>s</a:t>
            </a:r>
            <a:endParaRPr lang="en-US" altLang="ru-RU" sz="2000" b="1" dirty="0" smtClean="0"/>
          </a:p>
          <a:p>
            <a:r>
              <a:rPr lang="en-US" altLang="ru-RU" sz="2000" b="1" dirty="0" err="1" smtClean="0"/>
              <a:t>T</a:t>
            </a:r>
            <a:r>
              <a:rPr lang="en-US" altLang="ru-RU" sz="2000" b="1" baseline="-25000" dirty="0" err="1" smtClean="0"/>
              <a:t>rf</a:t>
            </a:r>
            <a:r>
              <a:rPr lang="en-US" altLang="ru-RU" sz="2000" b="1" dirty="0" smtClean="0"/>
              <a:t> = 2.5 ns,  </a:t>
            </a:r>
            <a:r>
              <a:rPr lang="en-US" altLang="ru-RU" sz="2000" b="1" dirty="0" err="1" smtClean="0"/>
              <a:t>h</a:t>
            </a:r>
            <a:r>
              <a:rPr lang="en-US" altLang="ru-RU" sz="2000" b="1" baseline="-25000" dirty="0" err="1" smtClean="0"/>
              <a:t>rf</a:t>
            </a:r>
            <a:r>
              <a:rPr lang="en-US" altLang="ru-RU" sz="2000" b="1" baseline="-25000" dirty="0" smtClean="0"/>
              <a:t> </a:t>
            </a:r>
            <a:r>
              <a:rPr lang="en-US" altLang="ru-RU" sz="2000" b="1" dirty="0" smtClean="0"/>
              <a:t>= 35640</a:t>
            </a:r>
          </a:p>
          <a:p>
            <a:r>
              <a:rPr lang="en-US" altLang="ru-RU" sz="2000" b="1" dirty="0" err="1" smtClean="0">
                <a:latin typeface="Symbol" panose="05050102010706020507" pitchFamily="18" charset="2"/>
              </a:rPr>
              <a:t>t</a:t>
            </a:r>
            <a:r>
              <a:rPr lang="en-US" altLang="ru-RU" sz="2000" b="1" baseline="-25000" dirty="0" err="1" smtClean="0"/>
              <a:t>b</a:t>
            </a:r>
            <a:r>
              <a:rPr lang="en-US" altLang="ru-RU" sz="2000" b="1" baseline="-25000" dirty="0" smtClean="0"/>
              <a:t> </a:t>
            </a:r>
            <a:r>
              <a:rPr lang="en-US" altLang="ru-RU" sz="2000" b="1" dirty="0" smtClean="0"/>
              <a:t>= 25 ns  (K</a:t>
            </a:r>
            <a:r>
              <a:rPr lang="en-US" altLang="ru-RU" sz="2000" b="1" baseline="-25000" dirty="0" smtClean="0"/>
              <a:t>b</a:t>
            </a:r>
            <a:r>
              <a:rPr lang="en-US" altLang="ru-RU" sz="2000" b="1" dirty="0" smtClean="0"/>
              <a:t> = 2808)  </a:t>
            </a:r>
            <a:endParaRPr lang="en-US" altLang="ru-RU" sz="2000" b="1" dirty="0"/>
          </a:p>
        </p:txBody>
      </p:sp>
      <p:sp>
        <p:nvSpPr>
          <p:cNvPr id="27" name="Номер слайда 27"/>
          <p:cNvSpPr>
            <a:spLocks noGrp="1"/>
          </p:cNvSpPr>
          <p:nvPr>
            <p:ph type="sldNum" sz="quarter" idx="12"/>
          </p:nvPr>
        </p:nvSpPr>
        <p:spPr>
          <a:xfrm>
            <a:off x="7668344" y="4782742"/>
            <a:ext cx="792088" cy="273844"/>
          </a:xfrm>
        </p:spPr>
        <p:txBody>
          <a:bodyPr/>
          <a:lstStyle/>
          <a:p>
            <a:r>
              <a:rPr lang="en-US" dirty="0" smtClean="0"/>
              <a:t>#</a:t>
            </a:r>
            <a:fld id="{35B69436-A85F-4B0B-B5BE-EC6F00CFA5B1}" type="slidenum">
              <a:rPr lang="ru-RU" smtClean="0"/>
              <a:t>5</a:t>
            </a:fld>
            <a:endParaRPr lang="ru-RU" dirty="0"/>
          </a:p>
        </p:txBody>
      </p:sp>
      <p:sp>
        <p:nvSpPr>
          <p:cNvPr id="28" name="Номер слайда 27"/>
          <p:cNvSpPr txBox="1">
            <a:spLocks/>
          </p:cNvSpPr>
          <p:nvPr/>
        </p:nvSpPr>
        <p:spPr>
          <a:xfrm>
            <a:off x="8460432" y="4782742"/>
            <a:ext cx="4705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/  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79512" y="34283"/>
            <a:ext cx="17695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Digital </a:t>
            </a:r>
            <a:endParaRPr lang="ru-RU" sz="4400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98" y="1855978"/>
            <a:ext cx="2462986" cy="887288"/>
          </a:xfrm>
          <a:prstGeom prst="rect">
            <a:avLst/>
          </a:prstGeom>
        </p:spPr>
      </p:pic>
      <p:sp>
        <p:nvSpPr>
          <p:cNvPr id="31" name="Овал 30"/>
          <p:cNvSpPr>
            <a:spLocks noChangeAspect="1"/>
          </p:cNvSpPr>
          <p:nvPr/>
        </p:nvSpPr>
        <p:spPr>
          <a:xfrm>
            <a:off x="8721623" y="4813942"/>
            <a:ext cx="180000" cy="1738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28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01358E-7 C 0.10278 -4.01358E-7 0.18664 0.14912 0.18664 0.33344 C 0.18664 0.51806 0.10278 0.66903 -4.72222E-6 0.66903 C -0.10277 0.66903 -0.18645 0.51806 -0.18645 0.33344 C -0.18645 0.14912 -0.10277 -4.01358E-7 -4.72222E-6 -4.01358E-7 Z " pathEditMode="relative" rAng="0" ptsTypes="fffff">
                                      <p:cBhvr>
                                        <p:cTn id="6" dur="5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4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1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94444E-6 1.39549E-6 C 1.94444E-6 0.00062 -0.06302 0.02532 -0.12587 0.05156 C -0.1257 0.02624 -0.12604 0.0426 -0.12587 -0.00895 C -0.1257 -0.06051 -0.12604 -0.20593 -0.12483 -0.25996 C -0.12327 -0.31368 -0.13264 -0.35628 -0.0934 -0.32881 L 0.11198 -0.09262 " pathEditMode="relative" rAng="0" ptsTypes="ffssFf">
                                      <p:cBhvr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-152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9" grpId="0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5615" y="6453188"/>
            <a:ext cx="1379537" cy="263525"/>
          </a:xfrm>
        </p:spPr>
        <p:txBody>
          <a:bodyPr/>
          <a:lstStyle/>
          <a:p>
            <a:r>
              <a:rPr lang="ru-RU" altLang="ru-RU"/>
              <a:t>31.10.2008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835150" y="6453188"/>
            <a:ext cx="5473700" cy="263525"/>
          </a:xfrm>
        </p:spPr>
        <p:txBody>
          <a:bodyPr/>
          <a:lstStyle/>
          <a:p>
            <a:r>
              <a:rPr lang="ru-RU" altLang="ru-RU"/>
              <a:t>V.M.Zhabitsky (LHEP, JINR)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308852" y="6453188"/>
            <a:ext cx="1374775" cy="263525"/>
          </a:xfrm>
        </p:spPr>
        <p:txBody>
          <a:bodyPr/>
          <a:lstStyle/>
          <a:p>
            <a:fld id="{83EB8876-D03A-45C2-BB28-DF0BFB4EAA74}" type="slidenum">
              <a:rPr lang="ru-RU" altLang="ru-RU"/>
              <a:pPr/>
              <a:t>6</a:t>
            </a:fld>
            <a:endParaRPr lang="ru-RU" altLang="ru-RU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50825" y="50800"/>
            <a:ext cx="8460000" cy="2441049"/>
          </a:xfrm>
          <a:prstGeom prst="rect">
            <a:avLst/>
          </a:prstGeom>
          <a:solidFill>
            <a:schemeClr val="accent1">
              <a:alpha val="7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6" name="Picture 3" descr="I_028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900" y="87223"/>
            <a:ext cx="5213548" cy="235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ynh_smo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7" y="87223"/>
            <a:ext cx="2809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03238" y="1923678"/>
            <a:ext cx="2058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b="1" dirty="0" err="1">
                <a:solidFill>
                  <a:srgbClr val="FFFF00"/>
                </a:solidFill>
                <a:effectLst/>
              </a:rPr>
              <a:t>Synchrophasotron</a:t>
            </a:r>
            <a:r>
              <a:rPr lang="en-US" altLang="ru-RU" b="1" dirty="0">
                <a:solidFill>
                  <a:srgbClr val="FFFF00"/>
                </a:solidFill>
                <a:effectLst/>
              </a:rPr>
              <a:t/>
            </a:r>
            <a:br>
              <a:rPr lang="en-US" altLang="ru-RU" b="1" dirty="0">
                <a:solidFill>
                  <a:srgbClr val="FFFF00"/>
                </a:solidFill>
                <a:effectLst/>
              </a:rPr>
            </a:br>
            <a:r>
              <a:rPr lang="en-US" altLang="ru-RU" sz="1400" b="1" dirty="0">
                <a:solidFill>
                  <a:srgbClr val="FFFF00"/>
                </a:solidFill>
                <a:effectLst/>
              </a:rPr>
              <a:t>(operated in 1957 - 2002)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250824" y="2506617"/>
            <a:ext cx="8460000" cy="2571750"/>
          </a:xfrm>
          <a:prstGeom prst="rect">
            <a:avLst/>
          </a:prstGeom>
          <a:solidFill>
            <a:schemeClr val="accent1">
              <a:alpha val="7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ru-RU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1" name="Picture 8" descr="0708001_01-A4-at-144-dp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548" y="2571750"/>
            <a:ext cx="3600524" cy="241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827088" y="4025901"/>
            <a:ext cx="3384550" cy="738664"/>
          </a:xfrm>
          <a:prstGeom prst="rect">
            <a:avLst/>
          </a:prstGeom>
          <a:solidFill>
            <a:schemeClr val="accent1">
              <a:alpha val="7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sz="1400" b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LHC</a:t>
            </a:r>
            <a:r>
              <a:rPr lang="en-US" altLang="ru-RU" sz="1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:    C</a:t>
            </a:r>
            <a:r>
              <a:rPr lang="en-US" altLang="ru-RU" sz="1400" b="1" baseline="-25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0</a:t>
            </a:r>
            <a:r>
              <a:rPr lang="en-US" altLang="ru-RU" sz="1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= 26658.883 m</a:t>
            </a:r>
          </a:p>
          <a:p>
            <a:r>
              <a:rPr lang="en-US" altLang="ru-RU" sz="1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1232 main dipole </a:t>
            </a:r>
          </a:p>
          <a:p>
            <a:r>
              <a:rPr lang="en-US" altLang="ru-RU" sz="1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392 main quadrupole magnets</a:t>
            </a:r>
            <a:endParaRPr lang="en-US" altLang="ru-RU" sz="16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773364"/>
            <a:ext cx="1585913" cy="121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3491880" y="2964889"/>
            <a:ext cx="1441450" cy="830997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ru-RU" sz="16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7</a:t>
            </a:r>
            <a:r>
              <a:rPr lang="ru-RU" altLang="ru-RU" sz="16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lang="en-US" altLang="ru-RU" sz="1600" b="1" dirty="0" err="1">
                <a:solidFill>
                  <a:schemeClr val="tx1"/>
                </a:solidFill>
                <a:effectLst/>
                <a:latin typeface="Times New Roman" pitchFamily="18" charset="0"/>
              </a:rPr>
              <a:t>TeV</a:t>
            </a:r>
            <a:endParaRPr lang="en-US" altLang="ru-RU" sz="1600" b="1" dirty="0"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algn="l" eaLnBrk="0" hangingPunct="0">
              <a:buFontTx/>
              <a:buChar char="•"/>
            </a:pPr>
            <a:r>
              <a:rPr lang="en-US" altLang="ru-RU" sz="16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 8.33T,  15 m</a:t>
            </a:r>
          </a:p>
          <a:p>
            <a:pPr algn="l" eaLnBrk="0" hangingPunct="0">
              <a:buFontTx/>
              <a:buChar char="•"/>
            </a:pPr>
            <a:r>
              <a:rPr lang="en-US" altLang="ru-RU" sz="16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lang="en-US" altLang="ru-RU" sz="16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11850A</a:t>
            </a:r>
            <a:endParaRPr lang="en-US" altLang="ru-RU" sz="1600" b="1" dirty="0"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73363"/>
            <a:ext cx="1304925" cy="117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Овал 14"/>
          <p:cNvSpPr>
            <a:spLocks noChangeAspect="1"/>
          </p:cNvSpPr>
          <p:nvPr/>
        </p:nvSpPr>
        <p:spPr>
          <a:xfrm>
            <a:off x="8856496" y="4846144"/>
            <a:ext cx="180000" cy="1738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96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3157"/>
            <a:ext cx="8229600" cy="857250"/>
          </a:xfrm>
        </p:spPr>
        <p:txBody>
          <a:bodyPr/>
          <a:lstStyle/>
          <a:p>
            <a:r>
              <a:rPr lang="en-US" dirty="0" smtClean="0"/>
              <a:t>Damper Kicker</a:t>
            </a:r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2838995" y="837059"/>
            <a:ext cx="3348038" cy="2022723"/>
            <a:chOff x="2838995" y="837059"/>
            <a:chExt cx="3348038" cy="2022723"/>
          </a:xfrm>
        </p:grpSpPr>
        <p:pic>
          <p:nvPicPr>
            <p:cNvPr id="5" name="Picture 74" descr="kicker0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399"/>
            <a:stretch>
              <a:fillRect/>
            </a:stretch>
          </p:blipFill>
          <p:spPr bwMode="auto">
            <a:xfrm>
              <a:off x="2838995" y="837059"/>
              <a:ext cx="3348038" cy="172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6"/>
            <p:cNvSpPr txBox="1">
              <a:spLocks noChangeArrowheads="1"/>
            </p:cNvSpPr>
            <p:nvPr/>
          </p:nvSpPr>
          <p:spPr bwMode="auto">
            <a:xfrm>
              <a:off x="2915816" y="2493070"/>
              <a:ext cx="3232150" cy="366712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ru-RU" dirty="0" err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S.Rabtsun</a:t>
              </a:r>
              <a:r>
                <a:rPr lang="en-US" altLang="ru-RU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. Leading Designer.</a:t>
              </a:r>
              <a:endParaRPr lang="ru-RU" altLang="ru-RU" dirty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pic>
        <p:nvPicPr>
          <p:cNvPr id="12" name="Picture 17" descr="dn36_flange_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1028" y="3291830"/>
            <a:ext cx="1390952" cy="12241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107504" y="3663057"/>
            <a:ext cx="3443433" cy="1333811"/>
            <a:chOff x="192463" y="3663057"/>
            <a:chExt cx="3443433" cy="1333811"/>
          </a:xfrm>
        </p:grpSpPr>
        <p:pic>
          <p:nvPicPr>
            <p:cNvPr id="13" name="Picture 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181" y="3663057"/>
              <a:ext cx="1278380" cy="852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192463" y="4473648"/>
              <a:ext cx="344343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ru-RU" sz="1400" dirty="0"/>
                <a:t>Black</a:t>
              </a:r>
              <a:r>
                <a:rPr lang="ru-RU" altLang="ru-RU" sz="1400" dirty="0"/>
                <a:t> </a:t>
              </a:r>
              <a:r>
                <a:rPr lang="ru-RU" altLang="ru-RU" sz="1400" dirty="0" err="1"/>
                <a:t>spot</a:t>
              </a:r>
              <a:r>
                <a:rPr lang="en-US" altLang="ru-RU" sz="1400" dirty="0"/>
                <a:t>s on the surface of the </a:t>
              </a:r>
              <a:r>
                <a:rPr lang="ru-RU" altLang="ru-RU" sz="1400" dirty="0" err="1"/>
                <a:t>argon-arc</a:t>
              </a:r>
              <a:r>
                <a:rPr lang="ru-RU" altLang="ru-RU" sz="1400" dirty="0"/>
                <a:t> </a:t>
              </a:r>
              <a:r>
                <a:rPr lang="ru-RU" altLang="ru-RU" sz="1400" dirty="0" err="1"/>
                <a:t>continuous</a:t>
              </a:r>
              <a:r>
                <a:rPr lang="en-US" altLang="ru-RU" sz="1400" dirty="0"/>
                <a:t> </a:t>
              </a:r>
              <a:r>
                <a:rPr lang="ru-RU" altLang="ru-RU" sz="1400" dirty="0" err="1"/>
                <a:t>welding</a:t>
              </a:r>
              <a:r>
                <a:rPr lang="en-US" altLang="ru-RU" sz="1400" dirty="0"/>
                <a:t> </a:t>
              </a:r>
              <a:r>
                <a:rPr lang="en-US" altLang="ru-RU" sz="1400" dirty="0" smtClean="0"/>
                <a:t>(</a:t>
              </a:r>
              <a:r>
                <a:rPr lang="ru-RU" altLang="ru-RU" sz="1200" dirty="0" err="1"/>
                <a:t>image</a:t>
              </a:r>
              <a:r>
                <a:rPr lang="ru-RU" altLang="ru-RU" sz="1200" dirty="0"/>
                <a:t> </a:t>
              </a:r>
              <a:r>
                <a:rPr lang="ru-RU" altLang="ru-RU" sz="1200" dirty="0" err="1"/>
                <a:t>magnification</a:t>
              </a:r>
              <a:r>
                <a:rPr lang="ru-RU" altLang="ru-RU" sz="1200" dirty="0"/>
                <a:t> </a:t>
              </a:r>
              <a:r>
                <a:rPr lang="en-US" altLang="ru-RU" sz="1200" dirty="0"/>
                <a:t>is </a:t>
              </a:r>
              <a:r>
                <a:rPr lang="ru-RU" altLang="ru-RU" sz="1200" dirty="0"/>
                <a:t>10</a:t>
              </a:r>
              <a:r>
                <a:rPr lang="en-US" altLang="ru-RU" sz="1200" dirty="0"/>
                <a:t>x</a:t>
              </a:r>
              <a:r>
                <a:rPr lang="en-US" altLang="ru-RU" sz="1400" dirty="0"/>
                <a:t>).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2758849" y="3009736"/>
            <a:ext cx="2809403" cy="1506230"/>
            <a:chOff x="2915816" y="3009736"/>
            <a:chExt cx="2809403" cy="1506230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3522271"/>
              <a:ext cx="1440160" cy="993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2915816" y="3009736"/>
              <a:ext cx="280940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GB" altLang="ru-RU" sz="1400" dirty="0" err="1"/>
                <a:t>Nonmetallic</a:t>
              </a:r>
              <a:r>
                <a:rPr lang="en-GB" altLang="ru-RU" sz="1400" dirty="0"/>
                <a:t> inclusions </a:t>
              </a:r>
              <a:r>
                <a:rPr lang="en-GB" altLang="ru-RU" sz="1400" dirty="0" smtClean="0"/>
                <a:t>in </a:t>
              </a:r>
              <a:r>
                <a:rPr lang="en-GB" altLang="ru-RU" sz="1400" dirty="0"/>
                <a:t>steel 316L</a:t>
              </a:r>
              <a:r>
                <a:rPr lang="ru-RU" altLang="ru-RU" sz="1400" dirty="0"/>
                <a:t> </a:t>
              </a:r>
              <a:endParaRPr lang="en-US" altLang="ru-RU" sz="1400" dirty="0" smtClean="0"/>
            </a:p>
            <a:p>
              <a:r>
                <a:rPr lang="en-US" altLang="ru-RU" sz="1400" dirty="0" smtClean="0"/>
                <a:t>(</a:t>
              </a:r>
              <a:r>
                <a:rPr lang="ru-RU" altLang="ru-RU" sz="1200" dirty="0" err="1"/>
                <a:t>image</a:t>
              </a:r>
              <a:r>
                <a:rPr lang="ru-RU" altLang="ru-RU" sz="1200" dirty="0"/>
                <a:t> </a:t>
              </a:r>
              <a:r>
                <a:rPr lang="ru-RU" altLang="ru-RU" sz="1200" dirty="0" err="1"/>
                <a:t>magnification</a:t>
              </a:r>
              <a:r>
                <a:rPr lang="ru-RU" altLang="ru-RU" sz="1200" dirty="0"/>
                <a:t> </a:t>
              </a:r>
              <a:r>
                <a:rPr lang="en-US" altLang="ru-RU" sz="1200" dirty="0" smtClean="0"/>
                <a:t>is 200x</a:t>
              </a:r>
              <a:r>
                <a:rPr lang="en-US" altLang="ru-RU" sz="1400" dirty="0"/>
                <a:t>).</a:t>
              </a:r>
              <a:endParaRPr lang="ru-RU" altLang="ru-RU" sz="1400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35496" y="801750"/>
            <a:ext cx="2803499" cy="2402678"/>
            <a:chOff x="35496" y="801750"/>
            <a:chExt cx="2803499" cy="2402678"/>
          </a:xfrm>
        </p:grpSpPr>
        <p:graphicFrame>
          <p:nvGraphicFramePr>
            <p:cNvPr id="3" name="Объект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09373284"/>
                </p:ext>
              </p:extLst>
            </p:nvPr>
          </p:nvGraphicFramePr>
          <p:xfrm>
            <a:off x="107504" y="801750"/>
            <a:ext cx="2676103" cy="19435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9" name="Chart" r:id="rId8" imgW="5242495" imgH="4396663" progId="Excel.Chart.8">
                    <p:embed/>
                  </p:oleObj>
                </mc:Choice>
                <mc:Fallback>
                  <p:oleObj name="Chart" r:id="rId8" imgW="5242495" imgH="4396663" progId="Excel.Chart.8">
                    <p:embed/>
                    <p:pic>
                      <p:nvPicPr>
                        <p:cNvPr id="0" name="Object 7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7504" y="801750"/>
                          <a:ext cx="2676103" cy="19435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Text Box 79"/>
            <p:cNvSpPr txBox="1">
              <a:spLocks noChangeArrowheads="1"/>
            </p:cNvSpPr>
            <p:nvPr/>
          </p:nvSpPr>
          <p:spPr bwMode="auto">
            <a:xfrm>
              <a:off x="176586" y="915566"/>
              <a:ext cx="2537939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ru-RU" sz="1200" dirty="0">
                  <a:solidFill>
                    <a:srgbClr val="000000"/>
                  </a:solidFill>
                  <a:effectLst/>
                </a:rPr>
                <a:t>Required: 0… + 0.054 mm (Ø100 mm)</a:t>
              </a: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35496" y="2742763"/>
              <a:ext cx="280349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ru-RU" sz="1200" dirty="0"/>
                <a:t>Surface </a:t>
              </a:r>
              <a:r>
                <a:rPr lang="en-GB" altLang="ru-RU" sz="1200" dirty="0" smtClean="0"/>
                <a:t>smoothness </a:t>
              </a:r>
              <a:r>
                <a:rPr lang="ru-RU" altLang="ru-RU" sz="1200" dirty="0" smtClean="0"/>
                <a:t>(</a:t>
              </a:r>
              <a:r>
                <a:rPr lang="en-US" altLang="ru-RU" sz="1200" dirty="0"/>
                <a:t>L</a:t>
              </a:r>
              <a:r>
                <a:rPr lang="en-US" altLang="ru-RU" sz="1200" baseline="-25000" dirty="0"/>
                <a:t>K</a:t>
              </a:r>
              <a:r>
                <a:rPr lang="en-US" altLang="ru-RU" sz="1200" dirty="0"/>
                <a:t>=1.6 m; Ø100 mm</a:t>
              </a:r>
              <a:r>
                <a:rPr lang="ru-RU" altLang="ru-RU" sz="1200" dirty="0" smtClean="0"/>
                <a:t>)</a:t>
              </a:r>
              <a:endParaRPr lang="en-US" altLang="ru-RU" sz="1200" dirty="0" smtClean="0"/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ru-RU" sz="1200" dirty="0">
                  <a:latin typeface="Times New Roman" pitchFamily="18" charset="0"/>
                </a:rPr>
                <a:t>0.4 </a:t>
              </a:r>
              <a:r>
                <a:rPr lang="el-GR" altLang="ru-RU" sz="1200" dirty="0">
                  <a:latin typeface="Times New Roman" pitchFamily="18" charset="0"/>
                </a:rPr>
                <a:t>μ</a:t>
              </a:r>
              <a:r>
                <a:rPr lang="en-US" altLang="ru-RU" sz="1200" dirty="0" smtClean="0">
                  <a:latin typeface="Times New Roman" pitchFamily="18" charset="0"/>
                </a:rPr>
                <a:t>m</a:t>
              </a:r>
              <a:r>
                <a:rPr lang="en-GB" altLang="ru-RU" sz="1200" dirty="0" smtClean="0"/>
                <a:t> (required </a:t>
              </a:r>
              <a:r>
                <a:rPr lang="en-GB" altLang="ru-RU" sz="1200" dirty="0">
                  <a:latin typeface="Times New Roman" pitchFamily="18" charset="0"/>
                </a:rPr>
                <a:t>1.6 </a:t>
              </a:r>
              <a:r>
                <a:rPr lang="el-GR" altLang="ru-RU" sz="1200" dirty="0">
                  <a:latin typeface="Times New Roman" pitchFamily="18" charset="0"/>
                </a:rPr>
                <a:t>μ</a:t>
              </a:r>
              <a:r>
                <a:rPr lang="en-US" altLang="ru-RU" sz="1200" dirty="0" smtClean="0">
                  <a:latin typeface="Times New Roman" pitchFamily="18" charset="0"/>
                </a:rPr>
                <a:t>m)</a:t>
              </a:r>
              <a:endParaRPr lang="el-GR" altLang="ru-RU" sz="1200" dirty="0">
                <a:latin typeface="Times New Roman" pitchFamily="18" charset="0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5507013" y="837059"/>
            <a:ext cx="3584766" cy="1465243"/>
            <a:chOff x="5507013" y="837059"/>
            <a:chExt cx="3584766" cy="1465243"/>
          </a:xfrm>
        </p:grpSpPr>
        <p:pic>
          <p:nvPicPr>
            <p:cNvPr id="6" name="Picture 75" descr="kicker0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7013" y="837059"/>
              <a:ext cx="865187" cy="858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6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6024" y="848810"/>
              <a:ext cx="2635755" cy="7764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368661" y="1563638"/>
              <a:ext cx="272311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ru-RU" sz="1400" b="1" u="sng" dirty="0"/>
                <a:t>Electron cloud's </a:t>
              </a:r>
              <a:r>
                <a:rPr lang="en-US" altLang="ru-RU" sz="1400" b="1" u="sng" dirty="0" smtClean="0"/>
                <a:t>problem</a:t>
              </a:r>
            </a:p>
            <a:p>
              <a:r>
                <a:rPr lang="en-US" altLang="ru-RU" sz="1400" b="1" dirty="0" smtClean="0"/>
                <a:t>F</a:t>
              </a:r>
              <a:r>
                <a:rPr lang="en-US" altLang="ru-RU" sz="1400" b="1" dirty="0"/>
                <a:t>. Ruggiero (CERN). </a:t>
              </a:r>
              <a:br>
                <a:rPr lang="en-US" altLang="ru-RU" sz="1400" b="1" dirty="0"/>
              </a:br>
              <a:r>
                <a:rPr lang="en-US" altLang="ru-RU" sz="1400" dirty="0"/>
                <a:t>Chamonix XI, 15 – 19 January </a:t>
              </a:r>
              <a:r>
                <a:rPr lang="en-US" altLang="ru-RU" sz="1400" dirty="0" smtClean="0"/>
                <a:t>2001</a:t>
              </a:r>
              <a:endParaRPr lang="en-US" altLang="ru-RU" sz="1400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794285" y="3130000"/>
            <a:ext cx="3092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Decision: steel 304 (June 2005)</a:t>
            </a:r>
            <a:endParaRPr lang="ru-RU" dirty="0"/>
          </a:p>
        </p:txBody>
      </p:sp>
      <p:sp>
        <p:nvSpPr>
          <p:cNvPr id="24" name="Выноска 2 (граница и черта) 23"/>
          <p:cNvSpPr/>
          <p:nvPr/>
        </p:nvSpPr>
        <p:spPr>
          <a:xfrm>
            <a:off x="6804249" y="2283718"/>
            <a:ext cx="1728191" cy="365978"/>
          </a:xfrm>
          <a:prstGeom prst="accentBorderCallout2">
            <a:avLst>
              <a:gd name="adj1" fmla="val 19791"/>
              <a:gd name="adj2" fmla="val -3373"/>
              <a:gd name="adj3" fmla="val 18750"/>
              <a:gd name="adj4" fmla="val -16667"/>
              <a:gd name="adj5" fmla="val -91625"/>
              <a:gd name="adj6" fmla="val -62508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Alignment plate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>
          <a:xfrm>
            <a:off x="5204792" y="4767264"/>
            <a:ext cx="2463552" cy="273844"/>
          </a:xfrm>
        </p:spPr>
        <p:txBody>
          <a:bodyPr/>
          <a:lstStyle/>
          <a:p>
            <a:r>
              <a:rPr lang="en-US" dirty="0" smtClean="0"/>
              <a:t>LHC Damper. </a:t>
            </a:r>
            <a:r>
              <a:rPr lang="en-US" dirty="0" err="1" smtClean="0"/>
              <a:t>V.M.Zhabitsky</a:t>
            </a:r>
            <a:endParaRPr lang="ru-RU" dirty="0"/>
          </a:p>
        </p:txBody>
      </p:sp>
      <p:sp>
        <p:nvSpPr>
          <p:cNvPr id="20" name="Номер слайда 27"/>
          <p:cNvSpPr>
            <a:spLocks noGrp="1"/>
          </p:cNvSpPr>
          <p:nvPr>
            <p:ph type="sldNum" sz="quarter" idx="12"/>
          </p:nvPr>
        </p:nvSpPr>
        <p:spPr>
          <a:xfrm>
            <a:off x="7668344" y="4782742"/>
            <a:ext cx="792088" cy="273844"/>
          </a:xfrm>
        </p:spPr>
        <p:txBody>
          <a:bodyPr/>
          <a:lstStyle/>
          <a:p>
            <a:r>
              <a:rPr lang="en-US" dirty="0" smtClean="0"/>
              <a:t>#</a:t>
            </a:r>
            <a:fld id="{35B69436-A85F-4B0B-B5BE-EC6F00CFA5B1}" type="slidenum">
              <a:rPr lang="ru-RU" smtClean="0"/>
              <a:t>7</a:t>
            </a:fld>
            <a:endParaRPr lang="ru-RU" dirty="0"/>
          </a:p>
        </p:txBody>
      </p:sp>
      <p:sp>
        <p:nvSpPr>
          <p:cNvPr id="23" name="Номер слайда 27"/>
          <p:cNvSpPr txBox="1">
            <a:spLocks/>
          </p:cNvSpPr>
          <p:nvPr/>
        </p:nvSpPr>
        <p:spPr>
          <a:xfrm>
            <a:off x="8460432" y="4782742"/>
            <a:ext cx="4705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/  </a:t>
            </a:r>
            <a:endParaRPr lang="ru-RU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1" r="13550" b="24100"/>
          <a:stretch/>
        </p:blipFill>
        <p:spPr>
          <a:xfrm>
            <a:off x="5580112" y="3463890"/>
            <a:ext cx="3522297" cy="1268100"/>
          </a:xfrm>
          <a:prstGeom prst="rect">
            <a:avLst/>
          </a:prstGeom>
        </p:spPr>
      </p:pic>
      <p:sp>
        <p:nvSpPr>
          <p:cNvPr id="28" name="Выноска 2 (граница и черта) 27"/>
          <p:cNvSpPr/>
          <p:nvPr/>
        </p:nvSpPr>
        <p:spPr>
          <a:xfrm>
            <a:off x="6804248" y="2740270"/>
            <a:ext cx="1728191" cy="365978"/>
          </a:xfrm>
          <a:prstGeom prst="accentBorderCallout2">
            <a:avLst>
              <a:gd name="adj1" fmla="val 19791"/>
              <a:gd name="adj2" fmla="val -3373"/>
              <a:gd name="adj3" fmla="val 18750"/>
              <a:gd name="adj4" fmla="val -16667"/>
              <a:gd name="adj5" fmla="val -151739"/>
              <a:gd name="adj6" fmla="val -54154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HOM ports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9" name="Овал 28"/>
          <p:cNvSpPr>
            <a:spLocks noChangeAspect="1"/>
          </p:cNvSpPr>
          <p:nvPr/>
        </p:nvSpPr>
        <p:spPr>
          <a:xfrm>
            <a:off x="8721623" y="4813942"/>
            <a:ext cx="180000" cy="1738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5604603" y="4443958"/>
            <a:ext cx="3270191" cy="307777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Vacuum tests after assembly. March 2006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17058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animBg="1"/>
      <p:bldP spid="28" grpId="0" animBg="1"/>
      <p:bldP spid="29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3" y="555526"/>
            <a:ext cx="3798092" cy="245436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12" name="Text Box 22"/>
          <p:cNvSpPr txBox="1">
            <a:spLocks noChangeArrowheads="1"/>
          </p:cNvSpPr>
          <p:nvPr/>
        </p:nvSpPr>
        <p:spPr bwMode="auto">
          <a:xfrm>
            <a:off x="3630527" y="2602867"/>
            <a:ext cx="5456478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69875" indent="-269875"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ru-RU" b="1" dirty="0">
                <a:effectLst/>
                <a:latin typeface="+mn-lt"/>
              </a:rPr>
              <a:t>“Push-pull” wideband power amplifier:</a:t>
            </a:r>
          </a:p>
          <a:p>
            <a:pPr>
              <a:buFontTx/>
              <a:buChar char="•"/>
            </a:pPr>
            <a:r>
              <a:rPr lang="en-US" altLang="ru-RU" b="1" dirty="0">
                <a:effectLst/>
                <a:latin typeface="+mn-lt"/>
              </a:rPr>
              <a:t>Class of operation:  AB</a:t>
            </a:r>
          </a:p>
          <a:p>
            <a:pPr>
              <a:buFontTx/>
              <a:buChar char="•"/>
            </a:pPr>
            <a:r>
              <a:rPr lang="en-US" altLang="ru-RU" b="1" dirty="0">
                <a:effectLst/>
                <a:latin typeface="+mn-lt"/>
              </a:rPr>
              <a:t>Input amplitude: ±150 V</a:t>
            </a:r>
          </a:p>
          <a:p>
            <a:pPr>
              <a:buFontTx/>
              <a:buChar char="•"/>
            </a:pPr>
            <a:r>
              <a:rPr lang="en-US" altLang="ru-RU" b="1" dirty="0">
                <a:effectLst/>
                <a:latin typeface="+mn-lt"/>
              </a:rPr>
              <a:t>Output amplitude:  </a:t>
            </a:r>
            <a:r>
              <a:rPr lang="en-US" altLang="ru-RU" b="1" dirty="0">
                <a:effectLst/>
                <a:latin typeface="+mn-lt"/>
                <a:cs typeface="Arial" pitchFamily="34" charset="0"/>
              </a:rPr>
              <a:t>±7500 V</a:t>
            </a:r>
          </a:p>
          <a:p>
            <a:pPr>
              <a:buFontTx/>
              <a:buChar char="•"/>
            </a:pPr>
            <a:r>
              <a:rPr lang="en-US" altLang="ru-RU" b="1" dirty="0">
                <a:effectLst/>
                <a:latin typeface="+mn-lt"/>
                <a:cs typeface="Arial" pitchFamily="34" charset="0"/>
              </a:rPr>
              <a:t>Bandwidth:   1 kHz – 1 (20) MHz</a:t>
            </a:r>
          </a:p>
          <a:p>
            <a:pPr>
              <a:buFontTx/>
              <a:buChar char="•"/>
            </a:pPr>
            <a:r>
              <a:rPr lang="en-US" altLang="ru-RU" sz="1600" b="1" dirty="0">
                <a:effectLst/>
                <a:latin typeface="+mn-lt"/>
              </a:rPr>
              <a:t>Power elements: two 30 </a:t>
            </a:r>
            <a:r>
              <a:rPr lang="en-US" altLang="ru-RU" sz="1600" b="1" dirty="0" smtClean="0">
                <a:effectLst/>
                <a:latin typeface="+mn-lt"/>
              </a:rPr>
              <a:t>kW “Thales</a:t>
            </a:r>
            <a:r>
              <a:rPr lang="en-US" altLang="ru-RU" sz="1600" b="1" dirty="0">
                <a:effectLst/>
                <a:latin typeface="+mn-lt"/>
              </a:rPr>
              <a:t>” RS 2048‑CJC tetrodes</a:t>
            </a:r>
          </a:p>
        </p:txBody>
      </p:sp>
      <p:pic>
        <p:nvPicPr>
          <p:cNvPr id="13" name="Picture 24" descr="Animation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698258"/>
            <a:ext cx="2232247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Группа 20"/>
          <p:cNvGrpSpPr/>
          <p:nvPr/>
        </p:nvGrpSpPr>
        <p:grpSpPr>
          <a:xfrm>
            <a:off x="3842847" y="192615"/>
            <a:ext cx="5251033" cy="2126917"/>
            <a:chOff x="7996" y="638312"/>
            <a:chExt cx="5251033" cy="2126917"/>
          </a:xfrm>
        </p:grpSpPr>
        <p:sp>
          <p:nvSpPr>
            <p:cNvPr id="8" name="Text Box 17"/>
            <p:cNvSpPr txBox="1">
              <a:spLocks noChangeArrowheads="1"/>
            </p:cNvSpPr>
            <p:nvPr/>
          </p:nvSpPr>
          <p:spPr bwMode="auto">
            <a:xfrm>
              <a:off x="7996" y="2444858"/>
              <a:ext cx="1104533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ru-RU" sz="14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N.I.Lebedev</a:t>
              </a:r>
              <a:endParaRPr lang="en-US" altLang="ru-RU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pic>
          <p:nvPicPr>
            <p:cNvPr id="3" name="Picture 12" descr="P3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70" t="35562" r="22603" b="22090"/>
            <a:stretch>
              <a:fillRect/>
            </a:stretch>
          </p:blipFill>
          <p:spPr bwMode="auto">
            <a:xfrm>
              <a:off x="1127252" y="639611"/>
              <a:ext cx="761246" cy="1885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3" descr="IMG_052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" t="9302" r="78970" b="51674"/>
            <a:stretch>
              <a:fillRect/>
            </a:stretch>
          </p:blipFill>
          <p:spPr bwMode="auto">
            <a:xfrm>
              <a:off x="3020978" y="648562"/>
              <a:ext cx="922637" cy="1344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4" descr="IMG_052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92" t="9296" r="64209" b="59131"/>
            <a:stretch>
              <a:fillRect/>
            </a:stretch>
          </p:blipFill>
          <p:spPr bwMode="auto">
            <a:xfrm>
              <a:off x="1962345" y="639796"/>
              <a:ext cx="984050" cy="1346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5" descr="P3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569" t="39659" b="22090"/>
            <a:stretch>
              <a:fillRect/>
            </a:stretch>
          </p:blipFill>
          <p:spPr bwMode="auto">
            <a:xfrm>
              <a:off x="90320" y="639611"/>
              <a:ext cx="975482" cy="1885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16"/>
            <p:cNvSpPr txBox="1">
              <a:spLocks noChangeArrowheads="1"/>
            </p:cNvSpPr>
            <p:nvPr/>
          </p:nvSpPr>
          <p:spPr bwMode="auto">
            <a:xfrm>
              <a:off x="2929207" y="1941386"/>
              <a:ext cx="1231135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altLang="ru-RU" sz="14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R.A.Smolkov</a:t>
              </a:r>
              <a:endParaRPr lang="en-US" altLang="ru-RU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" name="Text Box 18"/>
            <p:cNvSpPr txBox="1">
              <a:spLocks noChangeArrowheads="1"/>
            </p:cNvSpPr>
            <p:nvPr/>
          </p:nvSpPr>
          <p:spPr bwMode="auto">
            <a:xfrm>
              <a:off x="1845829" y="1923678"/>
              <a:ext cx="119917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ru-RU" sz="14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A.A.Makarov</a:t>
              </a:r>
              <a:endParaRPr lang="en-US" altLang="ru-RU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" name="Text Box 19"/>
            <p:cNvSpPr txBox="1">
              <a:spLocks noChangeArrowheads="1"/>
            </p:cNvSpPr>
            <p:nvPr/>
          </p:nvSpPr>
          <p:spPr bwMode="auto">
            <a:xfrm>
              <a:off x="1060616" y="2457452"/>
              <a:ext cx="1282467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ru-RU" sz="14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E.V.Gorbachev</a:t>
              </a:r>
              <a:endParaRPr lang="en-US" altLang="ru-RU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pic>
          <p:nvPicPr>
            <p:cNvPr id="14" name="Picture 25" descr="P101006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71" t="36504" r="37053" b="35432"/>
            <a:stretch>
              <a:fillRect/>
            </a:stretch>
          </p:blipFill>
          <p:spPr bwMode="auto">
            <a:xfrm>
              <a:off x="4009327" y="638312"/>
              <a:ext cx="1249702" cy="1347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 Box 26"/>
            <p:cNvSpPr txBox="1">
              <a:spLocks noChangeArrowheads="1"/>
            </p:cNvSpPr>
            <p:nvPr/>
          </p:nvSpPr>
          <p:spPr bwMode="auto">
            <a:xfrm>
              <a:off x="4009327" y="1986136"/>
              <a:ext cx="116543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altLang="ru-RU" sz="14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N.V.Pilyar</a:t>
              </a:r>
              <a:endParaRPr lang="en-US" altLang="ru-RU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16" name="Нижний колонтитул 26"/>
          <p:cNvSpPr>
            <a:spLocks noGrp="1"/>
          </p:cNvSpPr>
          <p:nvPr>
            <p:ph type="ftr" sz="quarter" idx="11"/>
          </p:nvPr>
        </p:nvSpPr>
        <p:spPr>
          <a:xfrm>
            <a:off x="5204792" y="4767264"/>
            <a:ext cx="2463552" cy="273844"/>
          </a:xfrm>
        </p:spPr>
        <p:txBody>
          <a:bodyPr/>
          <a:lstStyle/>
          <a:p>
            <a:r>
              <a:rPr lang="en-US" dirty="0" smtClean="0"/>
              <a:t>LHC Damper. </a:t>
            </a:r>
            <a:r>
              <a:rPr lang="en-US" dirty="0" err="1" smtClean="0"/>
              <a:t>V.M.Zhabitsky</a:t>
            </a:r>
            <a:endParaRPr lang="ru-RU" dirty="0"/>
          </a:p>
        </p:txBody>
      </p:sp>
      <p:sp>
        <p:nvSpPr>
          <p:cNvPr id="17" name="Номер слайда 27"/>
          <p:cNvSpPr>
            <a:spLocks noGrp="1"/>
          </p:cNvSpPr>
          <p:nvPr>
            <p:ph type="sldNum" sz="quarter" idx="12"/>
          </p:nvPr>
        </p:nvSpPr>
        <p:spPr>
          <a:xfrm>
            <a:off x="7668344" y="4782742"/>
            <a:ext cx="792088" cy="273844"/>
          </a:xfrm>
        </p:spPr>
        <p:txBody>
          <a:bodyPr/>
          <a:lstStyle/>
          <a:p>
            <a:r>
              <a:rPr lang="en-US" dirty="0" smtClean="0"/>
              <a:t>#</a:t>
            </a:r>
            <a:fld id="{35B69436-A85F-4B0B-B5BE-EC6F00CFA5B1}" type="slidenum">
              <a:rPr lang="ru-RU" smtClean="0"/>
              <a:t>8</a:t>
            </a:fld>
            <a:endParaRPr lang="ru-RU" dirty="0"/>
          </a:p>
        </p:txBody>
      </p:sp>
      <p:sp>
        <p:nvSpPr>
          <p:cNvPr id="18" name="Номер слайда 27"/>
          <p:cNvSpPr txBox="1">
            <a:spLocks/>
          </p:cNvSpPr>
          <p:nvPr/>
        </p:nvSpPr>
        <p:spPr>
          <a:xfrm>
            <a:off x="8460432" y="4782742"/>
            <a:ext cx="4705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/  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323528" y="-20538"/>
            <a:ext cx="3202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Power Amplifier</a:t>
            </a:r>
            <a:endParaRPr lang="ru-RU" sz="3600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42012" y="3029713"/>
            <a:ext cx="4353101" cy="1988568"/>
            <a:chOff x="42012" y="3029713"/>
            <a:chExt cx="4353101" cy="1988568"/>
          </a:xfrm>
        </p:grpSpPr>
        <p:pic>
          <p:nvPicPr>
            <p:cNvPr id="22" name="Picture 8" descr="LHC_FB_Gai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12" y="3029713"/>
              <a:ext cx="2007871" cy="1354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7" descr="LHC_FB_Phas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8251" y="3029713"/>
              <a:ext cx="1813850" cy="1354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 Box 22"/>
            <p:cNvSpPr txBox="1">
              <a:spLocks noChangeArrowheads="1"/>
            </p:cNvSpPr>
            <p:nvPr/>
          </p:nvSpPr>
          <p:spPr bwMode="auto">
            <a:xfrm>
              <a:off x="82550" y="4371950"/>
              <a:ext cx="4312563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US" altLang="ru-RU" sz="1200" b="1" dirty="0">
                  <a:effectLst/>
                  <a:latin typeface="Verdana" pitchFamily="34" charset="0"/>
                </a:rPr>
                <a:t>Frequency characteristics for kicker voltage measured via the HOM port </a:t>
              </a:r>
              <a:r>
                <a:rPr lang="en-US" altLang="ru-RU" sz="1200" b="1" dirty="0" smtClean="0">
                  <a:effectLst/>
                  <a:latin typeface="Verdana" pitchFamily="34" charset="0"/>
                </a:rPr>
                <a:t>(</a:t>
              </a:r>
              <a:r>
                <a:rPr lang="en-US" altLang="ru-RU" sz="1200" b="1" dirty="0">
                  <a:solidFill>
                    <a:srgbClr val="3333FF"/>
                  </a:solidFill>
                  <a:effectLst/>
                  <a:latin typeface="Verdana" pitchFamily="34" charset="0"/>
                </a:rPr>
                <a:t>blue</a:t>
              </a:r>
              <a:r>
                <a:rPr lang="en-US" altLang="ru-RU" sz="1200" b="1" dirty="0">
                  <a:effectLst/>
                  <a:latin typeface="Verdana" pitchFamily="34" charset="0"/>
                </a:rPr>
                <a:t>, solid) and tetrode anode voltage (</a:t>
              </a:r>
              <a:r>
                <a:rPr lang="en-US" altLang="ru-RU" sz="1200" b="1" dirty="0">
                  <a:solidFill>
                    <a:srgbClr val="33CC33"/>
                  </a:solidFill>
                  <a:effectLst/>
                  <a:latin typeface="Verdana" pitchFamily="34" charset="0"/>
                </a:rPr>
                <a:t>green</a:t>
              </a:r>
              <a:r>
                <a:rPr lang="en-US" altLang="ru-RU" sz="1200" b="1" dirty="0">
                  <a:effectLst/>
                  <a:latin typeface="Verdana" pitchFamily="34" charset="0"/>
                </a:rPr>
                <a:t>, dashed)</a:t>
              </a:r>
            </a:p>
          </p:txBody>
        </p:sp>
      </p:grpSp>
      <p:sp>
        <p:nvSpPr>
          <p:cNvPr id="25" name="Овал 24"/>
          <p:cNvSpPr>
            <a:spLocks noChangeAspect="1"/>
          </p:cNvSpPr>
          <p:nvPr/>
        </p:nvSpPr>
        <p:spPr>
          <a:xfrm>
            <a:off x="8721623" y="4813942"/>
            <a:ext cx="180000" cy="1738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19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3975" y="-14022"/>
            <a:ext cx="9036050" cy="4818020"/>
          </a:xfrm>
          <a:prstGeom prst="rect">
            <a:avLst/>
          </a:prstGeom>
          <a:solidFill>
            <a:schemeClr val="accent1">
              <a:alpha val="39999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8000" rIns="18000" anchor="b" anchorCtr="1"/>
          <a:lstStyle/>
          <a:p>
            <a:pPr eaLnBrk="0" hangingPunct="0">
              <a:spcBef>
                <a:spcPct val="50000"/>
              </a:spcBef>
            </a:pPr>
            <a:r>
              <a:rPr lang="en-US" altLang="ru-RU" sz="3200" b="1" dirty="0" smtClean="0">
                <a:solidFill>
                  <a:schemeClr val="tx1"/>
                </a:solidFill>
                <a:latin typeface="Times New Roman" pitchFamily="18" charset="0"/>
              </a:rPr>
              <a:t>LHC Damper: </a:t>
            </a:r>
            <a:r>
              <a:rPr lang="en-US" altLang="ru-RU" sz="3200" b="1" dirty="0" smtClean="0">
                <a:latin typeface="Times New Roman" pitchFamily="18" charset="0"/>
              </a:rPr>
              <a:t>21 </a:t>
            </a:r>
            <a:r>
              <a:rPr lang="en-US" altLang="ru-RU" sz="3200" b="1" dirty="0" smtClean="0">
                <a:solidFill>
                  <a:schemeClr val="tx1"/>
                </a:solidFill>
                <a:latin typeface="Times New Roman" pitchFamily="18" charset="0"/>
              </a:rPr>
              <a:t>December 2006</a:t>
            </a:r>
            <a:endParaRPr lang="en-US" altLang="ru-RU" sz="32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5865"/>
            <a:ext cx="774700" cy="2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717005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6" r="59471"/>
          <a:stretch>
            <a:fillRect/>
          </a:stretch>
        </p:blipFill>
        <p:spPr bwMode="auto">
          <a:xfrm>
            <a:off x="950913" y="175865"/>
            <a:ext cx="1538287" cy="253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P717005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0"/>
          <a:stretch>
            <a:fillRect/>
          </a:stretch>
        </p:blipFill>
        <p:spPr bwMode="auto">
          <a:xfrm>
            <a:off x="6732588" y="182249"/>
            <a:ext cx="2305050" cy="194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32602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613" y="2041178"/>
            <a:ext cx="1089025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vacph0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2819053"/>
            <a:ext cx="1587500" cy="13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nov05_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557115"/>
            <a:ext cx="165735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1" descr="IMG_733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050" y="175865"/>
            <a:ext cx="4103688" cy="249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2" descr="assembling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963" y="2196753"/>
            <a:ext cx="2593975" cy="194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3" descr="IMG_204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3" y="2307878"/>
            <a:ext cx="1685925" cy="183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Нижний колонтитул 26"/>
          <p:cNvSpPr>
            <a:spLocks noGrp="1"/>
          </p:cNvSpPr>
          <p:nvPr>
            <p:ph type="ftr" sz="quarter" idx="11"/>
          </p:nvPr>
        </p:nvSpPr>
        <p:spPr>
          <a:xfrm>
            <a:off x="5204792" y="4767264"/>
            <a:ext cx="2463552" cy="273844"/>
          </a:xfrm>
        </p:spPr>
        <p:txBody>
          <a:bodyPr/>
          <a:lstStyle/>
          <a:p>
            <a:r>
              <a:rPr lang="en-US" dirty="0" smtClean="0"/>
              <a:t>LHC Damper. </a:t>
            </a:r>
            <a:r>
              <a:rPr lang="en-US" dirty="0" err="1" smtClean="0"/>
              <a:t>V.M.Zhabitsky</a:t>
            </a:r>
            <a:endParaRPr lang="ru-RU" dirty="0"/>
          </a:p>
        </p:txBody>
      </p:sp>
      <p:sp>
        <p:nvSpPr>
          <p:cNvPr id="13" name="Номер слайда 27"/>
          <p:cNvSpPr>
            <a:spLocks noGrp="1"/>
          </p:cNvSpPr>
          <p:nvPr>
            <p:ph type="sldNum" sz="quarter" idx="12"/>
          </p:nvPr>
        </p:nvSpPr>
        <p:spPr>
          <a:xfrm>
            <a:off x="7668344" y="4782742"/>
            <a:ext cx="792088" cy="273844"/>
          </a:xfrm>
        </p:spPr>
        <p:txBody>
          <a:bodyPr/>
          <a:lstStyle/>
          <a:p>
            <a:r>
              <a:rPr lang="en-US" dirty="0" smtClean="0"/>
              <a:t>#</a:t>
            </a:r>
            <a:fld id="{35B69436-A85F-4B0B-B5BE-EC6F00CFA5B1}" type="slidenum">
              <a:rPr lang="ru-RU" smtClean="0"/>
              <a:t>9</a:t>
            </a:fld>
            <a:endParaRPr lang="ru-RU" dirty="0"/>
          </a:p>
        </p:txBody>
      </p:sp>
      <p:sp>
        <p:nvSpPr>
          <p:cNvPr id="14" name="Номер слайда 27"/>
          <p:cNvSpPr txBox="1">
            <a:spLocks/>
          </p:cNvSpPr>
          <p:nvPr/>
        </p:nvSpPr>
        <p:spPr>
          <a:xfrm>
            <a:off x="8460432" y="4782742"/>
            <a:ext cx="4705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/  </a:t>
            </a:r>
            <a:endParaRPr lang="ru-RU" dirty="0"/>
          </a:p>
        </p:txBody>
      </p:sp>
      <p:sp>
        <p:nvSpPr>
          <p:cNvPr id="15" name="Овал 14"/>
          <p:cNvSpPr>
            <a:spLocks noChangeAspect="1"/>
          </p:cNvSpPr>
          <p:nvPr/>
        </p:nvSpPr>
        <p:spPr>
          <a:xfrm>
            <a:off x="8721623" y="4813942"/>
            <a:ext cx="180000" cy="1738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22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1046</TotalTime>
  <Words>907</Words>
  <Application>Microsoft Office PowerPoint</Application>
  <PresentationFormat>Экран (16:9)</PresentationFormat>
  <Paragraphs>154</Paragraphs>
  <Slides>19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Тема Office</vt:lpstr>
      <vt:lpstr>Chart</vt:lpstr>
      <vt:lpstr>От замысла до реализации проекта «LHC Damper» В.М. Жабицкий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Damper Kicker</vt:lpstr>
      <vt:lpstr>Презентация PowerPoint</vt:lpstr>
      <vt:lpstr>Презентация PowerPoint</vt:lpstr>
      <vt:lpstr>LHC Damper</vt:lpstr>
      <vt:lpstr>Презентация PowerPoint</vt:lpstr>
      <vt:lpstr>Презентация PowerPoint</vt:lpstr>
      <vt:lpstr>LHC Damper: Phase balance tuning</vt:lpstr>
      <vt:lpstr>LHC Damper: injection errors</vt:lpstr>
      <vt:lpstr>LHC Damper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В.П.Саранцев (к 90-летию со дня рождения): от замысла до реализации проекта «LHC Damper»</dc:title>
  <dc:creator>Zhabitsky</dc:creator>
  <cp:lastModifiedBy>Zhabitsky</cp:lastModifiedBy>
  <cp:revision>113</cp:revision>
  <dcterms:created xsi:type="dcterms:W3CDTF">2020-09-03T07:20:01Z</dcterms:created>
  <dcterms:modified xsi:type="dcterms:W3CDTF">2020-09-24T07:03:13Z</dcterms:modified>
</cp:coreProperties>
</file>