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81" r:id="rId4"/>
    <p:sldId id="287" r:id="rId5"/>
    <p:sldId id="296" r:id="rId6"/>
    <p:sldId id="300" r:id="rId7"/>
    <p:sldId id="297" r:id="rId8"/>
    <p:sldId id="298" r:id="rId9"/>
    <p:sldId id="299" r:id="rId10"/>
    <p:sldId id="288" r:id="rId11"/>
    <p:sldId id="301" r:id="rId12"/>
    <p:sldId id="302" r:id="rId13"/>
    <p:sldId id="291" r:id="rId14"/>
    <p:sldId id="292" r:id="rId15"/>
    <p:sldId id="283" r:id="rId16"/>
    <p:sldId id="284" r:id="rId17"/>
    <p:sldId id="285" r:id="rId18"/>
    <p:sldId id="286" r:id="rId19"/>
    <p:sldId id="295" r:id="rId20"/>
    <p:sldId id="303" r:id="rId21"/>
    <p:sldId id="290" r:id="rId22"/>
    <p:sldId id="270" r:id="rId23"/>
    <p:sldId id="276" r:id="rId24"/>
    <p:sldId id="277" r:id="rId25"/>
    <p:sldId id="278" r:id="rId26"/>
    <p:sldId id="279" r:id="rId27"/>
    <p:sldId id="280" r:id="rId28"/>
    <p:sldId id="271" r:id="rId29"/>
    <p:sldId id="260" r:id="rId30"/>
    <p:sldId id="304" r:id="rId31"/>
    <p:sldId id="26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0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5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9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2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3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5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2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1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B496-2925-4047-B9CB-10A69A38BF3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17F2-D5B7-4D13-A301-0190A312A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9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F%D0%BB%D0%B0%D0%B7%D0%BC%D0%B5%D0%BD%D0%BD%D0%BE%D0%B5_%D1%83%D1%81%D0%BA%D0%BE%D1%80%D0%B5%D0%BD%D0%B8%D0%B5_%D0%B7%D0%B0%D1%80%D1%8F%D0%B6%D0%B5%D0%BD%D0%BD%D1%8B%D1%85_%D1%87%D0%B0%D1%81%D1%82%D0%B8%D1%86&amp;action=edit&amp;redlink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F%D0%BB%D0%B0%D0%B7%D0%BC%D0%B5%D0%BD%D0%BD%D0%BE%D0%B5_%D1%83%D1%81%D0%BA%D0%BE%D1%80%D0%B5%D0%BD%D0%B8%D0%B5_%D0%B7%D0%B0%D1%80%D1%8F%D0%B6%D0%B5%D0%BD%D0%BD%D1%8B%D1%85_%D1%87%D0%B0%D1%81%D1%82%D0%B8%D1%86&amp;action=edit&amp;redlink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F%D0%BB%D0%B0%D0%B7%D0%BC%D0%B5%D0%BD%D0%BD%D0%BE%D0%B5_%D1%83%D1%81%D0%BA%D0%BE%D1%80%D0%B5%D0%BD%D0%B8%D0%B5_%D0%B7%D0%B0%D1%80%D1%8F%D0%B6%D0%B5%D0%BD%D0%BD%D1%8B%D1%85_%D1%87%D0%B0%D1%81%D1%82%D0%B8%D1%86&amp;action=edit&amp;redlink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F%D0%BB%D0%B0%D0%B7%D0%BC%D0%B5%D0%BD%D0%BD%D0%BE%D0%B5_%D1%83%D1%81%D0%BA%D0%BE%D1%80%D0%B5%D0%BD%D0%B8%D0%B5_%D0%B7%D0%B0%D1%80%D1%8F%D0%B6%D0%B5%D0%BD%D0%BD%D1%8B%D1%85_%D1%87%D0%B0%D1%81%D1%82%D0%B8%D1%86&amp;action=edit&amp;redlink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F%D0%BB%D0%B0%D0%B7%D0%BC%D0%B5%D0%BD%D0%BD%D0%BE%D0%B5_%D1%83%D1%81%D0%BA%D0%BE%D1%80%D0%B5%D0%BD%D0%B8%D0%B5_%D0%B7%D0%B0%D1%80%D1%8F%D0%B6%D0%B5%D0%BD%D0%BD%D1%8B%D1%85_%D1%87%D0%B0%D1%81%D1%82%D0%B8%D1%86&amp;action=edit&amp;redlink=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70" y="425512"/>
            <a:ext cx="10515600" cy="30931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тдел</a:t>
            </a:r>
            <a:br>
              <a:rPr lang="ru-RU" b="1" dirty="0" smtClean="0"/>
            </a:b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Н</a:t>
            </a:r>
            <a:r>
              <a:rPr lang="ru-RU" b="1" dirty="0" smtClean="0"/>
              <a:t>овых</a:t>
            </a:r>
            <a:br>
              <a:rPr lang="ru-RU" b="1" dirty="0" smtClean="0"/>
            </a:br>
            <a:r>
              <a:rPr lang="ru-RU" b="1" dirty="0" smtClean="0"/>
              <a:t>                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/>
              <a:t>етодов</a:t>
            </a:r>
            <a:br>
              <a:rPr lang="ru-RU" b="1" dirty="0" smtClean="0"/>
            </a:br>
            <a:r>
              <a:rPr lang="ru-RU" b="1" dirty="0" smtClean="0"/>
              <a:t>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скорения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85" y="241556"/>
            <a:ext cx="2944368" cy="30220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6994" y="3835523"/>
            <a:ext cx="11525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ОНМУ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 в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1968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на базе </a:t>
            </a:r>
            <a:r>
              <a:rPr lang="ru-RU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Расчётно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теоретического бюро (РТБ),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формально входящего в ЛВЭ ОИЯИ.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6922" y="4534356"/>
            <a:ext cx="92616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об образовании ОНМУ  в архивах ОИЯИ не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обнаружен, но тем не менее общеизвестно, что </a:t>
            </a:r>
            <a:r>
              <a:rPr lang="ru-RU" sz="2000" dirty="0" smtClean="0"/>
              <a:t>Отдел </a:t>
            </a:r>
            <a:r>
              <a:rPr lang="ru-RU" sz="2000" dirty="0"/>
              <a:t>создан для проведения теоретических и экспериментальных исследований в области коллективных методов ускорения и создания на их основе новых экспериментальных ускорительных установок – прототипов будущих ускорителей.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7385" y="2692965"/>
            <a:ext cx="2006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1968 – 1988гг.</a:t>
            </a:r>
          </a:p>
        </p:txBody>
      </p:sp>
    </p:spTree>
    <p:extLst>
      <p:ext uri="{BB962C8B-B14F-4D97-AF65-F5344CB8AC3E}">
        <p14:creationId xmlns:p14="http://schemas.microsoft.com/office/powerpoint/2010/main" val="11173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75547" y="1381642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пучка 60 </a:t>
            </a:r>
            <a:r>
              <a:rPr lang="ru-RU" dirty="0" err="1" smtClean="0"/>
              <a:t>кВ</a:t>
            </a:r>
            <a:r>
              <a:rPr lang="ru-RU" dirty="0" smtClean="0"/>
              <a:t>, 1 кА.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ОНМУ, 1970г.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2" t="23757" r="11378" b="60121"/>
          <a:stretch/>
        </p:blipFill>
        <p:spPr>
          <a:xfrm>
            <a:off x="3162849" y="2587549"/>
            <a:ext cx="4954386" cy="15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5037" r="13180" b="78373"/>
          <a:stretch/>
        </p:blipFill>
        <p:spPr>
          <a:xfrm>
            <a:off x="1019267" y="4517679"/>
            <a:ext cx="4720363" cy="18272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5547" y="1381642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пучка 60 </a:t>
            </a:r>
            <a:r>
              <a:rPr lang="ru-RU" dirty="0" err="1" smtClean="0"/>
              <a:t>кВ</a:t>
            </a:r>
            <a:r>
              <a:rPr lang="ru-RU" dirty="0" smtClean="0"/>
              <a:t>, 1 кА.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ОНМУ, 1970г.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2" t="23757" r="11378" b="60121"/>
          <a:stretch/>
        </p:blipFill>
        <p:spPr>
          <a:xfrm>
            <a:off x="3162849" y="2587549"/>
            <a:ext cx="4954386" cy="15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t="4923" r="18754" b="80757"/>
          <a:stretch/>
        </p:blipFill>
        <p:spPr>
          <a:xfrm>
            <a:off x="6180257" y="4517679"/>
            <a:ext cx="4954387" cy="183711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5037" r="13180" b="78373"/>
          <a:stretch/>
        </p:blipFill>
        <p:spPr>
          <a:xfrm>
            <a:off x="1019267" y="4517679"/>
            <a:ext cx="4720363" cy="18272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5547" y="1381642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пучка 60 </a:t>
            </a:r>
            <a:r>
              <a:rPr lang="ru-RU" dirty="0" err="1" smtClean="0"/>
              <a:t>кВ</a:t>
            </a:r>
            <a:r>
              <a:rPr lang="ru-RU" dirty="0" smtClean="0"/>
              <a:t>, 1 кА.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ОНМУ, 1970г.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2" t="23757" r="11378" b="60121"/>
          <a:stretch/>
        </p:blipFill>
        <p:spPr>
          <a:xfrm>
            <a:off x="3162849" y="2587549"/>
            <a:ext cx="4954386" cy="15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8885" r="8315" b="75212"/>
          <a:stretch/>
        </p:blipFill>
        <p:spPr>
          <a:xfrm>
            <a:off x="3455845" y="2863205"/>
            <a:ext cx="4954387" cy="172921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66493" y="699645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пучка 60 </a:t>
            </a:r>
            <a:r>
              <a:rPr lang="ru-RU" dirty="0" err="1" smtClean="0"/>
              <a:t>кВ</a:t>
            </a:r>
            <a:r>
              <a:rPr lang="ru-RU" dirty="0" smtClean="0"/>
              <a:t>, 1 кА.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ОНМУ, 1970г.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6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0" r="17560" b="77426"/>
          <a:stretch/>
        </p:blipFill>
        <p:spPr>
          <a:xfrm>
            <a:off x="6888921" y="3546858"/>
            <a:ext cx="3939023" cy="23469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t="528" r="3033" b="67921"/>
          <a:stretch/>
        </p:blipFill>
        <p:spPr>
          <a:xfrm>
            <a:off x="1475714" y="3546859"/>
            <a:ext cx="4477855" cy="234694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64689" y="1979170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пучка 1 000 000 В, 20 кА. </a:t>
            </a:r>
          </a:p>
          <a:p>
            <a:r>
              <a:rPr lang="ru-RU" dirty="0" smtClean="0"/>
              <a:t>Томск, ускоритель </a:t>
            </a:r>
            <a:r>
              <a:rPr lang="en-US" dirty="0" smtClean="0"/>
              <a:t>“</a:t>
            </a:r>
            <a:r>
              <a:rPr lang="ru-RU" dirty="0" smtClean="0"/>
              <a:t>ТОНУС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b="53049"/>
          <a:stretch/>
        </p:blipFill>
        <p:spPr>
          <a:xfrm>
            <a:off x="0" y="104383"/>
            <a:ext cx="3190592" cy="2477453"/>
          </a:xfrm>
        </p:spPr>
      </p:pic>
    </p:spTree>
    <p:extLst>
      <p:ext uri="{BB962C8B-B14F-4D97-AF65-F5344CB8AC3E}">
        <p14:creationId xmlns:p14="http://schemas.microsoft.com/office/powerpoint/2010/main" val="42218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b="53049"/>
          <a:stretch/>
        </p:blipFill>
        <p:spPr>
          <a:xfrm>
            <a:off x="0" y="104383"/>
            <a:ext cx="3190592" cy="24774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6204" r="17378" b="48297"/>
          <a:stretch/>
        </p:blipFill>
        <p:spPr>
          <a:xfrm rot="10800000">
            <a:off x="2915141" y="1443441"/>
            <a:ext cx="2475413" cy="2400244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945891">
            <a:off x="2360002" y="1977209"/>
            <a:ext cx="670550" cy="1449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b="53049"/>
          <a:stretch/>
        </p:blipFill>
        <p:spPr>
          <a:xfrm>
            <a:off x="0" y="104383"/>
            <a:ext cx="3190592" cy="24774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6204" r="17378" b="48297"/>
          <a:stretch/>
        </p:blipFill>
        <p:spPr>
          <a:xfrm rot="10800000">
            <a:off x="2915141" y="1443441"/>
            <a:ext cx="2475413" cy="2400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60" b="48448" l="13299" r="73145">
                        <a14:backgroundMark x1="15250" y1="64727" x2="15250" y2="64727"/>
                        <a14:backgroundMark x1="20250" y1="66848" x2="20250" y2="66848"/>
                        <a14:backgroundMark x1="23583" y1="66364" x2="23333" y2="69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8" t="2111" r="19375" b="46404"/>
          <a:stretch/>
        </p:blipFill>
        <p:spPr>
          <a:xfrm>
            <a:off x="5446369" y="2741187"/>
            <a:ext cx="2952673" cy="2795006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945891">
            <a:off x="2360002" y="1977209"/>
            <a:ext cx="670550" cy="1449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945891">
            <a:off x="5111093" y="3324664"/>
            <a:ext cx="670550" cy="1449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b="53049"/>
          <a:stretch/>
        </p:blipFill>
        <p:spPr>
          <a:xfrm>
            <a:off x="0" y="104383"/>
            <a:ext cx="3190592" cy="24774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6204" r="17378" b="48297"/>
          <a:stretch/>
        </p:blipFill>
        <p:spPr>
          <a:xfrm rot="10800000">
            <a:off x="2915141" y="1443441"/>
            <a:ext cx="2475413" cy="2400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60" b="48448" l="13299" r="73145">
                        <a14:backgroundMark x1="15250" y1="64727" x2="15250" y2="64727"/>
                        <a14:backgroundMark x1="20250" y1="66848" x2="20250" y2="66848"/>
                        <a14:backgroundMark x1="23583" y1="66364" x2="23333" y2="69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8" t="2111" r="19375" b="46404"/>
          <a:stretch/>
        </p:blipFill>
        <p:spPr>
          <a:xfrm>
            <a:off x="5446369" y="2741187"/>
            <a:ext cx="2952673" cy="2795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26640" r="21296" b="945"/>
          <a:stretch/>
        </p:blipFill>
        <p:spPr>
          <a:xfrm>
            <a:off x="8908610" y="4214387"/>
            <a:ext cx="2897109" cy="2643613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945891">
            <a:off x="2360002" y="1977209"/>
            <a:ext cx="670550" cy="1449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945891">
            <a:off x="5111093" y="3324664"/>
            <a:ext cx="670550" cy="1449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45891">
            <a:off x="7953328" y="4718901"/>
            <a:ext cx="670550" cy="1449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456" y="1043958"/>
            <a:ext cx="1280311" cy="39835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ОНМУ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0" t="8614" r="24119" b="82940"/>
          <a:stretch/>
        </p:blipFill>
        <p:spPr>
          <a:xfrm>
            <a:off x="5362470" y="1618689"/>
            <a:ext cx="2229561" cy="20951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43" t="1849" r="17015" b="73069"/>
          <a:stretch/>
        </p:blipFill>
        <p:spPr>
          <a:xfrm>
            <a:off x="8111903" y="1609635"/>
            <a:ext cx="2580239" cy="2122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26640" r="21296" b="945"/>
          <a:stretch/>
        </p:blipFill>
        <p:spPr>
          <a:xfrm>
            <a:off x="1439501" y="1576958"/>
            <a:ext cx="2351668" cy="21458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478629" y="672555"/>
            <a:ext cx="4948473" cy="667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MAX - PLANK – INSTITUT, </a:t>
            </a:r>
            <a:r>
              <a:rPr lang="en-US" sz="2800" b="1" dirty="0" err="1" smtClean="0"/>
              <a:t>Garching</a:t>
            </a:r>
            <a:endParaRPr lang="ru-RU" sz="2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62470" y="3992292"/>
            <a:ext cx="5950770" cy="667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“</a:t>
            </a:r>
            <a:r>
              <a:rPr lang="en-US" sz="2800" b="1" dirty="0" err="1" smtClean="0"/>
              <a:t>PusTAREX</a:t>
            </a:r>
            <a:r>
              <a:rPr lang="en-US" sz="2800" b="1" dirty="0" smtClean="0"/>
              <a:t>”,   C. </a:t>
            </a:r>
            <a:r>
              <a:rPr lang="en-US" sz="2800" b="1" dirty="0" err="1" smtClean="0"/>
              <a:t>Andelfinger</a:t>
            </a:r>
            <a:r>
              <a:rPr lang="en-US" sz="2800" b="1" dirty="0" smtClean="0"/>
              <a:t>, W. Herrmann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682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1988г.</a:t>
            </a:r>
            <a:r>
              <a:rPr lang="ru-RU" b="1" dirty="0"/>
              <a:t>  </a:t>
            </a:r>
            <a:r>
              <a:rPr lang="ru-RU" b="1" dirty="0">
                <a:solidFill>
                  <a:srgbClr val="0070C0"/>
                </a:solidFill>
              </a:rPr>
              <a:t>ОНМУ</a:t>
            </a:r>
            <a:r>
              <a:rPr lang="ru-RU" dirty="0"/>
              <a:t> преобразован в Общеинститутское научно – методическое обделение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ОНМО</a:t>
            </a:r>
            <a:r>
              <a:rPr lang="ru-RU" dirty="0"/>
              <a:t>)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1989г. </a:t>
            </a:r>
            <a:r>
              <a:rPr lang="ru-RU" dirty="0"/>
              <a:t>на базе </a:t>
            </a:r>
            <a:r>
              <a:rPr lang="ru-RU" b="1" dirty="0"/>
              <a:t>Отдела</a:t>
            </a:r>
            <a:r>
              <a:rPr lang="ru-RU" dirty="0"/>
              <a:t> </a:t>
            </a:r>
            <a:r>
              <a:rPr lang="ru-RU" b="1" dirty="0"/>
              <a:t>новых</a:t>
            </a:r>
            <a:r>
              <a:rPr lang="ru-RU" dirty="0"/>
              <a:t> </a:t>
            </a:r>
            <a:r>
              <a:rPr lang="ru-RU" b="1" dirty="0"/>
              <a:t>методов</a:t>
            </a:r>
            <a:r>
              <a:rPr lang="ru-RU" dirty="0"/>
              <a:t> </a:t>
            </a:r>
            <a:r>
              <a:rPr lang="ru-RU" b="1" dirty="0"/>
              <a:t>ускорений</a:t>
            </a:r>
            <a:r>
              <a:rPr lang="ru-RU" dirty="0"/>
              <a:t> и ряда научных групп ЛВЭ и ЛЯП </a:t>
            </a:r>
            <a:r>
              <a:rPr lang="ru-RU" dirty="0" smtClean="0"/>
              <a:t>создана Лаборатория </a:t>
            </a:r>
            <a:r>
              <a:rPr lang="ru-RU" dirty="0"/>
              <a:t>физики частиц (</a:t>
            </a:r>
            <a:r>
              <a:rPr lang="ru-RU" b="1" dirty="0">
                <a:solidFill>
                  <a:srgbClr val="0070C0"/>
                </a:solidFill>
              </a:rPr>
              <a:t>ЛФЧ</a:t>
            </a:r>
            <a:r>
              <a:rPr lang="ru-RU" dirty="0"/>
              <a:t>) (Лаборатория сверхвысоких энергий </a:t>
            </a:r>
            <a:r>
              <a:rPr lang="ru-RU" b="1" dirty="0">
                <a:solidFill>
                  <a:srgbClr val="0070C0"/>
                </a:solidFill>
              </a:rPr>
              <a:t>ЛСВЭ </a:t>
            </a:r>
            <a:r>
              <a:rPr lang="ru-RU" dirty="0"/>
              <a:t>до 1997 года)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2008г. </a:t>
            </a:r>
            <a:r>
              <a:rPr lang="ru-RU" dirty="0"/>
              <a:t>в результате слияния Лаборатории высоких энергий (</a:t>
            </a:r>
            <a:r>
              <a:rPr lang="ru-RU" b="1" dirty="0">
                <a:solidFill>
                  <a:srgbClr val="0070C0"/>
                </a:solidFill>
              </a:rPr>
              <a:t>ЛВЭ</a:t>
            </a:r>
            <a:r>
              <a:rPr lang="ru-RU" dirty="0"/>
              <a:t>) и Лаборатории физики частиц (</a:t>
            </a:r>
            <a:r>
              <a:rPr lang="ru-RU" b="1" dirty="0"/>
              <a:t>ЛФЧ</a:t>
            </a:r>
            <a:r>
              <a:rPr lang="ru-RU" dirty="0"/>
              <a:t>) </a:t>
            </a:r>
            <a:r>
              <a:rPr lang="ru-RU" dirty="0" smtClean="0"/>
              <a:t> </a:t>
            </a:r>
            <a:r>
              <a:rPr lang="ru-RU" dirty="0"/>
              <a:t>Образована </a:t>
            </a:r>
            <a:r>
              <a:rPr lang="ru-RU" b="1" dirty="0"/>
              <a:t>Лаборатория физики высоких энергий </a:t>
            </a:r>
            <a:r>
              <a:rPr lang="ru-RU" dirty="0"/>
              <a:t>(</a:t>
            </a:r>
            <a:r>
              <a:rPr lang="ru-RU" b="1" dirty="0">
                <a:solidFill>
                  <a:srgbClr val="0070C0"/>
                </a:solidFill>
              </a:rPr>
              <a:t>ЛФВЭ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3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306" y="1526861"/>
            <a:ext cx="107864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РТБ – ОНМУ в разные его периоды работали яркие, талантливые физики:</a:t>
            </a:r>
          </a:p>
          <a:p>
            <a:pPr marL="0" indent="0">
              <a:buNone/>
            </a:pPr>
            <a:r>
              <a:rPr lang="ru-RU" dirty="0" smtClean="0"/>
              <a:t>О. </a:t>
            </a:r>
            <a:r>
              <a:rPr lang="ru-RU" dirty="0" err="1" smtClean="0"/>
              <a:t>Ярковой</a:t>
            </a:r>
            <a:r>
              <a:rPr lang="ru-RU" dirty="0" smtClean="0"/>
              <a:t>, </a:t>
            </a:r>
            <a:r>
              <a:rPr lang="ru-RU" dirty="0"/>
              <a:t>Н.Б. Рубин, С.Б. Рубин, </a:t>
            </a:r>
            <a:r>
              <a:rPr lang="ru-RU" dirty="0" smtClean="0"/>
              <a:t>В.А</a:t>
            </a:r>
            <a:r>
              <a:rPr lang="ru-RU" dirty="0"/>
              <a:t>. Свиридов, И.Н</a:t>
            </a:r>
            <a:r>
              <a:rPr lang="ru-RU" dirty="0" smtClean="0"/>
              <a:t>. Иванов, В.К</a:t>
            </a:r>
            <a:r>
              <a:rPr lang="ru-RU" dirty="0"/>
              <a:t>. </a:t>
            </a:r>
            <a:r>
              <a:rPr lang="ru-RU" dirty="0" err="1"/>
              <a:t>Маковеев</a:t>
            </a:r>
            <a:r>
              <a:rPr lang="ru-RU" dirty="0"/>
              <a:t>  </a:t>
            </a:r>
            <a:r>
              <a:rPr lang="ru-RU" dirty="0" smtClean="0"/>
              <a:t>Э.А. </a:t>
            </a:r>
            <a:r>
              <a:rPr lang="ru-RU" dirty="0" err="1" smtClean="0"/>
              <a:t>Перельштейн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В.А. </a:t>
            </a:r>
            <a:r>
              <a:rPr lang="ru-RU" dirty="0" err="1"/>
              <a:t>Прейзендорф</a:t>
            </a:r>
            <a:r>
              <a:rPr lang="ru-RU" dirty="0"/>
              <a:t>, </a:t>
            </a:r>
            <a:r>
              <a:rPr lang="ru-RU" dirty="0" smtClean="0"/>
              <a:t> А.Г. </a:t>
            </a:r>
            <a:r>
              <a:rPr lang="ru-RU" dirty="0" err="1" smtClean="0"/>
              <a:t>Бонч</a:t>
            </a:r>
            <a:r>
              <a:rPr lang="ru-RU" dirty="0" smtClean="0"/>
              <a:t> – </a:t>
            </a:r>
            <a:r>
              <a:rPr lang="ru-RU" dirty="0" err="1" smtClean="0"/>
              <a:t>Осмоловский</a:t>
            </a:r>
            <a:r>
              <a:rPr lang="ru-RU" dirty="0" smtClean="0"/>
              <a:t>, В.М. Лачинов, И.В. Кожухов, Г.А</a:t>
            </a:r>
            <a:r>
              <a:rPr lang="ru-RU" dirty="0"/>
              <a:t>. Иванов</a:t>
            </a:r>
            <a:r>
              <a:rPr lang="ru-RU" dirty="0" smtClean="0"/>
              <a:t>, Е.Д</a:t>
            </a:r>
            <a:r>
              <a:rPr lang="ru-RU" dirty="0"/>
              <a:t>. </a:t>
            </a:r>
            <a:r>
              <a:rPr lang="ru-RU" dirty="0" err="1"/>
              <a:t>Федюнькин</a:t>
            </a:r>
            <a:r>
              <a:rPr lang="ru-RU" dirty="0"/>
              <a:t>, </a:t>
            </a:r>
            <a:r>
              <a:rPr lang="ru-RU" dirty="0" smtClean="0"/>
              <a:t>В.Ф. Шевцов, Л.С. Барабаш, С.Н</a:t>
            </a:r>
            <a:r>
              <a:rPr lang="ru-RU" dirty="0"/>
              <a:t>.  Седых,  </a:t>
            </a:r>
            <a:r>
              <a:rPr lang="ru-RU" dirty="0" smtClean="0"/>
              <a:t>А.К. Каминский, В.И. </a:t>
            </a:r>
            <a:r>
              <a:rPr lang="ru-RU" dirty="0" err="1" smtClean="0"/>
              <a:t>Казача</a:t>
            </a:r>
            <a:r>
              <a:rPr lang="ru-RU" dirty="0" smtClean="0"/>
              <a:t>, Ю.И</a:t>
            </a:r>
            <a:r>
              <a:rPr lang="ru-RU" dirty="0"/>
              <a:t>. Алексахин, </a:t>
            </a:r>
            <a:r>
              <a:rPr lang="ru-RU" dirty="0" smtClean="0"/>
              <a:t>Ю.А. Яцуненко …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а также замечательные, талантливые инженеры и конструкторы, уникальные механики: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Л.Н. Беляев, В.П. </a:t>
            </a:r>
            <a:r>
              <a:rPr lang="ru-RU" dirty="0" err="1" smtClean="0">
                <a:solidFill>
                  <a:schemeClr val="bg1"/>
                </a:solidFill>
              </a:rPr>
              <a:t>Рашевский</a:t>
            </a:r>
            <a:r>
              <a:rPr lang="ru-RU" dirty="0" smtClean="0">
                <a:solidFill>
                  <a:schemeClr val="bg1"/>
                </a:solidFill>
              </a:rPr>
              <a:t>, Л.В. Светов, Ю.Л. Злобин, Н. Клоков,             В.А. Савельев, В.С. Хабаров, Д.А. Смолин, Н.М. </a:t>
            </a:r>
            <a:r>
              <a:rPr lang="ru-RU" dirty="0" err="1" smtClean="0">
                <a:solidFill>
                  <a:schemeClr val="bg1"/>
                </a:solidFill>
              </a:rPr>
              <a:t>Лустов</a:t>
            </a:r>
            <a:r>
              <a:rPr lang="ru-RU" dirty="0" smtClean="0">
                <a:solidFill>
                  <a:schemeClr val="bg1"/>
                </a:solidFill>
              </a:rPr>
              <a:t>, В.И. </a:t>
            </a:r>
            <a:r>
              <a:rPr lang="ru-RU" dirty="0" err="1" smtClean="0">
                <a:solidFill>
                  <a:schemeClr val="bg1"/>
                </a:solidFill>
              </a:rPr>
              <a:t>Клементьев</a:t>
            </a:r>
            <a:r>
              <a:rPr lang="ru-RU" dirty="0" smtClean="0">
                <a:solidFill>
                  <a:schemeClr val="bg1"/>
                </a:solidFill>
              </a:rPr>
              <a:t>, А.М. Бирюков, </a:t>
            </a:r>
            <a:r>
              <a:rPr lang="ru-RU" dirty="0">
                <a:solidFill>
                  <a:schemeClr val="bg1"/>
                </a:solidFill>
              </a:rPr>
              <a:t>И.П. Лушников, </a:t>
            </a:r>
            <a:r>
              <a:rPr lang="ru-RU" dirty="0" smtClean="0">
                <a:solidFill>
                  <a:schemeClr val="bg1"/>
                </a:solidFill>
              </a:rPr>
              <a:t>В.П. </a:t>
            </a:r>
            <a:r>
              <a:rPr lang="ru-RU" dirty="0" err="1" smtClean="0">
                <a:solidFill>
                  <a:schemeClr val="bg1"/>
                </a:solidFill>
              </a:rPr>
              <a:t>Токарский</a:t>
            </a:r>
            <a:r>
              <a:rPr lang="ru-RU" dirty="0" smtClean="0">
                <a:solidFill>
                  <a:schemeClr val="bg1"/>
                </a:solidFill>
              </a:rPr>
              <a:t>, …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>Перечислить всех трудно, их много ... Поэтому представленные списки, конечно, субъективны. (А.С.)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306" y="1526861"/>
            <a:ext cx="107864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РТБ – ОНМУ в разные его периоды работали яркие, талантливые физики:</a:t>
            </a:r>
          </a:p>
          <a:p>
            <a:pPr marL="0" indent="0">
              <a:buNone/>
            </a:pPr>
            <a:r>
              <a:rPr lang="ru-RU" dirty="0" smtClean="0"/>
              <a:t>О. </a:t>
            </a:r>
            <a:r>
              <a:rPr lang="ru-RU" dirty="0" err="1" smtClean="0"/>
              <a:t>Ярковой</a:t>
            </a:r>
            <a:r>
              <a:rPr lang="ru-RU" dirty="0" smtClean="0"/>
              <a:t>, </a:t>
            </a:r>
            <a:r>
              <a:rPr lang="ru-RU" dirty="0"/>
              <a:t>Н.Б. Рубин, С.Б. Рубин, </a:t>
            </a:r>
            <a:r>
              <a:rPr lang="ru-RU" dirty="0" smtClean="0"/>
              <a:t>В.А</a:t>
            </a:r>
            <a:r>
              <a:rPr lang="ru-RU" dirty="0"/>
              <a:t>. Свиридов, И.Н</a:t>
            </a:r>
            <a:r>
              <a:rPr lang="ru-RU" dirty="0" smtClean="0"/>
              <a:t>. Иванов, В.К</a:t>
            </a:r>
            <a:r>
              <a:rPr lang="ru-RU" dirty="0"/>
              <a:t>. </a:t>
            </a:r>
            <a:r>
              <a:rPr lang="ru-RU" dirty="0" err="1"/>
              <a:t>Маковеев</a:t>
            </a:r>
            <a:r>
              <a:rPr lang="ru-RU" dirty="0"/>
              <a:t>  </a:t>
            </a:r>
            <a:r>
              <a:rPr lang="ru-RU" dirty="0" smtClean="0"/>
              <a:t>Э.А. </a:t>
            </a:r>
            <a:r>
              <a:rPr lang="ru-RU" dirty="0" err="1" smtClean="0"/>
              <a:t>Перельштейн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В.А. </a:t>
            </a:r>
            <a:r>
              <a:rPr lang="ru-RU" dirty="0" err="1"/>
              <a:t>Прейзендорф</a:t>
            </a:r>
            <a:r>
              <a:rPr lang="ru-RU" dirty="0"/>
              <a:t>, </a:t>
            </a:r>
            <a:r>
              <a:rPr lang="ru-RU" dirty="0" smtClean="0"/>
              <a:t> А.Г. </a:t>
            </a:r>
            <a:r>
              <a:rPr lang="ru-RU" dirty="0" err="1" smtClean="0"/>
              <a:t>Бонч</a:t>
            </a:r>
            <a:r>
              <a:rPr lang="ru-RU" dirty="0" smtClean="0"/>
              <a:t> – </a:t>
            </a:r>
            <a:r>
              <a:rPr lang="ru-RU" dirty="0" err="1" smtClean="0"/>
              <a:t>Осмоловский</a:t>
            </a:r>
            <a:r>
              <a:rPr lang="ru-RU" dirty="0" smtClean="0"/>
              <a:t>, В.М. Лачинов, И.В. Кожухов, Г.А</a:t>
            </a:r>
            <a:r>
              <a:rPr lang="ru-RU" dirty="0"/>
              <a:t>. Иванов</a:t>
            </a:r>
            <a:r>
              <a:rPr lang="ru-RU" dirty="0" smtClean="0"/>
              <a:t>, Е.Д</a:t>
            </a:r>
            <a:r>
              <a:rPr lang="ru-RU" dirty="0"/>
              <a:t>. </a:t>
            </a:r>
            <a:r>
              <a:rPr lang="ru-RU" dirty="0" err="1"/>
              <a:t>Федюнькин</a:t>
            </a:r>
            <a:r>
              <a:rPr lang="ru-RU" dirty="0"/>
              <a:t>, </a:t>
            </a:r>
            <a:r>
              <a:rPr lang="ru-RU" dirty="0" smtClean="0"/>
              <a:t>В.Ф. Шевцов, Л.С. Барабаш, С.Н</a:t>
            </a:r>
            <a:r>
              <a:rPr lang="ru-RU" dirty="0"/>
              <a:t>.  Седых,  </a:t>
            </a:r>
            <a:r>
              <a:rPr lang="ru-RU" dirty="0" smtClean="0"/>
              <a:t>А.К. Каминский, В.И. </a:t>
            </a:r>
            <a:r>
              <a:rPr lang="ru-RU" dirty="0" err="1" smtClean="0"/>
              <a:t>Казача</a:t>
            </a:r>
            <a:r>
              <a:rPr lang="ru-RU" dirty="0" smtClean="0"/>
              <a:t>, Ю.И</a:t>
            </a:r>
            <a:r>
              <a:rPr lang="ru-RU" dirty="0"/>
              <a:t>. Алексахин, </a:t>
            </a:r>
            <a:r>
              <a:rPr lang="ru-RU" dirty="0" smtClean="0"/>
              <a:t>Ю.А. Яцуненко 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а также замечательные, талантливые инженеры и конструкторы, уникальные механики:</a:t>
            </a:r>
          </a:p>
          <a:p>
            <a:pPr marL="0" indent="0">
              <a:buNone/>
            </a:pPr>
            <a:r>
              <a:rPr lang="ru-RU" dirty="0" smtClean="0"/>
              <a:t>Л.Н. Беляев, В.П. </a:t>
            </a:r>
            <a:r>
              <a:rPr lang="ru-RU" dirty="0" err="1" smtClean="0"/>
              <a:t>Рашевский</a:t>
            </a:r>
            <a:r>
              <a:rPr lang="ru-RU" dirty="0" smtClean="0"/>
              <a:t>, Л.В. Светов, Ю.Л. Злобин, Н. Клоков,             В.А. Савельев, В.С. Хабаров, Д.А. Смолин, Н.М. </a:t>
            </a:r>
            <a:r>
              <a:rPr lang="ru-RU" dirty="0" err="1" smtClean="0"/>
              <a:t>Лустов</a:t>
            </a:r>
            <a:r>
              <a:rPr lang="ru-RU" dirty="0" smtClean="0"/>
              <a:t>, В.И. </a:t>
            </a:r>
            <a:r>
              <a:rPr lang="ru-RU" dirty="0" err="1" smtClean="0"/>
              <a:t>Клементьев</a:t>
            </a:r>
            <a:r>
              <a:rPr lang="ru-RU" dirty="0" smtClean="0"/>
              <a:t>, А.М. Бирюков, </a:t>
            </a:r>
            <a:r>
              <a:rPr lang="ru-RU" dirty="0"/>
              <a:t>И.П. Лушников, </a:t>
            </a:r>
            <a:r>
              <a:rPr lang="ru-RU" dirty="0" smtClean="0"/>
              <a:t>В.П. </a:t>
            </a:r>
            <a:r>
              <a:rPr lang="ru-RU" dirty="0" err="1" smtClean="0"/>
              <a:t>Токарский</a:t>
            </a:r>
            <a:r>
              <a:rPr lang="ru-RU" dirty="0" smtClean="0"/>
              <a:t>, 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100" dirty="0" smtClean="0"/>
              <a:t>Перечислить всех трудно, их много ... Поэтому представленные списки, конечно, субъективны. (А.С.)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4538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07360"/>
            <a:ext cx="11063334" cy="5522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аиболее значимые результаты, полученные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РТБ-ОНМУ-ЛФЧ-ЛФВЭ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6539" y="851089"/>
            <a:ext cx="1034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в перечень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значимых результатов,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полученных в за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 ЛВЭ-ОНМУ-ЛФВЭ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07360"/>
            <a:ext cx="11063334" cy="5522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аиболее значимые результаты, полученные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РТБ-ОНМУ-ЛФЧ-ЛФВЭ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90" y="1403352"/>
            <a:ext cx="10515600" cy="5269116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1957г.</a:t>
            </a:r>
            <a:r>
              <a:rPr lang="ru-RU" sz="3200" b="1" dirty="0" smtClean="0"/>
              <a:t>  </a:t>
            </a:r>
            <a:r>
              <a:rPr lang="ru-RU" sz="3200" b="1" dirty="0" err="1"/>
              <a:t>В.И.Векслером</a:t>
            </a:r>
            <a:r>
              <a:rPr lang="ru-RU" sz="3200" b="1" dirty="0"/>
              <a:t> </a:t>
            </a:r>
            <a:r>
              <a:rPr lang="ru-RU" sz="3200" b="1" dirty="0" smtClean="0"/>
              <a:t>предложен </a:t>
            </a:r>
            <a:r>
              <a:rPr lang="ru-RU" sz="3200" b="1" i="1" dirty="0" smtClean="0"/>
              <a:t>когерентный </a:t>
            </a:r>
            <a:r>
              <a:rPr lang="ru-RU" sz="3200" b="1" i="1" dirty="0"/>
              <a:t>принцип ускорения заряженных частиц,</a:t>
            </a:r>
            <a:r>
              <a:rPr lang="ru-RU" sz="3200" i="1" dirty="0"/>
              <a:t> </a:t>
            </a:r>
            <a:r>
              <a:rPr lang="ru-RU" sz="3200" b="1" dirty="0"/>
              <a:t>впервые реализованный </a:t>
            </a:r>
            <a:r>
              <a:rPr lang="ru-RU" sz="3200" b="1" dirty="0" err="1"/>
              <a:t>В.П.Саранцевым</a:t>
            </a:r>
            <a:r>
              <a:rPr lang="ru-RU" sz="3200" b="1" dirty="0"/>
              <a:t> в ОНМУ в 70-е годы</a:t>
            </a:r>
            <a:r>
              <a:rPr lang="ru-RU" sz="3200" i="1" dirty="0"/>
              <a:t>, </a:t>
            </a:r>
            <a:r>
              <a:rPr lang="ru-RU" sz="3200" b="1" i="1" dirty="0"/>
              <a:t>который наряду с другими</a:t>
            </a:r>
            <a:r>
              <a:rPr lang="ru-RU" sz="3200" i="1" dirty="0"/>
              <a:t> 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коллективными методами (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Будкер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Г.И., 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Файнберг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Я.Б.)</a:t>
            </a:r>
            <a:r>
              <a:rPr lang="ru-RU" sz="3200" b="1" dirty="0"/>
              <a:t> </a:t>
            </a:r>
            <a:r>
              <a:rPr lang="ru-RU" sz="3200" b="1" i="1" dirty="0"/>
              <a:t>инициировал принципиально новое направление теоретических и экспериментальных исследований в стране и за рубежом.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b="1" dirty="0" smtClean="0">
                <a:solidFill>
                  <a:schemeClr val="bg1"/>
                </a:solidFill>
              </a:rPr>
              <a:t>1970г. </a:t>
            </a:r>
            <a:r>
              <a:rPr lang="ru-RU" sz="3200" b="1" dirty="0" err="1" smtClean="0">
                <a:solidFill>
                  <a:schemeClr val="bg1"/>
                </a:solidFill>
              </a:rPr>
              <a:t>Экспериментальне</a:t>
            </a:r>
            <a:r>
              <a:rPr lang="ru-RU" sz="3200" b="1" dirty="0" smtClean="0">
                <a:solidFill>
                  <a:schemeClr val="bg1"/>
                </a:solidFill>
              </a:rPr>
              <a:t> подтверждение работоспособности коллективного метода ускорения ионов. Ускорение альфа – частиц</a:t>
            </a:r>
            <a:r>
              <a:rPr lang="ru-RU" sz="3200" b="1" dirty="0">
                <a:solidFill>
                  <a:schemeClr val="bg1"/>
                </a:solidFill>
              </a:rPr>
              <a:t> электронными кольцами.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Первая премия ОИЯИ в области научно - методических </a:t>
            </a:r>
            <a:r>
              <a:rPr lang="ru-RU" sz="3200" b="1" i="1" dirty="0" smtClean="0">
                <a:solidFill>
                  <a:schemeClr val="bg1"/>
                </a:solidFill>
              </a:rPr>
              <a:t>работ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В начале 70 годов предложено, обосновано и развито новое направление в создании систем питания линейных индукционных ускорителей (ЛИУ). Впервые в мире в импульсных системах питания ЛИУ </a:t>
            </a:r>
            <a:r>
              <a:rPr lang="ru-RU" sz="3200" b="1" dirty="0" smtClean="0">
                <a:solidFill>
                  <a:schemeClr val="bg1"/>
                </a:solidFill>
              </a:rPr>
              <a:t>применены </a:t>
            </a:r>
            <a:r>
              <a:rPr lang="ru-RU" sz="3200" b="1" dirty="0">
                <a:solidFill>
                  <a:schemeClr val="bg1"/>
                </a:solidFill>
              </a:rPr>
              <a:t>нелинейные схемы компрессии импульсной мощности.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1984г. Впервые </a:t>
            </a:r>
            <a:r>
              <a:rPr lang="ru-RU" sz="3200" b="1" dirty="0">
                <a:solidFill>
                  <a:schemeClr val="bg1"/>
                </a:solidFill>
              </a:rPr>
              <a:t>предложен и разработан метод ионного охлаждения − наиболее эффективный метод получения многозарядных ионов, в</a:t>
            </a:r>
            <a:r>
              <a:rPr lang="ru-RU" sz="3200" b="1" dirty="0" smtClean="0">
                <a:solidFill>
                  <a:schemeClr val="bg1"/>
                </a:solidFill>
              </a:rPr>
              <a:t> настоящее время используемый </a:t>
            </a:r>
            <a:r>
              <a:rPr lang="ru-RU" sz="3200" b="1" dirty="0">
                <a:solidFill>
                  <a:schemeClr val="bg1"/>
                </a:solidFill>
              </a:rPr>
              <a:t>в мире во всех источниках многозарядных ионов. 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1991–2010 </a:t>
            </a:r>
            <a:r>
              <a:rPr lang="ru-RU" sz="3200" b="1" dirty="0" err="1" smtClean="0">
                <a:solidFill>
                  <a:schemeClr val="bg1"/>
                </a:solidFill>
              </a:rPr>
              <a:t>г.г</a:t>
            </a:r>
            <a:r>
              <a:rPr lang="ru-RU" sz="3200" b="1" dirty="0" smtClean="0">
                <a:solidFill>
                  <a:schemeClr val="bg1"/>
                </a:solidFill>
              </a:rPr>
              <a:t>. Предложена</a:t>
            </a:r>
            <a:r>
              <a:rPr lang="ru-RU" sz="3200" b="1" dirty="0">
                <a:solidFill>
                  <a:schemeClr val="bg1"/>
                </a:solidFill>
              </a:rPr>
              <a:t>, разработана и </a:t>
            </a:r>
            <a:r>
              <a:rPr lang="ru-RU" sz="3200" b="1" dirty="0" smtClean="0">
                <a:solidFill>
                  <a:schemeClr val="bg1"/>
                </a:solidFill>
              </a:rPr>
              <a:t>внедрена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одна из базовых </a:t>
            </a:r>
            <a:r>
              <a:rPr lang="ru-RU" sz="3200" b="1" dirty="0" smtClean="0">
                <a:solidFill>
                  <a:schemeClr val="bg1"/>
                </a:solidFill>
              </a:rPr>
              <a:t>систем </a:t>
            </a:r>
            <a:r>
              <a:rPr lang="en-US" sz="3200" b="1" dirty="0" smtClean="0">
                <a:solidFill>
                  <a:schemeClr val="bg1"/>
                </a:solidFill>
              </a:rPr>
              <a:t>LHC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- система демпфирования когерентных поперечных </a:t>
            </a:r>
            <a:r>
              <a:rPr lang="ru-RU" sz="3200" b="1" dirty="0" smtClean="0">
                <a:solidFill>
                  <a:schemeClr val="bg1"/>
                </a:solidFill>
              </a:rPr>
              <a:t>колебаний, </a:t>
            </a:r>
            <a:r>
              <a:rPr lang="ru-RU" sz="3200" b="1" dirty="0">
                <a:solidFill>
                  <a:schemeClr val="bg1"/>
                </a:solidFill>
              </a:rPr>
              <a:t>обеспечивающая стабильность пучка при инжекции, ускорении и в режиме столкновений при рекордной энергии, интенсивности и частоте следования сгустков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Первая премия ОИЯИ в области научно - методических работ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6539" y="851089"/>
            <a:ext cx="1034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в перечень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значимых результатов,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полученных в за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 ЛВЭ-ОНМУ-ЛФВЭ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07360"/>
            <a:ext cx="11063334" cy="5522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аиболее значимые результаты, полученные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РТБ-ОНМУ-ЛФЧ-ЛФВЭ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90" y="1403352"/>
            <a:ext cx="10515600" cy="5269116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1957г.</a:t>
            </a:r>
            <a:r>
              <a:rPr lang="ru-RU" sz="3200" b="1" dirty="0" smtClean="0"/>
              <a:t>  </a:t>
            </a:r>
            <a:r>
              <a:rPr lang="ru-RU" sz="3200" b="1" dirty="0" err="1"/>
              <a:t>В.И.Векслером</a:t>
            </a:r>
            <a:r>
              <a:rPr lang="ru-RU" sz="3200" b="1" dirty="0"/>
              <a:t> </a:t>
            </a:r>
            <a:r>
              <a:rPr lang="ru-RU" sz="3200" b="1" dirty="0" smtClean="0"/>
              <a:t>предложен </a:t>
            </a:r>
            <a:r>
              <a:rPr lang="ru-RU" sz="3200" b="1" i="1" dirty="0" smtClean="0"/>
              <a:t>когерентный </a:t>
            </a:r>
            <a:r>
              <a:rPr lang="ru-RU" sz="3200" b="1" i="1" dirty="0"/>
              <a:t>принцип ускорения заряженных частиц,</a:t>
            </a:r>
            <a:r>
              <a:rPr lang="ru-RU" sz="3200" i="1" dirty="0"/>
              <a:t> </a:t>
            </a:r>
            <a:r>
              <a:rPr lang="ru-RU" sz="3200" b="1" dirty="0"/>
              <a:t>впервые реализованный </a:t>
            </a:r>
            <a:r>
              <a:rPr lang="ru-RU" sz="3200" b="1" dirty="0" err="1"/>
              <a:t>В.П.Саранцевым</a:t>
            </a:r>
            <a:r>
              <a:rPr lang="ru-RU" sz="3200" b="1" dirty="0"/>
              <a:t> в ОНМУ в 70-е годы</a:t>
            </a:r>
            <a:r>
              <a:rPr lang="ru-RU" sz="3200" i="1" dirty="0"/>
              <a:t>, </a:t>
            </a:r>
            <a:r>
              <a:rPr lang="ru-RU" sz="3200" b="1" i="1" dirty="0"/>
              <a:t>который наряду с другими</a:t>
            </a:r>
            <a:r>
              <a:rPr lang="ru-RU" sz="3200" i="1" dirty="0"/>
              <a:t> 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коллективными методами (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Будкер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Г.И., 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Файнберг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Я.Б.)</a:t>
            </a:r>
            <a:r>
              <a:rPr lang="ru-RU" sz="3200" b="1" dirty="0"/>
              <a:t> </a:t>
            </a:r>
            <a:r>
              <a:rPr lang="ru-RU" sz="3200" b="1" i="1" dirty="0"/>
              <a:t>инициировал принципиально новое направление теоретических и экспериментальных исследований в стране и за рубежом.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1970г. </a:t>
            </a:r>
            <a:r>
              <a:rPr lang="ru-RU" sz="3200" b="1" dirty="0" err="1" smtClean="0"/>
              <a:t>Экспериментальне</a:t>
            </a:r>
            <a:r>
              <a:rPr lang="ru-RU" sz="3200" b="1" dirty="0" smtClean="0"/>
              <a:t> подтверждение работоспособности коллективного метода ускорения ионов. </a:t>
            </a:r>
            <a:r>
              <a:rPr lang="ru-RU" sz="3200" b="1" dirty="0" smtClean="0">
                <a:solidFill>
                  <a:srgbClr val="0070C0"/>
                </a:solidFill>
              </a:rPr>
              <a:t>Ускорение альфа – частиц</a:t>
            </a:r>
            <a:r>
              <a:rPr lang="ru-RU" sz="3200" b="1" dirty="0">
                <a:solidFill>
                  <a:srgbClr val="0070C0"/>
                </a:solidFill>
              </a:rPr>
              <a:t> электронными кольцами.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Первая премия ОИЯИ в области научно - методических </a:t>
            </a:r>
            <a:r>
              <a:rPr lang="ru-RU" sz="3200" b="1" i="1" dirty="0" smtClean="0">
                <a:solidFill>
                  <a:srgbClr val="00B050"/>
                </a:solidFill>
              </a:rPr>
              <a:t>работ</a:t>
            </a:r>
            <a:endParaRPr lang="ru-RU" sz="3200" dirty="0"/>
          </a:p>
          <a:p>
            <a:r>
              <a:rPr lang="ru-RU" sz="3200" b="1" dirty="0">
                <a:solidFill>
                  <a:schemeClr val="bg1"/>
                </a:solidFill>
              </a:rPr>
              <a:t>В начале 70 годов предложено, обосновано и развито новое направление в создании систем питания линейных индукционных ускорителей (ЛИУ). Впервые в мире в импульсных системах питания ЛИУ </a:t>
            </a:r>
            <a:r>
              <a:rPr lang="ru-RU" sz="3200" b="1" dirty="0" smtClean="0">
                <a:solidFill>
                  <a:schemeClr val="bg1"/>
                </a:solidFill>
              </a:rPr>
              <a:t>применены </a:t>
            </a:r>
            <a:r>
              <a:rPr lang="ru-RU" sz="3200" b="1" dirty="0">
                <a:solidFill>
                  <a:schemeClr val="bg1"/>
                </a:solidFill>
              </a:rPr>
              <a:t>нелинейные схемы компрессии импульсной мощности.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1984г. Впервые </a:t>
            </a:r>
            <a:r>
              <a:rPr lang="ru-RU" sz="3200" b="1" dirty="0">
                <a:solidFill>
                  <a:schemeClr val="bg1"/>
                </a:solidFill>
              </a:rPr>
              <a:t>предложен и разработан метод ионного охлаждения − наиболее эффективный метод получения многозарядных ионов, в</a:t>
            </a:r>
            <a:r>
              <a:rPr lang="ru-RU" sz="3200" b="1" dirty="0" smtClean="0">
                <a:solidFill>
                  <a:schemeClr val="bg1"/>
                </a:solidFill>
              </a:rPr>
              <a:t> настоящее время используемый </a:t>
            </a:r>
            <a:r>
              <a:rPr lang="ru-RU" sz="3200" b="1" dirty="0">
                <a:solidFill>
                  <a:schemeClr val="bg1"/>
                </a:solidFill>
              </a:rPr>
              <a:t>в мире во всех источниках многозарядных ионов. 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1991–2010 </a:t>
            </a:r>
            <a:r>
              <a:rPr lang="ru-RU" sz="3200" b="1" dirty="0" err="1" smtClean="0">
                <a:solidFill>
                  <a:schemeClr val="bg1"/>
                </a:solidFill>
              </a:rPr>
              <a:t>г.г</a:t>
            </a:r>
            <a:r>
              <a:rPr lang="ru-RU" sz="3200" b="1" dirty="0" smtClean="0">
                <a:solidFill>
                  <a:schemeClr val="bg1"/>
                </a:solidFill>
              </a:rPr>
              <a:t>. Предложена</a:t>
            </a:r>
            <a:r>
              <a:rPr lang="ru-RU" sz="3200" b="1" dirty="0">
                <a:solidFill>
                  <a:schemeClr val="bg1"/>
                </a:solidFill>
              </a:rPr>
              <a:t>, разработана и </a:t>
            </a:r>
            <a:r>
              <a:rPr lang="ru-RU" sz="3200" b="1" dirty="0" smtClean="0">
                <a:solidFill>
                  <a:schemeClr val="bg1"/>
                </a:solidFill>
              </a:rPr>
              <a:t>внедрена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одна из базовых </a:t>
            </a:r>
            <a:r>
              <a:rPr lang="ru-RU" sz="3200" b="1" dirty="0" smtClean="0">
                <a:solidFill>
                  <a:schemeClr val="bg1"/>
                </a:solidFill>
              </a:rPr>
              <a:t>систем </a:t>
            </a:r>
            <a:r>
              <a:rPr lang="en-US" sz="3200" b="1" dirty="0" smtClean="0">
                <a:solidFill>
                  <a:schemeClr val="bg1"/>
                </a:solidFill>
              </a:rPr>
              <a:t>LHC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- система демпфирования когерентных поперечных </a:t>
            </a:r>
            <a:r>
              <a:rPr lang="ru-RU" sz="3200" b="1" dirty="0" smtClean="0">
                <a:solidFill>
                  <a:schemeClr val="bg1"/>
                </a:solidFill>
              </a:rPr>
              <a:t>колебаний, </a:t>
            </a:r>
            <a:r>
              <a:rPr lang="ru-RU" sz="3200" b="1" dirty="0">
                <a:solidFill>
                  <a:schemeClr val="bg1"/>
                </a:solidFill>
              </a:rPr>
              <a:t>обеспечивающая стабильность пучка при инжекции, ускорении и в режиме столкновений при рекордной энергии, интенсивности и частоте следования сгустков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Первая премия ОИЯИ в области научно - методических работ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6539" y="851089"/>
            <a:ext cx="1034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в перечень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значимых результатов,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полученных в за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 ЛВЭ-ОНМУ-ЛФВЭ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07360"/>
            <a:ext cx="11063334" cy="5522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аиболее значимые результаты, полученные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РТБ-ОНМУ-ЛФЧ-ЛФВЭ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90" y="1403352"/>
            <a:ext cx="10515600" cy="5269116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1957г.</a:t>
            </a:r>
            <a:r>
              <a:rPr lang="ru-RU" sz="3200" b="1" dirty="0" smtClean="0"/>
              <a:t>  </a:t>
            </a:r>
            <a:r>
              <a:rPr lang="ru-RU" sz="3200" b="1" dirty="0" err="1"/>
              <a:t>В.И.Векслером</a:t>
            </a:r>
            <a:r>
              <a:rPr lang="ru-RU" sz="3200" b="1" dirty="0"/>
              <a:t> </a:t>
            </a:r>
            <a:r>
              <a:rPr lang="ru-RU" sz="3200" b="1" dirty="0" smtClean="0"/>
              <a:t>предложен </a:t>
            </a:r>
            <a:r>
              <a:rPr lang="ru-RU" sz="3200" b="1" i="1" dirty="0" smtClean="0"/>
              <a:t>когерентный </a:t>
            </a:r>
            <a:r>
              <a:rPr lang="ru-RU" sz="3200" b="1" i="1" dirty="0"/>
              <a:t>принцип ускорения заряженных частиц,</a:t>
            </a:r>
            <a:r>
              <a:rPr lang="ru-RU" sz="3200" i="1" dirty="0"/>
              <a:t> </a:t>
            </a:r>
            <a:r>
              <a:rPr lang="ru-RU" sz="3200" b="1" dirty="0"/>
              <a:t>впервые реализованный </a:t>
            </a:r>
            <a:r>
              <a:rPr lang="ru-RU" sz="3200" b="1" dirty="0" err="1"/>
              <a:t>В.П.Саранцевым</a:t>
            </a:r>
            <a:r>
              <a:rPr lang="ru-RU" sz="3200" b="1" dirty="0"/>
              <a:t> в ОНМУ в 70-е годы</a:t>
            </a:r>
            <a:r>
              <a:rPr lang="ru-RU" sz="3200" i="1" dirty="0"/>
              <a:t>, </a:t>
            </a:r>
            <a:r>
              <a:rPr lang="ru-RU" sz="3200" b="1" i="1" dirty="0"/>
              <a:t>который наряду с другими</a:t>
            </a:r>
            <a:r>
              <a:rPr lang="ru-RU" sz="3200" i="1" dirty="0"/>
              <a:t> 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коллективными методами (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Будкер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Г.И., 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Файнберг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Я.Б.)</a:t>
            </a:r>
            <a:r>
              <a:rPr lang="ru-RU" sz="3200" b="1" dirty="0"/>
              <a:t> </a:t>
            </a:r>
            <a:r>
              <a:rPr lang="ru-RU" sz="3200" b="1" i="1" dirty="0"/>
              <a:t>инициировал принципиально новое направление теоретических и экспериментальных исследований в стране и за рубежом.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1970г. </a:t>
            </a:r>
            <a:r>
              <a:rPr lang="ru-RU" sz="3200" b="1" dirty="0" err="1" smtClean="0"/>
              <a:t>Экспериментальне</a:t>
            </a:r>
            <a:r>
              <a:rPr lang="ru-RU" sz="3200" b="1" dirty="0" smtClean="0"/>
              <a:t> подтверждение работоспособности коллективного метода ускорения ионов. </a:t>
            </a:r>
            <a:r>
              <a:rPr lang="ru-RU" sz="3200" b="1" dirty="0" smtClean="0">
                <a:solidFill>
                  <a:srgbClr val="0070C0"/>
                </a:solidFill>
              </a:rPr>
              <a:t>Ускорение альфа – частиц</a:t>
            </a:r>
            <a:r>
              <a:rPr lang="ru-RU" sz="3200" b="1" dirty="0">
                <a:solidFill>
                  <a:srgbClr val="0070C0"/>
                </a:solidFill>
              </a:rPr>
              <a:t> электронными кольцами.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Первая премия ОИЯИ в области научно - методических </a:t>
            </a:r>
            <a:r>
              <a:rPr lang="ru-RU" sz="3200" b="1" i="1" dirty="0" smtClean="0">
                <a:solidFill>
                  <a:srgbClr val="00B050"/>
                </a:solidFill>
              </a:rPr>
              <a:t>работ</a:t>
            </a:r>
            <a:endParaRPr lang="ru-RU" sz="3200" dirty="0"/>
          </a:p>
          <a:p>
            <a:r>
              <a:rPr lang="ru-RU" sz="3200" b="1" dirty="0">
                <a:solidFill>
                  <a:srgbClr val="FF0000"/>
                </a:solidFill>
              </a:rPr>
              <a:t>В начале 70 годов </a:t>
            </a:r>
            <a:r>
              <a:rPr lang="ru-RU" sz="3200" b="1" dirty="0"/>
              <a:t>предложено, обосновано и развито новое направление в создании систем питания линейных индукционных ускорителей (ЛИУ). Впервые в мире в импульсных системах питания ЛИУ </a:t>
            </a:r>
            <a:r>
              <a:rPr lang="ru-RU" sz="3200" b="1" dirty="0" smtClean="0"/>
              <a:t>применены </a:t>
            </a:r>
            <a:r>
              <a:rPr lang="ru-RU" sz="3200" b="1" dirty="0">
                <a:solidFill>
                  <a:srgbClr val="0070C0"/>
                </a:solidFill>
              </a:rPr>
              <a:t>нелинейные схемы компрессии импульсной мощности.</a:t>
            </a:r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1984г. Впервые </a:t>
            </a:r>
            <a:r>
              <a:rPr lang="ru-RU" sz="3200" b="1" dirty="0">
                <a:solidFill>
                  <a:schemeClr val="bg1"/>
                </a:solidFill>
              </a:rPr>
              <a:t>предложен и разработан метод ионного охлаждения − наиболее эффективный метод получения многозарядных ионов, в</a:t>
            </a:r>
            <a:r>
              <a:rPr lang="ru-RU" sz="3200" b="1" dirty="0" smtClean="0">
                <a:solidFill>
                  <a:schemeClr val="bg1"/>
                </a:solidFill>
              </a:rPr>
              <a:t> настоящее время используемый </a:t>
            </a:r>
            <a:r>
              <a:rPr lang="ru-RU" sz="3200" b="1" dirty="0">
                <a:solidFill>
                  <a:schemeClr val="bg1"/>
                </a:solidFill>
              </a:rPr>
              <a:t>в мире во всех источниках многозарядных ионов. 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1991–2010 </a:t>
            </a:r>
            <a:r>
              <a:rPr lang="ru-RU" sz="3200" b="1" dirty="0" err="1" smtClean="0">
                <a:solidFill>
                  <a:schemeClr val="bg1"/>
                </a:solidFill>
              </a:rPr>
              <a:t>г.г</a:t>
            </a:r>
            <a:r>
              <a:rPr lang="ru-RU" sz="3200" b="1" dirty="0" smtClean="0">
                <a:solidFill>
                  <a:schemeClr val="bg1"/>
                </a:solidFill>
              </a:rPr>
              <a:t>. Предложена</a:t>
            </a:r>
            <a:r>
              <a:rPr lang="ru-RU" sz="3200" b="1" dirty="0">
                <a:solidFill>
                  <a:schemeClr val="bg1"/>
                </a:solidFill>
              </a:rPr>
              <a:t>, разработана и </a:t>
            </a:r>
            <a:r>
              <a:rPr lang="ru-RU" sz="3200" b="1" dirty="0" smtClean="0">
                <a:solidFill>
                  <a:schemeClr val="bg1"/>
                </a:solidFill>
              </a:rPr>
              <a:t>внедрена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одна из базовых </a:t>
            </a:r>
            <a:r>
              <a:rPr lang="ru-RU" sz="3200" b="1" dirty="0" smtClean="0">
                <a:solidFill>
                  <a:schemeClr val="bg1"/>
                </a:solidFill>
              </a:rPr>
              <a:t>систем </a:t>
            </a:r>
            <a:r>
              <a:rPr lang="en-US" sz="3200" b="1" dirty="0" smtClean="0">
                <a:solidFill>
                  <a:schemeClr val="bg1"/>
                </a:solidFill>
              </a:rPr>
              <a:t>LHC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- система демпфирования когерентных поперечных </a:t>
            </a:r>
            <a:r>
              <a:rPr lang="ru-RU" sz="3200" b="1" dirty="0" smtClean="0">
                <a:solidFill>
                  <a:schemeClr val="bg1"/>
                </a:solidFill>
              </a:rPr>
              <a:t>колебаний, </a:t>
            </a:r>
            <a:r>
              <a:rPr lang="ru-RU" sz="3200" b="1" dirty="0">
                <a:solidFill>
                  <a:schemeClr val="bg1"/>
                </a:solidFill>
              </a:rPr>
              <a:t>обеспечивающая стабильность пучка при инжекции, ускорении и в режиме столкновений при рекордной энергии, интенсивности и частоте следования сгустков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Первая премия ОИЯИ в области научно - методических работ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6539" y="851089"/>
            <a:ext cx="1034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в перечень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значимых результатов,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полученных в за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 ЛВЭ-ОНМУ-ЛФВЭ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07360"/>
            <a:ext cx="11063334" cy="5522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аиболее значимые результаты, полученные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РТБ-ОНМУ-ЛФЧ-ЛФВЭ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90" y="1403352"/>
            <a:ext cx="10515600" cy="5269116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1957г.</a:t>
            </a:r>
            <a:r>
              <a:rPr lang="ru-RU" sz="3200" b="1" dirty="0" smtClean="0"/>
              <a:t>  </a:t>
            </a:r>
            <a:r>
              <a:rPr lang="ru-RU" sz="3200" b="1" dirty="0" err="1"/>
              <a:t>В.И.Векслером</a:t>
            </a:r>
            <a:r>
              <a:rPr lang="ru-RU" sz="3200" b="1" dirty="0"/>
              <a:t> </a:t>
            </a:r>
            <a:r>
              <a:rPr lang="ru-RU" sz="3200" b="1" dirty="0" smtClean="0"/>
              <a:t>предложен </a:t>
            </a:r>
            <a:r>
              <a:rPr lang="ru-RU" sz="3200" b="1" i="1" dirty="0" smtClean="0"/>
              <a:t>когерентный </a:t>
            </a:r>
            <a:r>
              <a:rPr lang="ru-RU" sz="3200" b="1" i="1" dirty="0"/>
              <a:t>принцип ускорения заряженных частиц,</a:t>
            </a:r>
            <a:r>
              <a:rPr lang="ru-RU" sz="3200" i="1" dirty="0"/>
              <a:t> </a:t>
            </a:r>
            <a:r>
              <a:rPr lang="ru-RU" sz="3200" b="1" dirty="0"/>
              <a:t>впервые реализованный </a:t>
            </a:r>
            <a:r>
              <a:rPr lang="ru-RU" sz="3200" b="1" dirty="0" err="1"/>
              <a:t>В.П.Саранцевым</a:t>
            </a:r>
            <a:r>
              <a:rPr lang="ru-RU" sz="3200" b="1" dirty="0"/>
              <a:t> в ОНМУ в 70-е годы</a:t>
            </a:r>
            <a:r>
              <a:rPr lang="ru-RU" sz="3200" i="1" dirty="0"/>
              <a:t>, </a:t>
            </a:r>
            <a:r>
              <a:rPr lang="ru-RU" sz="3200" b="1" i="1" dirty="0"/>
              <a:t>который наряду с другими</a:t>
            </a:r>
            <a:r>
              <a:rPr lang="ru-RU" sz="3200" i="1" dirty="0"/>
              <a:t> 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коллективными методами (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Будкер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Г.И., 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Файнберг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Я.Б.)</a:t>
            </a:r>
            <a:r>
              <a:rPr lang="ru-RU" sz="3200" b="1" dirty="0"/>
              <a:t> </a:t>
            </a:r>
            <a:r>
              <a:rPr lang="ru-RU" sz="3200" b="1" i="1" dirty="0"/>
              <a:t>инициировал принципиально новое направление теоретических и экспериментальных исследований в стране и за рубежом.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1970г. </a:t>
            </a:r>
            <a:r>
              <a:rPr lang="ru-RU" sz="3200" b="1" dirty="0" err="1" smtClean="0"/>
              <a:t>Экспериментальне</a:t>
            </a:r>
            <a:r>
              <a:rPr lang="ru-RU" sz="3200" b="1" dirty="0" smtClean="0"/>
              <a:t> подтверждение работоспособности коллективного метода ускорения ионов. </a:t>
            </a:r>
            <a:r>
              <a:rPr lang="ru-RU" sz="3200" b="1" dirty="0" smtClean="0">
                <a:solidFill>
                  <a:srgbClr val="0070C0"/>
                </a:solidFill>
              </a:rPr>
              <a:t>Ускорение альфа – частиц</a:t>
            </a:r>
            <a:r>
              <a:rPr lang="ru-RU" sz="3200" b="1" dirty="0">
                <a:solidFill>
                  <a:srgbClr val="0070C0"/>
                </a:solidFill>
              </a:rPr>
              <a:t> электронными кольцами.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Первая премия ОИЯИ в области научно - методических </a:t>
            </a:r>
            <a:r>
              <a:rPr lang="ru-RU" sz="3200" b="1" i="1" dirty="0" smtClean="0">
                <a:solidFill>
                  <a:srgbClr val="00B050"/>
                </a:solidFill>
              </a:rPr>
              <a:t>работ</a:t>
            </a:r>
            <a:endParaRPr lang="ru-RU" sz="3200" dirty="0"/>
          </a:p>
          <a:p>
            <a:r>
              <a:rPr lang="ru-RU" sz="3200" b="1" dirty="0">
                <a:solidFill>
                  <a:srgbClr val="FF0000"/>
                </a:solidFill>
              </a:rPr>
              <a:t>В начале 70 годов </a:t>
            </a:r>
            <a:r>
              <a:rPr lang="ru-RU" sz="3200" b="1" dirty="0"/>
              <a:t>предложено, обосновано и развито новое направление в создании систем питания линейных индукционных ускорителей (ЛИУ). Впервые в мире в импульсных системах питания ЛИУ </a:t>
            </a:r>
            <a:r>
              <a:rPr lang="ru-RU" sz="3200" b="1" dirty="0" smtClean="0"/>
              <a:t>применены </a:t>
            </a:r>
            <a:r>
              <a:rPr lang="ru-RU" sz="3200" b="1" dirty="0">
                <a:solidFill>
                  <a:srgbClr val="0070C0"/>
                </a:solidFill>
              </a:rPr>
              <a:t>нелинейные схемы компрессии импульсной мощности.</a:t>
            </a:r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1984г.</a:t>
            </a:r>
            <a:r>
              <a:rPr lang="ru-RU" sz="3200" b="1" dirty="0" smtClean="0"/>
              <a:t> Впервые </a:t>
            </a:r>
            <a:r>
              <a:rPr lang="ru-RU" sz="3200" b="1" dirty="0"/>
              <a:t>предложен и разработан </a:t>
            </a:r>
            <a:r>
              <a:rPr lang="ru-RU" sz="3200" b="1" dirty="0">
                <a:solidFill>
                  <a:srgbClr val="0070C0"/>
                </a:solidFill>
              </a:rPr>
              <a:t>метод ионного охлаждения </a:t>
            </a:r>
            <a:r>
              <a:rPr lang="ru-RU" sz="3200" b="1" dirty="0"/>
              <a:t>− наиболее эффективный метод получения многозарядных ионов, в</a:t>
            </a:r>
            <a:r>
              <a:rPr lang="ru-RU" sz="3200" b="1" dirty="0" smtClean="0"/>
              <a:t> настоящее время используемый </a:t>
            </a:r>
            <a:r>
              <a:rPr lang="ru-RU" sz="3200" b="1" dirty="0"/>
              <a:t>в мире во всех источниках многозарядных ионов. </a:t>
            </a:r>
            <a:endParaRPr lang="ru-RU" sz="3200" dirty="0"/>
          </a:p>
          <a:p>
            <a:r>
              <a:rPr lang="ru-RU" sz="3200" b="1" dirty="0" smtClean="0">
                <a:solidFill>
                  <a:schemeClr val="bg1"/>
                </a:solidFill>
              </a:rPr>
              <a:t>1991–2010 </a:t>
            </a:r>
            <a:r>
              <a:rPr lang="ru-RU" sz="3200" b="1" dirty="0" err="1" smtClean="0">
                <a:solidFill>
                  <a:schemeClr val="bg1"/>
                </a:solidFill>
              </a:rPr>
              <a:t>г.г</a:t>
            </a:r>
            <a:r>
              <a:rPr lang="ru-RU" sz="3200" b="1" dirty="0" smtClean="0">
                <a:solidFill>
                  <a:schemeClr val="bg1"/>
                </a:solidFill>
              </a:rPr>
              <a:t>. Предложена</a:t>
            </a:r>
            <a:r>
              <a:rPr lang="ru-RU" sz="3200" b="1" dirty="0">
                <a:solidFill>
                  <a:schemeClr val="bg1"/>
                </a:solidFill>
              </a:rPr>
              <a:t>, разработана и </a:t>
            </a:r>
            <a:r>
              <a:rPr lang="ru-RU" sz="3200" b="1" dirty="0" smtClean="0">
                <a:solidFill>
                  <a:schemeClr val="bg1"/>
                </a:solidFill>
              </a:rPr>
              <a:t>внедрена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одна из базовых </a:t>
            </a:r>
            <a:r>
              <a:rPr lang="ru-RU" sz="3200" b="1" dirty="0" smtClean="0">
                <a:solidFill>
                  <a:schemeClr val="bg1"/>
                </a:solidFill>
              </a:rPr>
              <a:t>систем </a:t>
            </a:r>
            <a:r>
              <a:rPr lang="en-US" sz="3200" b="1" dirty="0" smtClean="0">
                <a:solidFill>
                  <a:schemeClr val="bg1"/>
                </a:solidFill>
              </a:rPr>
              <a:t>LHC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- система демпфирования когерентных поперечных </a:t>
            </a:r>
            <a:r>
              <a:rPr lang="ru-RU" sz="3200" b="1" dirty="0" smtClean="0">
                <a:solidFill>
                  <a:schemeClr val="bg1"/>
                </a:solidFill>
              </a:rPr>
              <a:t>колебаний, </a:t>
            </a:r>
            <a:r>
              <a:rPr lang="ru-RU" sz="3200" b="1" dirty="0">
                <a:solidFill>
                  <a:schemeClr val="bg1"/>
                </a:solidFill>
              </a:rPr>
              <a:t>обеспечивающая стабильность пучка при инжекции, ускорении и в режиме столкновений при рекордной энергии, интенсивности и частоте следования сгустков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Первая премия ОИЯИ в области научно - методических работ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6539" y="851089"/>
            <a:ext cx="1034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в перечень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значимых результатов,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полученных в за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 ЛВЭ-ОНМУ-ЛФВЭ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07360"/>
            <a:ext cx="11063334" cy="5522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аиболее значимые результаты, полученные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РТБ-ОНМУ-ЛФЧ-ЛФВЭ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90" y="1403352"/>
            <a:ext cx="10515600" cy="5269116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1957г.</a:t>
            </a:r>
            <a:r>
              <a:rPr lang="ru-RU" sz="3200" b="1" dirty="0" smtClean="0"/>
              <a:t>  </a:t>
            </a:r>
            <a:r>
              <a:rPr lang="ru-RU" sz="3200" b="1" dirty="0" err="1"/>
              <a:t>В.И.Векслером</a:t>
            </a:r>
            <a:r>
              <a:rPr lang="ru-RU" sz="3200" b="1" dirty="0"/>
              <a:t> </a:t>
            </a:r>
            <a:r>
              <a:rPr lang="ru-RU" sz="3200" b="1" dirty="0" smtClean="0"/>
              <a:t>предложен </a:t>
            </a:r>
            <a:r>
              <a:rPr lang="ru-RU" sz="3200" b="1" i="1" dirty="0" smtClean="0"/>
              <a:t>когерентный </a:t>
            </a:r>
            <a:r>
              <a:rPr lang="ru-RU" sz="3200" b="1" i="1" dirty="0"/>
              <a:t>принцип ускорения заряженных частиц,</a:t>
            </a:r>
            <a:r>
              <a:rPr lang="ru-RU" sz="3200" i="1" dirty="0"/>
              <a:t> </a:t>
            </a:r>
            <a:r>
              <a:rPr lang="ru-RU" sz="3200" b="1" dirty="0"/>
              <a:t>впервые реализованный </a:t>
            </a:r>
            <a:r>
              <a:rPr lang="ru-RU" sz="3200" b="1" dirty="0" err="1"/>
              <a:t>В.П.Саранцевым</a:t>
            </a:r>
            <a:r>
              <a:rPr lang="ru-RU" sz="3200" b="1" dirty="0"/>
              <a:t> в ОНМУ в 70-е годы</a:t>
            </a:r>
            <a:r>
              <a:rPr lang="ru-RU" sz="3200" i="1" dirty="0"/>
              <a:t>, </a:t>
            </a:r>
            <a:r>
              <a:rPr lang="ru-RU" sz="3200" b="1" i="1" dirty="0"/>
              <a:t>который наряду с другими</a:t>
            </a:r>
            <a:r>
              <a:rPr lang="ru-RU" sz="3200" i="1" dirty="0"/>
              <a:t> 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коллективными методами (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Будкер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Г.И., </a:t>
            </a:r>
            <a:r>
              <a:rPr lang="ru-RU" sz="3200" b="1" dirty="0" err="1">
                <a:hlinkClick r:id="rId2" tooltip="Плазменное ускорение заряженных частиц (страница отсутствует)"/>
              </a:rPr>
              <a:t>Файнберг</a:t>
            </a:r>
            <a:r>
              <a:rPr lang="ru-RU" sz="3200" b="1" dirty="0">
                <a:hlinkClick r:id="rId2" tooltip="Плазменное ускорение заряженных частиц (страница отсутствует)"/>
              </a:rPr>
              <a:t> Я.Б.)</a:t>
            </a:r>
            <a:r>
              <a:rPr lang="ru-RU" sz="3200" b="1" dirty="0"/>
              <a:t> </a:t>
            </a:r>
            <a:r>
              <a:rPr lang="ru-RU" sz="3200" b="1" i="1" dirty="0"/>
              <a:t>инициировал принципиально новое направление теоретических и экспериментальных исследований в стране и за рубежом.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1970г. </a:t>
            </a:r>
            <a:r>
              <a:rPr lang="ru-RU" sz="3200" b="1" dirty="0" err="1" smtClean="0"/>
              <a:t>Экспериментальне</a:t>
            </a:r>
            <a:r>
              <a:rPr lang="ru-RU" sz="3200" b="1" dirty="0" smtClean="0"/>
              <a:t> подтверждение работоспособности коллективного метода ускорения ионов. </a:t>
            </a:r>
            <a:r>
              <a:rPr lang="ru-RU" sz="3200" b="1" dirty="0" smtClean="0">
                <a:solidFill>
                  <a:srgbClr val="0070C0"/>
                </a:solidFill>
              </a:rPr>
              <a:t>Ускорение альфа – частиц</a:t>
            </a:r>
            <a:r>
              <a:rPr lang="ru-RU" sz="3200" b="1" dirty="0">
                <a:solidFill>
                  <a:srgbClr val="0070C0"/>
                </a:solidFill>
              </a:rPr>
              <a:t> электронными кольцами.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Первая премия ОИЯИ в области научно - методических </a:t>
            </a:r>
            <a:r>
              <a:rPr lang="ru-RU" sz="3200" b="1" i="1" dirty="0" smtClean="0">
                <a:solidFill>
                  <a:srgbClr val="00B050"/>
                </a:solidFill>
              </a:rPr>
              <a:t>работ</a:t>
            </a:r>
            <a:endParaRPr lang="ru-RU" sz="3200" dirty="0"/>
          </a:p>
          <a:p>
            <a:r>
              <a:rPr lang="ru-RU" sz="3200" b="1" dirty="0">
                <a:solidFill>
                  <a:srgbClr val="FF0000"/>
                </a:solidFill>
              </a:rPr>
              <a:t>В начале 70 годов </a:t>
            </a:r>
            <a:r>
              <a:rPr lang="ru-RU" sz="3200" b="1" dirty="0"/>
              <a:t>предложено, обосновано и развито новое направление в создании систем питания линейных индукционных ускорителей (ЛИУ). Впервые в мире в импульсных системах питания ЛИУ </a:t>
            </a:r>
            <a:r>
              <a:rPr lang="ru-RU" sz="3200" b="1" dirty="0" smtClean="0"/>
              <a:t>применены </a:t>
            </a:r>
            <a:r>
              <a:rPr lang="ru-RU" sz="3200" b="1" dirty="0">
                <a:solidFill>
                  <a:srgbClr val="0070C0"/>
                </a:solidFill>
              </a:rPr>
              <a:t>нелинейные схемы компрессии импульсной мощности.</a:t>
            </a:r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1984г.</a:t>
            </a:r>
            <a:r>
              <a:rPr lang="ru-RU" sz="3200" b="1" dirty="0" smtClean="0"/>
              <a:t> Впервые </a:t>
            </a:r>
            <a:r>
              <a:rPr lang="ru-RU" sz="3200" b="1" dirty="0"/>
              <a:t>предложен и разработан </a:t>
            </a:r>
            <a:r>
              <a:rPr lang="ru-RU" sz="3200" b="1" dirty="0">
                <a:solidFill>
                  <a:srgbClr val="0070C0"/>
                </a:solidFill>
              </a:rPr>
              <a:t>метод ионного охлаждения </a:t>
            </a:r>
            <a:r>
              <a:rPr lang="ru-RU" sz="3200" b="1" dirty="0"/>
              <a:t>− наиболее эффективный метод получения многозарядных ионов, в</a:t>
            </a:r>
            <a:r>
              <a:rPr lang="ru-RU" sz="3200" b="1" dirty="0" smtClean="0"/>
              <a:t> настоящее время используемый </a:t>
            </a:r>
            <a:r>
              <a:rPr lang="ru-RU" sz="3200" b="1" dirty="0"/>
              <a:t>в мире во всех источниках многозарядных ионов. </a:t>
            </a:r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1991–2010 </a:t>
            </a:r>
            <a:r>
              <a:rPr lang="ru-RU" sz="3200" b="1" dirty="0" err="1" smtClean="0">
                <a:solidFill>
                  <a:srgbClr val="FF0000"/>
                </a:solidFill>
              </a:rPr>
              <a:t>г.г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smtClean="0"/>
              <a:t>Предложена</a:t>
            </a:r>
            <a:r>
              <a:rPr lang="ru-RU" sz="3200" b="1" dirty="0"/>
              <a:t>, разработана и </a:t>
            </a:r>
            <a:r>
              <a:rPr lang="ru-RU" sz="3200" b="1" dirty="0" smtClean="0"/>
              <a:t>внедрена</a:t>
            </a:r>
            <a:r>
              <a:rPr lang="en-US" sz="3200" b="1" dirty="0" smtClean="0"/>
              <a:t> </a:t>
            </a:r>
            <a:r>
              <a:rPr lang="ru-RU" sz="3200" b="1" dirty="0"/>
              <a:t>одна из базовых </a:t>
            </a:r>
            <a:r>
              <a:rPr lang="ru-RU" sz="3200" b="1" dirty="0" smtClean="0"/>
              <a:t>систем </a:t>
            </a:r>
            <a:r>
              <a:rPr lang="en-US" sz="3200" b="1" dirty="0" smtClean="0"/>
              <a:t>LHC</a:t>
            </a:r>
            <a:r>
              <a:rPr lang="ru-RU" sz="3200" b="1" dirty="0" smtClean="0"/>
              <a:t> </a:t>
            </a:r>
            <a:r>
              <a:rPr lang="ru-RU" sz="3200" b="1" dirty="0"/>
              <a:t>-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система демпфирования когерентных поперечных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колебаний, </a:t>
            </a:r>
            <a:r>
              <a:rPr lang="ru-RU" sz="3200" b="1" dirty="0"/>
              <a:t>обеспечивающая стабильность пучка при инжекции, ускорении и в режиме столкновений при рекордной энергии, интенсивности и частоте следования сгустков</a:t>
            </a:r>
            <a:r>
              <a:rPr lang="ru-RU" sz="3200" b="1" dirty="0" smtClean="0"/>
              <a:t>.</a:t>
            </a:r>
          </a:p>
          <a:p>
            <a:pPr marL="0" indent="0" algn="r"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Первая премия ОИЯИ в области научно - методических работ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6539" y="851089"/>
            <a:ext cx="1034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в перечень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значимых результатов,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полученных в за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 ЛВЭ-ОНМУ-ЛФВЭ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552261"/>
            <a:ext cx="10677808" cy="56247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800" dirty="0" smtClean="0"/>
              <a:t>  </a:t>
            </a:r>
            <a:r>
              <a:rPr lang="ru-RU" sz="3800" b="1" dirty="0" smtClean="0"/>
              <a:t>Обращение с Предложениями подписали (2016 г.):</a:t>
            </a:r>
          </a:p>
          <a:p>
            <a:pPr marL="0" indent="0">
              <a:buNone/>
            </a:pPr>
            <a:endParaRPr lang="ru-RU" sz="900" b="1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Тютюнников </a:t>
            </a:r>
            <a:r>
              <a:rPr lang="ru-RU" b="1" i="1" dirty="0">
                <a:solidFill>
                  <a:srgbClr val="0070C0"/>
                </a:solidFill>
              </a:rPr>
              <a:t>С.И., д.т.н., начальник отделения №5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Петров </a:t>
            </a:r>
            <a:r>
              <a:rPr lang="ru-RU" b="1" i="1" dirty="0">
                <a:solidFill>
                  <a:srgbClr val="0070C0"/>
                </a:solidFill>
              </a:rPr>
              <a:t>В.А., к.т.н., начальник отделения №6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Сумбаев </a:t>
            </a:r>
            <a:r>
              <a:rPr lang="ru-RU" b="1" i="1" dirty="0">
                <a:solidFill>
                  <a:srgbClr val="0070C0"/>
                </a:solidFill>
              </a:rPr>
              <a:t>А.П., </a:t>
            </a:r>
            <a:r>
              <a:rPr lang="ru-RU" b="1" i="1" dirty="0" err="1">
                <a:solidFill>
                  <a:srgbClr val="0070C0"/>
                </a:solidFill>
              </a:rPr>
              <a:t>к.ф-м.н</a:t>
            </a:r>
            <a:r>
              <a:rPr lang="ru-RU" b="1" i="1" dirty="0">
                <a:solidFill>
                  <a:srgbClr val="0070C0"/>
                </a:solidFill>
              </a:rPr>
              <a:t>., начальник отдела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b="1" i="1" dirty="0" err="1" smtClean="0">
                <a:solidFill>
                  <a:srgbClr val="0070C0"/>
                </a:solidFill>
              </a:rPr>
              <a:t>Перельштейн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Э.А., профессор, </a:t>
            </a:r>
            <a:r>
              <a:rPr lang="ru-RU" b="1" i="1" dirty="0" err="1">
                <a:solidFill>
                  <a:srgbClr val="0070C0"/>
                </a:solidFill>
              </a:rPr>
              <a:t>д.ф-м.н</a:t>
            </a:r>
            <a:r>
              <a:rPr lang="ru-RU" b="1" i="1" dirty="0">
                <a:solidFill>
                  <a:srgbClr val="0070C0"/>
                </a:solidFill>
              </a:rPr>
              <a:t>., главный научный сотрудник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Жабицкий </a:t>
            </a:r>
            <a:r>
              <a:rPr lang="ru-RU" b="1" i="1" dirty="0">
                <a:solidFill>
                  <a:srgbClr val="0070C0"/>
                </a:solidFill>
              </a:rPr>
              <a:t>В.М., </a:t>
            </a:r>
            <a:r>
              <a:rPr lang="ru-RU" b="1" i="1" dirty="0" err="1">
                <a:solidFill>
                  <a:srgbClr val="0070C0"/>
                </a:solidFill>
              </a:rPr>
              <a:t>д.ф-м.н</a:t>
            </a:r>
            <a:r>
              <a:rPr lang="ru-RU" b="1" i="1" dirty="0">
                <a:solidFill>
                  <a:srgbClr val="0070C0"/>
                </a:solidFill>
              </a:rPr>
              <a:t>., ведущий научный сотрудник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b="1" i="1" dirty="0" err="1" smtClean="0">
                <a:solidFill>
                  <a:srgbClr val="0070C0"/>
                </a:solidFill>
              </a:rPr>
              <a:t>Ширков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Г.Д., член-корр. РАН, </a:t>
            </a:r>
            <a:r>
              <a:rPr lang="ru-RU" b="1" i="1" dirty="0" err="1">
                <a:solidFill>
                  <a:srgbClr val="0070C0"/>
                </a:solidFill>
              </a:rPr>
              <a:t>д.ф-м.н</a:t>
            </a:r>
            <a:r>
              <a:rPr lang="ru-RU" b="1" i="1" dirty="0">
                <a:solidFill>
                  <a:srgbClr val="0070C0"/>
                </a:solidFill>
              </a:rPr>
              <a:t>., главный инженер ОИЯИ, </a:t>
            </a:r>
            <a:r>
              <a:rPr lang="ru-RU" b="1" i="1" dirty="0" err="1">
                <a:solidFill>
                  <a:srgbClr val="0070C0"/>
                </a:solidFill>
              </a:rPr>
              <a:t>гнс</a:t>
            </a:r>
            <a:r>
              <a:rPr lang="ru-RU" b="1" i="1" dirty="0">
                <a:solidFill>
                  <a:srgbClr val="0070C0"/>
                </a:solidFill>
              </a:rPr>
              <a:t>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Каминский </a:t>
            </a:r>
            <a:r>
              <a:rPr lang="ru-RU" b="1" i="1" dirty="0">
                <a:solidFill>
                  <a:srgbClr val="0070C0"/>
                </a:solidFill>
              </a:rPr>
              <a:t>А.К., </a:t>
            </a:r>
            <a:r>
              <a:rPr lang="ru-RU" b="1" i="1" dirty="0" err="1">
                <a:solidFill>
                  <a:srgbClr val="0070C0"/>
                </a:solidFill>
              </a:rPr>
              <a:t>д.ф-м.н</a:t>
            </a:r>
            <a:r>
              <a:rPr lang="ru-RU" b="1" i="1" dirty="0">
                <a:solidFill>
                  <a:srgbClr val="0070C0"/>
                </a:solidFill>
              </a:rPr>
              <a:t>., ведущий научный сотрудник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Сидоров </a:t>
            </a:r>
            <a:r>
              <a:rPr lang="ru-RU" b="1" i="1" dirty="0">
                <a:solidFill>
                  <a:srgbClr val="0070C0"/>
                </a:solidFill>
              </a:rPr>
              <a:t>А.И., к.т.н., начальник отдела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Александров </a:t>
            </a:r>
            <a:r>
              <a:rPr lang="ru-RU" b="1" i="1" dirty="0">
                <a:solidFill>
                  <a:srgbClr val="0070C0"/>
                </a:solidFill>
              </a:rPr>
              <a:t>В.С., </a:t>
            </a:r>
            <a:r>
              <a:rPr lang="ru-RU" b="1" i="1" dirty="0" err="1">
                <a:solidFill>
                  <a:srgbClr val="0070C0"/>
                </a:solidFill>
              </a:rPr>
              <a:t>к.ф-м.н</a:t>
            </a:r>
            <a:r>
              <a:rPr lang="ru-RU" b="1" i="1" dirty="0">
                <a:solidFill>
                  <a:srgbClr val="0070C0"/>
                </a:solidFill>
              </a:rPr>
              <a:t>., начальник сектора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Фатеев </a:t>
            </a:r>
            <a:r>
              <a:rPr lang="ru-RU" b="1" i="1" dirty="0">
                <a:solidFill>
                  <a:srgbClr val="0070C0"/>
                </a:solidFill>
              </a:rPr>
              <a:t>А.А., к.т.н., начальник сектора ЛФВЭ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</a:t>
            </a:r>
            <a:r>
              <a:rPr lang="ru-RU" b="1" i="1" dirty="0" err="1" smtClean="0">
                <a:solidFill>
                  <a:srgbClr val="0070C0"/>
                </a:solidFill>
              </a:rPr>
              <a:t>Долбилов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Г. В., </a:t>
            </a:r>
            <a:r>
              <a:rPr lang="ru-RU" b="1" i="1" dirty="0" err="1">
                <a:solidFill>
                  <a:srgbClr val="0070C0"/>
                </a:solidFill>
              </a:rPr>
              <a:t>к.ф-м.н</a:t>
            </a:r>
            <a:r>
              <a:rPr lang="ru-RU" b="1" i="1" dirty="0">
                <a:solidFill>
                  <a:srgbClr val="0070C0"/>
                </a:solidFill>
              </a:rPr>
              <a:t>., консультант </a:t>
            </a:r>
            <a:r>
              <a:rPr lang="ru-RU" b="1" i="1" dirty="0" smtClean="0">
                <a:solidFill>
                  <a:srgbClr val="0070C0"/>
                </a:solidFill>
              </a:rPr>
              <a:t>ЛФВЭ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1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3659" r="30429" b="61558"/>
          <a:stretch/>
        </p:blipFill>
        <p:spPr>
          <a:xfrm>
            <a:off x="1129593" y="1323374"/>
            <a:ext cx="2954216" cy="42378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отделе </a:t>
            </a:r>
            <a:r>
              <a:rPr lang="ru-RU" dirty="0" smtClean="0"/>
              <a:t>кроме теоретических основ ускорения ионов электронными кольцами разрабатывались и создавались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АДГЕЗАТОРЫ – адиабатические генераторы заряженных </a:t>
            </a:r>
            <a:r>
              <a:rPr lang="ru-RU" dirty="0" err="1" smtClean="0"/>
              <a:t>тороидов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УСКОРЯЮЩИЕ СИСТЕМЫ для </a:t>
            </a:r>
            <a:r>
              <a:rPr lang="ru-RU" dirty="0" smtClean="0"/>
              <a:t>электронных колец </a:t>
            </a:r>
            <a:r>
              <a:rPr lang="ru-RU" dirty="0"/>
              <a:t>с ионами:</a:t>
            </a:r>
          </a:p>
          <a:p>
            <a:pPr marL="0" indent="0">
              <a:buNone/>
            </a:pPr>
            <a:r>
              <a:rPr lang="ru-RU" dirty="0"/>
              <a:t>- на теплых резонаторах (Герман Иванов),</a:t>
            </a:r>
          </a:p>
          <a:p>
            <a:pPr marL="0" indent="0">
              <a:buNone/>
            </a:pPr>
            <a:r>
              <a:rPr lang="ru-RU" dirty="0"/>
              <a:t>- на сверхпроводящих </a:t>
            </a:r>
            <a:r>
              <a:rPr lang="ru-RU" dirty="0" smtClean="0"/>
              <a:t>резонаторах (</a:t>
            </a:r>
            <a:r>
              <a:rPr lang="ru-RU" dirty="0" err="1" smtClean="0"/>
              <a:t>Кольцетрон</a:t>
            </a:r>
            <a:r>
              <a:rPr lang="ru-RU" dirty="0" smtClean="0"/>
              <a:t>, Н.Б. Рубин),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индукционная </a:t>
            </a:r>
            <a:r>
              <a:rPr lang="ru-RU" dirty="0" smtClean="0"/>
              <a:t>система (ЛУЭК, </a:t>
            </a:r>
            <a:r>
              <a:rPr lang="ru-RU" dirty="0" err="1" smtClean="0"/>
              <a:t>Долбилов</a:t>
            </a:r>
            <a:r>
              <a:rPr lang="ru-RU" dirty="0" smtClean="0"/>
              <a:t>, Сидоров).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У каждой из них были свои плюсы и свои минусы.</a:t>
            </a:r>
          </a:p>
          <a:p>
            <a:pPr marL="0" indent="0">
              <a:buNone/>
            </a:pPr>
            <a:r>
              <a:rPr lang="ru-RU" dirty="0"/>
              <a:t>Из них наиболее приемлемой оказалась индукционная ускоряющая система.</a:t>
            </a:r>
          </a:p>
          <a:p>
            <a:pPr marL="0" indent="0">
              <a:buNone/>
            </a:pPr>
            <a:r>
              <a:rPr lang="ru-RU" dirty="0"/>
              <a:t>Именно она и оказалась наиболее продвинутой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ней были получены основные результаты.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381" y="2569430"/>
            <a:ext cx="6594695" cy="1325563"/>
          </a:xfrm>
        </p:spPr>
        <p:txBody>
          <a:bodyPr>
            <a:normAutofit/>
          </a:bodyPr>
          <a:lstStyle/>
          <a:p>
            <a:r>
              <a:rPr lang="ru-RU" i="1" dirty="0" smtClean="0"/>
              <a:t>Делайте, что хотите ...</a:t>
            </a:r>
            <a:br>
              <a:rPr lang="ru-RU" i="1" dirty="0" smtClean="0"/>
            </a:br>
            <a:r>
              <a:rPr lang="ru-RU" i="1" dirty="0" smtClean="0"/>
              <a:t>      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3659" r="30429" b="61558"/>
          <a:stretch/>
        </p:blipFill>
        <p:spPr>
          <a:xfrm>
            <a:off x="1129593" y="1323374"/>
            <a:ext cx="2954216" cy="4237892"/>
          </a:xfrm>
        </p:spPr>
      </p:pic>
    </p:spTree>
    <p:extLst>
      <p:ext uri="{BB962C8B-B14F-4D97-AF65-F5344CB8AC3E}">
        <p14:creationId xmlns:p14="http://schemas.microsoft.com/office/powerpoint/2010/main" val="32726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4392" y="3244334"/>
            <a:ext cx="6699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</a:rPr>
              <a:t>Спасибо  за  понимание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4942" r="15183" b="78182"/>
          <a:stretch/>
        </p:blipFill>
        <p:spPr>
          <a:xfrm>
            <a:off x="6092160" y="4476938"/>
            <a:ext cx="4824974" cy="1937442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6337" r="12476" b="75313"/>
          <a:stretch/>
        </p:blipFill>
        <p:spPr>
          <a:xfrm>
            <a:off x="881973" y="2066995"/>
            <a:ext cx="4465414" cy="163621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0369" y="802220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</a:t>
            </a:r>
            <a:r>
              <a:rPr lang="ru-RU" dirty="0" smtClean="0"/>
              <a:t>пучка 60 </a:t>
            </a:r>
            <a:r>
              <a:rPr lang="ru-RU" dirty="0" err="1" smtClean="0"/>
              <a:t>кВ</a:t>
            </a:r>
            <a:r>
              <a:rPr lang="ru-RU" dirty="0" smtClean="0"/>
              <a:t>, 1 кА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ОНМУ, 1970г.</a:t>
            </a:r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4026" r="20906" b="80298"/>
          <a:stretch/>
        </p:blipFill>
        <p:spPr>
          <a:xfrm>
            <a:off x="6207841" y="2010205"/>
            <a:ext cx="4831070" cy="169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6347" r="18874" b="77171"/>
          <a:stretch/>
        </p:blipFill>
        <p:spPr>
          <a:xfrm>
            <a:off x="883239" y="4531259"/>
            <a:ext cx="44641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6337" r="12476" b="75313"/>
          <a:stretch/>
        </p:blipFill>
        <p:spPr>
          <a:xfrm>
            <a:off x="881973" y="2066995"/>
            <a:ext cx="4465414" cy="163621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0369" y="802220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</a:t>
            </a:r>
            <a:r>
              <a:rPr lang="ru-RU" dirty="0" smtClean="0"/>
              <a:t>пучка 60 </a:t>
            </a:r>
            <a:r>
              <a:rPr lang="ru-RU" dirty="0" err="1" smtClean="0"/>
              <a:t>кВ</a:t>
            </a:r>
            <a:r>
              <a:rPr lang="ru-RU" dirty="0" smtClean="0"/>
              <a:t>, 1 кА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ОНМУ, 1970г.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0369" y="802220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</a:t>
            </a:r>
            <a:r>
              <a:rPr lang="ru-RU" dirty="0" smtClean="0"/>
              <a:t>пучка 60 </a:t>
            </a:r>
            <a:r>
              <a:rPr lang="ru-RU" dirty="0" err="1" smtClean="0"/>
              <a:t>кВ</a:t>
            </a:r>
            <a:r>
              <a:rPr lang="ru-RU" dirty="0" smtClean="0"/>
              <a:t>, 1 кА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ОНМУ, 1970г.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9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6337" r="12476" b="75313"/>
          <a:stretch/>
        </p:blipFill>
        <p:spPr>
          <a:xfrm>
            <a:off x="881973" y="2066995"/>
            <a:ext cx="4465414" cy="163621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0369" y="802220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</a:t>
            </a:r>
            <a:r>
              <a:rPr lang="ru-RU" dirty="0" smtClean="0"/>
              <a:t>пучка 60 </a:t>
            </a:r>
            <a:r>
              <a:rPr lang="ru-RU" dirty="0" err="1" smtClean="0"/>
              <a:t>кВ</a:t>
            </a:r>
            <a:r>
              <a:rPr lang="ru-RU" dirty="0" smtClean="0"/>
              <a:t>, 1 кА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ОНМУ, 1970г.</a:t>
            </a:r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4026" r="20906" b="80298"/>
          <a:stretch/>
        </p:blipFill>
        <p:spPr>
          <a:xfrm>
            <a:off x="6207841" y="2010205"/>
            <a:ext cx="4831070" cy="16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6337" r="12476" b="75313"/>
          <a:stretch/>
        </p:blipFill>
        <p:spPr>
          <a:xfrm>
            <a:off x="881973" y="2066995"/>
            <a:ext cx="4465414" cy="163621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0369" y="802220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</a:t>
            </a:r>
            <a:r>
              <a:rPr lang="ru-RU" dirty="0" smtClean="0"/>
              <a:t>пучка 60 </a:t>
            </a:r>
            <a:r>
              <a:rPr lang="ru-RU" dirty="0" err="1" smtClean="0"/>
              <a:t>кВ</a:t>
            </a:r>
            <a:r>
              <a:rPr lang="ru-RU" dirty="0" smtClean="0"/>
              <a:t>, 1 кА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ОНМУ, 1970г.</a:t>
            </a:r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4026" r="20906" b="80298"/>
          <a:stretch/>
        </p:blipFill>
        <p:spPr>
          <a:xfrm>
            <a:off x="6207841" y="2010205"/>
            <a:ext cx="4831070" cy="169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6347" r="18874" b="77171"/>
          <a:stretch/>
        </p:blipFill>
        <p:spPr>
          <a:xfrm>
            <a:off x="883239" y="4531259"/>
            <a:ext cx="44641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4942" r="15183" b="78182"/>
          <a:stretch/>
        </p:blipFill>
        <p:spPr>
          <a:xfrm>
            <a:off x="6092160" y="4476938"/>
            <a:ext cx="4824974" cy="1937442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6337" r="12476" b="75313"/>
          <a:stretch/>
        </p:blipFill>
        <p:spPr>
          <a:xfrm>
            <a:off x="881973" y="2066995"/>
            <a:ext cx="4465414" cy="163621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0369" y="802220"/>
            <a:ext cx="9928167" cy="891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Настройка </a:t>
            </a:r>
            <a:r>
              <a:rPr lang="ru-RU" dirty="0" smtClean="0"/>
              <a:t>пучка 60 </a:t>
            </a:r>
            <a:r>
              <a:rPr lang="ru-RU" dirty="0" err="1" smtClean="0"/>
              <a:t>кВ</a:t>
            </a:r>
            <a:r>
              <a:rPr lang="ru-RU" dirty="0" smtClean="0"/>
              <a:t>, 1 кА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ОНМУ, 1970г.</a:t>
            </a:r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4026" r="20906" b="80298"/>
          <a:stretch/>
        </p:blipFill>
        <p:spPr>
          <a:xfrm>
            <a:off x="6207841" y="2010205"/>
            <a:ext cx="4831070" cy="169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6347" r="18874" b="77171"/>
          <a:stretch/>
        </p:blipFill>
        <p:spPr>
          <a:xfrm>
            <a:off x="883239" y="4531259"/>
            <a:ext cx="44641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1212</Words>
  <Application>Microsoft Office PowerPoint</Application>
  <PresentationFormat>Широкоэкранный</PresentationFormat>
  <Paragraphs>113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Отдел          Новых                  Методов                           Ускорения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ОНМУ</vt:lpstr>
      <vt:lpstr>Презентация PowerPoint</vt:lpstr>
      <vt:lpstr>Презентация PowerPoint</vt:lpstr>
      <vt:lpstr>Наиболее значимые результаты, полученные в РТБ-ОНМУ-ЛФЧ-ЛФВЭ</vt:lpstr>
      <vt:lpstr>Наиболее значимые результаты, полученные в РТБ-ОНМУ-ЛФЧ-ЛФВЭ</vt:lpstr>
      <vt:lpstr>Наиболее значимые результаты, полученные в РТБ-ОНМУ-ЛФЧ-ЛФВЭ</vt:lpstr>
      <vt:lpstr>Наиболее значимые результаты, полученные в РТБ-ОНМУ-ЛФЧ-ЛФВЭ</vt:lpstr>
      <vt:lpstr>Наиболее значимые результаты, полученные в РТБ-ОНМУ-ЛФЧ-ЛФВЭ</vt:lpstr>
      <vt:lpstr>Наиболее значимые результаты, полученные в РТБ-ОНМУ-ЛФЧ-ЛФВЭ</vt:lpstr>
      <vt:lpstr>Презентация PowerPoint</vt:lpstr>
      <vt:lpstr>Презентация PowerPoint</vt:lpstr>
      <vt:lpstr>Делайте, что хотите ... 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пучка 60 кВ, 1 кА.</dc:title>
  <dc:creator>Sumbaev</dc:creator>
  <cp:lastModifiedBy>Sumbaev</cp:lastModifiedBy>
  <cp:revision>59</cp:revision>
  <dcterms:created xsi:type="dcterms:W3CDTF">2020-09-21T15:36:25Z</dcterms:created>
  <dcterms:modified xsi:type="dcterms:W3CDTF">2020-09-24T06:16:33Z</dcterms:modified>
</cp:coreProperties>
</file>