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68" r:id="rId2"/>
    <p:sldId id="509" r:id="rId3"/>
    <p:sldId id="501" r:id="rId4"/>
    <p:sldId id="500" r:id="rId5"/>
    <p:sldId id="497" r:id="rId6"/>
    <p:sldId id="493" r:id="rId7"/>
    <p:sldId id="469" r:id="rId8"/>
    <p:sldId id="472" r:id="rId9"/>
    <p:sldId id="510" r:id="rId10"/>
    <p:sldId id="465" r:id="rId11"/>
    <p:sldId id="517" r:id="rId12"/>
    <p:sldId id="466" r:id="rId13"/>
    <p:sldId id="489" r:id="rId14"/>
    <p:sldId id="512" r:id="rId15"/>
    <p:sldId id="514" r:id="rId16"/>
    <p:sldId id="507" r:id="rId17"/>
    <p:sldId id="513" r:id="rId18"/>
    <p:sldId id="482" r:id="rId19"/>
    <p:sldId id="372" r:id="rId20"/>
    <p:sldId id="483" r:id="rId21"/>
    <p:sldId id="515" r:id="rId22"/>
    <p:sldId id="471" r:id="rId23"/>
    <p:sldId id="503" r:id="rId24"/>
  </p:sldIdLst>
  <p:sldSz cx="9144000" cy="6858000" type="screen4x3"/>
  <p:notesSz cx="6735763" cy="9799638"/>
  <p:defaultTextStyle>
    <a:defPPr>
      <a:defRPr lang="ru-RU"/>
    </a:defPPr>
    <a:lvl1pPr marL="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1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57" autoAdjust="0"/>
    <p:restoredTop sz="94660"/>
  </p:normalViewPr>
  <p:slideViewPr>
    <p:cSldViewPr>
      <p:cViewPr varScale="1">
        <p:scale>
          <a:sx n="92" d="100"/>
          <a:sy n="92" d="100"/>
        </p:scale>
        <p:origin x="413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89AB4-2472-409E-9EB2-54AD691FF8EF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30F5A-60F4-440A-9636-3F8F20549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64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1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1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view of major NICA facilities. The </a:t>
            </a:r>
            <a:r>
              <a:rPr lang="en-US" dirty="0" err="1" smtClean="0"/>
              <a:t>Nuclotron</a:t>
            </a:r>
            <a:r>
              <a:rPr lang="en-US" dirty="0" smtClean="0"/>
              <a:t> – </a:t>
            </a:r>
            <a:r>
              <a:rPr lang="en-US" dirty="0" err="1" smtClean="0"/>
              <a:t>supercoducting</a:t>
            </a:r>
            <a:r>
              <a:rPr lang="en-US" dirty="0" smtClean="0"/>
              <a:t> synchrotron with circumference</a:t>
            </a:r>
            <a:r>
              <a:rPr lang="en-US" baseline="0" dirty="0" smtClean="0"/>
              <a:t> of 250 meters was put in operation 24 years ago. The beams from </a:t>
            </a:r>
            <a:r>
              <a:rPr lang="en-US" baseline="0" dirty="0" err="1" smtClean="0"/>
              <a:t>Nuclotron</a:t>
            </a:r>
            <a:r>
              <a:rPr lang="en-US" baseline="0" dirty="0" smtClean="0"/>
              <a:t> are extracted to the experimental hall, where the first experiment of NICA program BM@N is located. The plan is to put in operation a booster in 2019, and collider - in 2020 simultaneously with the MPD.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D3B1A-181B-4672-AAAC-B1290729355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405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The MPD will be put in operation at two stages. At the first one the barrel part will be equipped with  major tracking detector TPC, TOF end ECAL.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FHC </a:t>
            </a:r>
            <a:r>
              <a:rPr lang="en-US" dirty="0">
                <a:ea typeface="ＭＳ Ｐゴシック" charset="0"/>
                <a:cs typeface="ＭＳ Ｐゴシック" charset="0"/>
              </a:rPr>
              <a:t>and FD will be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operational </a:t>
            </a:r>
            <a:r>
              <a:rPr lang="en-US" dirty="0">
                <a:ea typeface="ＭＳ Ｐゴシック" charset="0"/>
                <a:cs typeface="ＭＳ Ｐゴシック" charset="0"/>
              </a:rPr>
              <a:t>as well.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At the second stage the detector will be supplemented with IT and end cap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subdetectors</a:t>
            </a:r>
            <a:r>
              <a:rPr lang="en-US" dirty="0"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  </a:t>
            </a: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836274-6DE2-844F-9869-B74927C4270E}" type="slidenum">
              <a:rPr lang="ru-RU" sz="1200"/>
              <a:pPr eaLnBrk="1" hangingPunct="1"/>
              <a:t>5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67552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604B35-E256-4690-A677-2F37D63FCD94}" type="slidenum">
              <a:rPr lang="ru-RU" altLang="ru-RU" sz="1200"/>
              <a:pPr eaLnBrk="1" hangingPunct="1"/>
              <a:t>6</a:t>
            </a:fld>
            <a:endParaRPr lang="ru-RU" alt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2512237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The MPD will be the fist detector operated at the Collider.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Main target is …..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The collaboration is permanently growing. 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F0A1158-87BE-274C-B128-BE233749542A}" type="slidenum">
              <a:rPr lang="ru-RU" sz="1200"/>
              <a:pPr eaLnBrk="1" hangingPunct="1"/>
              <a:t>22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849408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structure and operation regime of NICA accelerator complex are the following. An existing facility, injection block and superconducting synchrotron </a:t>
            </a:r>
            <a:r>
              <a:rPr lang="en-US" dirty="0" err="1" smtClean="0"/>
              <a:t>Nuclotron</a:t>
            </a:r>
            <a:r>
              <a:rPr lang="en-US" dirty="0" smtClean="0"/>
              <a:t>, which have been modernized, provide beams to the hall with experimental set-ups. The complex development include: construction of a new injection complex for heavy ions, booster, and two storage rings with two interaction points.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D3B1A-181B-4672-AAAC-B1290729355D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57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0" tIns="45711" rIns="91420" bIns="4571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20" tIns="45711" rIns="91420" bIns="4571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2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9" indent="-342829" algn="l" defTabSz="9142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defTabSz="9142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4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8" indent="-228553" algn="l" defTabSz="9142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4" indent="-228553" algn="l" defTabSz="9142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79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4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9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94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cern.ch/event/839985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oleObject" Target="../embeddings/oleObject4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21.emf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18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6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556" y="1267105"/>
            <a:ext cx="7776864" cy="1944216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/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Physics </a:t>
            </a:r>
            <a:r>
              <a:rPr lang="en-US" sz="3600" b="1" dirty="0">
                <a:solidFill>
                  <a:srgbClr val="C00000"/>
                </a:solidFill>
              </a:rPr>
              <a:t>with spectators in MPD/NICA experiment</a:t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/>
            </a:r>
            <a:br>
              <a:rPr lang="en-US" sz="3600" b="1" dirty="0" smtClean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63688" y="3501008"/>
            <a:ext cx="48965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latin typeface="+mj-lt"/>
              </a:rPr>
              <a:t>A.Ivashkin</a:t>
            </a:r>
            <a:r>
              <a:rPr lang="en-US" sz="2000" b="1" dirty="0">
                <a:latin typeface="+mj-lt"/>
              </a:rPr>
              <a:t>,</a:t>
            </a:r>
            <a:r>
              <a:rPr lang="en-US" sz="20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000" b="1" dirty="0"/>
              <a:t>M. </a:t>
            </a:r>
            <a:r>
              <a:rPr lang="en-GB" sz="2000" b="1" dirty="0" err="1" smtClean="0"/>
              <a:t>Golubeva</a:t>
            </a:r>
            <a:r>
              <a:rPr lang="en-GB" sz="2000" b="1" dirty="0" smtClean="0"/>
              <a:t>, V. </a:t>
            </a:r>
            <a:r>
              <a:rPr lang="en-GB" sz="2000" b="1" dirty="0" err="1" smtClean="0"/>
              <a:t>Volkov</a:t>
            </a:r>
            <a:endParaRPr lang="en-US" sz="2000" b="1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(Institute for Nuclear Research RAS, Moscow)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7604" y="5699396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2"/>
              </a:rPr>
              <a:t>LXX International conference "NUCLEUS – 2020. Nuclear physics and elementary particle physics. Nuclear physics technologies"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725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31013" y="6408738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8601507-0B8F-4854-BFA1-4AA54812FC18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400" smtClean="0"/>
          </a:p>
        </p:txBody>
      </p:sp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18091" y="0"/>
            <a:ext cx="9125909" cy="4619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>
                <a:solidFill>
                  <a:srgbClr val="C00000"/>
                </a:solidFill>
                <a:latin typeface="Calibri" pitchFamily="34" charset="0"/>
              </a:rPr>
              <a:t>Reconstruction of the event plane with spectators</a:t>
            </a:r>
            <a:endParaRPr lang="ru-RU" altLang="ru-RU" sz="24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3318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666329"/>
              </p:ext>
            </p:extLst>
          </p:nvPr>
        </p:nvGraphicFramePr>
        <p:xfrm>
          <a:off x="3079434" y="2614365"/>
          <a:ext cx="1785084" cy="282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" name="Формула" r:id="rId3" imgW="1524000" imgH="241300" progId="Equation.3">
                  <p:embed/>
                </p:oleObj>
              </mc:Choice>
              <mc:Fallback>
                <p:oleObj name="Формула" r:id="rId3" imgW="1524000" imgH="241300" progId="Equation.3">
                  <p:embed/>
                  <p:pic>
                    <p:nvPicPr>
                      <p:cNvPr id="13318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434" y="2614365"/>
                        <a:ext cx="1785084" cy="28260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TextBox 13"/>
          <p:cNvSpPr txBox="1">
            <a:spLocks noChangeArrowheads="1"/>
          </p:cNvSpPr>
          <p:nvPr/>
        </p:nvSpPr>
        <p:spPr bwMode="auto">
          <a:xfrm>
            <a:off x="653968" y="6130449"/>
            <a:ext cx="7028186" cy="584775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 smtClean="0">
                <a:solidFill>
                  <a:srgbClr val="C00000"/>
                </a:solidFill>
                <a:latin typeface="Calibri" pitchFamily="34" charset="0"/>
              </a:rPr>
              <a:t>Detection of all types of the spectators (protons, neutrons) for both colliding nuclei would ensure the outstanding  ~20</a:t>
            </a:r>
            <a:r>
              <a:rPr lang="en-US" altLang="ru-RU" sz="1600" b="1" baseline="30000" dirty="0" smtClean="0">
                <a:solidFill>
                  <a:srgbClr val="C00000"/>
                </a:solidFill>
                <a:latin typeface="Calibri" pitchFamily="34" charset="0"/>
              </a:rPr>
              <a:t>0 </a:t>
            </a:r>
            <a:r>
              <a:rPr lang="en-US" altLang="ru-RU" sz="1600" b="1" dirty="0" smtClean="0">
                <a:solidFill>
                  <a:srgbClr val="C00000"/>
                </a:solidFill>
                <a:latin typeface="Calibri" pitchFamily="34" charset="0"/>
              </a:rPr>
              <a:t>angular resolution of the event plane!</a:t>
            </a:r>
            <a:endParaRPr lang="ru-RU" altLang="ru-RU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864518" y="558495"/>
            <a:ext cx="4113730" cy="2731212"/>
            <a:chOff x="4655919" y="573123"/>
            <a:chExt cx="4113730" cy="2731212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64080" r="50930"/>
            <a:stretch/>
          </p:blipFill>
          <p:spPr>
            <a:xfrm>
              <a:off x="4655919" y="1355396"/>
              <a:ext cx="2833299" cy="1948939"/>
            </a:xfrm>
            <a:prstGeom prst="rect">
              <a:avLst/>
            </a:prstGeom>
            <a:noFill/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36296" y="573123"/>
              <a:ext cx="1533353" cy="1380467"/>
            </a:xfrm>
            <a:prstGeom prst="rect">
              <a:avLst/>
            </a:prstGeom>
          </p:spPr>
        </p:pic>
        <p:sp>
          <p:nvSpPr>
            <p:cNvPr id="15" name="TextBox 3"/>
            <p:cNvSpPr txBox="1">
              <a:spLocks noChangeArrowheads="1"/>
            </p:cNvSpPr>
            <p:nvPr/>
          </p:nvSpPr>
          <p:spPr bwMode="auto">
            <a:xfrm>
              <a:off x="6247613" y="1093439"/>
              <a:ext cx="13684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600" b="1" dirty="0">
                  <a:latin typeface="Calibri" pitchFamily="34" charset="0"/>
                </a:rPr>
                <a:t>spectators</a:t>
              </a:r>
              <a:endParaRPr lang="ru-RU" altLang="ru-RU" sz="1600" b="1" dirty="0">
                <a:latin typeface="Calibri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/>
          <a:srcRect b="51135"/>
          <a:stretch/>
        </p:blipFill>
        <p:spPr>
          <a:xfrm>
            <a:off x="124099" y="1440451"/>
            <a:ext cx="1351557" cy="518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/>
          <a:srcRect t="54636"/>
          <a:stretch/>
        </p:blipFill>
        <p:spPr>
          <a:xfrm>
            <a:off x="1653547" y="1490443"/>
            <a:ext cx="1305996" cy="462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099" y="2034214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Event plane in first </a:t>
            </a:r>
            <a:r>
              <a:rPr lang="en-US" sz="1600" b="1" dirty="0" err="1" smtClean="0"/>
              <a:t>FHCal</a:t>
            </a:r>
            <a:r>
              <a:rPr lang="en-US" sz="1600" b="1" dirty="0" smtClean="0"/>
              <a:t> part:</a:t>
            </a:r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33695" y="2586390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Event plane in both </a:t>
            </a:r>
            <a:r>
              <a:rPr lang="en-US" sz="1600" b="1" dirty="0" err="1" smtClean="0"/>
              <a:t>FHCal</a:t>
            </a:r>
            <a:r>
              <a:rPr lang="en-US" sz="1600" b="1" dirty="0" smtClean="0"/>
              <a:t> parts:</a:t>
            </a:r>
            <a:endParaRPr lang="ru-RU" sz="1600" b="1" dirty="0"/>
          </a:p>
        </p:txBody>
      </p:sp>
      <p:graphicFrame>
        <p:nvGraphicFramePr>
          <p:cNvPr id="13317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056059"/>
              </p:ext>
            </p:extLst>
          </p:nvPr>
        </p:nvGraphicFramePr>
        <p:xfrm>
          <a:off x="3034306" y="1926391"/>
          <a:ext cx="1918205" cy="561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2" name="Формула" r:id="rId9" imgW="1651000" imgH="482600" progId="Equation.3">
                  <p:embed/>
                </p:oleObj>
              </mc:Choice>
              <mc:Fallback>
                <p:oleObj name="Формула" r:id="rId9" imgW="1651000" imgH="482600" progId="Equation.3">
                  <p:embed/>
                  <p:pic>
                    <p:nvPicPr>
                      <p:cNvPr id="13317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4306" y="1926391"/>
                        <a:ext cx="1918205" cy="56180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Рисунок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" t="6406" r="8340" b="6737"/>
          <a:stretch>
            <a:fillRect/>
          </a:stretch>
        </p:blipFill>
        <p:spPr bwMode="auto">
          <a:xfrm>
            <a:off x="147203" y="3848083"/>
            <a:ext cx="3235325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6" t="8165" r="10821" b="6820"/>
          <a:stretch/>
        </p:blipFill>
        <p:spPr>
          <a:xfrm>
            <a:off x="4482705" y="3750318"/>
            <a:ext cx="3236688" cy="236284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66165" y="4254865"/>
            <a:ext cx="1221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(LA-QGSM)</a:t>
            </a:r>
          </a:p>
          <a:p>
            <a:r>
              <a:rPr lang="en-US" sz="1400" dirty="0">
                <a:solidFill>
                  <a:srgbClr val="FF0000"/>
                </a:solidFill>
              </a:rPr>
              <a:t>(DCM-SMM</a:t>
            </a:r>
            <a:r>
              <a:rPr lang="en-US" sz="1400" dirty="0" smtClean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0668" y="3175324"/>
            <a:ext cx="400385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Resolution: difference between true reaction plane and reconstructed event plane.</a:t>
            </a:r>
            <a:endParaRPr lang="ru-RU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28652" y="525421"/>
            <a:ext cx="6038424" cy="584775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From energy and space distribution of spectators one can determine the </a:t>
            </a:r>
            <a:r>
              <a:rPr lang="en-US" sz="1600" b="1" u="sng" dirty="0" smtClean="0"/>
              <a:t>event plane</a:t>
            </a:r>
            <a:r>
              <a:rPr lang="en-US" sz="1600" b="1" dirty="0"/>
              <a:t> </a:t>
            </a:r>
            <a:r>
              <a:rPr lang="en-US" sz="1600" b="1" dirty="0" smtClean="0"/>
              <a:t> as an experimental estimate of the reaction plane.</a:t>
            </a:r>
            <a:endParaRPr lang="ru-RU" sz="1600" b="1" dirty="0"/>
          </a:p>
        </p:txBody>
      </p:sp>
      <p:sp>
        <p:nvSpPr>
          <p:cNvPr id="13321" name="TextBox 12"/>
          <p:cNvSpPr txBox="1">
            <a:spLocks noChangeArrowheads="1"/>
          </p:cNvSpPr>
          <p:nvPr/>
        </p:nvSpPr>
        <p:spPr bwMode="auto">
          <a:xfrm>
            <a:off x="2085196" y="1136768"/>
            <a:ext cx="38164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b="1" i="1" dirty="0" err="1" smtClean="0">
                <a:latin typeface="Calibri" pitchFamily="34" charset="0"/>
              </a:rPr>
              <a:t>E</a:t>
            </a:r>
            <a:r>
              <a:rPr lang="en-US" altLang="ru-RU" sz="1400" b="1" i="1" baseline="-25000" dirty="0" err="1" smtClean="0">
                <a:latin typeface="Calibri" pitchFamily="34" charset="0"/>
              </a:rPr>
              <a:t>i</a:t>
            </a:r>
            <a:r>
              <a:rPr lang="en-US" altLang="ru-RU" sz="1400" b="1" i="1" baseline="-25000" dirty="0">
                <a:latin typeface="Calibri" pitchFamily="34" charset="0"/>
              </a:rPr>
              <a:t> </a:t>
            </a:r>
            <a:r>
              <a:rPr lang="en-US" altLang="ru-RU" sz="1400" b="1" dirty="0" smtClean="0">
                <a:latin typeface="Calibri" pitchFamily="34" charset="0"/>
              </a:rPr>
              <a:t>, (</a:t>
            </a:r>
            <a:r>
              <a:rPr lang="en-US" altLang="ru-RU" sz="1400" b="1" i="1" dirty="0" smtClean="0">
                <a:latin typeface="Calibri" pitchFamily="34" charset="0"/>
              </a:rPr>
              <a:t>x</a:t>
            </a:r>
            <a:r>
              <a:rPr lang="en-US" altLang="ru-RU" sz="1400" b="1" i="1" baseline="-25000" dirty="0" smtClean="0">
                <a:latin typeface="Calibri" pitchFamily="34" charset="0"/>
              </a:rPr>
              <a:t>i </a:t>
            </a:r>
            <a:r>
              <a:rPr lang="en-US" altLang="ru-RU" sz="1400" b="1" i="1" dirty="0" smtClean="0">
                <a:latin typeface="Calibri" pitchFamily="34" charset="0"/>
              </a:rPr>
              <a:t>,</a:t>
            </a:r>
            <a:r>
              <a:rPr lang="en-US" altLang="ru-RU" sz="1400" b="1" i="1" dirty="0" err="1">
                <a:latin typeface="Calibri" pitchFamily="34" charset="0"/>
              </a:rPr>
              <a:t>y</a:t>
            </a:r>
            <a:r>
              <a:rPr lang="en-US" altLang="ru-RU" sz="1400" b="1" i="1" baseline="-25000" dirty="0" err="1">
                <a:latin typeface="Calibri" pitchFamily="34" charset="0"/>
              </a:rPr>
              <a:t>i</a:t>
            </a:r>
            <a:r>
              <a:rPr lang="en-US" altLang="ru-RU" sz="1400" b="1" dirty="0">
                <a:latin typeface="Calibri" pitchFamily="34" charset="0"/>
              </a:rPr>
              <a:t>) – </a:t>
            </a:r>
            <a:r>
              <a:rPr lang="en-US" altLang="ru-RU" sz="1400" b="1" dirty="0" smtClean="0">
                <a:latin typeface="Calibri" pitchFamily="34" charset="0"/>
              </a:rPr>
              <a:t>energy and coordinates of </a:t>
            </a:r>
            <a:r>
              <a:rPr lang="en-US" altLang="ru-RU" sz="1400" b="1" i="1" dirty="0" err="1" smtClean="0">
                <a:latin typeface="Calibri" pitchFamily="34" charset="0"/>
              </a:rPr>
              <a:t>i</a:t>
            </a:r>
            <a:r>
              <a:rPr lang="en-US" altLang="ru-RU" sz="1400" b="1" dirty="0" smtClean="0">
                <a:latin typeface="Calibri" pitchFamily="34" charset="0"/>
              </a:rPr>
              <a:t>-module. </a:t>
            </a:r>
            <a:endParaRPr lang="ru-RU" altLang="ru-RU" sz="1400" b="1" dirty="0">
              <a:latin typeface="Calibri" pitchFamily="34" charset="0"/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134994"/>
              </p:ext>
            </p:extLst>
          </p:nvPr>
        </p:nvGraphicFramePr>
        <p:xfrm>
          <a:off x="3401763" y="4566896"/>
          <a:ext cx="984171" cy="279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3" name="Уравнение" r:id="rId13" imgW="990360" imgH="266400" progId="Equation.3">
                  <p:embed/>
                </p:oleObj>
              </mc:Choice>
              <mc:Fallback>
                <p:oleObj name="Уравнение" r:id="rId13" imgW="990360" imgH="266400" progId="Equation.3">
                  <p:embed/>
                  <p:pic>
                    <p:nvPicPr>
                      <p:cNvPr id="13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1763" y="4566896"/>
                        <a:ext cx="984171" cy="2792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552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6627" y="3226123"/>
            <a:ext cx="4995628" cy="160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The best resolution of event plane is about 30</a:t>
            </a:r>
            <a:r>
              <a:rPr lang="en-US" sz="1400" b="1" baseline="30000" dirty="0" smtClean="0"/>
              <a:t>0</a:t>
            </a:r>
            <a:r>
              <a:rPr lang="en-US" sz="1400" b="1" dirty="0" smtClean="0"/>
              <a:t>-40</a:t>
            </a:r>
            <a:r>
              <a:rPr lang="en-US" sz="1400" b="1" baseline="30000" dirty="0" smtClean="0"/>
              <a:t>0 </a:t>
            </a:r>
            <a:r>
              <a:rPr lang="en-US" sz="1400" b="1" dirty="0" smtClean="0"/>
              <a:t>in case of </a:t>
            </a:r>
            <a:r>
              <a:rPr lang="en-US" sz="1400" b="1" u="sng" dirty="0" smtClean="0"/>
              <a:t>charged spectators </a:t>
            </a:r>
            <a:r>
              <a:rPr lang="en-US" sz="1400" b="1" dirty="0" smtClean="0"/>
              <a:t>only.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For all charged particles (including </a:t>
            </a:r>
            <a:r>
              <a:rPr lang="en-US" sz="1400" b="1" dirty="0" err="1" smtClean="0"/>
              <a:t>pions</a:t>
            </a:r>
            <a:r>
              <a:rPr lang="en-US" sz="1400" b="1" dirty="0" smtClean="0"/>
              <a:t>) the resolution is 60</a:t>
            </a:r>
            <a:r>
              <a:rPr lang="en-US" sz="1400" b="1" baseline="30000" dirty="0" smtClean="0"/>
              <a:t>0 </a:t>
            </a:r>
            <a:r>
              <a:rPr lang="en-US" sz="1400" b="1" dirty="0" smtClean="0"/>
              <a:t>and larger.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It is a factor of 3 and more worse comparing to </a:t>
            </a:r>
            <a:r>
              <a:rPr lang="en-US" sz="1400" b="1" dirty="0" err="1" smtClean="0"/>
              <a:t>FHCal</a:t>
            </a:r>
            <a:r>
              <a:rPr lang="en-US" sz="1400" b="1" dirty="0" smtClean="0"/>
              <a:t> option.</a:t>
            </a:r>
            <a:endParaRPr lang="ru-RU" sz="1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205" y="6350913"/>
            <a:ext cx="2133600" cy="365125"/>
          </a:xfrm>
        </p:spPr>
        <p:txBody>
          <a:bodyPr/>
          <a:lstStyle/>
          <a:p>
            <a:fld id="{772F6320-E713-4509-BF40-D5AE5585B1B5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404664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u-RU" sz="2400" b="1" dirty="0" smtClean="0">
                <a:solidFill>
                  <a:srgbClr val="C00000"/>
                </a:solidFill>
                <a:latin typeface="Calibri" pitchFamily="34" charset="0"/>
              </a:rPr>
              <a:t>Resolution of the event plane for only charged particles</a:t>
            </a:r>
            <a:endParaRPr lang="ru-RU" altLang="ru-RU" sz="2400" dirty="0" smtClean="0">
              <a:solidFill>
                <a:srgbClr val="C00000"/>
              </a:solidFill>
            </a:endParaRPr>
          </a:p>
        </p:txBody>
      </p:sp>
      <p:pic>
        <p:nvPicPr>
          <p:cNvPr id="6" name="Рисунок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" t="8031" r="9078" b="7322"/>
          <a:stretch/>
        </p:blipFill>
        <p:spPr bwMode="auto">
          <a:xfrm>
            <a:off x="208053" y="791640"/>
            <a:ext cx="3216992" cy="214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7989" r="8884" b="7327"/>
          <a:stretch/>
        </p:blipFill>
        <p:spPr bwMode="auto">
          <a:xfrm>
            <a:off x="5443382" y="790598"/>
            <a:ext cx="3266554" cy="215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185" y="464699"/>
            <a:ext cx="43985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O</a:t>
            </a:r>
            <a:r>
              <a:rPr lang="en-US" sz="1600" b="1" dirty="0" smtClean="0"/>
              <a:t>nly </a:t>
            </a:r>
            <a:r>
              <a:rPr lang="en-US" sz="1600" b="1" dirty="0"/>
              <a:t>charged spectators (protons and fragments</a:t>
            </a:r>
            <a:r>
              <a:rPr lang="en-US" sz="1600" dirty="0"/>
              <a:t>)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480738" y="445379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All charged particles (including </a:t>
            </a:r>
            <a:r>
              <a:rPr lang="en-US" sz="1600" b="1" dirty="0" err="1" smtClean="0"/>
              <a:t>pions</a:t>
            </a:r>
            <a:r>
              <a:rPr lang="en-US" sz="1600" b="1" dirty="0" smtClean="0"/>
              <a:t>)</a:t>
            </a:r>
            <a:endParaRPr lang="ru-RU" sz="1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40079" y="1572204"/>
            <a:ext cx="1459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Weight </a:t>
            </a:r>
            <a:r>
              <a:rPr lang="en-US" b="1" i="1" dirty="0" err="1" smtClean="0"/>
              <a:t>w</a:t>
            </a:r>
            <a:r>
              <a:rPr lang="en-US" b="1" i="1" baseline="-25000" dirty="0" err="1" smtClean="0"/>
              <a:t>i</a:t>
            </a:r>
            <a:r>
              <a:rPr lang="en-US" b="1" i="1" dirty="0" smtClean="0"/>
              <a:t>=1.</a:t>
            </a:r>
            <a:r>
              <a:rPr lang="en-US" b="1" baseline="-25000" dirty="0" smtClean="0"/>
              <a:t> 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982" y="874588"/>
            <a:ext cx="1616772" cy="784183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53426" y="3910434"/>
            <a:ext cx="3478295" cy="250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5553426" y="3127542"/>
            <a:ext cx="3572717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The resolution degradation is due to the fact that protons and </a:t>
            </a:r>
            <a:r>
              <a:rPr lang="en-US" sz="1400" b="1" dirty="0" err="1" smtClean="0"/>
              <a:t>pions</a:t>
            </a:r>
            <a:r>
              <a:rPr lang="en-US" sz="1400" b="1" dirty="0" smtClean="0"/>
              <a:t> have an opposite signs of </a:t>
            </a:r>
            <a:r>
              <a:rPr lang="en-US" sz="1400" b="1" i="1" dirty="0" smtClean="0"/>
              <a:t>v</a:t>
            </a:r>
            <a:r>
              <a:rPr lang="en-US" sz="1400" b="1" i="1" baseline="-25000" dirty="0" smtClean="0"/>
              <a:t>1</a:t>
            </a:r>
            <a:r>
              <a:rPr lang="en-US" sz="1400" b="1" dirty="0" smtClean="0"/>
              <a:t> flow.</a:t>
            </a:r>
            <a:endParaRPr lang="ru-R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55730" y="5563214"/>
            <a:ext cx="4876502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Detection of energies of all spectators ensures the best angular resolution.</a:t>
            </a:r>
          </a:p>
          <a:p>
            <a:pPr algn="ctr"/>
            <a:endParaRPr lang="en-US" sz="16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Hadron calorimeter is the best option!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7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6B9E5D6-EC9A-4924-B3E2-2FD3628A6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6" t="8154" b="5582"/>
          <a:stretch/>
        </p:blipFill>
        <p:spPr>
          <a:xfrm>
            <a:off x="48029" y="1784742"/>
            <a:ext cx="3548342" cy="279638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742884" y="2534703"/>
            <a:ext cx="478853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Energy deposition in </a:t>
            </a:r>
            <a:r>
              <a:rPr lang="en-US" sz="1600" b="1" dirty="0" err="1" smtClean="0"/>
              <a:t>FHCal</a:t>
            </a:r>
            <a:r>
              <a:rPr lang="en-US" sz="1600" b="1" dirty="0" smtClean="0"/>
              <a:t>  can not resolve the central and peripheral events. </a:t>
            </a:r>
            <a:endParaRPr lang="ru-RU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715"/>
            <a:ext cx="91440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Centrality. Problem with  beam hole in FHCAL.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451136"/>
              </p:ext>
            </p:extLst>
          </p:nvPr>
        </p:nvGraphicFramePr>
        <p:xfrm>
          <a:off x="724383" y="1852870"/>
          <a:ext cx="1039305" cy="287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" name="Формула" r:id="rId4" imgW="990170" imgH="266584" progId="Equation.3">
                  <p:embed/>
                </p:oleObj>
              </mc:Choice>
              <mc:Fallback>
                <p:oleObj name="Формула" r:id="rId4" imgW="990170" imgH="266584" progId="Equation.3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383" y="1852870"/>
                        <a:ext cx="1039305" cy="28791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12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99592" y="2784743"/>
            <a:ext cx="17281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99592" y="2928759"/>
            <a:ext cx="17281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98965" y="5013042"/>
            <a:ext cx="7789459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observables are needful to resolve ambiguity in energy deposition of the </a:t>
            </a:r>
            <a:r>
              <a:rPr lang="en-US" dirty="0"/>
              <a:t>central and peripheral events.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space information about the spectator hit points can be used additionally to the detected energy.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One can construct a few such observables.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266436" y="2847326"/>
            <a:ext cx="1440159" cy="112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596371" y="1680246"/>
            <a:ext cx="502614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Bound fragments have small transverse (Fermi) momentum and escape into beam hole.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09981" y="2014275"/>
            <a:ext cx="989373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LA-QGSM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7110" y="579911"/>
            <a:ext cx="7134702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 smtClean="0"/>
              <a:t>For hermetical calorimeter the energy deposition of spectators has monotonic dependence on impact parameter.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 smtClean="0"/>
              <a:t>It is not true in real situation.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77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2"/>
          <a:srcRect t="6718" r="3780"/>
          <a:stretch/>
        </p:blipFill>
        <p:spPr>
          <a:xfrm>
            <a:off x="6281126" y="455479"/>
            <a:ext cx="2596408" cy="19998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-27384"/>
                <a:ext cx="9144000" cy="432048"/>
              </a:xfrm>
              <a:solidFill>
                <a:schemeClr val="bg2"/>
              </a:solidFill>
            </p:spPr>
            <p:txBody>
              <a:bodyPr>
                <a:no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GB" sz="20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GB" sz="2000" b="1" baseline="-250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𝐓</m:t>
                    </m:r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</a:rPr>
                  <a:t>,</a:t>
                </a:r>
                <a:r>
                  <a:rPr lang="en-GB" sz="20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GB" sz="2000" b="1" baseline="-250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𝐋</m:t>
                    </m:r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</a:rPr>
                  <a:t>) observables in </a:t>
                </a:r>
                <a:r>
                  <a:rPr lang="en-US" sz="2000" b="1" dirty="0" err="1" smtClean="0">
                    <a:solidFill>
                      <a:srgbClr val="C00000"/>
                    </a:solidFill>
                  </a:rPr>
                  <a:t>FHCal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 for the centrality measurement</a:t>
                </a:r>
                <a:endParaRPr lang="ru-RU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27384"/>
                <a:ext cx="9144000" cy="432048"/>
              </a:xfrm>
              <a:blipFill>
                <a:blip r:embed="rId3"/>
                <a:stretch>
                  <a:fillRect t="-4286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3403" y="6335466"/>
            <a:ext cx="2133600" cy="365125"/>
          </a:xfrm>
        </p:spPr>
        <p:txBody>
          <a:bodyPr/>
          <a:lstStyle/>
          <a:p>
            <a:fld id="{8E7D93FF-0D2C-477C-9CF6-DFC357FD0BD0}" type="slidenum">
              <a:rPr lang="ru-RU" smtClean="0"/>
              <a:t>13</a:t>
            </a:fld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t="6718" r="3780"/>
          <a:stretch/>
        </p:blipFill>
        <p:spPr>
          <a:xfrm>
            <a:off x="6290214" y="431523"/>
            <a:ext cx="2596408" cy="19998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8172400" y="469583"/>
                <a:ext cx="41710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GB" sz="1600" b="1" i="1" baseline="-250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469583"/>
                <a:ext cx="417102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Группа 7"/>
          <p:cNvGrpSpPr/>
          <p:nvPr/>
        </p:nvGrpSpPr>
        <p:grpSpPr>
          <a:xfrm>
            <a:off x="0" y="1155748"/>
            <a:ext cx="3849597" cy="3113584"/>
            <a:chOff x="323528" y="1539552"/>
            <a:chExt cx="3849597" cy="3113584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793" y="1539552"/>
              <a:ext cx="3762525" cy="305577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899592" y="2591500"/>
              <a:ext cx="1109599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/>
                  </a:solidFill>
                </a:rPr>
                <a:t>LA-QGSM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362694" y="1839232"/>
              <a:ext cx="2521649" cy="4616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tx1"/>
                  </a:solidFill>
                  <a:latin typeface="NimbusRomNo9L-Regu"/>
                </a:rPr>
                <a:t>Each color bin is 10% fractions of the total number of events.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Прямоугольник 2"/>
                <p:cNvSpPr/>
                <p:nvPr/>
              </p:nvSpPr>
              <p:spPr>
                <a:xfrm rot="16200000">
                  <a:off x="14130" y="1904814"/>
                  <a:ext cx="926574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GB" sz="1400" b="1" i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1400" b="1" i="0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</m:oMath>
                  </a14:m>
                  <a:r>
                    <a:rPr lang="en-US" sz="1400" b="1" dirty="0" smtClean="0">
                      <a:solidFill>
                        <a:schemeClr val="tx1"/>
                      </a:solidFill>
                    </a:rPr>
                    <a:t>GeV]</a:t>
                  </a:r>
                  <a:endParaRPr lang="ru-RU" sz="1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Прямоугольник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4130" y="1904814"/>
                  <a:ext cx="926574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4000" r="-20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Прямоугольник 34"/>
                <p:cNvSpPr/>
                <p:nvPr/>
              </p:nvSpPr>
              <p:spPr>
                <a:xfrm>
                  <a:off x="3177913" y="4345359"/>
                  <a:ext cx="99521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1400" b="1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1400" b="1" i="0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</m:oMath>
                  </a14:m>
                  <a:r>
                    <a:rPr lang="en-US" sz="1400" b="1" dirty="0" smtClean="0">
                      <a:solidFill>
                        <a:schemeClr val="tx1"/>
                      </a:solidFill>
                    </a:rPr>
                    <a:t>GeV]</a:t>
                  </a:r>
                  <a:endParaRPr lang="ru-RU" sz="1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Прямоугольник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7913" y="4345359"/>
                  <a:ext cx="995212" cy="307777"/>
                </a:xfrm>
                <a:prstGeom prst="rect">
                  <a:avLst/>
                </a:prstGeom>
                <a:blipFill>
                  <a:blip r:embed="rId7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Прямоугольник 27"/>
            <p:cNvSpPr/>
            <p:nvPr/>
          </p:nvSpPr>
          <p:spPr>
            <a:xfrm>
              <a:off x="1340354" y="1850293"/>
              <a:ext cx="2521649" cy="4616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tx1"/>
                  </a:solidFill>
                  <a:latin typeface="NimbusRomNo9L-Regu"/>
                </a:rPr>
                <a:t>Each color bin is 10% fractions of the total number of events.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941636" y="1953481"/>
            <a:ext cx="3860126" cy="2887873"/>
            <a:chOff x="4744322" y="2298826"/>
            <a:chExt cx="3860126" cy="2887873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3F2F3B6F-31F9-49DA-8DD3-6ECE72E75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93615" y="2334008"/>
              <a:ext cx="3589094" cy="2580922"/>
            </a:xfrm>
            <a:prstGeom prst="rect">
              <a:avLst/>
            </a:prstGeom>
          </p:spPr>
        </p:pic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8842A57E-0A1F-413D-AA3C-F4386DCFD24D}"/>
                </a:ext>
              </a:extLst>
            </p:cNvPr>
            <p:cNvSpPr/>
            <p:nvPr/>
          </p:nvSpPr>
          <p:spPr>
            <a:xfrm>
              <a:off x="5398021" y="3157617"/>
              <a:ext cx="1290738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1"/>
                  </a:solidFill>
                </a:rPr>
                <a:t>DCM-SMM 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Прямоугольник 32"/>
                <p:cNvSpPr/>
                <p:nvPr/>
              </p:nvSpPr>
              <p:spPr>
                <a:xfrm rot="16200000">
                  <a:off x="4434924" y="2608224"/>
                  <a:ext cx="926574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GB" sz="1400" b="1" i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1400" b="1" i="0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</m:oMath>
                  </a14:m>
                  <a:r>
                    <a:rPr lang="en-US" sz="1400" b="1" dirty="0" smtClean="0">
                      <a:solidFill>
                        <a:schemeClr val="tx1"/>
                      </a:solidFill>
                    </a:rPr>
                    <a:t>GeV]</a:t>
                  </a:r>
                  <a:endParaRPr lang="ru-RU" sz="1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Прямоугольник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434924" y="2608224"/>
                  <a:ext cx="926574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4000" r="-20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Прямоугольник 35"/>
                <p:cNvSpPr/>
                <p:nvPr/>
              </p:nvSpPr>
              <p:spPr>
                <a:xfrm>
                  <a:off x="7656774" y="4878922"/>
                  <a:ext cx="947674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1400" b="1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1400" b="1" i="0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</m:oMath>
                  </a14:m>
                  <a:r>
                    <a:rPr lang="en-US" sz="1400" b="1" dirty="0" smtClean="0">
                      <a:solidFill>
                        <a:schemeClr val="tx1"/>
                      </a:solidFill>
                    </a:rPr>
                    <a:t>GeV]</a:t>
                  </a:r>
                  <a:endParaRPr lang="ru-RU" sz="1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Прямоугольник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6774" y="4878922"/>
                  <a:ext cx="947674" cy="307777"/>
                </a:xfrm>
                <a:prstGeom prst="rect">
                  <a:avLst/>
                </a:prstGeom>
                <a:blipFill>
                  <a:blip r:embed="rId10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Прямоугольник 31"/>
            <p:cNvSpPr/>
            <p:nvPr/>
          </p:nvSpPr>
          <p:spPr>
            <a:xfrm>
              <a:off x="5742578" y="2605777"/>
              <a:ext cx="2521649" cy="4616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tx1"/>
                  </a:solidFill>
                  <a:latin typeface="NimbusRomNo9L-Regu"/>
                </a:rPr>
                <a:t>Each color bin is 10% fractions of the total number of events.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74747" y="4471853"/>
            <a:ext cx="3356939" cy="2249385"/>
            <a:chOff x="585121" y="4284997"/>
            <a:chExt cx="4009844" cy="2911214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E58E94BB-5D6D-4C0C-9307-53AA92800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4140"/>
            <a:stretch/>
          </p:blipFill>
          <p:spPr>
            <a:xfrm>
              <a:off x="854202" y="4418466"/>
              <a:ext cx="3547348" cy="245762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9FE3B54-A71F-4530-AF07-DD01ED956AC5}"/>
                </a:ext>
              </a:extLst>
            </p:cNvPr>
            <p:cNvSpPr txBox="1"/>
            <p:nvPr/>
          </p:nvSpPr>
          <p:spPr>
            <a:xfrm>
              <a:off x="1896324" y="6797878"/>
              <a:ext cx="2698641" cy="398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FreeSans" panose="020B0504020202020204" pitchFamily="34" charset="2"/>
                  <a:ea typeface="FreeSans" panose="020B0504020202020204" pitchFamily="34" charset="2"/>
                  <a:cs typeface="FreeSans" panose="020B0504020202020204" pitchFamily="34" charset="2"/>
                </a:rPr>
                <a:t>Impact </a:t>
              </a:r>
              <a:r>
                <a:rPr lang="en-US" sz="1400" b="1" dirty="0" smtClean="0">
                  <a:latin typeface="FreeSans" panose="020B0504020202020204" pitchFamily="34" charset="2"/>
                  <a:ea typeface="FreeSans" panose="020B0504020202020204" pitchFamily="34" charset="2"/>
                  <a:cs typeface="FreeSans" panose="020B0504020202020204" pitchFamily="34" charset="2"/>
                </a:rPr>
                <a:t>parameter </a:t>
              </a:r>
              <a:r>
                <a:rPr lang="en-US" sz="1400" b="1" dirty="0">
                  <a:latin typeface="FreeSans" panose="020B0504020202020204" pitchFamily="34" charset="2"/>
                  <a:ea typeface="FreeSans" panose="020B0504020202020204" pitchFamily="34" charset="2"/>
                  <a:cs typeface="FreeSans" panose="020B0504020202020204" pitchFamily="34" charset="2"/>
                </a:rPr>
                <a:t>[</a:t>
              </a:r>
              <a:r>
                <a:rPr lang="en-US" sz="1400" b="1" dirty="0" err="1">
                  <a:latin typeface="FreeSans" panose="020B0504020202020204" pitchFamily="34" charset="2"/>
                  <a:ea typeface="FreeSans" panose="020B0504020202020204" pitchFamily="34" charset="2"/>
                  <a:cs typeface="FreeSans" panose="020B0504020202020204" pitchFamily="34" charset="2"/>
                </a:rPr>
                <a:t>fm</a:t>
              </a:r>
              <a:r>
                <a:rPr lang="en-US" sz="1400" b="1" dirty="0">
                  <a:latin typeface="FreeSans" panose="020B0504020202020204" pitchFamily="34" charset="2"/>
                  <a:ea typeface="FreeSans" panose="020B0504020202020204" pitchFamily="34" charset="2"/>
                  <a:cs typeface="FreeSans" panose="020B0504020202020204" pitchFamily="34" charset="2"/>
                </a:rPr>
                <a:t>]</a:t>
              </a:r>
              <a:endParaRPr lang="ru-RU" sz="1400" b="1" dirty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3B14558-8629-43EC-94F0-20236ADB054F}"/>
                </a:ext>
              </a:extLst>
            </p:cNvPr>
            <p:cNvSpPr txBox="1"/>
            <p:nvPr/>
          </p:nvSpPr>
          <p:spPr>
            <a:xfrm rot="16200000">
              <a:off x="270816" y="4599302"/>
              <a:ext cx="996248" cy="367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FreeSans" panose="020B0504020202020204" pitchFamily="34" charset="2"/>
                  <a:ea typeface="FreeSans" panose="020B0504020202020204" pitchFamily="34" charset="2"/>
                  <a:cs typeface="FreeSans" panose="020B0504020202020204" pitchFamily="34" charset="2"/>
                </a:rPr>
                <a:t>counts</a:t>
              </a:r>
              <a:endParaRPr lang="ru-RU" sz="1400" b="1" dirty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endParaRPr>
            </a:p>
          </p:txBody>
        </p:sp>
      </p:grp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8842A57E-0A1F-413D-AA3C-F4386DCFD24D}"/>
              </a:ext>
            </a:extLst>
          </p:cNvPr>
          <p:cNvSpPr/>
          <p:nvPr/>
        </p:nvSpPr>
        <p:spPr>
          <a:xfrm>
            <a:off x="692455" y="4721156"/>
            <a:ext cx="1043876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DCM-SMM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8" name="Номер слайда 3"/>
          <p:cNvSpPr txBox="1">
            <a:spLocks/>
          </p:cNvSpPr>
          <p:nvPr/>
        </p:nvSpPr>
        <p:spPr>
          <a:xfrm>
            <a:off x="4570718" y="6814736"/>
            <a:ext cx="2843677" cy="232861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defPPr>
              <a:defRPr lang="ru-RU"/>
            </a:defPPr>
            <a:lvl1pPr marL="0" algn="r" defTabSz="91421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06" algn="l" defTabSz="9142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0" algn="l" defTabSz="9142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16" algn="l" defTabSz="9142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21" algn="l" defTabSz="9142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26" algn="l" defTabSz="9142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30" algn="l" defTabSz="9142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36" algn="l" defTabSz="9142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41" algn="l" defTabSz="9142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483FB-5B81-4F16-B25A-DFFB84A126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96092" y="4659760"/>
            <a:ext cx="2785034" cy="18605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7704" y="588191"/>
                <a:ext cx="3535630" cy="64633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/>
                  <a:t>Transverse energy</a:t>
                </a:r>
                <a:r>
                  <a:rPr lang="en-GB" sz="1600" dirty="0" smtClean="0"/>
                  <a:t>: </a:t>
                </a:r>
                <a14:m>
                  <m:oMath xmlns:m="http://schemas.openxmlformats.org/officeDocument/2006/math">
                    <m:r>
                      <a:rPr lang="en-GB" sz="16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GB" sz="1600" b="1" i="0" baseline="-25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𝐓</m:t>
                    </m:r>
                    <m:r>
                      <a:rPr lang="en-GB" sz="16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GB" sz="1600" b="1" i="1" baseline="-250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l-G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GB" sz="1600" b="1" i="1" baseline="-250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nary>
                  </m:oMath>
                </a14:m>
                <a:r>
                  <a:rPr lang="en-GB" sz="1600" dirty="0" smtClean="0"/>
                  <a:t>     </a:t>
                </a:r>
              </a:p>
              <a:p>
                <a:r>
                  <a:rPr lang="en-GB" sz="1600" b="1" dirty="0" smtClean="0"/>
                  <a:t>Longitudinal energy: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GB" sz="1600" b="1" i="0" baseline="-25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GB" sz="16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GB" sz="1600" b="1" i="1" baseline="-25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el-GR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GB" sz="1600" b="1" i="1" baseline="-25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nary>
                  </m:oMath>
                </a14:m>
                <a:r>
                  <a:rPr lang="en-GB" sz="1600" b="1" dirty="0">
                    <a:solidFill>
                      <a:srgbClr val="C00000"/>
                    </a:solidFill>
                  </a:rPr>
                  <a:t>    </a:t>
                </a:r>
                <a:r>
                  <a:rPr lang="en-GB" sz="2000" b="1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88191"/>
                <a:ext cx="3535630" cy="646331"/>
              </a:xfrm>
              <a:prstGeom prst="rect">
                <a:avLst/>
              </a:prstGeom>
              <a:blipFill>
                <a:blip r:embed="rId13"/>
                <a:stretch>
                  <a:fillRect l="-684" t="-52679" b="-7857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407454" y="5135820"/>
            <a:ext cx="2622547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For DCM-SMM model  the identification of central events is not suitable. 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New approaches are needed!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112474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dirty="0" smtClean="0"/>
              <a:t>nteraction point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753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9" y="4577440"/>
            <a:ext cx="3541712" cy="22411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215" y="1758314"/>
            <a:ext cx="2805748" cy="16568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t="1" b="-2694"/>
          <a:stretch/>
        </p:blipFill>
        <p:spPr>
          <a:xfrm>
            <a:off x="210741" y="1846700"/>
            <a:ext cx="2770270" cy="16949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5945" y="1832709"/>
            <a:ext cx="1078244" cy="300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tx1"/>
                </a:solidFill>
              </a:rPr>
              <a:t>Single </a:t>
            </a:r>
            <a:r>
              <a:rPr lang="en-US" sz="1350" dirty="0" smtClean="0">
                <a:solidFill>
                  <a:schemeClr val="tx1"/>
                </a:solidFill>
              </a:rPr>
              <a:t> </a:t>
            </a:r>
            <a:r>
              <a:rPr lang="en-US" sz="1350" dirty="0">
                <a:solidFill>
                  <a:schemeClr val="tx1"/>
                </a:solidFill>
              </a:rPr>
              <a:t>event</a:t>
            </a:r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064139" y="2511726"/>
            <a:ext cx="398670" cy="224378"/>
          </a:xfrm>
          <a:prstGeom prst="rightArrow">
            <a:avLst/>
          </a:prstGeom>
          <a:solidFill>
            <a:srgbClr val="5B9BD5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Прямоугольник 15"/>
          <p:cNvSpPr/>
          <p:nvPr/>
        </p:nvSpPr>
        <p:spPr>
          <a:xfrm>
            <a:off x="802376" y="413885"/>
            <a:ext cx="75392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In this method the space energy distribution in </a:t>
            </a:r>
            <a:r>
              <a:rPr lang="en-US" sz="1500" dirty="0" err="1"/>
              <a:t>FHCal</a:t>
            </a:r>
            <a:r>
              <a:rPr lang="en-US" sz="1500" dirty="0"/>
              <a:t> modules is </a:t>
            </a:r>
            <a:r>
              <a:rPr lang="en-US" sz="1500" dirty="0" smtClean="0"/>
              <a:t>used.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 smtClean="0"/>
              <a:t>The </a:t>
            </a:r>
            <a:r>
              <a:rPr lang="en-US" sz="1500" dirty="0"/>
              <a:t>histogram is fitted by a symmetrical cone (linear approximation</a:t>
            </a:r>
            <a:r>
              <a:rPr lang="en-US" sz="1500" dirty="0" smtClean="0"/>
              <a:t>).</a:t>
            </a:r>
            <a:endParaRPr lang="en-US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Weight of each bin is proportional of the energy deposited in corresponding </a:t>
            </a:r>
            <a:r>
              <a:rPr lang="en-US" sz="1500" dirty="0" err="1"/>
              <a:t>FHCal</a:t>
            </a:r>
            <a:r>
              <a:rPr lang="en-US" sz="1500" dirty="0"/>
              <a:t> module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175648" y="2116970"/>
            <a:ext cx="6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 [GeV]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3247340" y="2098936"/>
            <a:ext cx="683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 [MeV]</a:t>
            </a:r>
            <a:endParaRPr lang="ru-RU" sz="12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8532" y="6392865"/>
            <a:ext cx="2057400" cy="273844"/>
          </a:xfrm>
        </p:spPr>
        <p:txBody>
          <a:bodyPr/>
          <a:lstStyle/>
          <a:p>
            <a:fld id="{89D483FB-5B81-4F16-B25A-DFFB84A12668}" type="slidenum">
              <a:rPr lang="ru-RU" smtClean="0"/>
              <a:t>14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0740" y="1542808"/>
            <a:ext cx="29005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Energy distribution in </a:t>
            </a:r>
            <a:r>
              <a:rPr lang="en-US" sz="1350" dirty="0" err="1"/>
              <a:t>FHCal</a:t>
            </a:r>
            <a:r>
              <a:rPr lang="en-US" sz="1350" dirty="0"/>
              <a:t> modules</a:t>
            </a:r>
            <a:endParaRPr lang="ru-RU" sz="135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8137" y="2622236"/>
            <a:ext cx="2340170" cy="1382828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1" rIns="91420" bIns="45711" rtlCol="0" anchor="ctr">
            <a:noAutofit/>
          </a:bodyPr>
          <a:lstStyle>
            <a:lvl1pPr algn="ctr" defTabSz="9142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smtClean="0">
                <a:solidFill>
                  <a:srgbClr val="C00000"/>
                </a:solidFill>
              </a:rPr>
              <a:t>Centrality: 2D-fit of energy distributions (linear approach)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13741" y="1758314"/>
            <a:ext cx="1067536" cy="300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dirty="0" smtClean="0">
                <a:solidFill>
                  <a:schemeClr val="tx1"/>
                </a:solidFill>
              </a:rPr>
              <a:t>Fitted  </a:t>
            </a:r>
            <a:r>
              <a:rPr lang="en-US" sz="1350" dirty="0">
                <a:solidFill>
                  <a:schemeClr val="tx1"/>
                </a:solidFill>
              </a:rPr>
              <a:t>event</a:t>
            </a:r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2772" y="1750241"/>
            <a:ext cx="256076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Initially we have experimental energy deposition </a:t>
            </a:r>
            <a:r>
              <a:rPr lang="en-US" sz="1400" b="1" i="1" dirty="0" err="1" smtClean="0"/>
              <a:t>E</a:t>
            </a:r>
            <a:r>
              <a:rPr lang="en-US" sz="1400" b="1" i="1" baseline="-25000" dirty="0" err="1" smtClean="0"/>
              <a:t>dep</a:t>
            </a:r>
            <a:r>
              <a:rPr lang="en-US" sz="1400" b="1" dirty="0" smtClean="0"/>
              <a:t> in </a:t>
            </a:r>
            <a:r>
              <a:rPr lang="en-US" sz="1400" b="1" dirty="0" err="1" smtClean="0"/>
              <a:t>FHCal</a:t>
            </a:r>
            <a:r>
              <a:rPr lang="en-US" sz="1400" b="1" dirty="0" smtClean="0"/>
              <a:t>.</a:t>
            </a:r>
            <a:endParaRPr lang="ru-RU" sz="1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1F6F4F-8222-4EC3-B6DC-F0E3AC401B10}"/>
              </a:ext>
            </a:extLst>
          </p:cNvPr>
          <p:cNvSpPr txBox="1"/>
          <p:nvPr/>
        </p:nvSpPr>
        <p:spPr>
          <a:xfrm>
            <a:off x="3923928" y="4077072"/>
            <a:ext cx="5109609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ea typeface="FreeSans" panose="020B0504020202020204" pitchFamily="34" charset="2"/>
                <a:cs typeface="FreeSans" panose="020B0504020202020204" pitchFamily="34" charset="2"/>
              </a:rPr>
              <a:t>	</a:t>
            </a:r>
            <a:r>
              <a:rPr lang="en-US" sz="1600" b="1" dirty="0" smtClean="0">
                <a:ea typeface="FreeSans" panose="020B0504020202020204" pitchFamily="34" charset="2"/>
                <a:cs typeface="FreeSans" panose="020B0504020202020204" pitchFamily="34" charset="2"/>
              </a:rPr>
              <a:t>After linear fit we have: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 err="1" smtClean="0">
                <a:ea typeface="FreeSans" panose="020B0504020202020204" pitchFamily="34" charset="2"/>
                <a:cs typeface="FreeSans" panose="020B0504020202020204" pitchFamily="34" charset="2"/>
              </a:rPr>
              <a:t>E</a:t>
            </a:r>
            <a:r>
              <a:rPr lang="en-US" sz="1600" b="1" i="1" baseline="-25000" dirty="0" err="1" smtClean="0">
                <a:ea typeface="FreeSans" panose="020B0504020202020204" pitchFamily="34" charset="2"/>
                <a:cs typeface="FreeSans" panose="020B0504020202020204" pitchFamily="34" charset="2"/>
              </a:rPr>
              <a:t>fit</a:t>
            </a:r>
            <a:r>
              <a:rPr lang="en-US" sz="1600" b="1" dirty="0" smtClean="0">
                <a:ea typeface="FreeSans" panose="020B0504020202020204" pitchFamily="34" charset="2"/>
                <a:cs typeface="FreeSans" panose="020B0504020202020204" pitchFamily="34" charset="2"/>
              </a:rPr>
              <a:t> </a:t>
            </a:r>
            <a:r>
              <a:rPr lang="en-US" sz="1600" b="1" dirty="0">
                <a:ea typeface="FreeSans" panose="020B0504020202020204" pitchFamily="34" charset="2"/>
                <a:cs typeface="FreeSans" panose="020B0504020202020204" pitchFamily="34" charset="2"/>
              </a:rPr>
              <a:t>is </a:t>
            </a:r>
            <a:r>
              <a:rPr lang="en-US" sz="1600" b="1" dirty="0" smtClean="0">
                <a:ea typeface="FreeSans" panose="020B0504020202020204" pitchFamily="34" charset="2"/>
                <a:cs typeface="FreeSans" panose="020B0504020202020204" pitchFamily="34" charset="2"/>
              </a:rPr>
              <a:t>reconstructed energy  (volume of cone);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 err="1" smtClean="0">
                <a:ea typeface="FreeSans" panose="020B0504020202020204" pitchFamily="34" charset="2"/>
                <a:cs typeface="FreeSans" panose="020B0504020202020204" pitchFamily="34" charset="2"/>
              </a:rPr>
              <a:t>E</a:t>
            </a:r>
            <a:r>
              <a:rPr lang="en-US" sz="1600" b="1" i="1" baseline="-25000" dirty="0" err="1" smtClean="0">
                <a:ea typeface="FreeSans" panose="020B0504020202020204" pitchFamily="34" charset="2"/>
                <a:cs typeface="FreeSans" panose="020B0504020202020204" pitchFamily="34" charset="2"/>
              </a:rPr>
              <a:t>max</a:t>
            </a:r>
            <a:r>
              <a:rPr lang="en-US" sz="1600" b="1" dirty="0" smtClean="0">
                <a:ea typeface="FreeSans" panose="020B0504020202020204" pitchFamily="34" charset="2"/>
                <a:cs typeface="FreeSans" panose="020B0504020202020204" pitchFamily="34" charset="2"/>
              </a:rPr>
              <a:t> – maximum energy in central bin (in </a:t>
            </a:r>
            <a:r>
              <a:rPr lang="en-US" sz="1600" b="1" dirty="0" err="1" smtClean="0">
                <a:ea typeface="FreeSans" panose="020B0504020202020204" pitchFamily="34" charset="2"/>
                <a:cs typeface="FreeSans" panose="020B0504020202020204" pitchFamily="34" charset="2"/>
              </a:rPr>
              <a:t>FHCal</a:t>
            </a:r>
            <a:r>
              <a:rPr lang="en-US" sz="1600" b="1" dirty="0" smtClean="0">
                <a:ea typeface="FreeSans" panose="020B0504020202020204" pitchFamily="34" charset="2"/>
                <a:cs typeface="FreeSans" panose="020B0504020202020204" pitchFamily="34" charset="2"/>
              </a:rPr>
              <a:t> hole);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ea typeface="FreeSans" panose="020B0504020202020204" pitchFamily="34" charset="2"/>
                <a:cs typeface="FreeSans" panose="020B0504020202020204" pitchFamily="34" charset="2"/>
              </a:rPr>
              <a:t>Radius</a:t>
            </a:r>
            <a:r>
              <a:rPr lang="en-US" sz="1600" b="1" dirty="0" smtClean="0">
                <a:ea typeface="FreeSans" panose="020B0504020202020204" pitchFamily="34" charset="2"/>
                <a:cs typeface="FreeSans" panose="020B0504020202020204" pitchFamily="34" charset="2"/>
              </a:rPr>
              <a:t>  is defined by the scattering angle of spectators.</a:t>
            </a:r>
            <a:endParaRPr lang="ru-RU" sz="1600" b="1" dirty="0">
              <a:ea typeface="FreeSans" panose="020B0504020202020204" pitchFamily="34" charset="2"/>
              <a:cs typeface="FreeSans" panose="020B0504020202020204" pitchFamily="34" charset="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AFA71D-9190-4DD9-8257-B854A8C6E98E}"/>
              </a:ext>
            </a:extLst>
          </p:cNvPr>
          <p:cNvSpPr txBox="1"/>
          <p:nvPr/>
        </p:nvSpPr>
        <p:spPr>
          <a:xfrm rot="19883024">
            <a:off x="757333" y="477775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central events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1F6AFF-4F87-447D-8239-FED9E87FABDC}"/>
              </a:ext>
            </a:extLst>
          </p:cNvPr>
          <p:cNvSpPr txBox="1"/>
          <p:nvPr/>
        </p:nvSpPr>
        <p:spPr>
          <a:xfrm rot="19717505">
            <a:off x="1286688" y="5619544"/>
            <a:ext cx="2090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peripheral events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85554" y="6156771"/>
            <a:ext cx="1044271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LA-QGSM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6803" y="3792216"/>
            <a:ext cx="256719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Energy </a:t>
            </a:r>
            <a:r>
              <a:rPr lang="en-US" sz="1400" dirty="0">
                <a:solidFill>
                  <a:schemeClr val="tx1"/>
                </a:solidFill>
              </a:rPr>
              <a:t>deposition vs </a:t>
            </a:r>
            <a:r>
              <a:rPr lang="en-US" sz="1400" dirty="0" smtClean="0">
                <a:solidFill>
                  <a:schemeClr val="tx1"/>
                </a:solidFill>
              </a:rPr>
              <a:t>maximum energy in </a:t>
            </a:r>
            <a:r>
              <a:rPr lang="en-US" sz="1400" dirty="0" err="1" smtClean="0">
                <a:solidFill>
                  <a:schemeClr val="tx1"/>
                </a:solidFill>
              </a:rPr>
              <a:t>FHCal</a:t>
            </a:r>
            <a:r>
              <a:rPr lang="en-US" sz="1400" dirty="0" smtClean="0">
                <a:solidFill>
                  <a:schemeClr val="tx1"/>
                </a:solidFill>
              </a:rPr>
              <a:t> center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00583" y="5942486"/>
            <a:ext cx="288032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 correlation can be used for the centrality determination.</a:t>
            </a:r>
            <a:endParaRPr lang="ru-RU" sz="1600" dirty="0"/>
          </a:p>
        </p:txBody>
      </p:sp>
      <p:sp>
        <p:nvSpPr>
          <p:cNvPr id="6" name="Стрелка влево 5"/>
          <p:cNvSpPr/>
          <p:nvPr/>
        </p:nvSpPr>
        <p:spPr>
          <a:xfrm rot="912284">
            <a:off x="3894793" y="6079719"/>
            <a:ext cx="386301" cy="200181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175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792003" y="2894290"/>
            <a:ext cx="8947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E_max [a.u]</a:t>
            </a:r>
            <a:endParaRPr lang="ru-RU" sz="1050" dirty="0">
              <a:latin typeface="FreeSans" panose="020B0504020202020204" pitchFamily="34" charset="2"/>
              <a:ea typeface="FreeSans" panose="020B0504020202020204" pitchFamily="34" charset="2"/>
              <a:cs typeface="FreeSans" panose="020B0504020202020204" pitchFamily="34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99792" y="3164108"/>
            <a:ext cx="436449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Energy </a:t>
            </a:r>
            <a:r>
              <a:rPr lang="en-US" sz="1400" dirty="0">
                <a:solidFill>
                  <a:schemeClr val="tx1"/>
                </a:solidFill>
              </a:rPr>
              <a:t>deposition vs </a:t>
            </a:r>
            <a:r>
              <a:rPr lang="en-US" sz="1400" dirty="0" smtClean="0">
                <a:solidFill>
                  <a:schemeClr val="tx1"/>
                </a:solidFill>
              </a:rPr>
              <a:t>maximum energy in </a:t>
            </a:r>
            <a:r>
              <a:rPr lang="en-US" sz="1400" dirty="0" err="1" smtClean="0">
                <a:solidFill>
                  <a:schemeClr val="tx1"/>
                </a:solidFill>
              </a:rPr>
              <a:t>FHCal</a:t>
            </a:r>
            <a:r>
              <a:rPr lang="en-US" sz="1400" dirty="0" smtClean="0">
                <a:solidFill>
                  <a:schemeClr val="tx1"/>
                </a:solidFill>
              </a:rPr>
              <a:t> center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-27384"/>
            <a:ext cx="9144000" cy="4586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C00000"/>
                </a:solidFill>
              </a:rPr>
              <a:t>Centrality resolution for E</a:t>
            </a:r>
            <a:r>
              <a:rPr lang="en-US" sz="2400" b="1" baseline="-25000" dirty="0">
                <a:solidFill>
                  <a:srgbClr val="C00000"/>
                </a:solidFill>
              </a:rPr>
              <a:t>dep</a:t>
            </a:r>
            <a:r>
              <a:rPr lang="en-US" sz="2400" b="1" dirty="0">
                <a:solidFill>
                  <a:srgbClr val="C00000"/>
                </a:solidFill>
              </a:rPr>
              <a:t> vs </a:t>
            </a:r>
            <a:r>
              <a:rPr lang="en-US" sz="2400" b="1" dirty="0" err="1">
                <a:solidFill>
                  <a:srgbClr val="C00000"/>
                </a:solidFill>
              </a:rPr>
              <a:t>E</a:t>
            </a:r>
            <a:r>
              <a:rPr lang="en-US" sz="2400" b="1" baseline="-25000" dirty="0" err="1">
                <a:solidFill>
                  <a:srgbClr val="C00000"/>
                </a:solidFill>
              </a:rPr>
              <a:t>max</a:t>
            </a:r>
            <a:endParaRPr lang="ru-RU" sz="2400" b="1" baseline="-250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946" b="7115"/>
          <a:stretch/>
        </p:blipFill>
        <p:spPr>
          <a:xfrm>
            <a:off x="5364088" y="764704"/>
            <a:ext cx="3280598" cy="221466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157F21-92EB-4DCB-A876-3CF26D9B96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5" b="7174"/>
          <a:stretch/>
        </p:blipFill>
        <p:spPr>
          <a:xfrm>
            <a:off x="413193" y="868570"/>
            <a:ext cx="3310383" cy="211482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9E60154-23C1-4EED-BA85-AD470A739AFE}"/>
              </a:ext>
            </a:extLst>
          </p:cNvPr>
          <p:cNvSpPr/>
          <p:nvPr/>
        </p:nvSpPr>
        <p:spPr>
          <a:xfrm>
            <a:off x="5724128" y="898850"/>
            <a:ext cx="997389" cy="3000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350" dirty="0"/>
              <a:t>DCM-SMM </a:t>
            </a:r>
            <a:endParaRPr lang="ru-RU" sz="13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A71CA8-A170-4DDF-ACCE-E25F1E0106AE}"/>
              </a:ext>
            </a:extLst>
          </p:cNvPr>
          <p:cNvSpPr txBox="1"/>
          <p:nvPr/>
        </p:nvSpPr>
        <p:spPr>
          <a:xfrm>
            <a:off x="825560" y="983736"/>
            <a:ext cx="877163" cy="300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/>
              <a:t>LA-QGSM</a:t>
            </a:r>
            <a:endParaRPr lang="ru-RU" sz="135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88" y="3721865"/>
            <a:ext cx="3478391" cy="2336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8779" y="2894290"/>
            <a:ext cx="8947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E_max [a.u]</a:t>
            </a:r>
            <a:endParaRPr lang="ru-RU" sz="1050" dirty="0">
              <a:latin typeface="FreeSans" panose="020B0504020202020204" pitchFamily="34" charset="2"/>
              <a:ea typeface="FreeSans" panose="020B0504020202020204" pitchFamily="34" charset="2"/>
              <a:cs typeface="FreeSans" panose="020B0504020202020204" pitchFamily="34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7522" y="1109063"/>
            <a:ext cx="7986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Edep [a.u]</a:t>
            </a:r>
            <a:endParaRPr lang="ru-RU" sz="1050" dirty="0">
              <a:latin typeface="FreeSans" panose="020B0504020202020204" pitchFamily="34" charset="2"/>
              <a:ea typeface="FreeSans" panose="020B0504020202020204" pitchFamily="34" charset="2"/>
              <a:cs typeface="FreeSans" panose="020B0504020202020204" pitchFamily="34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4873559" y="1314904"/>
            <a:ext cx="7986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Edep [a.u]</a:t>
            </a:r>
            <a:endParaRPr lang="ru-RU" sz="1050" dirty="0">
              <a:latin typeface="FreeSans" panose="020B0504020202020204" pitchFamily="34" charset="2"/>
              <a:ea typeface="FreeSans" panose="020B0504020202020204" pitchFamily="34" charset="2"/>
              <a:cs typeface="FreeSans" panose="020B0504020202020204" pitchFamily="34" charset="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9991" y="3645024"/>
            <a:ext cx="3938433" cy="2349913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9E60154-23C1-4EED-BA85-AD470A739AFE}"/>
              </a:ext>
            </a:extLst>
          </p:cNvPr>
          <p:cNvSpPr/>
          <p:nvPr/>
        </p:nvSpPr>
        <p:spPr>
          <a:xfrm>
            <a:off x="971600" y="3934595"/>
            <a:ext cx="997389" cy="3000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350" dirty="0"/>
              <a:t>DCM-SMM </a:t>
            </a:r>
            <a:endParaRPr lang="ru-RU" sz="135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189166" y="595868"/>
            <a:ext cx="2521649" cy="461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NimbusRomNo9L-Regu"/>
              </a:rPr>
              <a:t>Each color bin is 10% fractions of the total number of events.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83FB-5B81-4F16-B25A-DFFB84A12668}" type="slidenum">
              <a:rPr lang="ru-RU" smtClean="0"/>
              <a:t>15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64141" y="6150588"/>
            <a:ext cx="680475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The accuracy of centrality determination depends on fragmentation model.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Real data can be quite different! 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3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83FB-5B81-4F16-B25A-DFFB84A12668}" type="slidenum">
              <a:rPr lang="ru-RU" smtClean="0"/>
              <a:t>16</a:t>
            </a:fld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-27384"/>
            <a:ext cx="9144000" cy="432048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>
            <a:lvl1pPr algn="ctr" defTabSz="9142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C00000"/>
                </a:solidFill>
              </a:rPr>
              <a:t>Scattering angles of spectators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29072" y="3377345"/>
            <a:ext cx="3716985" cy="2368697"/>
            <a:chOff x="4745595" y="2308959"/>
            <a:chExt cx="3716985" cy="2368697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4745595" y="2308959"/>
              <a:ext cx="3480120" cy="2368697"/>
              <a:chOff x="4745595" y="2308959"/>
              <a:chExt cx="3480120" cy="2368697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 rotWithShape="1">
              <a:blip r:embed="rId2"/>
              <a:srcRect b="1268"/>
              <a:stretch/>
            </p:blipFill>
            <p:spPr>
              <a:xfrm>
                <a:off x="4745595" y="2308959"/>
                <a:ext cx="3480120" cy="2245986"/>
              </a:xfrm>
              <a:prstGeom prst="rect">
                <a:avLst/>
              </a:prstGeom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7545741" y="4432233"/>
                <a:ext cx="432048" cy="2454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9FE3B54-A71F-4530-AF07-DD01ED956AC5}"/>
                </a:ext>
              </a:extLst>
            </p:cNvPr>
            <p:cNvSpPr txBox="1"/>
            <p:nvPr/>
          </p:nvSpPr>
          <p:spPr>
            <a:xfrm>
              <a:off x="6203347" y="4340776"/>
              <a:ext cx="22592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FreeSans" panose="020B0504020202020204" pitchFamily="34" charset="2"/>
                  <a:ea typeface="FreeSans" panose="020B0504020202020204" pitchFamily="34" charset="2"/>
                  <a:cs typeface="FreeSans" panose="020B0504020202020204" pitchFamily="34" charset="2"/>
                </a:rPr>
                <a:t>Impact </a:t>
              </a:r>
              <a:r>
                <a:rPr lang="en-US" sz="1400" b="1" dirty="0" smtClean="0">
                  <a:latin typeface="FreeSans" panose="020B0504020202020204" pitchFamily="34" charset="2"/>
                  <a:ea typeface="FreeSans" panose="020B0504020202020204" pitchFamily="34" charset="2"/>
                  <a:cs typeface="FreeSans" panose="020B0504020202020204" pitchFamily="34" charset="2"/>
                </a:rPr>
                <a:t>parameter </a:t>
              </a:r>
              <a:r>
                <a:rPr lang="en-US" sz="1400" b="1" dirty="0">
                  <a:latin typeface="FreeSans" panose="020B0504020202020204" pitchFamily="34" charset="2"/>
                  <a:ea typeface="FreeSans" panose="020B0504020202020204" pitchFamily="34" charset="2"/>
                  <a:cs typeface="FreeSans" panose="020B0504020202020204" pitchFamily="34" charset="2"/>
                </a:rPr>
                <a:t>[</a:t>
              </a:r>
              <a:r>
                <a:rPr lang="en-US" sz="1400" b="1" dirty="0" err="1">
                  <a:latin typeface="FreeSans" panose="020B0504020202020204" pitchFamily="34" charset="2"/>
                  <a:ea typeface="FreeSans" panose="020B0504020202020204" pitchFamily="34" charset="2"/>
                  <a:cs typeface="FreeSans" panose="020B0504020202020204" pitchFamily="34" charset="2"/>
                </a:rPr>
                <a:t>fm</a:t>
              </a:r>
              <a:r>
                <a:rPr lang="en-US" sz="1400" b="1" dirty="0">
                  <a:latin typeface="FreeSans" panose="020B0504020202020204" pitchFamily="34" charset="2"/>
                  <a:ea typeface="FreeSans" panose="020B0504020202020204" pitchFamily="34" charset="2"/>
                  <a:cs typeface="FreeSans" panose="020B0504020202020204" pitchFamily="34" charset="2"/>
                </a:rPr>
                <a:t>]</a:t>
              </a:r>
              <a:endParaRPr lang="ru-RU" sz="1400" b="1" dirty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283343" y="3390404"/>
            <a:ext cx="3717398" cy="2244677"/>
            <a:chOff x="449539" y="2498154"/>
            <a:chExt cx="3717398" cy="224467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449539" y="2498154"/>
              <a:ext cx="3349955" cy="2244677"/>
              <a:chOff x="487697" y="2488561"/>
              <a:chExt cx="3349955" cy="2244677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7697" y="2488561"/>
                <a:ext cx="3349955" cy="2121966"/>
              </a:xfrm>
              <a:prstGeom prst="rect">
                <a:avLst/>
              </a:prstGeom>
            </p:spPr>
          </p:pic>
          <p:sp>
            <p:nvSpPr>
              <p:cNvPr id="19" name="Прямоугольник 18"/>
              <p:cNvSpPr/>
              <p:nvPr/>
            </p:nvSpPr>
            <p:spPr>
              <a:xfrm>
                <a:off x="3129498" y="4487815"/>
                <a:ext cx="432048" cy="2454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9FE3B54-A71F-4530-AF07-DD01ED956AC5}"/>
                </a:ext>
              </a:extLst>
            </p:cNvPr>
            <p:cNvSpPr txBox="1"/>
            <p:nvPr/>
          </p:nvSpPr>
          <p:spPr>
            <a:xfrm>
              <a:off x="1907704" y="4435054"/>
              <a:ext cx="22592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FreeSans" panose="020B0504020202020204" pitchFamily="34" charset="2"/>
                  <a:ea typeface="FreeSans" panose="020B0504020202020204" pitchFamily="34" charset="2"/>
                  <a:cs typeface="FreeSans" panose="020B0504020202020204" pitchFamily="34" charset="2"/>
                </a:rPr>
                <a:t>Impact </a:t>
              </a:r>
              <a:r>
                <a:rPr lang="en-US" sz="1400" b="1" dirty="0" smtClean="0">
                  <a:latin typeface="FreeSans" panose="020B0504020202020204" pitchFamily="34" charset="2"/>
                  <a:ea typeface="FreeSans" panose="020B0504020202020204" pitchFamily="34" charset="2"/>
                  <a:cs typeface="FreeSans" panose="020B0504020202020204" pitchFamily="34" charset="2"/>
                </a:rPr>
                <a:t>parameter </a:t>
              </a:r>
              <a:r>
                <a:rPr lang="en-US" sz="1400" b="1" dirty="0">
                  <a:latin typeface="FreeSans" panose="020B0504020202020204" pitchFamily="34" charset="2"/>
                  <a:ea typeface="FreeSans" panose="020B0504020202020204" pitchFamily="34" charset="2"/>
                  <a:cs typeface="FreeSans" panose="020B0504020202020204" pitchFamily="34" charset="2"/>
                </a:rPr>
                <a:t>[</a:t>
              </a:r>
              <a:r>
                <a:rPr lang="en-US" sz="1400" b="1" dirty="0" err="1">
                  <a:latin typeface="FreeSans" panose="020B0504020202020204" pitchFamily="34" charset="2"/>
                  <a:ea typeface="FreeSans" panose="020B0504020202020204" pitchFamily="34" charset="2"/>
                  <a:cs typeface="FreeSans" panose="020B0504020202020204" pitchFamily="34" charset="2"/>
                </a:rPr>
                <a:t>fm</a:t>
              </a:r>
              <a:r>
                <a:rPr lang="en-US" sz="1400" b="1" dirty="0">
                  <a:latin typeface="FreeSans" panose="020B0504020202020204" pitchFamily="34" charset="2"/>
                  <a:ea typeface="FreeSans" panose="020B0504020202020204" pitchFamily="34" charset="2"/>
                  <a:cs typeface="FreeSans" panose="020B0504020202020204" pitchFamily="34" charset="2"/>
                </a:rPr>
                <a:t>]</a:t>
              </a:r>
              <a:endParaRPr lang="ru-RU" sz="1400" b="1" dirty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072975" y="3475194"/>
            <a:ext cx="2027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Full event</a:t>
            </a:r>
          </a:p>
          <a:p>
            <a:r>
              <a:rPr lang="en-US" sz="1600" dirty="0" smtClean="0"/>
              <a:t>(pion contamination)</a:t>
            </a:r>
            <a:endParaRPr lang="ru-RU" sz="1600" dirty="0"/>
          </a:p>
        </p:txBody>
      </p:sp>
      <p:grpSp>
        <p:nvGrpSpPr>
          <p:cNvPr id="44" name="Группа 43"/>
          <p:cNvGrpSpPr/>
          <p:nvPr/>
        </p:nvGrpSpPr>
        <p:grpSpPr>
          <a:xfrm>
            <a:off x="592188" y="1112703"/>
            <a:ext cx="3182969" cy="1999898"/>
            <a:chOff x="40052" y="516260"/>
            <a:chExt cx="3182969" cy="199989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4"/>
            <a:srcRect t="6718" r="3780"/>
            <a:stretch/>
          </p:blipFill>
          <p:spPr>
            <a:xfrm>
              <a:off x="626613" y="516260"/>
              <a:ext cx="2596408" cy="1999898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40052" y="1196752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Interaction point</a:t>
              </a:r>
              <a:endParaRPr lang="ru-RU" sz="1400" dirty="0"/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714139" y="1516209"/>
              <a:ext cx="2273685" cy="52696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/>
          <p:cNvGrpSpPr/>
          <p:nvPr/>
        </p:nvGrpSpPr>
        <p:grpSpPr>
          <a:xfrm>
            <a:off x="4910165" y="439063"/>
            <a:ext cx="3708044" cy="2363030"/>
            <a:chOff x="4538951" y="417901"/>
            <a:chExt cx="3708044" cy="2363030"/>
          </a:xfrm>
        </p:grpSpPr>
        <p:grpSp>
          <p:nvGrpSpPr>
            <p:cNvPr id="11" name="Группа 10"/>
            <p:cNvGrpSpPr/>
            <p:nvPr/>
          </p:nvGrpSpPr>
          <p:grpSpPr>
            <a:xfrm rot="5400000">
              <a:off x="6218583" y="752519"/>
              <a:ext cx="2363030" cy="1693794"/>
              <a:chOff x="358254" y="1017478"/>
              <a:chExt cx="2796665" cy="1671234"/>
            </a:xfrm>
          </p:grpSpPr>
          <p:pic>
            <p:nvPicPr>
              <p:cNvPr id="22" name="Рисунок 21">
                <a:extLst>
                  <a:ext uri="{FF2B5EF4-FFF2-40B4-BE49-F238E27FC236}">
                    <a16:creationId xmlns:a16="http://schemas.microsoft.com/office/drawing/2014/main" id="{ACAABC37-3FA8-49BA-A357-24B80F8230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8410"/>
              <a:stretch/>
            </p:blipFill>
            <p:spPr>
              <a:xfrm>
                <a:off x="631489" y="1017478"/>
                <a:ext cx="2523430" cy="1671234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 rot="16200000">
                <a:off x="128063" y="1506697"/>
                <a:ext cx="7681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E [MeV]</a:t>
                </a:r>
                <a:endParaRPr lang="ru-RU" sz="1400" dirty="0"/>
              </a:p>
            </p:txBody>
          </p:sp>
        </p:grp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5160251" y="1196753"/>
              <a:ext cx="1705508" cy="62277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147421" y="1844323"/>
              <a:ext cx="1800843" cy="5484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357118" y="1621538"/>
              <a:ext cx="541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r>
                <a:rPr lang="el-GR" dirty="0" smtClean="0"/>
                <a:t>θ</a:t>
              </a:r>
              <a:endParaRPr lang="ru-RU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538951" y="1530871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Interaction point</a:t>
              </a:r>
              <a:endParaRPr lang="ru-RU" sz="1400" dirty="0"/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4969815" y="1796650"/>
              <a:ext cx="2892188" cy="47673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467544" y="496121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Can spectator’s scattering angle be sensitive to the fireball?</a:t>
            </a:r>
            <a:endParaRPr lang="ru-RU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4466937" y="2265474"/>
            <a:ext cx="208626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Radius of spectator’s spot is provided by fit.</a:t>
            </a:r>
            <a:endParaRPr lang="ru-RU" sz="1600" dirty="0"/>
          </a:p>
        </p:txBody>
      </p:sp>
      <p:sp>
        <p:nvSpPr>
          <p:cNvPr id="48" name="TextBox 47"/>
          <p:cNvSpPr txBox="1"/>
          <p:nvPr/>
        </p:nvSpPr>
        <p:spPr>
          <a:xfrm rot="16200000">
            <a:off x="-809404" y="3917204"/>
            <a:ext cx="19874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Scattering angle [</a:t>
            </a:r>
            <a:r>
              <a:rPr lang="en-US" sz="1400" b="1" dirty="0" err="1" smtClean="0"/>
              <a:t>deg</a:t>
            </a:r>
            <a:r>
              <a:rPr lang="en-US" sz="1400" b="1" dirty="0" smtClean="0"/>
              <a:t>]</a:t>
            </a:r>
            <a:endParaRPr lang="ru-RU" sz="1400" b="1" dirty="0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4340876" y="4234922"/>
            <a:ext cx="19874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Scattering angle [</a:t>
            </a:r>
            <a:r>
              <a:rPr lang="en-US" sz="1400" b="1" dirty="0" err="1" smtClean="0"/>
              <a:t>deg</a:t>
            </a:r>
            <a:r>
              <a:rPr lang="en-US" sz="1400" b="1" dirty="0" smtClean="0"/>
              <a:t>]</a:t>
            </a:r>
            <a:endParaRPr lang="ru-RU" sz="1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627262" y="4174068"/>
            <a:ext cx="1706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LA-QGSM model</a:t>
            </a:r>
            <a:endParaRPr lang="ru-RU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09259" y="3459801"/>
            <a:ext cx="2289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Free spectators (</a:t>
            </a:r>
            <a:r>
              <a:rPr lang="en-US" sz="1600" dirty="0" err="1" smtClean="0"/>
              <a:t>protons&amp;neutrons</a:t>
            </a:r>
            <a:r>
              <a:rPr lang="en-US" sz="1600" dirty="0" smtClean="0"/>
              <a:t>)</a:t>
            </a:r>
            <a:endParaRPr lang="ru-RU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323528" y="5877272"/>
            <a:ext cx="799288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According to the models, the size  of the spectator’s spot (scattering angle) depends on the impact parameter. It reflects </a:t>
            </a:r>
            <a:r>
              <a:rPr lang="en-US" sz="1600" b="1" dirty="0">
                <a:solidFill>
                  <a:srgbClr val="C00000"/>
                </a:solidFill>
              </a:rPr>
              <a:t>the spectator’s transverse momenta obtained from fireball.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Can it be used to probe the fireball properties?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61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186" y="2963380"/>
            <a:ext cx="3173110" cy="22592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696" y="2963380"/>
            <a:ext cx="3041038" cy="217840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-27384"/>
            <a:ext cx="9144000" cy="432048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>
            <a:lvl1pPr algn="ctr" defTabSz="9142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C00000"/>
                </a:solidFill>
              </a:rPr>
              <a:t>Reconstruction of energy of  spectators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1F6F4F-8222-4EC3-B6DC-F0E3AC401B10}"/>
              </a:ext>
            </a:extLst>
          </p:cNvPr>
          <p:cNvSpPr txBox="1"/>
          <p:nvPr/>
        </p:nvSpPr>
        <p:spPr>
          <a:xfrm>
            <a:off x="6752754" y="1263053"/>
            <a:ext cx="2224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a typeface="FreeSans" panose="020B0504020202020204" pitchFamily="34" charset="2"/>
                <a:cs typeface="FreeSans" panose="020B0504020202020204" pitchFamily="34" charset="2"/>
              </a:rPr>
              <a:t>E_fit is a volume of a cone</a:t>
            </a:r>
            <a:endParaRPr lang="ru-RU" sz="1400" b="1" dirty="0">
              <a:ea typeface="FreeSans" panose="020B0504020202020204" pitchFamily="34" charset="2"/>
              <a:cs typeface="FreeSans" panose="020B0504020202020204" pitchFamily="34" charset="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CAABC37-3FA8-49BA-A357-24B80F823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622" y="1508838"/>
            <a:ext cx="2059112" cy="1249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6200000">
            <a:off x="6339862" y="1930925"/>
            <a:ext cx="683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 [MeV]</a:t>
            </a:r>
            <a:endParaRPr lang="ru-RU" sz="12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9E60154-23C1-4EED-BA85-AD470A739AFE}"/>
              </a:ext>
            </a:extLst>
          </p:cNvPr>
          <p:cNvSpPr/>
          <p:nvPr/>
        </p:nvSpPr>
        <p:spPr>
          <a:xfrm>
            <a:off x="6203457" y="3054435"/>
            <a:ext cx="997389" cy="3000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350" dirty="0"/>
              <a:t>DCM-SMM </a:t>
            </a:r>
            <a:endParaRPr lang="ru-RU" sz="135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299448" y="5456438"/>
            <a:ext cx="4067267" cy="1169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A. O. </a:t>
            </a:r>
            <a:r>
              <a:rPr lang="en-US" sz="1400" dirty="0" err="1"/>
              <a:t>Svetlichnyi</a:t>
            </a:r>
            <a:r>
              <a:rPr lang="en-US" sz="1400" dirty="0"/>
              <a:t> and I. A. </a:t>
            </a:r>
            <a:r>
              <a:rPr lang="en-US" sz="1400" dirty="0" err="1"/>
              <a:t>Pshenichnov</a:t>
            </a:r>
            <a:r>
              <a:rPr lang="en-US" sz="1400" dirty="0"/>
              <a:t>, </a:t>
            </a:r>
            <a:endParaRPr lang="ru-RU" sz="1400" dirty="0"/>
          </a:p>
          <a:p>
            <a:r>
              <a:rPr lang="en-US" sz="1400" dirty="0" smtClean="0"/>
              <a:t>Formation </a:t>
            </a:r>
            <a:r>
              <a:rPr lang="en-US" sz="1400" dirty="0"/>
              <a:t>of Free and Bound Spectator </a:t>
            </a:r>
            <a:r>
              <a:rPr lang="en-US" sz="1400" dirty="0" smtClean="0"/>
              <a:t>Nucleons in </a:t>
            </a:r>
            <a:r>
              <a:rPr lang="en-US" sz="1400" dirty="0"/>
              <a:t>Hadronic Interactions between Relativistic </a:t>
            </a:r>
            <a:r>
              <a:rPr lang="en-US" sz="1400" dirty="0" smtClean="0"/>
              <a:t>Nuclei,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  <a:r>
              <a:rPr lang="en-US" sz="1400" dirty="0"/>
              <a:t>Bulletin of the Russian Academy of Sciences: Physics, 2020, Vol. 84, No. 8, pp. 911–91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89856" y="498633"/>
            <a:ext cx="8496944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Energy depositions in </a:t>
            </a:r>
            <a:r>
              <a:rPr lang="en-US" sz="1600" dirty="0" err="1" smtClean="0"/>
              <a:t>FHCal</a:t>
            </a:r>
            <a:r>
              <a:rPr lang="en-US" sz="1600" dirty="0" smtClean="0"/>
              <a:t> strongly depends on the composition of the free and bound spectators.</a:t>
            </a:r>
          </a:p>
          <a:p>
            <a:r>
              <a:rPr lang="en-US" sz="1600" dirty="0" smtClean="0"/>
              <a:t>Most of bound spectators escape in beam hole, while free spectators deposit energy in </a:t>
            </a:r>
            <a:r>
              <a:rPr lang="en-US" sz="1600" dirty="0" err="1" smtClean="0"/>
              <a:t>FHCal</a:t>
            </a:r>
            <a:r>
              <a:rPr lang="en-US" sz="1600" dirty="0"/>
              <a:t>.</a:t>
            </a:r>
            <a:endParaRPr lang="ru-RU" sz="160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70" y="1230466"/>
            <a:ext cx="2448272" cy="195656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761458" y="1412776"/>
            <a:ext cx="3781504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Subtracting the pion energy contribution from the </a:t>
            </a:r>
            <a:r>
              <a:rPr lang="en-US" sz="1600" dirty="0" err="1" smtClean="0"/>
              <a:t>FHCal</a:t>
            </a:r>
            <a:r>
              <a:rPr lang="en-US" sz="1600" dirty="0" smtClean="0"/>
              <a:t> full energy one can obtain the energy of spectators which is sensitive to the fragmentation model. </a:t>
            </a:r>
            <a:endParaRPr lang="ru-RU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2A71CA8-A170-4DDF-ACCE-E25F1E0106AE}"/>
              </a:ext>
            </a:extLst>
          </p:cNvPr>
          <p:cNvSpPr txBox="1"/>
          <p:nvPr/>
        </p:nvSpPr>
        <p:spPr>
          <a:xfrm>
            <a:off x="3059832" y="3054435"/>
            <a:ext cx="877163" cy="300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/>
              <a:t>LA-QGSM</a:t>
            </a:r>
            <a:endParaRPr lang="ru-RU" sz="1350" b="1" dirty="0"/>
          </a:p>
        </p:txBody>
      </p:sp>
      <p:sp>
        <p:nvSpPr>
          <p:cNvPr id="29" name="Стрелка вправо 28"/>
          <p:cNvSpPr/>
          <p:nvPr/>
        </p:nvSpPr>
        <p:spPr>
          <a:xfrm rot="7656094">
            <a:off x="4047601" y="2685854"/>
            <a:ext cx="465259" cy="14401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2397910">
            <a:off x="6057339" y="2648046"/>
            <a:ext cx="465259" cy="12672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90497" y="5741255"/>
            <a:ext cx="3583827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Composition of free and bound spectators depends on centrality and can be used for the centrality determination.</a:t>
            </a:r>
            <a:endParaRPr lang="ru-RU" sz="1600" dirty="0"/>
          </a:p>
        </p:txBody>
      </p:sp>
      <p:sp>
        <p:nvSpPr>
          <p:cNvPr id="33" name="Двойная стрелка влево/вправо 32"/>
          <p:cNvSpPr/>
          <p:nvPr/>
        </p:nvSpPr>
        <p:spPr>
          <a:xfrm>
            <a:off x="3852496" y="6001524"/>
            <a:ext cx="359463" cy="235788"/>
          </a:xfrm>
          <a:prstGeom prst="left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771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915789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Conclusion.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r>
              <a:rPr lang="en-US" dirty="0" smtClean="0"/>
              <a:t>17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8468" y="980728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Spectators in spite  of their oblique participation in nuclei collisions have very interesting applications.</a:t>
            </a:r>
          </a:p>
          <a:p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The determination of the collision geometry with spectators allows to avoid the impact of the participant region.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Detection </a:t>
            </a:r>
            <a:r>
              <a:rPr lang="en-US" sz="1600" b="1" dirty="0"/>
              <a:t>of all spectator types (protons, neutrons, fragments) of both colliding nuclei </a:t>
            </a:r>
            <a:r>
              <a:rPr lang="en-US" sz="1600" b="1" dirty="0" smtClean="0"/>
              <a:t>provides the outstanding angular </a:t>
            </a:r>
            <a:r>
              <a:rPr lang="en-US" sz="1600" b="1" dirty="0"/>
              <a:t>resolution of the event plane </a:t>
            </a:r>
            <a:r>
              <a:rPr lang="en-US" sz="1600" b="1" dirty="0" smtClean="0"/>
              <a:t>of about 20</a:t>
            </a:r>
            <a:r>
              <a:rPr lang="en-US" sz="1600" b="1" baseline="30000" dirty="0" smtClean="0"/>
              <a:t>0</a:t>
            </a:r>
            <a:r>
              <a:rPr lang="en-US" sz="1600" b="1" dirty="0"/>
              <a:t>. </a:t>
            </a:r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 smtClean="0">
                <a:solidFill>
                  <a:schemeClr val="bg2">
                    <a:lumMod val="50000"/>
                  </a:schemeClr>
                </a:solidFill>
              </a:rPr>
              <a:t>FHCal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 at MPD is unique tool for the measurements of the spectators.</a:t>
            </a:r>
          </a:p>
          <a:p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The beam hole in </a:t>
            </a:r>
            <a:r>
              <a:rPr lang="en-US" sz="1600" b="1" dirty="0" err="1" smtClean="0"/>
              <a:t>FHCal</a:t>
            </a:r>
            <a:r>
              <a:rPr lang="en-US" sz="1600" b="1" dirty="0" smtClean="0"/>
              <a:t> makes a serious problem with the centrality measurements because of the leak of heavy fragments. </a:t>
            </a:r>
          </a:p>
          <a:p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Space information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bout the spectator’s hit points allows to construct a few observables to resolve the ambiguity in energy deposition from central/peripheral events.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Angular distribution of the spectators can carry information about the fireball.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Simulated energy depositions in </a:t>
            </a:r>
            <a:r>
              <a:rPr lang="en-US" sz="1600" b="1" dirty="0" err="1" smtClean="0">
                <a:solidFill>
                  <a:schemeClr val="bg2">
                    <a:lumMod val="50000"/>
                  </a:schemeClr>
                </a:solidFill>
              </a:rPr>
              <a:t>FHCal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 depend on the fragmentation model. Therefore, the experimental energy depositions can probe the models.</a:t>
            </a:r>
          </a:p>
        </p:txBody>
      </p:sp>
    </p:spTree>
    <p:extLst>
      <p:ext uri="{BB962C8B-B14F-4D97-AF65-F5344CB8AC3E}">
        <p14:creationId xmlns:p14="http://schemas.microsoft.com/office/powerpoint/2010/main" val="181346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319671" y="1988840"/>
            <a:ext cx="5184576" cy="1107996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Thank </a:t>
            </a:r>
            <a:r>
              <a:rPr lang="en-US" sz="6600" b="1" dirty="0" smtClean="0">
                <a:solidFill>
                  <a:srgbClr val="FF0000"/>
                </a:solidFill>
              </a:rPr>
              <a:t>you!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7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176"/>
            <a:ext cx="9144000" cy="562074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Outline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980728"/>
            <a:ext cx="6984776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MPD experiment;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Spectators in ion collisions;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Forward calorimeter in MPD;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Simulations with </a:t>
            </a:r>
            <a:r>
              <a:rPr lang="en-US" dirty="0" smtClean="0"/>
              <a:t>fragmentation models;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Geometry of collisions:</a:t>
            </a:r>
          </a:p>
          <a:p>
            <a:pPr marL="0" indent="0">
              <a:buNone/>
            </a:pPr>
            <a:r>
              <a:rPr lang="en-US" dirty="0" smtClean="0"/>
              <a:t>      Reaction plane,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/>
              <a:t> </a:t>
            </a:r>
            <a:r>
              <a:rPr lang="en-US" dirty="0" smtClean="0"/>
              <a:t>Centrality</a:t>
            </a:r>
            <a:r>
              <a:rPr lang="en-US" dirty="0"/>
              <a:t>;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Spectators as a probe of nuclear models:</a:t>
            </a:r>
          </a:p>
          <a:p>
            <a:pPr marL="0" indent="0">
              <a:buNone/>
            </a:pPr>
            <a:r>
              <a:rPr lang="en-US" dirty="0" smtClean="0"/>
              <a:t>       Energy distributions,</a:t>
            </a:r>
          </a:p>
          <a:p>
            <a:pPr marL="0" indent="0">
              <a:buNone/>
            </a:pPr>
            <a:r>
              <a:rPr lang="en-US" dirty="0" smtClean="0"/>
              <a:t>       Scattering angles.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70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/>
          <a:srcRect l="28954" r="28259" b="56324"/>
          <a:stretch/>
        </p:blipFill>
        <p:spPr bwMode="auto">
          <a:xfrm>
            <a:off x="28600" y="2420888"/>
            <a:ext cx="436303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52" y="900448"/>
            <a:ext cx="6840760" cy="111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/>
          <a:srcRect l="5471" t="7895" r="5121" b="3281"/>
          <a:stretch/>
        </p:blipFill>
        <p:spPr bwMode="auto">
          <a:xfrm>
            <a:off x="4427984" y="2564904"/>
            <a:ext cx="4392488" cy="299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0" y="-16415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ru-RU" sz="2400" b="1" dirty="0" smtClean="0">
                <a:solidFill>
                  <a:srgbClr val="C00000"/>
                </a:solidFill>
                <a:latin typeface="+mj-lt"/>
              </a:rPr>
              <a:t>Influence of </a:t>
            </a:r>
            <a:r>
              <a:rPr lang="en-GB" altLang="ru-RU" sz="2400" b="1" dirty="0" err="1" smtClean="0">
                <a:solidFill>
                  <a:srgbClr val="C00000"/>
                </a:solidFill>
                <a:latin typeface="+mj-lt"/>
              </a:rPr>
              <a:t>FHCal</a:t>
            </a:r>
            <a:r>
              <a:rPr lang="en-GB" altLang="ru-RU" sz="2400" b="1" dirty="0" smtClean="0">
                <a:solidFill>
                  <a:srgbClr val="C00000"/>
                </a:solidFill>
                <a:latin typeface="+mj-lt"/>
              </a:rPr>
              <a:t> acceptance at event pane reconstruction</a:t>
            </a:r>
            <a:r>
              <a:rPr lang="en-US" altLang="ru-RU" sz="2400" b="1" dirty="0" smtClean="0">
                <a:solidFill>
                  <a:srgbClr val="C00000"/>
                </a:solidFill>
                <a:latin typeface="+mj-lt"/>
              </a:rPr>
              <a:t>.</a:t>
            </a:r>
            <a:endParaRPr lang="ru-RU" altLang="ru-RU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5805264"/>
            <a:ext cx="8568952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Calorimeter with diameter 100-120 cm has an appropriate accuracy in event plane reconstruction in all range of beam energies.  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999047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http://mpd.jinr.ru/data/presentations/notes/mpd_phys-002.pdf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1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" t="6406" r="8340" b="6737"/>
          <a:stretch>
            <a:fillRect/>
          </a:stretch>
        </p:blipFill>
        <p:spPr bwMode="auto">
          <a:xfrm>
            <a:off x="5213350" y="469165"/>
            <a:ext cx="3235325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31013" y="6408738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8601507-0B8F-4854-BFA1-4AA54812FC18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400" smtClean="0"/>
          </a:p>
        </p:txBody>
      </p:sp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18091" y="0"/>
            <a:ext cx="9125909" cy="461963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u-RU" sz="2800" b="1" dirty="0" smtClean="0">
                <a:solidFill>
                  <a:srgbClr val="C00000"/>
                </a:solidFill>
                <a:latin typeface="Calibri" pitchFamily="34" charset="0"/>
              </a:rPr>
              <a:t>Angular </a:t>
            </a:r>
            <a:r>
              <a:rPr lang="en-US" altLang="ru-RU" sz="2800" b="1" dirty="0">
                <a:solidFill>
                  <a:srgbClr val="C00000"/>
                </a:solidFill>
                <a:latin typeface="Calibri" pitchFamily="34" charset="0"/>
              </a:rPr>
              <a:t>r</a:t>
            </a:r>
            <a:r>
              <a:rPr lang="en-US" altLang="ru-RU" sz="2800" b="1" dirty="0" smtClean="0">
                <a:solidFill>
                  <a:srgbClr val="C00000"/>
                </a:solidFill>
                <a:latin typeface="Calibri" pitchFamily="34" charset="0"/>
              </a:rPr>
              <a:t>esolution of the reconstructed event plane.</a:t>
            </a:r>
            <a:endParaRPr lang="ru-RU" altLang="ru-RU" sz="28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/>
          </p:nvPr>
        </p:nvGraphicFramePr>
        <p:xfrm>
          <a:off x="6300192" y="1049066"/>
          <a:ext cx="1275681" cy="3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2" name="Уравнение" r:id="rId4" imgW="990360" imgH="266400" progId="Equation.3">
                  <p:embed/>
                </p:oleObj>
              </mc:Choice>
              <mc:Fallback>
                <p:oleObj name="Уравнение" r:id="rId4" imgW="990360" imgH="266400" progId="Equation.3">
                  <p:embed/>
                  <p:pic>
                    <p:nvPicPr>
                      <p:cNvPr id="13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1049066"/>
                        <a:ext cx="1275681" cy="361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" t="8388" r="9013" b="7396"/>
          <a:stretch>
            <a:fillRect/>
          </a:stretch>
        </p:blipFill>
        <p:spPr bwMode="auto">
          <a:xfrm>
            <a:off x="539552" y="3420558"/>
            <a:ext cx="3526959" cy="242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82950" y="2650350"/>
            <a:ext cx="6373425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Independent measurements of the spectators in  both arms of </a:t>
            </a:r>
            <a:r>
              <a:rPr lang="en-US" dirty="0" err="1" smtClean="0"/>
              <a:t>FHCal</a:t>
            </a:r>
            <a:r>
              <a:rPr lang="en-US" dirty="0" smtClean="0"/>
              <a:t> improves the resolution for a factor of 1.4.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32542" y="6250096"/>
            <a:ext cx="6517441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For the maximum beam energy the angular resolution achieves 20</a:t>
            </a:r>
            <a:r>
              <a:rPr lang="en-US" baseline="30000" dirty="0" smtClean="0"/>
              <a:t>0</a:t>
            </a:r>
            <a:r>
              <a:rPr lang="en-US" dirty="0" smtClean="0"/>
              <a:t>!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6" t="8165" r="10821" b="6820"/>
          <a:stretch/>
        </p:blipFill>
        <p:spPr>
          <a:xfrm>
            <a:off x="4716016" y="3599378"/>
            <a:ext cx="3384376" cy="24706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71267" y="4189735"/>
            <a:ext cx="1221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(DCMSMM)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(LAQGSM)</a:t>
            </a:r>
            <a:endParaRPr lang="ru-RU" sz="1400" dirty="0">
              <a:solidFill>
                <a:srgbClr val="0000FF"/>
              </a:solidFill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/>
          </p:nvPr>
        </p:nvGraphicFramePr>
        <p:xfrm>
          <a:off x="5706893" y="3737779"/>
          <a:ext cx="1275681" cy="3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3" name="Уравнение" r:id="rId4" imgW="990360" imgH="266400" progId="Equation.3">
                  <p:embed/>
                </p:oleObj>
              </mc:Choice>
              <mc:Fallback>
                <p:oleObj name="Уравнение" r:id="rId4" imgW="990360" imgH="266400" progId="Equation.3">
                  <p:embed/>
                  <p:pic>
                    <p:nvPicPr>
                      <p:cNvPr id="16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6893" y="3737779"/>
                        <a:ext cx="1275681" cy="361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59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8300" y="5524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61100" y="3860800"/>
            <a:ext cx="9906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1945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42" y="1139921"/>
            <a:ext cx="3744416" cy="3240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8200" y="266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20935" y="6520592"/>
            <a:ext cx="2174061" cy="312045"/>
          </a:xfrm>
        </p:spPr>
        <p:txBody>
          <a:bodyPr anchor="b"/>
          <a:lstStyle/>
          <a:p>
            <a:fld id="{0D407510-CD4E-4320-B1B7-E77576364A88}" type="slidenum">
              <a:rPr lang="ru-RU" smtClean="0"/>
              <a:pPr/>
              <a:t>22</a:t>
            </a:fld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4812487" y="2653556"/>
            <a:ext cx="4216896" cy="3176488"/>
            <a:chOff x="3707904" y="836712"/>
            <a:chExt cx="4216896" cy="3176488"/>
          </a:xfrm>
        </p:grpSpPr>
        <p:sp>
          <p:nvSpPr>
            <p:cNvPr id="3" name="TextBox 2"/>
            <p:cNvSpPr txBox="1"/>
            <p:nvPr/>
          </p:nvSpPr>
          <p:spPr>
            <a:xfrm>
              <a:off x="5969000" y="3530600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TPC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37300" y="3162300"/>
              <a:ext cx="4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ITS</a:t>
              </a:r>
              <a:endParaRPr lang="en-US" sz="14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34200" y="3251200"/>
              <a:ext cx="9906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836712"/>
              <a:ext cx="3875809" cy="3096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134869" y="2750855"/>
              <a:ext cx="63490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err="1" smtClean="0"/>
                <a:t>FHCal</a:t>
              </a:r>
              <a:endParaRPr lang="ru-RU" sz="12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793810" y="2111746"/>
            <a:ext cx="129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1</a:t>
            </a:r>
            <a:r>
              <a:rPr lang="en-GB" sz="2400" b="1" baseline="30000" dirty="0" smtClean="0">
                <a:solidFill>
                  <a:srgbClr val="FF0000"/>
                </a:solidFill>
              </a:rPr>
              <a:t>st</a:t>
            </a:r>
            <a:r>
              <a:rPr lang="en-GB" sz="2400" b="1" dirty="0" smtClean="0">
                <a:solidFill>
                  <a:srgbClr val="FF0000"/>
                </a:solidFill>
              </a:rPr>
              <a:t> stage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7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93" name="Group 63"/>
          <p:cNvGrpSpPr>
            <a:grpSpLocks/>
          </p:cNvGrpSpPr>
          <p:nvPr/>
        </p:nvGrpSpPr>
        <p:grpSpPr bwMode="auto">
          <a:xfrm>
            <a:off x="8516938" y="-333375"/>
            <a:ext cx="123825" cy="1487488"/>
            <a:chOff x="3189" y="1642"/>
            <a:chExt cx="78" cy="937"/>
          </a:xfrm>
        </p:grpSpPr>
        <p:sp>
          <p:nvSpPr>
            <p:cNvPr id="161847" name="Freeform 64"/>
            <p:cNvSpPr>
              <a:spLocks/>
            </p:cNvSpPr>
            <p:nvPr/>
          </p:nvSpPr>
          <p:spPr bwMode="auto">
            <a:xfrm>
              <a:off x="3241" y="1642"/>
              <a:ext cx="26" cy="585"/>
            </a:xfrm>
            <a:custGeom>
              <a:avLst/>
              <a:gdLst>
                <a:gd name="T0" fmla="*/ 26 w 26"/>
                <a:gd name="T1" fmla="*/ 0 h 585"/>
                <a:gd name="T2" fmla="*/ 0 w 26"/>
                <a:gd name="T3" fmla="*/ 292 h 585"/>
                <a:gd name="T4" fmla="*/ 9 w 26"/>
                <a:gd name="T5" fmla="*/ 430 h 585"/>
                <a:gd name="T6" fmla="*/ 0 w 26"/>
                <a:gd name="T7" fmla="*/ 473 h 585"/>
                <a:gd name="T8" fmla="*/ 9 w 26"/>
                <a:gd name="T9" fmla="*/ 585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585">
                  <a:moveTo>
                    <a:pt x="26" y="0"/>
                  </a:moveTo>
                  <a:cubicBezTo>
                    <a:pt x="21" y="96"/>
                    <a:pt x="25" y="198"/>
                    <a:pt x="0" y="292"/>
                  </a:cubicBezTo>
                  <a:cubicBezTo>
                    <a:pt x="3" y="338"/>
                    <a:pt x="9" y="384"/>
                    <a:pt x="9" y="430"/>
                  </a:cubicBezTo>
                  <a:cubicBezTo>
                    <a:pt x="9" y="445"/>
                    <a:pt x="0" y="458"/>
                    <a:pt x="0" y="473"/>
                  </a:cubicBezTo>
                  <a:cubicBezTo>
                    <a:pt x="0" y="510"/>
                    <a:pt x="9" y="548"/>
                    <a:pt x="9" y="58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cap="flat" cmpd="sng">
                  <a:solidFill>
                    <a:srgbClr val="000066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48" name="Freeform 65"/>
            <p:cNvSpPr>
              <a:spLocks/>
            </p:cNvSpPr>
            <p:nvPr/>
          </p:nvSpPr>
          <p:spPr bwMode="auto">
            <a:xfrm>
              <a:off x="3189" y="2416"/>
              <a:ext cx="69" cy="163"/>
            </a:xfrm>
            <a:custGeom>
              <a:avLst/>
              <a:gdLst>
                <a:gd name="T0" fmla="*/ 69 w 69"/>
                <a:gd name="T1" fmla="*/ 0 h 163"/>
                <a:gd name="T2" fmla="*/ 0 w 69"/>
                <a:gd name="T3" fmla="*/ 163 h 16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9" h="163">
                  <a:moveTo>
                    <a:pt x="69" y="0"/>
                  </a:moveTo>
                  <a:cubicBezTo>
                    <a:pt x="58" y="59"/>
                    <a:pt x="48" y="121"/>
                    <a:pt x="0" y="16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cap="flat" cmpd="sng">
                  <a:solidFill>
                    <a:schemeClr val="tx1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1794" name="Номер слайда 1"/>
          <p:cNvSpPr txBox="1">
            <a:spLocks/>
          </p:cNvSpPr>
          <p:nvPr/>
        </p:nvSpPr>
        <p:spPr bwMode="auto">
          <a:xfrm>
            <a:off x="6502400" y="63817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endParaRPr lang="ru-RU" sz="1200">
              <a:latin typeface="Bookman Old Style" charset="0"/>
            </a:endParaRPr>
          </a:p>
        </p:txBody>
      </p:sp>
      <p:grpSp>
        <p:nvGrpSpPr>
          <p:cNvPr id="161795" name="Group 63"/>
          <p:cNvGrpSpPr>
            <a:grpSpLocks/>
          </p:cNvGrpSpPr>
          <p:nvPr/>
        </p:nvGrpSpPr>
        <p:grpSpPr bwMode="auto">
          <a:xfrm>
            <a:off x="2581275" y="-203200"/>
            <a:ext cx="123825" cy="1487488"/>
            <a:chOff x="3189" y="1642"/>
            <a:chExt cx="78" cy="937"/>
          </a:xfrm>
        </p:grpSpPr>
        <p:sp>
          <p:nvSpPr>
            <p:cNvPr id="161845" name="Freeform 64"/>
            <p:cNvSpPr>
              <a:spLocks/>
            </p:cNvSpPr>
            <p:nvPr/>
          </p:nvSpPr>
          <p:spPr bwMode="auto">
            <a:xfrm>
              <a:off x="3241" y="1642"/>
              <a:ext cx="26" cy="585"/>
            </a:xfrm>
            <a:custGeom>
              <a:avLst/>
              <a:gdLst>
                <a:gd name="T0" fmla="*/ 26 w 26"/>
                <a:gd name="T1" fmla="*/ 0 h 585"/>
                <a:gd name="T2" fmla="*/ 0 w 26"/>
                <a:gd name="T3" fmla="*/ 292 h 585"/>
                <a:gd name="T4" fmla="*/ 9 w 26"/>
                <a:gd name="T5" fmla="*/ 430 h 585"/>
                <a:gd name="T6" fmla="*/ 0 w 26"/>
                <a:gd name="T7" fmla="*/ 473 h 585"/>
                <a:gd name="T8" fmla="*/ 9 w 26"/>
                <a:gd name="T9" fmla="*/ 585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585">
                  <a:moveTo>
                    <a:pt x="26" y="0"/>
                  </a:moveTo>
                  <a:cubicBezTo>
                    <a:pt x="21" y="96"/>
                    <a:pt x="25" y="198"/>
                    <a:pt x="0" y="292"/>
                  </a:cubicBezTo>
                  <a:cubicBezTo>
                    <a:pt x="3" y="338"/>
                    <a:pt x="9" y="384"/>
                    <a:pt x="9" y="430"/>
                  </a:cubicBezTo>
                  <a:cubicBezTo>
                    <a:pt x="9" y="445"/>
                    <a:pt x="0" y="458"/>
                    <a:pt x="0" y="473"/>
                  </a:cubicBezTo>
                  <a:cubicBezTo>
                    <a:pt x="0" y="510"/>
                    <a:pt x="9" y="548"/>
                    <a:pt x="9" y="58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cap="flat" cmpd="sng">
                  <a:solidFill>
                    <a:srgbClr val="000066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46" name="Freeform 65"/>
            <p:cNvSpPr>
              <a:spLocks/>
            </p:cNvSpPr>
            <p:nvPr/>
          </p:nvSpPr>
          <p:spPr bwMode="auto">
            <a:xfrm>
              <a:off x="3189" y="2416"/>
              <a:ext cx="69" cy="163"/>
            </a:xfrm>
            <a:custGeom>
              <a:avLst/>
              <a:gdLst>
                <a:gd name="T0" fmla="*/ 69 w 69"/>
                <a:gd name="T1" fmla="*/ 0 h 163"/>
                <a:gd name="T2" fmla="*/ 0 w 69"/>
                <a:gd name="T3" fmla="*/ 163 h 16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9" h="163">
                  <a:moveTo>
                    <a:pt x="69" y="0"/>
                  </a:moveTo>
                  <a:cubicBezTo>
                    <a:pt x="58" y="59"/>
                    <a:pt x="48" y="121"/>
                    <a:pt x="0" y="16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cap="flat" cmpd="sng">
                  <a:solidFill>
                    <a:schemeClr val="tx1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1796" name="Group 2"/>
          <p:cNvGrpSpPr>
            <a:grpSpLocks/>
          </p:cNvGrpSpPr>
          <p:nvPr/>
        </p:nvGrpSpPr>
        <p:grpSpPr bwMode="auto">
          <a:xfrm>
            <a:off x="708025" y="3971925"/>
            <a:ext cx="2884488" cy="2405063"/>
            <a:chOff x="381" y="1900"/>
            <a:chExt cx="1817" cy="1515"/>
          </a:xfrm>
        </p:grpSpPr>
        <p:sp>
          <p:nvSpPr>
            <p:cNvPr id="161843" name="Oval 62"/>
            <p:cNvSpPr>
              <a:spLocks noChangeArrowheads="1"/>
            </p:cNvSpPr>
            <p:nvPr/>
          </p:nvSpPr>
          <p:spPr bwMode="auto">
            <a:xfrm>
              <a:off x="465" y="1900"/>
              <a:ext cx="1672" cy="151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9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baseline="30000"/>
            </a:p>
          </p:txBody>
        </p:sp>
        <p:sp>
          <p:nvSpPr>
            <p:cNvPr id="161844" name="Text Box 63"/>
            <p:cNvSpPr txBox="1">
              <a:spLocks noChangeArrowheads="1"/>
            </p:cNvSpPr>
            <p:nvPr/>
          </p:nvSpPr>
          <p:spPr bwMode="auto">
            <a:xfrm>
              <a:off x="381" y="2181"/>
              <a:ext cx="1817" cy="1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u="sng">
                  <a:solidFill>
                    <a:srgbClr val="000090"/>
                  </a:solidFill>
                  <a:latin typeface="Bookman Old Style" charset="0"/>
                </a:rPr>
                <a:t>Nuclotron (45 Tm)</a:t>
              </a:r>
            </a:p>
            <a:p>
              <a:pPr algn="ctr" eaLnBrk="1" hangingPunct="1"/>
              <a:endParaRPr lang="en-US" sz="1600" i="1">
                <a:solidFill>
                  <a:srgbClr val="000090"/>
                </a:solidFill>
                <a:latin typeface="Bookman Old Style" charset="0"/>
              </a:endParaRPr>
            </a:p>
            <a:p>
              <a:pPr algn="ctr" eaLnBrk="1" hangingPunct="1"/>
              <a:r>
                <a:rPr lang="en-US" sz="1600" i="1">
                  <a:solidFill>
                    <a:srgbClr val="000090"/>
                  </a:solidFill>
                  <a:latin typeface="Bookman Old Style" charset="0"/>
                </a:rPr>
                <a:t>injection  bunch </a:t>
              </a:r>
            </a:p>
            <a:p>
              <a:pPr algn="ctr" eaLnBrk="1" hangingPunct="1"/>
              <a:r>
                <a:rPr lang="en-US" sz="1600" i="1">
                  <a:solidFill>
                    <a:srgbClr val="000090"/>
                  </a:solidFill>
                  <a:latin typeface="Bookman Old Style" charset="0"/>
                  <a:sym typeface="Symbol" charset="0"/>
                </a:rPr>
                <a:t>~ </a:t>
              </a:r>
              <a:r>
                <a:rPr lang="en-US" sz="1600" i="1">
                  <a:solidFill>
                    <a:srgbClr val="000090"/>
                  </a:solidFill>
                  <a:latin typeface="Bookman Old Style" charset="0"/>
                  <a:sym typeface="Apple Chancery" charset="0"/>
                </a:rPr>
                <a:t>2</a:t>
              </a:r>
              <a:r>
                <a:rPr lang="en-US" sz="1600" i="1">
                  <a:solidFill>
                    <a:srgbClr val="000090"/>
                  </a:solidFill>
                  <a:latin typeface="Bookman Old Style" charset="0"/>
                </a:rPr>
                <a:t>×10</a:t>
              </a:r>
              <a:r>
                <a:rPr lang="en-US" sz="1600" i="1" baseline="30000">
                  <a:solidFill>
                    <a:srgbClr val="000090"/>
                  </a:solidFill>
                  <a:latin typeface="Bookman Old Style" charset="0"/>
                </a:rPr>
                <a:t>9</a:t>
              </a:r>
              <a:r>
                <a:rPr lang="en-US" sz="1600" i="1">
                  <a:solidFill>
                    <a:srgbClr val="000090"/>
                  </a:solidFill>
                  <a:latin typeface="Bookman Old Style" charset="0"/>
                </a:rPr>
                <a:t> ions</a:t>
              </a:r>
            </a:p>
            <a:p>
              <a:pPr algn="ctr" eaLnBrk="1" hangingPunct="1"/>
              <a:r>
                <a:rPr lang="en-US" sz="1600" i="1">
                  <a:solidFill>
                    <a:srgbClr val="000090"/>
                  </a:solidFill>
                  <a:latin typeface="Bookman Old Style" charset="0"/>
                </a:rPr>
                <a:t>acceleration up to </a:t>
              </a:r>
            </a:p>
            <a:p>
              <a:pPr algn="ctr" eaLnBrk="1" hangingPunct="1"/>
              <a:r>
                <a:rPr lang="en-US" sz="1600" b="1" i="1">
                  <a:solidFill>
                    <a:srgbClr val="000090"/>
                  </a:solidFill>
                  <a:latin typeface="Bookman Old Style" charset="0"/>
                </a:rPr>
                <a:t>1 - 4.5 GeV/u</a:t>
              </a:r>
              <a:endParaRPr lang="ru-RU" sz="1600" b="1" i="1">
                <a:solidFill>
                  <a:srgbClr val="000090"/>
                </a:solidFill>
                <a:latin typeface="Bookman Old Style" charset="0"/>
              </a:endParaRPr>
            </a:p>
          </p:txBody>
        </p:sp>
      </p:grpSp>
      <p:grpSp>
        <p:nvGrpSpPr>
          <p:cNvPr id="161797" name="Group 5"/>
          <p:cNvGrpSpPr>
            <a:grpSpLocks/>
          </p:cNvGrpSpPr>
          <p:nvPr/>
        </p:nvGrpSpPr>
        <p:grpSpPr bwMode="auto">
          <a:xfrm>
            <a:off x="4310063" y="1408113"/>
            <a:ext cx="4579937" cy="622300"/>
            <a:chOff x="2624" y="685"/>
            <a:chExt cx="2870" cy="392"/>
          </a:xfrm>
        </p:grpSpPr>
        <p:sp>
          <p:nvSpPr>
            <p:cNvPr id="161839" name="Text Box 65"/>
            <p:cNvSpPr txBox="1">
              <a:spLocks noChangeArrowheads="1"/>
            </p:cNvSpPr>
            <p:nvPr/>
          </p:nvSpPr>
          <p:spPr bwMode="auto">
            <a:xfrm>
              <a:off x="3047" y="772"/>
              <a:ext cx="1565" cy="24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>
                  <a:solidFill>
                    <a:srgbClr val="000090"/>
                  </a:solidFill>
                  <a:latin typeface="Bookman Old Style" charset="0"/>
                </a:rPr>
                <a:t>Linac LU</a:t>
              </a:r>
              <a:r>
                <a:rPr lang="ru-RU" sz="1600" b="1">
                  <a:solidFill>
                    <a:srgbClr val="000090"/>
                  </a:solidFill>
                  <a:latin typeface="Bookman Old Style" charset="0"/>
                </a:rPr>
                <a:t>-20</a:t>
              </a:r>
            </a:p>
          </p:txBody>
        </p:sp>
        <p:sp>
          <p:nvSpPr>
            <p:cNvPr id="161840" name="Text Box 65"/>
            <p:cNvSpPr txBox="1">
              <a:spLocks noChangeArrowheads="1"/>
            </p:cNvSpPr>
            <p:nvPr/>
          </p:nvSpPr>
          <p:spPr bwMode="auto">
            <a:xfrm>
              <a:off x="4768" y="685"/>
              <a:ext cx="726" cy="3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>
                  <a:solidFill>
                    <a:srgbClr val="000090"/>
                  </a:solidFill>
                  <a:latin typeface="Bookman Old Style" charset="0"/>
                </a:rPr>
                <a:t>Ion sources</a:t>
              </a:r>
              <a:endParaRPr lang="ru-RU" sz="1600" b="1">
                <a:solidFill>
                  <a:srgbClr val="000090"/>
                </a:solidFill>
                <a:latin typeface="Bookman Old Style" charset="0"/>
              </a:endParaRPr>
            </a:p>
          </p:txBody>
        </p:sp>
        <p:sp>
          <p:nvSpPr>
            <p:cNvPr id="161841" name="Line 95"/>
            <p:cNvSpPr>
              <a:spLocks noChangeShapeType="1"/>
            </p:cNvSpPr>
            <p:nvPr/>
          </p:nvSpPr>
          <p:spPr bwMode="auto">
            <a:xfrm flipH="1" flipV="1">
              <a:off x="4625" y="894"/>
              <a:ext cx="115" cy="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42" name="Line 9"/>
            <p:cNvSpPr>
              <a:spLocks noChangeShapeType="1"/>
            </p:cNvSpPr>
            <p:nvPr/>
          </p:nvSpPr>
          <p:spPr bwMode="auto">
            <a:xfrm flipH="1">
              <a:off x="2624" y="896"/>
              <a:ext cx="416" cy="0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" name="Group 10"/>
          <p:cNvGrpSpPr>
            <a:grpSpLocks/>
          </p:cNvGrpSpPr>
          <p:nvPr/>
        </p:nvGrpSpPr>
        <p:grpSpPr bwMode="auto">
          <a:xfrm>
            <a:off x="3490913" y="2214563"/>
            <a:ext cx="5311775" cy="2852737"/>
            <a:chOff x="2118" y="1193"/>
            <a:chExt cx="3346" cy="1797"/>
          </a:xfrm>
          <a:solidFill>
            <a:schemeClr val="bg1"/>
          </a:solidFill>
        </p:grpSpPr>
        <p:sp>
          <p:nvSpPr>
            <p:cNvPr id="101" name="Text Box 64"/>
            <p:cNvSpPr txBox="1">
              <a:spLocks noChangeArrowheads="1"/>
            </p:cNvSpPr>
            <p:nvPr/>
          </p:nvSpPr>
          <p:spPr bwMode="auto">
            <a:xfrm>
              <a:off x="3159" y="1193"/>
              <a:ext cx="2305" cy="948"/>
            </a:xfrm>
            <a:prstGeom prst="rect">
              <a:avLst/>
            </a:prstGeom>
            <a:grpFill/>
            <a:ln w="38100">
              <a:solidFill>
                <a:srgbClr val="000066"/>
              </a:solidFill>
              <a:prstDash val="sysDot"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b="1" u="sng" dirty="0" smtClean="0">
                <a:solidFill>
                  <a:srgbClr val="FF0000"/>
                </a:solidFill>
              </a:endParaRPr>
            </a:p>
            <a:p>
              <a:pPr algn="ctr" eaLnBrk="1" hangingPunct="1">
                <a:defRPr/>
              </a:pPr>
              <a:endParaRPr lang="en-US" b="1" u="sng" dirty="0" smtClean="0">
                <a:solidFill>
                  <a:srgbClr val="000090"/>
                </a:solidFill>
              </a:endParaRPr>
            </a:p>
            <a:p>
              <a:pPr algn="ctr" eaLnBrk="1" hangingPunct="1">
                <a:defRPr/>
              </a:pPr>
              <a:r>
                <a:rPr lang="en-US" b="1" u="sng" dirty="0" smtClean="0">
                  <a:solidFill>
                    <a:srgbClr val="000090"/>
                  </a:solidFill>
                </a:rPr>
                <a:t>Fixed Target Area</a:t>
              </a:r>
              <a:endParaRPr lang="ru-RU" sz="1600" b="1" dirty="0" smtClean="0">
                <a:solidFill>
                  <a:srgbClr val="000090"/>
                </a:solidFill>
              </a:endParaRPr>
            </a:p>
          </p:txBody>
        </p:sp>
        <p:sp>
          <p:nvSpPr>
            <p:cNvPr id="95" name="Arc 94"/>
            <p:cNvSpPr>
              <a:spLocks/>
            </p:cNvSpPr>
            <p:nvPr/>
          </p:nvSpPr>
          <p:spPr bwMode="auto">
            <a:xfrm rot="10693531" flipV="1">
              <a:off x="2118" y="2067"/>
              <a:ext cx="732" cy="923"/>
            </a:xfrm>
            <a:custGeom>
              <a:avLst/>
              <a:gdLst>
                <a:gd name="T0" fmla="*/ 0 w 21564"/>
                <a:gd name="T1" fmla="*/ 0 h 21249"/>
                <a:gd name="T2" fmla="*/ 0 w 21564"/>
                <a:gd name="T3" fmla="*/ 0 h 21249"/>
                <a:gd name="T4" fmla="*/ 0 w 21564"/>
                <a:gd name="T5" fmla="*/ 0 h 21249"/>
                <a:gd name="T6" fmla="*/ 0 60000 65536"/>
                <a:gd name="T7" fmla="*/ 0 60000 65536"/>
                <a:gd name="T8" fmla="*/ 0 60000 65536"/>
                <a:gd name="T9" fmla="*/ 0 w 21564"/>
                <a:gd name="T10" fmla="*/ 0 h 21249"/>
                <a:gd name="T11" fmla="*/ 21564 w 21564"/>
                <a:gd name="T12" fmla="*/ 21249 h 212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4" h="21249" fill="none" extrusionOk="0">
                  <a:moveTo>
                    <a:pt x="3880" y="0"/>
                  </a:moveTo>
                  <a:cubicBezTo>
                    <a:pt x="13681" y="1790"/>
                    <a:pt x="20986" y="10051"/>
                    <a:pt x="21563" y="19997"/>
                  </a:cubicBezTo>
                </a:path>
                <a:path w="21564" h="21249" stroke="0" extrusionOk="0">
                  <a:moveTo>
                    <a:pt x="3880" y="0"/>
                  </a:moveTo>
                  <a:cubicBezTo>
                    <a:pt x="13681" y="1790"/>
                    <a:pt x="20986" y="10051"/>
                    <a:pt x="21563" y="19997"/>
                  </a:cubicBezTo>
                  <a:lnTo>
                    <a:pt x="0" y="21249"/>
                  </a:lnTo>
                  <a:lnTo>
                    <a:pt x="3880" y="0"/>
                  </a:lnTo>
                  <a:close/>
                </a:path>
              </a:pathLst>
            </a:custGeom>
            <a:grpFill/>
            <a:ln w="38100">
              <a:solidFill>
                <a:srgbClr val="00009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Line 95"/>
            <p:cNvSpPr>
              <a:spLocks noChangeShapeType="1"/>
            </p:cNvSpPr>
            <p:nvPr/>
          </p:nvSpPr>
          <p:spPr bwMode="auto">
            <a:xfrm flipH="1">
              <a:off x="2696" y="1762"/>
              <a:ext cx="643" cy="291"/>
            </a:xfrm>
            <a:prstGeom prst="line">
              <a:avLst/>
            </a:prstGeom>
            <a:grpFill/>
            <a:ln w="38100">
              <a:solidFill>
                <a:srgbClr val="000090"/>
              </a:solidFill>
              <a:round/>
              <a:headEnd type="triangle" w="med" len="med"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Line 95"/>
            <p:cNvSpPr>
              <a:spLocks noChangeShapeType="1"/>
            </p:cNvSpPr>
            <p:nvPr/>
          </p:nvSpPr>
          <p:spPr bwMode="auto">
            <a:xfrm flipH="1" flipV="1">
              <a:off x="3345" y="1750"/>
              <a:ext cx="1371" cy="109"/>
            </a:xfrm>
            <a:prstGeom prst="line">
              <a:avLst/>
            </a:prstGeom>
            <a:grpFill/>
            <a:ln w="38100">
              <a:solidFill>
                <a:srgbClr val="CC0000"/>
              </a:solidFill>
              <a:prstDash val="dash"/>
              <a:round/>
              <a:headEnd type="triangle" w="med" len="med"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Line 95"/>
            <p:cNvSpPr>
              <a:spLocks noChangeShapeType="1"/>
            </p:cNvSpPr>
            <p:nvPr/>
          </p:nvSpPr>
          <p:spPr bwMode="auto">
            <a:xfrm flipH="1">
              <a:off x="3338" y="1356"/>
              <a:ext cx="1603" cy="387"/>
            </a:xfrm>
            <a:prstGeom prst="line">
              <a:avLst/>
            </a:prstGeom>
            <a:grpFill/>
            <a:ln w="38100">
              <a:solidFill>
                <a:srgbClr val="CC0000"/>
              </a:solidFill>
              <a:prstDash val="dash"/>
              <a:round/>
              <a:headEnd type="triangle" w="med" len="med"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Line 95"/>
            <p:cNvSpPr>
              <a:spLocks noChangeShapeType="1"/>
            </p:cNvSpPr>
            <p:nvPr/>
          </p:nvSpPr>
          <p:spPr bwMode="auto">
            <a:xfrm flipH="1">
              <a:off x="3363" y="1261"/>
              <a:ext cx="835" cy="483"/>
            </a:xfrm>
            <a:prstGeom prst="line">
              <a:avLst/>
            </a:prstGeom>
            <a:grpFill/>
            <a:ln w="38100">
              <a:solidFill>
                <a:srgbClr val="CC0000"/>
              </a:solidFill>
              <a:prstDash val="dash"/>
              <a:round/>
              <a:headEnd type="triangle" w="med" len="med"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" name="Group 17"/>
          <p:cNvGrpSpPr>
            <a:grpSpLocks/>
          </p:cNvGrpSpPr>
          <p:nvPr/>
        </p:nvGrpSpPr>
        <p:grpSpPr bwMode="auto">
          <a:xfrm>
            <a:off x="604838" y="1120775"/>
            <a:ext cx="2481262" cy="2406650"/>
            <a:chOff x="308" y="328"/>
            <a:chExt cx="1563" cy="1516"/>
          </a:xfrm>
        </p:grpSpPr>
        <p:sp>
          <p:nvSpPr>
            <p:cNvPr id="161837" name="Oval 79"/>
            <p:cNvSpPr>
              <a:spLocks noChangeArrowheads="1"/>
            </p:cNvSpPr>
            <p:nvPr/>
          </p:nvSpPr>
          <p:spPr bwMode="auto">
            <a:xfrm>
              <a:off x="308" y="328"/>
              <a:ext cx="1556" cy="151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baseline="30000"/>
            </a:p>
          </p:txBody>
        </p:sp>
        <p:sp>
          <p:nvSpPr>
            <p:cNvPr id="161838" name="Text Box 80"/>
            <p:cNvSpPr txBox="1">
              <a:spLocks noChangeArrowheads="1"/>
            </p:cNvSpPr>
            <p:nvPr/>
          </p:nvSpPr>
          <p:spPr bwMode="auto">
            <a:xfrm>
              <a:off x="319" y="585"/>
              <a:ext cx="1552" cy="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u="sng">
                  <a:solidFill>
                    <a:srgbClr val="000090"/>
                  </a:solidFill>
                  <a:latin typeface="Bookman Old Style" charset="0"/>
                </a:rPr>
                <a:t>Booster (25 Tm)</a:t>
              </a:r>
            </a:p>
            <a:p>
              <a:pPr algn="ctr" eaLnBrk="1" hangingPunct="1"/>
              <a:endParaRPr lang="en-US" sz="1600" b="1" u="sng">
                <a:solidFill>
                  <a:srgbClr val="000090"/>
                </a:solidFill>
                <a:latin typeface="Bookman Old Style" charset="0"/>
              </a:endParaRPr>
            </a:p>
            <a:p>
              <a:pPr algn="ctr" eaLnBrk="1" hangingPunct="1"/>
              <a:r>
                <a:rPr lang="en-US" sz="1600" i="1">
                  <a:solidFill>
                    <a:srgbClr val="000090"/>
                  </a:solidFill>
                  <a:latin typeface="Bookman Old Style" charset="0"/>
                </a:rPr>
                <a:t>storage of</a:t>
              </a:r>
            </a:p>
            <a:p>
              <a:pPr algn="ctr" eaLnBrk="1" hangingPunct="1"/>
              <a:r>
                <a:rPr lang="en-US" sz="1600" i="1">
                  <a:solidFill>
                    <a:srgbClr val="000090"/>
                  </a:solidFill>
                  <a:latin typeface="Bookman Old Style" charset="0"/>
                </a:rPr>
                <a:t> (</a:t>
              </a:r>
              <a:r>
                <a:rPr lang="ru-RU" sz="1600" i="1">
                  <a:solidFill>
                    <a:srgbClr val="000090"/>
                  </a:solidFill>
                  <a:latin typeface="Bookman Old Style" charset="0"/>
                </a:rPr>
                <a:t>2</a:t>
              </a:r>
              <a:r>
                <a:rPr lang="en-US" sz="1600" i="1">
                  <a:solidFill>
                    <a:srgbClr val="000090"/>
                  </a:solidFill>
                  <a:latin typeface="Bookman Old Style" charset="0"/>
                </a:rPr>
                <a:t> </a:t>
              </a:r>
              <a:r>
                <a:rPr lang="en-US" sz="1600" i="1">
                  <a:solidFill>
                    <a:srgbClr val="000090"/>
                  </a:solidFill>
                  <a:latin typeface="Bookman Old Style" charset="0"/>
                  <a:sym typeface="Symbol" charset="0"/>
                </a:rPr>
                <a:t></a:t>
              </a:r>
              <a:r>
                <a:rPr lang="en-US" sz="1600" i="1">
                  <a:solidFill>
                    <a:srgbClr val="000090"/>
                  </a:solidFill>
                  <a:latin typeface="Bookman Old Style" charset="0"/>
                </a:rPr>
                <a:t> 4)×10</a:t>
              </a:r>
              <a:r>
                <a:rPr lang="en-US" sz="1600" i="1" baseline="30000">
                  <a:solidFill>
                    <a:srgbClr val="000090"/>
                  </a:solidFill>
                  <a:latin typeface="Bookman Old Style" charset="0"/>
                </a:rPr>
                <a:t>9</a:t>
              </a:r>
              <a:r>
                <a:rPr lang="en-US" sz="1600" i="1">
                  <a:solidFill>
                    <a:srgbClr val="000090"/>
                  </a:solidFill>
                  <a:latin typeface="Bookman Old Style" charset="0"/>
                </a:rPr>
                <a:t> ions, </a:t>
              </a:r>
            </a:p>
            <a:p>
              <a:pPr algn="ctr" eaLnBrk="1" hangingPunct="1"/>
              <a:r>
                <a:rPr lang="en-US" sz="1600" i="1">
                  <a:solidFill>
                    <a:srgbClr val="000090"/>
                  </a:solidFill>
                  <a:latin typeface="Bookman Old Style" charset="0"/>
                </a:rPr>
                <a:t>acceleration </a:t>
              </a:r>
            </a:p>
            <a:p>
              <a:pPr algn="ctr" eaLnBrk="1" hangingPunct="1"/>
              <a:r>
                <a:rPr lang="en-US" sz="1600" i="1">
                  <a:solidFill>
                    <a:srgbClr val="000090"/>
                  </a:solidFill>
                  <a:latin typeface="Bookman Old Style" charset="0"/>
                </a:rPr>
                <a:t>up to 600 MeV/u</a:t>
              </a:r>
              <a:endParaRPr lang="ru-RU" sz="1600" i="1">
                <a:solidFill>
                  <a:srgbClr val="000090"/>
                </a:solidFill>
                <a:latin typeface="Bookman Old Style" charset="0"/>
              </a:endParaRPr>
            </a:p>
          </p:txBody>
        </p:sp>
      </p:grpSp>
      <p:sp>
        <p:nvSpPr>
          <p:cNvPr id="106" name="Line 89"/>
          <p:cNvSpPr>
            <a:spLocks noChangeShapeType="1"/>
          </p:cNvSpPr>
          <p:nvPr/>
        </p:nvSpPr>
        <p:spPr bwMode="auto">
          <a:xfrm flipH="1">
            <a:off x="608013" y="2379663"/>
            <a:ext cx="4762" cy="1295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Line 89"/>
          <p:cNvSpPr>
            <a:spLocks noChangeShapeType="1"/>
          </p:cNvSpPr>
          <p:nvPr/>
        </p:nvSpPr>
        <p:spPr bwMode="auto">
          <a:xfrm>
            <a:off x="614363" y="3841750"/>
            <a:ext cx="261937" cy="17145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8" name="Group 22"/>
          <p:cNvGrpSpPr>
            <a:grpSpLocks/>
          </p:cNvGrpSpPr>
          <p:nvPr/>
        </p:nvGrpSpPr>
        <p:grpSpPr bwMode="auto">
          <a:xfrm>
            <a:off x="3330575" y="4748213"/>
            <a:ext cx="1439863" cy="1243012"/>
            <a:chOff x="2017" y="2789"/>
            <a:chExt cx="907" cy="783"/>
          </a:xfrm>
        </p:grpSpPr>
        <p:sp>
          <p:nvSpPr>
            <p:cNvPr id="161834" name="Arc 96"/>
            <p:cNvSpPr>
              <a:spLocks/>
            </p:cNvSpPr>
            <p:nvPr/>
          </p:nvSpPr>
          <p:spPr bwMode="auto">
            <a:xfrm rot="-4625293">
              <a:off x="1990" y="3262"/>
              <a:ext cx="337" cy="284"/>
            </a:xfrm>
            <a:custGeom>
              <a:avLst/>
              <a:gdLst>
                <a:gd name="T0" fmla="*/ 0 w 21600"/>
                <a:gd name="T1" fmla="*/ 0 h 23142"/>
                <a:gd name="T2" fmla="*/ 0 w 21600"/>
                <a:gd name="T3" fmla="*/ 0 h 23142"/>
                <a:gd name="T4" fmla="*/ 0 w 21600"/>
                <a:gd name="T5" fmla="*/ 0 h 2314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142"/>
                <a:gd name="T11" fmla="*/ 21600 w 21600"/>
                <a:gd name="T12" fmla="*/ 23142 h 23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142" fill="none" extrusionOk="0">
                  <a:moveTo>
                    <a:pt x="4209" y="0"/>
                  </a:moveTo>
                  <a:cubicBezTo>
                    <a:pt x="14318" y="2009"/>
                    <a:pt x="21600" y="10879"/>
                    <a:pt x="21600" y="21186"/>
                  </a:cubicBezTo>
                  <a:cubicBezTo>
                    <a:pt x="21600" y="21839"/>
                    <a:pt x="21570" y="22491"/>
                    <a:pt x="21511" y="23142"/>
                  </a:cubicBezTo>
                </a:path>
                <a:path w="21600" h="23142" stroke="0" extrusionOk="0">
                  <a:moveTo>
                    <a:pt x="4209" y="0"/>
                  </a:moveTo>
                  <a:cubicBezTo>
                    <a:pt x="14318" y="2009"/>
                    <a:pt x="21600" y="10879"/>
                    <a:pt x="21600" y="21186"/>
                  </a:cubicBezTo>
                  <a:cubicBezTo>
                    <a:pt x="21600" y="21839"/>
                    <a:pt x="21570" y="22491"/>
                    <a:pt x="21511" y="23142"/>
                  </a:cubicBezTo>
                  <a:lnTo>
                    <a:pt x="0" y="21186"/>
                  </a:lnTo>
                  <a:lnTo>
                    <a:pt x="4209" y="0"/>
                  </a:lnTo>
                  <a:close/>
                </a:path>
              </a:pathLst>
            </a:cu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61835" name="Arc 93"/>
            <p:cNvSpPr>
              <a:spLocks/>
            </p:cNvSpPr>
            <p:nvPr/>
          </p:nvSpPr>
          <p:spPr bwMode="auto">
            <a:xfrm rot="4986537" flipH="1">
              <a:off x="2480" y="3118"/>
              <a:ext cx="331" cy="557"/>
            </a:xfrm>
            <a:custGeom>
              <a:avLst/>
              <a:gdLst>
                <a:gd name="T0" fmla="*/ 0 w 21562"/>
                <a:gd name="T1" fmla="*/ 0 h 20893"/>
                <a:gd name="T2" fmla="*/ 0 w 21562"/>
                <a:gd name="T3" fmla="*/ 0 h 20893"/>
                <a:gd name="T4" fmla="*/ 0 w 21562"/>
                <a:gd name="T5" fmla="*/ 0 h 20893"/>
                <a:gd name="T6" fmla="*/ 0 60000 65536"/>
                <a:gd name="T7" fmla="*/ 0 60000 65536"/>
                <a:gd name="T8" fmla="*/ 0 60000 65536"/>
                <a:gd name="T9" fmla="*/ 0 w 21562"/>
                <a:gd name="T10" fmla="*/ 0 h 20893"/>
                <a:gd name="T11" fmla="*/ 21562 w 21562"/>
                <a:gd name="T12" fmla="*/ 20893 h 208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2" h="20893" fill="none" extrusionOk="0">
                  <a:moveTo>
                    <a:pt x="5481" y="0"/>
                  </a:moveTo>
                  <a:cubicBezTo>
                    <a:pt x="14521" y="2372"/>
                    <a:pt x="21010" y="10288"/>
                    <a:pt x="21562" y="19617"/>
                  </a:cubicBezTo>
                </a:path>
                <a:path w="21562" h="20893" stroke="0" extrusionOk="0">
                  <a:moveTo>
                    <a:pt x="5481" y="0"/>
                  </a:moveTo>
                  <a:cubicBezTo>
                    <a:pt x="14521" y="2372"/>
                    <a:pt x="21010" y="10288"/>
                    <a:pt x="21562" y="19617"/>
                  </a:cubicBezTo>
                  <a:lnTo>
                    <a:pt x="0" y="20893"/>
                  </a:lnTo>
                  <a:lnTo>
                    <a:pt x="5481" y="0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61836" name="Arc 93"/>
            <p:cNvSpPr>
              <a:spLocks/>
            </p:cNvSpPr>
            <p:nvPr/>
          </p:nvSpPr>
          <p:spPr bwMode="auto">
            <a:xfrm rot="-4986537" flipH="1" flipV="1">
              <a:off x="2312" y="2771"/>
              <a:ext cx="505" cy="541"/>
            </a:xfrm>
            <a:custGeom>
              <a:avLst/>
              <a:gdLst>
                <a:gd name="T0" fmla="*/ 0 w 21562"/>
                <a:gd name="T1" fmla="*/ 0 h 20893"/>
                <a:gd name="T2" fmla="*/ 0 w 21562"/>
                <a:gd name="T3" fmla="*/ 0 h 20893"/>
                <a:gd name="T4" fmla="*/ 0 w 21562"/>
                <a:gd name="T5" fmla="*/ 0 h 20893"/>
                <a:gd name="T6" fmla="*/ 0 60000 65536"/>
                <a:gd name="T7" fmla="*/ 0 60000 65536"/>
                <a:gd name="T8" fmla="*/ 0 60000 65536"/>
                <a:gd name="T9" fmla="*/ 0 w 21562"/>
                <a:gd name="T10" fmla="*/ 0 h 20893"/>
                <a:gd name="T11" fmla="*/ 21562 w 21562"/>
                <a:gd name="T12" fmla="*/ 20893 h 208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2" h="20893" fill="none" extrusionOk="0">
                  <a:moveTo>
                    <a:pt x="5481" y="0"/>
                  </a:moveTo>
                  <a:cubicBezTo>
                    <a:pt x="14521" y="2372"/>
                    <a:pt x="21010" y="10288"/>
                    <a:pt x="21562" y="19617"/>
                  </a:cubicBezTo>
                </a:path>
                <a:path w="21562" h="20893" stroke="0" extrusionOk="0">
                  <a:moveTo>
                    <a:pt x="5481" y="0"/>
                  </a:moveTo>
                  <a:cubicBezTo>
                    <a:pt x="14521" y="2372"/>
                    <a:pt x="21010" y="10288"/>
                    <a:pt x="21562" y="19617"/>
                  </a:cubicBezTo>
                  <a:lnTo>
                    <a:pt x="0" y="20893"/>
                  </a:lnTo>
                  <a:lnTo>
                    <a:pt x="5481" y="0"/>
                  </a:lnTo>
                  <a:close/>
                </a:path>
              </a:pathLst>
            </a:custGeom>
            <a:noFill/>
            <a:ln w="38100">
              <a:solidFill>
                <a:srgbClr val="FF339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</p:grpSp>
      <p:grpSp>
        <p:nvGrpSpPr>
          <p:cNvPr id="113" name="Group 26"/>
          <p:cNvGrpSpPr>
            <a:grpSpLocks/>
          </p:cNvGrpSpPr>
          <p:nvPr/>
        </p:nvGrpSpPr>
        <p:grpSpPr bwMode="auto">
          <a:xfrm>
            <a:off x="4506913" y="4733925"/>
            <a:ext cx="4340225" cy="1339850"/>
            <a:chOff x="2758" y="2780"/>
            <a:chExt cx="2734" cy="844"/>
          </a:xfrm>
        </p:grpSpPr>
        <p:grpSp>
          <p:nvGrpSpPr>
            <p:cNvPr id="161825" name="Group 27"/>
            <p:cNvGrpSpPr>
              <a:grpSpLocks/>
            </p:cNvGrpSpPr>
            <p:nvPr/>
          </p:nvGrpSpPr>
          <p:grpSpPr bwMode="auto">
            <a:xfrm>
              <a:off x="2758" y="2780"/>
              <a:ext cx="2734" cy="844"/>
              <a:chOff x="2758" y="2780"/>
              <a:chExt cx="2734" cy="844"/>
            </a:xfrm>
          </p:grpSpPr>
          <p:sp>
            <p:nvSpPr>
              <p:cNvPr id="161827" name="Oval 69"/>
              <p:cNvSpPr>
                <a:spLocks noChangeArrowheads="1"/>
              </p:cNvSpPr>
              <p:nvPr/>
            </p:nvSpPr>
            <p:spPr bwMode="auto">
              <a:xfrm>
                <a:off x="2758" y="2781"/>
                <a:ext cx="860" cy="84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baseline="30000"/>
              </a:p>
            </p:txBody>
          </p:sp>
          <p:sp>
            <p:nvSpPr>
              <p:cNvPr id="161828" name="Oval 70"/>
              <p:cNvSpPr>
                <a:spLocks noChangeArrowheads="1"/>
              </p:cNvSpPr>
              <p:nvPr/>
            </p:nvSpPr>
            <p:spPr bwMode="auto">
              <a:xfrm>
                <a:off x="4632" y="2781"/>
                <a:ext cx="860" cy="84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baseline="30000"/>
              </a:p>
            </p:txBody>
          </p:sp>
          <p:sp>
            <p:nvSpPr>
              <p:cNvPr id="161829" name="Oval 72"/>
              <p:cNvSpPr>
                <a:spLocks noChangeArrowheads="1"/>
              </p:cNvSpPr>
              <p:nvPr/>
            </p:nvSpPr>
            <p:spPr bwMode="auto">
              <a:xfrm>
                <a:off x="2837" y="2788"/>
                <a:ext cx="860" cy="8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00CC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baseline="30000"/>
              </a:p>
            </p:txBody>
          </p:sp>
          <p:sp>
            <p:nvSpPr>
              <p:cNvPr id="161830" name="Oval 73"/>
              <p:cNvSpPr>
                <a:spLocks noChangeArrowheads="1"/>
              </p:cNvSpPr>
              <p:nvPr/>
            </p:nvSpPr>
            <p:spPr bwMode="auto">
              <a:xfrm>
                <a:off x="4561" y="2780"/>
                <a:ext cx="860" cy="8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baseline="30000"/>
              </a:p>
            </p:txBody>
          </p:sp>
          <p:sp>
            <p:nvSpPr>
              <p:cNvPr id="161831" name="Rectangle 74"/>
              <p:cNvSpPr>
                <a:spLocks noChangeArrowheads="1"/>
              </p:cNvSpPr>
              <p:nvPr/>
            </p:nvSpPr>
            <p:spPr bwMode="auto">
              <a:xfrm>
                <a:off x="3268" y="2788"/>
                <a:ext cx="1723" cy="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baseline="30000"/>
              </a:p>
            </p:txBody>
          </p:sp>
          <p:sp>
            <p:nvSpPr>
              <p:cNvPr id="161832" name="Line 75"/>
              <p:cNvSpPr>
                <a:spLocks noChangeShapeType="1"/>
              </p:cNvSpPr>
              <p:nvPr/>
            </p:nvSpPr>
            <p:spPr bwMode="auto">
              <a:xfrm flipV="1">
                <a:off x="3268" y="2780"/>
                <a:ext cx="1707" cy="8"/>
              </a:xfrm>
              <a:prstGeom prst="line">
                <a:avLst/>
              </a:prstGeom>
              <a:noFill/>
              <a:ln w="38100">
                <a:solidFill>
                  <a:srgbClr val="666633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33" name="Line 76"/>
              <p:cNvSpPr>
                <a:spLocks noChangeShapeType="1"/>
              </p:cNvSpPr>
              <p:nvPr/>
            </p:nvSpPr>
            <p:spPr bwMode="auto">
              <a:xfrm>
                <a:off x="3303" y="3624"/>
                <a:ext cx="1564" cy="0"/>
              </a:xfrm>
              <a:prstGeom prst="line">
                <a:avLst/>
              </a:prstGeom>
              <a:noFill/>
              <a:ln w="38100">
                <a:solidFill>
                  <a:srgbClr val="666633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1826" name="Text Box 77"/>
            <p:cNvSpPr txBox="1">
              <a:spLocks noChangeArrowheads="1"/>
            </p:cNvSpPr>
            <p:nvPr/>
          </p:nvSpPr>
          <p:spPr bwMode="auto">
            <a:xfrm>
              <a:off x="3079" y="2861"/>
              <a:ext cx="2096" cy="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rgbClr val="000090"/>
                  </a:solidFill>
                  <a:latin typeface="Bookman Old Style" charset="0"/>
                </a:rPr>
                <a:t>Two SC collider rings</a:t>
              </a:r>
            </a:p>
          </p:txBody>
        </p:sp>
      </p:grpSp>
      <p:grpSp>
        <p:nvGrpSpPr>
          <p:cNvPr id="123" name="Group 36"/>
          <p:cNvGrpSpPr>
            <a:grpSpLocks/>
          </p:cNvGrpSpPr>
          <p:nvPr/>
        </p:nvGrpSpPr>
        <p:grpSpPr bwMode="auto">
          <a:xfrm>
            <a:off x="1920875" y="889000"/>
            <a:ext cx="6969125" cy="417513"/>
            <a:chOff x="1129" y="358"/>
            <a:chExt cx="4390" cy="263"/>
          </a:xfrm>
        </p:grpSpPr>
        <p:sp>
          <p:nvSpPr>
            <p:cNvPr id="161821" name="Text Box 65"/>
            <p:cNvSpPr txBox="1">
              <a:spLocks noChangeArrowheads="1"/>
            </p:cNvSpPr>
            <p:nvPr/>
          </p:nvSpPr>
          <p:spPr bwMode="auto">
            <a:xfrm>
              <a:off x="3056" y="381"/>
              <a:ext cx="1565" cy="24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>
                  <a:solidFill>
                    <a:srgbClr val="000090"/>
                  </a:solidFill>
                  <a:latin typeface="Bookman Old Style" charset="0"/>
                </a:rPr>
                <a:t>Linac HILac</a:t>
              </a:r>
              <a:endParaRPr lang="ru-RU" sz="1600" b="1">
                <a:solidFill>
                  <a:srgbClr val="000090"/>
                </a:solidFill>
                <a:latin typeface="Bookman Old Style" charset="0"/>
              </a:endParaRPr>
            </a:p>
          </p:txBody>
        </p:sp>
        <p:sp>
          <p:nvSpPr>
            <p:cNvPr id="161822" name="Text Box 65"/>
            <p:cNvSpPr txBox="1">
              <a:spLocks noChangeArrowheads="1"/>
            </p:cNvSpPr>
            <p:nvPr/>
          </p:nvSpPr>
          <p:spPr bwMode="auto">
            <a:xfrm>
              <a:off x="4761" y="358"/>
              <a:ext cx="758" cy="25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>
                  <a:solidFill>
                    <a:srgbClr val="000090"/>
                  </a:solidFill>
                  <a:latin typeface="Bookman Old Style" charset="0"/>
                </a:rPr>
                <a:t>KRION</a:t>
              </a:r>
              <a:endParaRPr lang="ru-RU" sz="1600" b="1">
                <a:solidFill>
                  <a:srgbClr val="000090"/>
                </a:solidFill>
                <a:latin typeface="Bookman Old Style" charset="0"/>
              </a:endParaRPr>
            </a:p>
          </p:txBody>
        </p:sp>
        <p:sp>
          <p:nvSpPr>
            <p:cNvPr id="161823" name="Line 39"/>
            <p:cNvSpPr>
              <a:spLocks noChangeShapeType="1"/>
            </p:cNvSpPr>
            <p:nvPr/>
          </p:nvSpPr>
          <p:spPr bwMode="auto">
            <a:xfrm flipH="1" flipV="1">
              <a:off x="1129" y="521"/>
              <a:ext cx="19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24" name="Line 95"/>
            <p:cNvSpPr>
              <a:spLocks noChangeShapeType="1"/>
            </p:cNvSpPr>
            <p:nvPr/>
          </p:nvSpPr>
          <p:spPr bwMode="auto">
            <a:xfrm flipH="1" flipV="1">
              <a:off x="4634" y="503"/>
              <a:ext cx="115" cy="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8" name="AutoShape 42"/>
          <p:cNvSpPr>
            <a:spLocks noChangeArrowheads="1"/>
          </p:cNvSpPr>
          <p:nvPr/>
        </p:nvSpPr>
        <p:spPr bwMode="auto">
          <a:xfrm>
            <a:off x="6530975" y="5948363"/>
            <a:ext cx="266700" cy="254000"/>
          </a:xfrm>
          <a:prstGeom prst="irregularSeal1">
            <a:avLst/>
          </a:prstGeom>
          <a:solidFill>
            <a:srgbClr val="FF66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9" name="Text Box 66"/>
          <p:cNvSpPr txBox="1">
            <a:spLocks noChangeArrowheads="1"/>
          </p:cNvSpPr>
          <p:nvPr/>
        </p:nvSpPr>
        <p:spPr bwMode="auto">
          <a:xfrm>
            <a:off x="6386513" y="4308475"/>
            <a:ext cx="6207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66"/>
                </a:solidFill>
                <a:latin typeface="Bookman Old Style" charset="0"/>
              </a:rPr>
              <a:t>IP-2</a:t>
            </a:r>
            <a:endParaRPr lang="ru-RU" sz="1600" b="1">
              <a:solidFill>
                <a:srgbClr val="000066"/>
              </a:solidFill>
              <a:latin typeface="Bookman Old Style" charset="0"/>
            </a:endParaRPr>
          </a:p>
        </p:txBody>
      </p:sp>
      <p:sp>
        <p:nvSpPr>
          <p:cNvPr id="130" name="AutoShape 44"/>
          <p:cNvSpPr>
            <a:spLocks noChangeArrowheads="1"/>
          </p:cNvSpPr>
          <p:nvPr/>
        </p:nvSpPr>
        <p:spPr bwMode="auto">
          <a:xfrm>
            <a:off x="6534150" y="4611688"/>
            <a:ext cx="266700" cy="254000"/>
          </a:xfrm>
          <a:prstGeom prst="irregularSeal1">
            <a:avLst/>
          </a:prstGeom>
          <a:solidFill>
            <a:srgbClr val="FF66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1" name="Text Box 66"/>
          <p:cNvSpPr txBox="1">
            <a:spLocks noChangeArrowheads="1"/>
          </p:cNvSpPr>
          <p:nvPr/>
        </p:nvSpPr>
        <p:spPr bwMode="auto">
          <a:xfrm>
            <a:off x="5246688" y="5251450"/>
            <a:ext cx="29559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>
                <a:solidFill>
                  <a:srgbClr val="000090"/>
                </a:solidFill>
                <a:latin typeface="Bookman Old Style" charset="0"/>
              </a:rPr>
              <a:t>~ 2 x 22 injection cycles</a:t>
            </a:r>
          </a:p>
          <a:p>
            <a:pPr eaLnBrk="1" hangingPunct="1"/>
            <a:r>
              <a:rPr lang="en-US" sz="1600" i="1">
                <a:solidFill>
                  <a:srgbClr val="000090"/>
                </a:solidFill>
                <a:latin typeface="Bookman Old Style" charset="0"/>
              </a:rPr>
              <a:t>    22 bunches per ring</a:t>
            </a:r>
            <a:endParaRPr lang="ru-RU" sz="1600" i="1">
              <a:solidFill>
                <a:srgbClr val="000090"/>
              </a:solidFill>
              <a:latin typeface="Bookman Old Style" charset="0"/>
            </a:endParaRPr>
          </a:p>
        </p:txBody>
      </p:sp>
      <p:sp>
        <p:nvSpPr>
          <p:cNvPr id="161809" name="Rectangle 7"/>
          <p:cNvSpPr>
            <a:spLocks noChangeArrowheads="1"/>
          </p:cNvSpPr>
          <p:nvPr/>
        </p:nvSpPr>
        <p:spPr bwMode="auto">
          <a:xfrm>
            <a:off x="152400" y="277812"/>
            <a:ext cx="8801100" cy="461665"/>
          </a:xfrm>
          <a:prstGeom prst="rect">
            <a:avLst/>
          </a:prstGeom>
          <a:solidFill>
            <a:srgbClr val="9DFC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ctr" eaLnBrk="0" hangingPunct="0"/>
            <a:r>
              <a:rPr kumimoji="1" lang="en-US" sz="2400" b="1" dirty="0">
                <a:solidFill>
                  <a:srgbClr val="000090"/>
                </a:solidFill>
                <a:sym typeface="Apple Chancery" charset="0"/>
              </a:rPr>
              <a:t>Structure </a:t>
            </a:r>
            <a:r>
              <a:rPr kumimoji="1" lang="en-US" sz="2400" b="1" dirty="0" smtClean="0">
                <a:solidFill>
                  <a:srgbClr val="000090"/>
                </a:solidFill>
                <a:sym typeface="Apple Chancery" charset="0"/>
              </a:rPr>
              <a:t>of Accelerator </a:t>
            </a:r>
            <a:r>
              <a:rPr kumimoji="1" lang="en-US" sz="2400" b="1" dirty="0">
                <a:solidFill>
                  <a:srgbClr val="000090"/>
                </a:solidFill>
                <a:sym typeface="Apple Chancery" charset="0"/>
              </a:rPr>
              <a:t>C</a:t>
            </a:r>
            <a:r>
              <a:rPr kumimoji="1" lang="en-US" sz="2400" b="1" dirty="0" smtClean="0">
                <a:solidFill>
                  <a:srgbClr val="000090"/>
                </a:solidFill>
                <a:sym typeface="Apple Chancery" charset="0"/>
              </a:rPr>
              <a:t>omplex and </a:t>
            </a:r>
            <a:r>
              <a:rPr kumimoji="1" lang="en-US" sz="2400" b="1" dirty="0">
                <a:solidFill>
                  <a:srgbClr val="000090"/>
                </a:solidFill>
                <a:sym typeface="Apple Chancery" charset="0"/>
              </a:rPr>
              <a:t>Operation Regimes</a:t>
            </a:r>
          </a:p>
        </p:txBody>
      </p:sp>
      <p:grpSp>
        <p:nvGrpSpPr>
          <p:cNvPr id="161810" name="Group 55"/>
          <p:cNvGrpSpPr>
            <a:grpSpLocks/>
          </p:cNvGrpSpPr>
          <p:nvPr/>
        </p:nvGrpSpPr>
        <p:grpSpPr bwMode="auto">
          <a:xfrm>
            <a:off x="2725738" y="1739900"/>
            <a:ext cx="1582737" cy="2449513"/>
            <a:chOff x="1749" y="1128"/>
            <a:chExt cx="997" cy="1543"/>
          </a:xfrm>
        </p:grpSpPr>
        <p:sp>
          <p:nvSpPr>
            <p:cNvPr id="161818" name="Line 89"/>
            <p:cNvSpPr>
              <a:spLocks noChangeShapeType="1"/>
            </p:cNvSpPr>
            <p:nvPr/>
          </p:nvSpPr>
          <p:spPr bwMode="auto">
            <a:xfrm flipH="1">
              <a:off x="2122" y="1361"/>
              <a:ext cx="291" cy="928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19" name="Arc 57"/>
            <p:cNvSpPr>
              <a:spLocks/>
            </p:cNvSpPr>
            <p:nvPr/>
          </p:nvSpPr>
          <p:spPr bwMode="auto">
            <a:xfrm flipH="1">
              <a:off x="2406" y="1128"/>
              <a:ext cx="340" cy="280"/>
            </a:xfrm>
            <a:custGeom>
              <a:avLst/>
              <a:gdLst>
                <a:gd name="T0" fmla="*/ 0 w 21405"/>
                <a:gd name="T1" fmla="*/ 0 h 21600"/>
                <a:gd name="T2" fmla="*/ 0 w 21405"/>
                <a:gd name="T3" fmla="*/ 0 h 21600"/>
                <a:gd name="T4" fmla="*/ 0 w 2140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05" h="21600" fill="none" extrusionOk="0">
                  <a:moveTo>
                    <a:pt x="0" y="0"/>
                  </a:moveTo>
                  <a:cubicBezTo>
                    <a:pt x="10810" y="0"/>
                    <a:pt x="19955" y="7991"/>
                    <a:pt x="21404" y="18704"/>
                  </a:cubicBezTo>
                </a:path>
                <a:path w="21405" h="21600" stroke="0" extrusionOk="0">
                  <a:moveTo>
                    <a:pt x="0" y="0"/>
                  </a:moveTo>
                  <a:cubicBezTo>
                    <a:pt x="10810" y="0"/>
                    <a:pt x="19955" y="7991"/>
                    <a:pt x="21404" y="18704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00009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20" name="Arc 58"/>
            <p:cNvSpPr>
              <a:spLocks/>
            </p:cNvSpPr>
            <p:nvPr/>
          </p:nvSpPr>
          <p:spPr bwMode="auto">
            <a:xfrm rot="-3792276" flipH="1" flipV="1">
              <a:off x="1639" y="2281"/>
              <a:ext cx="500" cy="280"/>
            </a:xfrm>
            <a:custGeom>
              <a:avLst/>
              <a:gdLst>
                <a:gd name="T0" fmla="*/ 0 w 21405"/>
                <a:gd name="T1" fmla="*/ 0 h 21600"/>
                <a:gd name="T2" fmla="*/ 0 w 21405"/>
                <a:gd name="T3" fmla="*/ 0 h 21600"/>
                <a:gd name="T4" fmla="*/ 0 w 2140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05" h="21600" fill="none" extrusionOk="0">
                  <a:moveTo>
                    <a:pt x="0" y="0"/>
                  </a:moveTo>
                  <a:cubicBezTo>
                    <a:pt x="10810" y="0"/>
                    <a:pt x="19955" y="7991"/>
                    <a:pt x="21404" y="18704"/>
                  </a:cubicBezTo>
                </a:path>
                <a:path w="21405" h="21600" stroke="0" extrusionOk="0">
                  <a:moveTo>
                    <a:pt x="0" y="0"/>
                  </a:moveTo>
                  <a:cubicBezTo>
                    <a:pt x="10810" y="0"/>
                    <a:pt x="19955" y="7991"/>
                    <a:pt x="21404" y="18704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00009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2" name="Text Box 66"/>
          <p:cNvSpPr txBox="1">
            <a:spLocks noChangeArrowheads="1"/>
          </p:cNvSpPr>
          <p:nvPr/>
        </p:nvSpPr>
        <p:spPr bwMode="auto">
          <a:xfrm>
            <a:off x="6373813" y="6196013"/>
            <a:ext cx="62071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66"/>
                </a:solidFill>
                <a:latin typeface="Bookman Old Style" charset="0"/>
              </a:rPr>
              <a:t>IP-1</a:t>
            </a:r>
            <a:endParaRPr lang="ru-RU" sz="1600" b="1">
              <a:solidFill>
                <a:srgbClr val="000066"/>
              </a:solidFill>
              <a:latin typeface="Bookman Old Style" charset="0"/>
            </a:endParaRPr>
          </a:p>
        </p:txBody>
      </p:sp>
      <p:grpSp>
        <p:nvGrpSpPr>
          <p:cNvPr id="139" name="Group 59"/>
          <p:cNvGrpSpPr>
            <a:grpSpLocks/>
          </p:cNvGrpSpPr>
          <p:nvPr/>
        </p:nvGrpSpPr>
        <p:grpSpPr bwMode="auto">
          <a:xfrm>
            <a:off x="407988" y="3551238"/>
            <a:ext cx="4519612" cy="409575"/>
            <a:chOff x="176" y="2035"/>
            <a:chExt cx="2358" cy="258"/>
          </a:xfrm>
        </p:grpSpPr>
        <p:sp>
          <p:nvSpPr>
            <p:cNvPr id="161816" name="Rectangle 81" descr="Темный диагональный 2"/>
            <p:cNvSpPr>
              <a:spLocks noChangeArrowheads="1"/>
            </p:cNvSpPr>
            <p:nvPr/>
          </p:nvSpPr>
          <p:spPr bwMode="auto">
            <a:xfrm rot="-5400000">
              <a:off x="296" y="2012"/>
              <a:ext cx="66" cy="305"/>
            </a:xfrm>
            <a:prstGeom prst="rect">
              <a:avLst/>
            </a:prstGeom>
            <a:pattFill prst="dkUpDiag">
              <a:fgClr>
                <a:srgbClr val="000000"/>
              </a:fgClr>
              <a:bgClr>
                <a:srgbClr val="FFFFFF"/>
              </a:bgClr>
            </a:patt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endParaRPr lang="ru-RU" baseline="30000"/>
            </a:p>
          </p:txBody>
        </p:sp>
        <p:sp>
          <p:nvSpPr>
            <p:cNvPr id="161817" name="Text Box 97"/>
            <p:cNvSpPr txBox="1">
              <a:spLocks noChangeArrowheads="1"/>
            </p:cNvSpPr>
            <p:nvPr/>
          </p:nvSpPr>
          <p:spPr bwMode="auto">
            <a:xfrm>
              <a:off x="512" y="2035"/>
              <a:ext cx="2022" cy="25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000066"/>
                  </a:solidFill>
                  <a:latin typeface="Bookman Old Style" charset="0"/>
                </a:rPr>
                <a:t>Stripping (</a:t>
              </a:r>
              <a:r>
                <a:rPr lang="en-US" sz="1600" b="1">
                  <a:solidFill>
                    <a:srgbClr val="FF0000"/>
                  </a:solidFill>
                  <a:latin typeface="Bookman Old Style" charset="0"/>
                </a:rPr>
                <a:t>80%</a:t>
              </a:r>
              <a:r>
                <a:rPr lang="en-US" sz="1600" b="1">
                  <a:solidFill>
                    <a:srgbClr val="000066"/>
                  </a:solidFill>
                  <a:latin typeface="Bookman Old Style" charset="0"/>
                </a:rPr>
                <a:t>) </a:t>
              </a:r>
              <a:r>
                <a:rPr lang="en-US" sz="1600" b="1" baseline="30000">
                  <a:solidFill>
                    <a:srgbClr val="000066"/>
                  </a:solidFill>
                  <a:latin typeface="Bookman Old Style" charset="0"/>
                </a:rPr>
                <a:t>197</a:t>
              </a:r>
              <a:r>
                <a:rPr lang="en-US" sz="1600" b="1">
                  <a:solidFill>
                    <a:srgbClr val="000066"/>
                  </a:solidFill>
                  <a:latin typeface="Bookman Old Style" charset="0"/>
                </a:rPr>
                <a:t>Au</a:t>
              </a:r>
              <a:r>
                <a:rPr lang="en-US" sz="1600" b="1" baseline="30000">
                  <a:solidFill>
                    <a:srgbClr val="000066"/>
                  </a:solidFill>
                  <a:latin typeface="Bookman Old Style" charset="0"/>
                </a:rPr>
                <a:t>31+ </a:t>
              </a:r>
              <a:r>
                <a:rPr lang="en-US" sz="1600" b="1">
                  <a:solidFill>
                    <a:srgbClr val="000066"/>
                  </a:solidFill>
                  <a:latin typeface="Bookman Old Style" charset="0"/>
                  <a:sym typeface="MS PGothic" charset="0"/>
                </a:rPr>
                <a:t>=&gt; </a:t>
              </a:r>
              <a:r>
                <a:rPr lang="en-US" sz="1600" b="1" baseline="30000">
                  <a:solidFill>
                    <a:srgbClr val="FF0000"/>
                  </a:solidFill>
                  <a:latin typeface="Bookman Old Style" charset="0"/>
                </a:rPr>
                <a:t>197</a:t>
              </a:r>
              <a:r>
                <a:rPr lang="en-US" sz="1600" b="1">
                  <a:solidFill>
                    <a:srgbClr val="FF0000"/>
                  </a:solidFill>
                  <a:latin typeface="Bookman Old Style" charset="0"/>
                </a:rPr>
                <a:t>Au</a:t>
              </a:r>
              <a:r>
                <a:rPr lang="en-US" sz="1600" b="1" baseline="30000">
                  <a:solidFill>
                    <a:srgbClr val="FF0000"/>
                  </a:solidFill>
                  <a:latin typeface="Bookman Old Style" charset="0"/>
                </a:rPr>
                <a:t>79+</a:t>
              </a:r>
              <a:endParaRPr lang="ru-RU" sz="1600" b="1">
                <a:solidFill>
                  <a:srgbClr val="FF0000"/>
                </a:solidFill>
                <a:latin typeface="Bookman Old Style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21425"/>
            <a:ext cx="2133600" cy="476250"/>
          </a:xfrm>
        </p:spPr>
        <p:txBody>
          <a:bodyPr anchor="b"/>
          <a:lstStyle/>
          <a:p>
            <a:fld id="{0D407510-CD4E-4320-B1B7-E77576364A8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948556"/>
      </p:ext>
    </p:extLst>
  </p:cSld>
  <p:clrMapOvr>
    <a:masterClrMapping/>
  </p:clrMapOvr>
  <p:transition advTm="28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0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1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5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28" grpId="0" animBg="1"/>
      <p:bldP spid="128" grpId="1" animBg="1"/>
      <p:bldP spid="130" grpId="0" animBg="1"/>
      <p:bldP spid="130" grpId="1" animBg="1"/>
      <p:bldP spid="1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NICA-Logo_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977" y="48240"/>
            <a:ext cx="1498600" cy="738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NICA_scheme_v_2.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91858"/>
            <a:ext cx="8604448" cy="483764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714500" y="4437724"/>
            <a:ext cx="1092200" cy="609600"/>
          </a:xfrm>
          <a:prstGeom prst="straightConnector1">
            <a:avLst/>
          </a:prstGeom>
          <a:ln>
            <a:noFill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787036" y="1847850"/>
            <a:ext cx="943464" cy="104775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8" idx="0"/>
          </p:cNvCxnSpPr>
          <p:nvPr/>
        </p:nvCxnSpPr>
        <p:spPr>
          <a:xfrm flipH="1" flipV="1">
            <a:off x="7236844" y="2996952"/>
            <a:ext cx="1" cy="1065974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807200" y="4062926"/>
            <a:ext cx="85928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000090"/>
              </a:buClr>
            </a:pPr>
            <a:r>
              <a:rPr lang="en-US" b="1" i="1" dirty="0">
                <a:solidFill>
                  <a:srgbClr val="000090"/>
                </a:solidFill>
              </a:rPr>
              <a:t>MPD </a:t>
            </a:r>
          </a:p>
        </p:txBody>
      </p:sp>
      <p:sp>
        <p:nvSpPr>
          <p:cNvPr id="22" name="AutoShape 4"/>
          <p:cNvSpPr>
            <a:spLocks noChangeAspect="1" noChangeArrowheads="1"/>
          </p:cNvSpPr>
          <p:nvPr/>
        </p:nvSpPr>
        <p:spPr bwMode="auto">
          <a:xfrm>
            <a:off x="971600" y="94970"/>
            <a:ext cx="5894805" cy="9278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FF0006"/>
                </a:solidFill>
              </a:rPr>
              <a:t>NICA</a:t>
            </a:r>
            <a:r>
              <a:rPr lang="ru-RU" sz="2800" b="1" dirty="0" smtClean="0">
                <a:solidFill>
                  <a:srgbClr val="FF0006"/>
                </a:solidFill>
              </a:rPr>
              <a:t> </a:t>
            </a:r>
            <a:r>
              <a:rPr lang="en-US" sz="2800" b="1" dirty="0" smtClean="0">
                <a:solidFill>
                  <a:srgbClr val="000090"/>
                </a:solidFill>
              </a:rPr>
              <a:t>facility</a:t>
            </a:r>
          </a:p>
          <a:p>
            <a:pPr algn="ctr"/>
            <a:r>
              <a:rPr lang="en-US" sz="2800" b="1" dirty="0" smtClean="0">
                <a:solidFill>
                  <a:srgbClr val="000090"/>
                </a:solidFill>
              </a:rPr>
              <a:t>(</a:t>
            </a:r>
            <a:r>
              <a:rPr lang="en-US" sz="2800" b="1" dirty="0" err="1" smtClean="0">
                <a:solidFill>
                  <a:srgbClr val="000090"/>
                </a:solidFill>
              </a:rPr>
              <a:t>Dubna</a:t>
            </a:r>
            <a:r>
              <a:rPr lang="en-US" sz="2800" b="1" dirty="0" smtClean="0">
                <a:solidFill>
                  <a:srgbClr val="000090"/>
                </a:solidFill>
              </a:rPr>
              <a:t>, Russia)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08725"/>
            <a:ext cx="2133600" cy="476250"/>
          </a:xfrm>
        </p:spPr>
        <p:txBody>
          <a:bodyPr anchor="b"/>
          <a:lstStyle/>
          <a:p>
            <a:fld id="{4480217B-8183-4E7A-98AC-12846F6965A4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6" t="2296" r="10344" b="589"/>
          <a:stretch/>
        </p:blipFill>
        <p:spPr>
          <a:xfrm>
            <a:off x="6159081" y="4430803"/>
            <a:ext cx="2106882" cy="206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1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17B-8183-4E7A-98AC-12846F6965A4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84" y="817360"/>
            <a:ext cx="4066511" cy="34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1"/>
          <p:cNvSpPr txBox="1">
            <a:spLocks noChangeArrowheads="1"/>
          </p:cNvSpPr>
          <p:nvPr/>
        </p:nvSpPr>
        <p:spPr bwMode="auto">
          <a:xfrm>
            <a:off x="0" y="5181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T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he </a:t>
            </a:r>
            <a:r>
              <a:rPr lang="en-US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main goal of the NICA experimental program is to map out the QCD phase diagram and to establish the properties of the different 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phases</a:t>
            </a:r>
            <a:endParaRPr lang="ru-RU" b="1" dirty="0">
              <a:solidFill>
                <a:srgbClr val="C00000"/>
              </a:solidFill>
              <a:latin typeface="+mj-lt"/>
              <a:cs typeface="Tahoma" pitchFamily="34" charset="0"/>
            </a:endParaRPr>
          </a:p>
        </p:txBody>
      </p:sp>
      <p:sp>
        <p:nvSpPr>
          <p:cNvPr id="48" name="Rectangle 22"/>
          <p:cNvSpPr/>
          <p:nvPr/>
        </p:nvSpPr>
        <p:spPr bwMode="auto">
          <a:xfrm>
            <a:off x="4159904" y="5115862"/>
            <a:ext cx="478659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u="sng" dirty="0" smtClean="0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  <a:sym typeface="SymbolPS" charset="0"/>
              </a:rPr>
              <a:t>Energy range</a:t>
            </a:r>
            <a:r>
              <a:rPr lang="en-US" b="1" i="1" dirty="0" smtClean="0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  <a:sym typeface="SymbolPS" charset="0"/>
              </a:rPr>
              <a:t>:</a:t>
            </a:r>
            <a:r>
              <a:rPr lang="en-US" b="1" dirty="0" smtClean="0">
                <a:solidFill>
                  <a:srgbClr val="1616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  <a:sym typeface="SymbolPS" charset="0"/>
              </a:rPr>
              <a:t> </a:t>
            </a:r>
            <a:r>
              <a:rPr lang="en-US" b="1" dirty="0">
                <a:solidFill>
                  <a:srgbClr val="1616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  <a:sym typeface="SymbolPS" charset="0"/>
              </a:rPr>
              <a:t>√</a:t>
            </a:r>
            <a:r>
              <a:rPr lang="en-US" b="1" dirty="0" err="1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  <a:sym typeface="SymbolPS" charset="0"/>
              </a:rPr>
              <a:t>s</a:t>
            </a:r>
            <a:r>
              <a:rPr lang="en-US" b="1" baseline="-25000" dirty="0" err="1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  <a:sym typeface="SymbolPS" charset="0"/>
              </a:rPr>
              <a:t>NN</a:t>
            </a:r>
            <a:r>
              <a:rPr lang="en-US" dirty="0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  <a:sym typeface="SymbolPS" charset="0"/>
              </a:rPr>
              <a:t>=</a:t>
            </a:r>
            <a:r>
              <a:rPr lang="en-US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4-11 </a:t>
            </a:r>
            <a:r>
              <a:rPr lang="en-US" dirty="0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</a:rPr>
              <a:t>GeV</a:t>
            </a:r>
            <a:r>
              <a:rPr lang="ru-RU" dirty="0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dirty="0" smtClean="0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</a:rPr>
              <a:t>Au-beam</a:t>
            </a:r>
            <a:r>
              <a:rPr lang="ru-RU" dirty="0" smtClean="0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dirty="0" smtClean="0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3188"/>
            <a:ext cx="4685413" cy="316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6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908300"/>
            <a:ext cx="393700" cy="25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 bwMode="auto">
          <a:xfrm>
            <a:off x="427397" y="663088"/>
            <a:ext cx="4176464" cy="707886"/>
          </a:xfrm>
          <a:prstGeom prst="rect">
            <a:avLst/>
          </a:prstGeom>
          <a:solidFill>
            <a:srgbClr val="FCF7FB">
              <a:alpha val="96000"/>
            </a:srgbClr>
          </a:solidFill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u="sng" dirty="0" smtClean="0">
                <a:solidFill>
                  <a:srgbClr val="000090"/>
                </a:solidFill>
              </a:rPr>
              <a:t>Stage 1:</a:t>
            </a:r>
            <a:r>
              <a:rPr lang="en-US" sz="2000" b="1" dirty="0" smtClean="0">
                <a:solidFill>
                  <a:srgbClr val="000090"/>
                </a:solidFill>
              </a:rPr>
              <a:t>         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000090"/>
                </a:solidFill>
              </a:rPr>
              <a:t>TPC, TOF, ECAL, FHCAL, FFD</a:t>
            </a:r>
            <a:endParaRPr lang="ru-RU" sz="2000" b="1" dirty="0" smtClean="0">
              <a:solidFill>
                <a:srgbClr val="000090"/>
              </a:solidFill>
            </a:endParaRPr>
          </a:p>
        </p:txBody>
      </p:sp>
      <p:sp>
        <p:nvSpPr>
          <p:cNvPr id="89" name="TextBox 7"/>
          <p:cNvSpPr txBox="1">
            <a:spLocks noChangeArrowheads="1"/>
          </p:cNvSpPr>
          <p:nvPr/>
        </p:nvSpPr>
        <p:spPr bwMode="auto">
          <a:xfrm>
            <a:off x="2268103" y="14251"/>
            <a:ext cx="454493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000090"/>
                </a:solidFill>
              </a:rPr>
              <a:t>ulti-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000090"/>
                </a:solidFill>
              </a:rPr>
              <a:t>urpose 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000090"/>
                </a:solidFill>
              </a:rPr>
              <a:t>etector (</a:t>
            </a:r>
            <a:r>
              <a:rPr lang="en-US" b="1" dirty="0" smtClean="0">
                <a:solidFill>
                  <a:srgbClr val="FF0000"/>
                </a:solidFill>
              </a:rPr>
              <a:t>MPD</a:t>
            </a:r>
            <a:r>
              <a:rPr lang="en-US" b="1" dirty="0" smtClean="0">
                <a:solidFill>
                  <a:srgbClr val="000090"/>
                </a:solidFill>
              </a:rPr>
              <a:t>)</a:t>
            </a:r>
            <a:endParaRPr lang="ru-RU" b="1" dirty="0">
              <a:solidFill>
                <a:srgbClr val="000090"/>
              </a:solidFill>
            </a:endParaRPr>
          </a:p>
        </p:txBody>
      </p:sp>
      <p:pic>
        <p:nvPicPr>
          <p:cNvPr id="90" name="Picture 6" descr="NICA-Logo_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25400"/>
            <a:ext cx="1244600" cy="61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611560" y="1558146"/>
            <a:ext cx="3681412" cy="2556727"/>
          </a:xfrm>
          <a:prstGeom prst="rect">
            <a:avLst/>
          </a:prstGeom>
          <a:solidFill>
            <a:srgbClr val="FBF1D7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racking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: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up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to |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Symbol" charset="2"/>
                <a:ea typeface="ＭＳ Ｐゴシック" charset="0"/>
                <a:cs typeface="Symbol" charset="2"/>
              </a:rPr>
              <a:t>h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|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&lt; 1.8 (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TPC)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          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PID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: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had.,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e,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Symbol" charset="2"/>
                <a:ea typeface="ＭＳ Ｐゴシック" charset="0"/>
                <a:cs typeface="Symbol" charset="2"/>
              </a:rPr>
              <a:t>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TOF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TPC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ECAL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)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Reaction: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centrality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&amp;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plane determination (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FHCal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08725"/>
            <a:ext cx="2133600" cy="476250"/>
          </a:xfrm>
        </p:spPr>
        <p:txBody>
          <a:bodyPr anchor="b"/>
          <a:lstStyle/>
          <a:p>
            <a:fld id="{4480217B-8183-4E7A-98AC-12846F6965A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683568" y="4457482"/>
            <a:ext cx="7418835" cy="1846659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sz="1275" b="1" dirty="0"/>
              <a:t>     </a:t>
            </a:r>
            <a:r>
              <a:rPr lang="en-US" altLang="ru-RU" b="1" dirty="0">
                <a:solidFill>
                  <a:srgbClr val="000099"/>
                </a:solidFill>
              </a:rPr>
              <a:t>Detector requirements: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sz="1600" b="1" dirty="0" smtClean="0"/>
              <a:t>Large </a:t>
            </a:r>
            <a:r>
              <a:rPr lang="en-US" altLang="ru-RU" sz="1600" b="1" dirty="0"/>
              <a:t>homogenous acceptance : 2</a:t>
            </a:r>
            <a:r>
              <a:rPr lang="en-US" altLang="ru-RU" sz="1600" b="1" dirty="0">
                <a:latin typeface="Symbol" panose="05050102010706020507" pitchFamily="18" charset="2"/>
              </a:rPr>
              <a:t>p</a:t>
            </a:r>
            <a:r>
              <a:rPr lang="en-US" altLang="ru-RU" sz="1600" b="1" dirty="0"/>
              <a:t> in </a:t>
            </a:r>
            <a:r>
              <a:rPr lang="en-US" altLang="ru-RU" sz="1600" b="1" dirty="0" err="1"/>
              <a:t>athimutal</a:t>
            </a:r>
            <a:r>
              <a:rPr lang="en-US" altLang="ru-RU" sz="1600" b="1" dirty="0"/>
              <a:t> angle, |</a:t>
            </a:r>
            <a:r>
              <a:rPr lang="en-US" altLang="ru-RU" sz="1600" b="1" dirty="0">
                <a:latin typeface="Symbol" panose="05050102010706020507" pitchFamily="18" charset="2"/>
              </a:rPr>
              <a:t>h</a:t>
            </a:r>
            <a:r>
              <a:rPr lang="en-US" altLang="ru-RU" sz="1600" b="1" dirty="0"/>
              <a:t>|&lt;3, 0.1&lt;</a:t>
            </a:r>
            <a:r>
              <a:rPr lang="en-US" altLang="ru-RU" sz="1600" b="1" dirty="0" err="1"/>
              <a:t>p</a:t>
            </a:r>
            <a:r>
              <a:rPr lang="en-US" altLang="ru-RU" sz="1600" b="1" baseline="-25000" dirty="0" err="1"/>
              <a:t>t</a:t>
            </a:r>
            <a:r>
              <a:rPr lang="en-US" altLang="ru-RU" sz="1600" b="1" dirty="0"/>
              <a:t>&lt;3 GeV/c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sz="1600" b="1" dirty="0" smtClean="0"/>
              <a:t>High </a:t>
            </a:r>
            <a:r>
              <a:rPr lang="en-US" altLang="ru-RU" sz="1600" b="1" dirty="0"/>
              <a:t>efficient 3-D track </a:t>
            </a:r>
            <a:r>
              <a:rPr lang="en-US" altLang="ru-RU" sz="1600" b="1" dirty="0" smtClean="0"/>
              <a:t>reconstruction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sz="1600" b="1" dirty="0"/>
              <a:t>P</a:t>
            </a:r>
            <a:r>
              <a:rPr lang="en-US" altLang="ru-RU" sz="1600" b="1" dirty="0" smtClean="0"/>
              <a:t>owerful </a:t>
            </a:r>
            <a:r>
              <a:rPr lang="en-US" altLang="ru-RU" sz="1600" b="1" dirty="0"/>
              <a:t>PID: </a:t>
            </a:r>
            <a:r>
              <a:rPr lang="en-US" altLang="ru-RU" sz="1600" b="1" dirty="0">
                <a:latin typeface="Symbol" panose="05050102010706020507" pitchFamily="18" charset="2"/>
              </a:rPr>
              <a:t>p</a:t>
            </a:r>
            <a:r>
              <a:rPr lang="en-US" altLang="ru-RU" sz="1600" b="1" dirty="0"/>
              <a:t>/K up to 1.5 GeV/c, K/p up to 3.0 GeV/c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sz="1600" b="1" dirty="0" smtClean="0"/>
              <a:t>ECAL </a:t>
            </a:r>
            <a:r>
              <a:rPr lang="en-US" altLang="ru-RU" sz="1600" b="1" dirty="0"/>
              <a:t>for </a:t>
            </a:r>
            <a:r>
              <a:rPr lang="en-US" altLang="ru-RU" sz="1600" b="1" dirty="0">
                <a:latin typeface="Symbol" panose="05050102010706020507" pitchFamily="18" charset="2"/>
              </a:rPr>
              <a:t>g, </a:t>
            </a:r>
            <a:r>
              <a:rPr lang="en-US" altLang="ru-RU" sz="1600" b="1" dirty="0"/>
              <a:t>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sz="1600" b="1" dirty="0" smtClean="0"/>
              <a:t>Careful </a:t>
            </a:r>
            <a:r>
              <a:rPr lang="en-US" altLang="ru-RU" sz="1600" b="1" dirty="0"/>
              <a:t>event characterization: impact parameter &amp; event plane reconstruction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sz="1600" b="1" dirty="0"/>
              <a:t>H</a:t>
            </a:r>
            <a:r>
              <a:rPr lang="en-US" altLang="ru-RU" sz="1600" b="1" dirty="0" smtClean="0"/>
              <a:t>igh </a:t>
            </a:r>
            <a:r>
              <a:rPr lang="en-US" altLang="ru-RU" sz="1600" b="1" dirty="0"/>
              <a:t>event rate capability up to ~ 6 kHz</a:t>
            </a:r>
            <a:endParaRPr lang="ru-RU" altLang="ru-RU" sz="16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837" y="887909"/>
            <a:ext cx="3688400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226" y="3015166"/>
            <a:ext cx="5931922" cy="22496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87" y="655166"/>
            <a:ext cx="4295625" cy="1968700"/>
          </a:xfrm>
          <a:prstGeom prst="rect">
            <a:avLst/>
          </a:prstGeom>
        </p:spPr>
      </p:pic>
      <p:sp>
        <p:nvSpPr>
          <p:cNvPr id="45059" name="Rectangle 10"/>
          <p:cNvSpPr>
            <a:spLocks noGrp="1" noChangeArrowheads="1"/>
          </p:cNvSpPr>
          <p:nvPr>
            <p:ph type="title"/>
          </p:nvPr>
        </p:nvSpPr>
        <p:spPr>
          <a:xfrm>
            <a:off x="1" y="-27384"/>
            <a:ext cx="9125148" cy="41286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ru-RU" sz="2400" b="1" dirty="0" smtClean="0">
                <a:solidFill>
                  <a:srgbClr val="C00000"/>
                </a:solidFill>
              </a:rPr>
              <a:t>Spectators in ion collisions.</a:t>
            </a:r>
            <a:endParaRPr lang="ru-RU" altLang="ru-RU" sz="2400" b="1" dirty="0" smtClean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66387" y="6359483"/>
            <a:ext cx="2133600" cy="365125"/>
          </a:xfrm>
        </p:spPr>
        <p:txBody>
          <a:bodyPr/>
          <a:lstStyle/>
          <a:p>
            <a:fld id="{772F6320-E713-4509-BF40-D5AE5585B1B5}" type="slidenum">
              <a:rPr lang="ru-RU" smtClean="0"/>
              <a:pPr/>
              <a:t>6</a:t>
            </a:fld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193226" y="3154482"/>
            <a:ext cx="2170862" cy="6483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 flipH="1" flipV="1">
            <a:off x="2627784" y="2199908"/>
            <a:ext cx="184892" cy="7161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1560" y="3909698"/>
            <a:ext cx="2724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</a:rPr>
              <a:t>Reaction plane:</a:t>
            </a:r>
          </a:p>
          <a:p>
            <a:r>
              <a:rPr lang="en-GB" sz="2000" dirty="0" smtClean="0">
                <a:solidFill>
                  <a:srgbClr val="C00000"/>
                </a:solidFill>
              </a:rPr>
              <a:t>plane of </a:t>
            </a:r>
            <a:r>
              <a:rPr lang="en-GB" sz="2000" b="1" i="1" dirty="0" smtClean="0">
                <a:solidFill>
                  <a:srgbClr val="C00000"/>
                </a:solidFill>
              </a:rPr>
              <a:t>b</a:t>
            </a:r>
            <a:r>
              <a:rPr lang="en-GB" sz="2000" dirty="0" smtClean="0">
                <a:solidFill>
                  <a:srgbClr val="C00000"/>
                </a:solidFill>
              </a:rPr>
              <a:t> and </a:t>
            </a:r>
            <a:r>
              <a:rPr lang="en-GB" sz="2000" b="1" i="1" dirty="0" smtClean="0">
                <a:solidFill>
                  <a:srgbClr val="C00000"/>
                </a:solidFill>
              </a:rPr>
              <a:t>Z</a:t>
            </a:r>
            <a:r>
              <a:rPr lang="en-GB" sz="2000" dirty="0" smtClean="0">
                <a:solidFill>
                  <a:srgbClr val="C00000"/>
                </a:solidFill>
              </a:rPr>
              <a:t> (beam).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8723" y="2815111"/>
            <a:ext cx="1325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1"/>
                </a:solidFill>
              </a:rPr>
              <a:t>spectators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1637" y="918487"/>
            <a:ext cx="4389500" cy="1402202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 flipV="1">
            <a:off x="5356804" y="2329957"/>
            <a:ext cx="0" cy="81525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7956376" y="2317072"/>
            <a:ext cx="0" cy="69809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7" idx="2"/>
          </p:cNvCxnSpPr>
          <p:nvPr/>
        </p:nvCxnSpPr>
        <p:spPr>
          <a:xfrm>
            <a:off x="3051579" y="3215221"/>
            <a:ext cx="793337" cy="12147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1520" y="5523894"/>
            <a:ext cx="820891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Spectators are effective tool in the measurements of  centrality and the reaction plane of collisions.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Spectators are sensitive to the fragmentation models.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Can spectators be an additional probe of the fireball?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67944" y="548680"/>
            <a:ext cx="5026186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Spectators – non-interacting projectile nuclear fragments.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2406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3688400" cy="28775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556792"/>
            <a:ext cx="2078916" cy="18716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7944" y="3861048"/>
            <a:ext cx="80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FHCal</a:t>
            </a:r>
            <a:endParaRPr lang="ru-RU" b="1" dirty="0"/>
          </a:p>
        </p:txBody>
      </p:sp>
      <p:cxnSp>
        <p:nvCxnSpPr>
          <p:cNvPr id="11" name="Прямая со стрелкой 10"/>
          <p:cNvCxnSpPr>
            <a:stCxn id="9" idx="0"/>
          </p:cNvCxnSpPr>
          <p:nvPr/>
        </p:nvCxnSpPr>
        <p:spPr>
          <a:xfrm flipV="1">
            <a:off x="4468257" y="2996952"/>
            <a:ext cx="247759" cy="864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3347864" y="2420889"/>
            <a:ext cx="1008112" cy="14401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79512" y="4293096"/>
            <a:ext cx="4032448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ru-RU" sz="1800" b="1" u="sng" dirty="0">
                <a:latin typeface="Calibri" pitchFamily="34" charset="0"/>
              </a:rPr>
              <a:t>Two </a:t>
            </a:r>
            <a:r>
              <a:rPr lang="en-US" altLang="ru-RU" sz="1800" b="1" u="sng" dirty="0" smtClean="0">
                <a:latin typeface="Calibri" pitchFamily="34" charset="0"/>
              </a:rPr>
              <a:t>arms </a:t>
            </a:r>
            <a:r>
              <a:rPr lang="en-US" altLang="ru-RU" sz="1800" b="1" u="sng" dirty="0">
                <a:latin typeface="Calibri" pitchFamily="34" charset="0"/>
              </a:rPr>
              <a:t>of hadron </a:t>
            </a:r>
            <a:r>
              <a:rPr lang="en-US" altLang="ru-RU" sz="1800" b="1" u="sng" dirty="0" smtClean="0">
                <a:latin typeface="Calibri" pitchFamily="34" charset="0"/>
              </a:rPr>
              <a:t>calorimeter</a:t>
            </a:r>
            <a:r>
              <a:rPr lang="en-US" altLang="ru-RU" sz="1800" b="1" dirty="0" smtClean="0">
                <a:latin typeface="Calibri" pitchFamily="34" charset="0"/>
              </a:rPr>
              <a:t> at </a:t>
            </a:r>
            <a:r>
              <a:rPr lang="en-US" altLang="ru-RU" sz="1800" b="1" dirty="0">
                <a:latin typeface="Calibri" pitchFamily="34" charset="0"/>
              </a:rPr>
              <a:t>opposite sides in forward </a:t>
            </a:r>
            <a:r>
              <a:rPr lang="en-US" altLang="ru-RU" sz="1800" b="1" dirty="0" smtClean="0">
                <a:latin typeface="Calibri" pitchFamily="34" charset="0"/>
              </a:rPr>
              <a:t>regions</a:t>
            </a:r>
            <a:r>
              <a:rPr lang="en-US" altLang="ru-RU" sz="1800" b="1" dirty="0">
                <a:latin typeface="Calibri" pitchFamily="34" charset="0"/>
              </a:rPr>
              <a:t>.</a:t>
            </a:r>
            <a:endParaRPr lang="en-US" altLang="ru-RU" sz="1800" b="1" dirty="0" smtClean="0">
              <a:latin typeface="Calibri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ru-RU" sz="1800" b="1" dirty="0">
                <a:latin typeface="Calibri" pitchFamily="34" charset="0"/>
              </a:rPr>
              <a:t>A</a:t>
            </a:r>
            <a:r>
              <a:rPr lang="en-US" altLang="ru-RU" sz="1800" b="1" dirty="0" smtClean="0">
                <a:latin typeface="Calibri" pitchFamily="34" charset="0"/>
              </a:rPr>
              <a:t>t </a:t>
            </a:r>
            <a:r>
              <a:rPr lang="en-US" altLang="ru-RU" sz="1800" b="1" dirty="0">
                <a:latin typeface="Calibri" pitchFamily="34" charset="0"/>
              </a:rPr>
              <a:t>the distance </a:t>
            </a:r>
            <a:r>
              <a:rPr lang="en-US" altLang="ru-RU" sz="1800" b="1" dirty="0" smtClean="0">
                <a:latin typeface="Calibri" pitchFamily="34" charset="0"/>
              </a:rPr>
              <a:t>3.2 </a:t>
            </a:r>
            <a:r>
              <a:rPr lang="en-US" altLang="ru-RU" sz="1800" b="1" dirty="0">
                <a:latin typeface="Calibri" pitchFamily="34" charset="0"/>
              </a:rPr>
              <a:t>meters from the interaction point</a:t>
            </a:r>
            <a:r>
              <a:rPr lang="en-US" altLang="ru-RU" sz="1800" b="1" dirty="0" smtClean="0">
                <a:latin typeface="Calibri" pitchFamily="34" charset="0"/>
              </a:rPr>
              <a:t>. 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ru-RU" sz="1800" b="1" dirty="0" smtClean="0">
                <a:latin typeface="Calibri" pitchFamily="34" charset="0"/>
              </a:rPr>
              <a:t>Available acceptance corresponds to </a:t>
            </a:r>
            <a:r>
              <a:rPr lang="en-US" altLang="ru-RU" sz="1800" b="1" dirty="0" err="1" smtClean="0">
                <a:latin typeface="Calibri" pitchFamily="34" charset="0"/>
              </a:rPr>
              <a:t>pseudorapidity</a:t>
            </a:r>
            <a:r>
              <a:rPr lang="en-US" altLang="ru-RU" sz="1800" b="1" dirty="0" smtClean="0">
                <a:latin typeface="Calibri" pitchFamily="34" charset="0"/>
              </a:rPr>
              <a:t>   2.0&lt;</a:t>
            </a:r>
            <a:r>
              <a:rPr lang="en-US" altLang="ru-RU" sz="1800" b="1" dirty="0" smtClean="0">
                <a:latin typeface="Calibri" pitchFamily="34" charset="0"/>
                <a:sym typeface="Symbol"/>
              </a:rPr>
              <a:t> &lt;5.0</a:t>
            </a:r>
            <a:endParaRPr lang="ru-RU" altLang="ru-RU" sz="1800" b="1" dirty="0"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4048" y="4077072"/>
            <a:ext cx="4104456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/>
              <a:t>FHCAL consists </a:t>
            </a:r>
            <a:r>
              <a:rPr lang="en-US" b="1" dirty="0"/>
              <a:t>of </a:t>
            </a:r>
            <a:r>
              <a:rPr lang="en-US" b="1" dirty="0" smtClean="0"/>
              <a:t>2x44 modules.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/>
              <a:t>~1x1 </a:t>
            </a:r>
            <a:r>
              <a:rPr lang="en-US" b="1" dirty="0"/>
              <a:t>m</a:t>
            </a:r>
            <a:r>
              <a:rPr lang="en-US" b="1" baseline="30000" dirty="0"/>
              <a:t>2</a:t>
            </a:r>
            <a:r>
              <a:rPr lang="en-US" b="1" dirty="0"/>
              <a:t> </a:t>
            </a:r>
            <a:r>
              <a:rPr lang="en-US" b="1" dirty="0" smtClean="0"/>
              <a:t> each part.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/>
              <a:t>Beam hole 15x15 cm</a:t>
            </a:r>
            <a:r>
              <a:rPr lang="en-US" b="1" baseline="30000" dirty="0" smtClean="0"/>
              <a:t>2</a:t>
            </a:r>
            <a:r>
              <a:rPr lang="en-US" b="1" dirty="0" smtClean="0"/>
              <a:t>.</a:t>
            </a:r>
            <a:endParaRPr lang="ru-RU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/>
              <a:t>Lead/scintillator sampling calorimeter.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/>
              <a:t>Longitudinal segmentation;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/>
              <a:t>Light readout- WLS-fibers;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/>
              <a:t>7 sections/photodetectors in each module.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7380312" y="1700808"/>
            <a:ext cx="1581943" cy="1552465"/>
            <a:chOff x="901838" y="501362"/>
            <a:chExt cx="5117961" cy="5300724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901838" y="501362"/>
              <a:ext cx="5117961" cy="5300724"/>
              <a:chOff x="2363" y="0"/>
              <a:chExt cx="3078222" cy="2869303"/>
            </a:xfrm>
          </p:grpSpPr>
          <p:grpSp>
            <p:nvGrpSpPr>
              <p:cNvPr id="21" name="Group 5"/>
              <p:cNvGrpSpPr>
                <a:grpSpLocks/>
              </p:cNvGrpSpPr>
              <p:nvPr/>
            </p:nvGrpSpPr>
            <p:grpSpPr bwMode="auto">
              <a:xfrm>
                <a:off x="2363" y="0"/>
                <a:ext cx="3078222" cy="2869303"/>
                <a:chOff x="1228457" y="0"/>
                <a:chExt cx="1561" cy="1634"/>
              </a:xfrm>
            </p:grpSpPr>
            <p:grpSp>
              <p:nvGrpSpPr>
                <p:cNvPr id="27" name="Group 6"/>
                <p:cNvGrpSpPr>
                  <a:grpSpLocks/>
                </p:cNvGrpSpPr>
                <p:nvPr/>
              </p:nvGrpSpPr>
              <p:grpSpPr bwMode="auto">
                <a:xfrm>
                  <a:off x="1229094" y="46"/>
                  <a:ext cx="924" cy="989"/>
                  <a:chOff x="1229094" y="46"/>
                  <a:chExt cx="924" cy="989"/>
                </a:xfrm>
              </p:grpSpPr>
              <p:sp>
                <p:nvSpPr>
                  <p:cNvPr id="134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1229094" y="102"/>
                    <a:ext cx="924" cy="933"/>
                  </a:xfrm>
                  <a:prstGeom prst="cube">
                    <a:avLst>
                      <a:gd name="adj" fmla="val 10167"/>
                    </a:avLst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5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1229844" y="46"/>
                    <a:ext cx="174" cy="148"/>
                  </a:xfrm>
                  <a:prstGeom prst="cube">
                    <a:avLst>
                      <a:gd name="adj" fmla="val 61764"/>
                    </a:avLst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6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1229105" y="46"/>
                    <a:ext cx="174" cy="148"/>
                  </a:xfrm>
                  <a:prstGeom prst="cube">
                    <a:avLst>
                      <a:gd name="adj" fmla="val 61764"/>
                    </a:avLst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7" name="AutoShape 10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1229916" y="104"/>
                    <a:ext cx="114" cy="79"/>
                  </a:xfrm>
                  <a:prstGeom prst="parallelogram">
                    <a:avLst>
                      <a:gd name="adj" fmla="val 98728"/>
                    </a:avLst>
                  </a:prstGeom>
                  <a:solidFill>
                    <a:srgbClr val="888888"/>
                  </a:solidFill>
                  <a:ln w="9525" algn="ctr">
                    <a:solidFill>
                      <a:srgbClr val="8A8A8A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8" name="AutoShape 11"/>
                <p:cNvSpPr>
                  <a:spLocks noChangeAspect="1" noChangeArrowheads="1"/>
                </p:cNvSpPr>
                <p:nvPr/>
              </p:nvSpPr>
              <p:spPr bwMode="auto">
                <a:xfrm>
                  <a:off x="1229074" y="189"/>
                  <a:ext cx="856" cy="872"/>
                </a:xfrm>
                <a:prstGeom prst="cube">
                  <a:avLst>
                    <a:gd name="adj" fmla="val 3926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" name="Freeform 12"/>
                <p:cNvSpPr>
                  <a:spLocks noChangeAspect="1"/>
                </p:cNvSpPr>
                <p:nvPr/>
              </p:nvSpPr>
              <p:spPr bwMode="auto">
                <a:xfrm>
                  <a:off x="1229074" y="164"/>
                  <a:ext cx="826" cy="896"/>
                </a:xfrm>
                <a:custGeom>
                  <a:avLst/>
                  <a:gdLst>
                    <a:gd name="T0" fmla="*/ 244 w 826"/>
                    <a:gd name="T1" fmla="*/ 54 h 896"/>
                    <a:gd name="T2" fmla="*/ 826 w 826"/>
                    <a:gd name="T3" fmla="*/ 55 h 896"/>
                    <a:gd name="T4" fmla="*/ 826 w 826"/>
                    <a:gd name="T5" fmla="*/ 896 h 896"/>
                    <a:gd name="T6" fmla="*/ 0 w 826"/>
                    <a:gd name="T7" fmla="*/ 896 h 896"/>
                    <a:gd name="T8" fmla="*/ 0 w 826"/>
                    <a:gd name="T9" fmla="*/ 0 h 896"/>
                    <a:gd name="T10" fmla="*/ 246 w 826"/>
                    <a:gd name="T11" fmla="*/ 2 h 896"/>
                    <a:gd name="T12" fmla="*/ 244 w 826"/>
                    <a:gd name="T13" fmla="*/ 54 h 8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6"/>
                    <a:gd name="T22" fmla="*/ 0 h 896"/>
                    <a:gd name="T23" fmla="*/ 826 w 826"/>
                    <a:gd name="T24" fmla="*/ 896 h 89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6" h="896">
                      <a:moveTo>
                        <a:pt x="244" y="54"/>
                      </a:moveTo>
                      <a:lnTo>
                        <a:pt x="826" y="55"/>
                      </a:lnTo>
                      <a:lnTo>
                        <a:pt x="826" y="896"/>
                      </a:lnTo>
                      <a:lnTo>
                        <a:pt x="0" y="896"/>
                      </a:lnTo>
                      <a:lnTo>
                        <a:pt x="0" y="0"/>
                      </a:lnTo>
                      <a:lnTo>
                        <a:pt x="246" y="2"/>
                      </a:lnTo>
                      <a:lnTo>
                        <a:pt x="244" y="5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" name="AutoShape 13"/>
                <p:cNvSpPr>
                  <a:spLocks noChangeAspect="1" noChangeArrowheads="1"/>
                </p:cNvSpPr>
                <p:nvPr/>
              </p:nvSpPr>
              <p:spPr bwMode="auto">
                <a:xfrm>
                  <a:off x="1229128" y="257"/>
                  <a:ext cx="724" cy="741"/>
                </a:xfrm>
                <a:prstGeom prst="roundRect">
                  <a:avLst>
                    <a:gd name="adj" fmla="val 16764"/>
                  </a:avLst>
                </a:prstGeom>
                <a:solidFill>
                  <a:schemeClr val="accent1"/>
                </a:solidFill>
                <a:ln w="28575">
                  <a:solidFill>
                    <a:srgbClr val="00CC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" name="AutoShape 14"/>
                <p:cNvSpPr>
                  <a:spLocks noChangeAspect="1" noChangeArrowheads="1"/>
                </p:cNvSpPr>
                <p:nvPr/>
              </p:nvSpPr>
              <p:spPr bwMode="auto">
                <a:xfrm>
                  <a:off x="1229071" y="138"/>
                  <a:ext cx="280" cy="28"/>
                </a:xfrm>
                <a:prstGeom prst="parallelogram">
                  <a:avLst>
                    <a:gd name="adj" fmla="val 121343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" name="Freeform 15"/>
                <p:cNvSpPr>
                  <a:spLocks noChangeAspect="1"/>
                </p:cNvSpPr>
                <p:nvPr/>
              </p:nvSpPr>
              <p:spPr bwMode="auto">
                <a:xfrm>
                  <a:off x="1229318" y="139"/>
                  <a:ext cx="33" cy="81"/>
                </a:xfrm>
                <a:custGeom>
                  <a:avLst/>
                  <a:gdLst>
                    <a:gd name="T0" fmla="*/ 0 w 33"/>
                    <a:gd name="T1" fmla="*/ 28 h 81"/>
                    <a:gd name="T2" fmla="*/ 33 w 33"/>
                    <a:gd name="T3" fmla="*/ 0 h 81"/>
                    <a:gd name="T4" fmla="*/ 32 w 33"/>
                    <a:gd name="T5" fmla="*/ 55 h 81"/>
                    <a:gd name="T6" fmla="*/ 0 w 33"/>
                    <a:gd name="T7" fmla="*/ 81 h 81"/>
                    <a:gd name="T8" fmla="*/ 0 w 33"/>
                    <a:gd name="T9" fmla="*/ 28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81"/>
                    <a:gd name="T17" fmla="*/ 33 w 33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81">
                      <a:moveTo>
                        <a:pt x="0" y="28"/>
                      </a:moveTo>
                      <a:lnTo>
                        <a:pt x="33" y="0"/>
                      </a:lnTo>
                      <a:lnTo>
                        <a:pt x="32" y="55"/>
                      </a:lnTo>
                      <a:lnTo>
                        <a:pt x="0" y="81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" name="Arc 16"/>
                <p:cNvSpPr>
                  <a:spLocks noChangeAspect="1"/>
                </p:cNvSpPr>
                <p:nvPr/>
              </p:nvSpPr>
              <p:spPr bwMode="auto">
                <a:xfrm rot="21549114" flipV="1">
                  <a:off x="1229043" y="143"/>
                  <a:ext cx="396" cy="46"/>
                </a:xfrm>
                <a:custGeom>
                  <a:avLst/>
                  <a:gdLst>
                    <a:gd name="T0" fmla="*/ 0 w 16087"/>
                    <a:gd name="T1" fmla="*/ 0 h 18140"/>
                    <a:gd name="T2" fmla="*/ 0 w 16087"/>
                    <a:gd name="T3" fmla="*/ 0 h 18140"/>
                    <a:gd name="T4" fmla="*/ 0 w 16087"/>
                    <a:gd name="T5" fmla="*/ 0 h 18140"/>
                    <a:gd name="T6" fmla="*/ 0 60000 65536"/>
                    <a:gd name="T7" fmla="*/ 0 60000 65536"/>
                    <a:gd name="T8" fmla="*/ 0 60000 65536"/>
                    <a:gd name="T9" fmla="*/ 0 w 16087"/>
                    <a:gd name="T10" fmla="*/ 0 h 18140"/>
                    <a:gd name="T11" fmla="*/ 16087 w 16087"/>
                    <a:gd name="T12" fmla="*/ 18140 h 18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087" h="18140" fill="none" extrusionOk="0">
                      <a:moveTo>
                        <a:pt x="11726" y="-1"/>
                      </a:moveTo>
                      <a:cubicBezTo>
                        <a:pt x="13338" y="1042"/>
                        <a:pt x="14805" y="2295"/>
                        <a:pt x="16087" y="3725"/>
                      </a:cubicBezTo>
                    </a:path>
                    <a:path w="16087" h="18140" stroke="0" extrusionOk="0">
                      <a:moveTo>
                        <a:pt x="11726" y="-1"/>
                      </a:moveTo>
                      <a:cubicBezTo>
                        <a:pt x="13338" y="1042"/>
                        <a:pt x="14805" y="2295"/>
                        <a:pt x="16087" y="3725"/>
                      </a:cubicBezTo>
                      <a:lnTo>
                        <a:pt x="0" y="18140"/>
                      </a:lnTo>
                      <a:lnTo>
                        <a:pt x="11726" y="-1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" name="Arc 17"/>
                <p:cNvSpPr>
                  <a:spLocks noChangeAspect="1"/>
                </p:cNvSpPr>
                <p:nvPr/>
              </p:nvSpPr>
              <p:spPr bwMode="auto">
                <a:xfrm rot="11110049" flipV="1">
                  <a:off x="1229140" y="190"/>
                  <a:ext cx="459" cy="209"/>
                </a:xfrm>
                <a:custGeom>
                  <a:avLst/>
                  <a:gdLst>
                    <a:gd name="T0" fmla="*/ 0 w 21235"/>
                    <a:gd name="T1" fmla="*/ 0 h 17590"/>
                    <a:gd name="T2" fmla="*/ 0 w 21235"/>
                    <a:gd name="T3" fmla="*/ 0 h 17590"/>
                    <a:gd name="T4" fmla="*/ 0 w 21235"/>
                    <a:gd name="T5" fmla="*/ 0 h 17590"/>
                    <a:gd name="T6" fmla="*/ 0 60000 65536"/>
                    <a:gd name="T7" fmla="*/ 0 60000 65536"/>
                    <a:gd name="T8" fmla="*/ 0 60000 65536"/>
                    <a:gd name="T9" fmla="*/ 0 w 21235"/>
                    <a:gd name="T10" fmla="*/ 0 h 17590"/>
                    <a:gd name="T11" fmla="*/ 21235 w 21235"/>
                    <a:gd name="T12" fmla="*/ 17590 h 175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35" h="17590" fill="none" extrusionOk="0">
                      <a:moveTo>
                        <a:pt x="12536" y="-1"/>
                      </a:moveTo>
                      <a:cubicBezTo>
                        <a:pt x="17092" y="3247"/>
                        <a:pt x="20211" y="8136"/>
                        <a:pt x="21235" y="13637"/>
                      </a:cubicBezTo>
                    </a:path>
                    <a:path w="21235" h="17590" stroke="0" extrusionOk="0">
                      <a:moveTo>
                        <a:pt x="12536" y="-1"/>
                      </a:moveTo>
                      <a:cubicBezTo>
                        <a:pt x="17092" y="3247"/>
                        <a:pt x="20211" y="8136"/>
                        <a:pt x="21235" y="13637"/>
                      </a:cubicBezTo>
                      <a:lnTo>
                        <a:pt x="0" y="17590"/>
                      </a:lnTo>
                      <a:lnTo>
                        <a:pt x="12536" y="-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" name="Arc 18"/>
                <p:cNvSpPr>
                  <a:spLocks noChangeAspect="1"/>
                </p:cNvSpPr>
                <p:nvPr/>
              </p:nvSpPr>
              <p:spPr bwMode="auto">
                <a:xfrm rot="255756" flipH="1">
                  <a:off x="1229192" y="195"/>
                  <a:ext cx="308" cy="191"/>
                </a:xfrm>
                <a:custGeom>
                  <a:avLst/>
                  <a:gdLst>
                    <a:gd name="T0" fmla="*/ 0 w 18868"/>
                    <a:gd name="T1" fmla="*/ 0 h 18818"/>
                    <a:gd name="T2" fmla="*/ 0 w 18868"/>
                    <a:gd name="T3" fmla="*/ 0 h 18818"/>
                    <a:gd name="T4" fmla="*/ 0 w 18868"/>
                    <a:gd name="T5" fmla="*/ 0 h 18818"/>
                    <a:gd name="T6" fmla="*/ 0 60000 65536"/>
                    <a:gd name="T7" fmla="*/ 0 60000 65536"/>
                    <a:gd name="T8" fmla="*/ 0 60000 65536"/>
                    <a:gd name="T9" fmla="*/ 0 w 18868"/>
                    <a:gd name="T10" fmla="*/ 0 h 18818"/>
                    <a:gd name="T11" fmla="*/ 18868 w 18868"/>
                    <a:gd name="T12" fmla="*/ 18818 h 188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868" h="18818" fill="none" extrusionOk="0">
                      <a:moveTo>
                        <a:pt x="10603" y="-1"/>
                      </a:moveTo>
                      <a:cubicBezTo>
                        <a:pt x="14070" y="1953"/>
                        <a:pt x="16930" y="4826"/>
                        <a:pt x="18867" y="8303"/>
                      </a:cubicBezTo>
                    </a:path>
                    <a:path w="18868" h="18818" stroke="0" extrusionOk="0">
                      <a:moveTo>
                        <a:pt x="10603" y="-1"/>
                      </a:moveTo>
                      <a:cubicBezTo>
                        <a:pt x="14070" y="1953"/>
                        <a:pt x="16930" y="4826"/>
                        <a:pt x="18867" y="8303"/>
                      </a:cubicBezTo>
                      <a:lnTo>
                        <a:pt x="0" y="18818"/>
                      </a:lnTo>
                      <a:lnTo>
                        <a:pt x="10603" y="-1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" name="AutoShap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1229122" y="253"/>
                  <a:ext cx="735" cy="752"/>
                </a:xfrm>
                <a:prstGeom prst="roundRect">
                  <a:avLst>
                    <a:gd name="adj" fmla="val 16764"/>
                  </a:avLst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" name="AutoShape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229135" y="265"/>
                  <a:ext cx="708" cy="727"/>
                </a:xfrm>
                <a:prstGeom prst="roundRect">
                  <a:avLst>
                    <a:gd name="adj" fmla="val 16764"/>
                  </a:avLst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" name="Arc 21"/>
                <p:cNvSpPr>
                  <a:spLocks noChangeAspect="1"/>
                </p:cNvSpPr>
                <p:nvPr/>
              </p:nvSpPr>
              <p:spPr bwMode="auto">
                <a:xfrm rot="10507534" flipV="1">
                  <a:off x="1229130" y="182"/>
                  <a:ext cx="326" cy="180"/>
                </a:xfrm>
                <a:custGeom>
                  <a:avLst/>
                  <a:gdLst>
                    <a:gd name="T0" fmla="*/ 0 w 20465"/>
                    <a:gd name="T1" fmla="*/ 0 h 20476"/>
                    <a:gd name="T2" fmla="*/ 0 w 20465"/>
                    <a:gd name="T3" fmla="*/ 0 h 20476"/>
                    <a:gd name="T4" fmla="*/ 0 w 20465"/>
                    <a:gd name="T5" fmla="*/ 0 h 20476"/>
                    <a:gd name="T6" fmla="*/ 0 60000 65536"/>
                    <a:gd name="T7" fmla="*/ 0 60000 65536"/>
                    <a:gd name="T8" fmla="*/ 0 60000 65536"/>
                    <a:gd name="T9" fmla="*/ 0 w 20465"/>
                    <a:gd name="T10" fmla="*/ 0 h 20476"/>
                    <a:gd name="T11" fmla="*/ 20465 w 20465"/>
                    <a:gd name="T12" fmla="*/ 20476 h 204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465" h="20476" fill="none" extrusionOk="0">
                      <a:moveTo>
                        <a:pt x="6877" y="0"/>
                      </a:moveTo>
                      <a:cubicBezTo>
                        <a:pt x="13277" y="2150"/>
                        <a:pt x="18304" y="7168"/>
                        <a:pt x="20464" y="13565"/>
                      </a:cubicBezTo>
                    </a:path>
                    <a:path w="20465" h="20476" stroke="0" extrusionOk="0">
                      <a:moveTo>
                        <a:pt x="6877" y="0"/>
                      </a:moveTo>
                      <a:cubicBezTo>
                        <a:pt x="13277" y="2150"/>
                        <a:pt x="18304" y="7168"/>
                        <a:pt x="20464" y="13565"/>
                      </a:cubicBezTo>
                      <a:lnTo>
                        <a:pt x="0" y="20476"/>
                      </a:lnTo>
                      <a:lnTo>
                        <a:pt x="6877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cxnSp>
              <p:nvCxnSpPr>
                <p:cNvPr id="39" name="Line 22"/>
                <p:cNvCxnSpPr/>
                <p:nvPr/>
              </p:nvCxnSpPr>
              <p:spPr bwMode="auto">
                <a:xfrm flipH="1">
                  <a:off x="1229152" y="291"/>
                  <a:ext cx="10" cy="14"/>
                </a:xfrm>
                <a:prstGeom prst="line">
                  <a:avLst/>
                </a:prstGeom>
                <a:noFill/>
                <a:ln w="9525">
                  <a:solidFill>
                    <a:srgbClr val="00CC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40" name="Group 23"/>
                <p:cNvGrpSpPr>
                  <a:grpSpLocks/>
                </p:cNvGrpSpPr>
                <p:nvPr/>
              </p:nvGrpSpPr>
              <p:grpSpPr bwMode="auto">
                <a:xfrm>
                  <a:off x="1228979" y="157"/>
                  <a:ext cx="924" cy="989"/>
                  <a:chOff x="1228979" y="157"/>
                  <a:chExt cx="924" cy="989"/>
                </a:xfrm>
              </p:grpSpPr>
              <p:sp>
                <p:nvSpPr>
                  <p:cNvPr id="130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1228979" y="213"/>
                    <a:ext cx="924" cy="933"/>
                  </a:xfrm>
                  <a:prstGeom prst="cube">
                    <a:avLst>
                      <a:gd name="adj" fmla="val 10167"/>
                    </a:avLst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1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1229729" y="157"/>
                    <a:ext cx="174" cy="148"/>
                  </a:xfrm>
                  <a:prstGeom prst="cube">
                    <a:avLst>
                      <a:gd name="adj" fmla="val 61764"/>
                    </a:avLst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2" name="AutoShape 26"/>
                  <p:cNvSpPr>
                    <a:spLocks noChangeArrowheads="1"/>
                  </p:cNvSpPr>
                  <p:nvPr/>
                </p:nvSpPr>
                <p:spPr bwMode="auto">
                  <a:xfrm>
                    <a:off x="1228990" y="157"/>
                    <a:ext cx="174" cy="148"/>
                  </a:xfrm>
                  <a:prstGeom prst="cube">
                    <a:avLst>
                      <a:gd name="adj" fmla="val 61764"/>
                    </a:avLst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3" name="AutoShape 27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1229801" y="215"/>
                    <a:ext cx="114" cy="79"/>
                  </a:xfrm>
                  <a:prstGeom prst="parallelogram">
                    <a:avLst>
                      <a:gd name="adj" fmla="val 98728"/>
                    </a:avLst>
                  </a:prstGeom>
                  <a:solidFill>
                    <a:srgbClr val="888888"/>
                  </a:solidFill>
                  <a:ln w="9525" algn="ctr">
                    <a:solidFill>
                      <a:srgbClr val="8A8A8A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41" name="AutoShap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1228954" y="302"/>
                  <a:ext cx="856" cy="872"/>
                </a:xfrm>
                <a:prstGeom prst="cube">
                  <a:avLst>
                    <a:gd name="adj" fmla="val 3926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" name="Freeform 29"/>
                <p:cNvSpPr>
                  <a:spLocks noChangeAspect="1"/>
                </p:cNvSpPr>
                <p:nvPr/>
              </p:nvSpPr>
              <p:spPr bwMode="auto">
                <a:xfrm>
                  <a:off x="1228954" y="277"/>
                  <a:ext cx="826" cy="896"/>
                </a:xfrm>
                <a:custGeom>
                  <a:avLst/>
                  <a:gdLst>
                    <a:gd name="T0" fmla="*/ 244 w 826"/>
                    <a:gd name="T1" fmla="*/ 54 h 896"/>
                    <a:gd name="T2" fmla="*/ 826 w 826"/>
                    <a:gd name="T3" fmla="*/ 55 h 896"/>
                    <a:gd name="T4" fmla="*/ 826 w 826"/>
                    <a:gd name="T5" fmla="*/ 896 h 896"/>
                    <a:gd name="T6" fmla="*/ 0 w 826"/>
                    <a:gd name="T7" fmla="*/ 896 h 896"/>
                    <a:gd name="T8" fmla="*/ 0 w 826"/>
                    <a:gd name="T9" fmla="*/ 0 h 896"/>
                    <a:gd name="T10" fmla="*/ 246 w 826"/>
                    <a:gd name="T11" fmla="*/ 2 h 896"/>
                    <a:gd name="T12" fmla="*/ 244 w 826"/>
                    <a:gd name="T13" fmla="*/ 54 h 8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6"/>
                    <a:gd name="T22" fmla="*/ 0 h 896"/>
                    <a:gd name="T23" fmla="*/ 826 w 826"/>
                    <a:gd name="T24" fmla="*/ 896 h 89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6" h="896">
                      <a:moveTo>
                        <a:pt x="244" y="54"/>
                      </a:moveTo>
                      <a:lnTo>
                        <a:pt x="826" y="55"/>
                      </a:lnTo>
                      <a:lnTo>
                        <a:pt x="826" y="896"/>
                      </a:lnTo>
                      <a:lnTo>
                        <a:pt x="0" y="896"/>
                      </a:lnTo>
                      <a:lnTo>
                        <a:pt x="0" y="0"/>
                      </a:lnTo>
                      <a:lnTo>
                        <a:pt x="246" y="2"/>
                      </a:lnTo>
                      <a:lnTo>
                        <a:pt x="244" y="5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" name="AutoShape 30"/>
                <p:cNvSpPr>
                  <a:spLocks noChangeAspect="1" noChangeArrowheads="1"/>
                </p:cNvSpPr>
                <p:nvPr/>
              </p:nvSpPr>
              <p:spPr bwMode="auto">
                <a:xfrm>
                  <a:off x="1229008" y="370"/>
                  <a:ext cx="724" cy="741"/>
                </a:xfrm>
                <a:prstGeom prst="roundRect">
                  <a:avLst>
                    <a:gd name="adj" fmla="val 16764"/>
                  </a:avLst>
                </a:prstGeom>
                <a:solidFill>
                  <a:schemeClr val="accent1"/>
                </a:solidFill>
                <a:ln w="28575">
                  <a:solidFill>
                    <a:srgbClr val="00CC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AutoShap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1228951" y="251"/>
                  <a:ext cx="280" cy="28"/>
                </a:xfrm>
                <a:prstGeom prst="parallelogram">
                  <a:avLst>
                    <a:gd name="adj" fmla="val 121343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5" name="Freeform 32"/>
                <p:cNvSpPr>
                  <a:spLocks noChangeAspect="1"/>
                </p:cNvSpPr>
                <p:nvPr/>
              </p:nvSpPr>
              <p:spPr bwMode="auto">
                <a:xfrm>
                  <a:off x="1229198" y="252"/>
                  <a:ext cx="33" cy="81"/>
                </a:xfrm>
                <a:custGeom>
                  <a:avLst/>
                  <a:gdLst>
                    <a:gd name="T0" fmla="*/ 0 w 33"/>
                    <a:gd name="T1" fmla="*/ 28 h 81"/>
                    <a:gd name="T2" fmla="*/ 33 w 33"/>
                    <a:gd name="T3" fmla="*/ 0 h 81"/>
                    <a:gd name="T4" fmla="*/ 32 w 33"/>
                    <a:gd name="T5" fmla="*/ 55 h 81"/>
                    <a:gd name="T6" fmla="*/ 0 w 33"/>
                    <a:gd name="T7" fmla="*/ 81 h 81"/>
                    <a:gd name="T8" fmla="*/ 0 w 33"/>
                    <a:gd name="T9" fmla="*/ 28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81"/>
                    <a:gd name="T17" fmla="*/ 33 w 33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81">
                      <a:moveTo>
                        <a:pt x="0" y="28"/>
                      </a:moveTo>
                      <a:lnTo>
                        <a:pt x="33" y="0"/>
                      </a:lnTo>
                      <a:lnTo>
                        <a:pt x="32" y="55"/>
                      </a:lnTo>
                      <a:lnTo>
                        <a:pt x="0" y="81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" name="Arc 33"/>
                <p:cNvSpPr>
                  <a:spLocks noChangeAspect="1"/>
                </p:cNvSpPr>
                <p:nvPr/>
              </p:nvSpPr>
              <p:spPr bwMode="auto">
                <a:xfrm rot="21549114" flipV="1">
                  <a:off x="1228923" y="255"/>
                  <a:ext cx="429" cy="46"/>
                </a:xfrm>
                <a:custGeom>
                  <a:avLst/>
                  <a:gdLst>
                    <a:gd name="T0" fmla="*/ 0 w 17459"/>
                    <a:gd name="T1" fmla="*/ 0 h 18140"/>
                    <a:gd name="T2" fmla="*/ 0 w 17459"/>
                    <a:gd name="T3" fmla="*/ 0 h 18140"/>
                    <a:gd name="T4" fmla="*/ 0 w 17459"/>
                    <a:gd name="T5" fmla="*/ 0 h 18140"/>
                    <a:gd name="T6" fmla="*/ 0 60000 65536"/>
                    <a:gd name="T7" fmla="*/ 0 60000 65536"/>
                    <a:gd name="T8" fmla="*/ 0 60000 65536"/>
                    <a:gd name="T9" fmla="*/ 0 w 17459"/>
                    <a:gd name="T10" fmla="*/ 0 h 18140"/>
                    <a:gd name="T11" fmla="*/ 17459 w 17459"/>
                    <a:gd name="T12" fmla="*/ 18140 h 18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459" h="18140" fill="none" extrusionOk="0">
                      <a:moveTo>
                        <a:pt x="11726" y="-1"/>
                      </a:moveTo>
                      <a:cubicBezTo>
                        <a:pt x="13953" y="1439"/>
                        <a:pt x="15897" y="3278"/>
                        <a:pt x="17458" y="5422"/>
                      </a:cubicBezTo>
                    </a:path>
                    <a:path w="17459" h="18140" stroke="0" extrusionOk="0">
                      <a:moveTo>
                        <a:pt x="11726" y="-1"/>
                      </a:moveTo>
                      <a:cubicBezTo>
                        <a:pt x="13953" y="1439"/>
                        <a:pt x="15897" y="3278"/>
                        <a:pt x="17458" y="5422"/>
                      </a:cubicBezTo>
                      <a:lnTo>
                        <a:pt x="0" y="18140"/>
                      </a:lnTo>
                      <a:lnTo>
                        <a:pt x="11726" y="-1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7" name="Arc 34"/>
                <p:cNvSpPr>
                  <a:spLocks noChangeAspect="1"/>
                </p:cNvSpPr>
                <p:nvPr/>
              </p:nvSpPr>
              <p:spPr bwMode="auto">
                <a:xfrm rot="11110049" flipV="1">
                  <a:off x="1229020" y="303"/>
                  <a:ext cx="459" cy="209"/>
                </a:xfrm>
                <a:custGeom>
                  <a:avLst/>
                  <a:gdLst>
                    <a:gd name="T0" fmla="*/ 0 w 21235"/>
                    <a:gd name="T1" fmla="*/ 0 h 17590"/>
                    <a:gd name="T2" fmla="*/ 0 w 21235"/>
                    <a:gd name="T3" fmla="*/ 0 h 17590"/>
                    <a:gd name="T4" fmla="*/ 0 w 21235"/>
                    <a:gd name="T5" fmla="*/ 0 h 17590"/>
                    <a:gd name="T6" fmla="*/ 0 60000 65536"/>
                    <a:gd name="T7" fmla="*/ 0 60000 65536"/>
                    <a:gd name="T8" fmla="*/ 0 60000 65536"/>
                    <a:gd name="T9" fmla="*/ 0 w 21235"/>
                    <a:gd name="T10" fmla="*/ 0 h 17590"/>
                    <a:gd name="T11" fmla="*/ 21235 w 21235"/>
                    <a:gd name="T12" fmla="*/ 17590 h 175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35" h="17590" fill="none" extrusionOk="0">
                      <a:moveTo>
                        <a:pt x="12536" y="-1"/>
                      </a:moveTo>
                      <a:cubicBezTo>
                        <a:pt x="17092" y="3247"/>
                        <a:pt x="20211" y="8136"/>
                        <a:pt x="21235" y="13637"/>
                      </a:cubicBezTo>
                    </a:path>
                    <a:path w="21235" h="17590" stroke="0" extrusionOk="0">
                      <a:moveTo>
                        <a:pt x="12536" y="-1"/>
                      </a:moveTo>
                      <a:cubicBezTo>
                        <a:pt x="17092" y="3247"/>
                        <a:pt x="20211" y="8136"/>
                        <a:pt x="21235" y="13637"/>
                      </a:cubicBezTo>
                      <a:lnTo>
                        <a:pt x="0" y="17590"/>
                      </a:lnTo>
                      <a:lnTo>
                        <a:pt x="12536" y="-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" name="Arc 35"/>
                <p:cNvSpPr>
                  <a:spLocks noChangeAspect="1"/>
                </p:cNvSpPr>
                <p:nvPr/>
              </p:nvSpPr>
              <p:spPr bwMode="auto">
                <a:xfrm rot="255756" flipH="1">
                  <a:off x="1229072" y="308"/>
                  <a:ext cx="308" cy="191"/>
                </a:xfrm>
                <a:custGeom>
                  <a:avLst/>
                  <a:gdLst>
                    <a:gd name="T0" fmla="*/ 0 w 18868"/>
                    <a:gd name="T1" fmla="*/ 0 h 18818"/>
                    <a:gd name="T2" fmla="*/ 0 w 18868"/>
                    <a:gd name="T3" fmla="*/ 0 h 18818"/>
                    <a:gd name="T4" fmla="*/ 0 w 18868"/>
                    <a:gd name="T5" fmla="*/ 0 h 18818"/>
                    <a:gd name="T6" fmla="*/ 0 60000 65536"/>
                    <a:gd name="T7" fmla="*/ 0 60000 65536"/>
                    <a:gd name="T8" fmla="*/ 0 60000 65536"/>
                    <a:gd name="T9" fmla="*/ 0 w 18868"/>
                    <a:gd name="T10" fmla="*/ 0 h 18818"/>
                    <a:gd name="T11" fmla="*/ 18868 w 18868"/>
                    <a:gd name="T12" fmla="*/ 18818 h 188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868" h="18818" fill="none" extrusionOk="0">
                      <a:moveTo>
                        <a:pt x="10603" y="-1"/>
                      </a:moveTo>
                      <a:cubicBezTo>
                        <a:pt x="14070" y="1953"/>
                        <a:pt x="16930" y="4826"/>
                        <a:pt x="18867" y="8303"/>
                      </a:cubicBezTo>
                    </a:path>
                    <a:path w="18868" h="18818" stroke="0" extrusionOk="0">
                      <a:moveTo>
                        <a:pt x="10603" y="-1"/>
                      </a:moveTo>
                      <a:cubicBezTo>
                        <a:pt x="14070" y="1953"/>
                        <a:pt x="16930" y="4826"/>
                        <a:pt x="18867" y="8303"/>
                      </a:cubicBezTo>
                      <a:lnTo>
                        <a:pt x="0" y="18818"/>
                      </a:lnTo>
                      <a:lnTo>
                        <a:pt x="10603" y="-1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9" name="AutoShap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1229002" y="366"/>
                  <a:ext cx="735" cy="752"/>
                </a:xfrm>
                <a:prstGeom prst="roundRect">
                  <a:avLst>
                    <a:gd name="adj" fmla="val 16764"/>
                  </a:avLst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0" name="AutoShap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229015" y="378"/>
                  <a:ext cx="708" cy="727"/>
                </a:xfrm>
                <a:prstGeom prst="roundRect">
                  <a:avLst>
                    <a:gd name="adj" fmla="val 16764"/>
                  </a:avLst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" name="Arc 38"/>
                <p:cNvSpPr>
                  <a:spLocks noChangeAspect="1"/>
                </p:cNvSpPr>
                <p:nvPr/>
              </p:nvSpPr>
              <p:spPr bwMode="auto">
                <a:xfrm rot="10507534" flipV="1">
                  <a:off x="1229010" y="295"/>
                  <a:ext cx="326" cy="180"/>
                </a:xfrm>
                <a:custGeom>
                  <a:avLst/>
                  <a:gdLst>
                    <a:gd name="T0" fmla="*/ 0 w 20465"/>
                    <a:gd name="T1" fmla="*/ 0 h 20476"/>
                    <a:gd name="T2" fmla="*/ 0 w 20465"/>
                    <a:gd name="T3" fmla="*/ 0 h 20476"/>
                    <a:gd name="T4" fmla="*/ 0 w 20465"/>
                    <a:gd name="T5" fmla="*/ 0 h 20476"/>
                    <a:gd name="T6" fmla="*/ 0 60000 65536"/>
                    <a:gd name="T7" fmla="*/ 0 60000 65536"/>
                    <a:gd name="T8" fmla="*/ 0 60000 65536"/>
                    <a:gd name="T9" fmla="*/ 0 w 20465"/>
                    <a:gd name="T10" fmla="*/ 0 h 20476"/>
                    <a:gd name="T11" fmla="*/ 20465 w 20465"/>
                    <a:gd name="T12" fmla="*/ 20476 h 204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465" h="20476" fill="none" extrusionOk="0">
                      <a:moveTo>
                        <a:pt x="6877" y="0"/>
                      </a:moveTo>
                      <a:cubicBezTo>
                        <a:pt x="13277" y="2150"/>
                        <a:pt x="18304" y="7168"/>
                        <a:pt x="20464" y="13565"/>
                      </a:cubicBezTo>
                    </a:path>
                    <a:path w="20465" h="20476" stroke="0" extrusionOk="0">
                      <a:moveTo>
                        <a:pt x="6877" y="0"/>
                      </a:moveTo>
                      <a:cubicBezTo>
                        <a:pt x="13277" y="2150"/>
                        <a:pt x="18304" y="7168"/>
                        <a:pt x="20464" y="13565"/>
                      </a:cubicBezTo>
                      <a:lnTo>
                        <a:pt x="0" y="20476"/>
                      </a:lnTo>
                      <a:lnTo>
                        <a:pt x="6877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cxnSp>
              <p:nvCxnSpPr>
                <p:cNvPr id="52" name="Line 39"/>
                <p:cNvCxnSpPr/>
                <p:nvPr/>
              </p:nvCxnSpPr>
              <p:spPr bwMode="auto">
                <a:xfrm flipH="1">
                  <a:off x="1229032" y="404"/>
                  <a:ext cx="10" cy="14"/>
                </a:xfrm>
                <a:prstGeom prst="line">
                  <a:avLst/>
                </a:prstGeom>
                <a:noFill/>
                <a:ln w="9525">
                  <a:solidFill>
                    <a:srgbClr val="00CC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53" name="Group 40"/>
                <p:cNvGrpSpPr>
                  <a:grpSpLocks/>
                </p:cNvGrpSpPr>
                <p:nvPr/>
              </p:nvGrpSpPr>
              <p:grpSpPr bwMode="auto">
                <a:xfrm>
                  <a:off x="1228859" y="275"/>
                  <a:ext cx="924" cy="989"/>
                  <a:chOff x="1228859" y="275"/>
                  <a:chExt cx="924" cy="989"/>
                </a:xfrm>
              </p:grpSpPr>
              <p:sp>
                <p:nvSpPr>
                  <p:cNvPr id="126" name="AutoShape 41"/>
                  <p:cNvSpPr>
                    <a:spLocks noChangeArrowheads="1"/>
                  </p:cNvSpPr>
                  <p:nvPr/>
                </p:nvSpPr>
                <p:spPr bwMode="auto">
                  <a:xfrm>
                    <a:off x="1228859" y="331"/>
                    <a:ext cx="924" cy="933"/>
                  </a:xfrm>
                  <a:prstGeom prst="cube">
                    <a:avLst>
                      <a:gd name="adj" fmla="val 10167"/>
                    </a:avLst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7" name="AutoShape 42"/>
                  <p:cNvSpPr>
                    <a:spLocks noChangeArrowheads="1"/>
                  </p:cNvSpPr>
                  <p:nvPr/>
                </p:nvSpPr>
                <p:spPr bwMode="auto">
                  <a:xfrm>
                    <a:off x="1229609" y="275"/>
                    <a:ext cx="174" cy="148"/>
                  </a:xfrm>
                  <a:prstGeom prst="cube">
                    <a:avLst>
                      <a:gd name="adj" fmla="val 61764"/>
                    </a:avLst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8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1228870" y="275"/>
                    <a:ext cx="174" cy="148"/>
                  </a:xfrm>
                  <a:prstGeom prst="cube">
                    <a:avLst>
                      <a:gd name="adj" fmla="val 61764"/>
                    </a:avLst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9" name="AutoShape 44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1229681" y="333"/>
                    <a:ext cx="114" cy="79"/>
                  </a:xfrm>
                  <a:prstGeom prst="parallelogram">
                    <a:avLst>
                      <a:gd name="adj" fmla="val 98728"/>
                    </a:avLst>
                  </a:prstGeom>
                  <a:solidFill>
                    <a:srgbClr val="888888"/>
                  </a:solidFill>
                  <a:ln w="9525" algn="ctr">
                    <a:solidFill>
                      <a:srgbClr val="8A8A8A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4" name="AutoShap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1228833" y="423"/>
                  <a:ext cx="856" cy="872"/>
                </a:xfrm>
                <a:prstGeom prst="cube">
                  <a:avLst>
                    <a:gd name="adj" fmla="val 3926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" name="Freeform 46"/>
                <p:cNvSpPr>
                  <a:spLocks noChangeAspect="1"/>
                </p:cNvSpPr>
                <p:nvPr/>
              </p:nvSpPr>
              <p:spPr bwMode="auto">
                <a:xfrm>
                  <a:off x="1228833" y="398"/>
                  <a:ext cx="826" cy="896"/>
                </a:xfrm>
                <a:custGeom>
                  <a:avLst/>
                  <a:gdLst>
                    <a:gd name="T0" fmla="*/ 244 w 826"/>
                    <a:gd name="T1" fmla="*/ 54 h 896"/>
                    <a:gd name="T2" fmla="*/ 826 w 826"/>
                    <a:gd name="T3" fmla="*/ 55 h 896"/>
                    <a:gd name="T4" fmla="*/ 826 w 826"/>
                    <a:gd name="T5" fmla="*/ 896 h 896"/>
                    <a:gd name="T6" fmla="*/ 0 w 826"/>
                    <a:gd name="T7" fmla="*/ 896 h 896"/>
                    <a:gd name="T8" fmla="*/ 0 w 826"/>
                    <a:gd name="T9" fmla="*/ 0 h 896"/>
                    <a:gd name="T10" fmla="*/ 246 w 826"/>
                    <a:gd name="T11" fmla="*/ 2 h 896"/>
                    <a:gd name="T12" fmla="*/ 244 w 826"/>
                    <a:gd name="T13" fmla="*/ 54 h 8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6"/>
                    <a:gd name="T22" fmla="*/ 0 h 896"/>
                    <a:gd name="T23" fmla="*/ 826 w 826"/>
                    <a:gd name="T24" fmla="*/ 896 h 89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6" h="896">
                      <a:moveTo>
                        <a:pt x="244" y="54"/>
                      </a:moveTo>
                      <a:lnTo>
                        <a:pt x="826" y="55"/>
                      </a:lnTo>
                      <a:lnTo>
                        <a:pt x="826" y="896"/>
                      </a:lnTo>
                      <a:lnTo>
                        <a:pt x="0" y="896"/>
                      </a:lnTo>
                      <a:lnTo>
                        <a:pt x="0" y="0"/>
                      </a:lnTo>
                      <a:lnTo>
                        <a:pt x="246" y="2"/>
                      </a:lnTo>
                      <a:lnTo>
                        <a:pt x="244" y="5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" name="AutoShape 47"/>
                <p:cNvSpPr>
                  <a:spLocks noChangeAspect="1" noChangeArrowheads="1"/>
                </p:cNvSpPr>
                <p:nvPr/>
              </p:nvSpPr>
              <p:spPr bwMode="auto">
                <a:xfrm>
                  <a:off x="1228887" y="491"/>
                  <a:ext cx="724" cy="741"/>
                </a:xfrm>
                <a:prstGeom prst="roundRect">
                  <a:avLst>
                    <a:gd name="adj" fmla="val 16764"/>
                  </a:avLst>
                </a:prstGeom>
                <a:solidFill>
                  <a:schemeClr val="accent1"/>
                </a:solidFill>
                <a:ln w="28575">
                  <a:solidFill>
                    <a:srgbClr val="00CC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" name="AutoShape 48"/>
                <p:cNvSpPr>
                  <a:spLocks noChangeAspect="1" noChangeArrowheads="1"/>
                </p:cNvSpPr>
                <p:nvPr/>
              </p:nvSpPr>
              <p:spPr bwMode="auto">
                <a:xfrm>
                  <a:off x="1228830" y="372"/>
                  <a:ext cx="280" cy="28"/>
                </a:xfrm>
                <a:prstGeom prst="parallelogram">
                  <a:avLst>
                    <a:gd name="adj" fmla="val 121343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" name="Freeform 49"/>
                <p:cNvSpPr>
                  <a:spLocks noChangeAspect="1"/>
                </p:cNvSpPr>
                <p:nvPr/>
              </p:nvSpPr>
              <p:spPr bwMode="auto">
                <a:xfrm>
                  <a:off x="1229077" y="373"/>
                  <a:ext cx="33" cy="81"/>
                </a:xfrm>
                <a:custGeom>
                  <a:avLst/>
                  <a:gdLst>
                    <a:gd name="T0" fmla="*/ 0 w 33"/>
                    <a:gd name="T1" fmla="*/ 28 h 81"/>
                    <a:gd name="T2" fmla="*/ 33 w 33"/>
                    <a:gd name="T3" fmla="*/ 0 h 81"/>
                    <a:gd name="T4" fmla="*/ 32 w 33"/>
                    <a:gd name="T5" fmla="*/ 55 h 81"/>
                    <a:gd name="T6" fmla="*/ 0 w 33"/>
                    <a:gd name="T7" fmla="*/ 81 h 81"/>
                    <a:gd name="T8" fmla="*/ 0 w 33"/>
                    <a:gd name="T9" fmla="*/ 28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81"/>
                    <a:gd name="T17" fmla="*/ 33 w 33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81">
                      <a:moveTo>
                        <a:pt x="0" y="28"/>
                      </a:moveTo>
                      <a:lnTo>
                        <a:pt x="33" y="0"/>
                      </a:lnTo>
                      <a:lnTo>
                        <a:pt x="32" y="55"/>
                      </a:lnTo>
                      <a:lnTo>
                        <a:pt x="0" y="81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" name="Arc 50"/>
                <p:cNvSpPr>
                  <a:spLocks noChangeAspect="1"/>
                </p:cNvSpPr>
                <p:nvPr/>
              </p:nvSpPr>
              <p:spPr bwMode="auto">
                <a:xfrm rot="21549114" flipV="1">
                  <a:off x="1228802" y="380"/>
                  <a:ext cx="434" cy="46"/>
                </a:xfrm>
                <a:custGeom>
                  <a:avLst/>
                  <a:gdLst>
                    <a:gd name="T0" fmla="*/ 0 w 17639"/>
                    <a:gd name="T1" fmla="*/ 0 h 18140"/>
                    <a:gd name="T2" fmla="*/ 0 w 17639"/>
                    <a:gd name="T3" fmla="*/ 0 h 18140"/>
                    <a:gd name="T4" fmla="*/ 0 w 17639"/>
                    <a:gd name="T5" fmla="*/ 0 h 18140"/>
                    <a:gd name="T6" fmla="*/ 0 60000 65536"/>
                    <a:gd name="T7" fmla="*/ 0 60000 65536"/>
                    <a:gd name="T8" fmla="*/ 0 60000 65536"/>
                    <a:gd name="T9" fmla="*/ 0 w 17639"/>
                    <a:gd name="T10" fmla="*/ 0 h 18140"/>
                    <a:gd name="T11" fmla="*/ 17639 w 17639"/>
                    <a:gd name="T12" fmla="*/ 18140 h 18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639" h="18140" fill="none" extrusionOk="0">
                      <a:moveTo>
                        <a:pt x="11726" y="-1"/>
                      </a:moveTo>
                      <a:cubicBezTo>
                        <a:pt x="14040" y="1496"/>
                        <a:pt x="16047" y="3421"/>
                        <a:pt x="17638" y="5672"/>
                      </a:cubicBezTo>
                    </a:path>
                    <a:path w="17639" h="18140" stroke="0" extrusionOk="0">
                      <a:moveTo>
                        <a:pt x="11726" y="-1"/>
                      </a:moveTo>
                      <a:cubicBezTo>
                        <a:pt x="14040" y="1496"/>
                        <a:pt x="16047" y="3421"/>
                        <a:pt x="17638" y="5672"/>
                      </a:cubicBezTo>
                      <a:lnTo>
                        <a:pt x="0" y="18140"/>
                      </a:lnTo>
                      <a:lnTo>
                        <a:pt x="11726" y="-1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" name="Arc 51"/>
                <p:cNvSpPr>
                  <a:spLocks noChangeAspect="1"/>
                </p:cNvSpPr>
                <p:nvPr/>
              </p:nvSpPr>
              <p:spPr bwMode="auto">
                <a:xfrm rot="11110049" flipV="1">
                  <a:off x="1228899" y="424"/>
                  <a:ext cx="459" cy="209"/>
                </a:xfrm>
                <a:custGeom>
                  <a:avLst/>
                  <a:gdLst>
                    <a:gd name="T0" fmla="*/ 0 w 21235"/>
                    <a:gd name="T1" fmla="*/ 0 h 17590"/>
                    <a:gd name="T2" fmla="*/ 0 w 21235"/>
                    <a:gd name="T3" fmla="*/ 0 h 17590"/>
                    <a:gd name="T4" fmla="*/ 0 w 21235"/>
                    <a:gd name="T5" fmla="*/ 0 h 17590"/>
                    <a:gd name="T6" fmla="*/ 0 60000 65536"/>
                    <a:gd name="T7" fmla="*/ 0 60000 65536"/>
                    <a:gd name="T8" fmla="*/ 0 60000 65536"/>
                    <a:gd name="T9" fmla="*/ 0 w 21235"/>
                    <a:gd name="T10" fmla="*/ 0 h 17590"/>
                    <a:gd name="T11" fmla="*/ 21235 w 21235"/>
                    <a:gd name="T12" fmla="*/ 17590 h 175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35" h="17590" fill="none" extrusionOk="0">
                      <a:moveTo>
                        <a:pt x="12536" y="-1"/>
                      </a:moveTo>
                      <a:cubicBezTo>
                        <a:pt x="17092" y="3247"/>
                        <a:pt x="20211" y="8136"/>
                        <a:pt x="21235" y="13637"/>
                      </a:cubicBezTo>
                    </a:path>
                    <a:path w="21235" h="17590" stroke="0" extrusionOk="0">
                      <a:moveTo>
                        <a:pt x="12536" y="-1"/>
                      </a:moveTo>
                      <a:cubicBezTo>
                        <a:pt x="17092" y="3247"/>
                        <a:pt x="20211" y="8136"/>
                        <a:pt x="21235" y="13637"/>
                      </a:cubicBezTo>
                      <a:lnTo>
                        <a:pt x="0" y="17590"/>
                      </a:lnTo>
                      <a:lnTo>
                        <a:pt x="12536" y="-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" name="Arc 52"/>
                <p:cNvSpPr>
                  <a:spLocks noChangeAspect="1"/>
                </p:cNvSpPr>
                <p:nvPr/>
              </p:nvSpPr>
              <p:spPr bwMode="auto">
                <a:xfrm rot="255756" flipH="1">
                  <a:off x="1228951" y="429"/>
                  <a:ext cx="308" cy="191"/>
                </a:xfrm>
                <a:custGeom>
                  <a:avLst/>
                  <a:gdLst>
                    <a:gd name="T0" fmla="*/ 0 w 18868"/>
                    <a:gd name="T1" fmla="*/ 0 h 18818"/>
                    <a:gd name="T2" fmla="*/ 0 w 18868"/>
                    <a:gd name="T3" fmla="*/ 0 h 18818"/>
                    <a:gd name="T4" fmla="*/ 0 w 18868"/>
                    <a:gd name="T5" fmla="*/ 0 h 18818"/>
                    <a:gd name="T6" fmla="*/ 0 60000 65536"/>
                    <a:gd name="T7" fmla="*/ 0 60000 65536"/>
                    <a:gd name="T8" fmla="*/ 0 60000 65536"/>
                    <a:gd name="T9" fmla="*/ 0 w 18868"/>
                    <a:gd name="T10" fmla="*/ 0 h 18818"/>
                    <a:gd name="T11" fmla="*/ 18868 w 18868"/>
                    <a:gd name="T12" fmla="*/ 18818 h 188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868" h="18818" fill="none" extrusionOk="0">
                      <a:moveTo>
                        <a:pt x="10603" y="-1"/>
                      </a:moveTo>
                      <a:cubicBezTo>
                        <a:pt x="14070" y="1953"/>
                        <a:pt x="16930" y="4826"/>
                        <a:pt x="18867" y="8303"/>
                      </a:cubicBezTo>
                    </a:path>
                    <a:path w="18868" h="18818" stroke="0" extrusionOk="0">
                      <a:moveTo>
                        <a:pt x="10603" y="-1"/>
                      </a:moveTo>
                      <a:cubicBezTo>
                        <a:pt x="14070" y="1953"/>
                        <a:pt x="16930" y="4826"/>
                        <a:pt x="18867" y="8303"/>
                      </a:cubicBezTo>
                      <a:lnTo>
                        <a:pt x="0" y="18818"/>
                      </a:lnTo>
                      <a:lnTo>
                        <a:pt x="10603" y="-1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" name="AutoShap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1228881" y="487"/>
                  <a:ext cx="735" cy="752"/>
                </a:xfrm>
                <a:prstGeom prst="roundRect">
                  <a:avLst>
                    <a:gd name="adj" fmla="val 16764"/>
                  </a:avLst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3" name="AutoShap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1228894" y="499"/>
                  <a:ext cx="708" cy="727"/>
                </a:xfrm>
                <a:prstGeom prst="roundRect">
                  <a:avLst>
                    <a:gd name="adj" fmla="val 16764"/>
                  </a:avLst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4" name="Arc 55"/>
                <p:cNvSpPr>
                  <a:spLocks noChangeAspect="1"/>
                </p:cNvSpPr>
                <p:nvPr/>
              </p:nvSpPr>
              <p:spPr bwMode="auto">
                <a:xfrm rot="10507534" flipV="1">
                  <a:off x="1228889" y="416"/>
                  <a:ext cx="326" cy="180"/>
                </a:xfrm>
                <a:custGeom>
                  <a:avLst/>
                  <a:gdLst>
                    <a:gd name="T0" fmla="*/ 0 w 20465"/>
                    <a:gd name="T1" fmla="*/ 0 h 20476"/>
                    <a:gd name="T2" fmla="*/ 0 w 20465"/>
                    <a:gd name="T3" fmla="*/ 0 h 20476"/>
                    <a:gd name="T4" fmla="*/ 0 w 20465"/>
                    <a:gd name="T5" fmla="*/ 0 h 20476"/>
                    <a:gd name="T6" fmla="*/ 0 60000 65536"/>
                    <a:gd name="T7" fmla="*/ 0 60000 65536"/>
                    <a:gd name="T8" fmla="*/ 0 60000 65536"/>
                    <a:gd name="T9" fmla="*/ 0 w 20465"/>
                    <a:gd name="T10" fmla="*/ 0 h 20476"/>
                    <a:gd name="T11" fmla="*/ 20465 w 20465"/>
                    <a:gd name="T12" fmla="*/ 20476 h 204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465" h="20476" fill="none" extrusionOk="0">
                      <a:moveTo>
                        <a:pt x="6877" y="0"/>
                      </a:moveTo>
                      <a:cubicBezTo>
                        <a:pt x="13277" y="2150"/>
                        <a:pt x="18304" y="7168"/>
                        <a:pt x="20464" y="13565"/>
                      </a:cubicBezTo>
                    </a:path>
                    <a:path w="20465" h="20476" stroke="0" extrusionOk="0">
                      <a:moveTo>
                        <a:pt x="6877" y="0"/>
                      </a:moveTo>
                      <a:cubicBezTo>
                        <a:pt x="13277" y="2150"/>
                        <a:pt x="18304" y="7168"/>
                        <a:pt x="20464" y="13565"/>
                      </a:cubicBezTo>
                      <a:lnTo>
                        <a:pt x="0" y="20476"/>
                      </a:lnTo>
                      <a:lnTo>
                        <a:pt x="6877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cxnSp>
              <p:nvCxnSpPr>
                <p:cNvPr id="65" name="Line 56"/>
                <p:cNvCxnSpPr/>
                <p:nvPr/>
              </p:nvCxnSpPr>
              <p:spPr bwMode="auto">
                <a:xfrm flipH="1">
                  <a:off x="1228911" y="525"/>
                  <a:ext cx="10" cy="14"/>
                </a:xfrm>
                <a:prstGeom prst="line">
                  <a:avLst/>
                </a:prstGeom>
                <a:noFill/>
                <a:ln w="9525">
                  <a:solidFill>
                    <a:srgbClr val="00CC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66" name="Group 57"/>
                <p:cNvGrpSpPr>
                  <a:grpSpLocks/>
                </p:cNvGrpSpPr>
                <p:nvPr/>
              </p:nvGrpSpPr>
              <p:grpSpPr bwMode="auto">
                <a:xfrm>
                  <a:off x="1228737" y="397"/>
                  <a:ext cx="924" cy="989"/>
                  <a:chOff x="1228737" y="397"/>
                  <a:chExt cx="924" cy="989"/>
                </a:xfrm>
              </p:grpSpPr>
              <p:sp>
                <p:nvSpPr>
                  <p:cNvPr id="122" name="AutoShape 58"/>
                  <p:cNvSpPr>
                    <a:spLocks noChangeArrowheads="1"/>
                  </p:cNvSpPr>
                  <p:nvPr/>
                </p:nvSpPr>
                <p:spPr bwMode="auto">
                  <a:xfrm>
                    <a:off x="1228737" y="453"/>
                    <a:ext cx="924" cy="933"/>
                  </a:xfrm>
                  <a:prstGeom prst="cube">
                    <a:avLst>
                      <a:gd name="adj" fmla="val 10167"/>
                    </a:avLst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" name="AutoShape 59"/>
                  <p:cNvSpPr>
                    <a:spLocks noChangeArrowheads="1"/>
                  </p:cNvSpPr>
                  <p:nvPr/>
                </p:nvSpPr>
                <p:spPr bwMode="auto">
                  <a:xfrm>
                    <a:off x="1229487" y="397"/>
                    <a:ext cx="174" cy="148"/>
                  </a:xfrm>
                  <a:prstGeom prst="cube">
                    <a:avLst>
                      <a:gd name="adj" fmla="val 61764"/>
                    </a:avLst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" name="AutoShape 60"/>
                  <p:cNvSpPr>
                    <a:spLocks noChangeArrowheads="1"/>
                  </p:cNvSpPr>
                  <p:nvPr/>
                </p:nvSpPr>
                <p:spPr bwMode="auto">
                  <a:xfrm>
                    <a:off x="1228748" y="397"/>
                    <a:ext cx="174" cy="148"/>
                  </a:xfrm>
                  <a:prstGeom prst="cube">
                    <a:avLst>
                      <a:gd name="adj" fmla="val 61764"/>
                    </a:avLst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" name="AutoShape 61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1229559" y="455"/>
                    <a:ext cx="114" cy="79"/>
                  </a:xfrm>
                  <a:prstGeom prst="parallelogram">
                    <a:avLst>
                      <a:gd name="adj" fmla="val 98728"/>
                    </a:avLst>
                  </a:prstGeom>
                  <a:solidFill>
                    <a:srgbClr val="888888"/>
                  </a:solidFill>
                  <a:ln w="9525" algn="ctr">
                    <a:solidFill>
                      <a:srgbClr val="8A8A8A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7" name="AutoShap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1228721" y="533"/>
                  <a:ext cx="856" cy="872"/>
                </a:xfrm>
                <a:prstGeom prst="cube">
                  <a:avLst>
                    <a:gd name="adj" fmla="val 3926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8" name="Freeform 63"/>
                <p:cNvSpPr>
                  <a:spLocks noChangeAspect="1"/>
                </p:cNvSpPr>
                <p:nvPr/>
              </p:nvSpPr>
              <p:spPr bwMode="auto">
                <a:xfrm>
                  <a:off x="1228721" y="508"/>
                  <a:ext cx="826" cy="896"/>
                </a:xfrm>
                <a:custGeom>
                  <a:avLst/>
                  <a:gdLst>
                    <a:gd name="T0" fmla="*/ 244 w 826"/>
                    <a:gd name="T1" fmla="*/ 54 h 896"/>
                    <a:gd name="T2" fmla="*/ 826 w 826"/>
                    <a:gd name="T3" fmla="*/ 55 h 896"/>
                    <a:gd name="T4" fmla="*/ 826 w 826"/>
                    <a:gd name="T5" fmla="*/ 896 h 896"/>
                    <a:gd name="T6" fmla="*/ 0 w 826"/>
                    <a:gd name="T7" fmla="*/ 896 h 896"/>
                    <a:gd name="T8" fmla="*/ 0 w 826"/>
                    <a:gd name="T9" fmla="*/ 0 h 896"/>
                    <a:gd name="T10" fmla="*/ 246 w 826"/>
                    <a:gd name="T11" fmla="*/ 2 h 896"/>
                    <a:gd name="T12" fmla="*/ 244 w 826"/>
                    <a:gd name="T13" fmla="*/ 54 h 8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6"/>
                    <a:gd name="T22" fmla="*/ 0 h 896"/>
                    <a:gd name="T23" fmla="*/ 826 w 826"/>
                    <a:gd name="T24" fmla="*/ 896 h 89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6" h="896">
                      <a:moveTo>
                        <a:pt x="244" y="54"/>
                      </a:moveTo>
                      <a:lnTo>
                        <a:pt x="826" y="55"/>
                      </a:lnTo>
                      <a:lnTo>
                        <a:pt x="826" y="896"/>
                      </a:lnTo>
                      <a:lnTo>
                        <a:pt x="0" y="896"/>
                      </a:lnTo>
                      <a:lnTo>
                        <a:pt x="0" y="0"/>
                      </a:lnTo>
                      <a:lnTo>
                        <a:pt x="246" y="2"/>
                      </a:lnTo>
                      <a:lnTo>
                        <a:pt x="244" y="5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" name="AutoShap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1228775" y="601"/>
                  <a:ext cx="724" cy="741"/>
                </a:xfrm>
                <a:prstGeom prst="roundRect">
                  <a:avLst>
                    <a:gd name="adj" fmla="val 16764"/>
                  </a:avLst>
                </a:prstGeom>
                <a:solidFill>
                  <a:schemeClr val="accent1"/>
                </a:solidFill>
                <a:ln w="28575">
                  <a:solidFill>
                    <a:srgbClr val="00CC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0" name="AutoShap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1228718" y="482"/>
                  <a:ext cx="280" cy="28"/>
                </a:xfrm>
                <a:prstGeom prst="parallelogram">
                  <a:avLst>
                    <a:gd name="adj" fmla="val 121343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" name="Freeform 66"/>
                <p:cNvSpPr>
                  <a:spLocks noChangeAspect="1"/>
                </p:cNvSpPr>
                <p:nvPr/>
              </p:nvSpPr>
              <p:spPr bwMode="auto">
                <a:xfrm>
                  <a:off x="1228965" y="483"/>
                  <a:ext cx="33" cy="81"/>
                </a:xfrm>
                <a:custGeom>
                  <a:avLst/>
                  <a:gdLst>
                    <a:gd name="T0" fmla="*/ 0 w 33"/>
                    <a:gd name="T1" fmla="*/ 28 h 81"/>
                    <a:gd name="T2" fmla="*/ 33 w 33"/>
                    <a:gd name="T3" fmla="*/ 0 h 81"/>
                    <a:gd name="T4" fmla="*/ 32 w 33"/>
                    <a:gd name="T5" fmla="*/ 55 h 81"/>
                    <a:gd name="T6" fmla="*/ 0 w 33"/>
                    <a:gd name="T7" fmla="*/ 81 h 81"/>
                    <a:gd name="T8" fmla="*/ 0 w 33"/>
                    <a:gd name="T9" fmla="*/ 28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81"/>
                    <a:gd name="T17" fmla="*/ 33 w 33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81">
                      <a:moveTo>
                        <a:pt x="0" y="28"/>
                      </a:moveTo>
                      <a:lnTo>
                        <a:pt x="33" y="0"/>
                      </a:lnTo>
                      <a:lnTo>
                        <a:pt x="32" y="55"/>
                      </a:lnTo>
                      <a:lnTo>
                        <a:pt x="0" y="81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" name="Arc 67"/>
                <p:cNvSpPr>
                  <a:spLocks noChangeAspect="1"/>
                </p:cNvSpPr>
                <p:nvPr/>
              </p:nvSpPr>
              <p:spPr bwMode="auto">
                <a:xfrm rot="21549114" flipV="1">
                  <a:off x="1228690" y="486"/>
                  <a:ext cx="423" cy="46"/>
                </a:xfrm>
                <a:custGeom>
                  <a:avLst/>
                  <a:gdLst>
                    <a:gd name="T0" fmla="*/ 0 w 17197"/>
                    <a:gd name="T1" fmla="*/ 0 h 18140"/>
                    <a:gd name="T2" fmla="*/ 0 w 17197"/>
                    <a:gd name="T3" fmla="*/ 0 h 18140"/>
                    <a:gd name="T4" fmla="*/ 0 w 17197"/>
                    <a:gd name="T5" fmla="*/ 0 h 18140"/>
                    <a:gd name="T6" fmla="*/ 0 60000 65536"/>
                    <a:gd name="T7" fmla="*/ 0 60000 65536"/>
                    <a:gd name="T8" fmla="*/ 0 60000 65536"/>
                    <a:gd name="T9" fmla="*/ 0 w 17197"/>
                    <a:gd name="T10" fmla="*/ 0 h 18140"/>
                    <a:gd name="T11" fmla="*/ 17197 w 17197"/>
                    <a:gd name="T12" fmla="*/ 18140 h 18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197" h="18140" fill="none" extrusionOk="0">
                      <a:moveTo>
                        <a:pt x="11726" y="-1"/>
                      </a:moveTo>
                      <a:cubicBezTo>
                        <a:pt x="13830" y="1360"/>
                        <a:pt x="15681" y="3075"/>
                        <a:pt x="17197" y="5070"/>
                      </a:cubicBezTo>
                    </a:path>
                    <a:path w="17197" h="18140" stroke="0" extrusionOk="0">
                      <a:moveTo>
                        <a:pt x="11726" y="-1"/>
                      </a:moveTo>
                      <a:cubicBezTo>
                        <a:pt x="13830" y="1360"/>
                        <a:pt x="15681" y="3075"/>
                        <a:pt x="17197" y="5070"/>
                      </a:cubicBezTo>
                      <a:lnTo>
                        <a:pt x="0" y="18140"/>
                      </a:lnTo>
                      <a:lnTo>
                        <a:pt x="11726" y="-1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3" name="Arc 68"/>
                <p:cNvSpPr>
                  <a:spLocks noChangeAspect="1"/>
                </p:cNvSpPr>
                <p:nvPr/>
              </p:nvSpPr>
              <p:spPr bwMode="auto">
                <a:xfrm rot="11110049" flipV="1">
                  <a:off x="1228787" y="534"/>
                  <a:ext cx="459" cy="209"/>
                </a:xfrm>
                <a:custGeom>
                  <a:avLst/>
                  <a:gdLst>
                    <a:gd name="T0" fmla="*/ 0 w 21235"/>
                    <a:gd name="T1" fmla="*/ 0 h 17590"/>
                    <a:gd name="T2" fmla="*/ 0 w 21235"/>
                    <a:gd name="T3" fmla="*/ 0 h 17590"/>
                    <a:gd name="T4" fmla="*/ 0 w 21235"/>
                    <a:gd name="T5" fmla="*/ 0 h 17590"/>
                    <a:gd name="T6" fmla="*/ 0 60000 65536"/>
                    <a:gd name="T7" fmla="*/ 0 60000 65536"/>
                    <a:gd name="T8" fmla="*/ 0 60000 65536"/>
                    <a:gd name="T9" fmla="*/ 0 w 21235"/>
                    <a:gd name="T10" fmla="*/ 0 h 17590"/>
                    <a:gd name="T11" fmla="*/ 21235 w 21235"/>
                    <a:gd name="T12" fmla="*/ 17590 h 175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35" h="17590" fill="none" extrusionOk="0">
                      <a:moveTo>
                        <a:pt x="12536" y="-1"/>
                      </a:moveTo>
                      <a:cubicBezTo>
                        <a:pt x="17092" y="3247"/>
                        <a:pt x="20211" y="8136"/>
                        <a:pt x="21235" y="13637"/>
                      </a:cubicBezTo>
                    </a:path>
                    <a:path w="21235" h="17590" stroke="0" extrusionOk="0">
                      <a:moveTo>
                        <a:pt x="12536" y="-1"/>
                      </a:moveTo>
                      <a:cubicBezTo>
                        <a:pt x="17092" y="3247"/>
                        <a:pt x="20211" y="8136"/>
                        <a:pt x="21235" y="13637"/>
                      </a:cubicBezTo>
                      <a:lnTo>
                        <a:pt x="0" y="17590"/>
                      </a:lnTo>
                      <a:lnTo>
                        <a:pt x="12536" y="-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4" name="Arc 69"/>
                <p:cNvSpPr>
                  <a:spLocks noChangeAspect="1"/>
                </p:cNvSpPr>
                <p:nvPr/>
              </p:nvSpPr>
              <p:spPr bwMode="auto">
                <a:xfrm rot="255756" flipH="1">
                  <a:off x="1228839" y="539"/>
                  <a:ext cx="308" cy="191"/>
                </a:xfrm>
                <a:custGeom>
                  <a:avLst/>
                  <a:gdLst>
                    <a:gd name="T0" fmla="*/ 0 w 18868"/>
                    <a:gd name="T1" fmla="*/ 0 h 18818"/>
                    <a:gd name="T2" fmla="*/ 0 w 18868"/>
                    <a:gd name="T3" fmla="*/ 0 h 18818"/>
                    <a:gd name="T4" fmla="*/ 0 w 18868"/>
                    <a:gd name="T5" fmla="*/ 0 h 18818"/>
                    <a:gd name="T6" fmla="*/ 0 60000 65536"/>
                    <a:gd name="T7" fmla="*/ 0 60000 65536"/>
                    <a:gd name="T8" fmla="*/ 0 60000 65536"/>
                    <a:gd name="T9" fmla="*/ 0 w 18868"/>
                    <a:gd name="T10" fmla="*/ 0 h 18818"/>
                    <a:gd name="T11" fmla="*/ 18868 w 18868"/>
                    <a:gd name="T12" fmla="*/ 18818 h 188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868" h="18818" fill="none" extrusionOk="0">
                      <a:moveTo>
                        <a:pt x="10603" y="-1"/>
                      </a:moveTo>
                      <a:cubicBezTo>
                        <a:pt x="14070" y="1953"/>
                        <a:pt x="16930" y="4826"/>
                        <a:pt x="18867" y="8303"/>
                      </a:cubicBezTo>
                    </a:path>
                    <a:path w="18868" h="18818" stroke="0" extrusionOk="0">
                      <a:moveTo>
                        <a:pt x="10603" y="-1"/>
                      </a:moveTo>
                      <a:cubicBezTo>
                        <a:pt x="14070" y="1953"/>
                        <a:pt x="16930" y="4826"/>
                        <a:pt x="18867" y="8303"/>
                      </a:cubicBezTo>
                      <a:lnTo>
                        <a:pt x="0" y="18818"/>
                      </a:lnTo>
                      <a:lnTo>
                        <a:pt x="10603" y="-1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" name="AutoShap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1228769" y="597"/>
                  <a:ext cx="735" cy="752"/>
                </a:xfrm>
                <a:prstGeom prst="roundRect">
                  <a:avLst>
                    <a:gd name="adj" fmla="val 16764"/>
                  </a:avLst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6" name="AutoShap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1228782" y="609"/>
                  <a:ext cx="708" cy="727"/>
                </a:xfrm>
                <a:prstGeom prst="roundRect">
                  <a:avLst>
                    <a:gd name="adj" fmla="val 16764"/>
                  </a:avLst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7" name="Arc 72"/>
                <p:cNvSpPr>
                  <a:spLocks noChangeAspect="1"/>
                </p:cNvSpPr>
                <p:nvPr/>
              </p:nvSpPr>
              <p:spPr bwMode="auto">
                <a:xfrm rot="10507534" flipV="1">
                  <a:off x="1228777" y="526"/>
                  <a:ext cx="326" cy="180"/>
                </a:xfrm>
                <a:custGeom>
                  <a:avLst/>
                  <a:gdLst>
                    <a:gd name="T0" fmla="*/ 0 w 20465"/>
                    <a:gd name="T1" fmla="*/ 0 h 20476"/>
                    <a:gd name="T2" fmla="*/ 0 w 20465"/>
                    <a:gd name="T3" fmla="*/ 0 h 20476"/>
                    <a:gd name="T4" fmla="*/ 0 w 20465"/>
                    <a:gd name="T5" fmla="*/ 0 h 20476"/>
                    <a:gd name="T6" fmla="*/ 0 60000 65536"/>
                    <a:gd name="T7" fmla="*/ 0 60000 65536"/>
                    <a:gd name="T8" fmla="*/ 0 60000 65536"/>
                    <a:gd name="T9" fmla="*/ 0 w 20465"/>
                    <a:gd name="T10" fmla="*/ 0 h 20476"/>
                    <a:gd name="T11" fmla="*/ 20465 w 20465"/>
                    <a:gd name="T12" fmla="*/ 20476 h 204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465" h="20476" fill="none" extrusionOk="0">
                      <a:moveTo>
                        <a:pt x="6877" y="0"/>
                      </a:moveTo>
                      <a:cubicBezTo>
                        <a:pt x="13277" y="2150"/>
                        <a:pt x="18304" y="7168"/>
                        <a:pt x="20464" y="13565"/>
                      </a:cubicBezTo>
                    </a:path>
                    <a:path w="20465" h="20476" stroke="0" extrusionOk="0">
                      <a:moveTo>
                        <a:pt x="6877" y="0"/>
                      </a:moveTo>
                      <a:cubicBezTo>
                        <a:pt x="13277" y="2150"/>
                        <a:pt x="18304" y="7168"/>
                        <a:pt x="20464" y="13565"/>
                      </a:cubicBezTo>
                      <a:lnTo>
                        <a:pt x="0" y="20476"/>
                      </a:lnTo>
                      <a:lnTo>
                        <a:pt x="6877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cxnSp>
              <p:nvCxnSpPr>
                <p:cNvPr id="78" name="Line 73"/>
                <p:cNvCxnSpPr/>
                <p:nvPr/>
              </p:nvCxnSpPr>
              <p:spPr bwMode="auto">
                <a:xfrm flipH="1">
                  <a:off x="1228799" y="635"/>
                  <a:ext cx="10" cy="14"/>
                </a:xfrm>
                <a:prstGeom prst="line">
                  <a:avLst/>
                </a:prstGeom>
                <a:noFill/>
                <a:ln w="9525">
                  <a:solidFill>
                    <a:srgbClr val="00CC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79" name="Group 74"/>
                <p:cNvGrpSpPr>
                  <a:grpSpLocks/>
                </p:cNvGrpSpPr>
                <p:nvPr/>
              </p:nvGrpSpPr>
              <p:grpSpPr bwMode="auto">
                <a:xfrm>
                  <a:off x="1228623" y="507"/>
                  <a:ext cx="924" cy="989"/>
                  <a:chOff x="1228623" y="507"/>
                  <a:chExt cx="924" cy="989"/>
                </a:xfrm>
              </p:grpSpPr>
              <p:sp>
                <p:nvSpPr>
                  <p:cNvPr id="118" name="AutoShape 75"/>
                  <p:cNvSpPr>
                    <a:spLocks noChangeArrowheads="1"/>
                  </p:cNvSpPr>
                  <p:nvPr/>
                </p:nvSpPr>
                <p:spPr bwMode="auto">
                  <a:xfrm>
                    <a:off x="1228623" y="563"/>
                    <a:ext cx="924" cy="933"/>
                  </a:xfrm>
                  <a:prstGeom prst="cube">
                    <a:avLst>
                      <a:gd name="adj" fmla="val 10167"/>
                    </a:avLst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9" name="AutoShape 76"/>
                  <p:cNvSpPr>
                    <a:spLocks noChangeArrowheads="1"/>
                  </p:cNvSpPr>
                  <p:nvPr/>
                </p:nvSpPr>
                <p:spPr bwMode="auto">
                  <a:xfrm>
                    <a:off x="1229373" y="507"/>
                    <a:ext cx="174" cy="148"/>
                  </a:xfrm>
                  <a:prstGeom prst="cube">
                    <a:avLst>
                      <a:gd name="adj" fmla="val 61764"/>
                    </a:avLst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0" name="AutoShape 77"/>
                  <p:cNvSpPr>
                    <a:spLocks noChangeArrowheads="1"/>
                  </p:cNvSpPr>
                  <p:nvPr/>
                </p:nvSpPr>
                <p:spPr bwMode="auto">
                  <a:xfrm>
                    <a:off x="1228634" y="507"/>
                    <a:ext cx="174" cy="148"/>
                  </a:xfrm>
                  <a:prstGeom prst="cube">
                    <a:avLst>
                      <a:gd name="adj" fmla="val 61764"/>
                    </a:avLst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1" name="AutoShape 78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1229445" y="565"/>
                    <a:ext cx="114" cy="79"/>
                  </a:xfrm>
                  <a:prstGeom prst="parallelogram">
                    <a:avLst>
                      <a:gd name="adj" fmla="val 98728"/>
                    </a:avLst>
                  </a:prstGeom>
                  <a:solidFill>
                    <a:srgbClr val="888888"/>
                  </a:solidFill>
                  <a:ln w="9525" algn="ctr">
                    <a:solidFill>
                      <a:srgbClr val="8A8A8A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80" name="AutoShape 79"/>
                <p:cNvSpPr>
                  <a:spLocks noChangeAspect="1" noChangeArrowheads="1"/>
                </p:cNvSpPr>
                <p:nvPr/>
              </p:nvSpPr>
              <p:spPr bwMode="auto">
                <a:xfrm>
                  <a:off x="1228603" y="648"/>
                  <a:ext cx="856" cy="872"/>
                </a:xfrm>
                <a:prstGeom prst="cube">
                  <a:avLst>
                    <a:gd name="adj" fmla="val 3926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1" name="Freeform 80"/>
                <p:cNvSpPr>
                  <a:spLocks noChangeAspect="1"/>
                </p:cNvSpPr>
                <p:nvPr/>
              </p:nvSpPr>
              <p:spPr bwMode="auto">
                <a:xfrm>
                  <a:off x="1228603" y="623"/>
                  <a:ext cx="826" cy="896"/>
                </a:xfrm>
                <a:custGeom>
                  <a:avLst/>
                  <a:gdLst>
                    <a:gd name="T0" fmla="*/ 244 w 826"/>
                    <a:gd name="T1" fmla="*/ 54 h 896"/>
                    <a:gd name="T2" fmla="*/ 826 w 826"/>
                    <a:gd name="T3" fmla="*/ 55 h 896"/>
                    <a:gd name="T4" fmla="*/ 826 w 826"/>
                    <a:gd name="T5" fmla="*/ 896 h 896"/>
                    <a:gd name="T6" fmla="*/ 0 w 826"/>
                    <a:gd name="T7" fmla="*/ 896 h 896"/>
                    <a:gd name="T8" fmla="*/ 0 w 826"/>
                    <a:gd name="T9" fmla="*/ 0 h 896"/>
                    <a:gd name="T10" fmla="*/ 246 w 826"/>
                    <a:gd name="T11" fmla="*/ 2 h 896"/>
                    <a:gd name="T12" fmla="*/ 244 w 826"/>
                    <a:gd name="T13" fmla="*/ 54 h 8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6"/>
                    <a:gd name="T22" fmla="*/ 0 h 896"/>
                    <a:gd name="T23" fmla="*/ 826 w 826"/>
                    <a:gd name="T24" fmla="*/ 896 h 89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6" h="896">
                      <a:moveTo>
                        <a:pt x="244" y="54"/>
                      </a:moveTo>
                      <a:lnTo>
                        <a:pt x="826" y="55"/>
                      </a:lnTo>
                      <a:lnTo>
                        <a:pt x="826" y="896"/>
                      </a:lnTo>
                      <a:lnTo>
                        <a:pt x="0" y="896"/>
                      </a:lnTo>
                      <a:lnTo>
                        <a:pt x="0" y="0"/>
                      </a:lnTo>
                      <a:lnTo>
                        <a:pt x="246" y="2"/>
                      </a:lnTo>
                      <a:lnTo>
                        <a:pt x="244" y="5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" name="AutoShape 81"/>
                <p:cNvSpPr>
                  <a:spLocks noChangeAspect="1" noChangeArrowheads="1"/>
                </p:cNvSpPr>
                <p:nvPr/>
              </p:nvSpPr>
              <p:spPr bwMode="auto">
                <a:xfrm>
                  <a:off x="1228657" y="716"/>
                  <a:ext cx="724" cy="741"/>
                </a:xfrm>
                <a:prstGeom prst="roundRect">
                  <a:avLst>
                    <a:gd name="adj" fmla="val 16764"/>
                  </a:avLst>
                </a:prstGeom>
                <a:solidFill>
                  <a:schemeClr val="accent1"/>
                </a:solidFill>
                <a:ln w="28575">
                  <a:solidFill>
                    <a:srgbClr val="00CC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3" name="AutoShape 82"/>
                <p:cNvSpPr>
                  <a:spLocks noChangeAspect="1" noChangeArrowheads="1"/>
                </p:cNvSpPr>
                <p:nvPr/>
              </p:nvSpPr>
              <p:spPr bwMode="auto">
                <a:xfrm>
                  <a:off x="1228600" y="597"/>
                  <a:ext cx="280" cy="28"/>
                </a:xfrm>
                <a:prstGeom prst="parallelogram">
                  <a:avLst>
                    <a:gd name="adj" fmla="val 121343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4" name="Freeform 83"/>
                <p:cNvSpPr>
                  <a:spLocks noChangeAspect="1"/>
                </p:cNvSpPr>
                <p:nvPr/>
              </p:nvSpPr>
              <p:spPr bwMode="auto">
                <a:xfrm>
                  <a:off x="1228847" y="598"/>
                  <a:ext cx="33" cy="81"/>
                </a:xfrm>
                <a:custGeom>
                  <a:avLst/>
                  <a:gdLst>
                    <a:gd name="T0" fmla="*/ 0 w 33"/>
                    <a:gd name="T1" fmla="*/ 28 h 81"/>
                    <a:gd name="T2" fmla="*/ 33 w 33"/>
                    <a:gd name="T3" fmla="*/ 0 h 81"/>
                    <a:gd name="T4" fmla="*/ 32 w 33"/>
                    <a:gd name="T5" fmla="*/ 55 h 81"/>
                    <a:gd name="T6" fmla="*/ 0 w 33"/>
                    <a:gd name="T7" fmla="*/ 81 h 81"/>
                    <a:gd name="T8" fmla="*/ 0 w 33"/>
                    <a:gd name="T9" fmla="*/ 28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81"/>
                    <a:gd name="T17" fmla="*/ 33 w 33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81">
                      <a:moveTo>
                        <a:pt x="0" y="28"/>
                      </a:moveTo>
                      <a:lnTo>
                        <a:pt x="33" y="0"/>
                      </a:lnTo>
                      <a:lnTo>
                        <a:pt x="32" y="55"/>
                      </a:lnTo>
                      <a:lnTo>
                        <a:pt x="0" y="81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" name="Arc 84"/>
                <p:cNvSpPr>
                  <a:spLocks noChangeAspect="1"/>
                </p:cNvSpPr>
                <p:nvPr/>
              </p:nvSpPr>
              <p:spPr bwMode="auto">
                <a:xfrm rot="21549114" flipV="1">
                  <a:off x="1228572" y="601"/>
                  <a:ext cx="441" cy="46"/>
                </a:xfrm>
                <a:custGeom>
                  <a:avLst/>
                  <a:gdLst>
                    <a:gd name="T0" fmla="*/ 0 w 17951"/>
                    <a:gd name="T1" fmla="*/ 0 h 18140"/>
                    <a:gd name="T2" fmla="*/ 0 w 17951"/>
                    <a:gd name="T3" fmla="*/ 0 h 18140"/>
                    <a:gd name="T4" fmla="*/ 0 w 17951"/>
                    <a:gd name="T5" fmla="*/ 0 h 18140"/>
                    <a:gd name="T6" fmla="*/ 0 60000 65536"/>
                    <a:gd name="T7" fmla="*/ 0 60000 65536"/>
                    <a:gd name="T8" fmla="*/ 0 60000 65536"/>
                    <a:gd name="T9" fmla="*/ 0 w 17951"/>
                    <a:gd name="T10" fmla="*/ 0 h 18140"/>
                    <a:gd name="T11" fmla="*/ 17951 w 17951"/>
                    <a:gd name="T12" fmla="*/ 18140 h 18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951" h="18140" fill="none" extrusionOk="0">
                      <a:moveTo>
                        <a:pt x="11726" y="-1"/>
                      </a:moveTo>
                      <a:cubicBezTo>
                        <a:pt x="14196" y="1597"/>
                        <a:pt x="16315" y="3681"/>
                        <a:pt x="17951" y="6126"/>
                      </a:cubicBezTo>
                    </a:path>
                    <a:path w="17951" h="18140" stroke="0" extrusionOk="0">
                      <a:moveTo>
                        <a:pt x="11726" y="-1"/>
                      </a:moveTo>
                      <a:cubicBezTo>
                        <a:pt x="14196" y="1597"/>
                        <a:pt x="16315" y="3681"/>
                        <a:pt x="17951" y="6126"/>
                      </a:cubicBezTo>
                      <a:lnTo>
                        <a:pt x="0" y="18140"/>
                      </a:lnTo>
                      <a:lnTo>
                        <a:pt x="11726" y="-1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6" name="Arc 85"/>
                <p:cNvSpPr>
                  <a:spLocks noChangeAspect="1"/>
                </p:cNvSpPr>
                <p:nvPr/>
              </p:nvSpPr>
              <p:spPr bwMode="auto">
                <a:xfrm rot="11110049" flipV="1">
                  <a:off x="1228669" y="649"/>
                  <a:ext cx="459" cy="209"/>
                </a:xfrm>
                <a:custGeom>
                  <a:avLst/>
                  <a:gdLst>
                    <a:gd name="T0" fmla="*/ 0 w 21235"/>
                    <a:gd name="T1" fmla="*/ 0 h 17590"/>
                    <a:gd name="T2" fmla="*/ 0 w 21235"/>
                    <a:gd name="T3" fmla="*/ 0 h 17590"/>
                    <a:gd name="T4" fmla="*/ 0 w 21235"/>
                    <a:gd name="T5" fmla="*/ 0 h 17590"/>
                    <a:gd name="T6" fmla="*/ 0 60000 65536"/>
                    <a:gd name="T7" fmla="*/ 0 60000 65536"/>
                    <a:gd name="T8" fmla="*/ 0 60000 65536"/>
                    <a:gd name="T9" fmla="*/ 0 w 21235"/>
                    <a:gd name="T10" fmla="*/ 0 h 17590"/>
                    <a:gd name="T11" fmla="*/ 21235 w 21235"/>
                    <a:gd name="T12" fmla="*/ 17590 h 175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35" h="17590" fill="none" extrusionOk="0">
                      <a:moveTo>
                        <a:pt x="12536" y="-1"/>
                      </a:moveTo>
                      <a:cubicBezTo>
                        <a:pt x="17092" y="3247"/>
                        <a:pt x="20211" y="8136"/>
                        <a:pt x="21235" y="13637"/>
                      </a:cubicBezTo>
                    </a:path>
                    <a:path w="21235" h="17590" stroke="0" extrusionOk="0">
                      <a:moveTo>
                        <a:pt x="12536" y="-1"/>
                      </a:moveTo>
                      <a:cubicBezTo>
                        <a:pt x="17092" y="3247"/>
                        <a:pt x="20211" y="8136"/>
                        <a:pt x="21235" y="13637"/>
                      </a:cubicBezTo>
                      <a:lnTo>
                        <a:pt x="0" y="17590"/>
                      </a:lnTo>
                      <a:lnTo>
                        <a:pt x="12536" y="-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7" name="Arc 86"/>
                <p:cNvSpPr>
                  <a:spLocks noChangeAspect="1"/>
                </p:cNvSpPr>
                <p:nvPr/>
              </p:nvSpPr>
              <p:spPr bwMode="auto">
                <a:xfrm rot="255756" flipH="1">
                  <a:off x="1228721" y="654"/>
                  <a:ext cx="308" cy="191"/>
                </a:xfrm>
                <a:custGeom>
                  <a:avLst/>
                  <a:gdLst>
                    <a:gd name="T0" fmla="*/ 0 w 18868"/>
                    <a:gd name="T1" fmla="*/ 0 h 18818"/>
                    <a:gd name="T2" fmla="*/ 0 w 18868"/>
                    <a:gd name="T3" fmla="*/ 0 h 18818"/>
                    <a:gd name="T4" fmla="*/ 0 w 18868"/>
                    <a:gd name="T5" fmla="*/ 0 h 18818"/>
                    <a:gd name="T6" fmla="*/ 0 60000 65536"/>
                    <a:gd name="T7" fmla="*/ 0 60000 65536"/>
                    <a:gd name="T8" fmla="*/ 0 60000 65536"/>
                    <a:gd name="T9" fmla="*/ 0 w 18868"/>
                    <a:gd name="T10" fmla="*/ 0 h 18818"/>
                    <a:gd name="T11" fmla="*/ 18868 w 18868"/>
                    <a:gd name="T12" fmla="*/ 18818 h 188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868" h="18818" fill="none" extrusionOk="0">
                      <a:moveTo>
                        <a:pt x="10603" y="-1"/>
                      </a:moveTo>
                      <a:cubicBezTo>
                        <a:pt x="14070" y="1953"/>
                        <a:pt x="16930" y="4826"/>
                        <a:pt x="18867" y="8303"/>
                      </a:cubicBezTo>
                    </a:path>
                    <a:path w="18868" h="18818" stroke="0" extrusionOk="0">
                      <a:moveTo>
                        <a:pt x="10603" y="-1"/>
                      </a:moveTo>
                      <a:cubicBezTo>
                        <a:pt x="14070" y="1953"/>
                        <a:pt x="16930" y="4826"/>
                        <a:pt x="18867" y="8303"/>
                      </a:cubicBezTo>
                      <a:lnTo>
                        <a:pt x="0" y="18818"/>
                      </a:lnTo>
                      <a:lnTo>
                        <a:pt x="10603" y="-1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8" name="AutoShape 87"/>
                <p:cNvSpPr>
                  <a:spLocks noChangeAspect="1" noChangeArrowheads="1"/>
                </p:cNvSpPr>
                <p:nvPr/>
              </p:nvSpPr>
              <p:spPr bwMode="auto">
                <a:xfrm>
                  <a:off x="1228651" y="712"/>
                  <a:ext cx="735" cy="752"/>
                </a:xfrm>
                <a:prstGeom prst="roundRect">
                  <a:avLst>
                    <a:gd name="adj" fmla="val 16764"/>
                  </a:avLst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9" name="AutoShape 88"/>
                <p:cNvSpPr>
                  <a:spLocks noChangeAspect="1" noChangeArrowheads="1"/>
                </p:cNvSpPr>
                <p:nvPr/>
              </p:nvSpPr>
              <p:spPr bwMode="auto">
                <a:xfrm>
                  <a:off x="1228664" y="724"/>
                  <a:ext cx="708" cy="727"/>
                </a:xfrm>
                <a:prstGeom prst="roundRect">
                  <a:avLst>
                    <a:gd name="adj" fmla="val 16764"/>
                  </a:avLst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0" name="Arc 89"/>
                <p:cNvSpPr>
                  <a:spLocks noChangeAspect="1"/>
                </p:cNvSpPr>
                <p:nvPr/>
              </p:nvSpPr>
              <p:spPr bwMode="auto">
                <a:xfrm rot="10507534" flipV="1">
                  <a:off x="1228659" y="641"/>
                  <a:ext cx="326" cy="180"/>
                </a:xfrm>
                <a:custGeom>
                  <a:avLst/>
                  <a:gdLst>
                    <a:gd name="T0" fmla="*/ 0 w 20465"/>
                    <a:gd name="T1" fmla="*/ 0 h 20476"/>
                    <a:gd name="T2" fmla="*/ 0 w 20465"/>
                    <a:gd name="T3" fmla="*/ 0 h 20476"/>
                    <a:gd name="T4" fmla="*/ 0 w 20465"/>
                    <a:gd name="T5" fmla="*/ 0 h 20476"/>
                    <a:gd name="T6" fmla="*/ 0 60000 65536"/>
                    <a:gd name="T7" fmla="*/ 0 60000 65536"/>
                    <a:gd name="T8" fmla="*/ 0 60000 65536"/>
                    <a:gd name="T9" fmla="*/ 0 w 20465"/>
                    <a:gd name="T10" fmla="*/ 0 h 20476"/>
                    <a:gd name="T11" fmla="*/ 20465 w 20465"/>
                    <a:gd name="T12" fmla="*/ 20476 h 204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465" h="20476" fill="none" extrusionOk="0">
                      <a:moveTo>
                        <a:pt x="6877" y="0"/>
                      </a:moveTo>
                      <a:cubicBezTo>
                        <a:pt x="13277" y="2150"/>
                        <a:pt x="18304" y="7168"/>
                        <a:pt x="20464" y="13565"/>
                      </a:cubicBezTo>
                    </a:path>
                    <a:path w="20465" h="20476" stroke="0" extrusionOk="0">
                      <a:moveTo>
                        <a:pt x="6877" y="0"/>
                      </a:moveTo>
                      <a:cubicBezTo>
                        <a:pt x="13277" y="2150"/>
                        <a:pt x="18304" y="7168"/>
                        <a:pt x="20464" y="13565"/>
                      </a:cubicBezTo>
                      <a:lnTo>
                        <a:pt x="0" y="20476"/>
                      </a:lnTo>
                      <a:lnTo>
                        <a:pt x="6877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cxnSp>
              <p:nvCxnSpPr>
                <p:cNvPr id="91" name="Line 90"/>
                <p:cNvCxnSpPr/>
                <p:nvPr/>
              </p:nvCxnSpPr>
              <p:spPr bwMode="auto">
                <a:xfrm flipH="1">
                  <a:off x="1228681" y="750"/>
                  <a:ext cx="10" cy="14"/>
                </a:xfrm>
                <a:prstGeom prst="line">
                  <a:avLst/>
                </a:prstGeom>
                <a:noFill/>
                <a:ln w="9525">
                  <a:solidFill>
                    <a:srgbClr val="00CC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92" name="Group 91"/>
                <p:cNvGrpSpPr>
                  <a:grpSpLocks/>
                </p:cNvGrpSpPr>
                <p:nvPr/>
              </p:nvGrpSpPr>
              <p:grpSpPr bwMode="auto">
                <a:xfrm>
                  <a:off x="1228508" y="618"/>
                  <a:ext cx="924" cy="989"/>
                  <a:chOff x="1228508" y="618"/>
                  <a:chExt cx="924" cy="989"/>
                </a:xfrm>
              </p:grpSpPr>
              <p:sp>
                <p:nvSpPr>
                  <p:cNvPr id="114" name="AutoShape 92"/>
                  <p:cNvSpPr>
                    <a:spLocks noChangeArrowheads="1"/>
                  </p:cNvSpPr>
                  <p:nvPr/>
                </p:nvSpPr>
                <p:spPr bwMode="auto">
                  <a:xfrm>
                    <a:off x="1228508" y="674"/>
                    <a:ext cx="924" cy="933"/>
                  </a:xfrm>
                  <a:prstGeom prst="cube">
                    <a:avLst>
                      <a:gd name="adj" fmla="val 10167"/>
                    </a:avLst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1229258" y="618"/>
                    <a:ext cx="174" cy="148"/>
                  </a:xfrm>
                  <a:prstGeom prst="cube">
                    <a:avLst>
                      <a:gd name="adj" fmla="val 61764"/>
                    </a:avLst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" name="AutoShape 94"/>
                  <p:cNvSpPr>
                    <a:spLocks noChangeArrowheads="1"/>
                  </p:cNvSpPr>
                  <p:nvPr/>
                </p:nvSpPr>
                <p:spPr bwMode="auto">
                  <a:xfrm>
                    <a:off x="1228519" y="618"/>
                    <a:ext cx="174" cy="148"/>
                  </a:xfrm>
                  <a:prstGeom prst="cube">
                    <a:avLst>
                      <a:gd name="adj" fmla="val 61764"/>
                    </a:avLst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" name="AutoShape 95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1229330" y="676"/>
                    <a:ext cx="114" cy="79"/>
                  </a:xfrm>
                  <a:prstGeom prst="parallelogram">
                    <a:avLst>
                      <a:gd name="adj" fmla="val 98728"/>
                    </a:avLst>
                  </a:prstGeom>
                  <a:solidFill>
                    <a:srgbClr val="888888"/>
                  </a:solidFill>
                  <a:ln w="9525" algn="ctr">
                    <a:solidFill>
                      <a:srgbClr val="8A8A8A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3" name="AutoShape 96"/>
                <p:cNvSpPr>
                  <a:spLocks noChangeAspect="1" noChangeArrowheads="1"/>
                </p:cNvSpPr>
                <p:nvPr/>
              </p:nvSpPr>
              <p:spPr bwMode="auto">
                <a:xfrm>
                  <a:off x="1228488" y="762"/>
                  <a:ext cx="856" cy="872"/>
                </a:xfrm>
                <a:prstGeom prst="cube">
                  <a:avLst>
                    <a:gd name="adj" fmla="val 3926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4" name="Freeform 97"/>
                <p:cNvSpPr>
                  <a:spLocks noChangeAspect="1"/>
                </p:cNvSpPr>
                <p:nvPr/>
              </p:nvSpPr>
              <p:spPr bwMode="auto">
                <a:xfrm>
                  <a:off x="1228488" y="737"/>
                  <a:ext cx="826" cy="896"/>
                </a:xfrm>
                <a:custGeom>
                  <a:avLst/>
                  <a:gdLst>
                    <a:gd name="T0" fmla="*/ 244 w 826"/>
                    <a:gd name="T1" fmla="*/ 54 h 896"/>
                    <a:gd name="T2" fmla="*/ 826 w 826"/>
                    <a:gd name="T3" fmla="*/ 55 h 896"/>
                    <a:gd name="T4" fmla="*/ 826 w 826"/>
                    <a:gd name="T5" fmla="*/ 896 h 896"/>
                    <a:gd name="T6" fmla="*/ 0 w 826"/>
                    <a:gd name="T7" fmla="*/ 896 h 896"/>
                    <a:gd name="T8" fmla="*/ 0 w 826"/>
                    <a:gd name="T9" fmla="*/ 0 h 896"/>
                    <a:gd name="T10" fmla="*/ 246 w 826"/>
                    <a:gd name="T11" fmla="*/ 2 h 896"/>
                    <a:gd name="T12" fmla="*/ 244 w 826"/>
                    <a:gd name="T13" fmla="*/ 54 h 8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6"/>
                    <a:gd name="T22" fmla="*/ 0 h 896"/>
                    <a:gd name="T23" fmla="*/ 826 w 826"/>
                    <a:gd name="T24" fmla="*/ 896 h 89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6" h="896">
                      <a:moveTo>
                        <a:pt x="244" y="54"/>
                      </a:moveTo>
                      <a:lnTo>
                        <a:pt x="826" y="55"/>
                      </a:lnTo>
                      <a:lnTo>
                        <a:pt x="826" y="896"/>
                      </a:lnTo>
                      <a:lnTo>
                        <a:pt x="0" y="896"/>
                      </a:lnTo>
                      <a:lnTo>
                        <a:pt x="0" y="0"/>
                      </a:lnTo>
                      <a:lnTo>
                        <a:pt x="246" y="2"/>
                      </a:lnTo>
                      <a:lnTo>
                        <a:pt x="244" y="5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5" name="AutoShape 99"/>
                <p:cNvSpPr>
                  <a:spLocks noChangeAspect="1" noChangeArrowheads="1"/>
                </p:cNvSpPr>
                <p:nvPr/>
              </p:nvSpPr>
              <p:spPr bwMode="auto">
                <a:xfrm>
                  <a:off x="1228485" y="711"/>
                  <a:ext cx="280" cy="28"/>
                </a:xfrm>
                <a:prstGeom prst="parallelogram">
                  <a:avLst>
                    <a:gd name="adj" fmla="val 121343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6" name="Freeform 100"/>
                <p:cNvSpPr>
                  <a:spLocks noChangeAspect="1"/>
                </p:cNvSpPr>
                <p:nvPr/>
              </p:nvSpPr>
              <p:spPr bwMode="auto">
                <a:xfrm>
                  <a:off x="1228732" y="712"/>
                  <a:ext cx="33" cy="81"/>
                </a:xfrm>
                <a:custGeom>
                  <a:avLst/>
                  <a:gdLst>
                    <a:gd name="T0" fmla="*/ 0 w 33"/>
                    <a:gd name="T1" fmla="*/ 28 h 81"/>
                    <a:gd name="T2" fmla="*/ 33 w 33"/>
                    <a:gd name="T3" fmla="*/ 0 h 81"/>
                    <a:gd name="T4" fmla="*/ 32 w 33"/>
                    <a:gd name="T5" fmla="*/ 55 h 81"/>
                    <a:gd name="T6" fmla="*/ 0 w 33"/>
                    <a:gd name="T7" fmla="*/ 81 h 81"/>
                    <a:gd name="T8" fmla="*/ 0 w 33"/>
                    <a:gd name="T9" fmla="*/ 28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81"/>
                    <a:gd name="T17" fmla="*/ 33 w 33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81">
                      <a:moveTo>
                        <a:pt x="0" y="28"/>
                      </a:moveTo>
                      <a:lnTo>
                        <a:pt x="33" y="0"/>
                      </a:lnTo>
                      <a:lnTo>
                        <a:pt x="32" y="55"/>
                      </a:lnTo>
                      <a:lnTo>
                        <a:pt x="0" y="81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" name="Arc 101"/>
                <p:cNvSpPr>
                  <a:spLocks noChangeAspect="1"/>
                </p:cNvSpPr>
                <p:nvPr/>
              </p:nvSpPr>
              <p:spPr bwMode="auto">
                <a:xfrm rot="21549114" flipV="1">
                  <a:off x="1228457" y="715"/>
                  <a:ext cx="466" cy="46"/>
                </a:xfrm>
                <a:custGeom>
                  <a:avLst/>
                  <a:gdLst>
                    <a:gd name="T0" fmla="*/ 0 w 18930"/>
                    <a:gd name="T1" fmla="*/ 0 h 18140"/>
                    <a:gd name="T2" fmla="*/ 0 w 18930"/>
                    <a:gd name="T3" fmla="*/ 0 h 18140"/>
                    <a:gd name="T4" fmla="*/ 0 w 18930"/>
                    <a:gd name="T5" fmla="*/ 0 h 18140"/>
                    <a:gd name="T6" fmla="*/ 0 60000 65536"/>
                    <a:gd name="T7" fmla="*/ 0 60000 65536"/>
                    <a:gd name="T8" fmla="*/ 0 60000 65536"/>
                    <a:gd name="T9" fmla="*/ 0 w 18930"/>
                    <a:gd name="T10" fmla="*/ 0 h 18140"/>
                    <a:gd name="T11" fmla="*/ 18930 w 18930"/>
                    <a:gd name="T12" fmla="*/ 18140 h 18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930" h="18140" fill="none" extrusionOk="0">
                      <a:moveTo>
                        <a:pt x="11726" y="-1"/>
                      </a:moveTo>
                      <a:cubicBezTo>
                        <a:pt x="14731" y="1942"/>
                        <a:pt x="17206" y="4601"/>
                        <a:pt x="18930" y="7737"/>
                      </a:cubicBezTo>
                    </a:path>
                    <a:path w="18930" h="18140" stroke="0" extrusionOk="0">
                      <a:moveTo>
                        <a:pt x="11726" y="-1"/>
                      </a:moveTo>
                      <a:cubicBezTo>
                        <a:pt x="14731" y="1942"/>
                        <a:pt x="17206" y="4601"/>
                        <a:pt x="18930" y="7737"/>
                      </a:cubicBezTo>
                      <a:lnTo>
                        <a:pt x="0" y="18140"/>
                      </a:lnTo>
                      <a:lnTo>
                        <a:pt x="11726" y="-1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" name="Arc 102"/>
                <p:cNvSpPr>
                  <a:spLocks noChangeAspect="1"/>
                </p:cNvSpPr>
                <p:nvPr/>
              </p:nvSpPr>
              <p:spPr bwMode="auto">
                <a:xfrm rot="11110049" flipV="1">
                  <a:off x="1228554" y="763"/>
                  <a:ext cx="459" cy="209"/>
                </a:xfrm>
                <a:custGeom>
                  <a:avLst/>
                  <a:gdLst>
                    <a:gd name="T0" fmla="*/ 0 w 21235"/>
                    <a:gd name="T1" fmla="*/ 0 h 17590"/>
                    <a:gd name="T2" fmla="*/ 0 w 21235"/>
                    <a:gd name="T3" fmla="*/ 0 h 17590"/>
                    <a:gd name="T4" fmla="*/ 0 w 21235"/>
                    <a:gd name="T5" fmla="*/ 0 h 17590"/>
                    <a:gd name="T6" fmla="*/ 0 60000 65536"/>
                    <a:gd name="T7" fmla="*/ 0 60000 65536"/>
                    <a:gd name="T8" fmla="*/ 0 60000 65536"/>
                    <a:gd name="T9" fmla="*/ 0 w 21235"/>
                    <a:gd name="T10" fmla="*/ 0 h 17590"/>
                    <a:gd name="T11" fmla="*/ 21235 w 21235"/>
                    <a:gd name="T12" fmla="*/ 17590 h 175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35" h="17590" fill="none" extrusionOk="0">
                      <a:moveTo>
                        <a:pt x="12536" y="-1"/>
                      </a:moveTo>
                      <a:cubicBezTo>
                        <a:pt x="17092" y="3247"/>
                        <a:pt x="20211" y="8136"/>
                        <a:pt x="21235" y="13637"/>
                      </a:cubicBezTo>
                    </a:path>
                    <a:path w="21235" h="17590" stroke="0" extrusionOk="0">
                      <a:moveTo>
                        <a:pt x="12536" y="-1"/>
                      </a:moveTo>
                      <a:cubicBezTo>
                        <a:pt x="17092" y="3247"/>
                        <a:pt x="20211" y="8136"/>
                        <a:pt x="21235" y="13637"/>
                      </a:cubicBezTo>
                      <a:lnTo>
                        <a:pt x="0" y="17590"/>
                      </a:lnTo>
                      <a:lnTo>
                        <a:pt x="12536" y="-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9" name="Arc 103"/>
                <p:cNvSpPr>
                  <a:spLocks noChangeAspect="1"/>
                </p:cNvSpPr>
                <p:nvPr/>
              </p:nvSpPr>
              <p:spPr bwMode="auto">
                <a:xfrm rot="255756" flipH="1">
                  <a:off x="1228606" y="768"/>
                  <a:ext cx="308" cy="191"/>
                </a:xfrm>
                <a:custGeom>
                  <a:avLst/>
                  <a:gdLst>
                    <a:gd name="T0" fmla="*/ 0 w 18868"/>
                    <a:gd name="T1" fmla="*/ 0 h 18818"/>
                    <a:gd name="T2" fmla="*/ 0 w 18868"/>
                    <a:gd name="T3" fmla="*/ 0 h 18818"/>
                    <a:gd name="T4" fmla="*/ 0 w 18868"/>
                    <a:gd name="T5" fmla="*/ 0 h 18818"/>
                    <a:gd name="T6" fmla="*/ 0 60000 65536"/>
                    <a:gd name="T7" fmla="*/ 0 60000 65536"/>
                    <a:gd name="T8" fmla="*/ 0 60000 65536"/>
                    <a:gd name="T9" fmla="*/ 0 w 18868"/>
                    <a:gd name="T10" fmla="*/ 0 h 18818"/>
                    <a:gd name="T11" fmla="*/ 18868 w 18868"/>
                    <a:gd name="T12" fmla="*/ 18818 h 188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868" h="18818" fill="none" extrusionOk="0">
                      <a:moveTo>
                        <a:pt x="10603" y="-1"/>
                      </a:moveTo>
                      <a:cubicBezTo>
                        <a:pt x="14070" y="1953"/>
                        <a:pt x="16930" y="4826"/>
                        <a:pt x="18867" y="8303"/>
                      </a:cubicBezTo>
                    </a:path>
                    <a:path w="18868" h="18818" stroke="0" extrusionOk="0">
                      <a:moveTo>
                        <a:pt x="10603" y="-1"/>
                      </a:moveTo>
                      <a:cubicBezTo>
                        <a:pt x="14070" y="1953"/>
                        <a:pt x="16930" y="4826"/>
                        <a:pt x="18867" y="8303"/>
                      </a:cubicBezTo>
                      <a:lnTo>
                        <a:pt x="0" y="18818"/>
                      </a:lnTo>
                      <a:lnTo>
                        <a:pt x="10603" y="-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0" name="Arc 106"/>
                <p:cNvSpPr>
                  <a:spLocks noChangeAspect="1"/>
                </p:cNvSpPr>
                <p:nvPr/>
              </p:nvSpPr>
              <p:spPr bwMode="auto">
                <a:xfrm rot="10507534" flipV="1">
                  <a:off x="1228544" y="755"/>
                  <a:ext cx="326" cy="180"/>
                </a:xfrm>
                <a:custGeom>
                  <a:avLst/>
                  <a:gdLst>
                    <a:gd name="T0" fmla="*/ 0 w 20465"/>
                    <a:gd name="T1" fmla="*/ 0 h 20476"/>
                    <a:gd name="T2" fmla="*/ 0 w 20465"/>
                    <a:gd name="T3" fmla="*/ 0 h 20476"/>
                    <a:gd name="T4" fmla="*/ 0 w 20465"/>
                    <a:gd name="T5" fmla="*/ 0 h 20476"/>
                    <a:gd name="T6" fmla="*/ 0 60000 65536"/>
                    <a:gd name="T7" fmla="*/ 0 60000 65536"/>
                    <a:gd name="T8" fmla="*/ 0 60000 65536"/>
                    <a:gd name="T9" fmla="*/ 0 w 20465"/>
                    <a:gd name="T10" fmla="*/ 0 h 20476"/>
                    <a:gd name="T11" fmla="*/ 20465 w 20465"/>
                    <a:gd name="T12" fmla="*/ 20476 h 204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465" h="20476" fill="none" extrusionOk="0">
                      <a:moveTo>
                        <a:pt x="6877" y="0"/>
                      </a:moveTo>
                      <a:cubicBezTo>
                        <a:pt x="13277" y="2150"/>
                        <a:pt x="18304" y="7168"/>
                        <a:pt x="20464" y="13565"/>
                      </a:cubicBezTo>
                    </a:path>
                    <a:path w="20465" h="20476" stroke="0" extrusionOk="0">
                      <a:moveTo>
                        <a:pt x="6877" y="0"/>
                      </a:moveTo>
                      <a:cubicBezTo>
                        <a:pt x="13277" y="2150"/>
                        <a:pt x="18304" y="7168"/>
                        <a:pt x="20464" y="13565"/>
                      </a:cubicBezTo>
                      <a:lnTo>
                        <a:pt x="0" y="20476"/>
                      </a:lnTo>
                      <a:lnTo>
                        <a:pt x="6877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cxnSp>
              <p:nvCxnSpPr>
                <p:cNvPr id="101" name="Line 107"/>
                <p:cNvCxnSpPr/>
                <p:nvPr/>
              </p:nvCxnSpPr>
              <p:spPr bwMode="auto">
                <a:xfrm flipH="1">
                  <a:off x="1228566" y="864"/>
                  <a:ext cx="10" cy="14"/>
                </a:xfrm>
                <a:prstGeom prst="line">
                  <a:avLst/>
                </a:prstGeom>
                <a:noFill/>
                <a:ln w="9525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02" name="Arc 108"/>
                <p:cNvSpPr>
                  <a:spLocks/>
                </p:cNvSpPr>
                <p:nvPr/>
              </p:nvSpPr>
              <p:spPr bwMode="auto">
                <a:xfrm rot="327994" flipV="1">
                  <a:off x="1228796" y="125"/>
                  <a:ext cx="585" cy="633"/>
                </a:xfrm>
                <a:custGeom>
                  <a:avLst/>
                  <a:gdLst>
                    <a:gd name="T0" fmla="*/ 0 w 16534"/>
                    <a:gd name="T1" fmla="*/ 0 h 21250"/>
                    <a:gd name="T2" fmla="*/ 0 w 16534"/>
                    <a:gd name="T3" fmla="*/ 0 h 21250"/>
                    <a:gd name="T4" fmla="*/ 0 w 16534"/>
                    <a:gd name="T5" fmla="*/ 0 h 21250"/>
                    <a:gd name="T6" fmla="*/ 0 60000 65536"/>
                    <a:gd name="T7" fmla="*/ 0 60000 65536"/>
                    <a:gd name="T8" fmla="*/ 0 60000 65536"/>
                    <a:gd name="T9" fmla="*/ 0 w 16534"/>
                    <a:gd name="T10" fmla="*/ 0 h 21250"/>
                    <a:gd name="T11" fmla="*/ 16534 w 16534"/>
                    <a:gd name="T12" fmla="*/ 21250 h 2125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534" h="21250" fill="none" extrusionOk="0">
                      <a:moveTo>
                        <a:pt x="3872" y="0"/>
                      </a:moveTo>
                      <a:cubicBezTo>
                        <a:pt x="8820" y="901"/>
                        <a:pt x="13297" y="3501"/>
                        <a:pt x="16533" y="7350"/>
                      </a:cubicBezTo>
                    </a:path>
                    <a:path w="16534" h="21250" stroke="0" extrusionOk="0">
                      <a:moveTo>
                        <a:pt x="3872" y="0"/>
                      </a:moveTo>
                      <a:cubicBezTo>
                        <a:pt x="8820" y="901"/>
                        <a:pt x="13297" y="3501"/>
                        <a:pt x="16533" y="7350"/>
                      </a:cubicBezTo>
                      <a:lnTo>
                        <a:pt x="0" y="21250"/>
                      </a:lnTo>
                      <a:lnTo>
                        <a:pt x="3872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cxnSp>
              <p:nvCxnSpPr>
                <p:cNvPr id="103" name="Line 109"/>
                <p:cNvCxnSpPr/>
                <p:nvPr/>
              </p:nvCxnSpPr>
              <p:spPr bwMode="auto">
                <a:xfrm flipV="1">
                  <a:off x="1229355" y="0"/>
                  <a:ext cx="606" cy="586"/>
                </a:xfrm>
                <a:prstGeom prst="line">
                  <a:avLst/>
                </a:prstGeom>
                <a:noFill/>
                <a:ln w="28575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4" name="Line 110"/>
                <p:cNvCxnSpPr/>
                <p:nvPr/>
              </p:nvCxnSpPr>
              <p:spPr bwMode="auto">
                <a:xfrm flipV="1">
                  <a:off x="1229364" y="4"/>
                  <a:ext cx="560" cy="536"/>
                </a:xfrm>
                <a:prstGeom prst="line">
                  <a:avLst/>
                </a:prstGeom>
                <a:noFill/>
                <a:ln w="28575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5" name="Line 111"/>
                <p:cNvCxnSpPr/>
                <p:nvPr/>
              </p:nvCxnSpPr>
              <p:spPr bwMode="auto">
                <a:xfrm flipV="1">
                  <a:off x="1229406" y="16"/>
                  <a:ext cx="465" cy="442"/>
                </a:xfrm>
                <a:prstGeom prst="line">
                  <a:avLst/>
                </a:prstGeom>
                <a:noFill/>
                <a:ln w="28575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06" name="Arc 112"/>
                <p:cNvSpPr>
                  <a:spLocks/>
                </p:cNvSpPr>
                <p:nvPr/>
              </p:nvSpPr>
              <p:spPr bwMode="auto">
                <a:xfrm rot="21559666" flipV="1">
                  <a:off x="1229010" y="460"/>
                  <a:ext cx="360" cy="169"/>
                </a:xfrm>
                <a:custGeom>
                  <a:avLst/>
                  <a:gdLst>
                    <a:gd name="T0" fmla="*/ 0 w 19366"/>
                    <a:gd name="T1" fmla="*/ 0 h 21600"/>
                    <a:gd name="T2" fmla="*/ 0 w 19366"/>
                    <a:gd name="T3" fmla="*/ 0 h 21600"/>
                    <a:gd name="T4" fmla="*/ 0 w 1936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366"/>
                    <a:gd name="T10" fmla="*/ 0 h 21600"/>
                    <a:gd name="T11" fmla="*/ 19366 w 1936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366" h="21600" fill="none" extrusionOk="0">
                      <a:moveTo>
                        <a:pt x="-1" y="1"/>
                      </a:moveTo>
                      <a:cubicBezTo>
                        <a:pt x="95" y="0"/>
                        <a:pt x="191" y="-1"/>
                        <a:pt x="288" y="0"/>
                      </a:cubicBezTo>
                      <a:cubicBezTo>
                        <a:pt x="8279" y="0"/>
                        <a:pt x="15618" y="4412"/>
                        <a:pt x="19365" y="11471"/>
                      </a:cubicBezTo>
                    </a:path>
                    <a:path w="19366" h="21600" stroke="0" extrusionOk="0">
                      <a:moveTo>
                        <a:pt x="-1" y="1"/>
                      </a:moveTo>
                      <a:cubicBezTo>
                        <a:pt x="95" y="0"/>
                        <a:pt x="191" y="-1"/>
                        <a:pt x="288" y="0"/>
                      </a:cubicBezTo>
                      <a:cubicBezTo>
                        <a:pt x="8279" y="0"/>
                        <a:pt x="15618" y="4412"/>
                        <a:pt x="19365" y="11471"/>
                      </a:cubicBezTo>
                      <a:lnTo>
                        <a:pt x="288" y="21600"/>
                      </a:lnTo>
                      <a:lnTo>
                        <a:pt x="-1" y="1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" name="Arc 113"/>
                <p:cNvSpPr>
                  <a:spLocks/>
                </p:cNvSpPr>
                <p:nvPr/>
              </p:nvSpPr>
              <p:spPr bwMode="auto">
                <a:xfrm rot="21335689" flipV="1">
                  <a:off x="1229210" y="294"/>
                  <a:ext cx="280" cy="106"/>
                </a:xfrm>
                <a:custGeom>
                  <a:avLst/>
                  <a:gdLst>
                    <a:gd name="T0" fmla="*/ 0 w 17959"/>
                    <a:gd name="T1" fmla="*/ 0 h 21600"/>
                    <a:gd name="T2" fmla="*/ 0 w 17959"/>
                    <a:gd name="T3" fmla="*/ 0 h 21600"/>
                    <a:gd name="T4" fmla="*/ 0 w 1795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7959"/>
                    <a:gd name="T10" fmla="*/ 0 h 21600"/>
                    <a:gd name="T11" fmla="*/ 17959 w 1795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959" h="21600" fill="none" extrusionOk="0">
                      <a:moveTo>
                        <a:pt x="0" y="0"/>
                      </a:moveTo>
                      <a:cubicBezTo>
                        <a:pt x="7213" y="0"/>
                        <a:pt x="13950" y="3600"/>
                        <a:pt x="17958" y="9598"/>
                      </a:cubicBezTo>
                    </a:path>
                    <a:path w="17959" h="21600" stroke="0" extrusionOk="0">
                      <a:moveTo>
                        <a:pt x="0" y="0"/>
                      </a:moveTo>
                      <a:cubicBezTo>
                        <a:pt x="7213" y="0"/>
                        <a:pt x="13950" y="3600"/>
                        <a:pt x="17958" y="9598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cxnSp>
              <p:nvCxnSpPr>
                <p:cNvPr id="108" name="Line 114"/>
                <p:cNvCxnSpPr/>
                <p:nvPr/>
              </p:nvCxnSpPr>
              <p:spPr bwMode="auto">
                <a:xfrm flipV="1">
                  <a:off x="1229482" y="18"/>
                  <a:ext cx="342" cy="330"/>
                </a:xfrm>
                <a:prstGeom prst="line">
                  <a:avLst/>
                </a:prstGeom>
                <a:noFill/>
                <a:ln w="28575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09" name="Arc 115"/>
                <p:cNvSpPr>
                  <a:spLocks/>
                </p:cNvSpPr>
                <p:nvPr/>
              </p:nvSpPr>
              <p:spPr bwMode="auto">
                <a:xfrm flipV="1">
                  <a:off x="1229314" y="161"/>
                  <a:ext cx="259" cy="125"/>
                </a:xfrm>
                <a:custGeom>
                  <a:avLst/>
                  <a:gdLst>
                    <a:gd name="T0" fmla="*/ 0 w 19068"/>
                    <a:gd name="T1" fmla="*/ 0 h 21414"/>
                    <a:gd name="T2" fmla="*/ 0 w 19068"/>
                    <a:gd name="T3" fmla="*/ 0 h 21414"/>
                    <a:gd name="T4" fmla="*/ 0 w 19068"/>
                    <a:gd name="T5" fmla="*/ 0 h 21414"/>
                    <a:gd name="T6" fmla="*/ 0 60000 65536"/>
                    <a:gd name="T7" fmla="*/ 0 60000 65536"/>
                    <a:gd name="T8" fmla="*/ 0 60000 65536"/>
                    <a:gd name="T9" fmla="*/ 0 w 19068"/>
                    <a:gd name="T10" fmla="*/ 0 h 21414"/>
                    <a:gd name="T11" fmla="*/ 19068 w 19068"/>
                    <a:gd name="T12" fmla="*/ 21414 h 214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068" h="21414" fill="none" extrusionOk="0">
                      <a:moveTo>
                        <a:pt x="2828" y="0"/>
                      </a:moveTo>
                      <a:cubicBezTo>
                        <a:pt x="9743" y="913"/>
                        <a:pt x="15791" y="5109"/>
                        <a:pt x="19067" y="11266"/>
                      </a:cubicBezTo>
                    </a:path>
                    <a:path w="19068" h="21414" stroke="0" extrusionOk="0">
                      <a:moveTo>
                        <a:pt x="2828" y="0"/>
                      </a:moveTo>
                      <a:cubicBezTo>
                        <a:pt x="9743" y="913"/>
                        <a:pt x="15791" y="5109"/>
                        <a:pt x="19067" y="11266"/>
                      </a:cubicBezTo>
                      <a:lnTo>
                        <a:pt x="0" y="21414"/>
                      </a:lnTo>
                      <a:lnTo>
                        <a:pt x="2828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cxnSp>
              <p:nvCxnSpPr>
                <p:cNvPr id="110" name="Line 116"/>
                <p:cNvCxnSpPr/>
                <p:nvPr/>
              </p:nvCxnSpPr>
              <p:spPr bwMode="auto">
                <a:xfrm flipV="1">
                  <a:off x="1229549" y="31"/>
                  <a:ext cx="219" cy="208"/>
                </a:xfrm>
                <a:prstGeom prst="line">
                  <a:avLst/>
                </a:prstGeom>
                <a:noFill/>
                <a:ln w="28575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11" name="Arc 117"/>
                <p:cNvSpPr>
                  <a:spLocks/>
                </p:cNvSpPr>
                <p:nvPr/>
              </p:nvSpPr>
              <p:spPr bwMode="auto">
                <a:xfrm flipV="1">
                  <a:off x="1229431" y="51"/>
                  <a:ext cx="195" cy="128"/>
                </a:xfrm>
                <a:custGeom>
                  <a:avLst/>
                  <a:gdLst>
                    <a:gd name="T0" fmla="*/ 0 w 17956"/>
                    <a:gd name="T1" fmla="*/ 0 h 21600"/>
                    <a:gd name="T2" fmla="*/ 0 w 17956"/>
                    <a:gd name="T3" fmla="*/ 0 h 21600"/>
                    <a:gd name="T4" fmla="*/ 0 w 1795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7956"/>
                    <a:gd name="T10" fmla="*/ 0 h 21600"/>
                    <a:gd name="T11" fmla="*/ 17956 w 1795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956" h="21600" fill="none" extrusionOk="0">
                      <a:moveTo>
                        <a:pt x="0" y="0"/>
                      </a:moveTo>
                      <a:cubicBezTo>
                        <a:pt x="7211" y="0"/>
                        <a:pt x="13947" y="3599"/>
                        <a:pt x="17955" y="9594"/>
                      </a:cubicBezTo>
                    </a:path>
                    <a:path w="17956" h="21600" stroke="0" extrusionOk="0">
                      <a:moveTo>
                        <a:pt x="0" y="0"/>
                      </a:moveTo>
                      <a:cubicBezTo>
                        <a:pt x="7211" y="0"/>
                        <a:pt x="13947" y="3599"/>
                        <a:pt x="17955" y="9594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cxnSp>
              <p:nvCxnSpPr>
                <p:cNvPr id="112" name="Line 118"/>
                <p:cNvCxnSpPr/>
                <p:nvPr/>
              </p:nvCxnSpPr>
              <p:spPr bwMode="auto">
                <a:xfrm flipV="1">
                  <a:off x="1229609" y="27"/>
                  <a:ext cx="122" cy="112"/>
                </a:xfrm>
                <a:prstGeom prst="line">
                  <a:avLst/>
                </a:prstGeom>
                <a:noFill/>
                <a:ln w="28575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13" name="Arc 119"/>
                <p:cNvSpPr>
                  <a:spLocks/>
                </p:cNvSpPr>
                <p:nvPr/>
              </p:nvSpPr>
              <p:spPr bwMode="auto">
                <a:xfrm flipV="1">
                  <a:off x="1229109" y="414"/>
                  <a:ext cx="306" cy="102"/>
                </a:xfrm>
                <a:custGeom>
                  <a:avLst/>
                  <a:gdLst>
                    <a:gd name="T0" fmla="*/ 0 w 20338"/>
                    <a:gd name="T1" fmla="*/ 0 h 21600"/>
                    <a:gd name="T2" fmla="*/ 0 w 20338"/>
                    <a:gd name="T3" fmla="*/ 0 h 21600"/>
                    <a:gd name="T4" fmla="*/ 0 w 20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0338"/>
                    <a:gd name="T10" fmla="*/ 0 h 21600"/>
                    <a:gd name="T11" fmla="*/ 20338 w 20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338" h="21600" fill="none" extrusionOk="0">
                      <a:moveTo>
                        <a:pt x="0" y="0"/>
                      </a:moveTo>
                      <a:cubicBezTo>
                        <a:pt x="9124" y="0"/>
                        <a:pt x="17264" y="5733"/>
                        <a:pt x="20338" y="14324"/>
                      </a:cubicBezTo>
                    </a:path>
                    <a:path w="20338" h="21600" stroke="0" extrusionOk="0">
                      <a:moveTo>
                        <a:pt x="0" y="0"/>
                      </a:moveTo>
                      <a:cubicBezTo>
                        <a:pt x="9124" y="0"/>
                        <a:pt x="17264" y="5733"/>
                        <a:pt x="20338" y="14324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2" name="Группа 21"/>
              <p:cNvGrpSpPr/>
              <p:nvPr/>
            </p:nvGrpSpPr>
            <p:grpSpPr>
              <a:xfrm rot="4065173">
                <a:off x="108964" y="1255964"/>
                <a:ext cx="1596778" cy="1506610"/>
                <a:chOff x="1337572" y="1250310"/>
                <a:chExt cx="1564390" cy="1407921"/>
              </a:xfrm>
            </p:grpSpPr>
            <p:sp>
              <p:nvSpPr>
                <p:cNvPr id="23" name="Дуга 22"/>
                <p:cNvSpPr/>
                <p:nvPr/>
              </p:nvSpPr>
              <p:spPr>
                <a:xfrm rot="10800000">
                  <a:off x="1337572" y="1250310"/>
                  <a:ext cx="1558841" cy="1407921"/>
                </a:xfrm>
                <a:prstGeom prst="arc">
                  <a:avLst>
                    <a:gd name="adj1" fmla="val 10740749"/>
                    <a:gd name="adj2" fmla="val 17834774"/>
                  </a:avLst>
                </a:prstGeom>
                <a:ln w="38100">
                  <a:solidFill>
                    <a:srgbClr val="3ADE7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Дуга 23"/>
                <p:cNvSpPr/>
                <p:nvPr/>
              </p:nvSpPr>
              <p:spPr>
                <a:xfrm rot="10800000">
                  <a:off x="1601477" y="1478760"/>
                  <a:ext cx="881859" cy="895661"/>
                </a:xfrm>
                <a:prstGeom prst="arc">
                  <a:avLst>
                    <a:gd name="adj1" fmla="val 11283930"/>
                    <a:gd name="adj2" fmla="val 78842"/>
                  </a:avLst>
                </a:prstGeom>
                <a:ln w="38100">
                  <a:solidFill>
                    <a:srgbClr val="3ADE7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Дуга 24"/>
                <p:cNvSpPr/>
                <p:nvPr/>
              </p:nvSpPr>
              <p:spPr>
                <a:xfrm>
                  <a:off x="1599827" y="1319787"/>
                  <a:ext cx="1302135" cy="1241197"/>
                </a:xfrm>
                <a:prstGeom prst="arc">
                  <a:avLst>
                    <a:gd name="adj1" fmla="val 10730268"/>
                    <a:gd name="adj2" fmla="val 118453"/>
                  </a:avLst>
                </a:prstGeom>
                <a:ln w="38100">
                  <a:solidFill>
                    <a:srgbClr val="3ADE7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Дуга 25"/>
                <p:cNvSpPr/>
                <p:nvPr/>
              </p:nvSpPr>
              <p:spPr>
                <a:xfrm>
                  <a:off x="1860736" y="1587285"/>
                  <a:ext cx="631561" cy="633922"/>
                </a:xfrm>
                <a:prstGeom prst="arc">
                  <a:avLst>
                    <a:gd name="adj1" fmla="val 17726930"/>
                    <a:gd name="adj2" fmla="val 1000312"/>
                  </a:avLst>
                </a:prstGeom>
                <a:ln w="38100">
                  <a:solidFill>
                    <a:srgbClr val="3ADE7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9" name="Прямоугольник 18"/>
            <p:cNvSpPr/>
            <p:nvPr/>
          </p:nvSpPr>
          <p:spPr>
            <a:xfrm>
              <a:off x="1036320" y="3108960"/>
              <a:ext cx="2621280" cy="2621280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1138523" y="3048001"/>
              <a:ext cx="2424991" cy="2621544"/>
            </a:xfrm>
            <a:custGeom>
              <a:avLst/>
              <a:gdLst>
                <a:gd name="connsiteX0" fmla="*/ 1918820 w 2425625"/>
                <a:gd name="connsiteY0" fmla="*/ 1062446 h 2613899"/>
                <a:gd name="connsiteX1" fmla="*/ 1918820 w 2425625"/>
                <a:gd name="connsiteY1" fmla="*/ 1184366 h 2613899"/>
                <a:gd name="connsiteX2" fmla="*/ 1910111 w 2425625"/>
                <a:gd name="connsiteY2" fmla="*/ 1358537 h 2613899"/>
                <a:gd name="connsiteX3" fmla="*/ 1883985 w 2425625"/>
                <a:gd name="connsiteY3" fmla="*/ 1471749 h 2613899"/>
                <a:gd name="connsiteX4" fmla="*/ 1849151 w 2425625"/>
                <a:gd name="connsiteY4" fmla="*/ 1611086 h 2613899"/>
                <a:gd name="connsiteX5" fmla="*/ 1735940 w 2425625"/>
                <a:gd name="connsiteY5" fmla="*/ 1785257 h 2613899"/>
                <a:gd name="connsiteX6" fmla="*/ 1526934 w 2425625"/>
                <a:gd name="connsiteY6" fmla="*/ 1950720 h 2613899"/>
                <a:gd name="connsiteX7" fmla="*/ 1256968 w 2425625"/>
                <a:gd name="connsiteY7" fmla="*/ 2037806 h 2613899"/>
                <a:gd name="connsiteX8" fmla="*/ 995711 w 2425625"/>
                <a:gd name="connsiteY8" fmla="*/ 1994263 h 2613899"/>
                <a:gd name="connsiteX9" fmla="*/ 812831 w 2425625"/>
                <a:gd name="connsiteY9" fmla="*/ 1898469 h 2613899"/>
                <a:gd name="connsiteX10" fmla="*/ 656077 w 2425625"/>
                <a:gd name="connsiteY10" fmla="*/ 1776549 h 2613899"/>
                <a:gd name="connsiteX11" fmla="*/ 568991 w 2425625"/>
                <a:gd name="connsiteY11" fmla="*/ 1602377 h 2613899"/>
                <a:gd name="connsiteX12" fmla="*/ 508031 w 2425625"/>
                <a:gd name="connsiteY12" fmla="*/ 1349829 h 2613899"/>
                <a:gd name="connsiteX13" fmla="*/ 542865 w 2425625"/>
                <a:gd name="connsiteY13" fmla="*/ 1097280 h 2613899"/>
                <a:gd name="connsiteX14" fmla="*/ 603825 w 2425625"/>
                <a:gd name="connsiteY14" fmla="*/ 905691 h 2613899"/>
                <a:gd name="connsiteX15" fmla="*/ 690911 w 2425625"/>
                <a:gd name="connsiteY15" fmla="*/ 714103 h 2613899"/>
                <a:gd name="connsiteX16" fmla="*/ 830248 w 2425625"/>
                <a:gd name="connsiteY16" fmla="*/ 557349 h 2613899"/>
                <a:gd name="connsiteX17" fmla="*/ 1013128 w 2425625"/>
                <a:gd name="connsiteY17" fmla="*/ 409303 h 2613899"/>
                <a:gd name="connsiteX18" fmla="*/ 1213425 w 2425625"/>
                <a:gd name="connsiteY18" fmla="*/ 339634 h 2613899"/>
                <a:gd name="connsiteX19" fmla="*/ 1413722 w 2425625"/>
                <a:gd name="connsiteY19" fmla="*/ 287383 h 2613899"/>
                <a:gd name="connsiteX20" fmla="*/ 1622728 w 2425625"/>
                <a:gd name="connsiteY20" fmla="*/ 296091 h 2613899"/>
                <a:gd name="connsiteX21" fmla="*/ 1805608 w 2425625"/>
                <a:gd name="connsiteY21" fmla="*/ 339634 h 2613899"/>
                <a:gd name="connsiteX22" fmla="*/ 1953654 w 2425625"/>
                <a:gd name="connsiteY22" fmla="*/ 418011 h 2613899"/>
                <a:gd name="connsiteX23" fmla="*/ 2110408 w 2425625"/>
                <a:gd name="connsiteY23" fmla="*/ 531223 h 2613899"/>
                <a:gd name="connsiteX24" fmla="*/ 2258454 w 2425625"/>
                <a:gd name="connsiteY24" fmla="*/ 696686 h 2613899"/>
                <a:gd name="connsiteX25" fmla="*/ 2371665 w 2425625"/>
                <a:gd name="connsiteY25" fmla="*/ 923109 h 2613899"/>
                <a:gd name="connsiteX26" fmla="*/ 2415208 w 2425625"/>
                <a:gd name="connsiteY26" fmla="*/ 1210491 h 2613899"/>
                <a:gd name="connsiteX27" fmla="*/ 2423917 w 2425625"/>
                <a:gd name="connsiteY27" fmla="*/ 1463040 h 2613899"/>
                <a:gd name="connsiteX28" fmla="*/ 2389082 w 2425625"/>
                <a:gd name="connsiteY28" fmla="*/ 1680754 h 2613899"/>
                <a:gd name="connsiteX29" fmla="*/ 2301997 w 2425625"/>
                <a:gd name="connsiteY29" fmla="*/ 1907177 h 2613899"/>
                <a:gd name="connsiteX30" fmla="*/ 2153951 w 2425625"/>
                <a:gd name="connsiteY30" fmla="*/ 2133600 h 2613899"/>
                <a:gd name="connsiteX31" fmla="*/ 1962362 w 2425625"/>
                <a:gd name="connsiteY31" fmla="*/ 2325189 h 2613899"/>
                <a:gd name="connsiteX32" fmla="*/ 1709814 w 2425625"/>
                <a:gd name="connsiteY32" fmla="*/ 2481943 h 2613899"/>
                <a:gd name="connsiteX33" fmla="*/ 1387597 w 2425625"/>
                <a:gd name="connsiteY33" fmla="*/ 2595154 h 2613899"/>
                <a:gd name="connsiteX34" fmla="*/ 1152465 w 2425625"/>
                <a:gd name="connsiteY34" fmla="*/ 2612571 h 2613899"/>
                <a:gd name="connsiteX35" fmla="*/ 960877 w 2425625"/>
                <a:gd name="connsiteY35" fmla="*/ 2603863 h 2613899"/>
                <a:gd name="connsiteX36" fmla="*/ 725745 w 2425625"/>
                <a:gd name="connsiteY36" fmla="*/ 2534194 h 2613899"/>
                <a:gd name="connsiteX37" fmla="*/ 534157 w 2425625"/>
                <a:gd name="connsiteY37" fmla="*/ 2429691 h 2613899"/>
                <a:gd name="connsiteX38" fmla="*/ 333860 w 2425625"/>
                <a:gd name="connsiteY38" fmla="*/ 2264229 h 2613899"/>
                <a:gd name="connsiteX39" fmla="*/ 150980 w 2425625"/>
                <a:gd name="connsiteY39" fmla="*/ 2029097 h 2613899"/>
                <a:gd name="connsiteX40" fmla="*/ 72602 w 2425625"/>
                <a:gd name="connsiteY40" fmla="*/ 1863634 h 2613899"/>
                <a:gd name="connsiteX41" fmla="*/ 37768 w 2425625"/>
                <a:gd name="connsiteY41" fmla="*/ 1663337 h 2613899"/>
                <a:gd name="connsiteX42" fmla="*/ 2934 w 2425625"/>
                <a:gd name="connsiteY42" fmla="*/ 1532709 h 2613899"/>
                <a:gd name="connsiteX43" fmla="*/ 2934 w 2425625"/>
                <a:gd name="connsiteY43" fmla="*/ 1297577 h 2613899"/>
                <a:gd name="connsiteX44" fmla="*/ 11642 w 2425625"/>
                <a:gd name="connsiteY44" fmla="*/ 1053737 h 2613899"/>
                <a:gd name="connsiteX45" fmla="*/ 20351 w 2425625"/>
                <a:gd name="connsiteY45" fmla="*/ 740229 h 2613899"/>
                <a:gd name="connsiteX46" fmla="*/ 37768 w 2425625"/>
                <a:gd name="connsiteY46" fmla="*/ 470263 h 2613899"/>
                <a:gd name="connsiteX47" fmla="*/ 124854 w 2425625"/>
                <a:gd name="connsiteY47" fmla="*/ 252549 h 2613899"/>
                <a:gd name="connsiteX48" fmla="*/ 246774 w 2425625"/>
                <a:gd name="connsiteY48" fmla="*/ 156754 h 2613899"/>
                <a:gd name="connsiteX49" fmla="*/ 403528 w 2425625"/>
                <a:gd name="connsiteY49" fmla="*/ 52251 h 2613899"/>
                <a:gd name="connsiteX50" fmla="*/ 534157 w 2425625"/>
                <a:gd name="connsiteY50" fmla="*/ 0 h 2613899"/>
                <a:gd name="connsiteX0" fmla="*/ 1918820 w 2425625"/>
                <a:gd name="connsiteY0" fmla="*/ 1062446 h 2613899"/>
                <a:gd name="connsiteX1" fmla="*/ 1918820 w 2425625"/>
                <a:gd name="connsiteY1" fmla="*/ 1184366 h 2613899"/>
                <a:gd name="connsiteX2" fmla="*/ 1910111 w 2425625"/>
                <a:gd name="connsiteY2" fmla="*/ 1358537 h 2613899"/>
                <a:gd name="connsiteX3" fmla="*/ 1883985 w 2425625"/>
                <a:gd name="connsiteY3" fmla="*/ 1471749 h 2613899"/>
                <a:gd name="connsiteX4" fmla="*/ 1849151 w 2425625"/>
                <a:gd name="connsiteY4" fmla="*/ 1611086 h 2613899"/>
                <a:gd name="connsiteX5" fmla="*/ 1735940 w 2425625"/>
                <a:gd name="connsiteY5" fmla="*/ 1785257 h 2613899"/>
                <a:gd name="connsiteX6" fmla="*/ 1526934 w 2425625"/>
                <a:gd name="connsiteY6" fmla="*/ 1950720 h 2613899"/>
                <a:gd name="connsiteX7" fmla="*/ 1256968 w 2425625"/>
                <a:gd name="connsiteY7" fmla="*/ 2037806 h 2613899"/>
                <a:gd name="connsiteX8" fmla="*/ 995711 w 2425625"/>
                <a:gd name="connsiteY8" fmla="*/ 1994263 h 2613899"/>
                <a:gd name="connsiteX9" fmla="*/ 812831 w 2425625"/>
                <a:gd name="connsiteY9" fmla="*/ 1898469 h 2613899"/>
                <a:gd name="connsiteX10" fmla="*/ 656077 w 2425625"/>
                <a:gd name="connsiteY10" fmla="*/ 1776549 h 2613899"/>
                <a:gd name="connsiteX11" fmla="*/ 568991 w 2425625"/>
                <a:gd name="connsiteY11" fmla="*/ 1602377 h 2613899"/>
                <a:gd name="connsiteX12" fmla="*/ 508031 w 2425625"/>
                <a:gd name="connsiteY12" fmla="*/ 1349829 h 2613899"/>
                <a:gd name="connsiteX13" fmla="*/ 542865 w 2425625"/>
                <a:gd name="connsiteY13" fmla="*/ 1097280 h 2613899"/>
                <a:gd name="connsiteX14" fmla="*/ 603825 w 2425625"/>
                <a:gd name="connsiteY14" fmla="*/ 905691 h 2613899"/>
                <a:gd name="connsiteX15" fmla="*/ 690911 w 2425625"/>
                <a:gd name="connsiteY15" fmla="*/ 714103 h 2613899"/>
                <a:gd name="connsiteX16" fmla="*/ 830248 w 2425625"/>
                <a:gd name="connsiteY16" fmla="*/ 557349 h 2613899"/>
                <a:gd name="connsiteX17" fmla="*/ 1013128 w 2425625"/>
                <a:gd name="connsiteY17" fmla="*/ 409303 h 2613899"/>
                <a:gd name="connsiteX18" fmla="*/ 1213425 w 2425625"/>
                <a:gd name="connsiteY18" fmla="*/ 339634 h 2613899"/>
                <a:gd name="connsiteX19" fmla="*/ 1413722 w 2425625"/>
                <a:gd name="connsiteY19" fmla="*/ 287383 h 2613899"/>
                <a:gd name="connsiteX20" fmla="*/ 1622728 w 2425625"/>
                <a:gd name="connsiteY20" fmla="*/ 296091 h 2613899"/>
                <a:gd name="connsiteX21" fmla="*/ 1805608 w 2425625"/>
                <a:gd name="connsiteY21" fmla="*/ 339634 h 2613899"/>
                <a:gd name="connsiteX22" fmla="*/ 1953654 w 2425625"/>
                <a:gd name="connsiteY22" fmla="*/ 418011 h 2613899"/>
                <a:gd name="connsiteX23" fmla="*/ 2110408 w 2425625"/>
                <a:gd name="connsiteY23" fmla="*/ 531223 h 2613899"/>
                <a:gd name="connsiteX24" fmla="*/ 2258454 w 2425625"/>
                <a:gd name="connsiteY24" fmla="*/ 696686 h 2613899"/>
                <a:gd name="connsiteX25" fmla="*/ 2371665 w 2425625"/>
                <a:gd name="connsiteY25" fmla="*/ 923109 h 2613899"/>
                <a:gd name="connsiteX26" fmla="*/ 2415208 w 2425625"/>
                <a:gd name="connsiteY26" fmla="*/ 1210491 h 2613899"/>
                <a:gd name="connsiteX27" fmla="*/ 2423917 w 2425625"/>
                <a:gd name="connsiteY27" fmla="*/ 1463040 h 2613899"/>
                <a:gd name="connsiteX28" fmla="*/ 2389082 w 2425625"/>
                <a:gd name="connsiteY28" fmla="*/ 1680754 h 2613899"/>
                <a:gd name="connsiteX29" fmla="*/ 2301997 w 2425625"/>
                <a:gd name="connsiteY29" fmla="*/ 1907177 h 2613899"/>
                <a:gd name="connsiteX30" fmla="*/ 2153951 w 2425625"/>
                <a:gd name="connsiteY30" fmla="*/ 2133600 h 2613899"/>
                <a:gd name="connsiteX31" fmla="*/ 1962362 w 2425625"/>
                <a:gd name="connsiteY31" fmla="*/ 2325189 h 2613899"/>
                <a:gd name="connsiteX32" fmla="*/ 1709814 w 2425625"/>
                <a:gd name="connsiteY32" fmla="*/ 2481943 h 2613899"/>
                <a:gd name="connsiteX33" fmla="*/ 1387597 w 2425625"/>
                <a:gd name="connsiteY33" fmla="*/ 2595154 h 2613899"/>
                <a:gd name="connsiteX34" fmla="*/ 1152465 w 2425625"/>
                <a:gd name="connsiteY34" fmla="*/ 2612571 h 2613899"/>
                <a:gd name="connsiteX35" fmla="*/ 960877 w 2425625"/>
                <a:gd name="connsiteY35" fmla="*/ 2603863 h 2613899"/>
                <a:gd name="connsiteX36" fmla="*/ 725745 w 2425625"/>
                <a:gd name="connsiteY36" fmla="*/ 2534194 h 2613899"/>
                <a:gd name="connsiteX37" fmla="*/ 534157 w 2425625"/>
                <a:gd name="connsiteY37" fmla="*/ 2429691 h 2613899"/>
                <a:gd name="connsiteX38" fmla="*/ 333860 w 2425625"/>
                <a:gd name="connsiteY38" fmla="*/ 2264229 h 2613899"/>
                <a:gd name="connsiteX39" fmla="*/ 150980 w 2425625"/>
                <a:gd name="connsiteY39" fmla="*/ 2029097 h 2613899"/>
                <a:gd name="connsiteX40" fmla="*/ 72602 w 2425625"/>
                <a:gd name="connsiteY40" fmla="*/ 1863634 h 2613899"/>
                <a:gd name="connsiteX41" fmla="*/ 37768 w 2425625"/>
                <a:gd name="connsiteY41" fmla="*/ 1663337 h 2613899"/>
                <a:gd name="connsiteX42" fmla="*/ 2934 w 2425625"/>
                <a:gd name="connsiteY42" fmla="*/ 1532709 h 2613899"/>
                <a:gd name="connsiteX43" fmla="*/ 2934 w 2425625"/>
                <a:gd name="connsiteY43" fmla="*/ 1297577 h 2613899"/>
                <a:gd name="connsiteX44" fmla="*/ 11642 w 2425625"/>
                <a:gd name="connsiteY44" fmla="*/ 1053737 h 2613899"/>
                <a:gd name="connsiteX45" fmla="*/ 20351 w 2425625"/>
                <a:gd name="connsiteY45" fmla="*/ 740229 h 2613899"/>
                <a:gd name="connsiteX46" fmla="*/ 37768 w 2425625"/>
                <a:gd name="connsiteY46" fmla="*/ 470263 h 2613899"/>
                <a:gd name="connsiteX47" fmla="*/ 124854 w 2425625"/>
                <a:gd name="connsiteY47" fmla="*/ 269966 h 2613899"/>
                <a:gd name="connsiteX48" fmla="*/ 246774 w 2425625"/>
                <a:gd name="connsiteY48" fmla="*/ 156754 h 2613899"/>
                <a:gd name="connsiteX49" fmla="*/ 403528 w 2425625"/>
                <a:gd name="connsiteY49" fmla="*/ 52251 h 2613899"/>
                <a:gd name="connsiteX50" fmla="*/ 534157 w 2425625"/>
                <a:gd name="connsiteY50" fmla="*/ 0 h 2613899"/>
                <a:gd name="connsiteX0" fmla="*/ 1918186 w 2424991"/>
                <a:gd name="connsiteY0" fmla="*/ 1062446 h 2613899"/>
                <a:gd name="connsiteX1" fmla="*/ 1918186 w 2424991"/>
                <a:gd name="connsiteY1" fmla="*/ 1184366 h 2613899"/>
                <a:gd name="connsiteX2" fmla="*/ 1909477 w 2424991"/>
                <a:gd name="connsiteY2" fmla="*/ 1358537 h 2613899"/>
                <a:gd name="connsiteX3" fmla="*/ 1883351 w 2424991"/>
                <a:gd name="connsiteY3" fmla="*/ 1471749 h 2613899"/>
                <a:gd name="connsiteX4" fmla="*/ 1848517 w 2424991"/>
                <a:gd name="connsiteY4" fmla="*/ 1611086 h 2613899"/>
                <a:gd name="connsiteX5" fmla="*/ 1735306 w 2424991"/>
                <a:gd name="connsiteY5" fmla="*/ 1785257 h 2613899"/>
                <a:gd name="connsiteX6" fmla="*/ 1526300 w 2424991"/>
                <a:gd name="connsiteY6" fmla="*/ 1950720 h 2613899"/>
                <a:gd name="connsiteX7" fmla="*/ 1256334 w 2424991"/>
                <a:gd name="connsiteY7" fmla="*/ 2037806 h 2613899"/>
                <a:gd name="connsiteX8" fmla="*/ 995077 w 2424991"/>
                <a:gd name="connsiteY8" fmla="*/ 1994263 h 2613899"/>
                <a:gd name="connsiteX9" fmla="*/ 812197 w 2424991"/>
                <a:gd name="connsiteY9" fmla="*/ 1898469 h 2613899"/>
                <a:gd name="connsiteX10" fmla="*/ 655443 w 2424991"/>
                <a:gd name="connsiteY10" fmla="*/ 1776549 h 2613899"/>
                <a:gd name="connsiteX11" fmla="*/ 568357 w 2424991"/>
                <a:gd name="connsiteY11" fmla="*/ 1602377 h 2613899"/>
                <a:gd name="connsiteX12" fmla="*/ 507397 w 2424991"/>
                <a:gd name="connsiteY12" fmla="*/ 1349829 h 2613899"/>
                <a:gd name="connsiteX13" fmla="*/ 542231 w 2424991"/>
                <a:gd name="connsiteY13" fmla="*/ 1097280 h 2613899"/>
                <a:gd name="connsiteX14" fmla="*/ 603191 w 2424991"/>
                <a:gd name="connsiteY14" fmla="*/ 905691 h 2613899"/>
                <a:gd name="connsiteX15" fmla="*/ 690277 w 2424991"/>
                <a:gd name="connsiteY15" fmla="*/ 714103 h 2613899"/>
                <a:gd name="connsiteX16" fmla="*/ 829614 w 2424991"/>
                <a:gd name="connsiteY16" fmla="*/ 557349 h 2613899"/>
                <a:gd name="connsiteX17" fmla="*/ 1012494 w 2424991"/>
                <a:gd name="connsiteY17" fmla="*/ 409303 h 2613899"/>
                <a:gd name="connsiteX18" fmla="*/ 1212791 w 2424991"/>
                <a:gd name="connsiteY18" fmla="*/ 339634 h 2613899"/>
                <a:gd name="connsiteX19" fmla="*/ 1413088 w 2424991"/>
                <a:gd name="connsiteY19" fmla="*/ 287383 h 2613899"/>
                <a:gd name="connsiteX20" fmla="*/ 1622094 w 2424991"/>
                <a:gd name="connsiteY20" fmla="*/ 296091 h 2613899"/>
                <a:gd name="connsiteX21" fmla="*/ 1804974 w 2424991"/>
                <a:gd name="connsiteY21" fmla="*/ 339634 h 2613899"/>
                <a:gd name="connsiteX22" fmla="*/ 1953020 w 2424991"/>
                <a:gd name="connsiteY22" fmla="*/ 418011 h 2613899"/>
                <a:gd name="connsiteX23" fmla="*/ 2109774 w 2424991"/>
                <a:gd name="connsiteY23" fmla="*/ 531223 h 2613899"/>
                <a:gd name="connsiteX24" fmla="*/ 2257820 w 2424991"/>
                <a:gd name="connsiteY24" fmla="*/ 696686 h 2613899"/>
                <a:gd name="connsiteX25" fmla="*/ 2371031 w 2424991"/>
                <a:gd name="connsiteY25" fmla="*/ 923109 h 2613899"/>
                <a:gd name="connsiteX26" fmla="*/ 2414574 w 2424991"/>
                <a:gd name="connsiteY26" fmla="*/ 1210491 h 2613899"/>
                <a:gd name="connsiteX27" fmla="*/ 2423283 w 2424991"/>
                <a:gd name="connsiteY27" fmla="*/ 1463040 h 2613899"/>
                <a:gd name="connsiteX28" fmla="*/ 2388448 w 2424991"/>
                <a:gd name="connsiteY28" fmla="*/ 1680754 h 2613899"/>
                <a:gd name="connsiteX29" fmla="*/ 2301363 w 2424991"/>
                <a:gd name="connsiteY29" fmla="*/ 1907177 h 2613899"/>
                <a:gd name="connsiteX30" fmla="*/ 2153317 w 2424991"/>
                <a:gd name="connsiteY30" fmla="*/ 2133600 h 2613899"/>
                <a:gd name="connsiteX31" fmla="*/ 1961728 w 2424991"/>
                <a:gd name="connsiteY31" fmla="*/ 2325189 h 2613899"/>
                <a:gd name="connsiteX32" fmla="*/ 1709180 w 2424991"/>
                <a:gd name="connsiteY32" fmla="*/ 2481943 h 2613899"/>
                <a:gd name="connsiteX33" fmla="*/ 1386963 w 2424991"/>
                <a:gd name="connsiteY33" fmla="*/ 2595154 h 2613899"/>
                <a:gd name="connsiteX34" fmla="*/ 1151831 w 2424991"/>
                <a:gd name="connsiteY34" fmla="*/ 2612571 h 2613899"/>
                <a:gd name="connsiteX35" fmla="*/ 960243 w 2424991"/>
                <a:gd name="connsiteY35" fmla="*/ 2603863 h 2613899"/>
                <a:gd name="connsiteX36" fmla="*/ 725111 w 2424991"/>
                <a:gd name="connsiteY36" fmla="*/ 2534194 h 2613899"/>
                <a:gd name="connsiteX37" fmla="*/ 533523 w 2424991"/>
                <a:gd name="connsiteY37" fmla="*/ 2429691 h 2613899"/>
                <a:gd name="connsiteX38" fmla="*/ 333226 w 2424991"/>
                <a:gd name="connsiteY38" fmla="*/ 2264229 h 2613899"/>
                <a:gd name="connsiteX39" fmla="*/ 150346 w 2424991"/>
                <a:gd name="connsiteY39" fmla="*/ 2029097 h 2613899"/>
                <a:gd name="connsiteX40" fmla="*/ 71968 w 2424991"/>
                <a:gd name="connsiteY40" fmla="*/ 1863634 h 2613899"/>
                <a:gd name="connsiteX41" fmla="*/ 28425 w 2424991"/>
                <a:gd name="connsiteY41" fmla="*/ 1698171 h 2613899"/>
                <a:gd name="connsiteX42" fmla="*/ 2300 w 2424991"/>
                <a:gd name="connsiteY42" fmla="*/ 1532709 h 2613899"/>
                <a:gd name="connsiteX43" fmla="*/ 2300 w 2424991"/>
                <a:gd name="connsiteY43" fmla="*/ 1297577 h 2613899"/>
                <a:gd name="connsiteX44" fmla="*/ 11008 w 2424991"/>
                <a:gd name="connsiteY44" fmla="*/ 1053737 h 2613899"/>
                <a:gd name="connsiteX45" fmla="*/ 19717 w 2424991"/>
                <a:gd name="connsiteY45" fmla="*/ 740229 h 2613899"/>
                <a:gd name="connsiteX46" fmla="*/ 37134 w 2424991"/>
                <a:gd name="connsiteY46" fmla="*/ 470263 h 2613899"/>
                <a:gd name="connsiteX47" fmla="*/ 124220 w 2424991"/>
                <a:gd name="connsiteY47" fmla="*/ 269966 h 2613899"/>
                <a:gd name="connsiteX48" fmla="*/ 246140 w 2424991"/>
                <a:gd name="connsiteY48" fmla="*/ 156754 h 2613899"/>
                <a:gd name="connsiteX49" fmla="*/ 402894 w 2424991"/>
                <a:gd name="connsiteY49" fmla="*/ 52251 h 2613899"/>
                <a:gd name="connsiteX50" fmla="*/ 533523 w 2424991"/>
                <a:gd name="connsiteY50" fmla="*/ 0 h 2613899"/>
                <a:gd name="connsiteX0" fmla="*/ 1918186 w 2424991"/>
                <a:gd name="connsiteY0" fmla="*/ 1062446 h 2613899"/>
                <a:gd name="connsiteX1" fmla="*/ 1918186 w 2424991"/>
                <a:gd name="connsiteY1" fmla="*/ 1184366 h 2613899"/>
                <a:gd name="connsiteX2" fmla="*/ 1909477 w 2424991"/>
                <a:gd name="connsiteY2" fmla="*/ 1358537 h 2613899"/>
                <a:gd name="connsiteX3" fmla="*/ 1883351 w 2424991"/>
                <a:gd name="connsiteY3" fmla="*/ 1471749 h 2613899"/>
                <a:gd name="connsiteX4" fmla="*/ 1848517 w 2424991"/>
                <a:gd name="connsiteY4" fmla="*/ 1611086 h 2613899"/>
                <a:gd name="connsiteX5" fmla="*/ 1735306 w 2424991"/>
                <a:gd name="connsiteY5" fmla="*/ 1785257 h 2613899"/>
                <a:gd name="connsiteX6" fmla="*/ 1526300 w 2424991"/>
                <a:gd name="connsiteY6" fmla="*/ 1950720 h 2613899"/>
                <a:gd name="connsiteX7" fmla="*/ 1256334 w 2424991"/>
                <a:gd name="connsiteY7" fmla="*/ 2037806 h 2613899"/>
                <a:gd name="connsiteX8" fmla="*/ 995077 w 2424991"/>
                <a:gd name="connsiteY8" fmla="*/ 1994263 h 2613899"/>
                <a:gd name="connsiteX9" fmla="*/ 812197 w 2424991"/>
                <a:gd name="connsiteY9" fmla="*/ 1898469 h 2613899"/>
                <a:gd name="connsiteX10" fmla="*/ 655443 w 2424991"/>
                <a:gd name="connsiteY10" fmla="*/ 1776549 h 2613899"/>
                <a:gd name="connsiteX11" fmla="*/ 568357 w 2424991"/>
                <a:gd name="connsiteY11" fmla="*/ 1602377 h 2613899"/>
                <a:gd name="connsiteX12" fmla="*/ 507397 w 2424991"/>
                <a:gd name="connsiteY12" fmla="*/ 1367246 h 2613899"/>
                <a:gd name="connsiteX13" fmla="*/ 542231 w 2424991"/>
                <a:gd name="connsiteY13" fmla="*/ 1097280 h 2613899"/>
                <a:gd name="connsiteX14" fmla="*/ 603191 w 2424991"/>
                <a:gd name="connsiteY14" fmla="*/ 905691 h 2613899"/>
                <a:gd name="connsiteX15" fmla="*/ 690277 w 2424991"/>
                <a:gd name="connsiteY15" fmla="*/ 714103 h 2613899"/>
                <a:gd name="connsiteX16" fmla="*/ 829614 w 2424991"/>
                <a:gd name="connsiteY16" fmla="*/ 557349 h 2613899"/>
                <a:gd name="connsiteX17" fmla="*/ 1012494 w 2424991"/>
                <a:gd name="connsiteY17" fmla="*/ 409303 h 2613899"/>
                <a:gd name="connsiteX18" fmla="*/ 1212791 w 2424991"/>
                <a:gd name="connsiteY18" fmla="*/ 339634 h 2613899"/>
                <a:gd name="connsiteX19" fmla="*/ 1413088 w 2424991"/>
                <a:gd name="connsiteY19" fmla="*/ 287383 h 2613899"/>
                <a:gd name="connsiteX20" fmla="*/ 1622094 w 2424991"/>
                <a:gd name="connsiteY20" fmla="*/ 296091 h 2613899"/>
                <a:gd name="connsiteX21" fmla="*/ 1804974 w 2424991"/>
                <a:gd name="connsiteY21" fmla="*/ 339634 h 2613899"/>
                <a:gd name="connsiteX22" fmla="*/ 1953020 w 2424991"/>
                <a:gd name="connsiteY22" fmla="*/ 418011 h 2613899"/>
                <a:gd name="connsiteX23" fmla="*/ 2109774 w 2424991"/>
                <a:gd name="connsiteY23" fmla="*/ 531223 h 2613899"/>
                <a:gd name="connsiteX24" fmla="*/ 2257820 w 2424991"/>
                <a:gd name="connsiteY24" fmla="*/ 696686 h 2613899"/>
                <a:gd name="connsiteX25" fmla="*/ 2371031 w 2424991"/>
                <a:gd name="connsiteY25" fmla="*/ 923109 h 2613899"/>
                <a:gd name="connsiteX26" fmla="*/ 2414574 w 2424991"/>
                <a:gd name="connsiteY26" fmla="*/ 1210491 h 2613899"/>
                <a:gd name="connsiteX27" fmla="*/ 2423283 w 2424991"/>
                <a:gd name="connsiteY27" fmla="*/ 1463040 h 2613899"/>
                <a:gd name="connsiteX28" fmla="*/ 2388448 w 2424991"/>
                <a:gd name="connsiteY28" fmla="*/ 1680754 h 2613899"/>
                <a:gd name="connsiteX29" fmla="*/ 2301363 w 2424991"/>
                <a:gd name="connsiteY29" fmla="*/ 1907177 h 2613899"/>
                <a:gd name="connsiteX30" fmla="*/ 2153317 w 2424991"/>
                <a:gd name="connsiteY30" fmla="*/ 2133600 h 2613899"/>
                <a:gd name="connsiteX31" fmla="*/ 1961728 w 2424991"/>
                <a:gd name="connsiteY31" fmla="*/ 2325189 h 2613899"/>
                <a:gd name="connsiteX32" fmla="*/ 1709180 w 2424991"/>
                <a:gd name="connsiteY32" fmla="*/ 2481943 h 2613899"/>
                <a:gd name="connsiteX33" fmla="*/ 1386963 w 2424991"/>
                <a:gd name="connsiteY33" fmla="*/ 2595154 h 2613899"/>
                <a:gd name="connsiteX34" fmla="*/ 1151831 w 2424991"/>
                <a:gd name="connsiteY34" fmla="*/ 2612571 h 2613899"/>
                <a:gd name="connsiteX35" fmla="*/ 960243 w 2424991"/>
                <a:gd name="connsiteY35" fmla="*/ 2603863 h 2613899"/>
                <a:gd name="connsiteX36" fmla="*/ 725111 w 2424991"/>
                <a:gd name="connsiteY36" fmla="*/ 2534194 h 2613899"/>
                <a:gd name="connsiteX37" fmla="*/ 533523 w 2424991"/>
                <a:gd name="connsiteY37" fmla="*/ 2429691 h 2613899"/>
                <a:gd name="connsiteX38" fmla="*/ 333226 w 2424991"/>
                <a:gd name="connsiteY38" fmla="*/ 2264229 h 2613899"/>
                <a:gd name="connsiteX39" fmla="*/ 150346 w 2424991"/>
                <a:gd name="connsiteY39" fmla="*/ 2029097 h 2613899"/>
                <a:gd name="connsiteX40" fmla="*/ 71968 w 2424991"/>
                <a:gd name="connsiteY40" fmla="*/ 1863634 h 2613899"/>
                <a:gd name="connsiteX41" fmla="*/ 28425 w 2424991"/>
                <a:gd name="connsiteY41" fmla="*/ 1698171 h 2613899"/>
                <a:gd name="connsiteX42" fmla="*/ 2300 w 2424991"/>
                <a:gd name="connsiteY42" fmla="*/ 1532709 h 2613899"/>
                <a:gd name="connsiteX43" fmla="*/ 2300 w 2424991"/>
                <a:gd name="connsiteY43" fmla="*/ 1297577 h 2613899"/>
                <a:gd name="connsiteX44" fmla="*/ 11008 w 2424991"/>
                <a:gd name="connsiteY44" fmla="*/ 1053737 h 2613899"/>
                <a:gd name="connsiteX45" fmla="*/ 19717 w 2424991"/>
                <a:gd name="connsiteY45" fmla="*/ 740229 h 2613899"/>
                <a:gd name="connsiteX46" fmla="*/ 37134 w 2424991"/>
                <a:gd name="connsiteY46" fmla="*/ 470263 h 2613899"/>
                <a:gd name="connsiteX47" fmla="*/ 124220 w 2424991"/>
                <a:gd name="connsiteY47" fmla="*/ 269966 h 2613899"/>
                <a:gd name="connsiteX48" fmla="*/ 246140 w 2424991"/>
                <a:gd name="connsiteY48" fmla="*/ 156754 h 2613899"/>
                <a:gd name="connsiteX49" fmla="*/ 402894 w 2424991"/>
                <a:gd name="connsiteY49" fmla="*/ 52251 h 2613899"/>
                <a:gd name="connsiteX50" fmla="*/ 533523 w 2424991"/>
                <a:gd name="connsiteY50" fmla="*/ 0 h 2613899"/>
                <a:gd name="connsiteX0" fmla="*/ 1918186 w 2424991"/>
                <a:gd name="connsiteY0" fmla="*/ 1062446 h 2613899"/>
                <a:gd name="connsiteX1" fmla="*/ 1918186 w 2424991"/>
                <a:gd name="connsiteY1" fmla="*/ 1184366 h 2613899"/>
                <a:gd name="connsiteX2" fmla="*/ 1909477 w 2424991"/>
                <a:gd name="connsiteY2" fmla="*/ 1358537 h 2613899"/>
                <a:gd name="connsiteX3" fmla="*/ 1883351 w 2424991"/>
                <a:gd name="connsiteY3" fmla="*/ 1471749 h 2613899"/>
                <a:gd name="connsiteX4" fmla="*/ 1848517 w 2424991"/>
                <a:gd name="connsiteY4" fmla="*/ 1611086 h 2613899"/>
                <a:gd name="connsiteX5" fmla="*/ 1735306 w 2424991"/>
                <a:gd name="connsiteY5" fmla="*/ 1785257 h 2613899"/>
                <a:gd name="connsiteX6" fmla="*/ 1526300 w 2424991"/>
                <a:gd name="connsiteY6" fmla="*/ 1950720 h 2613899"/>
                <a:gd name="connsiteX7" fmla="*/ 1256334 w 2424991"/>
                <a:gd name="connsiteY7" fmla="*/ 2037806 h 2613899"/>
                <a:gd name="connsiteX8" fmla="*/ 995077 w 2424991"/>
                <a:gd name="connsiteY8" fmla="*/ 1994263 h 2613899"/>
                <a:gd name="connsiteX9" fmla="*/ 812197 w 2424991"/>
                <a:gd name="connsiteY9" fmla="*/ 1898469 h 2613899"/>
                <a:gd name="connsiteX10" fmla="*/ 655443 w 2424991"/>
                <a:gd name="connsiteY10" fmla="*/ 1776549 h 2613899"/>
                <a:gd name="connsiteX11" fmla="*/ 568357 w 2424991"/>
                <a:gd name="connsiteY11" fmla="*/ 1602377 h 2613899"/>
                <a:gd name="connsiteX12" fmla="*/ 507397 w 2424991"/>
                <a:gd name="connsiteY12" fmla="*/ 1367246 h 2613899"/>
                <a:gd name="connsiteX13" fmla="*/ 542231 w 2424991"/>
                <a:gd name="connsiteY13" fmla="*/ 1097280 h 2613899"/>
                <a:gd name="connsiteX14" fmla="*/ 603191 w 2424991"/>
                <a:gd name="connsiteY14" fmla="*/ 905691 h 2613899"/>
                <a:gd name="connsiteX15" fmla="*/ 690277 w 2424991"/>
                <a:gd name="connsiteY15" fmla="*/ 714103 h 2613899"/>
                <a:gd name="connsiteX16" fmla="*/ 829614 w 2424991"/>
                <a:gd name="connsiteY16" fmla="*/ 557349 h 2613899"/>
                <a:gd name="connsiteX17" fmla="*/ 1012494 w 2424991"/>
                <a:gd name="connsiteY17" fmla="*/ 409303 h 2613899"/>
                <a:gd name="connsiteX18" fmla="*/ 1221499 w 2424991"/>
                <a:gd name="connsiteY18" fmla="*/ 313508 h 2613899"/>
                <a:gd name="connsiteX19" fmla="*/ 1413088 w 2424991"/>
                <a:gd name="connsiteY19" fmla="*/ 287383 h 2613899"/>
                <a:gd name="connsiteX20" fmla="*/ 1622094 w 2424991"/>
                <a:gd name="connsiteY20" fmla="*/ 296091 h 2613899"/>
                <a:gd name="connsiteX21" fmla="*/ 1804974 w 2424991"/>
                <a:gd name="connsiteY21" fmla="*/ 339634 h 2613899"/>
                <a:gd name="connsiteX22" fmla="*/ 1953020 w 2424991"/>
                <a:gd name="connsiteY22" fmla="*/ 418011 h 2613899"/>
                <a:gd name="connsiteX23" fmla="*/ 2109774 w 2424991"/>
                <a:gd name="connsiteY23" fmla="*/ 531223 h 2613899"/>
                <a:gd name="connsiteX24" fmla="*/ 2257820 w 2424991"/>
                <a:gd name="connsiteY24" fmla="*/ 696686 h 2613899"/>
                <a:gd name="connsiteX25" fmla="*/ 2371031 w 2424991"/>
                <a:gd name="connsiteY25" fmla="*/ 923109 h 2613899"/>
                <a:gd name="connsiteX26" fmla="*/ 2414574 w 2424991"/>
                <a:gd name="connsiteY26" fmla="*/ 1210491 h 2613899"/>
                <a:gd name="connsiteX27" fmla="*/ 2423283 w 2424991"/>
                <a:gd name="connsiteY27" fmla="*/ 1463040 h 2613899"/>
                <a:gd name="connsiteX28" fmla="*/ 2388448 w 2424991"/>
                <a:gd name="connsiteY28" fmla="*/ 1680754 h 2613899"/>
                <a:gd name="connsiteX29" fmla="*/ 2301363 w 2424991"/>
                <a:gd name="connsiteY29" fmla="*/ 1907177 h 2613899"/>
                <a:gd name="connsiteX30" fmla="*/ 2153317 w 2424991"/>
                <a:gd name="connsiteY30" fmla="*/ 2133600 h 2613899"/>
                <a:gd name="connsiteX31" fmla="*/ 1961728 w 2424991"/>
                <a:gd name="connsiteY31" fmla="*/ 2325189 h 2613899"/>
                <a:gd name="connsiteX32" fmla="*/ 1709180 w 2424991"/>
                <a:gd name="connsiteY32" fmla="*/ 2481943 h 2613899"/>
                <a:gd name="connsiteX33" fmla="*/ 1386963 w 2424991"/>
                <a:gd name="connsiteY33" fmla="*/ 2595154 h 2613899"/>
                <a:gd name="connsiteX34" fmla="*/ 1151831 w 2424991"/>
                <a:gd name="connsiteY34" fmla="*/ 2612571 h 2613899"/>
                <a:gd name="connsiteX35" fmla="*/ 960243 w 2424991"/>
                <a:gd name="connsiteY35" fmla="*/ 2603863 h 2613899"/>
                <a:gd name="connsiteX36" fmla="*/ 725111 w 2424991"/>
                <a:gd name="connsiteY36" fmla="*/ 2534194 h 2613899"/>
                <a:gd name="connsiteX37" fmla="*/ 533523 w 2424991"/>
                <a:gd name="connsiteY37" fmla="*/ 2429691 h 2613899"/>
                <a:gd name="connsiteX38" fmla="*/ 333226 w 2424991"/>
                <a:gd name="connsiteY38" fmla="*/ 2264229 h 2613899"/>
                <a:gd name="connsiteX39" fmla="*/ 150346 w 2424991"/>
                <a:gd name="connsiteY39" fmla="*/ 2029097 h 2613899"/>
                <a:gd name="connsiteX40" fmla="*/ 71968 w 2424991"/>
                <a:gd name="connsiteY40" fmla="*/ 1863634 h 2613899"/>
                <a:gd name="connsiteX41" fmla="*/ 28425 w 2424991"/>
                <a:gd name="connsiteY41" fmla="*/ 1698171 h 2613899"/>
                <a:gd name="connsiteX42" fmla="*/ 2300 w 2424991"/>
                <a:gd name="connsiteY42" fmla="*/ 1532709 h 2613899"/>
                <a:gd name="connsiteX43" fmla="*/ 2300 w 2424991"/>
                <a:gd name="connsiteY43" fmla="*/ 1297577 h 2613899"/>
                <a:gd name="connsiteX44" fmla="*/ 11008 w 2424991"/>
                <a:gd name="connsiteY44" fmla="*/ 1053737 h 2613899"/>
                <a:gd name="connsiteX45" fmla="*/ 19717 w 2424991"/>
                <a:gd name="connsiteY45" fmla="*/ 740229 h 2613899"/>
                <a:gd name="connsiteX46" fmla="*/ 37134 w 2424991"/>
                <a:gd name="connsiteY46" fmla="*/ 470263 h 2613899"/>
                <a:gd name="connsiteX47" fmla="*/ 124220 w 2424991"/>
                <a:gd name="connsiteY47" fmla="*/ 269966 h 2613899"/>
                <a:gd name="connsiteX48" fmla="*/ 246140 w 2424991"/>
                <a:gd name="connsiteY48" fmla="*/ 156754 h 2613899"/>
                <a:gd name="connsiteX49" fmla="*/ 402894 w 2424991"/>
                <a:gd name="connsiteY49" fmla="*/ 52251 h 2613899"/>
                <a:gd name="connsiteX50" fmla="*/ 533523 w 2424991"/>
                <a:gd name="connsiteY50" fmla="*/ 0 h 2613899"/>
                <a:gd name="connsiteX0" fmla="*/ 1918186 w 2424991"/>
                <a:gd name="connsiteY0" fmla="*/ 1062446 h 2613899"/>
                <a:gd name="connsiteX1" fmla="*/ 1918186 w 2424991"/>
                <a:gd name="connsiteY1" fmla="*/ 1184366 h 2613899"/>
                <a:gd name="connsiteX2" fmla="*/ 1909477 w 2424991"/>
                <a:gd name="connsiteY2" fmla="*/ 1358537 h 2613899"/>
                <a:gd name="connsiteX3" fmla="*/ 1883351 w 2424991"/>
                <a:gd name="connsiteY3" fmla="*/ 1471749 h 2613899"/>
                <a:gd name="connsiteX4" fmla="*/ 1848517 w 2424991"/>
                <a:gd name="connsiteY4" fmla="*/ 1611086 h 2613899"/>
                <a:gd name="connsiteX5" fmla="*/ 1735306 w 2424991"/>
                <a:gd name="connsiteY5" fmla="*/ 1785257 h 2613899"/>
                <a:gd name="connsiteX6" fmla="*/ 1526300 w 2424991"/>
                <a:gd name="connsiteY6" fmla="*/ 1950720 h 2613899"/>
                <a:gd name="connsiteX7" fmla="*/ 1256334 w 2424991"/>
                <a:gd name="connsiteY7" fmla="*/ 2037806 h 2613899"/>
                <a:gd name="connsiteX8" fmla="*/ 995077 w 2424991"/>
                <a:gd name="connsiteY8" fmla="*/ 1994263 h 2613899"/>
                <a:gd name="connsiteX9" fmla="*/ 812197 w 2424991"/>
                <a:gd name="connsiteY9" fmla="*/ 1898469 h 2613899"/>
                <a:gd name="connsiteX10" fmla="*/ 655443 w 2424991"/>
                <a:gd name="connsiteY10" fmla="*/ 1776549 h 2613899"/>
                <a:gd name="connsiteX11" fmla="*/ 568357 w 2424991"/>
                <a:gd name="connsiteY11" fmla="*/ 1602377 h 2613899"/>
                <a:gd name="connsiteX12" fmla="*/ 507397 w 2424991"/>
                <a:gd name="connsiteY12" fmla="*/ 1367246 h 2613899"/>
                <a:gd name="connsiteX13" fmla="*/ 542231 w 2424991"/>
                <a:gd name="connsiteY13" fmla="*/ 1097280 h 2613899"/>
                <a:gd name="connsiteX14" fmla="*/ 603191 w 2424991"/>
                <a:gd name="connsiteY14" fmla="*/ 905691 h 2613899"/>
                <a:gd name="connsiteX15" fmla="*/ 698985 w 2424991"/>
                <a:gd name="connsiteY15" fmla="*/ 722812 h 2613899"/>
                <a:gd name="connsiteX16" fmla="*/ 829614 w 2424991"/>
                <a:gd name="connsiteY16" fmla="*/ 557349 h 2613899"/>
                <a:gd name="connsiteX17" fmla="*/ 1012494 w 2424991"/>
                <a:gd name="connsiteY17" fmla="*/ 409303 h 2613899"/>
                <a:gd name="connsiteX18" fmla="*/ 1221499 w 2424991"/>
                <a:gd name="connsiteY18" fmla="*/ 313508 h 2613899"/>
                <a:gd name="connsiteX19" fmla="*/ 1413088 w 2424991"/>
                <a:gd name="connsiteY19" fmla="*/ 287383 h 2613899"/>
                <a:gd name="connsiteX20" fmla="*/ 1622094 w 2424991"/>
                <a:gd name="connsiteY20" fmla="*/ 296091 h 2613899"/>
                <a:gd name="connsiteX21" fmla="*/ 1804974 w 2424991"/>
                <a:gd name="connsiteY21" fmla="*/ 339634 h 2613899"/>
                <a:gd name="connsiteX22" fmla="*/ 1953020 w 2424991"/>
                <a:gd name="connsiteY22" fmla="*/ 418011 h 2613899"/>
                <a:gd name="connsiteX23" fmla="*/ 2109774 w 2424991"/>
                <a:gd name="connsiteY23" fmla="*/ 531223 h 2613899"/>
                <a:gd name="connsiteX24" fmla="*/ 2257820 w 2424991"/>
                <a:gd name="connsiteY24" fmla="*/ 696686 h 2613899"/>
                <a:gd name="connsiteX25" fmla="*/ 2371031 w 2424991"/>
                <a:gd name="connsiteY25" fmla="*/ 923109 h 2613899"/>
                <a:gd name="connsiteX26" fmla="*/ 2414574 w 2424991"/>
                <a:gd name="connsiteY26" fmla="*/ 1210491 h 2613899"/>
                <a:gd name="connsiteX27" fmla="*/ 2423283 w 2424991"/>
                <a:gd name="connsiteY27" fmla="*/ 1463040 h 2613899"/>
                <a:gd name="connsiteX28" fmla="*/ 2388448 w 2424991"/>
                <a:gd name="connsiteY28" fmla="*/ 1680754 h 2613899"/>
                <a:gd name="connsiteX29" fmla="*/ 2301363 w 2424991"/>
                <a:gd name="connsiteY29" fmla="*/ 1907177 h 2613899"/>
                <a:gd name="connsiteX30" fmla="*/ 2153317 w 2424991"/>
                <a:gd name="connsiteY30" fmla="*/ 2133600 h 2613899"/>
                <a:gd name="connsiteX31" fmla="*/ 1961728 w 2424991"/>
                <a:gd name="connsiteY31" fmla="*/ 2325189 h 2613899"/>
                <a:gd name="connsiteX32" fmla="*/ 1709180 w 2424991"/>
                <a:gd name="connsiteY32" fmla="*/ 2481943 h 2613899"/>
                <a:gd name="connsiteX33" fmla="*/ 1386963 w 2424991"/>
                <a:gd name="connsiteY33" fmla="*/ 2595154 h 2613899"/>
                <a:gd name="connsiteX34" fmla="*/ 1151831 w 2424991"/>
                <a:gd name="connsiteY34" fmla="*/ 2612571 h 2613899"/>
                <a:gd name="connsiteX35" fmla="*/ 960243 w 2424991"/>
                <a:gd name="connsiteY35" fmla="*/ 2603863 h 2613899"/>
                <a:gd name="connsiteX36" fmla="*/ 725111 w 2424991"/>
                <a:gd name="connsiteY36" fmla="*/ 2534194 h 2613899"/>
                <a:gd name="connsiteX37" fmla="*/ 533523 w 2424991"/>
                <a:gd name="connsiteY37" fmla="*/ 2429691 h 2613899"/>
                <a:gd name="connsiteX38" fmla="*/ 333226 w 2424991"/>
                <a:gd name="connsiteY38" fmla="*/ 2264229 h 2613899"/>
                <a:gd name="connsiteX39" fmla="*/ 150346 w 2424991"/>
                <a:gd name="connsiteY39" fmla="*/ 2029097 h 2613899"/>
                <a:gd name="connsiteX40" fmla="*/ 71968 w 2424991"/>
                <a:gd name="connsiteY40" fmla="*/ 1863634 h 2613899"/>
                <a:gd name="connsiteX41" fmla="*/ 28425 w 2424991"/>
                <a:gd name="connsiteY41" fmla="*/ 1698171 h 2613899"/>
                <a:gd name="connsiteX42" fmla="*/ 2300 w 2424991"/>
                <a:gd name="connsiteY42" fmla="*/ 1532709 h 2613899"/>
                <a:gd name="connsiteX43" fmla="*/ 2300 w 2424991"/>
                <a:gd name="connsiteY43" fmla="*/ 1297577 h 2613899"/>
                <a:gd name="connsiteX44" fmla="*/ 11008 w 2424991"/>
                <a:gd name="connsiteY44" fmla="*/ 1053737 h 2613899"/>
                <a:gd name="connsiteX45" fmla="*/ 19717 w 2424991"/>
                <a:gd name="connsiteY45" fmla="*/ 740229 h 2613899"/>
                <a:gd name="connsiteX46" fmla="*/ 37134 w 2424991"/>
                <a:gd name="connsiteY46" fmla="*/ 470263 h 2613899"/>
                <a:gd name="connsiteX47" fmla="*/ 124220 w 2424991"/>
                <a:gd name="connsiteY47" fmla="*/ 269966 h 2613899"/>
                <a:gd name="connsiteX48" fmla="*/ 246140 w 2424991"/>
                <a:gd name="connsiteY48" fmla="*/ 156754 h 2613899"/>
                <a:gd name="connsiteX49" fmla="*/ 402894 w 2424991"/>
                <a:gd name="connsiteY49" fmla="*/ 52251 h 2613899"/>
                <a:gd name="connsiteX50" fmla="*/ 533523 w 2424991"/>
                <a:gd name="connsiteY50" fmla="*/ 0 h 2613899"/>
                <a:gd name="connsiteX0" fmla="*/ 1918186 w 2424991"/>
                <a:gd name="connsiteY0" fmla="*/ 1062446 h 2613899"/>
                <a:gd name="connsiteX1" fmla="*/ 1918186 w 2424991"/>
                <a:gd name="connsiteY1" fmla="*/ 1184366 h 2613899"/>
                <a:gd name="connsiteX2" fmla="*/ 1909477 w 2424991"/>
                <a:gd name="connsiteY2" fmla="*/ 1358537 h 2613899"/>
                <a:gd name="connsiteX3" fmla="*/ 1883351 w 2424991"/>
                <a:gd name="connsiteY3" fmla="*/ 1471749 h 2613899"/>
                <a:gd name="connsiteX4" fmla="*/ 1848517 w 2424991"/>
                <a:gd name="connsiteY4" fmla="*/ 1611086 h 2613899"/>
                <a:gd name="connsiteX5" fmla="*/ 1735306 w 2424991"/>
                <a:gd name="connsiteY5" fmla="*/ 1785257 h 2613899"/>
                <a:gd name="connsiteX6" fmla="*/ 1526300 w 2424991"/>
                <a:gd name="connsiteY6" fmla="*/ 1950720 h 2613899"/>
                <a:gd name="connsiteX7" fmla="*/ 1256334 w 2424991"/>
                <a:gd name="connsiteY7" fmla="*/ 2037806 h 2613899"/>
                <a:gd name="connsiteX8" fmla="*/ 995077 w 2424991"/>
                <a:gd name="connsiteY8" fmla="*/ 1994263 h 2613899"/>
                <a:gd name="connsiteX9" fmla="*/ 812197 w 2424991"/>
                <a:gd name="connsiteY9" fmla="*/ 1898469 h 2613899"/>
                <a:gd name="connsiteX10" fmla="*/ 664151 w 2424991"/>
                <a:gd name="connsiteY10" fmla="*/ 1793966 h 2613899"/>
                <a:gd name="connsiteX11" fmla="*/ 568357 w 2424991"/>
                <a:gd name="connsiteY11" fmla="*/ 1602377 h 2613899"/>
                <a:gd name="connsiteX12" fmla="*/ 507397 w 2424991"/>
                <a:gd name="connsiteY12" fmla="*/ 1367246 h 2613899"/>
                <a:gd name="connsiteX13" fmla="*/ 542231 w 2424991"/>
                <a:gd name="connsiteY13" fmla="*/ 1097280 h 2613899"/>
                <a:gd name="connsiteX14" fmla="*/ 603191 w 2424991"/>
                <a:gd name="connsiteY14" fmla="*/ 905691 h 2613899"/>
                <a:gd name="connsiteX15" fmla="*/ 698985 w 2424991"/>
                <a:gd name="connsiteY15" fmla="*/ 722812 h 2613899"/>
                <a:gd name="connsiteX16" fmla="*/ 829614 w 2424991"/>
                <a:gd name="connsiteY16" fmla="*/ 557349 h 2613899"/>
                <a:gd name="connsiteX17" fmla="*/ 1012494 w 2424991"/>
                <a:gd name="connsiteY17" fmla="*/ 409303 h 2613899"/>
                <a:gd name="connsiteX18" fmla="*/ 1221499 w 2424991"/>
                <a:gd name="connsiteY18" fmla="*/ 313508 h 2613899"/>
                <a:gd name="connsiteX19" fmla="*/ 1413088 w 2424991"/>
                <a:gd name="connsiteY19" fmla="*/ 287383 h 2613899"/>
                <a:gd name="connsiteX20" fmla="*/ 1622094 w 2424991"/>
                <a:gd name="connsiteY20" fmla="*/ 296091 h 2613899"/>
                <a:gd name="connsiteX21" fmla="*/ 1804974 w 2424991"/>
                <a:gd name="connsiteY21" fmla="*/ 339634 h 2613899"/>
                <a:gd name="connsiteX22" fmla="*/ 1953020 w 2424991"/>
                <a:gd name="connsiteY22" fmla="*/ 418011 h 2613899"/>
                <a:gd name="connsiteX23" fmla="*/ 2109774 w 2424991"/>
                <a:gd name="connsiteY23" fmla="*/ 531223 h 2613899"/>
                <a:gd name="connsiteX24" fmla="*/ 2257820 w 2424991"/>
                <a:gd name="connsiteY24" fmla="*/ 696686 h 2613899"/>
                <a:gd name="connsiteX25" fmla="*/ 2371031 w 2424991"/>
                <a:gd name="connsiteY25" fmla="*/ 923109 h 2613899"/>
                <a:gd name="connsiteX26" fmla="*/ 2414574 w 2424991"/>
                <a:gd name="connsiteY26" fmla="*/ 1210491 h 2613899"/>
                <a:gd name="connsiteX27" fmla="*/ 2423283 w 2424991"/>
                <a:gd name="connsiteY27" fmla="*/ 1463040 h 2613899"/>
                <a:gd name="connsiteX28" fmla="*/ 2388448 w 2424991"/>
                <a:gd name="connsiteY28" fmla="*/ 1680754 h 2613899"/>
                <a:gd name="connsiteX29" fmla="*/ 2301363 w 2424991"/>
                <a:gd name="connsiteY29" fmla="*/ 1907177 h 2613899"/>
                <a:gd name="connsiteX30" fmla="*/ 2153317 w 2424991"/>
                <a:gd name="connsiteY30" fmla="*/ 2133600 h 2613899"/>
                <a:gd name="connsiteX31" fmla="*/ 1961728 w 2424991"/>
                <a:gd name="connsiteY31" fmla="*/ 2325189 h 2613899"/>
                <a:gd name="connsiteX32" fmla="*/ 1709180 w 2424991"/>
                <a:gd name="connsiteY32" fmla="*/ 2481943 h 2613899"/>
                <a:gd name="connsiteX33" fmla="*/ 1386963 w 2424991"/>
                <a:gd name="connsiteY33" fmla="*/ 2595154 h 2613899"/>
                <a:gd name="connsiteX34" fmla="*/ 1151831 w 2424991"/>
                <a:gd name="connsiteY34" fmla="*/ 2612571 h 2613899"/>
                <a:gd name="connsiteX35" fmla="*/ 960243 w 2424991"/>
                <a:gd name="connsiteY35" fmla="*/ 2603863 h 2613899"/>
                <a:gd name="connsiteX36" fmla="*/ 725111 w 2424991"/>
                <a:gd name="connsiteY36" fmla="*/ 2534194 h 2613899"/>
                <a:gd name="connsiteX37" fmla="*/ 533523 w 2424991"/>
                <a:gd name="connsiteY37" fmla="*/ 2429691 h 2613899"/>
                <a:gd name="connsiteX38" fmla="*/ 333226 w 2424991"/>
                <a:gd name="connsiteY38" fmla="*/ 2264229 h 2613899"/>
                <a:gd name="connsiteX39" fmla="*/ 150346 w 2424991"/>
                <a:gd name="connsiteY39" fmla="*/ 2029097 h 2613899"/>
                <a:gd name="connsiteX40" fmla="*/ 71968 w 2424991"/>
                <a:gd name="connsiteY40" fmla="*/ 1863634 h 2613899"/>
                <a:gd name="connsiteX41" fmla="*/ 28425 w 2424991"/>
                <a:gd name="connsiteY41" fmla="*/ 1698171 h 2613899"/>
                <a:gd name="connsiteX42" fmla="*/ 2300 w 2424991"/>
                <a:gd name="connsiteY42" fmla="*/ 1532709 h 2613899"/>
                <a:gd name="connsiteX43" fmla="*/ 2300 w 2424991"/>
                <a:gd name="connsiteY43" fmla="*/ 1297577 h 2613899"/>
                <a:gd name="connsiteX44" fmla="*/ 11008 w 2424991"/>
                <a:gd name="connsiteY44" fmla="*/ 1053737 h 2613899"/>
                <a:gd name="connsiteX45" fmla="*/ 19717 w 2424991"/>
                <a:gd name="connsiteY45" fmla="*/ 740229 h 2613899"/>
                <a:gd name="connsiteX46" fmla="*/ 37134 w 2424991"/>
                <a:gd name="connsiteY46" fmla="*/ 470263 h 2613899"/>
                <a:gd name="connsiteX47" fmla="*/ 124220 w 2424991"/>
                <a:gd name="connsiteY47" fmla="*/ 269966 h 2613899"/>
                <a:gd name="connsiteX48" fmla="*/ 246140 w 2424991"/>
                <a:gd name="connsiteY48" fmla="*/ 156754 h 2613899"/>
                <a:gd name="connsiteX49" fmla="*/ 402894 w 2424991"/>
                <a:gd name="connsiteY49" fmla="*/ 52251 h 2613899"/>
                <a:gd name="connsiteX50" fmla="*/ 533523 w 2424991"/>
                <a:gd name="connsiteY50" fmla="*/ 0 h 2613899"/>
                <a:gd name="connsiteX0" fmla="*/ 1918186 w 2424991"/>
                <a:gd name="connsiteY0" fmla="*/ 1062446 h 2613899"/>
                <a:gd name="connsiteX1" fmla="*/ 1918186 w 2424991"/>
                <a:gd name="connsiteY1" fmla="*/ 1184366 h 2613899"/>
                <a:gd name="connsiteX2" fmla="*/ 1909477 w 2424991"/>
                <a:gd name="connsiteY2" fmla="*/ 1358537 h 2613899"/>
                <a:gd name="connsiteX3" fmla="*/ 1883351 w 2424991"/>
                <a:gd name="connsiteY3" fmla="*/ 1471749 h 2613899"/>
                <a:gd name="connsiteX4" fmla="*/ 1848517 w 2424991"/>
                <a:gd name="connsiteY4" fmla="*/ 1611086 h 2613899"/>
                <a:gd name="connsiteX5" fmla="*/ 1735306 w 2424991"/>
                <a:gd name="connsiteY5" fmla="*/ 1785257 h 2613899"/>
                <a:gd name="connsiteX6" fmla="*/ 1526300 w 2424991"/>
                <a:gd name="connsiteY6" fmla="*/ 1950720 h 2613899"/>
                <a:gd name="connsiteX7" fmla="*/ 1256334 w 2424991"/>
                <a:gd name="connsiteY7" fmla="*/ 2037806 h 2613899"/>
                <a:gd name="connsiteX8" fmla="*/ 995077 w 2424991"/>
                <a:gd name="connsiteY8" fmla="*/ 1994263 h 2613899"/>
                <a:gd name="connsiteX9" fmla="*/ 812197 w 2424991"/>
                <a:gd name="connsiteY9" fmla="*/ 1898469 h 2613899"/>
                <a:gd name="connsiteX10" fmla="*/ 664151 w 2424991"/>
                <a:gd name="connsiteY10" fmla="*/ 1785258 h 2613899"/>
                <a:gd name="connsiteX11" fmla="*/ 568357 w 2424991"/>
                <a:gd name="connsiteY11" fmla="*/ 1602377 h 2613899"/>
                <a:gd name="connsiteX12" fmla="*/ 507397 w 2424991"/>
                <a:gd name="connsiteY12" fmla="*/ 1367246 h 2613899"/>
                <a:gd name="connsiteX13" fmla="*/ 542231 w 2424991"/>
                <a:gd name="connsiteY13" fmla="*/ 1097280 h 2613899"/>
                <a:gd name="connsiteX14" fmla="*/ 603191 w 2424991"/>
                <a:gd name="connsiteY14" fmla="*/ 905691 h 2613899"/>
                <a:gd name="connsiteX15" fmla="*/ 698985 w 2424991"/>
                <a:gd name="connsiteY15" fmla="*/ 722812 h 2613899"/>
                <a:gd name="connsiteX16" fmla="*/ 829614 w 2424991"/>
                <a:gd name="connsiteY16" fmla="*/ 557349 h 2613899"/>
                <a:gd name="connsiteX17" fmla="*/ 1012494 w 2424991"/>
                <a:gd name="connsiteY17" fmla="*/ 409303 h 2613899"/>
                <a:gd name="connsiteX18" fmla="*/ 1221499 w 2424991"/>
                <a:gd name="connsiteY18" fmla="*/ 313508 h 2613899"/>
                <a:gd name="connsiteX19" fmla="*/ 1413088 w 2424991"/>
                <a:gd name="connsiteY19" fmla="*/ 287383 h 2613899"/>
                <a:gd name="connsiteX20" fmla="*/ 1622094 w 2424991"/>
                <a:gd name="connsiteY20" fmla="*/ 296091 h 2613899"/>
                <a:gd name="connsiteX21" fmla="*/ 1804974 w 2424991"/>
                <a:gd name="connsiteY21" fmla="*/ 339634 h 2613899"/>
                <a:gd name="connsiteX22" fmla="*/ 1953020 w 2424991"/>
                <a:gd name="connsiteY22" fmla="*/ 418011 h 2613899"/>
                <a:gd name="connsiteX23" fmla="*/ 2109774 w 2424991"/>
                <a:gd name="connsiteY23" fmla="*/ 531223 h 2613899"/>
                <a:gd name="connsiteX24" fmla="*/ 2257820 w 2424991"/>
                <a:gd name="connsiteY24" fmla="*/ 696686 h 2613899"/>
                <a:gd name="connsiteX25" fmla="*/ 2371031 w 2424991"/>
                <a:gd name="connsiteY25" fmla="*/ 923109 h 2613899"/>
                <a:gd name="connsiteX26" fmla="*/ 2414574 w 2424991"/>
                <a:gd name="connsiteY26" fmla="*/ 1210491 h 2613899"/>
                <a:gd name="connsiteX27" fmla="*/ 2423283 w 2424991"/>
                <a:gd name="connsiteY27" fmla="*/ 1463040 h 2613899"/>
                <a:gd name="connsiteX28" fmla="*/ 2388448 w 2424991"/>
                <a:gd name="connsiteY28" fmla="*/ 1680754 h 2613899"/>
                <a:gd name="connsiteX29" fmla="*/ 2301363 w 2424991"/>
                <a:gd name="connsiteY29" fmla="*/ 1907177 h 2613899"/>
                <a:gd name="connsiteX30" fmla="*/ 2153317 w 2424991"/>
                <a:gd name="connsiteY30" fmla="*/ 2133600 h 2613899"/>
                <a:gd name="connsiteX31" fmla="*/ 1961728 w 2424991"/>
                <a:gd name="connsiteY31" fmla="*/ 2325189 h 2613899"/>
                <a:gd name="connsiteX32" fmla="*/ 1709180 w 2424991"/>
                <a:gd name="connsiteY32" fmla="*/ 2481943 h 2613899"/>
                <a:gd name="connsiteX33" fmla="*/ 1386963 w 2424991"/>
                <a:gd name="connsiteY33" fmla="*/ 2595154 h 2613899"/>
                <a:gd name="connsiteX34" fmla="*/ 1151831 w 2424991"/>
                <a:gd name="connsiteY34" fmla="*/ 2612571 h 2613899"/>
                <a:gd name="connsiteX35" fmla="*/ 960243 w 2424991"/>
                <a:gd name="connsiteY35" fmla="*/ 2603863 h 2613899"/>
                <a:gd name="connsiteX36" fmla="*/ 725111 w 2424991"/>
                <a:gd name="connsiteY36" fmla="*/ 2534194 h 2613899"/>
                <a:gd name="connsiteX37" fmla="*/ 533523 w 2424991"/>
                <a:gd name="connsiteY37" fmla="*/ 2429691 h 2613899"/>
                <a:gd name="connsiteX38" fmla="*/ 333226 w 2424991"/>
                <a:gd name="connsiteY38" fmla="*/ 2264229 h 2613899"/>
                <a:gd name="connsiteX39" fmla="*/ 150346 w 2424991"/>
                <a:gd name="connsiteY39" fmla="*/ 2029097 h 2613899"/>
                <a:gd name="connsiteX40" fmla="*/ 71968 w 2424991"/>
                <a:gd name="connsiteY40" fmla="*/ 1863634 h 2613899"/>
                <a:gd name="connsiteX41" fmla="*/ 28425 w 2424991"/>
                <a:gd name="connsiteY41" fmla="*/ 1698171 h 2613899"/>
                <a:gd name="connsiteX42" fmla="*/ 2300 w 2424991"/>
                <a:gd name="connsiteY42" fmla="*/ 1532709 h 2613899"/>
                <a:gd name="connsiteX43" fmla="*/ 2300 w 2424991"/>
                <a:gd name="connsiteY43" fmla="*/ 1297577 h 2613899"/>
                <a:gd name="connsiteX44" fmla="*/ 11008 w 2424991"/>
                <a:gd name="connsiteY44" fmla="*/ 1053737 h 2613899"/>
                <a:gd name="connsiteX45" fmla="*/ 19717 w 2424991"/>
                <a:gd name="connsiteY45" fmla="*/ 740229 h 2613899"/>
                <a:gd name="connsiteX46" fmla="*/ 37134 w 2424991"/>
                <a:gd name="connsiteY46" fmla="*/ 470263 h 2613899"/>
                <a:gd name="connsiteX47" fmla="*/ 124220 w 2424991"/>
                <a:gd name="connsiteY47" fmla="*/ 269966 h 2613899"/>
                <a:gd name="connsiteX48" fmla="*/ 246140 w 2424991"/>
                <a:gd name="connsiteY48" fmla="*/ 156754 h 2613899"/>
                <a:gd name="connsiteX49" fmla="*/ 402894 w 2424991"/>
                <a:gd name="connsiteY49" fmla="*/ 52251 h 2613899"/>
                <a:gd name="connsiteX50" fmla="*/ 533523 w 2424991"/>
                <a:gd name="connsiteY50" fmla="*/ 0 h 2613899"/>
                <a:gd name="connsiteX0" fmla="*/ 1918186 w 2424991"/>
                <a:gd name="connsiteY0" fmla="*/ 1062446 h 2613899"/>
                <a:gd name="connsiteX1" fmla="*/ 1918186 w 2424991"/>
                <a:gd name="connsiteY1" fmla="*/ 1184366 h 2613899"/>
                <a:gd name="connsiteX2" fmla="*/ 1909477 w 2424991"/>
                <a:gd name="connsiteY2" fmla="*/ 1358537 h 2613899"/>
                <a:gd name="connsiteX3" fmla="*/ 1883351 w 2424991"/>
                <a:gd name="connsiteY3" fmla="*/ 1471749 h 2613899"/>
                <a:gd name="connsiteX4" fmla="*/ 1848517 w 2424991"/>
                <a:gd name="connsiteY4" fmla="*/ 1611086 h 2613899"/>
                <a:gd name="connsiteX5" fmla="*/ 1735306 w 2424991"/>
                <a:gd name="connsiteY5" fmla="*/ 1785257 h 2613899"/>
                <a:gd name="connsiteX6" fmla="*/ 1526300 w 2424991"/>
                <a:gd name="connsiteY6" fmla="*/ 1950720 h 2613899"/>
                <a:gd name="connsiteX7" fmla="*/ 1256334 w 2424991"/>
                <a:gd name="connsiteY7" fmla="*/ 2037806 h 2613899"/>
                <a:gd name="connsiteX8" fmla="*/ 995077 w 2424991"/>
                <a:gd name="connsiteY8" fmla="*/ 1994263 h 2613899"/>
                <a:gd name="connsiteX9" fmla="*/ 812197 w 2424991"/>
                <a:gd name="connsiteY9" fmla="*/ 1907177 h 2613899"/>
                <a:gd name="connsiteX10" fmla="*/ 664151 w 2424991"/>
                <a:gd name="connsiteY10" fmla="*/ 1785258 h 2613899"/>
                <a:gd name="connsiteX11" fmla="*/ 568357 w 2424991"/>
                <a:gd name="connsiteY11" fmla="*/ 1602377 h 2613899"/>
                <a:gd name="connsiteX12" fmla="*/ 507397 w 2424991"/>
                <a:gd name="connsiteY12" fmla="*/ 1367246 h 2613899"/>
                <a:gd name="connsiteX13" fmla="*/ 542231 w 2424991"/>
                <a:gd name="connsiteY13" fmla="*/ 1097280 h 2613899"/>
                <a:gd name="connsiteX14" fmla="*/ 603191 w 2424991"/>
                <a:gd name="connsiteY14" fmla="*/ 905691 h 2613899"/>
                <a:gd name="connsiteX15" fmla="*/ 698985 w 2424991"/>
                <a:gd name="connsiteY15" fmla="*/ 722812 h 2613899"/>
                <a:gd name="connsiteX16" fmla="*/ 829614 w 2424991"/>
                <a:gd name="connsiteY16" fmla="*/ 557349 h 2613899"/>
                <a:gd name="connsiteX17" fmla="*/ 1012494 w 2424991"/>
                <a:gd name="connsiteY17" fmla="*/ 409303 h 2613899"/>
                <a:gd name="connsiteX18" fmla="*/ 1221499 w 2424991"/>
                <a:gd name="connsiteY18" fmla="*/ 313508 h 2613899"/>
                <a:gd name="connsiteX19" fmla="*/ 1413088 w 2424991"/>
                <a:gd name="connsiteY19" fmla="*/ 287383 h 2613899"/>
                <a:gd name="connsiteX20" fmla="*/ 1622094 w 2424991"/>
                <a:gd name="connsiteY20" fmla="*/ 296091 h 2613899"/>
                <a:gd name="connsiteX21" fmla="*/ 1804974 w 2424991"/>
                <a:gd name="connsiteY21" fmla="*/ 339634 h 2613899"/>
                <a:gd name="connsiteX22" fmla="*/ 1953020 w 2424991"/>
                <a:gd name="connsiteY22" fmla="*/ 418011 h 2613899"/>
                <a:gd name="connsiteX23" fmla="*/ 2109774 w 2424991"/>
                <a:gd name="connsiteY23" fmla="*/ 531223 h 2613899"/>
                <a:gd name="connsiteX24" fmla="*/ 2257820 w 2424991"/>
                <a:gd name="connsiteY24" fmla="*/ 696686 h 2613899"/>
                <a:gd name="connsiteX25" fmla="*/ 2371031 w 2424991"/>
                <a:gd name="connsiteY25" fmla="*/ 923109 h 2613899"/>
                <a:gd name="connsiteX26" fmla="*/ 2414574 w 2424991"/>
                <a:gd name="connsiteY26" fmla="*/ 1210491 h 2613899"/>
                <a:gd name="connsiteX27" fmla="*/ 2423283 w 2424991"/>
                <a:gd name="connsiteY27" fmla="*/ 1463040 h 2613899"/>
                <a:gd name="connsiteX28" fmla="*/ 2388448 w 2424991"/>
                <a:gd name="connsiteY28" fmla="*/ 1680754 h 2613899"/>
                <a:gd name="connsiteX29" fmla="*/ 2301363 w 2424991"/>
                <a:gd name="connsiteY29" fmla="*/ 1907177 h 2613899"/>
                <a:gd name="connsiteX30" fmla="*/ 2153317 w 2424991"/>
                <a:gd name="connsiteY30" fmla="*/ 2133600 h 2613899"/>
                <a:gd name="connsiteX31" fmla="*/ 1961728 w 2424991"/>
                <a:gd name="connsiteY31" fmla="*/ 2325189 h 2613899"/>
                <a:gd name="connsiteX32" fmla="*/ 1709180 w 2424991"/>
                <a:gd name="connsiteY32" fmla="*/ 2481943 h 2613899"/>
                <a:gd name="connsiteX33" fmla="*/ 1386963 w 2424991"/>
                <a:gd name="connsiteY33" fmla="*/ 2595154 h 2613899"/>
                <a:gd name="connsiteX34" fmla="*/ 1151831 w 2424991"/>
                <a:gd name="connsiteY34" fmla="*/ 2612571 h 2613899"/>
                <a:gd name="connsiteX35" fmla="*/ 960243 w 2424991"/>
                <a:gd name="connsiteY35" fmla="*/ 2603863 h 2613899"/>
                <a:gd name="connsiteX36" fmla="*/ 725111 w 2424991"/>
                <a:gd name="connsiteY36" fmla="*/ 2534194 h 2613899"/>
                <a:gd name="connsiteX37" fmla="*/ 533523 w 2424991"/>
                <a:gd name="connsiteY37" fmla="*/ 2429691 h 2613899"/>
                <a:gd name="connsiteX38" fmla="*/ 333226 w 2424991"/>
                <a:gd name="connsiteY38" fmla="*/ 2264229 h 2613899"/>
                <a:gd name="connsiteX39" fmla="*/ 150346 w 2424991"/>
                <a:gd name="connsiteY39" fmla="*/ 2029097 h 2613899"/>
                <a:gd name="connsiteX40" fmla="*/ 71968 w 2424991"/>
                <a:gd name="connsiteY40" fmla="*/ 1863634 h 2613899"/>
                <a:gd name="connsiteX41" fmla="*/ 28425 w 2424991"/>
                <a:gd name="connsiteY41" fmla="*/ 1698171 h 2613899"/>
                <a:gd name="connsiteX42" fmla="*/ 2300 w 2424991"/>
                <a:gd name="connsiteY42" fmla="*/ 1532709 h 2613899"/>
                <a:gd name="connsiteX43" fmla="*/ 2300 w 2424991"/>
                <a:gd name="connsiteY43" fmla="*/ 1297577 h 2613899"/>
                <a:gd name="connsiteX44" fmla="*/ 11008 w 2424991"/>
                <a:gd name="connsiteY44" fmla="*/ 1053737 h 2613899"/>
                <a:gd name="connsiteX45" fmla="*/ 19717 w 2424991"/>
                <a:gd name="connsiteY45" fmla="*/ 740229 h 2613899"/>
                <a:gd name="connsiteX46" fmla="*/ 37134 w 2424991"/>
                <a:gd name="connsiteY46" fmla="*/ 470263 h 2613899"/>
                <a:gd name="connsiteX47" fmla="*/ 124220 w 2424991"/>
                <a:gd name="connsiteY47" fmla="*/ 269966 h 2613899"/>
                <a:gd name="connsiteX48" fmla="*/ 246140 w 2424991"/>
                <a:gd name="connsiteY48" fmla="*/ 156754 h 2613899"/>
                <a:gd name="connsiteX49" fmla="*/ 402894 w 2424991"/>
                <a:gd name="connsiteY49" fmla="*/ 52251 h 2613899"/>
                <a:gd name="connsiteX50" fmla="*/ 533523 w 2424991"/>
                <a:gd name="connsiteY50" fmla="*/ 0 h 2613899"/>
                <a:gd name="connsiteX0" fmla="*/ 1918186 w 2424991"/>
                <a:gd name="connsiteY0" fmla="*/ 1062446 h 2613899"/>
                <a:gd name="connsiteX1" fmla="*/ 1918186 w 2424991"/>
                <a:gd name="connsiteY1" fmla="*/ 1184366 h 2613899"/>
                <a:gd name="connsiteX2" fmla="*/ 1909477 w 2424991"/>
                <a:gd name="connsiteY2" fmla="*/ 1358537 h 2613899"/>
                <a:gd name="connsiteX3" fmla="*/ 1883351 w 2424991"/>
                <a:gd name="connsiteY3" fmla="*/ 1471749 h 2613899"/>
                <a:gd name="connsiteX4" fmla="*/ 1848517 w 2424991"/>
                <a:gd name="connsiteY4" fmla="*/ 1611086 h 2613899"/>
                <a:gd name="connsiteX5" fmla="*/ 1735306 w 2424991"/>
                <a:gd name="connsiteY5" fmla="*/ 1785257 h 2613899"/>
                <a:gd name="connsiteX6" fmla="*/ 1526300 w 2424991"/>
                <a:gd name="connsiteY6" fmla="*/ 1950720 h 2613899"/>
                <a:gd name="connsiteX7" fmla="*/ 1256334 w 2424991"/>
                <a:gd name="connsiteY7" fmla="*/ 2037806 h 2613899"/>
                <a:gd name="connsiteX8" fmla="*/ 995077 w 2424991"/>
                <a:gd name="connsiteY8" fmla="*/ 1994263 h 2613899"/>
                <a:gd name="connsiteX9" fmla="*/ 812197 w 2424991"/>
                <a:gd name="connsiteY9" fmla="*/ 1907177 h 2613899"/>
                <a:gd name="connsiteX10" fmla="*/ 664151 w 2424991"/>
                <a:gd name="connsiteY10" fmla="*/ 1785258 h 2613899"/>
                <a:gd name="connsiteX11" fmla="*/ 568357 w 2424991"/>
                <a:gd name="connsiteY11" fmla="*/ 1602377 h 2613899"/>
                <a:gd name="connsiteX12" fmla="*/ 507397 w 2424991"/>
                <a:gd name="connsiteY12" fmla="*/ 1367246 h 2613899"/>
                <a:gd name="connsiteX13" fmla="*/ 542231 w 2424991"/>
                <a:gd name="connsiteY13" fmla="*/ 1097280 h 2613899"/>
                <a:gd name="connsiteX14" fmla="*/ 603191 w 2424991"/>
                <a:gd name="connsiteY14" fmla="*/ 905691 h 2613899"/>
                <a:gd name="connsiteX15" fmla="*/ 698985 w 2424991"/>
                <a:gd name="connsiteY15" fmla="*/ 722812 h 2613899"/>
                <a:gd name="connsiteX16" fmla="*/ 829614 w 2424991"/>
                <a:gd name="connsiteY16" fmla="*/ 557349 h 2613899"/>
                <a:gd name="connsiteX17" fmla="*/ 1012494 w 2424991"/>
                <a:gd name="connsiteY17" fmla="*/ 409303 h 2613899"/>
                <a:gd name="connsiteX18" fmla="*/ 1221499 w 2424991"/>
                <a:gd name="connsiteY18" fmla="*/ 313508 h 2613899"/>
                <a:gd name="connsiteX19" fmla="*/ 1413088 w 2424991"/>
                <a:gd name="connsiteY19" fmla="*/ 287383 h 2613899"/>
                <a:gd name="connsiteX20" fmla="*/ 1622094 w 2424991"/>
                <a:gd name="connsiteY20" fmla="*/ 296091 h 2613899"/>
                <a:gd name="connsiteX21" fmla="*/ 1804974 w 2424991"/>
                <a:gd name="connsiteY21" fmla="*/ 339634 h 2613899"/>
                <a:gd name="connsiteX22" fmla="*/ 1953020 w 2424991"/>
                <a:gd name="connsiteY22" fmla="*/ 418011 h 2613899"/>
                <a:gd name="connsiteX23" fmla="*/ 2109774 w 2424991"/>
                <a:gd name="connsiteY23" fmla="*/ 531223 h 2613899"/>
                <a:gd name="connsiteX24" fmla="*/ 2257820 w 2424991"/>
                <a:gd name="connsiteY24" fmla="*/ 696686 h 2613899"/>
                <a:gd name="connsiteX25" fmla="*/ 2371031 w 2424991"/>
                <a:gd name="connsiteY25" fmla="*/ 923109 h 2613899"/>
                <a:gd name="connsiteX26" fmla="*/ 2414574 w 2424991"/>
                <a:gd name="connsiteY26" fmla="*/ 1210491 h 2613899"/>
                <a:gd name="connsiteX27" fmla="*/ 2423283 w 2424991"/>
                <a:gd name="connsiteY27" fmla="*/ 1463040 h 2613899"/>
                <a:gd name="connsiteX28" fmla="*/ 2388448 w 2424991"/>
                <a:gd name="connsiteY28" fmla="*/ 1680754 h 2613899"/>
                <a:gd name="connsiteX29" fmla="*/ 2301363 w 2424991"/>
                <a:gd name="connsiteY29" fmla="*/ 1907177 h 2613899"/>
                <a:gd name="connsiteX30" fmla="*/ 2153317 w 2424991"/>
                <a:gd name="connsiteY30" fmla="*/ 2133600 h 2613899"/>
                <a:gd name="connsiteX31" fmla="*/ 1961728 w 2424991"/>
                <a:gd name="connsiteY31" fmla="*/ 2325189 h 2613899"/>
                <a:gd name="connsiteX32" fmla="*/ 1709180 w 2424991"/>
                <a:gd name="connsiteY32" fmla="*/ 2481943 h 2613899"/>
                <a:gd name="connsiteX33" fmla="*/ 1386963 w 2424991"/>
                <a:gd name="connsiteY33" fmla="*/ 2595154 h 2613899"/>
                <a:gd name="connsiteX34" fmla="*/ 1151831 w 2424991"/>
                <a:gd name="connsiteY34" fmla="*/ 2612571 h 2613899"/>
                <a:gd name="connsiteX35" fmla="*/ 960243 w 2424991"/>
                <a:gd name="connsiteY35" fmla="*/ 2603863 h 2613899"/>
                <a:gd name="connsiteX36" fmla="*/ 725111 w 2424991"/>
                <a:gd name="connsiteY36" fmla="*/ 2534194 h 2613899"/>
                <a:gd name="connsiteX37" fmla="*/ 533523 w 2424991"/>
                <a:gd name="connsiteY37" fmla="*/ 2429691 h 2613899"/>
                <a:gd name="connsiteX38" fmla="*/ 333226 w 2424991"/>
                <a:gd name="connsiteY38" fmla="*/ 2264229 h 2613899"/>
                <a:gd name="connsiteX39" fmla="*/ 150346 w 2424991"/>
                <a:gd name="connsiteY39" fmla="*/ 2029097 h 2613899"/>
                <a:gd name="connsiteX40" fmla="*/ 71968 w 2424991"/>
                <a:gd name="connsiteY40" fmla="*/ 1863634 h 2613899"/>
                <a:gd name="connsiteX41" fmla="*/ 28425 w 2424991"/>
                <a:gd name="connsiteY41" fmla="*/ 1698171 h 2613899"/>
                <a:gd name="connsiteX42" fmla="*/ 2300 w 2424991"/>
                <a:gd name="connsiteY42" fmla="*/ 1532709 h 2613899"/>
                <a:gd name="connsiteX43" fmla="*/ 2300 w 2424991"/>
                <a:gd name="connsiteY43" fmla="*/ 1297577 h 2613899"/>
                <a:gd name="connsiteX44" fmla="*/ 11008 w 2424991"/>
                <a:gd name="connsiteY44" fmla="*/ 1053737 h 2613899"/>
                <a:gd name="connsiteX45" fmla="*/ 19717 w 2424991"/>
                <a:gd name="connsiteY45" fmla="*/ 740229 h 2613899"/>
                <a:gd name="connsiteX46" fmla="*/ 37134 w 2424991"/>
                <a:gd name="connsiteY46" fmla="*/ 470263 h 2613899"/>
                <a:gd name="connsiteX47" fmla="*/ 124220 w 2424991"/>
                <a:gd name="connsiteY47" fmla="*/ 269966 h 2613899"/>
                <a:gd name="connsiteX48" fmla="*/ 246140 w 2424991"/>
                <a:gd name="connsiteY48" fmla="*/ 156754 h 2613899"/>
                <a:gd name="connsiteX49" fmla="*/ 402894 w 2424991"/>
                <a:gd name="connsiteY49" fmla="*/ 52251 h 2613899"/>
                <a:gd name="connsiteX50" fmla="*/ 533523 w 2424991"/>
                <a:gd name="connsiteY50" fmla="*/ 0 h 2613899"/>
                <a:gd name="connsiteX0" fmla="*/ 1918186 w 2424991"/>
                <a:gd name="connsiteY0" fmla="*/ 1062446 h 2621544"/>
                <a:gd name="connsiteX1" fmla="*/ 1918186 w 2424991"/>
                <a:gd name="connsiteY1" fmla="*/ 1184366 h 2621544"/>
                <a:gd name="connsiteX2" fmla="*/ 1909477 w 2424991"/>
                <a:gd name="connsiteY2" fmla="*/ 1358537 h 2621544"/>
                <a:gd name="connsiteX3" fmla="*/ 1883351 w 2424991"/>
                <a:gd name="connsiteY3" fmla="*/ 1471749 h 2621544"/>
                <a:gd name="connsiteX4" fmla="*/ 1848517 w 2424991"/>
                <a:gd name="connsiteY4" fmla="*/ 1611086 h 2621544"/>
                <a:gd name="connsiteX5" fmla="*/ 1735306 w 2424991"/>
                <a:gd name="connsiteY5" fmla="*/ 1785257 h 2621544"/>
                <a:gd name="connsiteX6" fmla="*/ 1526300 w 2424991"/>
                <a:gd name="connsiteY6" fmla="*/ 1950720 h 2621544"/>
                <a:gd name="connsiteX7" fmla="*/ 1256334 w 2424991"/>
                <a:gd name="connsiteY7" fmla="*/ 2037806 h 2621544"/>
                <a:gd name="connsiteX8" fmla="*/ 995077 w 2424991"/>
                <a:gd name="connsiteY8" fmla="*/ 1994263 h 2621544"/>
                <a:gd name="connsiteX9" fmla="*/ 812197 w 2424991"/>
                <a:gd name="connsiteY9" fmla="*/ 1907177 h 2621544"/>
                <a:gd name="connsiteX10" fmla="*/ 664151 w 2424991"/>
                <a:gd name="connsiteY10" fmla="*/ 1785258 h 2621544"/>
                <a:gd name="connsiteX11" fmla="*/ 568357 w 2424991"/>
                <a:gd name="connsiteY11" fmla="*/ 1602377 h 2621544"/>
                <a:gd name="connsiteX12" fmla="*/ 507397 w 2424991"/>
                <a:gd name="connsiteY12" fmla="*/ 1367246 h 2621544"/>
                <a:gd name="connsiteX13" fmla="*/ 542231 w 2424991"/>
                <a:gd name="connsiteY13" fmla="*/ 1097280 h 2621544"/>
                <a:gd name="connsiteX14" fmla="*/ 603191 w 2424991"/>
                <a:gd name="connsiteY14" fmla="*/ 905691 h 2621544"/>
                <a:gd name="connsiteX15" fmla="*/ 698985 w 2424991"/>
                <a:gd name="connsiteY15" fmla="*/ 722812 h 2621544"/>
                <a:gd name="connsiteX16" fmla="*/ 829614 w 2424991"/>
                <a:gd name="connsiteY16" fmla="*/ 557349 h 2621544"/>
                <a:gd name="connsiteX17" fmla="*/ 1012494 w 2424991"/>
                <a:gd name="connsiteY17" fmla="*/ 409303 h 2621544"/>
                <a:gd name="connsiteX18" fmla="*/ 1221499 w 2424991"/>
                <a:gd name="connsiteY18" fmla="*/ 313508 h 2621544"/>
                <a:gd name="connsiteX19" fmla="*/ 1413088 w 2424991"/>
                <a:gd name="connsiteY19" fmla="*/ 287383 h 2621544"/>
                <a:gd name="connsiteX20" fmla="*/ 1622094 w 2424991"/>
                <a:gd name="connsiteY20" fmla="*/ 296091 h 2621544"/>
                <a:gd name="connsiteX21" fmla="*/ 1804974 w 2424991"/>
                <a:gd name="connsiteY21" fmla="*/ 339634 h 2621544"/>
                <a:gd name="connsiteX22" fmla="*/ 1953020 w 2424991"/>
                <a:gd name="connsiteY22" fmla="*/ 418011 h 2621544"/>
                <a:gd name="connsiteX23" fmla="*/ 2109774 w 2424991"/>
                <a:gd name="connsiteY23" fmla="*/ 531223 h 2621544"/>
                <a:gd name="connsiteX24" fmla="*/ 2257820 w 2424991"/>
                <a:gd name="connsiteY24" fmla="*/ 696686 h 2621544"/>
                <a:gd name="connsiteX25" fmla="*/ 2371031 w 2424991"/>
                <a:gd name="connsiteY25" fmla="*/ 923109 h 2621544"/>
                <a:gd name="connsiteX26" fmla="*/ 2414574 w 2424991"/>
                <a:gd name="connsiteY26" fmla="*/ 1210491 h 2621544"/>
                <a:gd name="connsiteX27" fmla="*/ 2423283 w 2424991"/>
                <a:gd name="connsiteY27" fmla="*/ 1463040 h 2621544"/>
                <a:gd name="connsiteX28" fmla="*/ 2388448 w 2424991"/>
                <a:gd name="connsiteY28" fmla="*/ 1680754 h 2621544"/>
                <a:gd name="connsiteX29" fmla="*/ 2301363 w 2424991"/>
                <a:gd name="connsiteY29" fmla="*/ 1907177 h 2621544"/>
                <a:gd name="connsiteX30" fmla="*/ 2153317 w 2424991"/>
                <a:gd name="connsiteY30" fmla="*/ 2133600 h 2621544"/>
                <a:gd name="connsiteX31" fmla="*/ 1961728 w 2424991"/>
                <a:gd name="connsiteY31" fmla="*/ 2325189 h 2621544"/>
                <a:gd name="connsiteX32" fmla="*/ 1709180 w 2424991"/>
                <a:gd name="connsiteY32" fmla="*/ 2481943 h 2621544"/>
                <a:gd name="connsiteX33" fmla="*/ 1386963 w 2424991"/>
                <a:gd name="connsiteY33" fmla="*/ 2595154 h 2621544"/>
                <a:gd name="connsiteX34" fmla="*/ 1160540 w 2424991"/>
                <a:gd name="connsiteY34" fmla="*/ 2621280 h 2621544"/>
                <a:gd name="connsiteX35" fmla="*/ 960243 w 2424991"/>
                <a:gd name="connsiteY35" fmla="*/ 2603863 h 2621544"/>
                <a:gd name="connsiteX36" fmla="*/ 725111 w 2424991"/>
                <a:gd name="connsiteY36" fmla="*/ 2534194 h 2621544"/>
                <a:gd name="connsiteX37" fmla="*/ 533523 w 2424991"/>
                <a:gd name="connsiteY37" fmla="*/ 2429691 h 2621544"/>
                <a:gd name="connsiteX38" fmla="*/ 333226 w 2424991"/>
                <a:gd name="connsiteY38" fmla="*/ 2264229 h 2621544"/>
                <a:gd name="connsiteX39" fmla="*/ 150346 w 2424991"/>
                <a:gd name="connsiteY39" fmla="*/ 2029097 h 2621544"/>
                <a:gd name="connsiteX40" fmla="*/ 71968 w 2424991"/>
                <a:gd name="connsiteY40" fmla="*/ 1863634 h 2621544"/>
                <a:gd name="connsiteX41" fmla="*/ 28425 w 2424991"/>
                <a:gd name="connsiteY41" fmla="*/ 1698171 h 2621544"/>
                <a:gd name="connsiteX42" fmla="*/ 2300 w 2424991"/>
                <a:gd name="connsiteY42" fmla="*/ 1532709 h 2621544"/>
                <a:gd name="connsiteX43" fmla="*/ 2300 w 2424991"/>
                <a:gd name="connsiteY43" fmla="*/ 1297577 h 2621544"/>
                <a:gd name="connsiteX44" fmla="*/ 11008 w 2424991"/>
                <a:gd name="connsiteY44" fmla="*/ 1053737 h 2621544"/>
                <a:gd name="connsiteX45" fmla="*/ 19717 w 2424991"/>
                <a:gd name="connsiteY45" fmla="*/ 740229 h 2621544"/>
                <a:gd name="connsiteX46" fmla="*/ 37134 w 2424991"/>
                <a:gd name="connsiteY46" fmla="*/ 470263 h 2621544"/>
                <a:gd name="connsiteX47" fmla="*/ 124220 w 2424991"/>
                <a:gd name="connsiteY47" fmla="*/ 269966 h 2621544"/>
                <a:gd name="connsiteX48" fmla="*/ 246140 w 2424991"/>
                <a:gd name="connsiteY48" fmla="*/ 156754 h 2621544"/>
                <a:gd name="connsiteX49" fmla="*/ 402894 w 2424991"/>
                <a:gd name="connsiteY49" fmla="*/ 52251 h 2621544"/>
                <a:gd name="connsiteX50" fmla="*/ 533523 w 2424991"/>
                <a:gd name="connsiteY50" fmla="*/ 0 h 262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424991" h="2621544">
                  <a:moveTo>
                    <a:pt x="1918186" y="1062446"/>
                  </a:moveTo>
                  <a:cubicBezTo>
                    <a:pt x="1918911" y="1098732"/>
                    <a:pt x="1919637" y="1135018"/>
                    <a:pt x="1918186" y="1184366"/>
                  </a:cubicBezTo>
                  <a:cubicBezTo>
                    <a:pt x="1916735" y="1233714"/>
                    <a:pt x="1915283" y="1310640"/>
                    <a:pt x="1909477" y="1358537"/>
                  </a:cubicBezTo>
                  <a:cubicBezTo>
                    <a:pt x="1903671" y="1406434"/>
                    <a:pt x="1893511" y="1429658"/>
                    <a:pt x="1883351" y="1471749"/>
                  </a:cubicBezTo>
                  <a:cubicBezTo>
                    <a:pt x="1873191" y="1513840"/>
                    <a:pt x="1873191" y="1558835"/>
                    <a:pt x="1848517" y="1611086"/>
                  </a:cubicBezTo>
                  <a:cubicBezTo>
                    <a:pt x="1823843" y="1663337"/>
                    <a:pt x="1789009" y="1728651"/>
                    <a:pt x="1735306" y="1785257"/>
                  </a:cubicBezTo>
                  <a:cubicBezTo>
                    <a:pt x="1681603" y="1841863"/>
                    <a:pt x="1606129" y="1908629"/>
                    <a:pt x="1526300" y="1950720"/>
                  </a:cubicBezTo>
                  <a:cubicBezTo>
                    <a:pt x="1446471" y="1992811"/>
                    <a:pt x="1344871" y="2030549"/>
                    <a:pt x="1256334" y="2037806"/>
                  </a:cubicBezTo>
                  <a:cubicBezTo>
                    <a:pt x="1167797" y="2045063"/>
                    <a:pt x="1069100" y="2016035"/>
                    <a:pt x="995077" y="1994263"/>
                  </a:cubicBezTo>
                  <a:cubicBezTo>
                    <a:pt x="921054" y="1972491"/>
                    <a:pt x="867351" y="1942011"/>
                    <a:pt x="812197" y="1907177"/>
                  </a:cubicBezTo>
                  <a:cubicBezTo>
                    <a:pt x="757043" y="1872343"/>
                    <a:pt x="704791" y="1836058"/>
                    <a:pt x="664151" y="1785258"/>
                  </a:cubicBezTo>
                  <a:cubicBezTo>
                    <a:pt x="623511" y="1734458"/>
                    <a:pt x="594483" y="1672046"/>
                    <a:pt x="568357" y="1602377"/>
                  </a:cubicBezTo>
                  <a:cubicBezTo>
                    <a:pt x="542231" y="1532708"/>
                    <a:pt x="511751" y="1451429"/>
                    <a:pt x="507397" y="1367246"/>
                  </a:cubicBezTo>
                  <a:cubicBezTo>
                    <a:pt x="503043" y="1283063"/>
                    <a:pt x="526265" y="1174206"/>
                    <a:pt x="542231" y="1097280"/>
                  </a:cubicBezTo>
                  <a:cubicBezTo>
                    <a:pt x="558197" y="1020354"/>
                    <a:pt x="577065" y="968102"/>
                    <a:pt x="603191" y="905691"/>
                  </a:cubicBezTo>
                  <a:cubicBezTo>
                    <a:pt x="629317" y="843280"/>
                    <a:pt x="661248" y="780869"/>
                    <a:pt x="698985" y="722812"/>
                  </a:cubicBezTo>
                  <a:cubicBezTo>
                    <a:pt x="736722" y="664755"/>
                    <a:pt x="777363" y="609600"/>
                    <a:pt x="829614" y="557349"/>
                  </a:cubicBezTo>
                  <a:cubicBezTo>
                    <a:pt x="881865" y="505098"/>
                    <a:pt x="947180" y="449943"/>
                    <a:pt x="1012494" y="409303"/>
                  </a:cubicBezTo>
                  <a:cubicBezTo>
                    <a:pt x="1077808" y="368663"/>
                    <a:pt x="1154733" y="333828"/>
                    <a:pt x="1221499" y="313508"/>
                  </a:cubicBezTo>
                  <a:cubicBezTo>
                    <a:pt x="1288265" y="293188"/>
                    <a:pt x="1346322" y="290286"/>
                    <a:pt x="1413088" y="287383"/>
                  </a:cubicBezTo>
                  <a:cubicBezTo>
                    <a:pt x="1479854" y="284480"/>
                    <a:pt x="1556780" y="287383"/>
                    <a:pt x="1622094" y="296091"/>
                  </a:cubicBezTo>
                  <a:cubicBezTo>
                    <a:pt x="1687408" y="304799"/>
                    <a:pt x="1749820" y="319314"/>
                    <a:pt x="1804974" y="339634"/>
                  </a:cubicBezTo>
                  <a:cubicBezTo>
                    <a:pt x="1860128" y="359954"/>
                    <a:pt x="1902220" y="386080"/>
                    <a:pt x="1953020" y="418011"/>
                  </a:cubicBezTo>
                  <a:cubicBezTo>
                    <a:pt x="2003820" y="449942"/>
                    <a:pt x="2058974" y="484777"/>
                    <a:pt x="2109774" y="531223"/>
                  </a:cubicBezTo>
                  <a:cubicBezTo>
                    <a:pt x="2160574" y="577669"/>
                    <a:pt x="2214277" y="631372"/>
                    <a:pt x="2257820" y="696686"/>
                  </a:cubicBezTo>
                  <a:cubicBezTo>
                    <a:pt x="2301363" y="762000"/>
                    <a:pt x="2344905" y="837475"/>
                    <a:pt x="2371031" y="923109"/>
                  </a:cubicBezTo>
                  <a:cubicBezTo>
                    <a:pt x="2397157" y="1008743"/>
                    <a:pt x="2405865" y="1120503"/>
                    <a:pt x="2414574" y="1210491"/>
                  </a:cubicBezTo>
                  <a:cubicBezTo>
                    <a:pt x="2423283" y="1300479"/>
                    <a:pt x="2427637" y="1384663"/>
                    <a:pt x="2423283" y="1463040"/>
                  </a:cubicBezTo>
                  <a:cubicBezTo>
                    <a:pt x="2418929" y="1541417"/>
                    <a:pt x="2408768" y="1606731"/>
                    <a:pt x="2388448" y="1680754"/>
                  </a:cubicBezTo>
                  <a:cubicBezTo>
                    <a:pt x="2368128" y="1754777"/>
                    <a:pt x="2340552" y="1831703"/>
                    <a:pt x="2301363" y="1907177"/>
                  </a:cubicBezTo>
                  <a:cubicBezTo>
                    <a:pt x="2262175" y="1982651"/>
                    <a:pt x="2209923" y="2063931"/>
                    <a:pt x="2153317" y="2133600"/>
                  </a:cubicBezTo>
                  <a:cubicBezTo>
                    <a:pt x="2096711" y="2203269"/>
                    <a:pt x="2035751" y="2267132"/>
                    <a:pt x="1961728" y="2325189"/>
                  </a:cubicBezTo>
                  <a:cubicBezTo>
                    <a:pt x="1887705" y="2383246"/>
                    <a:pt x="1804974" y="2436949"/>
                    <a:pt x="1709180" y="2481943"/>
                  </a:cubicBezTo>
                  <a:cubicBezTo>
                    <a:pt x="1613386" y="2526937"/>
                    <a:pt x="1478403" y="2571931"/>
                    <a:pt x="1386963" y="2595154"/>
                  </a:cubicBezTo>
                  <a:cubicBezTo>
                    <a:pt x="1295523" y="2618377"/>
                    <a:pt x="1231660" y="2619829"/>
                    <a:pt x="1160540" y="2621280"/>
                  </a:cubicBezTo>
                  <a:cubicBezTo>
                    <a:pt x="1089420" y="2622732"/>
                    <a:pt x="1032815" y="2618377"/>
                    <a:pt x="960243" y="2603863"/>
                  </a:cubicBezTo>
                  <a:cubicBezTo>
                    <a:pt x="887671" y="2589349"/>
                    <a:pt x="796231" y="2563223"/>
                    <a:pt x="725111" y="2534194"/>
                  </a:cubicBezTo>
                  <a:cubicBezTo>
                    <a:pt x="653991" y="2505165"/>
                    <a:pt x="598837" y="2474685"/>
                    <a:pt x="533523" y="2429691"/>
                  </a:cubicBezTo>
                  <a:cubicBezTo>
                    <a:pt x="468209" y="2384697"/>
                    <a:pt x="397089" y="2330995"/>
                    <a:pt x="333226" y="2264229"/>
                  </a:cubicBezTo>
                  <a:cubicBezTo>
                    <a:pt x="269363" y="2197463"/>
                    <a:pt x="193889" y="2095863"/>
                    <a:pt x="150346" y="2029097"/>
                  </a:cubicBezTo>
                  <a:cubicBezTo>
                    <a:pt x="106803" y="1962331"/>
                    <a:pt x="92288" y="1918788"/>
                    <a:pt x="71968" y="1863634"/>
                  </a:cubicBezTo>
                  <a:cubicBezTo>
                    <a:pt x="51648" y="1808480"/>
                    <a:pt x="40036" y="1753325"/>
                    <a:pt x="28425" y="1698171"/>
                  </a:cubicBezTo>
                  <a:cubicBezTo>
                    <a:pt x="16814" y="1643017"/>
                    <a:pt x="6654" y="1599475"/>
                    <a:pt x="2300" y="1532709"/>
                  </a:cubicBezTo>
                  <a:cubicBezTo>
                    <a:pt x="-2054" y="1465943"/>
                    <a:pt x="849" y="1377406"/>
                    <a:pt x="2300" y="1297577"/>
                  </a:cubicBezTo>
                  <a:cubicBezTo>
                    <a:pt x="3751" y="1217748"/>
                    <a:pt x="8105" y="1146628"/>
                    <a:pt x="11008" y="1053737"/>
                  </a:cubicBezTo>
                  <a:cubicBezTo>
                    <a:pt x="13911" y="960846"/>
                    <a:pt x="15363" y="837475"/>
                    <a:pt x="19717" y="740229"/>
                  </a:cubicBezTo>
                  <a:cubicBezTo>
                    <a:pt x="24071" y="642983"/>
                    <a:pt x="19717" y="548640"/>
                    <a:pt x="37134" y="470263"/>
                  </a:cubicBezTo>
                  <a:cubicBezTo>
                    <a:pt x="54551" y="391886"/>
                    <a:pt x="89386" y="322218"/>
                    <a:pt x="124220" y="269966"/>
                  </a:cubicBezTo>
                  <a:cubicBezTo>
                    <a:pt x="159054" y="217714"/>
                    <a:pt x="199694" y="193040"/>
                    <a:pt x="246140" y="156754"/>
                  </a:cubicBezTo>
                  <a:cubicBezTo>
                    <a:pt x="292586" y="120468"/>
                    <a:pt x="354997" y="78377"/>
                    <a:pt x="402894" y="52251"/>
                  </a:cubicBezTo>
                  <a:cubicBezTo>
                    <a:pt x="450791" y="26125"/>
                    <a:pt x="492157" y="13062"/>
                    <a:pt x="533523" y="0"/>
                  </a:cubicBezTo>
                </a:path>
              </a:pathLst>
            </a:custGeom>
            <a:noFill/>
            <a:ln w="38100">
              <a:solidFill>
                <a:srgbClr val="5ED6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8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497432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US" sz="20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FHCal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as a dedicated detector of spectators in MPD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41" name="Прямая со стрелкой 140"/>
          <p:cNvCxnSpPr/>
          <p:nvPr/>
        </p:nvCxnSpPr>
        <p:spPr>
          <a:xfrm flipH="1" flipV="1">
            <a:off x="6403936" y="2924944"/>
            <a:ext cx="904368" cy="864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/>
          <p:nvPr/>
        </p:nvCxnSpPr>
        <p:spPr>
          <a:xfrm flipV="1">
            <a:off x="7380312" y="2924944"/>
            <a:ext cx="319767" cy="864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6516216" y="364502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FHCal</a:t>
            </a:r>
            <a:r>
              <a:rPr lang="en-US" b="1" dirty="0" smtClean="0"/>
              <a:t> modules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06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378" y="2348881"/>
            <a:ext cx="2078916" cy="187163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252" y="8499"/>
            <a:ext cx="9144000" cy="49743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US" sz="24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FHCal</a:t>
            </a:r>
            <a:r>
              <a:rPr lang="en-US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features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51389" y="6407719"/>
            <a:ext cx="2133600" cy="365125"/>
          </a:xfrm>
        </p:spPr>
        <p:txBody>
          <a:bodyPr/>
          <a:lstStyle/>
          <a:p>
            <a:fld id="{772F6320-E713-4509-BF40-D5AE5585B1B5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b="3901"/>
          <a:stretch/>
        </p:blipFill>
        <p:spPr>
          <a:xfrm>
            <a:off x="1683464" y="833055"/>
            <a:ext cx="1996404" cy="144016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 rot="430143">
            <a:off x="1068128" y="2890755"/>
            <a:ext cx="1781364" cy="759298"/>
          </a:xfrm>
          <a:prstGeom prst="ellipse">
            <a:avLst/>
          </a:prstGeom>
          <a:solidFill>
            <a:schemeClr val="bg2">
              <a:lumMod val="5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11560" y="3068960"/>
            <a:ext cx="2428295" cy="3733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496" y="2348880"/>
            <a:ext cx="760166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Event plane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4810" y="3861049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Spectator spot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608474" y="3393256"/>
            <a:ext cx="889278" cy="5250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493296" y="5056179"/>
            <a:ext cx="8136904" cy="923330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ru-RU" sz="1800" b="1" dirty="0" smtClean="0">
                <a:latin typeface="Calibri" pitchFamily="34" charset="0"/>
              </a:rPr>
              <a:t>Since </a:t>
            </a:r>
            <a:r>
              <a:rPr lang="en-US" altLang="ru-RU" sz="1800" b="1" dirty="0" err="1" smtClean="0">
                <a:latin typeface="Calibri" pitchFamily="34" charset="0"/>
              </a:rPr>
              <a:t>FHCal</a:t>
            </a:r>
            <a:r>
              <a:rPr lang="en-US" altLang="ru-RU" sz="1800" b="1" dirty="0" smtClean="0">
                <a:latin typeface="Calibri" pitchFamily="34" charset="0"/>
              </a:rPr>
              <a:t> has a </a:t>
            </a:r>
            <a:r>
              <a:rPr lang="en-US" altLang="ru-RU" sz="1800" b="1" dirty="0">
                <a:latin typeface="Calibri" pitchFamily="34" charset="0"/>
              </a:rPr>
              <a:t>b</a:t>
            </a:r>
            <a:r>
              <a:rPr lang="en-US" altLang="ru-RU" sz="1800" b="1" dirty="0" smtClean="0">
                <a:latin typeface="Calibri" pitchFamily="34" charset="0"/>
              </a:rPr>
              <a:t>eam hole, most of the </a:t>
            </a:r>
            <a:r>
              <a:rPr lang="en-US" altLang="ru-RU" sz="1800" b="1" u="sng" dirty="0" smtClean="0">
                <a:latin typeface="Calibri" pitchFamily="34" charset="0"/>
              </a:rPr>
              <a:t>bound spectators </a:t>
            </a:r>
            <a:r>
              <a:rPr lang="en-US" altLang="ru-RU" sz="1800" b="1" dirty="0" smtClean="0">
                <a:latin typeface="Calibri" pitchFamily="34" charset="0"/>
              </a:rPr>
              <a:t>escape in this hole. 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ru-RU" sz="1800" b="1" dirty="0" smtClean="0">
                <a:latin typeface="Calibri" pitchFamily="34" charset="0"/>
              </a:rPr>
              <a:t>Mainly, </a:t>
            </a:r>
            <a:r>
              <a:rPr lang="en-US" altLang="ru-RU" sz="1800" b="1" u="sng" dirty="0" smtClean="0">
                <a:latin typeface="Calibri" pitchFamily="34" charset="0"/>
              </a:rPr>
              <a:t>free spectators </a:t>
            </a:r>
            <a:r>
              <a:rPr lang="en-US" altLang="ru-RU" sz="1800" b="1" dirty="0" smtClean="0">
                <a:latin typeface="Calibri" pitchFamily="34" charset="0"/>
              </a:rPr>
              <a:t>(protons and neutrons) deposit energy in </a:t>
            </a:r>
            <a:r>
              <a:rPr lang="en-US" altLang="ru-RU" sz="1800" b="1" dirty="0" err="1" smtClean="0">
                <a:latin typeface="Calibri" pitchFamily="34" charset="0"/>
              </a:rPr>
              <a:t>FHCal</a:t>
            </a:r>
            <a:r>
              <a:rPr lang="en-US" altLang="ru-RU" sz="1800" b="1" dirty="0" smtClean="0">
                <a:latin typeface="Calibri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ru-RU" sz="1800" b="1" dirty="0" err="1" smtClean="0">
                <a:latin typeface="Calibri" pitchFamily="34" charset="0"/>
              </a:rPr>
              <a:t>FHCal</a:t>
            </a:r>
            <a:r>
              <a:rPr lang="en-US" altLang="ru-RU" sz="1800" b="1" dirty="0" smtClean="0">
                <a:latin typeface="Calibri" pitchFamily="34" charset="0"/>
              </a:rPr>
              <a:t> simulation</a:t>
            </a:r>
            <a:r>
              <a:rPr lang="ru-RU" altLang="ru-RU" sz="1800" b="1" dirty="0" smtClean="0">
                <a:latin typeface="Calibri" pitchFamily="34" charset="0"/>
              </a:rPr>
              <a:t> </a:t>
            </a:r>
            <a:r>
              <a:rPr lang="en-US" altLang="ru-RU" sz="1800" b="1" dirty="0" smtClean="0">
                <a:latin typeface="Calibri" pitchFamily="34" charset="0"/>
              </a:rPr>
              <a:t>response depends on the fragmentation model/generator.</a:t>
            </a: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3316673" y="2961756"/>
            <a:ext cx="5688632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ru-RU" sz="1800" b="1" dirty="0" err="1" smtClean="0">
                <a:latin typeface="Calibri" pitchFamily="34" charset="0"/>
              </a:rPr>
              <a:t>FHCal</a:t>
            </a:r>
            <a:r>
              <a:rPr lang="en-US" altLang="ru-RU" sz="1800" b="1" dirty="0" smtClean="0">
                <a:latin typeface="Calibri" pitchFamily="34" charset="0"/>
              </a:rPr>
              <a:t> detects the energy of spectators;</a:t>
            </a:r>
            <a:endParaRPr lang="ru-RU" altLang="ru-RU" sz="1800" b="1" dirty="0" smtClean="0">
              <a:latin typeface="Calibri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ru-RU" sz="1800" b="1" dirty="0" err="1">
                <a:latin typeface="Calibri" pitchFamily="34" charset="0"/>
              </a:rPr>
              <a:t>FHCal</a:t>
            </a:r>
            <a:r>
              <a:rPr lang="en-US" altLang="ru-RU" sz="1800" b="1" dirty="0">
                <a:latin typeface="Calibri" pitchFamily="34" charset="0"/>
              </a:rPr>
              <a:t> </a:t>
            </a:r>
            <a:r>
              <a:rPr lang="en-US" altLang="ru-RU" sz="1800" b="1" dirty="0" smtClean="0">
                <a:latin typeface="Calibri" pitchFamily="34" charset="0"/>
              </a:rPr>
              <a:t>detects </a:t>
            </a:r>
            <a:r>
              <a:rPr lang="en-US" altLang="ru-RU" sz="1800" b="1" dirty="0">
                <a:latin typeface="Calibri" pitchFamily="34" charset="0"/>
              </a:rPr>
              <a:t>the </a:t>
            </a:r>
            <a:r>
              <a:rPr lang="en-GB" altLang="ru-RU" sz="1800" b="1" dirty="0" smtClean="0">
                <a:latin typeface="Calibri" pitchFamily="34" charset="0"/>
              </a:rPr>
              <a:t>space distribution</a:t>
            </a:r>
            <a:r>
              <a:rPr lang="en-US" altLang="ru-RU" sz="1800" b="1" dirty="0" smtClean="0">
                <a:latin typeface="Calibri" pitchFamily="34" charset="0"/>
              </a:rPr>
              <a:t> </a:t>
            </a:r>
            <a:r>
              <a:rPr lang="en-US" altLang="ru-RU" sz="1800" b="1" dirty="0">
                <a:latin typeface="Calibri" pitchFamily="34" charset="0"/>
              </a:rPr>
              <a:t>of the </a:t>
            </a:r>
            <a:r>
              <a:rPr lang="en-US" altLang="ru-RU" sz="1800" b="1" dirty="0" smtClean="0">
                <a:latin typeface="Calibri" pitchFamily="34" charset="0"/>
              </a:rPr>
              <a:t>spectators</a:t>
            </a:r>
            <a:r>
              <a:rPr lang="en-US" altLang="ru-RU" sz="1800" b="1" dirty="0">
                <a:latin typeface="Calibri" pitchFamily="34" charset="0"/>
              </a:rPr>
              <a:t>;</a:t>
            </a:r>
            <a:endParaRPr lang="en-US" altLang="ru-RU" sz="1800" b="1" dirty="0" smtClean="0">
              <a:latin typeface="Calibri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ru-RU" sz="1800" b="1" dirty="0" err="1">
                <a:latin typeface="Calibri" pitchFamily="34" charset="0"/>
              </a:rPr>
              <a:t>FHCal</a:t>
            </a:r>
            <a:r>
              <a:rPr lang="en-US" altLang="ru-RU" sz="1800" b="1" dirty="0">
                <a:latin typeface="Calibri" pitchFamily="34" charset="0"/>
              </a:rPr>
              <a:t> </a:t>
            </a:r>
            <a:r>
              <a:rPr lang="en-US" altLang="ru-RU" sz="1800" b="1" dirty="0" smtClean="0">
                <a:latin typeface="Calibri" pitchFamily="34" charset="0"/>
              </a:rPr>
              <a:t>detects </a:t>
            </a:r>
            <a:r>
              <a:rPr lang="en-US" altLang="ru-RU" sz="1800" b="1" dirty="0">
                <a:latin typeface="Calibri" pitchFamily="34" charset="0"/>
              </a:rPr>
              <a:t>the </a:t>
            </a:r>
            <a:r>
              <a:rPr lang="en-US" altLang="ru-RU" sz="1800" b="1" dirty="0" smtClean="0">
                <a:latin typeface="Calibri" pitchFamily="34" charset="0"/>
              </a:rPr>
              <a:t>produced particles in forward region.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r="57957"/>
          <a:stretch/>
        </p:blipFill>
        <p:spPr>
          <a:xfrm>
            <a:off x="4392441" y="583712"/>
            <a:ext cx="2563599" cy="230026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479410" y="953781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00B0F0"/>
                </a:solidFill>
              </a:rPr>
              <a:t>Pions</a:t>
            </a:r>
            <a:endParaRPr lang="en-US" sz="1200" b="1" dirty="0">
              <a:solidFill>
                <a:srgbClr val="00B0F0"/>
              </a:solidFill>
            </a:endParaRPr>
          </a:p>
          <a:p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Protons + neutrons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Fragments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6296" y="1107670"/>
            <a:ext cx="1697001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FHCal</a:t>
            </a:r>
            <a:r>
              <a:rPr lang="en-US" sz="1600" dirty="0" smtClean="0"/>
              <a:t> acceptance</a:t>
            </a:r>
            <a:endParaRPr lang="ru-RU" sz="1600" dirty="0"/>
          </a:p>
        </p:txBody>
      </p:sp>
      <p:cxnSp>
        <p:nvCxnSpPr>
          <p:cNvPr id="29" name="Прямая со стрелкой 28"/>
          <p:cNvCxnSpPr>
            <a:stCxn id="8" idx="1"/>
          </p:cNvCxnSpPr>
          <p:nvPr/>
        </p:nvCxnSpPr>
        <p:spPr>
          <a:xfrm flipH="1">
            <a:off x="6736208" y="1276947"/>
            <a:ext cx="500088" cy="7273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8" idx="1"/>
          </p:cNvCxnSpPr>
          <p:nvPr/>
        </p:nvCxnSpPr>
        <p:spPr>
          <a:xfrm flipH="1">
            <a:off x="5162684" y="1276947"/>
            <a:ext cx="2073612" cy="8812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20090"/>
              </p:ext>
            </p:extLst>
          </p:nvPr>
        </p:nvGraphicFramePr>
        <p:xfrm>
          <a:off x="6986252" y="626839"/>
          <a:ext cx="1299237" cy="359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9" name="Формула" r:id="rId6" imgW="990170" imgH="266584" progId="Equation.3">
                  <p:embed/>
                </p:oleObj>
              </mc:Choice>
              <mc:Fallback>
                <p:oleObj name="Формула" r:id="rId6" imgW="990170" imgH="266584" progId="Equation.3">
                  <p:embed/>
                  <p:pic>
                    <p:nvPicPr>
                      <p:cNvPr id="13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6252" y="626839"/>
                        <a:ext cx="1299237" cy="359923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87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8195"/>
            <a:ext cx="9144000" cy="34605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Fragmentation models/generators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772F6320-E713-4509-BF40-D5AE5585B1B5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B9E5D6-EC9A-4924-B3E2-2FD3628A6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6" t="8154" b="5582"/>
          <a:stretch/>
        </p:blipFill>
        <p:spPr>
          <a:xfrm>
            <a:off x="807295" y="1416251"/>
            <a:ext cx="3548342" cy="27963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7001D9-8B90-4BBD-BFE1-D29B6089A0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8" t="7169"/>
          <a:stretch/>
        </p:blipFill>
        <p:spPr>
          <a:xfrm>
            <a:off x="4427984" y="1412776"/>
            <a:ext cx="3337388" cy="29030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39275" y="2800285"/>
            <a:ext cx="122915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Non-spectator’s contributions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1239" y="1582338"/>
            <a:ext cx="1101584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DCM-SMM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7230" y="1558972"/>
            <a:ext cx="989373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LA-QGSM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>
            <a:cxnSpLocks/>
            <a:stCxn id="7" idx="1"/>
          </p:cNvCxnSpPr>
          <p:nvPr/>
        </p:nvCxnSpPr>
        <p:spPr>
          <a:xfrm flipH="1">
            <a:off x="1547665" y="3031118"/>
            <a:ext cx="1991610" cy="378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cxnSpLocks/>
          </p:cNvCxnSpPr>
          <p:nvPr/>
        </p:nvCxnSpPr>
        <p:spPr>
          <a:xfrm>
            <a:off x="4644008" y="3031118"/>
            <a:ext cx="41694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835696" y="548680"/>
            <a:ext cx="504056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ru-RU" sz="1800" b="1" dirty="0" smtClean="0">
                <a:latin typeface="Calibri" pitchFamily="34" charset="0"/>
              </a:rPr>
              <a:t>Depending on fragmentation model,</a:t>
            </a:r>
            <a:r>
              <a:rPr lang="ru-RU" altLang="ru-RU" sz="1800" b="1" dirty="0" smtClean="0">
                <a:latin typeface="Calibri" pitchFamily="34" charset="0"/>
              </a:rPr>
              <a:t> </a:t>
            </a:r>
            <a:r>
              <a:rPr lang="en-US" altLang="ru-RU" sz="1800" b="1" dirty="0" smtClean="0">
                <a:latin typeface="Calibri" pitchFamily="34" charset="0"/>
              </a:rPr>
              <a:t>simulated energy deposition in </a:t>
            </a:r>
            <a:r>
              <a:rPr lang="en-US" altLang="ru-RU" sz="1800" b="1" dirty="0" err="1" smtClean="0">
                <a:latin typeface="Calibri" pitchFamily="34" charset="0"/>
              </a:rPr>
              <a:t>FHCal</a:t>
            </a:r>
            <a:r>
              <a:rPr lang="en-US" altLang="ru-RU" sz="1800" b="1" dirty="0" smtClean="0">
                <a:latin typeface="Calibri" pitchFamily="34" charset="0"/>
              </a:rPr>
              <a:t> can be quite different.</a:t>
            </a: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540000"/>
              </p:ext>
            </p:extLst>
          </p:nvPr>
        </p:nvGraphicFramePr>
        <p:xfrm>
          <a:off x="107504" y="980728"/>
          <a:ext cx="1299237" cy="359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9" name="Формула" r:id="rId5" imgW="990170" imgH="266584" progId="Equation.3">
                  <p:embed/>
                </p:oleObj>
              </mc:Choice>
              <mc:Fallback>
                <p:oleObj name="Формула" r:id="rId5" imgW="990170" imgH="266584" progId="Equation.3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980728"/>
                        <a:ext cx="1299237" cy="359923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783" y="4433877"/>
            <a:ext cx="2362876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da-DK" sz="1400" b="1" dirty="0" smtClean="0">
                <a:latin typeface="+mj-lt"/>
              </a:rPr>
              <a:t>LA-QGSM:</a:t>
            </a:r>
            <a:r>
              <a:rPr lang="da-DK" sz="1400" dirty="0" smtClean="0">
                <a:latin typeface="NimbusRomNo9L-Regu"/>
              </a:rPr>
              <a:t> </a:t>
            </a:r>
            <a:r>
              <a:rPr lang="en-US" sz="1400" dirty="0">
                <a:latin typeface="+mj-lt"/>
              </a:rPr>
              <a:t>S. G. </a:t>
            </a:r>
            <a:r>
              <a:rPr lang="en-US" sz="1400" dirty="0" err="1">
                <a:latin typeface="+mj-lt"/>
              </a:rPr>
              <a:t>Mashnik</a:t>
            </a:r>
            <a:r>
              <a:rPr lang="en-US" sz="1400" dirty="0">
                <a:latin typeface="+mj-lt"/>
              </a:rPr>
              <a:t>, K. K. </a:t>
            </a:r>
            <a:r>
              <a:rPr lang="en-US" sz="1400" dirty="0" err="1">
                <a:latin typeface="+mj-lt"/>
              </a:rPr>
              <a:t>Gudima</a:t>
            </a:r>
            <a:r>
              <a:rPr lang="en-US" sz="1400" dirty="0">
                <a:latin typeface="+mj-lt"/>
              </a:rPr>
              <a:t>, R. E. </a:t>
            </a:r>
            <a:r>
              <a:rPr lang="en-US" sz="1400" dirty="0" err="1">
                <a:latin typeface="+mj-lt"/>
              </a:rPr>
              <a:t>Prael</a:t>
            </a:r>
            <a:r>
              <a:rPr lang="en-US" sz="1400" dirty="0">
                <a:latin typeface="+mj-lt"/>
              </a:rPr>
              <a:t>, A. J. </a:t>
            </a:r>
            <a:r>
              <a:rPr lang="en-US" sz="1400" dirty="0" err="1">
                <a:latin typeface="+mj-lt"/>
              </a:rPr>
              <a:t>Sierk</a:t>
            </a:r>
            <a:r>
              <a:rPr lang="en-US" sz="1400" dirty="0">
                <a:latin typeface="+mj-lt"/>
              </a:rPr>
              <a:t>, M. I. </a:t>
            </a:r>
            <a:r>
              <a:rPr lang="en-US" sz="1400" dirty="0" err="1">
                <a:latin typeface="+mj-lt"/>
              </a:rPr>
              <a:t>Baznat</a:t>
            </a:r>
            <a:r>
              <a:rPr lang="en-US" sz="1400" dirty="0">
                <a:latin typeface="+mj-lt"/>
              </a:rPr>
              <a:t>, N. V. </a:t>
            </a:r>
            <a:r>
              <a:rPr lang="en-US" sz="1400" dirty="0" err="1" smtClean="0">
                <a:latin typeface="+mj-lt"/>
              </a:rPr>
              <a:t>Mokhov</a:t>
            </a:r>
            <a:r>
              <a:rPr lang="da-DK" sz="1400" dirty="0" smtClean="0">
                <a:latin typeface="+mj-lt"/>
              </a:rPr>
              <a:t>, </a:t>
            </a:r>
            <a:r>
              <a:rPr lang="en-US" sz="1400" dirty="0"/>
              <a:t>CEM03.03 and LAQGSM03.03 Event Generators for the MCNP6, MCNPX, and MARS15 Transport </a:t>
            </a:r>
            <a:r>
              <a:rPr lang="en-US" sz="1400" dirty="0" smtClean="0"/>
              <a:t>Codes,</a:t>
            </a:r>
            <a:endParaRPr lang="en-US" sz="1400" dirty="0"/>
          </a:p>
          <a:p>
            <a:r>
              <a:rPr lang="da-DK" sz="1400" dirty="0" smtClean="0">
                <a:latin typeface="+mj-lt"/>
              </a:rPr>
              <a:t>arxiv:0805.0751 </a:t>
            </a:r>
            <a:r>
              <a:rPr lang="da-DK" sz="1400" dirty="0">
                <a:latin typeface="+mj-lt"/>
              </a:rPr>
              <a:t>[nucl-th] (2008)</a:t>
            </a:r>
            <a:endParaRPr lang="ru-RU" sz="1400" dirty="0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38807" y="4433877"/>
            <a:ext cx="2781672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400" b="1" dirty="0" smtClean="0">
                <a:latin typeface="+mj-lt"/>
              </a:rPr>
              <a:t>DCM-SMM:</a:t>
            </a:r>
            <a:r>
              <a:rPr lang="en-US" altLang="ru-RU" sz="1400" dirty="0" smtClean="0">
                <a:latin typeface="+mj-lt"/>
              </a:rPr>
              <a:t> </a:t>
            </a:r>
            <a:r>
              <a:rPr lang="ru-RU" altLang="ru-RU" sz="1400" dirty="0" smtClean="0">
                <a:latin typeface="+mj-lt"/>
              </a:rPr>
              <a:t>M</a:t>
            </a:r>
            <a:r>
              <a:rPr lang="ru-RU" altLang="ru-RU" sz="1400" dirty="0">
                <a:latin typeface="+mj-lt"/>
              </a:rPr>
              <a:t>. </a:t>
            </a:r>
            <a:r>
              <a:rPr lang="ru-RU" altLang="ru-RU" sz="1400" dirty="0" err="1">
                <a:latin typeface="+mj-lt"/>
              </a:rPr>
              <a:t>Baznat</a:t>
            </a:r>
            <a:r>
              <a:rPr lang="ru-RU" altLang="ru-RU" sz="1400" dirty="0">
                <a:latin typeface="+mj-lt"/>
              </a:rPr>
              <a:t>, </a:t>
            </a:r>
            <a:r>
              <a:rPr lang="ru-RU" altLang="ru-RU" sz="1400" dirty="0" smtClean="0">
                <a:latin typeface="+mj-lt"/>
              </a:rPr>
              <a:t>A</a:t>
            </a:r>
            <a:r>
              <a:rPr lang="ru-RU" altLang="ru-RU" sz="1400" dirty="0">
                <a:latin typeface="+mj-lt"/>
              </a:rPr>
              <a:t>. </a:t>
            </a:r>
            <a:r>
              <a:rPr lang="ru-RU" altLang="ru-RU" sz="1400" dirty="0" err="1">
                <a:latin typeface="+mj-lt"/>
              </a:rPr>
              <a:t>Botvina</a:t>
            </a:r>
            <a:r>
              <a:rPr lang="ru-RU" altLang="ru-RU" sz="1400" dirty="0">
                <a:latin typeface="+mj-lt"/>
              </a:rPr>
              <a:t>, </a:t>
            </a:r>
            <a:r>
              <a:rPr lang="ru-RU" altLang="ru-RU" sz="1400" dirty="0" smtClean="0">
                <a:latin typeface="+mj-lt"/>
              </a:rPr>
              <a:t>G</a:t>
            </a:r>
            <a:r>
              <a:rPr lang="ru-RU" altLang="ru-RU" sz="1400" dirty="0">
                <a:latin typeface="+mj-lt"/>
              </a:rPr>
              <a:t>. </a:t>
            </a:r>
            <a:r>
              <a:rPr lang="ru-RU" altLang="ru-RU" sz="1400" dirty="0" err="1">
                <a:latin typeface="+mj-lt"/>
              </a:rPr>
              <a:t>Musulmanbekov</a:t>
            </a:r>
            <a:r>
              <a:rPr lang="ru-RU" altLang="ru-RU" sz="1400" dirty="0">
                <a:latin typeface="+mj-lt"/>
              </a:rPr>
              <a:t>, </a:t>
            </a:r>
            <a:r>
              <a:rPr lang="ru-RU" altLang="ru-RU" sz="1400" dirty="0" smtClean="0">
                <a:latin typeface="+mj-lt"/>
              </a:rPr>
              <a:t>V</a:t>
            </a:r>
            <a:r>
              <a:rPr lang="ru-RU" altLang="ru-RU" sz="1400" dirty="0">
                <a:latin typeface="+mj-lt"/>
              </a:rPr>
              <a:t>. </a:t>
            </a:r>
            <a:r>
              <a:rPr lang="ru-RU" altLang="ru-RU" sz="1400" dirty="0" err="1">
                <a:latin typeface="+mj-lt"/>
              </a:rPr>
              <a:t>Toneev</a:t>
            </a:r>
            <a:r>
              <a:rPr lang="ru-RU" altLang="ru-RU" sz="1400" dirty="0">
                <a:latin typeface="+mj-lt"/>
              </a:rPr>
              <a:t> &amp; </a:t>
            </a:r>
            <a:r>
              <a:rPr lang="ru-RU" altLang="ru-RU" sz="1400" dirty="0" smtClean="0">
                <a:latin typeface="+mj-lt"/>
              </a:rPr>
              <a:t>V</a:t>
            </a:r>
            <a:r>
              <a:rPr lang="ru-RU" altLang="ru-RU" sz="1400" dirty="0">
                <a:latin typeface="+mj-lt"/>
              </a:rPr>
              <a:t>. </a:t>
            </a:r>
            <a:r>
              <a:rPr lang="ru-RU" altLang="ru-RU" sz="1400" dirty="0" err="1">
                <a:latin typeface="+mj-lt"/>
              </a:rPr>
              <a:t>Zhezher</a:t>
            </a:r>
            <a:r>
              <a:rPr lang="ru-RU" altLang="ru-RU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Monte-Carlo </a:t>
            </a:r>
            <a:r>
              <a:rPr lang="en-US" sz="1400" dirty="0">
                <a:latin typeface="+mj-lt"/>
              </a:rPr>
              <a:t>Generator of Heavy Ion Collisions </a:t>
            </a:r>
            <a:r>
              <a:rPr lang="en-US" sz="1400" dirty="0" smtClean="0">
                <a:latin typeface="+mj-lt"/>
              </a:rPr>
              <a:t>DCM-SMM,</a:t>
            </a:r>
            <a:r>
              <a:rPr lang="en-US" sz="1400" i="1" dirty="0" smtClean="0">
                <a:latin typeface="+mj-lt"/>
              </a:rPr>
              <a:t> Phys</a:t>
            </a:r>
            <a:r>
              <a:rPr lang="en-US" sz="1400" i="1" dirty="0">
                <a:latin typeface="+mj-lt"/>
              </a:rPr>
              <a:t>. Part. Nuclei Lett.</a:t>
            </a:r>
            <a:r>
              <a:rPr lang="en-US" sz="1400" dirty="0">
                <a:latin typeface="+mj-lt"/>
              </a:rPr>
              <a:t> 17, 303–324 (2020). https://doi.org/10.1134/S1547477120030024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12302" y="4433877"/>
            <a:ext cx="3384376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For DCM-SMM, the maximum energy deposition in </a:t>
            </a:r>
            <a:r>
              <a:rPr lang="en-US" sz="1600" dirty="0" err="1" smtClean="0"/>
              <a:t>FHCal</a:t>
            </a:r>
            <a:r>
              <a:rPr lang="en-US" sz="1600" dirty="0" smtClean="0"/>
              <a:t> is about 30% less due to the larger number of intermediate fragments (effect of beam hole).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543470" y="6381328"/>
            <a:ext cx="368471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few models must be compared!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205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12904</TotalTime>
  <Words>2021</Words>
  <Application>Microsoft Office PowerPoint</Application>
  <PresentationFormat>Экран (4:3)</PresentationFormat>
  <Paragraphs>283</Paragraphs>
  <Slides>23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40" baseType="lpstr">
      <vt:lpstr>ＭＳ Ｐゴシック</vt:lpstr>
      <vt:lpstr>ＭＳ Ｐゴシック</vt:lpstr>
      <vt:lpstr>Apple Chancery</vt:lpstr>
      <vt:lpstr>Arial</vt:lpstr>
      <vt:lpstr>Bookman Old Style</vt:lpstr>
      <vt:lpstr>Calibri</vt:lpstr>
      <vt:lpstr>Cambria Math</vt:lpstr>
      <vt:lpstr>FreeSans</vt:lpstr>
      <vt:lpstr>NimbusRomNo9L-Regu</vt:lpstr>
      <vt:lpstr>Symbol</vt:lpstr>
      <vt:lpstr>SymbolPS</vt:lpstr>
      <vt:lpstr>Tahoma</vt:lpstr>
      <vt:lpstr>Times New Roman</vt:lpstr>
      <vt:lpstr>Wingdings</vt:lpstr>
      <vt:lpstr>Тема Office</vt:lpstr>
      <vt:lpstr>Формула</vt:lpstr>
      <vt:lpstr>Уравнение</vt:lpstr>
      <vt:lpstr> Physics with spectators in MPD/NICA experiment  </vt:lpstr>
      <vt:lpstr>Outline</vt:lpstr>
      <vt:lpstr>Презентация PowerPoint</vt:lpstr>
      <vt:lpstr>Презентация PowerPoint</vt:lpstr>
      <vt:lpstr>Презентация PowerPoint</vt:lpstr>
      <vt:lpstr>Spectators in ion collisions.</vt:lpstr>
      <vt:lpstr>Презентация PowerPoint</vt:lpstr>
      <vt:lpstr>Презентация PowerPoint</vt:lpstr>
      <vt:lpstr>Fragmentation models/generators</vt:lpstr>
      <vt:lpstr>Reconstruction of the event plane with spectators</vt:lpstr>
      <vt:lpstr>Resolution of the event plane for only charged particles</vt:lpstr>
      <vt:lpstr>Презентация PowerPoint</vt:lpstr>
      <vt:lpstr>(ET, EL) observables in FHCal for the centrality measurement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Angular resolution of the reconstructed event plane.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Golubeva Marina</dc:creator>
  <cp:lastModifiedBy>alexander ivashkin</cp:lastModifiedBy>
  <cp:revision>899</cp:revision>
  <cp:lastPrinted>2017-01-16T06:36:02Z</cp:lastPrinted>
  <dcterms:created xsi:type="dcterms:W3CDTF">2016-02-16T08:04:12Z</dcterms:created>
  <dcterms:modified xsi:type="dcterms:W3CDTF">2020-09-24T12:37:35Z</dcterms:modified>
</cp:coreProperties>
</file>