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68" r:id="rId2"/>
    <p:sldId id="518" r:id="rId3"/>
    <p:sldId id="493" r:id="rId4"/>
    <p:sldId id="533" r:id="rId5"/>
    <p:sldId id="469" r:id="rId6"/>
    <p:sldId id="472" r:id="rId7"/>
    <p:sldId id="521" r:id="rId8"/>
    <p:sldId id="523" r:id="rId9"/>
    <p:sldId id="524" r:id="rId10"/>
    <p:sldId id="525" r:id="rId11"/>
    <p:sldId id="526" r:id="rId12"/>
    <p:sldId id="522" r:id="rId13"/>
    <p:sldId id="528" r:id="rId14"/>
    <p:sldId id="510" r:id="rId15"/>
    <p:sldId id="465" r:id="rId16"/>
    <p:sldId id="517" r:id="rId17"/>
    <p:sldId id="466" r:id="rId18"/>
    <p:sldId id="489" r:id="rId19"/>
    <p:sldId id="512" r:id="rId20"/>
    <p:sldId id="514" r:id="rId21"/>
    <p:sldId id="507" r:id="rId22"/>
    <p:sldId id="513" r:id="rId23"/>
    <p:sldId id="529" r:id="rId24"/>
    <p:sldId id="531" r:id="rId25"/>
    <p:sldId id="372" r:id="rId26"/>
  </p:sldIdLst>
  <p:sldSz cx="9144000" cy="6858000" type="screen4x3"/>
  <p:notesSz cx="6735763" cy="9799638"/>
  <p:defaultTextStyle>
    <a:defPPr>
      <a:defRPr lang="ru-RU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7" autoAdjust="0"/>
    <p:restoredTop sz="94660"/>
  </p:normalViewPr>
  <p:slideViewPr>
    <p:cSldViewPr>
      <p:cViewPr varScale="1">
        <p:scale>
          <a:sx n="92" d="100"/>
          <a:sy n="92" d="100"/>
        </p:scale>
        <p:origin x="41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9AB4-2472-409E-9EB2-54AD691FF8EF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0F5A-60F4-440A-9636-3F8F2054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4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604B35-E256-4690-A677-2F37D63FCD94}" type="slidenum">
              <a:rPr lang="ru-RU" altLang="ru-RU" sz="1200"/>
              <a:pPr eaLnBrk="1" hangingPunct="1"/>
              <a:t>3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51223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9142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jinr.ru/event/146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37.e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9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836712"/>
            <a:ext cx="7776864" cy="1944216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Measurements of spectators with Forward Hadron Calorimeter </a:t>
            </a:r>
            <a:r>
              <a:rPr lang="en-US" sz="3600" b="1" dirty="0" smtClean="0">
                <a:solidFill>
                  <a:srgbClr val="C00000"/>
                </a:solidFill>
              </a:rPr>
              <a:t>in </a:t>
            </a:r>
            <a:r>
              <a:rPr lang="en-US" sz="3600" b="1" dirty="0">
                <a:solidFill>
                  <a:srgbClr val="C00000"/>
                </a:solidFill>
              </a:rPr>
              <a:t>MPD/NICA experiment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15716" y="2693813"/>
            <a:ext cx="48965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+mj-lt"/>
              </a:rPr>
              <a:t>A.Ivashkin</a:t>
            </a:r>
            <a:endParaRPr lang="en-US" sz="2000" b="1" dirty="0">
              <a:latin typeface="+mj-lt"/>
            </a:endParaRPr>
          </a:p>
          <a:p>
            <a:pPr algn="ctr"/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(Institute for Nuclear Research RAS, Moscow)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710021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The Conference "RFBR Grants for NICA" </a:t>
            </a:r>
            <a:endParaRPr lang="en-US" b="1" dirty="0"/>
          </a:p>
          <a:p>
            <a:pPr algn="ctr"/>
            <a:r>
              <a:rPr lang="en-US" dirty="0">
                <a:solidFill>
                  <a:srgbClr val="00B0F0"/>
                </a:solidFill>
              </a:rPr>
              <a:t>20-23 October 2020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612618"/>
            <a:ext cx="68407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This </a:t>
            </a:r>
            <a:r>
              <a:rPr lang="en-US" b="1" dirty="0"/>
              <a:t>work was supported by RFBR according to the research project No </a:t>
            </a:r>
            <a:r>
              <a:rPr lang="en-US" b="1" dirty="0" smtClean="0"/>
              <a:t>18-02-40065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72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err="1" smtClean="0"/>
              <a:t>FHCal</a:t>
            </a:r>
            <a:r>
              <a:rPr lang="en-US" sz="2400" b="1" dirty="0"/>
              <a:t> </a:t>
            </a:r>
            <a:r>
              <a:rPr lang="en-US" sz="2400" b="1" dirty="0" smtClean="0"/>
              <a:t>in trigger</a:t>
            </a:r>
            <a:endParaRPr lang="ru-RU" sz="24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110484" y="391392"/>
            <a:ext cx="3926012" cy="2242715"/>
            <a:chOff x="251520" y="595668"/>
            <a:chExt cx="3926012" cy="224271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595668"/>
              <a:ext cx="3926012" cy="224271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99592" y="184482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FFD Trigger Efficiency</a:t>
              </a:r>
              <a:endParaRPr lang="ru-RU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7504" y="1088929"/>
            <a:ext cx="500298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Problem: FFD trigger efficiency drops for peripheral collisions.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Is it possible to arrange minimum bias  trigger? </a:t>
            </a:r>
            <a:endParaRPr lang="ru-RU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t="15355" r="3639" b="-1"/>
          <a:stretch/>
        </p:blipFill>
        <p:spPr>
          <a:xfrm>
            <a:off x="5136745" y="3140968"/>
            <a:ext cx="3645947" cy="234445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23528" y="3146850"/>
            <a:ext cx="478695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FHCal</a:t>
            </a:r>
            <a:r>
              <a:rPr lang="en-US" b="1" dirty="0" smtClean="0"/>
              <a:t> detects the energies practically from all events, including the most peripheral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Detected events</a:t>
            </a:r>
            <a:r>
              <a:rPr lang="en-US" b="1" dirty="0" smtClean="0"/>
              <a:t> – if the energy deposition in each central module exceeds 5 MeV.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52255" y="3212644"/>
            <a:ext cx="165618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</a:t>
            </a:r>
            <a:r>
              <a:rPr lang="en-US" sz="1400" b="1" dirty="0" smtClean="0">
                <a:solidFill>
                  <a:srgbClr val="FF0000"/>
                </a:solidFill>
              </a:rPr>
              <a:t> MeV in each central module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959718" y="3645024"/>
            <a:ext cx="996658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003" y="4792052"/>
            <a:ext cx="2438611" cy="18716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528" y="5283191"/>
            <a:ext cx="230425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 peripheral collision the energies are mainly deposited in central modules.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602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186" y="4278547"/>
            <a:ext cx="3514180" cy="243139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err="1" smtClean="0"/>
              <a:t>FHCal</a:t>
            </a:r>
            <a:r>
              <a:rPr lang="en-US" sz="2400" b="1" dirty="0"/>
              <a:t> </a:t>
            </a:r>
            <a:r>
              <a:rPr lang="en-US" sz="2400" b="1" dirty="0" smtClean="0"/>
              <a:t>in trigger - 2</a:t>
            </a:r>
            <a:endParaRPr lang="ru-RU" sz="2400" b="1" dirty="0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/>
          <a:srcRect t="9088"/>
          <a:stretch/>
        </p:blipFill>
        <p:spPr>
          <a:xfrm>
            <a:off x="6042722" y="675181"/>
            <a:ext cx="3011923" cy="158054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979712" y="747778"/>
            <a:ext cx="394672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MeV is rather reasonable threshold for a single </a:t>
            </a:r>
            <a:r>
              <a:rPr lang="en-US" sz="1600" dirty="0" err="1" smtClean="0"/>
              <a:t>FHCal</a:t>
            </a:r>
            <a:r>
              <a:rPr lang="en-US" sz="1600" dirty="0" smtClean="0"/>
              <a:t> module with new photodiodes.</a:t>
            </a:r>
            <a:endParaRPr lang="ru-RU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6012444" y="336627"/>
            <a:ext cx="2964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Spectrum from cosmic muons.</a:t>
            </a:r>
            <a:endParaRPr lang="ru-RU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395536" y="1772816"/>
            <a:ext cx="473312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Dependence of trigger efficiency on the energy threshold and on the number of modules.</a:t>
            </a:r>
            <a:endParaRPr lang="ru-RU" b="1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4"/>
          <a:srcRect r="6800"/>
          <a:stretch/>
        </p:blipFill>
        <p:spPr>
          <a:xfrm>
            <a:off x="331350" y="2471266"/>
            <a:ext cx="3744416" cy="280440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043608" y="5507450"/>
            <a:ext cx="331236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Events with energy </a:t>
            </a:r>
            <a:r>
              <a:rPr lang="en-US" b="1" dirty="0"/>
              <a:t>deposition in each central module &gt;</a:t>
            </a:r>
            <a:r>
              <a:rPr lang="en-US" b="1" dirty="0" smtClean="0"/>
              <a:t> </a:t>
            </a:r>
            <a:r>
              <a:rPr lang="en-US" b="1" dirty="0"/>
              <a:t>5 MeV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085730" y="6206042"/>
            <a:ext cx="335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trigger efficiency ~97.7%.</a:t>
            </a:r>
            <a:endParaRPr lang="ru-RU" b="1" dirty="0"/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2627784" y="4280272"/>
            <a:ext cx="0" cy="444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2627784" y="3140968"/>
            <a:ext cx="0" cy="113930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4292612" y="2471266"/>
            <a:ext cx="1640695" cy="1508103"/>
            <a:chOff x="3203848" y="4332178"/>
            <a:chExt cx="2195736" cy="196179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3"/>
            <a:stretch/>
          </p:blipFill>
          <p:spPr>
            <a:xfrm>
              <a:off x="3203848" y="4332178"/>
              <a:ext cx="2195736" cy="1961796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4097347" y="5237405"/>
              <a:ext cx="28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8" name="Прямая со стрелкой 67"/>
          <p:cNvCxnSpPr/>
          <p:nvPr/>
        </p:nvCxnSpPr>
        <p:spPr>
          <a:xfrm flipV="1">
            <a:off x="4355976" y="4620826"/>
            <a:ext cx="3384376" cy="1110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" y="16974"/>
            <a:ext cx="91439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Detector Control System for </a:t>
            </a:r>
            <a:r>
              <a:rPr lang="en-US" sz="2400" b="1" dirty="0" err="1" smtClean="0"/>
              <a:t>FHCal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5336353" y="2529251"/>
            <a:ext cx="3745320" cy="1907795"/>
            <a:chOff x="6963841" y="3383544"/>
            <a:chExt cx="4993760" cy="2543726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5830" y="3979825"/>
              <a:ext cx="1554018" cy="112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3841" y="3383544"/>
              <a:ext cx="4993760" cy="25437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6962" y="2850870"/>
            <a:ext cx="4646174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/>
              <a:t>Control of HV at photodetectors (</a:t>
            </a:r>
            <a:r>
              <a:rPr lang="en-US" sz="1500" b="1" dirty="0" smtClean="0"/>
              <a:t>MPPC’s);</a:t>
            </a:r>
            <a:endParaRPr lang="en-US" sz="15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/>
              <a:t>Temperature control of photodetectors;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/>
              <a:t>Compensation of temperature drift of MPPC gain;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/>
              <a:t>Monitoring of MPPC gain with stabilized light source.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1851471"/>
            <a:ext cx="295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Hardware: </a:t>
            </a:r>
            <a:endParaRPr lang="en-US" b="1" dirty="0" smtClean="0"/>
          </a:p>
          <a:p>
            <a:r>
              <a:rPr lang="en-US" b="1" dirty="0" smtClean="0"/>
              <a:t>System Module (HV sys. Co.)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60543" y="4669104"/>
            <a:ext cx="584847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57175" indent="-257175"/>
            <a:r>
              <a:rPr lang="en-US" sz="1600" b="1" dirty="0"/>
              <a:t>Software: </a:t>
            </a:r>
          </a:p>
          <a:p>
            <a:pPr marL="214313" indent="-214313">
              <a:buFont typeface="Wingdings" pitchFamily="2" charset="2"/>
              <a:buChar char="§"/>
            </a:pPr>
            <a:r>
              <a:rPr lang="en-US" sz="1600" dirty="0"/>
              <a:t>Test version (full functionality) </a:t>
            </a:r>
            <a:r>
              <a:rPr lang="en-US" sz="1600" dirty="0">
                <a:solidFill>
                  <a:srgbClr val="00B050"/>
                </a:solidFill>
              </a:rPr>
              <a:t>is </a:t>
            </a:r>
            <a:r>
              <a:rPr lang="en-US" sz="1600" b="1" dirty="0">
                <a:solidFill>
                  <a:srgbClr val="00B050"/>
                </a:solidFill>
              </a:rPr>
              <a:t>ready</a:t>
            </a:r>
            <a:r>
              <a:rPr lang="en-US" sz="1600" dirty="0"/>
              <a:t>.</a:t>
            </a:r>
          </a:p>
          <a:p>
            <a:pPr marL="214313" indent="-214313">
              <a:buFont typeface="Wingdings" pitchFamily="2" charset="2"/>
              <a:buChar char="§"/>
            </a:pPr>
            <a:r>
              <a:rPr lang="en-US" sz="1600" dirty="0"/>
              <a:t>New (advanced) python version </a:t>
            </a:r>
            <a:r>
              <a:rPr lang="en-US" sz="1600" b="1" dirty="0">
                <a:solidFill>
                  <a:srgbClr val="FFC000"/>
                </a:solidFill>
              </a:rPr>
              <a:t>in </a:t>
            </a:r>
            <a:r>
              <a:rPr lang="en-US" sz="1600" b="1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development.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itchFamily="34" charset="0"/>
            </a:endParaRPr>
          </a:p>
          <a:p>
            <a:pPr marL="557213" lvl="1" indent="-214313">
              <a:buFont typeface="Arial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Proxy mode: let other  software read FHCal transparently</a:t>
            </a:r>
          </a:p>
          <a:p>
            <a:pPr marL="557213" lvl="1" indent="-214313">
              <a:buFont typeface="Arial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Provide TANGO bindings</a:t>
            </a:r>
          </a:p>
          <a:p>
            <a:pPr marL="557213" lvl="1" indent="-214313">
              <a:buFont typeface="Arial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Faster operation with multiple System Modules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95536" y="489905"/>
            <a:ext cx="4824536" cy="2039346"/>
            <a:chOff x="157569" y="5060841"/>
            <a:chExt cx="4827734" cy="1495681"/>
          </a:xfrm>
        </p:grpSpPr>
        <p:sp>
          <p:nvSpPr>
            <p:cNvPr id="38" name="TextBox 37"/>
            <p:cNvSpPr txBox="1"/>
            <p:nvPr/>
          </p:nvSpPr>
          <p:spPr>
            <a:xfrm>
              <a:off x="2602378" y="5060841"/>
              <a:ext cx="4578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/>
                <a:t>LAN</a:t>
              </a:r>
            </a:p>
          </p:txBody>
        </p:sp>
        <p:sp>
          <p:nvSpPr>
            <p:cNvPr id="16" name="CustomShape 3"/>
            <p:cNvSpPr/>
            <p:nvPr/>
          </p:nvSpPr>
          <p:spPr>
            <a:xfrm>
              <a:off x="4301702" y="5232787"/>
              <a:ext cx="683601" cy="219161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17" name="CustomShape 4"/>
            <p:cNvSpPr/>
            <p:nvPr/>
          </p:nvSpPr>
          <p:spPr>
            <a:xfrm>
              <a:off x="345511" y="6089322"/>
              <a:ext cx="689120" cy="467200"/>
            </a:xfrm>
            <a:prstGeom prst="flowChartMagneticDisk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rPr>
                <a:t>Database</a:t>
              </a:r>
            </a:p>
          </p:txBody>
        </p:sp>
        <p:sp>
          <p:nvSpPr>
            <p:cNvPr id="18" name="CustomShape 5"/>
            <p:cNvSpPr/>
            <p:nvPr/>
          </p:nvSpPr>
          <p:spPr>
            <a:xfrm>
              <a:off x="1567291" y="5232787"/>
              <a:ext cx="1065003" cy="467200"/>
            </a:xfrm>
            <a:prstGeom prst="flowChartProcess">
              <a:avLst/>
            </a:prstGeom>
            <a:solidFill>
              <a:srgbClr val="7FF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FHCal New Slow</a:t>
              </a:r>
              <a:r>
                <a:rPr sz="750"/>
                <a:t/>
              </a:r>
              <a:br>
                <a:rPr sz="750"/>
              </a:br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Control (proxy)</a:t>
              </a:r>
            </a:p>
          </p:txBody>
        </p:sp>
        <p:sp>
          <p:nvSpPr>
            <p:cNvPr id="19" name="CustomShape 6"/>
            <p:cNvSpPr/>
            <p:nvPr/>
          </p:nvSpPr>
          <p:spPr>
            <a:xfrm>
              <a:off x="157569" y="5232787"/>
              <a:ext cx="1065003" cy="467200"/>
            </a:xfrm>
            <a:prstGeom prst="flowChart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  <a:cs typeface="Calibri" pitchFamily="34" charset="0"/>
                </a:rPr>
                <a:t>General </a:t>
              </a:r>
              <a:r>
                <a:rPr sz="750" dirty="0">
                  <a:latin typeface="+mj-lt"/>
                  <a:cs typeface="Calibri" pitchFamily="34" charset="0"/>
                </a:rPr>
                <a:t/>
              </a:r>
              <a:br>
                <a:rPr sz="750" dirty="0">
                  <a:latin typeface="+mj-lt"/>
                  <a:cs typeface="Calibri" pitchFamily="34" charset="0"/>
                </a:rPr>
              </a:br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  <a:cs typeface="Calibri" pitchFamily="34" charset="0"/>
                </a:rPr>
                <a:t>Slow Control</a:t>
              </a:r>
            </a:p>
          </p:txBody>
        </p:sp>
        <p:sp>
          <p:nvSpPr>
            <p:cNvPr id="20" name="Line 8"/>
            <p:cNvSpPr/>
            <p:nvPr/>
          </p:nvSpPr>
          <p:spPr>
            <a:xfrm>
              <a:off x="1222572" y="5466387"/>
              <a:ext cx="306213" cy="0"/>
            </a:xfrm>
            <a:prstGeom prst="line">
              <a:avLst/>
            </a:prstGeom>
            <a:ln>
              <a:solidFill>
                <a:srgbClr val="3465A4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21" name="Line 9"/>
            <p:cNvSpPr/>
            <p:nvPr/>
          </p:nvSpPr>
          <p:spPr>
            <a:xfrm>
              <a:off x="683411" y="5699987"/>
              <a:ext cx="0" cy="389333"/>
            </a:xfrm>
            <a:prstGeom prst="line">
              <a:avLst/>
            </a:prstGeom>
            <a:ln>
              <a:solidFill>
                <a:srgbClr val="3465A4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22" name="CustomShape 6"/>
            <p:cNvSpPr/>
            <p:nvPr/>
          </p:nvSpPr>
          <p:spPr>
            <a:xfrm>
              <a:off x="2934496" y="5232787"/>
              <a:ext cx="1065003" cy="467200"/>
            </a:xfrm>
            <a:prstGeom prst="flowChart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  <a:cs typeface="Calibri" pitchFamily="34" charset="0"/>
                </a:rPr>
                <a:t>System Module</a:t>
              </a:r>
            </a:p>
          </p:txBody>
        </p:sp>
        <p:sp>
          <p:nvSpPr>
            <p:cNvPr id="23" name="CustomShape 6"/>
            <p:cNvSpPr/>
            <p:nvPr/>
          </p:nvSpPr>
          <p:spPr>
            <a:xfrm>
              <a:off x="2934496" y="5861393"/>
              <a:ext cx="1065003" cy="467200"/>
            </a:xfrm>
            <a:prstGeom prst="flowChart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  <a:cs typeface="Calibri" pitchFamily="34" charset="0"/>
                </a:rPr>
                <a:t>System Module</a:t>
              </a:r>
            </a:p>
          </p:txBody>
        </p:sp>
        <p:sp>
          <p:nvSpPr>
            <p:cNvPr id="24" name="CustomShape 3"/>
            <p:cNvSpPr/>
            <p:nvPr/>
          </p:nvSpPr>
          <p:spPr>
            <a:xfrm>
              <a:off x="4301701" y="5466557"/>
              <a:ext cx="683601" cy="219161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25" name="CustomShape 3"/>
            <p:cNvSpPr/>
            <p:nvPr/>
          </p:nvSpPr>
          <p:spPr>
            <a:xfrm>
              <a:off x="4301701" y="5671109"/>
              <a:ext cx="683601" cy="219161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26" name="CustomShape 3"/>
            <p:cNvSpPr/>
            <p:nvPr/>
          </p:nvSpPr>
          <p:spPr>
            <a:xfrm>
              <a:off x="4301701" y="5890271"/>
              <a:ext cx="683601" cy="219161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27" name="CustomShape 3"/>
            <p:cNvSpPr/>
            <p:nvPr/>
          </p:nvSpPr>
          <p:spPr>
            <a:xfrm>
              <a:off x="4301701" y="6109432"/>
              <a:ext cx="683601" cy="219161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28" name="CustomShape 3"/>
            <p:cNvSpPr/>
            <p:nvPr/>
          </p:nvSpPr>
          <p:spPr>
            <a:xfrm>
              <a:off x="4301701" y="6328593"/>
              <a:ext cx="683601" cy="219161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cxnSp>
          <p:nvCxnSpPr>
            <p:cNvPr id="29" name="Elbow Connector 42"/>
            <p:cNvCxnSpPr>
              <a:stCxn id="18" idx="3"/>
              <a:endCxn id="23" idx="1"/>
            </p:cNvCxnSpPr>
            <p:nvPr/>
          </p:nvCxnSpPr>
          <p:spPr>
            <a:xfrm>
              <a:off x="2632294" y="5466387"/>
              <a:ext cx="302202" cy="628606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43"/>
            <p:cNvCxnSpPr>
              <a:stCxn id="18" idx="3"/>
              <a:endCxn id="22" idx="1"/>
            </p:cNvCxnSpPr>
            <p:nvPr/>
          </p:nvCxnSpPr>
          <p:spPr>
            <a:xfrm>
              <a:off x="2632294" y="5466387"/>
              <a:ext cx="302202" cy="243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44"/>
            <p:cNvCxnSpPr>
              <a:stCxn id="22" idx="3"/>
              <a:endCxn id="16" idx="1"/>
            </p:cNvCxnSpPr>
            <p:nvPr/>
          </p:nvCxnSpPr>
          <p:spPr>
            <a:xfrm flipV="1">
              <a:off x="3999499" y="5342368"/>
              <a:ext cx="302203" cy="124019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45"/>
            <p:cNvCxnSpPr>
              <a:stCxn id="22" idx="3"/>
              <a:endCxn id="24" idx="1"/>
            </p:cNvCxnSpPr>
            <p:nvPr/>
          </p:nvCxnSpPr>
          <p:spPr>
            <a:xfrm>
              <a:off x="3999499" y="5466387"/>
              <a:ext cx="302202" cy="109751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46"/>
            <p:cNvCxnSpPr>
              <a:stCxn id="22" idx="3"/>
              <a:endCxn id="25" idx="1"/>
            </p:cNvCxnSpPr>
            <p:nvPr/>
          </p:nvCxnSpPr>
          <p:spPr>
            <a:xfrm>
              <a:off x="3999499" y="5466387"/>
              <a:ext cx="302202" cy="314303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47"/>
            <p:cNvCxnSpPr>
              <a:stCxn id="23" idx="3"/>
              <a:endCxn id="26" idx="1"/>
            </p:cNvCxnSpPr>
            <p:nvPr/>
          </p:nvCxnSpPr>
          <p:spPr>
            <a:xfrm flipV="1">
              <a:off x="3999499" y="5999851"/>
              <a:ext cx="302202" cy="95142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48"/>
            <p:cNvCxnSpPr>
              <a:stCxn id="23" idx="3"/>
              <a:endCxn id="27" idx="1"/>
            </p:cNvCxnSpPr>
            <p:nvPr/>
          </p:nvCxnSpPr>
          <p:spPr>
            <a:xfrm>
              <a:off x="3999499" y="6094993"/>
              <a:ext cx="302202" cy="124019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49"/>
            <p:cNvCxnSpPr>
              <a:stCxn id="23" idx="3"/>
              <a:endCxn id="28" idx="1"/>
            </p:cNvCxnSpPr>
            <p:nvPr/>
          </p:nvCxnSpPr>
          <p:spPr>
            <a:xfrm>
              <a:off x="3999499" y="6094993"/>
              <a:ext cx="302202" cy="343181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907772" y="5063709"/>
              <a:ext cx="568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/>
                <a:t>RS485</a:t>
              </a:r>
            </a:p>
          </p:txBody>
        </p:sp>
        <p:pic>
          <p:nvPicPr>
            <p:cNvPr id="3074" name="Picture 2" descr="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90751" y="5106175"/>
              <a:ext cx="399612" cy="12142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717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Physic’s tasks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2276872"/>
            <a:ext cx="3744416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and software for study of spectators matter.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eometry of ion collisions:</a:t>
            </a:r>
          </a:p>
          <a:p>
            <a:r>
              <a:rPr lang="en-US" dirty="0" smtClean="0"/>
              <a:t>      event </a:t>
            </a:r>
            <a:r>
              <a:rPr lang="en-US" dirty="0" smtClean="0"/>
              <a:t>plane,</a:t>
            </a:r>
          </a:p>
          <a:p>
            <a:r>
              <a:rPr lang="en-US" dirty="0" smtClean="0"/>
              <a:t>      centrality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Properties of spectators:</a:t>
            </a:r>
          </a:p>
          <a:p>
            <a:r>
              <a:rPr lang="en-US" dirty="0"/>
              <a:t> </a:t>
            </a:r>
            <a:r>
              <a:rPr lang="en-US" dirty="0" smtClean="0"/>
              <a:t>     e</a:t>
            </a:r>
            <a:r>
              <a:rPr lang="en-US" dirty="0" smtClean="0"/>
              <a:t>nergy </a:t>
            </a:r>
            <a:r>
              <a:rPr lang="en-US" dirty="0" smtClean="0"/>
              <a:t>depositions,</a:t>
            </a:r>
          </a:p>
          <a:p>
            <a:r>
              <a:rPr lang="en-US" dirty="0"/>
              <a:t> </a:t>
            </a:r>
            <a:r>
              <a:rPr lang="en-US" dirty="0" smtClean="0"/>
              <a:t>     s</a:t>
            </a:r>
            <a:r>
              <a:rPr lang="en-US" dirty="0" smtClean="0"/>
              <a:t>cattering </a:t>
            </a:r>
            <a:r>
              <a:rPr lang="en-US" dirty="0" smtClean="0"/>
              <a:t>angles.</a:t>
            </a:r>
          </a:p>
        </p:txBody>
      </p:sp>
    </p:spTree>
    <p:extLst>
      <p:ext uri="{BB962C8B-B14F-4D97-AF65-F5344CB8AC3E}">
        <p14:creationId xmlns:p14="http://schemas.microsoft.com/office/powerpoint/2010/main" val="123554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195"/>
            <a:ext cx="9144000" cy="34605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Fragmentation models/generators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9E5D6-EC9A-4924-B3E2-2FD3628A6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6" t="8154" b="5582"/>
          <a:stretch/>
        </p:blipFill>
        <p:spPr>
          <a:xfrm>
            <a:off x="807295" y="1416251"/>
            <a:ext cx="3548342" cy="27963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7001D9-8B90-4BBD-BFE1-D29B6089A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t="7169"/>
          <a:stretch/>
        </p:blipFill>
        <p:spPr>
          <a:xfrm>
            <a:off x="4427984" y="1412776"/>
            <a:ext cx="3337388" cy="2903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9275" y="2800285"/>
            <a:ext cx="12291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Non-spectator’s contributions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1239" y="1582338"/>
            <a:ext cx="110158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DCM-SMM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7230" y="1558972"/>
            <a:ext cx="98937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LA-QGSM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cxnSpLocks/>
            <a:stCxn id="7" idx="1"/>
          </p:cNvCxnSpPr>
          <p:nvPr/>
        </p:nvCxnSpPr>
        <p:spPr>
          <a:xfrm flipH="1">
            <a:off x="1547665" y="3031118"/>
            <a:ext cx="1991610" cy="37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4644008" y="3031118"/>
            <a:ext cx="41694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835696" y="548680"/>
            <a:ext cx="504056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1800" b="1" dirty="0" smtClean="0">
                <a:latin typeface="Calibri" pitchFamily="34" charset="0"/>
              </a:rPr>
              <a:t>Depending on fragmentation model,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en-US" altLang="ru-RU" sz="1800" b="1" dirty="0" smtClean="0">
                <a:latin typeface="Calibri" pitchFamily="34" charset="0"/>
              </a:rPr>
              <a:t>simulated energy deposition in </a:t>
            </a:r>
            <a:r>
              <a:rPr lang="en-US" altLang="ru-RU" sz="1800" b="1" dirty="0" err="1" smtClean="0">
                <a:latin typeface="Calibri" pitchFamily="34" charset="0"/>
              </a:rPr>
              <a:t>FHCal</a:t>
            </a:r>
            <a:r>
              <a:rPr lang="en-US" altLang="ru-RU" sz="1800" b="1" dirty="0" smtClean="0">
                <a:latin typeface="Calibri" pitchFamily="34" charset="0"/>
              </a:rPr>
              <a:t> can be quite different.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40000"/>
              </p:ext>
            </p:extLst>
          </p:nvPr>
        </p:nvGraphicFramePr>
        <p:xfrm>
          <a:off x="107504" y="980728"/>
          <a:ext cx="1299237" cy="3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7" name="Формула" r:id="rId5" imgW="990170" imgH="266584" progId="Equation.3">
                  <p:embed/>
                </p:oleObj>
              </mc:Choice>
              <mc:Fallback>
                <p:oleObj name="Формула" r:id="rId5" imgW="990170" imgH="266584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1299237" cy="35992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783" y="4433877"/>
            <a:ext cx="2362876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a-DK" sz="1400" b="1" dirty="0" smtClean="0">
                <a:latin typeface="+mj-lt"/>
              </a:rPr>
              <a:t>LA-QGSM:</a:t>
            </a:r>
            <a:r>
              <a:rPr lang="da-DK" sz="1400" dirty="0" smtClean="0">
                <a:latin typeface="NimbusRomNo9L-Regu"/>
              </a:rPr>
              <a:t> </a:t>
            </a:r>
            <a:r>
              <a:rPr lang="en-US" sz="1400" dirty="0">
                <a:latin typeface="+mj-lt"/>
              </a:rPr>
              <a:t>S. G. </a:t>
            </a:r>
            <a:r>
              <a:rPr lang="en-US" sz="1400" dirty="0" err="1">
                <a:latin typeface="+mj-lt"/>
              </a:rPr>
              <a:t>Mashnik</a:t>
            </a:r>
            <a:r>
              <a:rPr lang="en-US" sz="1400" dirty="0">
                <a:latin typeface="+mj-lt"/>
              </a:rPr>
              <a:t>, K. K. </a:t>
            </a:r>
            <a:r>
              <a:rPr lang="en-US" sz="1400" dirty="0" err="1">
                <a:latin typeface="+mj-lt"/>
              </a:rPr>
              <a:t>Gudima</a:t>
            </a:r>
            <a:r>
              <a:rPr lang="en-US" sz="1400" dirty="0">
                <a:latin typeface="+mj-lt"/>
              </a:rPr>
              <a:t>, R. E. </a:t>
            </a:r>
            <a:r>
              <a:rPr lang="en-US" sz="1400" dirty="0" err="1">
                <a:latin typeface="+mj-lt"/>
              </a:rPr>
              <a:t>Prael</a:t>
            </a:r>
            <a:r>
              <a:rPr lang="en-US" sz="1400" dirty="0">
                <a:latin typeface="+mj-lt"/>
              </a:rPr>
              <a:t>, A. J. </a:t>
            </a:r>
            <a:r>
              <a:rPr lang="en-US" sz="1400" dirty="0" err="1">
                <a:latin typeface="+mj-lt"/>
              </a:rPr>
              <a:t>Sierk</a:t>
            </a:r>
            <a:r>
              <a:rPr lang="en-US" sz="1400" dirty="0">
                <a:latin typeface="+mj-lt"/>
              </a:rPr>
              <a:t>, M. I. </a:t>
            </a:r>
            <a:r>
              <a:rPr lang="en-US" sz="1400" dirty="0" err="1">
                <a:latin typeface="+mj-lt"/>
              </a:rPr>
              <a:t>Baznat</a:t>
            </a:r>
            <a:r>
              <a:rPr lang="en-US" sz="1400" dirty="0">
                <a:latin typeface="+mj-lt"/>
              </a:rPr>
              <a:t>, N. V. </a:t>
            </a:r>
            <a:r>
              <a:rPr lang="en-US" sz="1400" dirty="0" err="1" smtClean="0">
                <a:latin typeface="+mj-lt"/>
              </a:rPr>
              <a:t>Mokhov</a:t>
            </a:r>
            <a:r>
              <a:rPr lang="da-DK" sz="1400" dirty="0" smtClean="0">
                <a:latin typeface="+mj-lt"/>
              </a:rPr>
              <a:t>, </a:t>
            </a:r>
            <a:r>
              <a:rPr lang="en-US" sz="1400" dirty="0"/>
              <a:t>CEM03.03 and LAQGSM03.03 Event Generators for the MCNP6, MCNPX, and MARS15 Transport </a:t>
            </a:r>
            <a:r>
              <a:rPr lang="en-US" sz="1400" dirty="0" smtClean="0"/>
              <a:t>Codes,</a:t>
            </a:r>
            <a:endParaRPr lang="en-US" sz="1400" dirty="0"/>
          </a:p>
          <a:p>
            <a:r>
              <a:rPr lang="da-DK" sz="1400" dirty="0" smtClean="0">
                <a:latin typeface="+mj-lt"/>
              </a:rPr>
              <a:t>arxiv:0805.0751 </a:t>
            </a:r>
            <a:r>
              <a:rPr lang="da-DK" sz="1400" dirty="0">
                <a:latin typeface="+mj-lt"/>
              </a:rPr>
              <a:t>[nucl-th] (2008)</a:t>
            </a:r>
            <a:endParaRPr lang="ru-RU" sz="14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8807" y="4433877"/>
            <a:ext cx="2781672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 smtClean="0">
                <a:latin typeface="+mj-lt"/>
              </a:rPr>
              <a:t>DCM-SMM:</a:t>
            </a:r>
            <a:r>
              <a:rPr lang="en-US" altLang="ru-RU" sz="1400" dirty="0" smtClean="0">
                <a:latin typeface="+mj-lt"/>
              </a:rPr>
              <a:t> </a:t>
            </a:r>
            <a:r>
              <a:rPr lang="ru-RU" altLang="ru-RU" sz="1400" dirty="0" smtClean="0">
                <a:latin typeface="+mj-lt"/>
              </a:rPr>
              <a:t>M</a:t>
            </a:r>
            <a:r>
              <a:rPr lang="ru-RU" altLang="ru-RU" sz="1400" dirty="0">
                <a:latin typeface="+mj-lt"/>
              </a:rPr>
              <a:t>. </a:t>
            </a:r>
            <a:r>
              <a:rPr lang="ru-RU" altLang="ru-RU" sz="1400" dirty="0" err="1">
                <a:latin typeface="+mj-lt"/>
              </a:rPr>
              <a:t>Baznat</a:t>
            </a:r>
            <a:r>
              <a:rPr lang="ru-RU" altLang="ru-RU" sz="1400" dirty="0">
                <a:latin typeface="+mj-lt"/>
              </a:rPr>
              <a:t>, </a:t>
            </a:r>
            <a:r>
              <a:rPr lang="ru-RU" altLang="ru-RU" sz="1400" dirty="0" smtClean="0">
                <a:latin typeface="+mj-lt"/>
              </a:rPr>
              <a:t>A</a:t>
            </a:r>
            <a:r>
              <a:rPr lang="ru-RU" altLang="ru-RU" sz="1400" dirty="0">
                <a:latin typeface="+mj-lt"/>
              </a:rPr>
              <a:t>. </a:t>
            </a:r>
            <a:r>
              <a:rPr lang="ru-RU" altLang="ru-RU" sz="1400" dirty="0" err="1">
                <a:latin typeface="+mj-lt"/>
              </a:rPr>
              <a:t>Botvina</a:t>
            </a:r>
            <a:r>
              <a:rPr lang="ru-RU" altLang="ru-RU" sz="1400" dirty="0">
                <a:latin typeface="+mj-lt"/>
              </a:rPr>
              <a:t>, </a:t>
            </a:r>
            <a:r>
              <a:rPr lang="ru-RU" altLang="ru-RU" sz="1400" dirty="0" smtClean="0">
                <a:latin typeface="+mj-lt"/>
              </a:rPr>
              <a:t>G</a:t>
            </a:r>
            <a:r>
              <a:rPr lang="ru-RU" altLang="ru-RU" sz="1400" dirty="0">
                <a:latin typeface="+mj-lt"/>
              </a:rPr>
              <a:t>. </a:t>
            </a:r>
            <a:r>
              <a:rPr lang="ru-RU" altLang="ru-RU" sz="1400" dirty="0" err="1">
                <a:latin typeface="+mj-lt"/>
              </a:rPr>
              <a:t>Musulmanbekov</a:t>
            </a:r>
            <a:r>
              <a:rPr lang="ru-RU" altLang="ru-RU" sz="1400" dirty="0">
                <a:latin typeface="+mj-lt"/>
              </a:rPr>
              <a:t>, </a:t>
            </a:r>
            <a:r>
              <a:rPr lang="ru-RU" altLang="ru-RU" sz="1400" dirty="0" smtClean="0">
                <a:latin typeface="+mj-lt"/>
              </a:rPr>
              <a:t>V</a:t>
            </a:r>
            <a:r>
              <a:rPr lang="ru-RU" altLang="ru-RU" sz="1400" dirty="0">
                <a:latin typeface="+mj-lt"/>
              </a:rPr>
              <a:t>. </a:t>
            </a:r>
            <a:r>
              <a:rPr lang="ru-RU" altLang="ru-RU" sz="1400" dirty="0" err="1">
                <a:latin typeface="+mj-lt"/>
              </a:rPr>
              <a:t>Toneev</a:t>
            </a:r>
            <a:r>
              <a:rPr lang="ru-RU" altLang="ru-RU" sz="1400" dirty="0">
                <a:latin typeface="+mj-lt"/>
              </a:rPr>
              <a:t> &amp; </a:t>
            </a:r>
            <a:r>
              <a:rPr lang="ru-RU" altLang="ru-RU" sz="1400" dirty="0" smtClean="0">
                <a:latin typeface="+mj-lt"/>
              </a:rPr>
              <a:t>V</a:t>
            </a:r>
            <a:r>
              <a:rPr lang="ru-RU" altLang="ru-RU" sz="1400" dirty="0">
                <a:latin typeface="+mj-lt"/>
              </a:rPr>
              <a:t>. </a:t>
            </a:r>
            <a:r>
              <a:rPr lang="ru-RU" altLang="ru-RU" sz="1400" dirty="0" err="1">
                <a:latin typeface="+mj-lt"/>
              </a:rPr>
              <a:t>Zhezher</a:t>
            </a:r>
            <a:r>
              <a:rPr lang="ru-RU" altLang="ru-RU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Monte-Carlo </a:t>
            </a:r>
            <a:r>
              <a:rPr lang="en-US" sz="1400" dirty="0">
                <a:latin typeface="+mj-lt"/>
              </a:rPr>
              <a:t>Generator of Heavy Ion Collisions </a:t>
            </a:r>
            <a:r>
              <a:rPr lang="en-US" sz="1400" dirty="0" smtClean="0">
                <a:latin typeface="+mj-lt"/>
              </a:rPr>
              <a:t>DCM-SMM,</a:t>
            </a:r>
            <a:r>
              <a:rPr lang="en-US" sz="1400" i="1" dirty="0" smtClean="0">
                <a:latin typeface="+mj-lt"/>
              </a:rPr>
              <a:t> Phys</a:t>
            </a:r>
            <a:r>
              <a:rPr lang="en-US" sz="1400" i="1" dirty="0">
                <a:latin typeface="+mj-lt"/>
              </a:rPr>
              <a:t>. Part. Nuclei Lett.</a:t>
            </a:r>
            <a:r>
              <a:rPr lang="en-US" sz="1400" dirty="0">
                <a:latin typeface="+mj-lt"/>
              </a:rPr>
              <a:t> 17, 303–324 (2020). https://doi.org/10.1134/S1547477120030024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2302" y="4433877"/>
            <a:ext cx="3384376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DCM-SMM, the maximum energy deposition in </a:t>
            </a:r>
            <a:r>
              <a:rPr lang="en-US" sz="1600" dirty="0" err="1" smtClean="0"/>
              <a:t>FHCal</a:t>
            </a:r>
            <a:r>
              <a:rPr lang="en-US" sz="1600" dirty="0" smtClean="0"/>
              <a:t> is about 30% less due to the larger number of intermediate fragments (effect of beam hole).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43470" y="6381328"/>
            <a:ext cx="36847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few models must be compared!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2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1013" y="6408738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601507-0B8F-4854-BFA1-4AA54812FC1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8091" y="0"/>
            <a:ext cx="9125909" cy="461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Reconstruction of the event plane with spectators</a:t>
            </a:r>
            <a:endParaRPr lang="ru-RU" altLang="ru-RU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33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666329"/>
              </p:ext>
            </p:extLst>
          </p:nvPr>
        </p:nvGraphicFramePr>
        <p:xfrm>
          <a:off x="3079434" y="2614365"/>
          <a:ext cx="1785084" cy="28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Формула" r:id="rId3" imgW="1524000" imgH="241300" progId="Equation.3">
                  <p:embed/>
                </p:oleObj>
              </mc:Choice>
              <mc:Fallback>
                <p:oleObj name="Формула" r:id="rId3" imgW="1524000" imgH="241300" progId="Equation.3">
                  <p:embed/>
                  <p:pic>
                    <p:nvPicPr>
                      <p:cNvPr id="13318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434" y="2614365"/>
                        <a:ext cx="1785084" cy="2826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653968" y="6130449"/>
            <a:ext cx="7028186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C00000"/>
                </a:solidFill>
                <a:latin typeface="Calibri" pitchFamily="34" charset="0"/>
              </a:rPr>
              <a:t>Detection of all types of the spectators (protons, neutrons) for both colliding nuclei would ensure the outstanding  ~20</a:t>
            </a:r>
            <a:r>
              <a:rPr lang="en-US" altLang="ru-RU" sz="1600" b="1" baseline="30000" dirty="0" smtClean="0">
                <a:solidFill>
                  <a:srgbClr val="C00000"/>
                </a:solidFill>
                <a:latin typeface="Calibri" pitchFamily="34" charset="0"/>
              </a:rPr>
              <a:t>0 </a:t>
            </a:r>
            <a:r>
              <a:rPr lang="en-US" altLang="ru-RU" sz="1600" b="1" dirty="0" smtClean="0">
                <a:solidFill>
                  <a:srgbClr val="C00000"/>
                </a:solidFill>
                <a:latin typeface="Calibri" pitchFamily="34" charset="0"/>
              </a:rPr>
              <a:t>angular resolution of the event plane!</a:t>
            </a:r>
            <a:endParaRPr lang="ru-RU" alt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64518" y="558495"/>
            <a:ext cx="4113730" cy="2731212"/>
            <a:chOff x="4655919" y="573123"/>
            <a:chExt cx="4113730" cy="273121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4080" r="50930"/>
            <a:stretch/>
          </p:blipFill>
          <p:spPr>
            <a:xfrm>
              <a:off x="4655919" y="1355396"/>
              <a:ext cx="2833299" cy="1948939"/>
            </a:xfrm>
            <a:prstGeom prst="rect">
              <a:avLst/>
            </a:prstGeom>
            <a:noFill/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6296" y="573123"/>
              <a:ext cx="1533353" cy="1380467"/>
            </a:xfrm>
            <a:prstGeom prst="rect">
              <a:avLst/>
            </a:prstGeom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6247613" y="1093439"/>
              <a:ext cx="13684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 b="1" dirty="0">
                  <a:latin typeface="Calibri" pitchFamily="34" charset="0"/>
                </a:rPr>
                <a:t>spectators</a:t>
              </a:r>
              <a:endParaRPr lang="ru-RU" altLang="ru-RU" sz="1600" b="1" dirty="0">
                <a:latin typeface="Calibri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b="51135"/>
          <a:stretch/>
        </p:blipFill>
        <p:spPr>
          <a:xfrm>
            <a:off x="124099" y="1440451"/>
            <a:ext cx="1351557" cy="518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t="54636"/>
          <a:stretch/>
        </p:blipFill>
        <p:spPr>
          <a:xfrm>
            <a:off x="1653547" y="1490443"/>
            <a:ext cx="1305996" cy="462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99" y="203421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Event plane in first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part: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3695" y="258639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Event plane in both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parts:</a:t>
            </a:r>
            <a:endParaRPr lang="ru-RU" sz="1600" b="1" dirty="0"/>
          </a:p>
        </p:txBody>
      </p:sp>
      <p:graphicFrame>
        <p:nvGraphicFramePr>
          <p:cNvPr id="1331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056059"/>
              </p:ext>
            </p:extLst>
          </p:nvPr>
        </p:nvGraphicFramePr>
        <p:xfrm>
          <a:off x="3034306" y="1926391"/>
          <a:ext cx="1918205" cy="56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" name="Формула" r:id="rId9" imgW="1651000" imgH="482600" progId="Equation.3">
                  <p:embed/>
                </p:oleObj>
              </mc:Choice>
              <mc:Fallback>
                <p:oleObj name="Формула" r:id="rId9" imgW="1651000" imgH="482600" progId="Equation.3">
                  <p:embed/>
                  <p:pic>
                    <p:nvPicPr>
                      <p:cNvPr id="13317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306" y="1926391"/>
                        <a:ext cx="1918205" cy="5618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6406" r="8340" b="6737"/>
          <a:stretch>
            <a:fillRect/>
          </a:stretch>
        </p:blipFill>
        <p:spPr bwMode="auto">
          <a:xfrm>
            <a:off x="147203" y="3848083"/>
            <a:ext cx="32353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8165" r="10821" b="6820"/>
          <a:stretch/>
        </p:blipFill>
        <p:spPr>
          <a:xfrm>
            <a:off x="4482705" y="3750318"/>
            <a:ext cx="3236688" cy="23628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66165" y="4254865"/>
            <a:ext cx="122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(LA-QGSM)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(DCM-SMM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668" y="3175324"/>
            <a:ext cx="400385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Resolution: difference between true reaction plane and reconstructed event plane.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8652" y="525421"/>
            <a:ext cx="603842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From energy and space distribution of spectators one can determine the </a:t>
            </a:r>
            <a:r>
              <a:rPr lang="en-US" sz="1600" b="1" u="sng" dirty="0" smtClean="0"/>
              <a:t>event plane</a:t>
            </a:r>
            <a:r>
              <a:rPr lang="en-US" sz="1600" b="1" dirty="0"/>
              <a:t> </a:t>
            </a:r>
            <a:r>
              <a:rPr lang="en-US" sz="1600" b="1" dirty="0" smtClean="0"/>
              <a:t> as an experimental estimate of the reaction plane.</a:t>
            </a:r>
            <a:endParaRPr lang="ru-RU" sz="1600" b="1" dirty="0"/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2085196" y="1136768"/>
            <a:ext cx="3816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i="1" dirty="0" err="1" smtClean="0">
                <a:latin typeface="Calibri" pitchFamily="34" charset="0"/>
              </a:rPr>
              <a:t>E</a:t>
            </a:r>
            <a:r>
              <a:rPr lang="en-US" altLang="ru-RU" sz="1400" b="1" i="1" baseline="-25000" dirty="0" err="1" smtClean="0">
                <a:latin typeface="Calibri" pitchFamily="34" charset="0"/>
              </a:rPr>
              <a:t>i</a:t>
            </a:r>
            <a:r>
              <a:rPr lang="en-US" altLang="ru-RU" sz="1400" b="1" i="1" baseline="-25000" dirty="0">
                <a:latin typeface="Calibri" pitchFamily="34" charset="0"/>
              </a:rPr>
              <a:t> </a:t>
            </a:r>
            <a:r>
              <a:rPr lang="en-US" altLang="ru-RU" sz="1400" b="1" dirty="0" smtClean="0">
                <a:latin typeface="Calibri" pitchFamily="34" charset="0"/>
              </a:rPr>
              <a:t>, (</a:t>
            </a:r>
            <a:r>
              <a:rPr lang="en-US" altLang="ru-RU" sz="1400" b="1" i="1" dirty="0" smtClean="0">
                <a:latin typeface="Calibri" pitchFamily="34" charset="0"/>
              </a:rPr>
              <a:t>x</a:t>
            </a:r>
            <a:r>
              <a:rPr lang="en-US" altLang="ru-RU" sz="1400" b="1" i="1" baseline="-25000" dirty="0" smtClean="0">
                <a:latin typeface="Calibri" pitchFamily="34" charset="0"/>
              </a:rPr>
              <a:t>i </a:t>
            </a:r>
            <a:r>
              <a:rPr lang="en-US" altLang="ru-RU" sz="1400" b="1" i="1" dirty="0" smtClean="0">
                <a:latin typeface="Calibri" pitchFamily="34" charset="0"/>
              </a:rPr>
              <a:t>,</a:t>
            </a:r>
            <a:r>
              <a:rPr lang="en-US" altLang="ru-RU" sz="1400" b="1" i="1" dirty="0" err="1">
                <a:latin typeface="Calibri" pitchFamily="34" charset="0"/>
              </a:rPr>
              <a:t>y</a:t>
            </a:r>
            <a:r>
              <a:rPr lang="en-US" altLang="ru-RU" sz="1400" b="1" i="1" baseline="-25000" dirty="0" err="1">
                <a:latin typeface="Calibri" pitchFamily="34" charset="0"/>
              </a:rPr>
              <a:t>i</a:t>
            </a:r>
            <a:r>
              <a:rPr lang="en-US" altLang="ru-RU" sz="1400" b="1" dirty="0">
                <a:latin typeface="Calibri" pitchFamily="34" charset="0"/>
              </a:rPr>
              <a:t>) – </a:t>
            </a:r>
            <a:r>
              <a:rPr lang="en-US" altLang="ru-RU" sz="1400" b="1" dirty="0" smtClean="0">
                <a:latin typeface="Calibri" pitchFamily="34" charset="0"/>
              </a:rPr>
              <a:t>energy and coordinates of </a:t>
            </a:r>
            <a:r>
              <a:rPr lang="en-US" altLang="ru-RU" sz="1400" b="1" i="1" dirty="0" err="1" smtClean="0">
                <a:latin typeface="Calibri" pitchFamily="34" charset="0"/>
              </a:rPr>
              <a:t>i</a:t>
            </a:r>
            <a:r>
              <a:rPr lang="en-US" altLang="ru-RU" sz="1400" b="1" dirty="0" smtClean="0">
                <a:latin typeface="Calibri" pitchFamily="34" charset="0"/>
              </a:rPr>
              <a:t>-module. </a:t>
            </a:r>
            <a:endParaRPr lang="ru-RU" altLang="ru-RU" sz="1400" b="1" dirty="0">
              <a:latin typeface="Calibri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134994"/>
              </p:ext>
            </p:extLst>
          </p:nvPr>
        </p:nvGraphicFramePr>
        <p:xfrm>
          <a:off x="3401763" y="4566896"/>
          <a:ext cx="984171" cy="27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" name="Уравнение" r:id="rId13" imgW="990360" imgH="266400" progId="Equation.3">
                  <p:embed/>
                </p:oleObj>
              </mc:Choice>
              <mc:Fallback>
                <p:oleObj name="Уравнение" r:id="rId13" imgW="990360" imgH="266400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763" y="4566896"/>
                        <a:ext cx="984171" cy="279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5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6627" y="3226123"/>
            <a:ext cx="499562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The best resolution of event plane is about 30</a:t>
            </a:r>
            <a:r>
              <a:rPr lang="en-US" sz="1400" b="1" baseline="30000" dirty="0" smtClean="0"/>
              <a:t>0</a:t>
            </a:r>
            <a:r>
              <a:rPr lang="en-US" sz="1400" b="1" dirty="0" smtClean="0"/>
              <a:t>-40</a:t>
            </a:r>
            <a:r>
              <a:rPr lang="en-US" sz="1400" b="1" baseline="30000" dirty="0" smtClean="0"/>
              <a:t>0 </a:t>
            </a:r>
            <a:r>
              <a:rPr lang="en-US" sz="1400" b="1" dirty="0" smtClean="0"/>
              <a:t>in case of </a:t>
            </a:r>
            <a:r>
              <a:rPr lang="en-US" sz="1400" b="1" u="sng" dirty="0" smtClean="0"/>
              <a:t>charged spectators </a:t>
            </a:r>
            <a:r>
              <a:rPr lang="en-US" sz="1400" b="1" dirty="0" smtClean="0"/>
              <a:t>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For all charged particles (including </a:t>
            </a:r>
            <a:r>
              <a:rPr lang="en-US" sz="1400" b="1" dirty="0" err="1" smtClean="0"/>
              <a:t>pions</a:t>
            </a:r>
            <a:r>
              <a:rPr lang="en-US" sz="1400" b="1" dirty="0" smtClean="0"/>
              <a:t>) the resolution is 60</a:t>
            </a:r>
            <a:r>
              <a:rPr lang="en-US" sz="1400" b="1" baseline="30000" dirty="0" smtClean="0"/>
              <a:t>0 </a:t>
            </a:r>
            <a:r>
              <a:rPr lang="en-US" sz="1400" b="1" dirty="0" smtClean="0"/>
              <a:t>and larger.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It is a factor of 3 and more worse comparing to </a:t>
            </a:r>
            <a:r>
              <a:rPr lang="en-US" sz="1400" b="1" dirty="0" err="1" smtClean="0"/>
              <a:t>FHCal</a:t>
            </a:r>
            <a:r>
              <a:rPr lang="en-US" sz="1400" b="1" dirty="0" smtClean="0"/>
              <a:t> option.</a:t>
            </a:r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205" y="6350913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40466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Resolution of the event plane for only charged particles</a:t>
            </a:r>
            <a:endParaRPr lang="ru-RU" alt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8031" r="9078" b="7322"/>
          <a:stretch/>
        </p:blipFill>
        <p:spPr bwMode="auto">
          <a:xfrm>
            <a:off x="208053" y="791640"/>
            <a:ext cx="3216992" cy="21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7989" r="8884" b="7327"/>
          <a:stretch/>
        </p:blipFill>
        <p:spPr bwMode="auto">
          <a:xfrm>
            <a:off x="5443382" y="790598"/>
            <a:ext cx="3266554" cy="215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5" y="464699"/>
            <a:ext cx="4398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</a:t>
            </a:r>
            <a:r>
              <a:rPr lang="en-US" sz="1600" b="1" dirty="0" smtClean="0"/>
              <a:t>nly </a:t>
            </a:r>
            <a:r>
              <a:rPr lang="en-US" sz="1600" b="1" dirty="0"/>
              <a:t>charged spectators (protons and fragments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80738" y="445379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All charged particles (including </a:t>
            </a:r>
            <a:r>
              <a:rPr lang="en-US" sz="1600" b="1" dirty="0" err="1" smtClean="0"/>
              <a:t>pions</a:t>
            </a:r>
            <a:r>
              <a:rPr lang="en-US" sz="1600" b="1" dirty="0" smtClean="0"/>
              <a:t>)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40079" y="1572204"/>
            <a:ext cx="145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Weight </a:t>
            </a:r>
            <a:r>
              <a:rPr lang="en-US" b="1" i="1" dirty="0" err="1" smtClean="0"/>
              <a:t>w</a:t>
            </a:r>
            <a:r>
              <a:rPr lang="en-US" b="1" i="1" baseline="-25000" dirty="0" err="1" smtClean="0"/>
              <a:t>i</a:t>
            </a:r>
            <a:r>
              <a:rPr lang="en-US" b="1" i="1" dirty="0" smtClean="0"/>
              <a:t>=1.</a:t>
            </a:r>
            <a:r>
              <a:rPr lang="en-US" b="1" baseline="-25000" dirty="0" smtClean="0"/>
              <a:t>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982" y="874588"/>
            <a:ext cx="1616772" cy="78418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3426" y="3910434"/>
            <a:ext cx="3478295" cy="250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553426" y="3127542"/>
            <a:ext cx="3572717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resolution degradation is due to the fact that protons and </a:t>
            </a:r>
            <a:r>
              <a:rPr lang="en-US" sz="1400" b="1" dirty="0" err="1" smtClean="0"/>
              <a:t>pions</a:t>
            </a:r>
            <a:r>
              <a:rPr lang="en-US" sz="1400" b="1" dirty="0" smtClean="0"/>
              <a:t> have an opposite signs of </a:t>
            </a:r>
            <a:r>
              <a:rPr lang="en-US" sz="1400" b="1" i="1" dirty="0" smtClean="0"/>
              <a:t>v</a:t>
            </a:r>
            <a:r>
              <a:rPr lang="en-US" sz="1400" b="1" i="1" baseline="-25000" dirty="0" smtClean="0"/>
              <a:t>1</a:t>
            </a:r>
            <a:r>
              <a:rPr lang="en-US" sz="1400" b="1" dirty="0" smtClean="0"/>
              <a:t> flow.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5730" y="5563214"/>
            <a:ext cx="4876502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Detection of energies of all spectators ensures the best angular resolution.</a:t>
            </a:r>
          </a:p>
          <a:p>
            <a:pPr algn="ctr"/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Hadron calorimeter is the best option!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B9E5D6-EC9A-4924-B3E2-2FD3628A6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6" t="8154" b="5582"/>
          <a:stretch/>
        </p:blipFill>
        <p:spPr>
          <a:xfrm>
            <a:off x="48029" y="1784742"/>
            <a:ext cx="3548342" cy="279638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742884" y="2534703"/>
            <a:ext cx="478853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Energy deposition in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 can not resolve the central and peripheral events. 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15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Centrality. Problem with  beam hole in FHCAL.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451136"/>
              </p:ext>
            </p:extLst>
          </p:nvPr>
        </p:nvGraphicFramePr>
        <p:xfrm>
          <a:off x="724383" y="1852870"/>
          <a:ext cx="1039305" cy="28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" name="Формула" r:id="rId4" imgW="990170" imgH="266584" progId="Equation.3">
                  <p:embed/>
                </p:oleObj>
              </mc:Choice>
              <mc:Fallback>
                <p:oleObj name="Формула" r:id="rId4" imgW="990170" imgH="266584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83" y="1852870"/>
                        <a:ext cx="1039305" cy="287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17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99592" y="2784743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99592" y="2928759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98965" y="5013042"/>
            <a:ext cx="7789459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observables are needful to resolve ambiguity in energy deposition of the </a:t>
            </a:r>
            <a:r>
              <a:rPr lang="en-US" dirty="0"/>
              <a:t>central and peripheral events.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space information about the spectator hit points can be used additionally to the detected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can construct a few such observables.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266436" y="2847326"/>
            <a:ext cx="1440159" cy="11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96371" y="1680246"/>
            <a:ext cx="502614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Bound fragments have small transverse (Fermi) momentum and escape into beam hole.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09981" y="2014275"/>
            <a:ext cx="98937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LA-QGSM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7110" y="579911"/>
            <a:ext cx="713470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 smtClean="0"/>
              <a:t>For hermetical calorimeter the energy deposition of spectators has monotonic dependence on impact parameter.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 smtClean="0"/>
              <a:t>It is not true in real situation.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7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/>
          <a:srcRect t="6718" r="3780"/>
          <a:stretch/>
        </p:blipFill>
        <p:spPr>
          <a:xfrm>
            <a:off x="6281126" y="455479"/>
            <a:ext cx="2596408" cy="1999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384"/>
                <a:ext cx="9144000" cy="432048"/>
              </a:xfrm>
              <a:solidFill>
                <a:schemeClr val="bg2"/>
              </a:solidFill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,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) observables in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FHCal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for the centrality measurement</a:t>
                </a:r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384"/>
                <a:ext cx="9144000" cy="432048"/>
              </a:xfrm>
              <a:blipFill>
                <a:blip r:embed="rId3"/>
                <a:stretch>
                  <a:fillRect t="-428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3403" y="6335466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18</a:t>
            </a:fld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t="6718" r="3780"/>
          <a:stretch/>
        </p:blipFill>
        <p:spPr>
          <a:xfrm>
            <a:off x="6290214" y="431523"/>
            <a:ext cx="2596408" cy="1999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172400" y="469583"/>
                <a:ext cx="4171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sz="1600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69583"/>
                <a:ext cx="41710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0" y="1155748"/>
            <a:ext cx="3849597" cy="3113584"/>
            <a:chOff x="323528" y="1539552"/>
            <a:chExt cx="3849597" cy="311358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793" y="1539552"/>
              <a:ext cx="3762525" cy="30557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99592" y="2591500"/>
              <a:ext cx="1109599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LA-QGSM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362694" y="1839232"/>
              <a:ext cx="2521649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NimbusRomNo9L-Regu"/>
                </a:rPr>
                <a:t>Each color bin is 10% fractions of the total number of events.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 rot="16200000">
                  <a:off x="14130" y="1904814"/>
                  <a:ext cx="92657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sz="1400" b="1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00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</m:oMath>
                  </a14:m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GeV]</a:t>
                  </a: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4130" y="1904814"/>
                  <a:ext cx="926574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4000" r="-2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Прямоугольник 34"/>
                <p:cNvSpPr/>
                <p:nvPr/>
              </p:nvSpPr>
              <p:spPr>
                <a:xfrm>
                  <a:off x="3177913" y="4345359"/>
                  <a:ext cx="99521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400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400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</m:oMath>
                  </a14:m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GeV]</a:t>
                  </a: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Прямоугольник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7913" y="4345359"/>
                  <a:ext cx="995212" cy="307777"/>
                </a:xfrm>
                <a:prstGeom prst="rect">
                  <a:avLst/>
                </a:prstGeom>
                <a:blipFill>
                  <a:blip r:embed="rId7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Прямоугольник 27"/>
            <p:cNvSpPr/>
            <p:nvPr/>
          </p:nvSpPr>
          <p:spPr>
            <a:xfrm>
              <a:off x="1340354" y="1850293"/>
              <a:ext cx="2521649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NimbusRomNo9L-Regu"/>
                </a:rPr>
                <a:t>Each color bin is 10% fractions of the total number of events.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41636" y="1953481"/>
            <a:ext cx="3860126" cy="2887873"/>
            <a:chOff x="4744322" y="2298826"/>
            <a:chExt cx="3860126" cy="2887873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F2F3B6F-31F9-49DA-8DD3-6ECE72E7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93615" y="2334008"/>
              <a:ext cx="3589094" cy="2580922"/>
            </a:xfrm>
            <a:prstGeom prst="rect">
              <a:avLst/>
            </a:prstGeom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842A57E-0A1F-413D-AA3C-F4386DCFD24D}"/>
                </a:ext>
              </a:extLst>
            </p:cNvPr>
            <p:cNvSpPr/>
            <p:nvPr/>
          </p:nvSpPr>
          <p:spPr>
            <a:xfrm>
              <a:off x="5398021" y="3157617"/>
              <a:ext cx="1290738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DCM-SMM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Прямоугольник 32"/>
                <p:cNvSpPr/>
                <p:nvPr/>
              </p:nvSpPr>
              <p:spPr>
                <a:xfrm rot="16200000">
                  <a:off x="4434924" y="2608224"/>
                  <a:ext cx="92657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sz="1400" b="1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00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</m:oMath>
                  </a14:m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GeV]</a:t>
                  </a: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Прямоугольник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34924" y="2608224"/>
                  <a:ext cx="926574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4000" r="-2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Прямоугольник 35"/>
                <p:cNvSpPr/>
                <p:nvPr/>
              </p:nvSpPr>
              <p:spPr>
                <a:xfrm>
                  <a:off x="7656774" y="4878922"/>
                  <a:ext cx="94767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400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400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</m:oMath>
                  </a14:m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GeV]</a:t>
                  </a: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Прямоугольник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774" y="4878922"/>
                  <a:ext cx="947674" cy="307777"/>
                </a:xfrm>
                <a:prstGeom prst="rect">
                  <a:avLst/>
                </a:prstGeom>
                <a:blipFill>
                  <a:blip r:embed="rId1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Прямоугольник 31"/>
            <p:cNvSpPr/>
            <p:nvPr/>
          </p:nvSpPr>
          <p:spPr>
            <a:xfrm>
              <a:off x="5742578" y="2605777"/>
              <a:ext cx="2521649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NimbusRomNo9L-Regu"/>
                </a:rPr>
                <a:t>Each color bin is 10% fractions of the total number of events.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4747" y="4471853"/>
            <a:ext cx="3356939" cy="2249385"/>
            <a:chOff x="585121" y="4284997"/>
            <a:chExt cx="4009844" cy="291121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E58E94BB-5D6D-4C0C-9307-53AA92800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4140"/>
            <a:stretch/>
          </p:blipFill>
          <p:spPr>
            <a:xfrm>
              <a:off x="854202" y="4418466"/>
              <a:ext cx="3547348" cy="245762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FE3B54-A71F-4530-AF07-DD01ED956AC5}"/>
                </a:ext>
              </a:extLst>
            </p:cNvPr>
            <p:cNvSpPr txBox="1"/>
            <p:nvPr/>
          </p:nvSpPr>
          <p:spPr>
            <a:xfrm>
              <a:off x="1896324" y="6797878"/>
              <a:ext cx="2698641" cy="39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Impact </a:t>
              </a:r>
              <a:r>
                <a:rPr lang="en-US" sz="1400" b="1" dirty="0" smtClean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parameter 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[</a:t>
              </a:r>
              <a:r>
                <a:rPr lang="en-US" sz="1400" b="1" dirty="0" err="1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fm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]</a:t>
              </a:r>
              <a:endParaRPr lang="ru-RU" sz="1400" b="1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3B14558-8629-43EC-94F0-20236ADB054F}"/>
                </a:ext>
              </a:extLst>
            </p:cNvPr>
            <p:cNvSpPr txBox="1"/>
            <p:nvPr/>
          </p:nvSpPr>
          <p:spPr>
            <a:xfrm rot="16200000">
              <a:off x="270816" y="4599302"/>
              <a:ext cx="996248" cy="367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counts</a:t>
              </a:r>
              <a:endParaRPr lang="ru-RU" sz="1400" b="1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endParaRPr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842A57E-0A1F-413D-AA3C-F4386DCFD24D}"/>
              </a:ext>
            </a:extLst>
          </p:cNvPr>
          <p:cNvSpPr/>
          <p:nvPr/>
        </p:nvSpPr>
        <p:spPr>
          <a:xfrm>
            <a:off x="692455" y="4721156"/>
            <a:ext cx="104387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DCM-SMM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8" name="Номер слайда 3"/>
          <p:cNvSpPr txBox="1">
            <a:spLocks/>
          </p:cNvSpPr>
          <p:nvPr/>
        </p:nvSpPr>
        <p:spPr>
          <a:xfrm>
            <a:off x="4570718" y="6814736"/>
            <a:ext cx="2843677" cy="232861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defPPr>
              <a:defRPr lang="ru-RU"/>
            </a:defPPr>
            <a:lvl1pPr marL="0" algn="r" defTabSz="91421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06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0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6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21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6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30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6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41" algn="l" defTabSz="9142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483FB-5B81-4F16-B25A-DFFB84A126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6092" y="4659760"/>
            <a:ext cx="2785034" cy="1860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588191"/>
                <a:ext cx="3535630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Transverse energy</a:t>
                </a:r>
                <a:r>
                  <a:rPr lang="en-GB" sz="1600" dirty="0" smtClean="0"/>
                  <a:t>: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16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16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l-G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16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1600" dirty="0" smtClean="0"/>
                  <a:t>     </a:t>
                </a:r>
              </a:p>
              <a:p>
                <a:r>
                  <a:rPr lang="en-GB" sz="1600" b="1" dirty="0" smtClean="0"/>
                  <a:t>Longitudinal energy: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16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GB" sz="16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16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l-GR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16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1600" b="1" dirty="0">
                    <a:solidFill>
                      <a:srgbClr val="C00000"/>
                    </a:solidFill>
                  </a:rPr>
                  <a:t>    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88191"/>
                <a:ext cx="3535630" cy="646331"/>
              </a:xfrm>
              <a:prstGeom prst="rect">
                <a:avLst/>
              </a:prstGeom>
              <a:blipFill>
                <a:blip r:embed="rId13"/>
                <a:stretch>
                  <a:fillRect l="-684" t="-52679" b="-7857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07454" y="5135820"/>
            <a:ext cx="2622547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DCM-SMM model  the identification of central events is not suitable.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New approaches are needed!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12474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nteraction point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753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9" y="4577440"/>
            <a:ext cx="3541712" cy="22411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15" y="1758314"/>
            <a:ext cx="2805748" cy="165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" b="-2694"/>
          <a:stretch/>
        </p:blipFill>
        <p:spPr>
          <a:xfrm>
            <a:off x="210741" y="1846700"/>
            <a:ext cx="2770270" cy="1694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945" y="1832709"/>
            <a:ext cx="1078244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Single </a:t>
            </a:r>
            <a:r>
              <a:rPr lang="en-US" sz="1350" dirty="0" smtClean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event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064139" y="2511726"/>
            <a:ext cx="398670" cy="224378"/>
          </a:xfrm>
          <a:prstGeom prst="rightArrow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15"/>
          <p:cNvSpPr/>
          <p:nvPr/>
        </p:nvSpPr>
        <p:spPr>
          <a:xfrm>
            <a:off x="802376" y="413885"/>
            <a:ext cx="75392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In this method the space energy distribution in </a:t>
            </a:r>
            <a:r>
              <a:rPr lang="en-US" sz="1500" dirty="0" err="1"/>
              <a:t>FHCal</a:t>
            </a:r>
            <a:r>
              <a:rPr lang="en-US" sz="1500" dirty="0"/>
              <a:t> modules is </a:t>
            </a:r>
            <a:r>
              <a:rPr lang="en-US" sz="1500" dirty="0" smtClean="0"/>
              <a:t>used.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 smtClean="0"/>
              <a:t>The </a:t>
            </a:r>
            <a:r>
              <a:rPr lang="en-US" sz="1500" dirty="0"/>
              <a:t>histogram is fitted by a symmetrical cone (linear approximation</a:t>
            </a:r>
            <a:r>
              <a:rPr lang="en-US" sz="1500" dirty="0" smtClean="0"/>
              <a:t>).</a:t>
            </a: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Weight of each bin is proportional of the energy deposited in corresponding </a:t>
            </a:r>
            <a:r>
              <a:rPr lang="en-US" sz="1500" dirty="0" err="1"/>
              <a:t>FHCal</a:t>
            </a:r>
            <a:r>
              <a:rPr lang="en-US" sz="1500" dirty="0"/>
              <a:t> module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75648" y="2116970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 [GeV]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247340" y="2098936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 [MeV]</a:t>
            </a:r>
            <a:endParaRPr lang="ru-RU" sz="1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8532" y="6392865"/>
            <a:ext cx="2057400" cy="273844"/>
          </a:xfrm>
        </p:spPr>
        <p:txBody>
          <a:bodyPr/>
          <a:lstStyle/>
          <a:p>
            <a:fld id="{89D483FB-5B81-4F16-B25A-DFFB84A12668}" type="slidenum">
              <a:rPr lang="ru-RU" smtClean="0"/>
              <a:t>19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0740" y="1542808"/>
            <a:ext cx="2900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Energy distribution in </a:t>
            </a:r>
            <a:r>
              <a:rPr lang="en-US" sz="1350" dirty="0" err="1"/>
              <a:t>FHCal</a:t>
            </a:r>
            <a:r>
              <a:rPr lang="en-US" sz="1350" dirty="0"/>
              <a:t> modules</a:t>
            </a:r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137" y="2622236"/>
            <a:ext cx="2340170" cy="138282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1" rIns="91420" bIns="45711" rtlCol="0" anchor="ctr">
            <a:noAutofit/>
          </a:bodyPr>
          <a:lstStyle>
            <a:lvl1pPr algn="ctr" defTabSz="9142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solidFill>
                  <a:srgbClr val="C00000"/>
                </a:solidFill>
              </a:rPr>
              <a:t>Centrality: 2D-fit of energy distributions (linear approach)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3741" y="1758314"/>
            <a:ext cx="1067536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chemeClr val="tx1"/>
                </a:solidFill>
              </a:rPr>
              <a:t>Fitted  </a:t>
            </a:r>
            <a:r>
              <a:rPr lang="en-US" sz="1350" dirty="0">
                <a:solidFill>
                  <a:schemeClr val="tx1"/>
                </a:solidFill>
              </a:rPr>
              <a:t>event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2772" y="1750241"/>
            <a:ext cx="256076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Initially we have experimental energy deposition </a:t>
            </a:r>
            <a:r>
              <a:rPr lang="en-US" sz="1400" b="1" i="1" dirty="0" err="1" smtClean="0"/>
              <a:t>E</a:t>
            </a:r>
            <a:r>
              <a:rPr lang="en-US" sz="1400" b="1" i="1" baseline="-25000" dirty="0" err="1" smtClean="0"/>
              <a:t>dep</a:t>
            </a:r>
            <a:r>
              <a:rPr lang="en-US" sz="1400" b="1" dirty="0" smtClean="0"/>
              <a:t> in </a:t>
            </a:r>
            <a:r>
              <a:rPr lang="en-US" sz="1400" b="1" dirty="0" err="1" smtClean="0"/>
              <a:t>FHCal</a:t>
            </a:r>
            <a:r>
              <a:rPr lang="en-US" sz="1400" b="1" dirty="0" smtClean="0"/>
              <a:t>.</a:t>
            </a:r>
            <a:endParaRPr lang="ru-RU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1F6F4F-8222-4EC3-B6DC-F0E3AC401B10}"/>
              </a:ext>
            </a:extLst>
          </p:cNvPr>
          <p:cNvSpPr txBox="1"/>
          <p:nvPr/>
        </p:nvSpPr>
        <p:spPr>
          <a:xfrm>
            <a:off x="3923928" y="4077072"/>
            <a:ext cx="5109609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	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After linear fit we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1600" b="1" i="1" baseline="-25000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fit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</a:t>
            </a:r>
            <a:r>
              <a:rPr lang="en-US" sz="1600" b="1" dirty="0">
                <a:ea typeface="FreeSans" panose="020B0504020202020204" pitchFamily="34" charset="2"/>
                <a:cs typeface="FreeSans" panose="020B0504020202020204" pitchFamily="34" charset="2"/>
              </a:rPr>
              <a:t>is 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reconstructed energy  (volume of cone);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1600" b="1" i="1" baseline="-25000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max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– maximum energy in central bin (in </a:t>
            </a:r>
            <a:r>
              <a:rPr lang="en-US" sz="1600" b="1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FHCal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hole);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ea typeface="FreeSans" panose="020B0504020202020204" pitchFamily="34" charset="2"/>
                <a:cs typeface="FreeSans" panose="020B0504020202020204" pitchFamily="34" charset="2"/>
              </a:rPr>
              <a:t>Radius</a:t>
            </a:r>
            <a:r>
              <a:rPr lang="en-US" sz="1600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 is defined by the scattering angle of spectators.</a:t>
            </a:r>
            <a:endParaRPr lang="ru-RU" sz="1600" b="1" dirty="0"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FA71D-9190-4DD9-8257-B854A8C6E98E}"/>
              </a:ext>
            </a:extLst>
          </p:cNvPr>
          <p:cNvSpPr txBox="1"/>
          <p:nvPr/>
        </p:nvSpPr>
        <p:spPr>
          <a:xfrm rot="19883024">
            <a:off x="757333" y="477775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1F6AFF-4F87-447D-8239-FED9E87FABDC}"/>
              </a:ext>
            </a:extLst>
          </p:cNvPr>
          <p:cNvSpPr txBox="1"/>
          <p:nvPr/>
        </p:nvSpPr>
        <p:spPr>
          <a:xfrm rot="19717505">
            <a:off x="1286688" y="5619544"/>
            <a:ext cx="209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peripheral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5554" y="6156771"/>
            <a:ext cx="1044271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LA-QGSM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6803" y="3792216"/>
            <a:ext cx="25671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Energy </a:t>
            </a:r>
            <a:r>
              <a:rPr lang="en-US" sz="1400" dirty="0">
                <a:solidFill>
                  <a:schemeClr val="tx1"/>
                </a:solidFill>
              </a:rPr>
              <a:t>deposition vs </a:t>
            </a:r>
            <a:r>
              <a:rPr lang="en-US" sz="1400" dirty="0" smtClean="0">
                <a:solidFill>
                  <a:schemeClr val="tx1"/>
                </a:solidFill>
              </a:rPr>
              <a:t>maximum energy in </a:t>
            </a:r>
            <a:r>
              <a:rPr lang="en-US" sz="1400" dirty="0" err="1" smtClean="0">
                <a:solidFill>
                  <a:schemeClr val="tx1"/>
                </a:solidFill>
              </a:rPr>
              <a:t>FHCal</a:t>
            </a:r>
            <a:r>
              <a:rPr lang="en-US" sz="1400" dirty="0" smtClean="0">
                <a:solidFill>
                  <a:schemeClr val="tx1"/>
                </a:solidFill>
              </a:rPr>
              <a:t> center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0583" y="5942486"/>
            <a:ext cx="28803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 correlation can be used for the centrality determination.</a:t>
            </a:r>
            <a:endParaRPr lang="ru-RU" sz="1600" dirty="0"/>
          </a:p>
        </p:txBody>
      </p:sp>
      <p:sp>
        <p:nvSpPr>
          <p:cNvPr id="6" name="Стрелка влево 5"/>
          <p:cNvSpPr/>
          <p:nvPr/>
        </p:nvSpPr>
        <p:spPr>
          <a:xfrm rot="912284">
            <a:off x="3894793" y="6079719"/>
            <a:ext cx="386301" cy="20018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7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10252" y="8499"/>
            <a:ext cx="9144000" cy="497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20" tIns="45711" rIns="91420" bIns="45711" rtlCol="0">
            <a:noAutofit/>
          </a:bodyPr>
          <a:lstStyle>
            <a:lvl1pPr marL="342829" indent="-342829" algn="l" defTabSz="914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defTabSz="9142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64" indent="-228553" algn="l" defTabSz="914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68" indent="-228553" algn="l" defTabSz="9142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74" indent="-228553" algn="l" defTabSz="9142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79" indent="-228553" algn="l" defTabSz="914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84" indent="-228553" algn="l" defTabSz="914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89" indent="-228553" algn="l" defTabSz="914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94" indent="-228553" algn="l" defTabSz="914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RFBR grant tasks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502" y="6910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Detector tasks: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3916" y="70601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Physic’s tasks: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9436314">
            <a:off x="2553989" y="571820"/>
            <a:ext cx="720080" cy="24111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74728">
            <a:off x="5167971" y="609132"/>
            <a:ext cx="720080" cy="2443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0608" y="1783998"/>
            <a:ext cx="3744416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 for </a:t>
            </a:r>
            <a:r>
              <a:rPr lang="en-US" dirty="0" err="1" smtClean="0"/>
              <a:t>FHCal</a:t>
            </a:r>
            <a:r>
              <a:rPr lang="en-US" dirty="0" smtClean="0"/>
              <a:t> readout.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FHCal</a:t>
            </a:r>
            <a:r>
              <a:rPr lang="en-US" dirty="0" smtClean="0"/>
              <a:t> modules characterization.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 for energy calibration.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FHCal</a:t>
            </a:r>
            <a:r>
              <a:rPr lang="en-US" dirty="0" smtClean="0"/>
              <a:t> centrality trigger.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Detector Control System. 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505783" y="1173741"/>
            <a:ext cx="645638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51808" y="1739328"/>
            <a:ext cx="3744416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and software for study of spectators matter.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eometry of ion collisions:</a:t>
            </a:r>
          </a:p>
          <a:p>
            <a:r>
              <a:rPr lang="en-US" dirty="0" smtClean="0"/>
              <a:t>       event plane,</a:t>
            </a:r>
          </a:p>
          <a:p>
            <a:r>
              <a:rPr lang="en-US" dirty="0"/>
              <a:t> </a:t>
            </a:r>
            <a:r>
              <a:rPr lang="en-US" dirty="0" smtClean="0"/>
              <a:t>      c</a:t>
            </a:r>
            <a:r>
              <a:rPr lang="en-US" dirty="0" smtClean="0"/>
              <a:t>entrality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Properties of spectators:</a:t>
            </a:r>
          </a:p>
          <a:p>
            <a:r>
              <a:rPr lang="en-US" dirty="0" smtClean="0"/>
              <a:t>      energy </a:t>
            </a:r>
            <a:r>
              <a:rPr lang="en-US" dirty="0" smtClean="0"/>
              <a:t>depositions,</a:t>
            </a:r>
          </a:p>
          <a:p>
            <a:r>
              <a:rPr lang="en-US" smtClean="0"/>
              <a:t>      scattering </a:t>
            </a:r>
            <a:r>
              <a:rPr lang="en-US" dirty="0" smtClean="0"/>
              <a:t>angles.</a:t>
            </a: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230381" y="1154798"/>
            <a:ext cx="645638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44627" y="4301007"/>
            <a:ext cx="568863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All tasks are associated with the </a:t>
            </a:r>
            <a:r>
              <a:rPr lang="en-US" b="1" dirty="0" err="1" smtClean="0"/>
              <a:t>FHCal</a:t>
            </a:r>
            <a:r>
              <a:rPr lang="en-US" b="1" dirty="0" smtClean="0"/>
              <a:t>  performance, data quality and physic’s performance.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04550" y="5679765"/>
            <a:ext cx="439248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FHCal</a:t>
            </a:r>
            <a:r>
              <a:rPr lang="en-US" dirty="0" smtClean="0"/>
              <a:t> is unique detector dedicated for the measurements of spectators at MPD/NICA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8608995">
            <a:off x="4179043" y="3888892"/>
            <a:ext cx="720080" cy="203347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615433">
            <a:off x="2861782" y="3900627"/>
            <a:ext cx="720080" cy="201263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" y="4678568"/>
            <a:ext cx="2788759" cy="20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1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792003" y="2894290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E_max [a.u]</a:t>
            </a:r>
            <a:endParaRPr lang="ru-RU" sz="105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3164108"/>
            <a:ext cx="43644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Energy </a:t>
            </a:r>
            <a:r>
              <a:rPr lang="en-US" sz="1400" dirty="0">
                <a:solidFill>
                  <a:schemeClr val="tx1"/>
                </a:solidFill>
              </a:rPr>
              <a:t>deposition vs </a:t>
            </a:r>
            <a:r>
              <a:rPr lang="en-US" sz="1400" dirty="0" smtClean="0">
                <a:solidFill>
                  <a:schemeClr val="tx1"/>
                </a:solidFill>
              </a:rPr>
              <a:t>maximum energy in </a:t>
            </a:r>
            <a:r>
              <a:rPr lang="en-US" sz="1400" dirty="0" err="1" smtClean="0">
                <a:solidFill>
                  <a:schemeClr val="tx1"/>
                </a:solidFill>
              </a:rPr>
              <a:t>FHCal</a:t>
            </a:r>
            <a:r>
              <a:rPr lang="en-US" sz="1400" dirty="0" smtClean="0">
                <a:solidFill>
                  <a:schemeClr val="tx1"/>
                </a:solidFill>
              </a:rPr>
              <a:t> center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-27384"/>
            <a:ext cx="9144000" cy="458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</a:rPr>
              <a:t>Centrality resolution for E</a:t>
            </a:r>
            <a:r>
              <a:rPr lang="en-US" sz="2400" b="1" baseline="-25000" dirty="0">
                <a:solidFill>
                  <a:srgbClr val="C00000"/>
                </a:solidFill>
              </a:rPr>
              <a:t>dep</a:t>
            </a:r>
            <a:r>
              <a:rPr lang="en-US" sz="2400" b="1" dirty="0">
                <a:solidFill>
                  <a:srgbClr val="C00000"/>
                </a:solidFill>
              </a:rPr>
              <a:t> vs </a:t>
            </a:r>
            <a:r>
              <a:rPr lang="en-US" sz="2400" b="1" dirty="0" err="1">
                <a:solidFill>
                  <a:srgbClr val="C00000"/>
                </a:solidFill>
              </a:rPr>
              <a:t>E</a:t>
            </a:r>
            <a:r>
              <a:rPr lang="en-US" sz="2400" b="1" baseline="-25000" dirty="0" err="1">
                <a:solidFill>
                  <a:srgbClr val="C00000"/>
                </a:solidFill>
              </a:rPr>
              <a:t>max</a:t>
            </a:r>
            <a:endParaRPr lang="ru-RU" sz="2400" b="1" baseline="-25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46" b="7115"/>
          <a:stretch/>
        </p:blipFill>
        <p:spPr>
          <a:xfrm>
            <a:off x="5364088" y="764704"/>
            <a:ext cx="3280598" cy="22146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157F21-92EB-4DCB-A876-3CF26D9B9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 b="7174"/>
          <a:stretch/>
        </p:blipFill>
        <p:spPr>
          <a:xfrm>
            <a:off x="413193" y="868570"/>
            <a:ext cx="3310383" cy="21148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E60154-23C1-4EED-BA85-AD470A739AFE}"/>
              </a:ext>
            </a:extLst>
          </p:cNvPr>
          <p:cNvSpPr/>
          <p:nvPr/>
        </p:nvSpPr>
        <p:spPr>
          <a:xfrm>
            <a:off x="5724128" y="898850"/>
            <a:ext cx="997389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350" dirty="0"/>
              <a:t>DCM-SMM </a:t>
            </a:r>
            <a:endParaRPr lang="ru-RU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A71CA8-A170-4DDF-ACCE-E25F1E0106AE}"/>
              </a:ext>
            </a:extLst>
          </p:cNvPr>
          <p:cNvSpPr txBox="1"/>
          <p:nvPr/>
        </p:nvSpPr>
        <p:spPr>
          <a:xfrm>
            <a:off x="825560" y="983736"/>
            <a:ext cx="877163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/>
              <a:t>LA-QGSM</a:t>
            </a:r>
            <a:endParaRPr lang="ru-RU" sz="135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8" y="3721865"/>
            <a:ext cx="3478391" cy="2336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8779" y="2894290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E_max [a.u]</a:t>
            </a:r>
            <a:endParaRPr lang="ru-RU" sz="105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7522" y="1109063"/>
            <a:ext cx="798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Edep [a.u]</a:t>
            </a:r>
            <a:endParaRPr lang="ru-RU" sz="105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873559" y="1314904"/>
            <a:ext cx="798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Edep [a.u]</a:t>
            </a:r>
            <a:endParaRPr lang="ru-RU" sz="105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991" y="3645024"/>
            <a:ext cx="3938433" cy="234991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9E60154-23C1-4EED-BA85-AD470A739AFE}"/>
              </a:ext>
            </a:extLst>
          </p:cNvPr>
          <p:cNvSpPr/>
          <p:nvPr/>
        </p:nvSpPr>
        <p:spPr>
          <a:xfrm>
            <a:off x="971600" y="3934595"/>
            <a:ext cx="997389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350" dirty="0"/>
              <a:t>DCM-SMM </a:t>
            </a:r>
            <a:endParaRPr lang="ru-RU" sz="135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89166" y="595868"/>
            <a:ext cx="2521649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NimbusRomNo9L-Regu"/>
              </a:rPr>
              <a:t>Each color bin is 10% fractions of the total number of events.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20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64141" y="6150588"/>
            <a:ext cx="680475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The accuracy of centrality determination depends on fragmentation model.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Real data can be quite different! 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3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21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ctr" defTabSz="9142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C00000"/>
                </a:solidFill>
              </a:rPr>
              <a:t>Scattering angles of spectators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9072" y="3377345"/>
            <a:ext cx="3716985" cy="2368697"/>
            <a:chOff x="4745595" y="2308959"/>
            <a:chExt cx="3716985" cy="236869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745595" y="2308959"/>
              <a:ext cx="3480120" cy="2368697"/>
              <a:chOff x="4745595" y="2308959"/>
              <a:chExt cx="3480120" cy="2368697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/>
              <a:srcRect b="1268"/>
              <a:stretch/>
            </p:blipFill>
            <p:spPr>
              <a:xfrm>
                <a:off x="4745595" y="2308959"/>
                <a:ext cx="3480120" cy="2245986"/>
              </a:xfrm>
              <a:prstGeom prst="rect">
                <a:avLst/>
              </a:prstGeom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7545741" y="4432233"/>
                <a:ext cx="432048" cy="2454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FE3B54-A71F-4530-AF07-DD01ED956AC5}"/>
                </a:ext>
              </a:extLst>
            </p:cNvPr>
            <p:cNvSpPr txBox="1"/>
            <p:nvPr/>
          </p:nvSpPr>
          <p:spPr>
            <a:xfrm>
              <a:off x="6203347" y="4340776"/>
              <a:ext cx="22592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Impact </a:t>
              </a:r>
              <a:r>
                <a:rPr lang="en-US" sz="1400" b="1" dirty="0" smtClean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parameter 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[</a:t>
              </a:r>
              <a:r>
                <a:rPr lang="en-US" sz="1400" b="1" dirty="0" err="1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fm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]</a:t>
              </a:r>
              <a:endParaRPr lang="ru-RU" sz="1400" b="1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283343" y="3390404"/>
            <a:ext cx="3717398" cy="2244677"/>
            <a:chOff x="449539" y="2498154"/>
            <a:chExt cx="3717398" cy="224467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49539" y="2498154"/>
              <a:ext cx="3349955" cy="2244677"/>
              <a:chOff x="487697" y="2488561"/>
              <a:chExt cx="3349955" cy="2244677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97" y="2488561"/>
                <a:ext cx="3349955" cy="2121966"/>
              </a:xfrm>
              <a:prstGeom prst="rect">
                <a:avLst/>
              </a:prstGeom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3129498" y="4487815"/>
                <a:ext cx="432048" cy="2454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FE3B54-A71F-4530-AF07-DD01ED956AC5}"/>
                </a:ext>
              </a:extLst>
            </p:cNvPr>
            <p:cNvSpPr txBox="1"/>
            <p:nvPr/>
          </p:nvSpPr>
          <p:spPr>
            <a:xfrm>
              <a:off x="1907704" y="4435054"/>
              <a:ext cx="22592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Impact </a:t>
              </a:r>
              <a:r>
                <a:rPr lang="en-US" sz="1400" b="1" dirty="0" smtClean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parameter 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[</a:t>
              </a:r>
              <a:r>
                <a:rPr lang="en-US" sz="1400" b="1" dirty="0" err="1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fm</a:t>
              </a:r>
              <a:r>
                <a:rPr lang="en-US" sz="1400" b="1" dirty="0"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rPr>
                <a:t>]</a:t>
              </a:r>
              <a:endParaRPr lang="ru-RU" sz="1400" b="1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72975" y="3475194"/>
            <a:ext cx="202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Full event</a:t>
            </a:r>
          </a:p>
          <a:p>
            <a:r>
              <a:rPr lang="en-US" sz="1600" dirty="0" smtClean="0"/>
              <a:t>(pion contamination)</a:t>
            </a:r>
            <a:endParaRPr lang="ru-RU" sz="16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592188" y="1112703"/>
            <a:ext cx="3182969" cy="1999898"/>
            <a:chOff x="40052" y="516260"/>
            <a:chExt cx="3182969" cy="199989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/>
            <a:srcRect t="6718" r="3780"/>
            <a:stretch/>
          </p:blipFill>
          <p:spPr>
            <a:xfrm>
              <a:off x="626613" y="516260"/>
              <a:ext cx="2596408" cy="19998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0052" y="1196752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Interaction point</a:t>
              </a:r>
              <a:endParaRPr lang="ru-RU" sz="1400" dirty="0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14139" y="1516209"/>
              <a:ext cx="2273685" cy="5269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4910165" y="439063"/>
            <a:ext cx="3708044" cy="2363030"/>
            <a:chOff x="4538951" y="417901"/>
            <a:chExt cx="3708044" cy="2363030"/>
          </a:xfrm>
        </p:grpSpPr>
        <p:grpSp>
          <p:nvGrpSpPr>
            <p:cNvPr id="11" name="Группа 10"/>
            <p:cNvGrpSpPr/>
            <p:nvPr/>
          </p:nvGrpSpPr>
          <p:grpSpPr>
            <a:xfrm rot="5400000">
              <a:off x="6218583" y="752519"/>
              <a:ext cx="2363030" cy="1693794"/>
              <a:chOff x="358254" y="1017478"/>
              <a:chExt cx="2796665" cy="1671234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ACAABC37-3FA8-49BA-A357-24B80F823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10"/>
              <a:stretch/>
            </p:blipFill>
            <p:spPr>
              <a:xfrm>
                <a:off x="631489" y="1017478"/>
                <a:ext cx="2523430" cy="167123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 rot="16200000">
                <a:off x="128063" y="1506697"/>
                <a:ext cx="768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 [MeV]</a:t>
                </a:r>
                <a:endParaRPr lang="ru-RU" sz="1400" dirty="0"/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160251" y="1196753"/>
              <a:ext cx="1705508" cy="6227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147421" y="1844323"/>
              <a:ext cx="1800843" cy="5484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357118" y="1621538"/>
              <a:ext cx="54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l-GR" dirty="0" smtClean="0"/>
                <a:t>θ</a:t>
              </a:r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38951" y="1530871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Interaction point</a:t>
              </a:r>
              <a:endParaRPr lang="ru-RU" sz="1400" dirty="0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4969815" y="1796650"/>
              <a:ext cx="2892188" cy="4767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67544" y="496121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spectator’s scattering angle be sensitive to the fireball?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466937" y="2265474"/>
            <a:ext cx="208626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Radius of spectator’s spot is provided by fit.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-809404" y="3917204"/>
            <a:ext cx="19874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Scattering angle [</a:t>
            </a:r>
            <a:r>
              <a:rPr lang="en-US" sz="1400" b="1" dirty="0" err="1" smtClean="0"/>
              <a:t>deg</a:t>
            </a:r>
            <a:r>
              <a:rPr lang="en-US" sz="1400" b="1" dirty="0" smtClean="0"/>
              <a:t>]</a:t>
            </a:r>
            <a:endParaRPr lang="ru-RU" sz="1400" b="1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340876" y="4234922"/>
            <a:ext cx="19874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Scattering angle [</a:t>
            </a:r>
            <a:r>
              <a:rPr lang="en-US" sz="1400" b="1" dirty="0" err="1" smtClean="0"/>
              <a:t>deg</a:t>
            </a:r>
            <a:r>
              <a:rPr lang="en-US" sz="1400" b="1" dirty="0" smtClean="0"/>
              <a:t>]</a:t>
            </a:r>
            <a:endParaRPr lang="ru-RU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27262" y="4174068"/>
            <a:ext cx="17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LA-QGSM model</a:t>
            </a:r>
            <a:endParaRPr 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09259" y="3459801"/>
            <a:ext cx="2289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Free spectators (</a:t>
            </a:r>
            <a:r>
              <a:rPr lang="en-US" sz="1600" dirty="0" err="1" smtClean="0"/>
              <a:t>protons&amp;neutrons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23528" y="5877272"/>
            <a:ext cx="79928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According to the models, the size  of the spectator’s spot (scattering angle) depends on the impact parameter. It reflects </a:t>
            </a:r>
            <a:r>
              <a:rPr lang="en-US" sz="1600" b="1" dirty="0">
                <a:solidFill>
                  <a:srgbClr val="C00000"/>
                </a:solidFill>
              </a:rPr>
              <a:t>the spectator’s transverse momenta obtained from fireball.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Can it be used to probe the fireball properties?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61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86" y="2963380"/>
            <a:ext cx="3173110" cy="22592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696" y="2963380"/>
            <a:ext cx="3041038" cy="21784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ctr" defTabSz="9142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C00000"/>
                </a:solidFill>
              </a:rPr>
              <a:t>Reconstruction of energy of  spectators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F6F4F-8222-4EC3-B6DC-F0E3AC401B10}"/>
              </a:ext>
            </a:extLst>
          </p:cNvPr>
          <p:cNvSpPr txBox="1"/>
          <p:nvPr/>
        </p:nvSpPr>
        <p:spPr>
          <a:xfrm>
            <a:off x="6752754" y="1263053"/>
            <a:ext cx="222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a typeface="FreeSans" panose="020B0504020202020204" pitchFamily="34" charset="2"/>
                <a:cs typeface="FreeSans" panose="020B0504020202020204" pitchFamily="34" charset="2"/>
              </a:rPr>
              <a:t>E_fit is a volume of a cone</a:t>
            </a:r>
            <a:endParaRPr lang="ru-RU" sz="1400" b="1" dirty="0"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AABC37-3FA8-49BA-A357-24B80F8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622" y="1508838"/>
            <a:ext cx="2059112" cy="1249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6339862" y="1930925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 [MeV]</a:t>
            </a:r>
            <a:endParaRPr lang="ru-RU" sz="1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E60154-23C1-4EED-BA85-AD470A739AFE}"/>
              </a:ext>
            </a:extLst>
          </p:cNvPr>
          <p:cNvSpPr/>
          <p:nvPr/>
        </p:nvSpPr>
        <p:spPr>
          <a:xfrm>
            <a:off x="6203457" y="3054435"/>
            <a:ext cx="997389" cy="300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350" dirty="0"/>
              <a:t>DCM-SMM </a:t>
            </a:r>
            <a:endParaRPr lang="ru-RU" sz="135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99448" y="5456438"/>
            <a:ext cx="4067267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A. O. </a:t>
            </a:r>
            <a:r>
              <a:rPr lang="en-US" sz="1400" dirty="0" err="1"/>
              <a:t>Svetlichnyi</a:t>
            </a:r>
            <a:r>
              <a:rPr lang="en-US" sz="1400" dirty="0"/>
              <a:t> and I. A. </a:t>
            </a:r>
            <a:r>
              <a:rPr lang="en-US" sz="1400" dirty="0" err="1"/>
              <a:t>Pshenichnov</a:t>
            </a:r>
            <a:r>
              <a:rPr lang="en-US" sz="1400" dirty="0"/>
              <a:t>, </a:t>
            </a:r>
            <a:endParaRPr lang="ru-RU" sz="1400" dirty="0"/>
          </a:p>
          <a:p>
            <a:r>
              <a:rPr lang="en-US" sz="1400" dirty="0" smtClean="0"/>
              <a:t>Formation </a:t>
            </a:r>
            <a:r>
              <a:rPr lang="en-US" sz="1400" dirty="0"/>
              <a:t>of Free and Bound Spectator </a:t>
            </a:r>
            <a:r>
              <a:rPr lang="en-US" sz="1400" dirty="0" smtClean="0"/>
              <a:t>Nucleons in </a:t>
            </a:r>
            <a:r>
              <a:rPr lang="en-US" sz="1400" dirty="0"/>
              <a:t>Hadronic Interactions between Relativistic </a:t>
            </a:r>
            <a:r>
              <a:rPr lang="en-US" sz="1400" dirty="0" smtClean="0"/>
              <a:t>Nuclei,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Bulletin of the Russian Academy of Sciences: Physics, 2020, Vol. 84, No. 8, pp. 911–91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9856" y="498633"/>
            <a:ext cx="849694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 depositions in </a:t>
            </a:r>
            <a:r>
              <a:rPr lang="en-US" sz="1600" dirty="0" err="1" smtClean="0"/>
              <a:t>FHCal</a:t>
            </a:r>
            <a:r>
              <a:rPr lang="en-US" sz="1600" dirty="0" smtClean="0"/>
              <a:t> strongly depends on the composition of the free and bound spectators.</a:t>
            </a:r>
          </a:p>
          <a:p>
            <a:r>
              <a:rPr lang="en-US" sz="1600" dirty="0" smtClean="0"/>
              <a:t>Most of bound spectators escape in beam hole, while free spectators deposit energy in </a:t>
            </a:r>
            <a:r>
              <a:rPr lang="en-US" sz="1600" dirty="0" err="1" smtClean="0"/>
              <a:t>FHCal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70" y="1230466"/>
            <a:ext cx="2448272" cy="19565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61458" y="1412776"/>
            <a:ext cx="3781504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Subtracting the pion energy contribution from the </a:t>
            </a:r>
            <a:r>
              <a:rPr lang="en-US" sz="1600" dirty="0" err="1" smtClean="0"/>
              <a:t>FHCal</a:t>
            </a:r>
            <a:r>
              <a:rPr lang="en-US" sz="1600" dirty="0" smtClean="0"/>
              <a:t> full energy one can obtain the energy of spectators which is sensitive to the fragmentation model. </a:t>
            </a:r>
            <a:endParaRPr lang="ru-RU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A71CA8-A170-4DDF-ACCE-E25F1E0106AE}"/>
              </a:ext>
            </a:extLst>
          </p:cNvPr>
          <p:cNvSpPr txBox="1"/>
          <p:nvPr/>
        </p:nvSpPr>
        <p:spPr>
          <a:xfrm>
            <a:off x="3059832" y="3054435"/>
            <a:ext cx="877163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b="1" dirty="0"/>
              <a:t>LA-QGSM</a:t>
            </a:r>
            <a:endParaRPr lang="ru-RU" sz="1350" b="1" dirty="0"/>
          </a:p>
        </p:txBody>
      </p:sp>
      <p:sp>
        <p:nvSpPr>
          <p:cNvPr id="29" name="Стрелка вправо 28"/>
          <p:cNvSpPr/>
          <p:nvPr/>
        </p:nvSpPr>
        <p:spPr>
          <a:xfrm rot="7656094">
            <a:off x="4047601" y="2685854"/>
            <a:ext cx="465259" cy="14401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2397910">
            <a:off x="6057339" y="2648046"/>
            <a:ext cx="465259" cy="1267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90497" y="5741255"/>
            <a:ext cx="358382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Composition of free and bound spectators depends on centrality and can be used for the centrality determination.</a:t>
            </a:r>
            <a:endParaRPr lang="ru-RU" sz="1600" dirty="0"/>
          </a:p>
        </p:txBody>
      </p:sp>
      <p:sp>
        <p:nvSpPr>
          <p:cNvPr id="33" name="Двойная стрелка влево/вправо 32"/>
          <p:cNvSpPr/>
          <p:nvPr/>
        </p:nvSpPr>
        <p:spPr>
          <a:xfrm>
            <a:off x="3852496" y="6001524"/>
            <a:ext cx="359463" cy="235788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7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6665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Publication activity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7938628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 A</a:t>
            </a:r>
            <a:r>
              <a:rPr lang="en-US" sz="1400" dirty="0">
                <a:latin typeface="+mj-lt"/>
              </a:rPr>
              <a:t>. Ivashkin, D. </a:t>
            </a:r>
            <a:r>
              <a:rPr lang="en-US" sz="1400" dirty="0" err="1">
                <a:latin typeface="+mj-lt"/>
              </a:rPr>
              <a:t>Finogeev</a:t>
            </a:r>
            <a:r>
              <a:rPr lang="en-US" sz="1400" dirty="0">
                <a:latin typeface="+mj-lt"/>
              </a:rPr>
              <a:t>, M. </a:t>
            </a:r>
            <a:r>
              <a:rPr lang="en-US" sz="1400" dirty="0" err="1">
                <a:latin typeface="+mj-lt"/>
              </a:rPr>
              <a:t>Golubeva</a:t>
            </a:r>
            <a:r>
              <a:rPr lang="en-US" sz="1400" dirty="0">
                <a:latin typeface="+mj-lt"/>
              </a:rPr>
              <a:t> et al., </a:t>
            </a:r>
            <a:r>
              <a:rPr lang="en-US" sz="1400" b="1" dirty="0">
                <a:latin typeface="+mj-lt"/>
              </a:rPr>
              <a:t>Compact segmented hadron calorimeter for detection of low energy spectators at MPD/NICA facility</a:t>
            </a:r>
            <a:r>
              <a:rPr lang="en-US" sz="1400" dirty="0">
                <a:latin typeface="+mj-lt"/>
              </a:rPr>
              <a:t>, </a:t>
            </a:r>
            <a:r>
              <a:rPr lang="en-US" sz="1400" b="1" dirty="0">
                <a:latin typeface="+mj-lt"/>
              </a:rPr>
              <a:t>Nuclear </a:t>
            </a:r>
            <a:r>
              <a:rPr lang="en-US" sz="1400" b="1" dirty="0" smtClean="0">
                <a:latin typeface="+mj-lt"/>
              </a:rPr>
              <a:t>Inst. and </a:t>
            </a:r>
            <a:r>
              <a:rPr lang="en-US" sz="1400" b="1" dirty="0">
                <a:latin typeface="+mj-lt"/>
              </a:rPr>
              <a:t>Methods </a:t>
            </a:r>
            <a:r>
              <a:rPr lang="en-US" sz="1400" dirty="0">
                <a:latin typeface="+mj-lt"/>
              </a:rPr>
              <a:t>in Physics Research, A (2019), </a:t>
            </a:r>
            <a:r>
              <a:rPr lang="en-US" sz="1400" u="sng" dirty="0">
                <a:latin typeface="+mj-lt"/>
              </a:rPr>
              <a:t>https://doi.org/10.1016/j.nima.2019.05.081</a:t>
            </a:r>
            <a:r>
              <a:rPr lang="en-US" sz="1400" u="sng" dirty="0" smtClean="0">
                <a:latin typeface="+mj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Nikolay </a:t>
            </a:r>
            <a:r>
              <a:rPr lang="en-US" sz="1400" dirty="0" err="1">
                <a:latin typeface="+mj-lt"/>
              </a:rPr>
              <a:t>Karpushkin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Fedor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Guber</a:t>
            </a:r>
            <a:r>
              <a:rPr lang="en-US" sz="1400" dirty="0">
                <a:latin typeface="+mj-lt"/>
              </a:rPr>
              <a:t>, and Alexander </a:t>
            </a:r>
            <a:r>
              <a:rPr lang="en-US" sz="1400" dirty="0" smtClean="0">
                <a:latin typeface="+mj-lt"/>
              </a:rPr>
              <a:t>Ivashkin, </a:t>
            </a:r>
            <a:r>
              <a:rPr lang="en-US" sz="1400" b="1" dirty="0">
                <a:latin typeface="+mj-lt"/>
              </a:rPr>
              <a:t>Application of the </a:t>
            </a:r>
            <a:r>
              <a:rPr lang="en-US" sz="1400" b="1" dirty="0" err="1">
                <a:latin typeface="+mj-lt"/>
              </a:rPr>
              <a:t>Prony</a:t>
            </a:r>
            <a:r>
              <a:rPr lang="en-US" sz="1400" b="1" dirty="0">
                <a:latin typeface="+mj-lt"/>
              </a:rPr>
              <a:t> least </a:t>
            </a:r>
            <a:r>
              <a:rPr lang="en-US" sz="1400" b="1" dirty="0" smtClean="0">
                <a:latin typeface="+mj-lt"/>
              </a:rPr>
              <a:t>squares method </a:t>
            </a:r>
            <a:r>
              <a:rPr lang="en-US" sz="1400" b="1" dirty="0">
                <a:latin typeface="+mj-lt"/>
              </a:rPr>
              <a:t>for fitting signal </a:t>
            </a:r>
            <a:r>
              <a:rPr lang="en-US" sz="1400" b="1" dirty="0" smtClean="0">
                <a:latin typeface="+mj-lt"/>
              </a:rPr>
              <a:t>waveforms measured </a:t>
            </a:r>
            <a:r>
              <a:rPr lang="en-US" sz="1400" b="1" dirty="0">
                <a:latin typeface="+mj-lt"/>
              </a:rPr>
              <a:t>by sampling </a:t>
            </a:r>
            <a:r>
              <a:rPr lang="en-US" sz="1400" b="1" dirty="0" smtClean="0">
                <a:latin typeface="+mj-lt"/>
              </a:rPr>
              <a:t>ADC,</a:t>
            </a:r>
            <a:r>
              <a:rPr lang="en-US" sz="1400" dirty="0">
                <a:latin typeface="+mj-lt"/>
              </a:rPr>
              <a:t> </a:t>
            </a:r>
            <a:r>
              <a:rPr lang="en-US" sz="1400" b="1" dirty="0">
                <a:latin typeface="+mj-lt"/>
              </a:rPr>
              <a:t>AIP Conference Proceedings 2163</a:t>
            </a:r>
            <a:r>
              <a:rPr lang="en-US" sz="1400" dirty="0">
                <a:latin typeface="+mj-lt"/>
              </a:rPr>
              <a:t>, 030006 (2019); </a:t>
            </a:r>
            <a:r>
              <a:rPr lang="en-US" sz="1400" u="sng" dirty="0" smtClean="0">
                <a:latin typeface="+mj-lt"/>
              </a:rPr>
              <a:t>https</a:t>
            </a:r>
            <a:r>
              <a:rPr lang="en-US" sz="1400" u="sng" dirty="0">
                <a:latin typeface="+mj-lt"/>
              </a:rPr>
              <a:t>://doi.org/10.1063/1.5130092</a:t>
            </a:r>
            <a:endParaRPr lang="en-US" sz="1400" u="sng" dirty="0" smtClean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Alexander O. </a:t>
            </a:r>
            <a:r>
              <a:rPr lang="en-US" sz="1400" dirty="0" err="1">
                <a:latin typeface="+mj-lt"/>
              </a:rPr>
              <a:t>Strizhak</a:t>
            </a:r>
            <a:r>
              <a:rPr lang="en-US" sz="1400" dirty="0">
                <a:latin typeface="+mj-lt"/>
              </a:rPr>
              <a:t>, and Alexander P. </a:t>
            </a:r>
            <a:r>
              <a:rPr lang="en-US" sz="1400" dirty="0" smtClean="0">
                <a:latin typeface="+mj-lt"/>
              </a:rPr>
              <a:t>Ivashkin, </a:t>
            </a:r>
            <a:r>
              <a:rPr lang="en-US" sz="1400" b="1" dirty="0">
                <a:latin typeface="+mj-lt"/>
              </a:rPr>
              <a:t>Test of modules for Forward Hadron</a:t>
            </a:r>
          </a:p>
          <a:p>
            <a:r>
              <a:rPr lang="en-US" sz="1400" b="1" dirty="0" smtClean="0">
                <a:latin typeface="+mj-lt"/>
              </a:rPr>
              <a:t>        Calorimeter </a:t>
            </a:r>
            <a:r>
              <a:rPr lang="en-US" sz="1400" b="1" dirty="0">
                <a:latin typeface="+mj-lt"/>
              </a:rPr>
              <a:t>at MPD/NICA </a:t>
            </a:r>
            <a:r>
              <a:rPr lang="en-US" sz="1400" b="1" dirty="0" smtClean="0">
                <a:latin typeface="+mj-lt"/>
              </a:rPr>
              <a:t>facility, </a:t>
            </a:r>
            <a:r>
              <a:rPr lang="en-US" sz="1400" b="1" dirty="0">
                <a:latin typeface="+mj-lt"/>
              </a:rPr>
              <a:t>AIP Conference Proceedings 2163</a:t>
            </a:r>
            <a:r>
              <a:rPr lang="en-US" sz="1400" dirty="0">
                <a:latin typeface="+mj-lt"/>
              </a:rPr>
              <a:t>, 030013 (2019); </a:t>
            </a:r>
            <a:endParaRPr lang="en-US" sz="1400" dirty="0" smtClean="0">
              <a:latin typeface="+mj-lt"/>
            </a:endParaRP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</a:t>
            </a:r>
            <a:r>
              <a:rPr lang="en-US" sz="1400" u="sng" dirty="0" smtClean="0">
                <a:latin typeface="+mj-lt"/>
              </a:rPr>
              <a:t>https</a:t>
            </a:r>
            <a:r>
              <a:rPr lang="en-US" sz="1400" u="sng" dirty="0">
                <a:latin typeface="+mj-lt"/>
              </a:rPr>
              <a:t>://</a:t>
            </a:r>
            <a:r>
              <a:rPr lang="en-US" sz="1400" u="sng" dirty="0" smtClean="0">
                <a:latin typeface="+mj-lt"/>
              </a:rPr>
              <a:t>doi.org/10.1063/1.5130099</a:t>
            </a:r>
          </a:p>
          <a:p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A. Ivashkin, D. </a:t>
            </a:r>
            <a:r>
              <a:rPr lang="en-US" sz="1400" dirty="0" err="1">
                <a:latin typeface="+mj-lt"/>
              </a:rPr>
              <a:t>Finogeev</a:t>
            </a:r>
            <a:r>
              <a:rPr lang="en-US" sz="1400" dirty="0">
                <a:latin typeface="+mj-lt"/>
              </a:rPr>
              <a:t>, M. </a:t>
            </a:r>
            <a:r>
              <a:rPr lang="en-US" sz="1400" dirty="0" err="1">
                <a:latin typeface="+mj-lt"/>
              </a:rPr>
              <a:t>Golubeva</a:t>
            </a:r>
            <a:r>
              <a:rPr lang="en-US" sz="1400" dirty="0">
                <a:latin typeface="+mj-lt"/>
              </a:rPr>
              <a:t> et al</a:t>
            </a:r>
            <a:r>
              <a:rPr lang="en-US" sz="1400" dirty="0" smtClean="0">
                <a:latin typeface="+mj-lt"/>
              </a:rPr>
              <a:t>.,</a:t>
            </a:r>
            <a:r>
              <a:rPr lang="en-US" sz="1400" b="1" dirty="0">
                <a:latin typeface="+mj-lt"/>
              </a:rPr>
              <a:t> Determination of geometry of heavy ion collisions with</a:t>
            </a:r>
          </a:p>
          <a:p>
            <a:r>
              <a:rPr lang="en-US" sz="1400" b="1" dirty="0" smtClean="0">
                <a:latin typeface="+mj-lt"/>
              </a:rPr>
              <a:t>       forward </a:t>
            </a:r>
            <a:r>
              <a:rPr lang="en-US" sz="1400" b="1" dirty="0">
                <a:latin typeface="+mj-lt"/>
              </a:rPr>
              <a:t>hadron calorimeter (</a:t>
            </a:r>
            <a:r>
              <a:rPr lang="en-US" sz="1400" b="1" dirty="0" err="1">
                <a:latin typeface="+mj-lt"/>
              </a:rPr>
              <a:t>FHCal</a:t>
            </a:r>
            <a:r>
              <a:rPr lang="en-US" sz="1400" b="1" dirty="0">
                <a:latin typeface="+mj-lt"/>
              </a:rPr>
              <a:t>) at </a:t>
            </a:r>
            <a:r>
              <a:rPr lang="en-US" sz="1400" b="1" dirty="0" smtClean="0">
                <a:latin typeface="+mj-lt"/>
              </a:rPr>
              <a:t>MPD/NICA, </a:t>
            </a:r>
            <a:r>
              <a:rPr lang="en-US" sz="1400" b="1" dirty="0">
                <a:latin typeface="+mj-lt"/>
              </a:rPr>
              <a:t>EPJ Web of Conferences 204</a:t>
            </a:r>
            <a:r>
              <a:rPr lang="en-US" sz="1400" dirty="0">
                <a:latin typeface="+mj-lt"/>
              </a:rPr>
              <a:t>, 0 (2019</a:t>
            </a:r>
            <a:r>
              <a:rPr lang="en-US" sz="1400" dirty="0" smtClean="0">
                <a:latin typeface="+mj-lt"/>
              </a:rPr>
              <a:t>);</a:t>
            </a:r>
          </a:p>
          <a:p>
            <a:r>
              <a:rPr lang="en-US" sz="1400" dirty="0" smtClean="0">
                <a:latin typeface="+mj-lt"/>
              </a:rPr>
              <a:t>       </a:t>
            </a:r>
            <a:r>
              <a:rPr lang="en-US" sz="1400" u="sng" dirty="0" smtClean="0">
                <a:latin typeface="+mj-lt"/>
              </a:rPr>
              <a:t>https</a:t>
            </a:r>
            <a:r>
              <a:rPr lang="en-US" sz="1400" u="sng" dirty="0">
                <a:latin typeface="+mj-lt"/>
              </a:rPr>
              <a:t>://doi.org/10.1051/epjconf /201920407002</a:t>
            </a:r>
          </a:p>
          <a:p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A. Ivashkin, </a:t>
            </a:r>
            <a:r>
              <a:rPr lang="en-US" sz="1400" dirty="0" smtClean="0">
                <a:latin typeface="+mj-lt"/>
              </a:rPr>
              <a:t>M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Golubeva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F.Guber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et al</a:t>
            </a:r>
            <a:r>
              <a:rPr lang="en-US" sz="1400" dirty="0" smtClean="0">
                <a:latin typeface="+mj-lt"/>
              </a:rPr>
              <a:t>., </a:t>
            </a:r>
            <a:r>
              <a:rPr lang="en-US" sz="1400" b="1" dirty="0">
                <a:latin typeface="+mj-lt"/>
              </a:rPr>
              <a:t>Amplitude parameters of modules for hadron calorimeter</a:t>
            </a:r>
          </a:p>
          <a:p>
            <a:r>
              <a:rPr lang="en-US" sz="1400" b="1" dirty="0" smtClean="0">
                <a:latin typeface="+mj-lt"/>
              </a:rPr>
              <a:t>        at MPD/NICA, Journal </a:t>
            </a:r>
            <a:r>
              <a:rPr lang="en-US" sz="1400" b="1" dirty="0">
                <a:latin typeface="+mj-lt"/>
              </a:rPr>
              <a:t>of Instrumentation</a:t>
            </a:r>
            <a:r>
              <a:rPr lang="en-US" sz="1400" dirty="0">
                <a:latin typeface="+mj-lt"/>
              </a:rPr>
              <a:t>, Volume 15, June </a:t>
            </a:r>
            <a:r>
              <a:rPr lang="en-US" sz="1400" dirty="0" smtClean="0">
                <a:latin typeface="+mj-lt"/>
              </a:rPr>
              <a:t>2020</a:t>
            </a:r>
          </a:p>
          <a:p>
            <a:r>
              <a:rPr lang="en-US" sz="1400" dirty="0" smtClean="0">
                <a:latin typeface="+mj-lt"/>
              </a:rPr>
              <a:t>        </a:t>
            </a:r>
            <a:r>
              <a:rPr lang="en-US" sz="1400" u="sng" dirty="0" smtClean="0">
                <a:latin typeface="+mj-lt"/>
              </a:rPr>
              <a:t>https</a:t>
            </a:r>
            <a:r>
              <a:rPr lang="en-US" sz="1400" u="sng" dirty="0">
                <a:latin typeface="+mj-lt"/>
              </a:rPr>
              <a:t>://doi.org/10.1088/1748-0221/15/06/C06044</a:t>
            </a:r>
            <a:endParaRPr lang="en-US" sz="1400" u="sng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981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95" y="0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Future plans: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087" y="1052736"/>
            <a:ext cx="7859216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Further development of </a:t>
            </a:r>
            <a:r>
              <a:rPr lang="en-US" b="1" dirty="0" err="1" smtClean="0"/>
              <a:t>FHCal</a:t>
            </a:r>
            <a:r>
              <a:rPr lang="en-US" b="1" dirty="0" smtClean="0"/>
              <a:t> readout;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Integration of </a:t>
            </a:r>
            <a:r>
              <a:rPr lang="en-US" b="1" dirty="0" err="1" smtClean="0"/>
              <a:t>FHCal</a:t>
            </a:r>
            <a:r>
              <a:rPr lang="en-US" b="1" dirty="0" smtClean="0"/>
              <a:t> to MPD setup;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Implementation of </a:t>
            </a:r>
            <a:r>
              <a:rPr lang="en-US" b="1" dirty="0" err="1" smtClean="0"/>
              <a:t>FHCal</a:t>
            </a:r>
            <a:r>
              <a:rPr lang="en-US" b="1" dirty="0" smtClean="0"/>
              <a:t> calibration procedure in </a:t>
            </a:r>
            <a:r>
              <a:rPr lang="en-US" b="1" dirty="0" err="1" smtClean="0"/>
              <a:t>MPDRoot</a:t>
            </a:r>
            <a:r>
              <a:rPr lang="en-US" b="1" dirty="0"/>
              <a:t> </a:t>
            </a:r>
            <a:r>
              <a:rPr lang="en-US" b="1" dirty="0" smtClean="0"/>
              <a:t>environment;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Development of methods for collision centrality determination;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Search for new observables to characterize the properties of spectators;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Subtraction of the energy contributions in </a:t>
            </a:r>
            <a:r>
              <a:rPr lang="en-US" b="1" dirty="0" err="1" smtClean="0"/>
              <a:t>FHCal</a:t>
            </a:r>
            <a:r>
              <a:rPr lang="en-US" b="1" dirty="0" smtClean="0"/>
              <a:t> from non-spectator particles;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Test and comparisons of different fragmentation models.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1954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9671" y="1988840"/>
            <a:ext cx="5184576" cy="110799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Thank </a:t>
            </a:r>
            <a:r>
              <a:rPr lang="en-US" sz="6600" b="1" dirty="0" smtClean="0">
                <a:solidFill>
                  <a:srgbClr val="FF0000"/>
                </a:solidFill>
              </a:rPr>
              <a:t>you!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226" y="3015166"/>
            <a:ext cx="5931922" cy="2249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87" y="655166"/>
            <a:ext cx="4295625" cy="1968700"/>
          </a:xfrm>
          <a:prstGeom prst="rect">
            <a:avLst/>
          </a:prstGeom>
        </p:spPr>
      </p:pic>
      <p:sp>
        <p:nvSpPr>
          <p:cNvPr id="45059" name="Rectangle 10"/>
          <p:cNvSpPr>
            <a:spLocks noGrp="1" noChangeArrowheads="1"/>
          </p:cNvSpPr>
          <p:nvPr>
            <p:ph type="title"/>
          </p:nvPr>
        </p:nvSpPr>
        <p:spPr>
          <a:xfrm>
            <a:off x="1" y="-27384"/>
            <a:ext cx="9125148" cy="4128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ru-RU" sz="2400" b="1" dirty="0" smtClean="0">
                <a:solidFill>
                  <a:srgbClr val="C00000"/>
                </a:solidFill>
              </a:rPr>
              <a:t>Spectators in ion collisions.</a:t>
            </a: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66387" y="6359483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193226" y="3154482"/>
            <a:ext cx="2170862" cy="648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H="1" flipV="1">
            <a:off x="2627784" y="2199908"/>
            <a:ext cx="184892" cy="716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3909698"/>
            <a:ext cx="272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Reaction plane: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plane of </a:t>
            </a:r>
            <a:r>
              <a:rPr lang="en-GB" sz="2000" b="1" i="1" dirty="0" smtClean="0">
                <a:solidFill>
                  <a:srgbClr val="C00000"/>
                </a:solidFill>
              </a:rPr>
              <a:t>b</a:t>
            </a:r>
            <a:r>
              <a:rPr lang="en-GB" sz="2000" dirty="0" smtClean="0">
                <a:solidFill>
                  <a:srgbClr val="C00000"/>
                </a:solidFill>
              </a:rPr>
              <a:t> and </a:t>
            </a:r>
            <a:r>
              <a:rPr lang="en-GB" sz="2000" b="1" i="1" dirty="0" smtClean="0">
                <a:solidFill>
                  <a:srgbClr val="C00000"/>
                </a:solidFill>
              </a:rPr>
              <a:t>Z</a:t>
            </a:r>
            <a:r>
              <a:rPr lang="en-GB" sz="2000" dirty="0" smtClean="0">
                <a:solidFill>
                  <a:srgbClr val="C00000"/>
                </a:solidFill>
              </a:rPr>
              <a:t> (beam).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8723" y="2815111"/>
            <a:ext cx="132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spectators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637" y="918487"/>
            <a:ext cx="4389500" cy="1402202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5356804" y="2329957"/>
            <a:ext cx="0" cy="8152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956376" y="2317072"/>
            <a:ext cx="0" cy="6980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</p:cNvCxnSpPr>
          <p:nvPr/>
        </p:nvCxnSpPr>
        <p:spPr>
          <a:xfrm>
            <a:off x="3051579" y="3215221"/>
            <a:ext cx="793337" cy="1214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5523894"/>
            <a:ext cx="820891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Spectators are effective tool in the measurements of  centrality and the reaction plane of collisions.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Spectators are sensitive to the fragmentation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Can spectators be an additional probe of the fireball?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7944" y="548680"/>
            <a:ext cx="502618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Spectators – non-interacting projectile nuclear fragments.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240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92" y="8367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Detector tasks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4" y="2492896"/>
            <a:ext cx="3744416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 for </a:t>
            </a:r>
            <a:r>
              <a:rPr lang="en-US" dirty="0" err="1" smtClean="0"/>
              <a:t>FHCal</a:t>
            </a:r>
            <a:r>
              <a:rPr lang="en-US" dirty="0" smtClean="0"/>
              <a:t> readout.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FHCal</a:t>
            </a:r>
            <a:r>
              <a:rPr lang="en-US" dirty="0" smtClean="0"/>
              <a:t> modules characterization.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 for energy calibration.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FHCal</a:t>
            </a:r>
            <a:r>
              <a:rPr lang="en-US" dirty="0" smtClean="0"/>
              <a:t> centrality trigger.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Detector Control System. </a:t>
            </a:r>
          </a:p>
        </p:txBody>
      </p:sp>
    </p:spTree>
    <p:extLst>
      <p:ext uri="{BB962C8B-B14F-4D97-AF65-F5344CB8AC3E}">
        <p14:creationId xmlns:p14="http://schemas.microsoft.com/office/powerpoint/2010/main" val="299177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688400" cy="2877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556792"/>
            <a:ext cx="2078916" cy="1871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944" y="3861048"/>
            <a:ext cx="8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FHCal</a:t>
            </a:r>
            <a:endParaRPr lang="ru-RU" b="1" dirty="0"/>
          </a:p>
        </p:txBody>
      </p:sp>
      <p:cxnSp>
        <p:nvCxnSpPr>
          <p:cNvPr id="11" name="Прямая со стрелкой 10"/>
          <p:cNvCxnSpPr>
            <a:stCxn id="9" idx="0"/>
          </p:cNvCxnSpPr>
          <p:nvPr/>
        </p:nvCxnSpPr>
        <p:spPr>
          <a:xfrm flipV="1">
            <a:off x="4468257" y="2996952"/>
            <a:ext cx="247759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347864" y="2420889"/>
            <a:ext cx="1008112" cy="1440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79512" y="4293096"/>
            <a:ext cx="403244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u="sng" dirty="0">
                <a:latin typeface="Calibri" pitchFamily="34" charset="0"/>
              </a:rPr>
              <a:t>Two </a:t>
            </a:r>
            <a:r>
              <a:rPr lang="en-US" altLang="ru-RU" sz="1800" b="1" u="sng" dirty="0" smtClean="0">
                <a:latin typeface="Calibri" pitchFamily="34" charset="0"/>
              </a:rPr>
              <a:t>arms </a:t>
            </a:r>
            <a:r>
              <a:rPr lang="en-US" altLang="ru-RU" sz="1800" b="1" u="sng" dirty="0">
                <a:latin typeface="Calibri" pitchFamily="34" charset="0"/>
              </a:rPr>
              <a:t>of hadron </a:t>
            </a:r>
            <a:r>
              <a:rPr lang="en-US" altLang="ru-RU" sz="1800" b="1" u="sng" dirty="0" smtClean="0">
                <a:latin typeface="Calibri" pitchFamily="34" charset="0"/>
              </a:rPr>
              <a:t>calorimeter</a:t>
            </a:r>
            <a:r>
              <a:rPr lang="en-US" altLang="ru-RU" sz="1800" b="1" dirty="0" smtClean="0">
                <a:latin typeface="Calibri" pitchFamily="34" charset="0"/>
              </a:rPr>
              <a:t> at </a:t>
            </a:r>
            <a:r>
              <a:rPr lang="en-US" altLang="ru-RU" sz="1800" b="1" dirty="0">
                <a:latin typeface="Calibri" pitchFamily="34" charset="0"/>
              </a:rPr>
              <a:t>opposite sides in forward </a:t>
            </a:r>
            <a:r>
              <a:rPr lang="en-US" altLang="ru-RU" sz="1800" b="1" dirty="0" smtClean="0">
                <a:latin typeface="Calibri" pitchFamily="34" charset="0"/>
              </a:rPr>
              <a:t>regions</a:t>
            </a:r>
            <a:r>
              <a:rPr lang="en-US" altLang="ru-RU" sz="1800" b="1" dirty="0">
                <a:latin typeface="Calibri" pitchFamily="34" charset="0"/>
              </a:rPr>
              <a:t>.</a:t>
            </a:r>
            <a:endParaRPr lang="en-US" altLang="ru-RU" sz="1800" b="1" dirty="0" smtClean="0"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>
                <a:latin typeface="Calibri" pitchFamily="34" charset="0"/>
              </a:rPr>
              <a:t>A</a:t>
            </a:r>
            <a:r>
              <a:rPr lang="en-US" altLang="ru-RU" sz="1800" b="1" dirty="0" smtClean="0">
                <a:latin typeface="Calibri" pitchFamily="34" charset="0"/>
              </a:rPr>
              <a:t>t </a:t>
            </a:r>
            <a:r>
              <a:rPr lang="en-US" altLang="ru-RU" sz="1800" b="1" dirty="0">
                <a:latin typeface="Calibri" pitchFamily="34" charset="0"/>
              </a:rPr>
              <a:t>the distance </a:t>
            </a:r>
            <a:r>
              <a:rPr lang="en-US" altLang="ru-RU" sz="1800" b="1" dirty="0" smtClean="0">
                <a:latin typeface="Calibri" pitchFamily="34" charset="0"/>
              </a:rPr>
              <a:t>3.2 </a:t>
            </a:r>
            <a:r>
              <a:rPr lang="en-US" altLang="ru-RU" sz="1800" b="1" dirty="0">
                <a:latin typeface="Calibri" pitchFamily="34" charset="0"/>
              </a:rPr>
              <a:t>meters from the interaction point</a:t>
            </a:r>
            <a:r>
              <a:rPr lang="en-US" altLang="ru-RU" sz="1800" b="1" dirty="0" smtClean="0">
                <a:latin typeface="Calibri" pitchFamily="34" charset="0"/>
              </a:rPr>
              <a:t>.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 smtClean="0">
                <a:latin typeface="Calibri" pitchFamily="34" charset="0"/>
              </a:rPr>
              <a:t>Available acceptance corresponds to </a:t>
            </a:r>
            <a:r>
              <a:rPr lang="en-US" altLang="ru-RU" sz="1800" b="1" dirty="0" err="1" smtClean="0">
                <a:latin typeface="Calibri" pitchFamily="34" charset="0"/>
              </a:rPr>
              <a:t>pseudorapidity</a:t>
            </a:r>
            <a:r>
              <a:rPr lang="en-US" altLang="ru-RU" sz="1800" b="1" dirty="0" smtClean="0">
                <a:latin typeface="Calibri" pitchFamily="34" charset="0"/>
              </a:rPr>
              <a:t>   2.0&lt;</a:t>
            </a:r>
            <a:r>
              <a:rPr lang="en-US" altLang="ru-RU" sz="1800" b="1" dirty="0" smtClean="0">
                <a:latin typeface="Calibri" pitchFamily="34" charset="0"/>
                <a:sym typeface="Symbol"/>
              </a:rPr>
              <a:t> &lt;5.0</a:t>
            </a:r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4077072"/>
            <a:ext cx="410445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FHCAL consists </a:t>
            </a:r>
            <a:r>
              <a:rPr lang="en-US" b="1" dirty="0"/>
              <a:t>of </a:t>
            </a:r>
            <a:r>
              <a:rPr lang="en-US" b="1" dirty="0" smtClean="0"/>
              <a:t>2x44 modules.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~1x1 </a:t>
            </a:r>
            <a:r>
              <a:rPr lang="en-US" b="1" dirty="0"/>
              <a:t>m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each part.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Beam hole 15x15 cm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  <a:endParaRPr lang="ru-RU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Lead/scintillator sampling calorimeter.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Longitudinal segmentation;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Light readout- WLS-fibers;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7 sections/photodetectors in each module.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380312" y="1700808"/>
            <a:ext cx="1581943" cy="1552465"/>
            <a:chOff x="901838" y="501362"/>
            <a:chExt cx="5117961" cy="5300724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901838" y="501362"/>
              <a:ext cx="5117961" cy="5300724"/>
              <a:chOff x="2363" y="0"/>
              <a:chExt cx="3078222" cy="2869303"/>
            </a:xfrm>
          </p:grpSpPr>
          <p:grpSp>
            <p:nvGrpSpPr>
              <p:cNvPr id="21" name="Group 5"/>
              <p:cNvGrpSpPr>
                <a:grpSpLocks/>
              </p:cNvGrpSpPr>
              <p:nvPr/>
            </p:nvGrpSpPr>
            <p:grpSpPr bwMode="auto">
              <a:xfrm>
                <a:off x="2363" y="0"/>
                <a:ext cx="3078222" cy="2869303"/>
                <a:chOff x="1228457" y="0"/>
                <a:chExt cx="1561" cy="1634"/>
              </a:xfrm>
            </p:grpSpPr>
            <p:grpSp>
              <p:nvGrpSpPr>
                <p:cNvPr id="27" name="Group 6"/>
                <p:cNvGrpSpPr>
                  <a:grpSpLocks/>
                </p:cNvGrpSpPr>
                <p:nvPr/>
              </p:nvGrpSpPr>
              <p:grpSpPr bwMode="auto">
                <a:xfrm>
                  <a:off x="1229094" y="46"/>
                  <a:ext cx="924" cy="989"/>
                  <a:chOff x="1229094" y="46"/>
                  <a:chExt cx="924" cy="989"/>
                </a:xfrm>
              </p:grpSpPr>
              <p:sp>
                <p:nvSpPr>
                  <p:cNvPr id="134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1229094" y="102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5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229844" y="46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6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229105" y="46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7" name="AutoShape 10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916" y="104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" name="AutoShap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074" y="189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Freeform 12"/>
                <p:cNvSpPr>
                  <a:spLocks noChangeAspect="1"/>
                </p:cNvSpPr>
                <p:nvPr/>
              </p:nvSpPr>
              <p:spPr bwMode="auto">
                <a:xfrm>
                  <a:off x="1229074" y="164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128" y="257"/>
                  <a:ext cx="724" cy="741"/>
                </a:xfrm>
                <a:prstGeom prst="roundRect">
                  <a:avLst>
                    <a:gd name="adj" fmla="val 16764"/>
                  </a:avLst>
                </a:prstGeom>
                <a:solidFill>
                  <a:schemeClr val="accent1"/>
                </a:solidFill>
                <a:ln w="2857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071" y="138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Freeform 15"/>
                <p:cNvSpPr>
                  <a:spLocks noChangeAspect="1"/>
                </p:cNvSpPr>
                <p:nvPr/>
              </p:nvSpPr>
              <p:spPr bwMode="auto">
                <a:xfrm>
                  <a:off x="1229318" y="139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Arc 16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9043" y="143"/>
                  <a:ext cx="396" cy="46"/>
                </a:xfrm>
                <a:custGeom>
                  <a:avLst/>
                  <a:gdLst>
                    <a:gd name="T0" fmla="*/ 0 w 16087"/>
                    <a:gd name="T1" fmla="*/ 0 h 18140"/>
                    <a:gd name="T2" fmla="*/ 0 w 16087"/>
                    <a:gd name="T3" fmla="*/ 0 h 18140"/>
                    <a:gd name="T4" fmla="*/ 0 w 16087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6087"/>
                    <a:gd name="T10" fmla="*/ 0 h 18140"/>
                    <a:gd name="T11" fmla="*/ 16087 w 16087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87" h="18140" fill="none" extrusionOk="0">
                      <a:moveTo>
                        <a:pt x="11726" y="-1"/>
                      </a:moveTo>
                      <a:cubicBezTo>
                        <a:pt x="13338" y="1042"/>
                        <a:pt x="14805" y="2295"/>
                        <a:pt x="16087" y="3725"/>
                      </a:cubicBezTo>
                    </a:path>
                    <a:path w="16087" h="18140" stroke="0" extrusionOk="0">
                      <a:moveTo>
                        <a:pt x="11726" y="-1"/>
                      </a:moveTo>
                      <a:cubicBezTo>
                        <a:pt x="13338" y="1042"/>
                        <a:pt x="14805" y="2295"/>
                        <a:pt x="16087" y="3725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Arc 17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9140" y="190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Arc 18"/>
                <p:cNvSpPr>
                  <a:spLocks noChangeAspect="1"/>
                </p:cNvSpPr>
                <p:nvPr/>
              </p:nvSpPr>
              <p:spPr bwMode="auto">
                <a:xfrm rot="255756" flipH="1">
                  <a:off x="1229192" y="195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AutoShap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122" y="253"/>
                  <a:ext cx="735" cy="752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AutoShap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135" y="265"/>
                  <a:ext cx="708" cy="727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Arc 21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9130" y="182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39" name="Line 22"/>
                <p:cNvCxnSpPr/>
                <p:nvPr/>
              </p:nvCxnSpPr>
              <p:spPr bwMode="auto">
                <a:xfrm flipH="1">
                  <a:off x="1229152" y="291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0" name="Group 23"/>
                <p:cNvGrpSpPr>
                  <a:grpSpLocks/>
                </p:cNvGrpSpPr>
                <p:nvPr/>
              </p:nvGrpSpPr>
              <p:grpSpPr bwMode="auto">
                <a:xfrm>
                  <a:off x="1228979" y="157"/>
                  <a:ext cx="924" cy="989"/>
                  <a:chOff x="1228979" y="157"/>
                  <a:chExt cx="924" cy="989"/>
                </a:xfrm>
              </p:grpSpPr>
              <p:sp>
                <p:nvSpPr>
                  <p:cNvPr id="13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228979" y="213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1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229729" y="15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1228990" y="15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" name="AutoShape 27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801" y="215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1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954" y="302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Freeform 29"/>
                <p:cNvSpPr>
                  <a:spLocks noChangeAspect="1"/>
                </p:cNvSpPr>
                <p:nvPr/>
              </p:nvSpPr>
              <p:spPr bwMode="auto">
                <a:xfrm>
                  <a:off x="1228954" y="277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AutoShap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008" y="370"/>
                  <a:ext cx="724" cy="741"/>
                </a:xfrm>
                <a:prstGeom prst="roundRect">
                  <a:avLst>
                    <a:gd name="adj" fmla="val 16764"/>
                  </a:avLst>
                </a:prstGeom>
                <a:solidFill>
                  <a:schemeClr val="accent1"/>
                </a:solidFill>
                <a:ln w="2857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951" y="251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32"/>
                <p:cNvSpPr>
                  <a:spLocks noChangeAspect="1"/>
                </p:cNvSpPr>
                <p:nvPr/>
              </p:nvSpPr>
              <p:spPr bwMode="auto">
                <a:xfrm>
                  <a:off x="1229198" y="252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Arc 33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8923" y="255"/>
                  <a:ext cx="429" cy="46"/>
                </a:xfrm>
                <a:custGeom>
                  <a:avLst/>
                  <a:gdLst>
                    <a:gd name="T0" fmla="*/ 0 w 17459"/>
                    <a:gd name="T1" fmla="*/ 0 h 18140"/>
                    <a:gd name="T2" fmla="*/ 0 w 17459"/>
                    <a:gd name="T3" fmla="*/ 0 h 18140"/>
                    <a:gd name="T4" fmla="*/ 0 w 17459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7459"/>
                    <a:gd name="T10" fmla="*/ 0 h 18140"/>
                    <a:gd name="T11" fmla="*/ 17459 w 17459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459" h="18140" fill="none" extrusionOk="0">
                      <a:moveTo>
                        <a:pt x="11726" y="-1"/>
                      </a:moveTo>
                      <a:cubicBezTo>
                        <a:pt x="13953" y="1439"/>
                        <a:pt x="15897" y="3278"/>
                        <a:pt x="17458" y="5422"/>
                      </a:cubicBezTo>
                    </a:path>
                    <a:path w="17459" h="18140" stroke="0" extrusionOk="0">
                      <a:moveTo>
                        <a:pt x="11726" y="-1"/>
                      </a:moveTo>
                      <a:cubicBezTo>
                        <a:pt x="13953" y="1439"/>
                        <a:pt x="15897" y="3278"/>
                        <a:pt x="17458" y="5422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rc 34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9020" y="303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rc 35"/>
                <p:cNvSpPr>
                  <a:spLocks noChangeAspect="1"/>
                </p:cNvSpPr>
                <p:nvPr/>
              </p:nvSpPr>
              <p:spPr bwMode="auto">
                <a:xfrm rot="255756" flipH="1">
                  <a:off x="1229072" y="308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AutoShap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002" y="366"/>
                  <a:ext cx="735" cy="752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229015" y="378"/>
                  <a:ext cx="708" cy="727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rc 38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9010" y="295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52" name="Line 39"/>
                <p:cNvCxnSpPr/>
                <p:nvPr/>
              </p:nvCxnSpPr>
              <p:spPr bwMode="auto">
                <a:xfrm flipH="1">
                  <a:off x="1229032" y="404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53" name="Group 40"/>
                <p:cNvGrpSpPr>
                  <a:grpSpLocks/>
                </p:cNvGrpSpPr>
                <p:nvPr/>
              </p:nvGrpSpPr>
              <p:grpSpPr bwMode="auto">
                <a:xfrm>
                  <a:off x="1228859" y="275"/>
                  <a:ext cx="924" cy="989"/>
                  <a:chOff x="1228859" y="275"/>
                  <a:chExt cx="924" cy="989"/>
                </a:xfrm>
              </p:grpSpPr>
              <p:sp>
                <p:nvSpPr>
                  <p:cNvPr id="126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228859" y="331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7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229609" y="275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228870" y="275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9" name="AutoShape 44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681" y="333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4" name="AutoShap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833" y="423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46"/>
                <p:cNvSpPr>
                  <a:spLocks noChangeAspect="1"/>
                </p:cNvSpPr>
                <p:nvPr/>
              </p:nvSpPr>
              <p:spPr bwMode="auto">
                <a:xfrm>
                  <a:off x="1228833" y="398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AutoShap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887" y="491"/>
                  <a:ext cx="724" cy="741"/>
                </a:xfrm>
                <a:prstGeom prst="roundRect">
                  <a:avLst>
                    <a:gd name="adj" fmla="val 16764"/>
                  </a:avLst>
                </a:prstGeom>
                <a:solidFill>
                  <a:schemeClr val="accent1"/>
                </a:solidFill>
                <a:ln w="2857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AutoShap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830" y="372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49"/>
                <p:cNvSpPr>
                  <a:spLocks noChangeAspect="1"/>
                </p:cNvSpPr>
                <p:nvPr/>
              </p:nvSpPr>
              <p:spPr bwMode="auto">
                <a:xfrm>
                  <a:off x="1229077" y="373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Arc 50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8802" y="380"/>
                  <a:ext cx="434" cy="46"/>
                </a:xfrm>
                <a:custGeom>
                  <a:avLst/>
                  <a:gdLst>
                    <a:gd name="T0" fmla="*/ 0 w 17639"/>
                    <a:gd name="T1" fmla="*/ 0 h 18140"/>
                    <a:gd name="T2" fmla="*/ 0 w 17639"/>
                    <a:gd name="T3" fmla="*/ 0 h 18140"/>
                    <a:gd name="T4" fmla="*/ 0 w 17639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7639"/>
                    <a:gd name="T10" fmla="*/ 0 h 18140"/>
                    <a:gd name="T11" fmla="*/ 17639 w 17639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639" h="18140" fill="none" extrusionOk="0">
                      <a:moveTo>
                        <a:pt x="11726" y="-1"/>
                      </a:moveTo>
                      <a:cubicBezTo>
                        <a:pt x="14040" y="1496"/>
                        <a:pt x="16047" y="3421"/>
                        <a:pt x="17638" y="5672"/>
                      </a:cubicBezTo>
                    </a:path>
                    <a:path w="17639" h="18140" stroke="0" extrusionOk="0">
                      <a:moveTo>
                        <a:pt x="11726" y="-1"/>
                      </a:moveTo>
                      <a:cubicBezTo>
                        <a:pt x="14040" y="1496"/>
                        <a:pt x="16047" y="3421"/>
                        <a:pt x="17638" y="5672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rc 51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8899" y="424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Arc 52"/>
                <p:cNvSpPr>
                  <a:spLocks noChangeAspect="1"/>
                </p:cNvSpPr>
                <p:nvPr/>
              </p:nvSpPr>
              <p:spPr bwMode="auto">
                <a:xfrm rot="255756" flipH="1">
                  <a:off x="1228951" y="429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AutoShap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881" y="487"/>
                  <a:ext cx="735" cy="752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AutoShap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894" y="499"/>
                  <a:ext cx="708" cy="727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Arc 55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8889" y="416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65" name="Line 56"/>
                <p:cNvCxnSpPr/>
                <p:nvPr/>
              </p:nvCxnSpPr>
              <p:spPr bwMode="auto">
                <a:xfrm flipH="1">
                  <a:off x="1228911" y="525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66" name="Group 57"/>
                <p:cNvGrpSpPr>
                  <a:grpSpLocks/>
                </p:cNvGrpSpPr>
                <p:nvPr/>
              </p:nvGrpSpPr>
              <p:grpSpPr bwMode="auto">
                <a:xfrm>
                  <a:off x="1228737" y="397"/>
                  <a:ext cx="924" cy="989"/>
                  <a:chOff x="1228737" y="397"/>
                  <a:chExt cx="924" cy="989"/>
                </a:xfrm>
              </p:grpSpPr>
              <p:sp>
                <p:nvSpPr>
                  <p:cNvPr id="122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1228737" y="453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1229487" y="39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1228748" y="39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" name="AutoShape 61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559" y="455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7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721" y="533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Freeform 63"/>
                <p:cNvSpPr>
                  <a:spLocks noChangeAspect="1"/>
                </p:cNvSpPr>
                <p:nvPr/>
              </p:nvSpPr>
              <p:spPr bwMode="auto">
                <a:xfrm>
                  <a:off x="1228721" y="508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AutoShap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775" y="601"/>
                  <a:ext cx="724" cy="741"/>
                </a:xfrm>
                <a:prstGeom prst="roundRect">
                  <a:avLst>
                    <a:gd name="adj" fmla="val 16764"/>
                  </a:avLst>
                </a:prstGeom>
                <a:solidFill>
                  <a:schemeClr val="accent1"/>
                </a:solidFill>
                <a:ln w="2857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718" y="482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Freeform 66"/>
                <p:cNvSpPr>
                  <a:spLocks noChangeAspect="1"/>
                </p:cNvSpPr>
                <p:nvPr/>
              </p:nvSpPr>
              <p:spPr bwMode="auto">
                <a:xfrm>
                  <a:off x="1228965" y="483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" name="Arc 67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8690" y="486"/>
                  <a:ext cx="423" cy="46"/>
                </a:xfrm>
                <a:custGeom>
                  <a:avLst/>
                  <a:gdLst>
                    <a:gd name="T0" fmla="*/ 0 w 17197"/>
                    <a:gd name="T1" fmla="*/ 0 h 18140"/>
                    <a:gd name="T2" fmla="*/ 0 w 17197"/>
                    <a:gd name="T3" fmla="*/ 0 h 18140"/>
                    <a:gd name="T4" fmla="*/ 0 w 17197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7197"/>
                    <a:gd name="T10" fmla="*/ 0 h 18140"/>
                    <a:gd name="T11" fmla="*/ 17197 w 17197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197" h="18140" fill="none" extrusionOk="0">
                      <a:moveTo>
                        <a:pt x="11726" y="-1"/>
                      </a:moveTo>
                      <a:cubicBezTo>
                        <a:pt x="13830" y="1360"/>
                        <a:pt x="15681" y="3075"/>
                        <a:pt x="17197" y="5070"/>
                      </a:cubicBezTo>
                    </a:path>
                    <a:path w="17197" h="18140" stroke="0" extrusionOk="0">
                      <a:moveTo>
                        <a:pt x="11726" y="-1"/>
                      </a:moveTo>
                      <a:cubicBezTo>
                        <a:pt x="13830" y="1360"/>
                        <a:pt x="15681" y="3075"/>
                        <a:pt x="17197" y="5070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Arc 68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8787" y="534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Arc 69"/>
                <p:cNvSpPr>
                  <a:spLocks noChangeAspect="1"/>
                </p:cNvSpPr>
                <p:nvPr/>
              </p:nvSpPr>
              <p:spPr bwMode="auto">
                <a:xfrm rot="255756" flipH="1">
                  <a:off x="1228839" y="539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AutoShap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769" y="597"/>
                  <a:ext cx="735" cy="752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AutoShap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782" y="609"/>
                  <a:ext cx="708" cy="727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rc 72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8777" y="526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78" name="Line 73"/>
                <p:cNvCxnSpPr/>
                <p:nvPr/>
              </p:nvCxnSpPr>
              <p:spPr bwMode="auto">
                <a:xfrm flipH="1">
                  <a:off x="1228799" y="635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79" name="Group 74"/>
                <p:cNvGrpSpPr>
                  <a:grpSpLocks/>
                </p:cNvGrpSpPr>
                <p:nvPr/>
              </p:nvGrpSpPr>
              <p:grpSpPr bwMode="auto">
                <a:xfrm>
                  <a:off x="1228623" y="507"/>
                  <a:ext cx="924" cy="989"/>
                  <a:chOff x="1228623" y="507"/>
                  <a:chExt cx="924" cy="989"/>
                </a:xfrm>
              </p:grpSpPr>
              <p:sp>
                <p:nvSpPr>
                  <p:cNvPr id="118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1228623" y="563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9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1229373" y="50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1228634" y="507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1" name="AutoShape 78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445" y="565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0" name="AutoShap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603" y="648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Freeform 80"/>
                <p:cNvSpPr>
                  <a:spLocks noChangeAspect="1"/>
                </p:cNvSpPr>
                <p:nvPr/>
              </p:nvSpPr>
              <p:spPr bwMode="auto">
                <a:xfrm>
                  <a:off x="1228603" y="623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AutoShap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657" y="716"/>
                  <a:ext cx="724" cy="741"/>
                </a:xfrm>
                <a:prstGeom prst="roundRect">
                  <a:avLst>
                    <a:gd name="adj" fmla="val 16764"/>
                  </a:avLst>
                </a:prstGeom>
                <a:solidFill>
                  <a:schemeClr val="accent1"/>
                </a:solidFill>
                <a:ln w="2857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600" y="597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Freeform 83"/>
                <p:cNvSpPr>
                  <a:spLocks noChangeAspect="1"/>
                </p:cNvSpPr>
                <p:nvPr/>
              </p:nvSpPr>
              <p:spPr bwMode="auto">
                <a:xfrm>
                  <a:off x="1228847" y="598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Arc 84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8572" y="601"/>
                  <a:ext cx="441" cy="46"/>
                </a:xfrm>
                <a:custGeom>
                  <a:avLst/>
                  <a:gdLst>
                    <a:gd name="T0" fmla="*/ 0 w 17951"/>
                    <a:gd name="T1" fmla="*/ 0 h 18140"/>
                    <a:gd name="T2" fmla="*/ 0 w 17951"/>
                    <a:gd name="T3" fmla="*/ 0 h 18140"/>
                    <a:gd name="T4" fmla="*/ 0 w 17951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7951"/>
                    <a:gd name="T10" fmla="*/ 0 h 18140"/>
                    <a:gd name="T11" fmla="*/ 17951 w 17951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51" h="18140" fill="none" extrusionOk="0">
                      <a:moveTo>
                        <a:pt x="11726" y="-1"/>
                      </a:moveTo>
                      <a:cubicBezTo>
                        <a:pt x="14196" y="1597"/>
                        <a:pt x="16315" y="3681"/>
                        <a:pt x="17951" y="6126"/>
                      </a:cubicBezTo>
                    </a:path>
                    <a:path w="17951" h="18140" stroke="0" extrusionOk="0">
                      <a:moveTo>
                        <a:pt x="11726" y="-1"/>
                      </a:moveTo>
                      <a:cubicBezTo>
                        <a:pt x="14196" y="1597"/>
                        <a:pt x="16315" y="3681"/>
                        <a:pt x="17951" y="6126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Arc 85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8669" y="649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Arc 86"/>
                <p:cNvSpPr>
                  <a:spLocks noChangeAspect="1"/>
                </p:cNvSpPr>
                <p:nvPr/>
              </p:nvSpPr>
              <p:spPr bwMode="auto">
                <a:xfrm rot="255756" flipH="1">
                  <a:off x="1228721" y="654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AutoShap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651" y="712"/>
                  <a:ext cx="735" cy="752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AutoShap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664" y="724"/>
                  <a:ext cx="708" cy="727"/>
                </a:xfrm>
                <a:prstGeom prst="roundRect">
                  <a:avLst>
                    <a:gd name="adj" fmla="val 16764"/>
                  </a:avLst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rc 89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8659" y="641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91" name="Line 90"/>
                <p:cNvCxnSpPr/>
                <p:nvPr/>
              </p:nvCxnSpPr>
              <p:spPr bwMode="auto">
                <a:xfrm flipH="1">
                  <a:off x="1228681" y="750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92" name="Group 91"/>
                <p:cNvGrpSpPr>
                  <a:grpSpLocks/>
                </p:cNvGrpSpPr>
                <p:nvPr/>
              </p:nvGrpSpPr>
              <p:grpSpPr bwMode="auto">
                <a:xfrm>
                  <a:off x="1228508" y="618"/>
                  <a:ext cx="924" cy="989"/>
                  <a:chOff x="1228508" y="618"/>
                  <a:chExt cx="924" cy="989"/>
                </a:xfrm>
              </p:grpSpPr>
              <p:sp>
                <p:nvSpPr>
                  <p:cNvPr id="114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1228508" y="674"/>
                    <a:ext cx="924" cy="933"/>
                  </a:xfrm>
                  <a:prstGeom prst="cube">
                    <a:avLst>
                      <a:gd name="adj" fmla="val 1016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229258" y="618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1228519" y="618"/>
                    <a:ext cx="174" cy="148"/>
                  </a:xfrm>
                  <a:prstGeom prst="cube">
                    <a:avLst>
                      <a:gd name="adj" fmla="val 61764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" name="AutoShape 95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229330" y="676"/>
                    <a:ext cx="114" cy="79"/>
                  </a:xfrm>
                  <a:prstGeom prst="parallelogram">
                    <a:avLst>
                      <a:gd name="adj" fmla="val 98728"/>
                    </a:avLst>
                  </a:prstGeom>
                  <a:solidFill>
                    <a:srgbClr val="888888"/>
                  </a:solidFill>
                  <a:ln w="9525" algn="ctr">
                    <a:solidFill>
                      <a:srgbClr val="8A8A8A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3" name="AutoShap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488" y="762"/>
                  <a:ext cx="856" cy="872"/>
                </a:xfrm>
                <a:prstGeom prst="cube">
                  <a:avLst>
                    <a:gd name="adj" fmla="val 392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4" name="Freeform 97"/>
                <p:cNvSpPr>
                  <a:spLocks noChangeAspect="1"/>
                </p:cNvSpPr>
                <p:nvPr/>
              </p:nvSpPr>
              <p:spPr bwMode="auto">
                <a:xfrm>
                  <a:off x="1228488" y="737"/>
                  <a:ext cx="826" cy="896"/>
                </a:xfrm>
                <a:custGeom>
                  <a:avLst/>
                  <a:gdLst>
                    <a:gd name="T0" fmla="*/ 244 w 826"/>
                    <a:gd name="T1" fmla="*/ 54 h 896"/>
                    <a:gd name="T2" fmla="*/ 826 w 826"/>
                    <a:gd name="T3" fmla="*/ 55 h 896"/>
                    <a:gd name="T4" fmla="*/ 826 w 826"/>
                    <a:gd name="T5" fmla="*/ 896 h 896"/>
                    <a:gd name="T6" fmla="*/ 0 w 826"/>
                    <a:gd name="T7" fmla="*/ 896 h 896"/>
                    <a:gd name="T8" fmla="*/ 0 w 826"/>
                    <a:gd name="T9" fmla="*/ 0 h 896"/>
                    <a:gd name="T10" fmla="*/ 246 w 826"/>
                    <a:gd name="T11" fmla="*/ 2 h 896"/>
                    <a:gd name="T12" fmla="*/ 244 w 826"/>
                    <a:gd name="T13" fmla="*/ 54 h 8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6"/>
                    <a:gd name="T22" fmla="*/ 0 h 896"/>
                    <a:gd name="T23" fmla="*/ 826 w 826"/>
                    <a:gd name="T24" fmla="*/ 896 h 8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6" h="896">
                      <a:moveTo>
                        <a:pt x="244" y="54"/>
                      </a:moveTo>
                      <a:lnTo>
                        <a:pt x="826" y="55"/>
                      </a:lnTo>
                      <a:lnTo>
                        <a:pt x="826" y="896"/>
                      </a:lnTo>
                      <a:lnTo>
                        <a:pt x="0" y="896"/>
                      </a:lnTo>
                      <a:lnTo>
                        <a:pt x="0" y="0"/>
                      </a:lnTo>
                      <a:lnTo>
                        <a:pt x="246" y="2"/>
                      </a:lnTo>
                      <a:lnTo>
                        <a:pt x="244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" name="AutoShap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228485" y="711"/>
                  <a:ext cx="280" cy="28"/>
                </a:xfrm>
                <a:prstGeom prst="parallelogram">
                  <a:avLst>
                    <a:gd name="adj" fmla="val 12134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6" name="Freeform 100"/>
                <p:cNvSpPr>
                  <a:spLocks noChangeAspect="1"/>
                </p:cNvSpPr>
                <p:nvPr/>
              </p:nvSpPr>
              <p:spPr bwMode="auto">
                <a:xfrm>
                  <a:off x="1228732" y="712"/>
                  <a:ext cx="33" cy="81"/>
                </a:xfrm>
                <a:custGeom>
                  <a:avLst/>
                  <a:gdLst>
                    <a:gd name="T0" fmla="*/ 0 w 33"/>
                    <a:gd name="T1" fmla="*/ 28 h 81"/>
                    <a:gd name="T2" fmla="*/ 33 w 33"/>
                    <a:gd name="T3" fmla="*/ 0 h 81"/>
                    <a:gd name="T4" fmla="*/ 32 w 33"/>
                    <a:gd name="T5" fmla="*/ 55 h 81"/>
                    <a:gd name="T6" fmla="*/ 0 w 33"/>
                    <a:gd name="T7" fmla="*/ 81 h 81"/>
                    <a:gd name="T8" fmla="*/ 0 w 33"/>
                    <a:gd name="T9" fmla="*/ 28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28"/>
                      </a:moveTo>
                      <a:lnTo>
                        <a:pt x="33" y="0"/>
                      </a:lnTo>
                      <a:lnTo>
                        <a:pt x="32" y="55"/>
                      </a:lnTo>
                      <a:lnTo>
                        <a:pt x="0" y="8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Arc 101"/>
                <p:cNvSpPr>
                  <a:spLocks noChangeAspect="1"/>
                </p:cNvSpPr>
                <p:nvPr/>
              </p:nvSpPr>
              <p:spPr bwMode="auto">
                <a:xfrm rot="21549114" flipV="1">
                  <a:off x="1228457" y="715"/>
                  <a:ext cx="466" cy="46"/>
                </a:xfrm>
                <a:custGeom>
                  <a:avLst/>
                  <a:gdLst>
                    <a:gd name="T0" fmla="*/ 0 w 18930"/>
                    <a:gd name="T1" fmla="*/ 0 h 18140"/>
                    <a:gd name="T2" fmla="*/ 0 w 18930"/>
                    <a:gd name="T3" fmla="*/ 0 h 18140"/>
                    <a:gd name="T4" fmla="*/ 0 w 18930"/>
                    <a:gd name="T5" fmla="*/ 0 h 18140"/>
                    <a:gd name="T6" fmla="*/ 0 60000 65536"/>
                    <a:gd name="T7" fmla="*/ 0 60000 65536"/>
                    <a:gd name="T8" fmla="*/ 0 60000 65536"/>
                    <a:gd name="T9" fmla="*/ 0 w 18930"/>
                    <a:gd name="T10" fmla="*/ 0 h 18140"/>
                    <a:gd name="T11" fmla="*/ 18930 w 18930"/>
                    <a:gd name="T12" fmla="*/ 18140 h 18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930" h="18140" fill="none" extrusionOk="0">
                      <a:moveTo>
                        <a:pt x="11726" y="-1"/>
                      </a:moveTo>
                      <a:cubicBezTo>
                        <a:pt x="14731" y="1942"/>
                        <a:pt x="17206" y="4601"/>
                        <a:pt x="18930" y="7737"/>
                      </a:cubicBezTo>
                    </a:path>
                    <a:path w="18930" h="18140" stroke="0" extrusionOk="0">
                      <a:moveTo>
                        <a:pt x="11726" y="-1"/>
                      </a:moveTo>
                      <a:cubicBezTo>
                        <a:pt x="14731" y="1942"/>
                        <a:pt x="17206" y="4601"/>
                        <a:pt x="18930" y="7737"/>
                      </a:cubicBezTo>
                      <a:lnTo>
                        <a:pt x="0" y="18140"/>
                      </a:lnTo>
                      <a:lnTo>
                        <a:pt x="11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" name="Arc 102"/>
                <p:cNvSpPr>
                  <a:spLocks noChangeAspect="1"/>
                </p:cNvSpPr>
                <p:nvPr/>
              </p:nvSpPr>
              <p:spPr bwMode="auto">
                <a:xfrm rot="11110049" flipV="1">
                  <a:off x="1228554" y="763"/>
                  <a:ext cx="459" cy="209"/>
                </a:xfrm>
                <a:custGeom>
                  <a:avLst/>
                  <a:gdLst>
                    <a:gd name="T0" fmla="*/ 0 w 21235"/>
                    <a:gd name="T1" fmla="*/ 0 h 17590"/>
                    <a:gd name="T2" fmla="*/ 0 w 21235"/>
                    <a:gd name="T3" fmla="*/ 0 h 17590"/>
                    <a:gd name="T4" fmla="*/ 0 w 21235"/>
                    <a:gd name="T5" fmla="*/ 0 h 17590"/>
                    <a:gd name="T6" fmla="*/ 0 60000 65536"/>
                    <a:gd name="T7" fmla="*/ 0 60000 65536"/>
                    <a:gd name="T8" fmla="*/ 0 60000 65536"/>
                    <a:gd name="T9" fmla="*/ 0 w 21235"/>
                    <a:gd name="T10" fmla="*/ 0 h 17590"/>
                    <a:gd name="T11" fmla="*/ 21235 w 21235"/>
                    <a:gd name="T12" fmla="*/ 17590 h 175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35" h="17590" fill="none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</a:path>
                    <a:path w="21235" h="17590" stroke="0" extrusionOk="0">
                      <a:moveTo>
                        <a:pt x="12536" y="-1"/>
                      </a:moveTo>
                      <a:cubicBezTo>
                        <a:pt x="17092" y="3247"/>
                        <a:pt x="20211" y="8136"/>
                        <a:pt x="21235" y="13637"/>
                      </a:cubicBezTo>
                      <a:lnTo>
                        <a:pt x="0" y="17590"/>
                      </a:lnTo>
                      <a:lnTo>
                        <a:pt x="12536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9" name="Arc 103"/>
                <p:cNvSpPr>
                  <a:spLocks noChangeAspect="1"/>
                </p:cNvSpPr>
                <p:nvPr/>
              </p:nvSpPr>
              <p:spPr bwMode="auto">
                <a:xfrm rot="255756" flipH="1">
                  <a:off x="1228606" y="768"/>
                  <a:ext cx="308" cy="191"/>
                </a:xfrm>
                <a:custGeom>
                  <a:avLst/>
                  <a:gdLst>
                    <a:gd name="T0" fmla="*/ 0 w 18868"/>
                    <a:gd name="T1" fmla="*/ 0 h 18818"/>
                    <a:gd name="T2" fmla="*/ 0 w 18868"/>
                    <a:gd name="T3" fmla="*/ 0 h 18818"/>
                    <a:gd name="T4" fmla="*/ 0 w 18868"/>
                    <a:gd name="T5" fmla="*/ 0 h 18818"/>
                    <a:gd name="T6" fmla="*/ 0 60000 65536"/>
                    <a:gd name="T7" fmla="*/ 0 60000 65536"/>
                    <a:gd name="T8" fmla="*/ 0 60000 65536"/>
                    <a:gd name="T9" fmla="*/ 0 w 18868"/>
                    <a:gd name="T10" fmla="*/ 0 h 18818"/>
                    <a:gd name="T11" fmla="*/ 18868 w 18868"/>
                    <a:gd name="T12" fmla="*/ 18818 h 188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68" h="18818" fill="none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</a:path>
                    <a:path w="18868" h="18818" stroke="0" extrusionOk="0">
                      <a:moveTo>
                        <a:pt x="10603" y="-1"/>
                      </a:moveTo>
                      <a:cubicBezTo>
                        <a:pt x="14070" y="1953"/>
                        <a:pt x="16930" y="4826"/>
                        <a:pt x="18867" y="8303"/>
                      </a:cubicBezTo>
                      <a:lnTo>
                        <a:pt x="0" y="18818"/>
                      </a:lnTo>
                      <a:lnTo>
                        <a:pt x="10603" y="-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0" name="Arc 106"/>
                <p:cNvSpPr>
                  <a:spLocks noChangeAspect="1"/>
                </p:cNvSpPr>
                <p:nvPr/>
              </p:nvSpPr>
              <p:spPr bwMode="auto">
                <a:xfrm rot="10507534" flipV="1">
                  <a:off x="1228544" y="755"/>
                  <a:ext cx="326" cy="180"/>
                </a:xfrm>
                <a:custGeom>
                  <a:avLst/>
                  <a:gdLst>
                    <a:gd name="T0" fmla="*/ 0 w 20465"/>
                    <a:gd name="T1" fmla="*/ 0 h 20476"/>
                    <a:gd name="T2" fmla="*/ 0 w 20465"/>
                    <a:gd name="T3" fmla="*/ 0 h 20476"/>
                    <a:gd name="T4" fmla="*/ 0 w 20465"/>
                    <a:gd name="T5" fmla="*/ 0 h 20476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0476"/>
                    <a:gd name="T11" fmla="*/ 20465 w 20465"/>
                    <a:gd name="T12" fmla="*/ 20476 h 20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0476" fill="none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</a:path>
                    <a:path w="20465" h="20476" stroke="0" extrusionOk="0">
                      <a:moveTo>
                        <a:pt x="6877" y="0"/>
                      </a:moveTo>
                      <a:cubicBezTo>
                        <a:pt x="13277" y="2150"/>
                        <a:pt x="18304" y="7168"/>
                        <a:pt x="20464" y="13565"/>
                      </a:cubicBezTo>
                      <a:lnTo>
                        <a:pt x="0" y="20476"/>
                      </a:lnTo>
                      <a:lnTo>
                        <a:pt x="687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101" name="Line 107"/>
                <p:cNvCxnSpPr/>
                <p:nvPr/>
              </p:nvCxnSpPr>
              <p:spPr bwMode="auto">
                <a:xfrm flipH="1">
                  <a:off x="1228566" y="864"/>
                  <a:ext cx="10" cy="14"/>
                </a:xfrm>
                <a:prstGeom prst="line">
                  <a:avLst/>
                </a:prstGeom>
                <a:noFill/>
                <a:ln w="952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2" name="Arc 108"/>
                <p:cNvSpPr>
                  <a:spLocks/>
                </p:cNvSpPr>
                <p:nvPr/>
              </p:nvSpPr>
              <p:spPr bwMode="auto">
                <a:xfrm rot="327994" flipV="1">
                  <a:off x="1228796" y="125"/>
                  <a:ext cx="585" cy="633"/>
                </a:xfrm>
                <a:custGeom>
                  <a:avLst/>
                  <a:gdLst>
                    <a:gd name="T0" fmla="*/ 0 w 16534"/>
                    <a:gd name="T1" fmla="*/ 0 h 21250"/>
                    <a:gd name="T2" fmla="*/ 0 w 16534"/>
                    <a:gd name="T3" fmla="*/ 0 h 21250"/>
                    <a:gd name="T4" fmla="*/ 0 w 16534"/>
                    <a:gd name="T5" fmla="*/ 0 h 21250"/>
                    <a:gd name="T6" fmla="*/ 0 60000 65536"/>
                    <a:gd name="T7" fmla="*/ 0 60000 65536"/>
                    <a:gd name="T8" fmla="*/ 0 60000 65536"/>
                    <a:gd name="T9" fmla="*/ 0 w 16534"/>
                    <a:gd name="T10" fmla="*/ 0 h 21250"/>
                    <a:gd name="T11" fmla="*/ 16534 w 16534"/>
                    <a:gd name="T12" fmla="*/ 21250 h 212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534" h="21250" fill="none" extrusionOk="0">
                      <a:moveTo>
                        <a:pt x="3872" y="0"/>
                      </a:moveTo>
                      <a:cubicBezTo>
                        <a:pt x="8820" y="901"/>
                        <a:pt x="13297" y="3501"/>
                        <a:pt x="16533" y="7350"/>
                      </a:cubicBezTo>
                    </a:path>
                    <a:path w="16534" h="21250" stroke="0" extrusionOk="0">
                      <a:moveTo>
                        <a:pt x="3872" y="0"/>
                      </a:moveTo>
                      <a:cubicBezTo>
                        <a:pt x="8820" y="901"/>
                        <a:pt x="13297" y="3501"/>
                        <a:pt x="16533" y="7350"/>
                      </a:cubicBezTo>
                      <a:lnTo>
                        <a:pt x="0" y="21250"/>
                      </a:lnTo>
                      <a:lnTo>
                        <a:pt x="3872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103" name="Line 109"/>
                <p:cNvCxnSpPr/>
                <p:nvPr/>
              </p:nvCxnSpPr>
              <p:spPr bwMode="auto">
                <a:xfrm flipV="1">
                  <a:off x="1229355" y="0"/>
                  <a:ext cx="606" cy="586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4" name="Line 110"/>
                <p:cNvCxnSpPr/>
                <p:nvPr/>
              </p:nvCxnSpPr>
              <p:spPr bwMode="auto">
                <a:xfrm flipV="1">
                  <a:off x="1229364" y="4"/>
                  <a:ext cx="560" cy="536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5" name="Line 111"/>
                <p:cNvCxnSpPr/>
                <p:nvPr/>
              </p:nvCxnSpPr>
              <p:spPr bwMode="auto">
                <a:xfrm flipV="1">
                  <a:off x="1229406" y="16"/>
                  <a:ext cx="465" cy="442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6" name="Arc 112"/>
                <p:cNvSpPr>
                  <a:spLocks/>
                </p:cNvSpPr>
                <p:nvPr/>
              </p:nvSpPr>
              <p:spPr bwMode="auto">
                <a:xfrm rot="21559666" flipV="1">
                  <a:off x="1229010" y="460"/>
                  <a:ext cx="360" cy="169"/>
                </a:xfrm>
                <a:custGeom>
                  <a:avLst/>
                  <a:gdLst>
                    <a:gd name="T0" fmla="*/ 0 w 19366"/>
                    <a:gd name="T1" fmla="*/ 0 h 21600"/>
                    <a:gd name="T2" fmla="*/ 0 w 19366"/>
                    <a:gd name="T3" fmla="*/ 0 h 21600"/>
                    <a:gd name="T4" fmla="*/ 0 w 1936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366"/>
                    <a:gd name="T10" fmla="*/ 0 h 21600"/>
                    <a:gd name="T11" fmla="*/ 19366 w 1936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366" h="21600" fill="none" extrusionOk="0">
                      <a:moveTo>
                        <a:pt x="-1" y="1"/>
                      </a:moveTo>
                      <a:cubicBezTo>
                        <a:pt x="95" y="0"/>
                        <a:pt x="191" y="-1"/>
                        <a:pt x="288" y="0"/>
                      </a:cubicBezTo>
                      <a:cubicBezTo>
                        <a:pt x="8279" y="0"/>
                        <a:pt x="15618" y="4412"/>
                        <a:pt x="19365" y="11471"/>
                      </a:cubicBezTo>
                    </a:path>
                    <a:path w="19366" h="21600" stroke="0" extrusionOk="0">
                      <a:moveTo>
                        <a:pt x="-1" y="1"/>
                      </a:moveTo>
                      <a:cubicBezTo>
                        <a:pt x="95" y="0"/>
                        <a:pt x="191" y="-1"/>
                        <a:pt x="288" y="0"/>
                      </a:cubicBezTo>
                      <a:cubicBezTo>
                        <a:pt x="8279" y="0"/>
                        <a:pt x="15618" y="4412"/>
                        <a:pt x="19365" y="11471"/>
                      </a:cubicBezTo>
                      <a:lnTo>
                        <a:pt x="288" y="21600"/>
                      </a:lnTo>
                      <a:lnTo>
                        <a:pt x="-1" y="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" name="Arc 113"/>
                <p:cNvSpPr>
                  <a:spLocks/>
                </p:cNvSpPr>
                <p:nvPr/>
              </p:nvSpPr>
              <p:spPr bwMode="auto">
                <a:xfrm rot="21335689" flipV="1">
                  <a:off x="1229210" y="294"/>
                  <a:ext cx="280" cy="106"/>
                </a:xfrm>
                <a:custGeom>
                  <a:avLst/>
                  <a:gdLst>
                    <a:gd name="T0" fmla="*/ 0 w 17959"/>
                    <a:gd name="T1" fmla="*/ 0 h 21600"/>
                    <a:gd name="T2" fmla="*/ 0 w 17959"/>
                    <a:gd name="T3" fmla="*/ 0 h 21600"/>
                    <a:gd name="T4" fmla="*/ 0 w 179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59"/>
                    <a:gd name="T10" fmla="*/ 0 h 21600"/>
                    <a:gd name="T11" fmla="*/ 17959 w 179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59" h="21600" fill="none" extrusionOk="0">
                      <a:moveTo>
                        <a:pt x="0" y="0"/>
                      </a:moveTo>
                      <a:cubicBezTo>
                        <a:pt x="7213" y="0"/>
                        <a:pt x="13950" y="3600"/>
                        <a:pt x="17958" y="9598"/>
                      </a:cubicBezTo>
                    </a:path>
                    <a:path w="17959" h="21600" stroke="0" extrusionOk="0">
                      <a:moveTo>
                        <a:pt x="0" y="0"/>
                      </a:moveTo>
                      <a:cubicBezTo>
                        <a:pt x="7213" y="0"/>
                        <a:pt x="13950" y="3600"/>
                        <a:pt x="17958" y="9598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108" name="Line 114"/>
                <p:cNvCxnSpPr/>
                <p:nvPr/>
              </p:nvCxnSpPr>
              <p:spPr bwMode="auto">
                <a:xfrm flipV="1">
                  <a:off x="1229482" y="18"/>
                  <a:ext cx="342" cy="330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9" name="Arc 115"/>
                <p:cNvSpPr>
                  <a:spLocks/>
                </p:cNvSpPr>
                <p:nvPr/>
              </p:nvSpPr>
              <p:spPr bwMode="auto">
                <a:xfrm flipV="1">
                  <a:off x="1229314" y="161"/>
                  <a:ext cx="259" cy="125"/>
                </a:xfrm>
                <a:custGeom>
                  <a:avLst/>
                  <a:gdLst>
                    <a:gd name="T0" fmla="*/ 0 w 19068"/>
                    <a:gd name="T1" fmla="*/ 0 h 21414"/>
                    <a:gd name="T2" fmla="*/ 0 w 19068"/>
                    <a:gd name="T3" fmla="*/ 0 h 21414"/>
                    <a:gd name="T4" fmla="*/ 0 w 19068"/>
                    <a:gd name="T5" fmla="*/ 0 h 21414"/>
                    <a:gd name="T6" fmla="*/ 0 60000 65536"/>
                    <a:gd name="T7" fmla="*/ 0 60000 65536"/>
                    <a:gd name="T8" fmla="*/ 0 60000 65536"/>
                    <a:gd name="T9" fmla="*/ 0 w 19068"/>
                    <a:gd name="T10" fmla="*/ 0 h 21414"/>
                    <a:gd name="T11" fmla="*/ 19068 w 19068"/>
                    <a:gd name="T12" fmla="*/ 21414 h 214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68" h="21414" fill="none" extrusionOk="0">
                      <a:moveTo>
                        <a:pt x="2828" y="0"/>
                      </a:moveTo>
                      <a:cubicBezTo>
                        <a:pt x="9743" y="913"/>
                        <a:pt x="15791" y="5109"/>
                        <a:pt x="19067" y="11266"/>
                      </a:cubicBezTo>
                    </a:path>
                    <a:path w="19068" h="21414" stroke="0" extrusionOk="0">
                      <a:moveTo>
                        <a:pt x="2828" y="0"/>
                      </a:moveTo>
                      <a:cubicBezTo>
                        <a:pt x="9743" y="913"/>
                        <a:pt x="15791" y="5109"/>
                        <a:pt x="19067" y="11266"/>
                      </a:cubicBezTo>
                      <a:lnTo>
                        <a:pt x="0" y="21414"/>
                      </a:lnTo>
                      <a:lnTo>
                        <a:pt x="2828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110" name="Line 116"/>
                <p:cNvCxnSpPr/>
                <p:nvPr/>
              </p:nvCxnSpPr>
              <p:spPr bwMode="auto">
                <a:xfrm flipV="1">
                  <a:off x="1229549" y="31"/>
                  <a:ext cx="219" cy="208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1" name="Arc 117"/>
                <p:cNvSpPr>
                  <a:spLocks/>
                </p:cNvSpPr>
                <p:nvPr/>
              </p:nvSpPr>
              <p:spPr bwMode="auto">
                <a:xfrm flipV="1">
                  <a:off x="1229431" y="51"/>
                  <a:ext cx="195" cy="128"/>
                </a:xfrm>
                <a:custGeom>
                  <a:avLst/>
                  <a:gdLst>
                    <a:gd name="T0" fmla="*/ 0 w 17956"/>
                    <a:gd name="T1" fmla="*/ 0 h 21600"/>
                    <a:gd name="T2" fmla="*/ 0 w 17956"/>
                    <a:gd name="T3" fmla="*/ 0 h 21600"/>
                    <a:gd name="T4" fmla="*/ 0 w 1795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56"/>
                    <a:gd name="T10" fmla="*/ 0 h 21600"/>
                    <a:gd name="T11" fmla="*/ 17956 w 1795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56" h="21600" fill="none" extrusionOk="0">
                      <a:moveTo>
                        <a:pt x="0" y="0"/>
                      </a:moveTo>
                      <a:cubicBezTo>
                        <a:pt x="7211" y="0"/>
                        <a:pt x="13947" y="3599"/>
                        <a:pt x="17955" y="9594"/>
                      </a:cubicBezTo>
                    </a:path>
                    <a:path w="17956" h="21600" stroke="0" extrusionOk="0">
                      <a:moveTo>
                        <a:pt x="0" y="0"/>
                      </a:moveTo>
                      <a:cubicBezTo>
                        <a:pt x="7211" y="0"/>
                        <a:pt x="13947" y="3599"/>
                        <a:pt x="17955" y="9594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cxnSp>
              <p:nvCxnSpPr>
                <p:cNvPr id="112" name="Line 118"/>
                <p:cNvCxnSpPr/>
                <p:nvPr/>
              </p:nvCxnSpPr>
              <p:spPr bwMode="auto">
                <a:xfrm flipV="1">
                  <a:off x="1229609" y="27"/>
                  <a:ext cx="122" cy="112"/>
                </a:xfrm>
                <a:prstGeom prst="line">
                  <a:avLst/>
                </a:pr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Arc 119"/>
                <p:cNvSpPr>
                  <a:spLocks/>
                </p:cNvSpPr>
                <p:nvPr/>
              </p:nvSpPr>
              <p:spPr bwMode="auto">
                <a:xfrm flipV="1">
                  <a:off x="1229109" y="414"/>
                  <a:ext cx="306" cy="102"/>
                </a:xfrm>
                <a:custGeom>
                  <a:avLst/>
                  <a:gdLst>
                    <a:gd name="T0" fmla="*/ 0 w 20338"/>
                    <a:gd name="T1" fmla="*/ 0 h 21600"/>
                    <a:gd name="T2" fmla="*/ 0 w 20338"/>
                    <a:gd name="T3" fmla="*/ 0 h 21600"/>
                    <a:gd name="T4" fmla="*/ 0 w 20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338"/>
                    <a:gd name="T10" fmla="*/ 0 h 21600"/>
                    <a:gd name="T11" fmla="*/ 20338 w 20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38" h="21600" fill="none" extrusionOk="0">
                      <a:moveTo>
                        <a:pt x="0" y="0"/>
                      </a:moveTo>
                      <a:cubicBezTo>
                        <a:pt x="9124" y="0"/>
                        <a:pt x="17264" y="5733"/>
                        <a:pt x="20338" y="14324"/>
                      </a:cubicBezTo>
                    </a:path>
                    <a:path w="20338" h="21600" stroke="0" extrusionOk="0">
                      <a:moveTo>
                        <a:pt x="0" y="0"/>
                      </a:moveTo>
                      <a:cubicBezTo>
                        <a:pt x="9124" y="0"/>
                        <a:pt x="17264" y="5733"/>
                        <a:pt x="20338" y="14324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ADE7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 rot="4065173">
                <a:off x="108964" y="1255964"/>
                <a:ext cx="1596778" cy="1506610"/>
                <a:chOff x="1337572" y="1250310"/>
                <a:chExt cx="1564390" cy="1407921"/>
              </a:xfrm>
            </p:grpSpPr>
            <p:sp>
              <p:nvSpPr>
                <p:cNvPr id="23" name="Дуга 22"/>
                <p:cNvSpPr/>
                <p:nvPr/>
              </p:nvSpPr>
              <p:spPr>
                <a:xfrm rot="10800000">
                  <a:off x="1337572" y="1250310"/>
                  <a:ext cx="1558841" cy="1407921"/>
                </a:xfrm>
                <a:prstGeom prst="arc">
                  <a:avLst>
                    <a:gd name="adj1" fmla="val 10740749"/>
                    <a:gd name="adj2" fmla="val 17834774"/>
                  </a:avLst>
                </a:prstGeom>
                <a:ln w="38100">
                  <a:solidFill>
                    <a:srgbClr val="3ADE7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Дуга 23"/>
                <p:cNvSpPr/>
                <p:nvPr/>
              </p:nvSpPr>
              <p:spPr>
                <a:xfrm rot="10800000">
                  <a:off x="1601477" y="1478760"/>
                  <a:ext cx="881859" cy="895661"/>
                </a:xfrm>
                <a:prstGeom prst="arc">
                  <a:avLst>
                    <a:gd name="adj1" fmla="val 11283930"/>
                    <a:gd name="adj2" fmla="val 78842"/>
                  </a:avLst>
                </a:prstGeom>
                <a:ln w="38100">
                  <a:solidFill>
                    <a:srgbClr val="3ADE7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Дуга 24"/>
                <p:cNvSpPr/>
                <p:nvPr/>
              </p:nvSpPr>
              <p:spPr>
                <a:xfrm>
                  <a:off x="1599827" y="1319787"/>
                  <a:ext cx="1302135" cy="1241197"/>
                </a:xfrm>
                <a:prstGeom prst="arc">
                  <a:avLst>
                    <a:gd name="adj1" fmla="val 10730268"/>
                    <a:gd name="adj2" fmla="val 118453"/>
                  </a:avLst>
                </a:prstGeom>
                <a:ln w="38100">
                  <a:solidFill>
                    <a:srgbClr val="3ADE7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Дуга 25"/>
                <p:cNvSpPr/>
                <p:nvPr/>
              </p:nvSpPr>
              <p:spPr>
                <a:xfrm>
                  <a:off x="1860736" y="1587285"/>
                  <a:ext cx="631561" cy="633922"/>
                </a:xfrm>
                <a:prstGeom prst="arc">
                  <a:avLst>
                    <a:gd name="adj1" fmla="val 17726930"/>
                    <a:gd name="adj2" fmla="val 1000312"/>
                  </a:avLst>
                </a:prstGeom>
                <a:ln w="38100">
                  <a:solidFill>
                    <a:srgbClr val="3ADE7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1036320" y="3108960"/>
              <a:ext cx="2621280" cy="262128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138523" y="3048001"/>
              <a:ext cx="2424991" cy="2621544"/>
            </a:xfrm>
            <a:custGeom>
              <a:avLst/>
              <a:gdLst>
                <a:gd name="connsiteX0" fmla="*/ 1918820 w 2425625"/>
                <a:gd name="connsiteY0" fmla="*/ 1062446 h 2613899"/>
                <a:gd name="connsiteX1" fmla="*/ 1918820 w 2425625"/>
                <a:gd name="connsiteY1" fmla="*/ 1184366 h 2613899"/>
                <a:gd name="connsiteX2" fmla="*/ 1910111 w 2425625"/>
                <a:gd name="connsiteY2" fmla="*/ 1358537 h 2613899"/>
                <a:gd name="connsiteX3" fmla="*/ 1883985 w 2425625"/>
                <a:gd name="connsiteY3" fmla="*/ 1471749 h 2613899"/>
                <a:gd name="connsiteX4" fmla="*/ 1849151 w 2425625"/>
                <a:gd name="connsiteY4" fmla="*/ 1611086 h 2613899"/>
                <a:gd name="connsiteX5" fmla="*/ 1735940 w 2425625"/>
                <a:gd name="connsiteY5" fmla="*/ 1785257 h 2613899"/>
                <a:gd name="connsiteX6" fmla="*/ 1526934 w 2425625"/>
                <a:gd name="connsiteY6" fmla="*/ 1950720 h 2613899"/>
                <a:gd name="connsiteX7" fmla="*/ 1256968 w 2425625"/>
                <a:gd name="connsiteY7" fmla="*/ 2037806 h 2613899"/>
                <a:gd name="connsiteX8" fmla="*/ 995711 w 2425625"/>
                <a:gd name="connsiteY8" fmla="*/ 1994263 h 2613899"/>
                <a:gd name="connsiteX9" fmla="*/ 812831 w 2425625"/>
                <a:gd name="connsiteY9" fmla="*/ 1898469 h 2613899"/>
                <a:gd name="connsiteX10" fmla="*/ 656077 w 2425625"/>
                <a:gd name="connsiteY10" fmla="*/ 1776549 h 2613899"/>
                <a:gd name="connsiteX11" fmla="*/ 568991 w 2425625"/>
                <a:gd name="connsiteY11" fmla="*/ 1602377 h 2613899"/>
                <a:gd name="connsiteX12" fmla="*/ 508031 w 2425625"/>
                <a:gd name="connsiteY12" fmla="*/ 1349829 h 2613899"/>
                <a:gd name="connsiteX13" fmla="*/ 542865 w 2425625"/>
                <a:gd name="connsiteY13" fmla="*/ 1097280 h 2613899"/>
                <a:gd name="connsiteX14" fmla="*/ 603825 w 2425625"/>
                <a:gd name="connsiteY14" fmla="*/ 905691 h 2613899"/>
                <a:gd name="connsiteX15" fmla="*/ 690911 w 2425625"/>
                <a:gd name="connsiteY15" fmla="*/ 714103 h 2613899"/>
                <a:gd name="connsiteX16" fmla="*/ 830248 w 2425625"/>
                <a:gd name="connsiteY16" fmla="*/ 557349 h 2613899"/>
                <a:gd name="connsiteX17" fmla="*/ 1013128 w 2425625"/>
                <a:gd name="connsiteY17" fmla="*/ 409303 h 2613899"/>
                <a:gd name="connsiteX18" fmla="*/ 1213425 w 2425625"/>
                <a:gd name="connsiteY18" fmla="*/ 339634 h 2613899"/>
                <a:gd name="connsiteX19" fmla="*/ 1413722 w 2425625"/>
                <a:gd name="connsiteY19" fmla="*/ 287383 h 2613899"/>
                <a:gd name="connsiteX20" fmla="*/ 1622728 w 2425625"/>
                <a:gd name="connsiteY20" fmla="*/ 296091 h 2613899"/>
                <a:gd name="connsiteX21" fmla="*/ 1805608 w 2425625"/>
                <a:gd name="connsiteY21" fmla="*/ 339634 h 2613899"/>
                <a:gd name="connsiteX22" fmla="*/ 1953654 w 2425625"/>
                <a:gd name="connsiteY22" fmla="*/ 418011 h 2613899"/>
                <a:gd name="connsiteX23" fmla="*/ 2110408 w 2425625"/>
                <a:gd name="connsiteY23" fmla="*/ 531223 h 2613899"/>
                <a:gd name="connsiteX24" fmla="*/ 2258454 w 2425625"/>
                <a:gd name="connsiteY24" fmla="*/ 696686 h 2613899"/>
                <a:gd name="connsiteX25" fmla="*/ 2371665 w 2425625"/>
                <a:gd name="connsiteY25" fmla="*/ 923109 h 2613899"/>
                <a:gd name="connsiteX26" fmla="*/ 2415208 w 2425625"/>
                <a:gd name="connsiteY26" fmla="*/ 1210491 h 2613899"/>
                <a:gd name="connsiteX27" fmla="*/ 2423917 w 2425625"/>
                <a:gd name="connsiteY27" fmla="*/ 1463040 h 2613899"/>
                <a:gd name="connsiteX28" fmla="*/ 2389082 w 2425625"/>
                <a:gd name="connsiteY28" fmla="*/ 1680754 h 2613899"/>
                <a:gd name="connsiteX29" fmla="*/ 2301997 w 2425625"/>
                <a:gd name="connsiteY29" fmla="*/ 1907177 h 2613899"/>
                <a:gd name="connsiteX30" fmla="*/ 2153951 w 2425625"/>
                <a:gd name="connsiteY30" fmla="*/ 2133600 h 2613899"/>
                <a:gd name="connsiteX31" fmla="*/ 1962362 w 2425625"/>
                <a:gd name="connsiteY31" fmla="*/ 2325189 h 2613899"/>
                <a:gd name="connsiteX32" fmla="*/ 1709814 w 2425625"/>
                <a:gd name="connsiteY32" fmla="*/ 2481943 h 2613899"/>
                <a:gd name="connsiteX33" fmla="*/ 1387597 w 2425625"/>
                <a:gd name="connsiteY33" fmla="*/ 2595154 h 2613899"/>
                <a:gd name="connsiteX34" fmla="*/ 1152465 w 2425625"/>
                <a:gd name="connsiteY34" fmla="*/ 2612571 h 2613899"/>
                <a:gd name="connsiteX35" fmla="*/ 960877 w 2425625"/>
                <a:gd name="connsiteY35" fmla="*/ 2603863 h 2613899"/>
                <a:gd name="connsiteX36" fmla="*/ 725745 w 2425625"/>
                <a:gd name="connsiteY36" fmla="*/ 2534194 h 2613899"/>
                <a:gd name="connsiteX37" fmla="*/ 534157 w 2425625"/>
                <a:gd name="connsiteY37" fmla="*/ 2429691 h 2613899"/>
                <a:gd name="connsiteX38" fmla="*/ 333860 w 2425625"/>
                <a:gd name="connsiteY38" fmla="*/ 2264229 h 2613899"/>
                <a:gd name="connsiteX39" fmla="*/ 150980 w 2425625"/>
                <a:gd name="connsiteY39" fmla="*/ 2029097 h 2613899"/>
                <a:gd name="connsiteX40" fmla="*/ 72602 w 2425625"/>
                <a:gd name="connsiteY40" fmla="*/ 1863634 h 2613899"/>
                <a:gd name="connsiteX41" fmla="*/ 37768 w 2425625"/>
                <a:gd name="connsiteY41" fmla="*/ 1663337 h 2613899"/>
                <a:gd name="connsiteX42" fmla="*/ 2934 w 2425625"/>
                <a:gd name="connsiteY42" fmla="*/ 1532709 h 2613899"/>
                <a:gd name="connsiteX43" fmla="*/ 2934 w 2425625"/>
                <a:gd name="connsiteY43" fmla="*/ 1297577 h 2613899"/>
                <a:gd name="connsiteX44" fmla="*/ 11642 w 2425625"/>
                <a:gd name="connsiteY44" fmla="*/ 1053737 h 2613899"/>
                <a:gd name="connsiteX45" fmla="*/ 20351 w 2425625"/>
                <a:gd name="connsiteY45" fmla="*/ 740229 h 2613899"/>
                <a:gd name="connsiteX46" fmla="*/ 37768 w 2425625"/>
                <a:gd name="connsiteY46" fmla="*/ 470263 h 2613899"/>
                <a:gd name="connsiteX47" fmla="*/ 124854 w 2425625"/>
                <a:gd name="connsiteY47" fmla="*/ 252549 h 2613899"/>
                <a:gd name="connsiteX48" fmla="*/ 246774 w 2425625"/>
                <a:gd name="connsiteY48" fmla="*/ 156754 h 2613899"/>
                <a:gd name="connsiteX49" fmla="*/ 403528 w 2425625"/>
                <a:gd name="connsiteY49" fmla="*/ 52251 h 2613899"/>
                <a:gd name="connsiteX50" fmla="*/ 534157 w 2425625"/>
                <a:gd name="connsiteY50" fmla="*/ 0 h 2613899"/>
                <a:gd name="connsiteX0" fmla="*/ 1918820 w 2425625"/>
                <a:gd name="connsiteY0" fmla="*/ 1062446 h 2613899"/>
                <a:gd name="connsiteX1" fmla="*/ 1918820 w 2425625"/>
                <a:gd name="connsiteY1" fmla="*/ 1184366 h 2613899"/>
                <a:gd name="connsiteX2" fmla="*/ 1910111 w 2425625"/>
                <a:gd name="connsiteY2" fmla="*/ 1358537 h 2613899"/>
                <a:gd name="connsiteX3" fmla="*/ 1883985 w 2425625"/>
                <a:gd name="connsiteY3" fmla="*/ 1471749 h 2613899"/>
                <a:gd name="connsiteX4" fmla="*/ 1849151 w 2425625"/>
                <a:gd name="connsiteY4" fmla="*/ 1611086 h 2613899"/>
                <a:gd name="connsiteX5" fmla="*/ 1735940 w 2425625"/>
                <a:gd name="connsiteY5" fmla="*/ 1785257 h 2613899"/>
                <a:gd name="connsiteX6" fmla="*/ 1526934 w 2425625"/>
                <a:gd name="connsiteY6" fmla="*/ 1950720 h 2613899"/>
                <a:gd name="connsiteX7" fmla="*/ 1256968 w 2425625"/>
                <a:gd name="connsiteY7" fmla="*/ 2037806 h 2613899"/>
                <a:gd name="connsiteX8" fmla="*/ 995711 w 2425625"/>
                <a:gd name="connsiteY8" fmla="*/ 1994263 h 2613899"/>
                <a:gd name="connsiteX9" fmla="*/ 812831 w 2425625"/>
                <a:gd name="connsiteY9" fmla="*/ 1898469 h 2613899"/>
                <a:gd name="connsiteX10" fmla="*/ 656077 w 2425625"/>
                <a:gd name="connsiteY10" fmla="*/ 1776549 h 2613899"/>
                <a:gd name="connsiteX11" fmla="*/ 568991 w 2425625"/>
                <a:gd name="connsiteY11" fmla="*/ 1602377 h 2613899"/>
                <a:gd name="connsiteX12" fmla="*/ 508031 w 2425625"/>
                <a:gd name="connsiteY12" fmla="*/ 1349829 h 2613899"/>
                <a:gd name="connsiteX13" fmla="*/ 542865 w 2425625"/>
                <a:gd name="connsiteY13" fmla="*/ 1097280 h 2613899"/>
                <a:gd name="connsiteX14" fmla="*/ 603825 w 2425625"/>
                <a:gd name="connsiteY14" fmla="*/ 905691 h 2613899"/>
                <a:gd name="connsiteX15" fmla="*/ 690911 w 2425625"/>
                <a:gd name="connsiteY15" fmla="*/ 714103 h 2613899"/>
                <a:gd name="connsiteX16" fmla="*/ 830248 w 2425625"/>
                <a:gd name="connsiteY16" fmla="*/ 557349 h 2613899"/>
                <a:gd name="connsiteX17" fmla="*/ 1013128 w 2425625"/>
                <a:gd name="connsiteY17" fmla="*/ 409303 h 2613899"/>
                <a:gd name="connsiteX18" fmla="*/ 1213425 w 2425625"/>
                <a:gd name="connsiteY18" fmla="*/ 339634 h 2613899"/>
                <a:gd name="connsiteX19" fmla="*/ 1413722 w 2425625"/>
                <a:gd name="connsiteY19" fmla="*/ 287383 h 2613899"/>
                <a:gd name="connsiteX20" fmla="*/ 1622728 w 2425625"/>
                <a:gd name="connsiteY20" fmla="*/ 296091 h 2613899"/>
                <a:gd name="connsiteX21" fmla="*/ 1805608 w 2425625"/>
                <a:gd name="connsiteY21" fmla="*/ 339634 h 2613899"/>
                <a:gd name="connsiteX22" fmla="*/ 1953654 w 2425625"/>
                <a:gd name="connsiteY22" fmla="*/ 418011 h 2613899"/>
                <a:gd name="connsiteX23" fmla="*/ 2110408 w 2425625"/>
                <a:gd name="connsiteY23" fmla="*/ 531223 h 2613899"/>
                <a:gd name="connsiteX24" fmla="*/ 2258454 w 2425625"/>
                <a:gd name="connsiteY24" fmla="*/ 696686 h 2613899"/>
                <a:gd name="connsiteX25" fmla="*/ 2371665 w 2425625"/>
                <a:gd name="connsiteY25" fmla="*/ 923109 h 2613899"/>
                <a:gd name="connsiteX26" fmla="*/ 2415208 w 2425625"/>
                <a:gd name="connsiteY26" fmla="*/ 1210491 h 2613899"/>
                <a:gd name="connsiteX27" fmla="*/ 2423917 w 2425625"/>
                <a:gd name="connsiteY27" fmla="*/ 1463040 h 2613899"/>
                <a:gd name="connsiteX28" fmla="*/ 2389082 w 2425625"/>
                <a:gd name="connsiteY28" fmla="*/ 1680754 h 2613899"/>
                <a:gd name="connsiteX29" fmla="*/ 2301997 w 2425625"/>
                <a:gd name="connsiteY29" fmla="*/ 1907177 h 2613899"/>
                <a:gd name="connsiteX30" fmla="*/ 2153951 w 2425625"/>
                <a:gd name="connsiteY30" fmla="*/ 2133600 h 2613899"/>
                <a:gd name="connsiteX31" fmla="*/ 1962362 w 2425625"/>
                <a:gd name="connsiteY31" fmla="*/ 2325189 h 2613899"/>
                <a:gd name="connsiteX32" fmla="*/ 1709814 w 2425625"/>
                <a:gd name="connsiteY32" fmla="*/ 2481943 h 2613899"/>
                <a:gd name="connsiteX33" fmla="*/ 1387597 w 2425625"/>
                <a:gd name="connsiteY33" fmla="*/ 2595154 h 2613899"/>
                <a:gd name="connsiteX34" fmla="*/ 1152465 w 2425625"/>
                <a:gd name="connsiteY34" fmla="*/ 2612571 h 2613899"/>
                <a:gd name="connsiteX35" fmla="*/ 960877 w 2425625"/>
                <a:gd name="connsiteY35" fmla="*/ 2603863 h 2613899"/>
                <a:gd name="connsiteX36" fmla="*/ 725745 w 2425625"/>
                <a:gd name="connsiteY36" fmla="*/ 2534194 h 2613899"/>
                <a:gd name="connsiteX37" fmla="*/ 534157 w 2425625"/>
                <a:gd name="connsiteY37" fmla="*/ 2429691 h 2613899"/>
                <a:gd name="connsiteX38" fmla="*/ 333860 w 2425625"/>
                <a:gd name="connsiteY38" fmla="*/ 2264229 h 2613899"/>
                <a:gd name="connsiteX39" fmla="*/ 150980 w 2425625"/>
                <a:gd name="connsiteY39" fmla="*/ 2029097 h 2613899"/>
                <a:gd name="connsiteX40" fmla="*/ 72602 w 2425625"/>
                <a:gd name="connsiteY40" fmla="*/ 1863634 h 2613899"/>
                <a:gd name="connsiteX41" fmla="*/ 37768 w 2425625"/>
                <a:gd name="connsiteY41" fmla="*/ 1663337 h 2613899"/>
                <a:gd name="connsiteX42" fmla="*/ 2934 w 2425625"/>
                <a:gd name="connsiteY42" fmla="*/ 1532709 h 2613899"/>
                <a:gd name="connsiteX43" fmla="*/ 2934 w 2425625"/>
                <a:gd name="connsiteY43" fmla="*/ 1297577 h 2613899"/>
                <a:gd name="connsiteX44" fmla="*/ 11642 w 2425625"/>
                <a:gd name="connsiteY44" fmla="*/ 1053737 h 2613899"/>
                <a:gd name="connsiteX45" fmla="*/ 20351 w 2425625"/>
                <a:gd name="connsiteY45" fmla="*/ 740229 h 2613899"/>
                <a:gd name="connsiteX46" fmla="*/ 37768 w 2425625"/>
                <a:gd name="connsiteY46" fmla="*/ 470263 h 2613899"/>
                <a:gd name="connsiteX47" fmla="*/ 124854 w 2425625"/>
                <a:gd name="connsiteY47" fmla="*/ 269966 h 2613899"/>
                <a:gd name="connsiteX48" fmla="*/ 246774 w 2425625"/>
                <a:gd name="connsiteY48" fmla="*/ 156754 h 2613899"/>
                <a:gd name="connsiteX49" fmla="*/ 403528 w 2425625"/>
                <a:gd name="connsiteY49" fmla="*/ 52251 h 2613899"/>
                <a:gd name="connsiteX50" fmla="*/ 534157 w 2425625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55443 w 2424991"/>
                <a:gd name="connsiteY10" fmla="*/ 1776549 h 2613899"/>
                <a:gd name="connsiteX11" fmla="*/ 568357 w 2424991"/>
                <a:gd name="connsiteY11" fmla="*/ 1602377 h 2613899"/>
                <a:gd name="connsiteX12" fmla="*/ 507397 w 2424991"/>
                <a:gd name="connsiteY12" fmla="*/ 1349829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0277 w 2424991"/>
                <a:gd name="connsiteY15" fmla="*/ 714103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12791 w 2424991"/>
                <a:gd name="connsiteY18" fmla="*/ 339634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55443 w 2424991"/>
                <a:gd name="connsiteY10" fmla="*/ 1776549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0277 w 2424991"/>
                <a:gd name="connsiteY15" fmla="*/ 714103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12791 w 2424991"/>
                <a:gd name="connsiteY18" fmla="*/ 339634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55443 w 2424991"/>
                <a:gd name="connsiteY10" fmla="*/ 1776549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0277 w 2424991"/>
                <a:gd name="connsiteY15" fmla="*/ 714103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55443 w 2424991"/>
                <a:gd name="connsiteY10" fmla="*/ 1776549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8985 w 2424991"/>
                <a:gd name="connsiteY15" fmla="*/ 722812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64151 w 2424991"/>
                <a:gd name="connsiteY10" fmla="*/ 1793966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8985 w 2424991"/>
                <a:gd name="connsiteY15" fmla="*/ 722812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898469 h 2613899"/>
                <a:gd name="connsiteX10" fmla="*/ 664151 w 2424991"/>
                <a:gd name="connsiteY10" fmla="*/ 1785258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8985 w 2424991"/>
                <a:gd name="connsiteY15" fmla="*/ 722812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907177 h 2613899"/>
                <a:gd name="connsiteX10" fmla="*/ 664151 w 2424991"/>
                <a:gd name="connsiteY10" fmla="*/ 1785258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8985 w 2424991"/>
                <a:gd name="connsiteY15" fmla="*/ 722812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13899"/>
                <a:gd name="connsiteX1" fmla="*/ 1918186 w 2424991"/>
                <a:gd name="connsiteY1" fmla="*/ 1184366 h 2613899"/>
                <a:gd name="connsiteX2" fmla="*/ 1909477 w 2424991"/>
                <a:gd name="connsiteY2" fmla="*/ 1358537 h 2613899"/>
                <a:gd name="connsiteX3" fmla="*/ 1883351 w 2424991"/>
                <a:gd name="connsiteY3" fmla="*/ 1471749 h 2613899"/>
                <a:gd name="connsiteX4" fmla="*/ 1848517 w 2424991"/>
                <a:gd name="connsiteY4" fmla="*/ 1611086 h 2613899"/>
                <a:gd name="connsiteX5" fmla="*/ 1735306 w 2424991"/>
                <a:gd name="connsiteY5" fmla="*/ 1785257 h 2613899"/>
                <a:gd name="connsiteX6" fmla="*/ 1526300 w 2424991"/>
                <a:gd name="connsiteY6" fmla="*/ 1950720 h 2613899"/>
                <a:gd name="connsiteX7" fmla="*/ 1256334 w 2424991"/>
                <a:gd name="connsiteY7" fmla="*/ 2037806 h 2613899"/>
                <a:gd name="connsiteX8" fmla="*/ 995077 w 2424991"/>
                <a:gd name="connsiteY8" fmla="*/ 1994263 h 2613899"/>
                <a:gd name="connsiteX9" fmla="*/ 812197 w 2424991"/>
                <a:gd name="connsiteY9" fmla="*/ 1907177 h 2613899"/>
                <a:gd name="connsiteX10" fmla="*/ 664151 w 2424991"/>
                <a:gd name="connsiteY10" fmla="*/ 1785258 h 2613899"/>
                <a:gd name="connsiteX11" fmla="*/ 568357 w 2424991"/>
                <a:gd name="connsiteY11" fmla="*/ 1602377 h 2613899"/>
                <a:gd name="connsiteX12" fmla="*/ 507397 w 2424991"/>
                <a:gd name="connsiteY12" fmla="*/ 1367246 h 2613899"/>
                <a:gd name="connsiteX13" fmla="*/ 542231 w 2424991"/>
                <a:gd name="connsiteY13" fmla="*/ 1097280 h 2613899"/>
                <a:gd name="connsiteX14" fmla="*/ 603191 w 2424991"/>
                <a:gd name="connsiteY14" fmla="*/ 905691 h 2613899"/>
                <a:gd name="connsiteX15" fmla="*/ 698985 w 2424991"/>
                <a:gd name="connsiteY15" fmla="*/ 722812 h 2613899"/>
                <a:gd name="connsiteX16" fmla="*/ 829614 w 2424991"/>
                <a:gd name="connsiteY16" fmla="*/ 557349 h 2613899"/>
                <a:gd name="connsiteX17" fmla="*/ 1012494 w 2424991"/>
                <a:gd name="connsiteY17" fmla="*/ 409303 h 2613899"/>
                <a:gd name="connsiteX18" fmla="*/ 1221499 w 2424991"/>
                <a:gd name="connsiteY18" fmla="*/ 313508 h 2613899"/>
                <a:gd name="connsiteX19" fmla="*/ 1413088 w 2424991"/>
                <a:gd name="connsiteY19" fmla="*/ 287383 h 2613899"/>
                <a:gd name="connsiteX20" fmla="*/ 1622094 w 2424991"/>
                <a:gd name="connsiteY20" fmla="*/ 296091 h 2613899"/>
                <a:gd name="connsiteX21" fmla="*/ 1804974 w 2424991"/>
                <a:gd name="connsiteY21" fmla="*/ 339634 h 2613899"/>
                <a:gd name="connsiteX22" fmla="*/ 1953020 w 2424991"/>
                <a:gd name="connsiteY22" fmla="*/ 418011 h 2613899"/>
                <a:gd name="connsiteX23" fmla="*/ 2109774 w 2424991"/>
                <a:gd name="connsiteY23" fmla="*/ 531223 h 2613899"/>
                <a:gd name="connsiteX24" fmla="*/ 2257820 w 2424991"/>
                <a:gd name="connsiteY24" fmla="*/ 696686 h 2613899"/>
                <a:gd name="connsiteX25" fmla="*/ 2371031 w 2424991"/>
                <a:gd name="connsiteY25" fmla="*/ 923109 h 2613899"/>
                <a:gd name="connsiteX26" fmla="*/ 2414574 w 2424991"/>
                <a:gd name="connsiteY26" fmla="*/ 1210491 h 2613899"/>
                <a:gd name="connsiteX27" fmla="*/ 2423283 w 2424991"/>
                <a:gd name="connsiteY27" fmla="*/ 1463040 h 2613899"/>
                <a:gd name="connsiteX28" fmla="*/ 2388448 w 2424991"/>
                <a:gd name="connsiteY28" fmla="*/ 1680754 h 2613899"/>
                <a:gd name="connsiteX29" fmla="*/ 2301363 w 2424991"/>
                <a:gd name="connsiteY29" fmla="*/ 1907177 h 2613899"/>
                <a:gd name="connsiteX30" fmla="*/ 2153317 w 2424991"/>
                <a:gd name="connsiteY30" fmla="*/ 2133600 h 2613899"/>
                <a:gd name="connsiteX31" fmla="*/ 1961728 w 2424991"/>
                <a:gd name="connsiteY31" fmla="*/ 2325189 h 2613899"/>
                <a:gd name="connsiteX32" fmla="*/ 1709180 w 2424991"/>
                <a:gd name="connsiteY32" fmla="*/ 2481943 h 2613899"/>
                <a:gd name="connsiteX33" fmla="*/ 1386963 w 2424991"/>
                <a:gd name="connsiteY33" fmla="*/ 2595154 h 2613899"/>
                <a:gd name="connsiteX34" fmla="*/ 1151831 w 2424991"/>
                <a:gd name="connsiteY34" fmla="*/ 2612571 h 2613899"/>
                <a:gd name="connsiteX35" fmla="*/ 960243 w 2424991"/>
                <a:gd name="connsiteY35" fmla="*/ 2603863 h 2613899"/>
                <a:gd name="connsiteX36" fmla="*/ 725111 w 2424991"/>
                <a:gd name="connsiteY36" fmla="*/ 2534194 h 2613899"/>
                <a:gd name="connsiteX37" fmla="*/ 533523 w 2424991"/>
                <a:gd name="connsiteY37" fmla="*/ 2429691 h 2613899"/>
                <a:gd name="connsiteX38" fmla="*/ 333226 w 2424991"/>
                <a:gd name="connsiteY38" fmla="*/ 2264229 h 2613899"/>
                <a:gd name="connsiteX39" fmla="*/ 150346 w 2424991"/>
                <a:gd name="connsiteY39" fmla="*/ 2029097 h 2613899"/>
                <a:gd name="connsiteX40" fmla="*/ 71968 w 2424991"/>
                <a:gd name="connsiteY40" fmla="*/ 1863634 h 2613899"/>
                <a:gd name="connsiteX41" fmla="*/ 28425 w 2424991"/>
                <a:gd name="connsiteY41" fmla="*/ 1698171 h 2613899"/>
                <a:gd name="connsiteX42" fmla="*/ 2300 w 2424991"/>
                <a:gd name="connsiteY42" fmla="*/ 1532709 h 2613899"/>
                <a:gd name="connsiteX43" fmla="*/ 2300 w 2424991"/>
                <a:gd name="connsiteY43" fmla="*/ 1297577 h 2613899"/>
                <a:gd name="connsiteX44" fmla="*/ 11008 w 2424991"/>
                <a:gd name="connsiteY44" fmla="*/ 1053737 h 2613899"/>
                <a:gd name="connsiteX45" fmla="*/ 19717 w 2424991"/>
                <a:gd name="connsiteY45" fmla="*/ 740229 h 2613899"/>
                <a:gd name="connsiteX46" fmla="*/ 37134 w 2424991"/>
                <a:gd name="connsiteY46" fmla="*/ 470263 h 2613899"/>
                <a:gd name="connsiteX47" fmla="*/ 124220 w 2424991"/>
                <a:gd name="connsiteY47" fmla="*/ 269966 h 2613899"/>
                <a:gd name="connsiteX48" fmla="*/ 246140 w 2424991"/>
                <a:gd name="connsiteY48" fmla="*/ 156754 h 2613899"/>
                <a:gd name="connsiteX49" fmla="*/ 402894 w 2424991"/>
                <a:gd name="connsiteY49" fmla="*/ 52251 h 2613899"/>
                <a:gd name="connsiteX50" fmla="*/ 533523 w 2424991"/>
                <a:gd name="connsiteY50" fmla="*/ 0 h 2613899"/>
                <a:gd name="connsiteX0" fmla="*/ 1918186 w 2424991"/>
                <a:gd name="connsiteY0" fmla="*/ 1062446 h 2621544"/>
                <a:gd name="connsiteX1" fmla="*/ 1918186 w 2424991"/>
                <a:gd name="connsiteY1" fmla="*/ 1184366 h 2621544"/>
                <a:gd name="connsiteX2" fmla="*/ 1909477 w 2424991"/>
                <a:gd name="connsiteY2" fmla="*/ 1358537 h 2621544"/>
                <a:gd name="connsiteX3" fmla="*/ 1883351 w 2424991"/>
                <a:gd name="connsiteY3" fmla="*/ 1471749 h 2621544"/>
                <a:gd name="connsiteX4" fmla="*/ 1848517 w 2424991"/>
                <a:gd name="connsiteY4" fmla="*/ 1611086 h 2621544"/>
                <a:gd name="connsiteX5" fmla="*/ 1735306 w 2424991"/>
                <a:gd name="connsiteY5" fmla="*/ 1785257 h 2621544"/>
                <a:gd name="connsiteX6" fmla="*/ 1526300 w 2424991"/>
                <a:gd name="connsiteY6" fmla="*/ 1950720 h 2621544"/>
                <a:gd name="connsiteX7" fmla="*/ 1256334 w 2424991"/>
                <a:gd name="connsiteY7" fmla="*/ 2037806 h 2621544"/>
                <a:gd name="connsiteX8" fmla="*/ 995077 w 2424991"/>
                <a:gd name="connsiteY8" fmla="*/ 1994263 h 2621544"/>
                <a:gd name="connsiteX9" fmla="*/ 812197 w 2424991"/>
                <a:gd name="connsiteY9" fmla="*/ 1907177 h 2621544"/>
                <a:gd name="connsiteX10" fmla="*/ 664151 w 2424991"/>
                <a:gd name="connsiteY10" fmla="*/ 1785258 h 2621544"/>
                <a:gd name="connsiteX11" fmla="*/ 568357 w 2424991"/>
                <a:gd name="connsiteY11" fmla="*/ 1602377 h 2621544"/>
                <a:gd name="connsiteX12" fmla="*/ 507397 w 2424991"/>
                <a:gd name="connsiteY12" fmla="*/ 1367246 h 2621544"/>
                <a:gd name="connsiteX13" fmla="*/ 542231 w 2424991"/>
                <a:gd name="connsiteY13" fmla="*/ 1097280 h 2621544"/>
                <a:gd name="connsiteX14" fmla="*/ 603191 w 2424991"/>
                <a:gd name="connsiteY14" fmla="*/ 905691 h 2621544"/>
                <a:gd name="connsiteX15" fmla="*/ 698985 w 2424991"/>
                <a:gd name="connsiteY15" fmla="*/ 722812 h 2621544"/>
                <a:gd name="connsiteX16" fmla="*/ 829614 w 2424991"/>
                <a:gd name="connsiteY16" fmla="*/ 557349 h 2621544"/>
                <a:gd name="connsiteX17" fmla="*/ 1012494 w 2424991"/>
                <a:gd name="connsiteY17" fmla="*/ 409303 h 2621544"/>
                <a:gd name="connsiteX18" fmla="*/ 1221499 w 2424991"/>
                <a:gd name="connsiteY18" fmla="*/ 313508 h 2621544"/>
                <a:gd name="connsiteX19" fmla="*/ 1413088 w 2424991"/>
                <a:gd name="connsiteY19" fmla="*/ 287383 h 2621544"/>
                <a:gd name="connsiteX20" fmla="*/ 1622094 w 2424991"/>
                <a:gd name="connsiteY20" fmla="*/ 296091 h 2621544"/>
                <a:gd name="connsiteX21" fmla="*/ 1804974 w 2424991"/>
                <a:gd name="connsiteY21" fmla="*/ 339634 h 2621544"/>
                <a:gd name="connsiteX22" fmla="*/ 1953020 w 2424991"/>
                <a:gd name="connsiteY22" fmla="*/ 418011 h 2621544"/>
                <a:gd name="connsiteX23" fmla="*/ 2109774 w 2424991"/>
                <a:gd name="connsiteY23" fmla="*/ 531223 h 2621544"/>
                <a:gd name="connsiteX24" fmla="*/ 2257820 w 2424991"/>
                <a:gd name="connsiteY24" fmla="*/ 696686 h 2621544"/>
                <a:gd name="connsiteX25" fmla="*/ 2371031 w 2424991"/>
                <a:gd name="connsiteY25" fmla="*/ 923109 h 2621544"/>
                <a:gd name="connsiteX26" fmla="*/ 2414574 w 2424991"/>
                <a:gd name="connsiteY26" fmla="*/ 1210491 h 2621544"/>
                <a:gd name="connsiteX27" fmla="*/ 2423283 w 2424991"/>
                <a:gd name="connsiteY27" fmla="*/ 1463040 h 2621544"/>
                <a:gd name="connsiteX28" fmla="*/ 2388448 w 2424991"/>
                <a:gd name="connsiteY28" fmla="*/ 1680754 h 2621544"/>
                <a:gd name="connsiteX29" fmla="*/ 2301363 w 2424991"/>
                <a:gd name="connsiteY29" fmla="*/ 1907177 h 2621544"/>
                <a:gd name="connsiteX30" fmla="*/ 2153317 w 2424991"/>
                <a:gd name="connsiteY30" fmla="*/ 2133600 h 2621544"/>
                <a:gd name="connsiteX31" fmla="*/ 1961728 w 2424991"/>
                <a:gd name="connsiteY31" fmla="*/ 2325189 h 2621544"/>
                <a:gd name="connsiteX32" fmla="*/ 1709180 w 2424991"/>
                <a:gd name="connsiteY32" fmla="*/ 2481943 h 2621544"/>
                <a:gd name="connsiteX33" fmla="*/ 1386963 w 2424991"/>
                <a:gd name="connsiteY33" fmla="*/ 2595154 h 2621544"/>
                <a:gd name="connsiteX34" fmla="*/ 1160540 w 2424991"/>
                <a:gd name="connsiteY34" fmla="*/ 2621280 h 2621544"/>
                <a:gd name="connsiteX35" fmla="*/ 960243 w 2424991"/>
                <a:gd name="connsiteY35" fmla="*/ 2603863 h 2621544"/>
                <a:gd name="connsiteX36" fmla="*/ 725111 w 2424991"/>
                <a:gd name="connsiteY36" fmla="*/ 2534194 h 2621544"/>
                <a:gd name="connsiteX37" fmla="*/ 533523 w 2424991"/>
                <a:gd name="connsiteY37" fmla="*/ 2429691 h 2621544"/>
                <a:gd name="connsiteX38" fmla="*/ 333226 w 2424991"/>
                <a:gd name="connsiteY38" fmla="*/ 2264229 h 2621544"/>
                <a:gd name="connsiteX39" fmla="*/ 150346 w 2424991"/>
                <a:gd name="connsiteY39" fmla="*/ 2029097 h 2621544"/>
                <a:gd name="connsiteX40" fmla="*/ 71968 w 2424991"/>
                <a:gd name="connsiteY40" fmla="*/ 1863634 h 2621544"/>
                <a:gd name="connsiteX41" fmla="*/ 28425 w 2424991"/>
                <a:gd name="connsiteY41" fmla="*/ 1698171 h 2621544"/>
                <a:gd name="connsiteX42" fmla="*/ 2300 w 2424991"/>
                <a:gd name="connsiteY42" fmla="*/ 1532709 h 2621544"/>
                <a:gd name="connsiteX43" fmla="*/ 2300 w 2424991"/>
                <a:gd name="connsiteY43" fmla="*/ 1297577 h 2621544"/>
                <a:gd name="connsiteX44" fmla="*/ 11008 w 2424991"/>
                <a:gd name="connsiteY44" fmla="*/ 1053737 h 2621544"/>
                <a:gd name="connsiteX45" fmla="*/ 19717 w 2424991"/>
                <a:gd name="connsiteY45" fmla="*/ 740229 h 2621544"/>
                <a:gd name="connsiteX46" fmla="*/ 37134 w 2424991"/>
                <a:gd name="connsiteY46" fmla="*/ 470263 h 2621544"/>
                <a:gd name="connsiteX47" fmla="*/ 124220 w 2424991"/>
                <a:gd name="connsiteY47" fmla="*/ 269966 h 2621544"/>
                <a:gd name="connsiteX48" fmla="*/ 246140 w 2424991"/>
                <a:gd name="connsiteY48" fmla="*/ 156754 h 2621544"/>
                <a:gd name="connsiteX49" fmla="*/ 402894 w 2424991"/>
                <a:gd name="connsiteY49" fmla="*/ 52251 h 2621544"/>
                <a:gd name="connsiteX50" fmla="*/ 533523 w 2424991"/>
                <a:gd name="connsiteY50" fmla="*/ 0 h 262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424991" h="2621544">
                  <a:moveTo>
                    <a:pt x="1918186" y="1062446"/>
                  </a:moveTo>
                  <a:cubicBezTo>
                    <a:pt x="1918911" y="1098732"/>
                    <a:pt x="1919637" y="1135018"/>
                    <a:pt x="1918186" y="1184366"/>
                  </a:cubicBezTo>
                  <a:cubicBezTo>
                    <a:pt x="1916735" y="1233714"/>
                    <a:pt x="1915283" y="1310640"/>
                    <a:pt x="1909477" y="1358537"/>
                  </a:cubicBezTo>
                  <a:cubicBezTo>
                    <a:pt x="1903671" y="1406434"/>
                    <a:pt x="1893511" y="1429658"/>
                    <a:pt x="1883351" y="1471749"/>
                  </a:cubicBezTo>
                  <a:cubicBezTo>
                    <a:pt x="1873191" y="1513840"/>
                    <a:pt x="1873191" y="1558835"/>
                    <a:pt x="1848517" y="1611086"/>
                  </a:cubicBezTo>
                  <a:cubicBezTo>
                    <a:pt x="1823843" y="1663337"/>
                    <a:pt x="1789009" y="1728651"/>
                    <a:pt x="1735306" y="1785257"/>
                  </a:cubicBezTo>
                  <a:cubicBezTo>
                    <a:pt x="1681603" y="1841863"/>
                    <a:pt x="1606129" y="1908629"/>
                    <a:pt x="1526300" y="1950720"/>
                  </a:cubicBezTo>
                  <a:cubicBezTo>
                    <a:pt x="1446471" y="1992811"/>
                    <a:pt x="1344871" y="2030549"/>
                    <a:pt x="1256334" y="2037806"/>
                  </a:cubicBezTo>
                  <a:cubicBezTo>
                    <a:pt x="1167797" y="2045063"/>
                    <a:pt x="1069100" y="2016035"/>
                    <a:pt x="995077" y="1994263"/>
                  </a:cubicBezTo>
                  <a:cubicBezTo>
                    <a:pt x="921054" y="1972491"/>
                    <a:pt x="867351" y="1942011"/>
                    <a:pt x="812197" y="1907177"/>
                  </a:cubicBezTo>
                  <a:cubicBezTo>
                    <a:pt x="757043" y="1872343"/>
                    <a:pt x="704791" y="1836058"/>
                    <a:pt x="664151" y="1785258"/>
                  </a:cubicBezTo>
                  <a:cubicBezTo>
                    <a:pt x="623511" y="1734458"/>
                    <a:pt x="594483" y="1672046"/>
                    <a:pt x="568357" y="1602377"/>
                  </a:cubicBezTo>
                  <a:cubicBezTo>
                    <a:pt x="542231" y="1532708"/>
                    <a:pt x="511751" y="1451429"/>
                    <a:pt x="507397" y="1367246"/>
                  </a:cubicBezTo>
                  <a:cubicBezTo>
                    <a:pt x="503043" y="1283063"/>
                    <a:pt x="526265" y="1174206"/>
                    <a:pt x="542231" y="1097280"/>
                  </a:cubicBezTo>
                  <a:cubicBezTo>
                    <a:pt x="558197" y="1020354"/>
                    <a:pt x="577065" y="968102"/>
                    <a:pt x="603191" y="905691"/>
                  </a:cubicBezTo>
                  <a:cubicBezTo>
                    <a:pt x="629317" y="843280"/>
                    <a:pt x="661248" y="780869"/>
                    <a:pt x="698985" y="722812"/>
                  </a:cubicBezTo>
                  <a:cubicBezTo>
                    <a:pt x="736722" y="664755"/>
                    <a:pt x="777363" y="609600"/>
                    <a:pt x="829614" y="557349"/>
                  </a:cubicBezTo>
                  <a:cubicBezTo>
                    <a:pt x="881865" y="505098"/>
                    <a:pt x="947180" y="449943"/>
                    <a:pt x="1012494" y="409303"/>
                  </a:cubicBezTo>
                  <a:cubicBezTo>
                    <a:pt x="1077808" y="368663"/>
                    <a:pt x="1154733" y="333828"/>
                    <a:pt x="1221499" y="313508"/>
                  </a:cubicBezTo>
                  <a:cubicBezTo>
                    <a:pt x="1288265" y="293188"/>
                    <a:pt x="1346322" y="290286"/>
                    <a:pt x="1413088" y="287383"/>
                  </a:cubicBezTo>
                  <a:cubicBezTo>
                    <a:pt x="1479854" y="284480"/>
                    <a:pt x="1556780" y="287383"/>
                    <a:pt x="1622094" y="296091"/>
                  </a:cubicBezTo>
                  <a:cubicBezTo>
                    <a:pt x="1687408" y="304799"/>
                    <a:pt x="1749820" y="319314"/>
                    <a:pt x="1804974" y="339634"/>
                  </a:cubicBezTo>
                  <a:cubicBezTo>
                    <a:pt x="1860128" y="359954"/>
                    <a:pt x="1902220" y="386080"/>
                    <a:pt x="1953020" y="418011"/>
                  </a:cubicBezTo>
                  <a:cubicBezTo>
                    <a:pt x="2003820" y="449942"/>
                    <a:pt x="2058974" y="484777"/>
                    <a:pt x="2109774" y="531223"/>
                  </a:cubicBezTo>
                  <a:cubicBezTo>
                    <a:pt x="2160574" y="577669"/>
                    <a:pt x="2214277" y="631372"/>
                    <a:pt x="2257820" y="696686"/>
                  </a:cubicBezTo>
                  <a:cubicBezTo>
                    <a:pt x="2301363" y="762000"/>
                    <a:pt x="2344905" y="837475"/>
                    <a:pt x="2371031" y="923109"/>
                  </a:cubicBezTo>
                  <a:cubicBezTo>
                    <a:pt x="2397157" y="1008743"/>
                    <a:pt x="2405865" y="1120503"/>
                    <a:pt x="2414574" y="1210491"/>
                  </a:cubicBezTo>
                  <a:cubicBezTo>
                    <a:pt x="2423283" y="1300479"/>
                    <a:pt x="2427637" y="1384663"/>
                    <a:pt x="2423283" y="1463040"/>
                  </a:cubicBezTo>
                  <a:cubicBezTo>
                    <a:pt x="2418929" y="1541417"/>
                    <a:pt x="2408768" y="1606731"/>
                    <a:pt x="2388448" y="1680754"/>
                  </a:cubicBezTo>
                  <a:cubicBezTo>
                    <a:pt x="2368128" y="1754777"/>
                    <a:pt x="2340552" y="1831703"/>
                    <a:pt x="2301363" y="1907177"/>
                  </a:cubicBezTo>
                  <a:cubicBezTo>
                    <a:pt x="2262175" y="1982651"/>
                    <a:pt x="2209923" y="2063931"/>
                    <a:pt x="2153317" y="2133600"/>
                  </a:cubicBezTo>
                  <a:cubicBezTo>
                    <a:pt x="2096711" y="2203269"/>
                    <a:pt x="2035751" y="2267132"/>
                    <a:pt x="1961728" y="2325189"/>
                  </a:cubicBezTo>
                  <a:cubicBezTo>
                    <a:pt x="1887705" y="2383246"/>
                    <a:pt x="1804974" y="2436949"/>
                    <a:pt x="1709180" y="2481943"/>
                  </a:cubicBezTo>
                  <a:cubicBezTo>
                    <a:pt x="1613386" y="2526937"/>
                    <a:pt x="1478403" y="2571931"/>
                    <a:pt x="1386963" y="2595154"/>
                  </a:cubicBezTo>
                  <a:cubicBezTo>
                    <a:pt x="1295523" y="2618377"/>
                    <a:pt x="1231660" y="2619829"/>
                    <a:pt x="1160540" y="2621280"/>
                  </a:cubicBezTo>
                  <a:cubicBezTo>
                    <a:pt x="1089420" y="2622732"/>
                    <a:pt x="1032815" y="2618377"/>
                    <a:pt x="960243" y="2603863"/>
                  </a:cubicBezTo>
                  <a:cubicBezTo>
                    <a:pt x="887671" y="2589349"/>
                    <a:pt x="796231" y="2563223"/>
                    <a:pt x="725111" y="2534194"/>
                  </a:cubicBezTo>
                  <a:cubicBezTo>
                    <a:pt x="653991" y="2505165"/>
                    <a:pt x="598837" y="2474685"/>
                    <a:pt x="533523" y="2429691"/>
                  </a:cubicBezTo>
                  <a:cubicBezTo>
                    <a:pt x="468209" y="2384697"/>
                    <a:pt x="397089" y="2330995"/>
                    <a:pt x="333226" y="2264229"/>
                  </a:cubicBezTo>
                  <a:cubicBezTo>
                    <a:pt x="269363" y="2197463"/>
                    <a:pt x="193889" y="2095863"/>
                    <a:pt x="150346" y="2029097"/>
                  </a:cubicBezTo>
                  <a:cubicBezTo>
                    <a:pt x="106803" y="1962331"/>
                    <a:pt x="92288" y="1918788"/>
                    <a:pt x="71968" y="1863634"/>
                  </a:cubicBezTo>
                  <a:cubicBezTo>
                    <a:pt x="51648" y="1808480"/>
                    <a:pt x="40036" y="1753325"/>
                    <a:pt x="28425" y="1698171"/>
                  </a:cubicBezTo>
                  <a:cubicBezTo>
                    <a:pt x="16814" y="1643017"/>
                    <a:pt x="6654" y="1599475"/>
                    <a:pt x="2300" y="1532709"/>
                  </a:cubicBezTo>
                  <a:cubicBezTo>
                    <a:pt x="-2054" y="1465943"/>
                    <a:pt x="849" y="1377406"/>
                    <a:pt x="2300" y="1297577"/>
                  </a:cubicBezTo>
                  <a:cubicBezTo>
                    <a:pt x="3751" y="1217748"/>
                    <a:pt x="8105" y="1146628"/>
                    <a:pt x="11008" y="1053737"/>
                  </a:cubicBezTo>
                  <a:cubicBezTo>
                    <a:pt x="13911" y="960846"/>
                    <a:pt x="15363" y="837475"/>
                    <a:pt x="19717" y="740229"/>
                  </a:cubicBezTo>
                  <a:cubicBezTo>
                    <a:pt x="24071" y="642983"/>
                    <a:pt x="19717" y="548640"/>
                    <a:pt x="37134" y="470263"/>
                  </a:cubicBezTo>
                  <a:cubicBezTo>
                    <a:pt x="54551" y="391886"/>
                    <a:pt x="89386" y="322218"/>
                    <a:pt x="124220" y="269966"/>
                  </a:cubicBezTo>
                  <a:cubicBezTo>
                    <a:pt x="159054" y="217714"/>
                    <a:pt x="199694" y="193040"/>
                    <a:pt x="246140" y="156754"/>
                  </a:cubicBezTo>
                  <a:cubicBezTo>
                    <a:pt x="292586" y="120468"/>
                    <a:pt x="354997" y="78377"/>
                    <a:pt x="402894" y="52251"/>
                  </a:cubicBezTo>
                  <a:cubicBezTo>
                    <a:pt x="450791" y="26125"/>
                    <a:pt x="492157" y="13062"/>
                    <a:pt x="533523" y="0"/>
                  </a:cubicBezTo>
                </a:path>
              </a:pathLst>
            </a:custGeom>
            <a:noFill/>
            <a:ln w="38100">
              <a:solidFill>
                <a:srgbClr val="5ED6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743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FHCal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as a dedicated detector of spectators in MPD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1" name="Прямая со стрелкой 140"/>
          <p:cNvCxnSpPr/>
          <p:nvPr/>
        </p:nvCxnSpPr>
        <p:spPr>
          <a:xfrm flipH="1" flipV="1">
            <a:off x="6403936" y="2924944"/>
            <a:ext cx="904368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V="1">
            <a:off x="7380312" y="2924944"/>
            <a:ext cx="319767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516216" y="364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FHCal</a:t>
            </a:r>
            <a:r>
              <a:rPr lang="en-US" b="1" dirty="0" smtClean="0"/>
              <a:t> modules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78" y="2348881"/>
            <a:ext cx="2078916" cy="18716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252" y="8499"/>
            <a:ext cx="9144000" cy="4974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FHCal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features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51389" y="6407719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b="3901"/>
          <a:stretch/>
        </p:blipFill>
        <p:spPr>
          <a:xfrm>
            <a:off x="1683464" y="833055"/>
            <a:ext cx="1996404" cy="144016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rot="430143">
            <a:off x="1068128" y="2890755"/>
            <a:ext cx="1781364" cy="759298"/>
          </a:xfrm>
          <a:prstGeom prst="ellipse">
            <a:avLst/>
          </a:prstGeom>
          <a:solidFill>
            <a:schemeClr val="bg2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3068960"/>
            <a:ext cx="2428295" cy="3733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96" y="2348880"/>
            <a:ext cx="76016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 plane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810" y="386104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Spectator spot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08474" y="3393256"/>
            <a:ext cx="889278" cy="5250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15579" y="4823781"/>
            <a:ext cx="8136904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ru-RU" sz="1800" b="1" dirty="0" smtClean="0">
                <a:latin typeface="Calibri" pitchFamily="34" charset="0"/>
              </a:rPr>
              <a:t>Since </a:t>
            </a:r>
            <a:r>
              <a:rPr lang="en-US" altLang="ru-RU" sz="1800" b="1" dirty="0" err="1" smtClean="0">
                <a:latin typeface="Calibri" pitchFamily="34" charset="0"/>
              </a:rPr>
              <a:t>FHCal</a:t>
            </a:r>
            <a:r>
              <a:rPr lang="en-US" altLang="ru-RU" sz="1800" b="1" dirty="0" smtClean="0">
                <a:latin typeface="Calibri" pitchFamily="34" charset="0"/>
              </a:rPr>
              <a:t> has a </a:t>
            </a:r>
            <a:r>
              <a:rPr lang="en-US" altLang="ru-RU" sz="1800" b="1" dirty="0">
                <a:latin typeface="Calibri" pitchFamily="34" charset="0"/>
              </a:rPr>
              <a:t>b</a:t>
            </a:r>
            <a:r>
              <a:rPr lang="en-US" altLang="ru-RU" sz="1800" b="1" dirty="0" smtClean="0">
                <a:latin typeface="Calibri" pitchFamily="34" charset="0"/>
              </a:rPr>
              <a:t>eam hole, most of the </a:t>
            </a:r>
            <a:r>
              <a:rPr lang="en-US" altLang="ru-RU" sz="1800" b="1" u="sng" dirty="0" smtClean="0">
                <a:latin typeface="Calibri" pitchFamily="34" charset="0"/>
              </a:rPr>
              <a:t>bound spectators </a:t>
            </a:r>
            <a:r>
              <a:rPr lang="en-US" altLang="ru-RU" sz="1800" b="1" dirty="0" smtClean="0">
                <a:latin typeface="Calibri" pitchFamily="34" charset="0"/>
              </a:rPr>
              <a:t>escape in this hole.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ru-RU" sz="1800" b="1" dirty="0" smtClean="0">
                <a:latin typeface="Calibri" pitchFamily="34" charset="0"/>
              </a:rPr>
              <a:t>Mainly, </a:t>
            </a:r>
            <a:r>
              <a:rPr lang="en-US" altLang="ru-RU" sz="1800" b="1" u="sng" dirty="0" smtClean="0">
                <a:latin typeface="Calibri" pitchFamily="34" charset="0"/>
              </a:rPr>
              <a:t>free spectators </a:t>
            </a:r>
            <a:r>
              <a:rPr lang="en-US" altLang="ru-RU" sz="1800" b="1" dirty="0" smtClean="0">
                <a:latin typeface="Calibri" pitchFamily="34" charset="0"/>
              </a:rPr>
              <a:t>(protons and neutrons) deposit energy in </a:t>
            </a:r>
            <a:r>
              <a:rPr lang="en-US" altLang="ru-RU" sz="1800" b="1" dirty="0" err="1" smtClean="0">
                <a:latin typeface="Calibri" pitchFamily="34" charset="0"/>
              </a:rPr>
              <a:t>FHCal</a:t>
            </a:r>
            <a:r>
              <a:rPr lang="en-US" altLang="ru-RU" sz="1800" b="1" dirty="0" smtClean="0">
                <a:latin typeface="Calibri" pitchFamily="34" charset="0"/>
              </a:rPr>
              <a:t>.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316673" y="2961756"/>
            <a:ext cx="56886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 b="1" dirty="0" err="1" smtClean="0">
                <a:latin typeface="Calibri" pitchFamily="34" charset="0"/>
              </a:rPr>
              <a:t>FHCal</a:t>
            </a:r>
            <a:r>
              <a:rPr lang="en-US" altLang="ru-RU" sz="1800" b="1" dirty="0" smtClean="0">
                <a:latin typeface="Calibri" pitchFamily="34" charset="0"/>
              </a:rPr>
              <a:t> detects the energy of spectators;</a:t>
            </a:r>
            <a:endParaRPr lang="ru-RU" altLang="ru-RU" sz="1800" b="1" dirty="0" smtClean="0"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 b="1" dirty="0" err="1">
                <a:latin typeface="Calibri" pitchFamily="34" charset="0"/>
              </a:rPr>
              <a:t>FHCal</a:t>
            </a:r>
            <a:r>
              <a:rPr lang="en-US" altLang="ru-RU" sz="1800" b="1" dirty="0">
                <a:latin typeface="Calibri" pitchFamily="34" charset="0"/>
              </a:rPr>
              <a:t> </a:t>
            </a:r>
            <a:r>
              <a:rPr lang="en-US" altLang="ru-RU" sz="1800" b="1" dirty="0" smtClean="0">
                <a:latin typeface="Calibri" pitchFamily="34" charset="0"/>
              </a:rPr>
              <a:t>detects </a:t>
            </a:r>
            <a:r>
              <a:rPr lang="en-US" altLang="ru-RU" sz="1800" b="1" dirty="0">
                <a:latin typeface="Calibri" pitchFamily="34" charset="0"/>
              </a:rPr>
              <a:t>the </a:t>
            </a:r>
            <a:r>
              <a:rPr lang="en-GB" altLang="ru-RU" sz="1800" b="1" dirty="0" smtClean="0">
                <a:latin typeface="Calibri" pitchFamily="34" charset="0"/>
              </a:rPr>
              <a:t>space distribution</a:t>
            </a:r>
            <a:r>
              <a:rPr lang="en-US" altLang="ru-RU" sz="1800" b="1" dirty="0" smtClean="0">
                <a:latin typeface="Calibri" pitchFamily="34" charset="0"/>
              </a:rPr>
              <a:t> </a:t>
            </a:r>
            <a:r>
              <a:rPr lang="en-US" altLang="ru-RU" sz="1800" b="1" dirty="0">
                <a:latin typeface="Calibri" pitchFamily="34" charset="0"/>
              </a:rPr>
              <a:t>of the </a:t>
            </a:r>
            <a:r>
              <a:rPr lang="en-US" altLang="ru-RU" sz="1800" b="1" dirty="0" smtClean="0">
                <a:latin typeface="Calibri" pitchFamily="34" charset="0"/>
              </a:rPr>
              <a:t>spectators</a:t>
            </a:r>
            <a:r>
              <a:rPr lang="en-US" altLang="ru-RU" sz="1800" b="1" dirty="0">
                <a:latin typeface="Calibri" pitchFamily="34" charset="0"/>
              </a:rPr>
              <a:t>;</a:t>
            </a:r>
            <a:endParaRPr lang="en-US" altLang="ru-RU" sz="1800" b="1" dirty="0" smtClean="0"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 b="1" dirty="0" err="1">
                <a:latin typeface="Calibri" pitchFamily="34" charset="0"/>
              </a:rPr>
              <a:t>FHCal</a:t>
            </a:r>
            <a:r>
              <a:rPr lang="en-US" altLang="ru-RU" sz="1800" b="1" dirty="0">
                <a:latin typeface="Calibri" pitchFamily="34" charset="0"/>
              </a:rPr>
              <a:t> </a:t>
            </a:r>
            <a:r>
              <a:rPr lang="en-US" altLang="ru-RU" sz="1800" b="1" dirty="0" smtClean="0">
                <a:latin typeface="Calibri" pitchFamily="34" charset="0"/>
              </a:rPr>
              <a:t>detects </a:t>
            </a:r>
            <a:r>
              <a:rPr lang="en-US" altLang="ru-RU" sz="1800" b="1" dirty="0">
                <a:latin typeface="Calibri" pitchFamily="34" charset="0"/>
              </a:rPr>
              <a:t>the </a:t>
            </a:r>
            <a:r>
              <a:rPr lang="en-US" altLang="ru-RU" sz="1800" b="1" dirty="0" smtClean="0">
                <a:latin typeface="Calibri" pitchFamily="34" charset="0"/>
              </a:rPr>
              <a:t>produced particles in forward region.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r="57957"/>
          <a:stretch/>
        </p:blipFill>
        <p:spPr>
          <a:xfrm>
            <a:off x="4392441" y="583712"/>
            <a:ext cx="2563599" cy="23002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79410" y="95378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B0F0"/>
                </a:solidFill>
              </a:rPr>
              <a:t>Pions</a:t>
            </a:r>
            <a:endParaRPr lang="en-US" sz="1200" b="1" dirty="0">
              <a:solidFill>
                <a:srgbClr val="00B0F0"/>
              </a:solidFill>
            </a:endParaRPr>
          </a:p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Protons + neutrons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Fragments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1107670"/>
            <a:ext cx="169700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FHCal</a:t>
            </a:r>
            <a:r>
              <a:rPr lang="en-US" sz="1600" dirty="0" smtClean="0"/>
              <a:t> acceptance</a:t>
            </a:r>
            <a:endParaRPr lang="ru-RU" sz="1600" dirty="0"/>
          </a:p>
        </p:txBody>
      </p:sp>
      <p:cxnSp>
        <p:nvCxnSpPr>
          <p:cNvPr id="29" name="Прямая со стрелкой 28"/>
          <p:cNvCxnSpPr>
            <a:stCxn id="8" idx="1"/>
          </p:cNvCxnSpPr>
          <p:nvPr/>
        </p:nvCxnSpPr>
        <p:spPr>
          <a:xfrm flipH="1">
            <a:off x="6736208" y="1276947"/>
            <a:ext cx="500088" cy="7273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1"/>
          </p:cNvCxnSpPr>
          <p:nvPr/>
        </p:nvCxnSpPr>
        <p:spPr>
          <a:xfrm flipH="1">
            <a:off x="5162684" y="1276947"/>
            <a:ext cx="2073612" cy="881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045539"/>
              </p:ext>
            </p:extLst>
          </p:nvPr>
        </p:nvGraphicFramePr>
        <p:xfrm>
          <a:off x="7018994" y="773819"/>
          <a:ext cx="1299237" cy="3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Формула" r:id="rId6" imgW="990170" imgH="266584" progId="Equation.3">
                  <p:embed/>
                </p:oleObj>
              </mc:Choice>
              <mc:Fallback>
                <p:oleObj name="Формула" r:id="rId6" imgW="990170" imgH="266584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994" y="773819"/>
                        <a:ext cx="1299237" cy="35992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7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400" b="1" dirty="0" err="1" smtClean="0"/>
              <a:t>FHCal</a:t>
            </a:r>
            <a:r>
              <a:rPr lang="en-US" sz="2400" b="1" dirty="0" smtClean="0"/>
              <a:t> signal processing  </a:t>
            </a:r>
            <a:endParaRPr lang="ru-RU" sz="2400" b="1" dirty="0"/>
          </a:p>
        </p:txBody>
      </p:sp>
      <p:sp>
        <p:nvSpPr>
          <p:cNvPr id="4" name="TextShape 1"/>
          <p:cNvSpPr txBox="1"/>
          <p:nvPr/>
        </p:nvSpPr>
        <p:spPr>
          <a:xfrm>
            <a:off x="29349" y="4101711"/>
            <a:ext cx="2416397" cy="1150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61229" tIns="30614" rIns="61229" bIns="30614"/>
          <a:lstStyle/>
          <a:p>
            <a:r>
              <a:rPr lang="en-GB" sz="1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The readout electronics: </a:t>
            </a:r>
            <a:r>
              <a:rPr lang="en-GB" sz="1600" b="1" spc="-1" dirty="0">
                <a:uFill>
                  <a:solidFill>
                    <a:srgbClr val="FFFFFF"/>
                  </a:solidFill>
                </a:uFill>
                <a:latin typeface="+mj-lt"/>
              </a:rPr>
              <a:t>FPGA based 64 channel ADC64 board, 62.5MS/s (AFI Electronics, </a:t>
            </a:r>
            <a:r>
              <a:rPr lang="en-GB" sz="1600" b="1" spc="-1" dirty="0" smtClean="0">
                <a:uFill>
                  <a:solidFill>
                    <a:srgbClr val="FFFFFF"/>
                  </a:solidFill>
                </a:uFill>
                <a:latin typeface="+mj-lt"/>
              </a:rPr>
              <a:t>JINR).</a:t>
            </a:r>
            <a:endParaRPr lang="en-GB" sz="1600" b="1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286" y="4766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 of digitized signal.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/>
          <a:stretch/>
        </p:blipFill>
        <p:spPr>
          <a:xfrm>
            <a:off x="246130" y="646662"/>
            <a:ext cx="3173742" cy="3068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3" y="3110784"/>
            <a:ext cx="1371964" cy="884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582" y="3154507"/>
            <a:ext cx="1587408" cy="9242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22259" y="4241637"/>
            <a:ext cx="179522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MPPC</a:t>
            </a:r>
            <a:r>
              <a:rPr lang="en-US" sz="1600" b="1" dirty="0" smtClean="0"/>
              <a:t>: new type</a:t>
            </a:r>
          </a:p>
          <a:p>
            <a:r>
              <a:rPr lang="en-US" sz="1600" b="1" dirty="0" smtClean="0"/>
              <a:t>S14160-3010PS</a:t>
            </a:r>
          </a:p>
          <a:p>
            <a:r>
              <a:rPr lang="en-US" sz="1600" b="1" dirty="0" smtClean="0"/>
              <a:t>size – 3x3 mm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; </a:t>
            </a:r>
          </a:p>
          <a:p>
            <a:r>
              <a:rPr lang="en-US" sz="1600" b="1" dirty="0" smtClean="0"/>
              <a:t>pixel -10x10 µm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;</a:t>
            </a:r>
          </a:p>
          <a:p>
            <a:r>
              <a:rPr lang="en-US" sz="1600" b="1" dirty="0" smtClean="0"/>
              <a:t>PDE~18%.</a:t>
            </a:r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025" y="814884"/>
            <a:ext cx="4094174" cy="29006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3738084"/>
            <a:ext cx="3922859" cy="262564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257056" y="5733256"/>
            <a:ext cx="25922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81206" y="41072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noise</a:t>
            </a:r>
            <a:endParaRPr lang="ru-RU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580112" y="4365104"/>
            <a:ext cx="576064" cy="1859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8368" y="1573280"/>
            <a:ext cx="125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Good signal</a:t>
            </a:r>
            <a:endParaRPr lang="ru-RU" sz="14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6749453" y="5640306"/>
            <a:ext cx="1071171" cy="31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17027" y="2432721"/>
            <a:ext cx="125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Bad signal</a:t>
            </a:r>
            <a:endParaRPr lang="ru-RU" sz="14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7043936" y="2658808"/>
            <a:ext cx="241102" cy="89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112" y="1115790"/>
            <a:ext cx="1476209" cy="2974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50246" y="1136569"/>
            <a:ext cx="125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Fit function: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904310" y="1303765"/>
            <a:ext cx="198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Prony</a:t>
            </a:r>
            <a:r>
              <a:rPr lang="en-US" sz="1400" dirty="0" smtClean="0"/>
              <a:t> method of fit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84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3896" y="0"/>
            <a:ext cx="91578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FHCal</a:t>
            </a:r>
            <a:r>
              <a:rPr lang="en-US" sz="2400" b="1" dirty="0" smtClean="0"/>
              <a:t> modules characterization with cosmic muons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" y="3603964"/>
            <a:ext cx="3736380" cy="2152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02" y="3603964"/>
            <a:ext cx="3750298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5744"/>
          <a:stretch/>
        </p:blipFill>
        <p:spPr>
          <a:xfrm>
            <a:off x="6729844" y="404664"/>
            <a:ext cx="2430654" cy="35453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172" y="842554"/>
            <a:ext cx="5497716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Tasks: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Tests of different </a:t>
            </a:r>
            <a:r>
              <a:rPr lang="en-US" b="1" dirty="0" err="1" smtClean="0"/>
              <a:t>SiPM’s</a:t>
            </a:r>
            <a:r>
              <a:rPr lang="en-US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Tests of FEE;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Development of methods of the energy calibration;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Control of the light yield of the modules;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</a:t>
            </a:r>
            <a:r>
              <a:rPr lang="en-US" b="1" dirty="0" smtClean="0"/>
              <a:t>nergy threshold for the </a:t>
            </a:r>
            <a:r>
              <a:rPr lang="en-US" b="1" dirty="0" err="1" smtClean="0"/>
              <a:t>FHCal</a:t>
            </a:r>
            <a:r>
              <a:rPr lang="en-US" b="1" dirty="0" smtClean="0"/>
              <a:t> trigger.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5756187"/>
            <a:ext cx="244967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MPPC</a:t>
            </a:r>
            <a:r>
              <a:rPr lang="en-US" sz="1600" b="1" dirty="0" smtClean="0"/>
              <a:t>: S14160-3010PS</a:t>
            </a:r>
          </a:p>
          <a:p>
            <a:r>
              <a:rPr lang="en-US" sz="1600" b="1" dirty="0" smtClean="0"/>
              <a:t>pixel -10x10 µm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;</a:t>
            </a:r>
          </a:p>
          <a:p>
            <a:r>
              <a:rPr lang="en-US" sz="1600" b="1" dirty="0" smtClean="0"/>
              <a:t>PDE~18%;</a:t>
            </a:r>
          </a:p>
          <a:p>
            <a:r>
              <a:rPr lang="en-US" sz="1600" b="1" dirty="0" smtClean="0"/>
              <a:t>G~1.8x10</a:t>
            </a:r>
            <a:r>
              <a:rPr lang="en-US" sz="1600" b="1" baseline="30000" dirty="0" smtClean="0"/>
              <a:t>5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4274" y="5739446"/>
            <a:ext cx="244967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MPPC</a:t>
            </a:r>
            <a:r>
              <a:rPr lang="en-US" sz="1600" b="1" dirty="0" smtClean="0"/>
              <a:t>: </a:t>
            </a:r>
            <a:r>
              <a:rPr lang="en-US" sz="1600" b="1" dirty="0"/>
              <a:t>S12572-010P</a:t>
            </a:r>
          </a:p>
          <a:p>
            <a:r>
              <a:rPr lang="en-US" sz="1600" b="1" dirty="0" smtClean="0"/>
              <a:t>pixel -10x10 µm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;</a:t>
            </a:r>
          </a:p>
          <a:p>
            <a:r>
              <a:rPr lang="en-US" sz="1600" b="1" dirty="0" smtClean="0"/>
              <a:t>PDE~12%;</a:t>
            </a:r>
          </a:p>
          <a:p>
            <a:r>
              <a:rPr lang="en-US" sz="1600" b="1" dirty="0" smtClean="0"/>
              <a:t>G~10</a:t>
            </a:r>
            <a:r>
              <a:rPr lang="en-US" sz="1600" b="1" baseline="30000" dirty="0" smtClean="0"/>
              <a:t>5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29844" y="3938279"/>
            <a:ext cx="137054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New MPPC type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44016" y="3945690"/>
            <a:ext cx="174275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Previous MPPC type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3115" y="3355316"/>
            <a:ext cx="6622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Response of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modules to cosmic muons with different types of MPPC.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91114" y="4178172"/>
            <a:ext cx="139888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Raw spectrum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0018" y="4524460"/>
            <a:ext cx="1774075" cy="52322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</a:rPr>
              <a:t>Corrected to pass length in scintillators.</a:t>
            </a:r>
            <a:endParaRPr lang="ru-RU" sz="1400" b="1" dirty="0">
              <a:solidFill>
                <a:srgbClr val="92D05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331640" y="4358290"/>
            <a:ext cx="2368378" cy="1881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89995" y="4405557"/>
            <a:ext cx="1117385" cy="1206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1"/>
          </p:cNvCxnSpPr>
          <p:nvPr/>
        </p:nvCxnSpPr>
        <p:spPr>
          <a:xfrm flipH="1">
            <a:off x="1373011" y="4786070"/>
            <a:ext cx="2327007" cy="13642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" idx="3"/>
          </p:cNvCxnSpPr>
          <p:nvPr/>
        </p:nvCxnSpPr>
        <p:spPr>
          <a:xfrm>
            <a:off x="5474093" y="4786070"/>
            <a:ext cx="406073" cy="13642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6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74" y="3437998"/>
            <a:ext cx="4397918" cy="31219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71000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21652" y="0"/>
            <a:ext cx="91578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Calibration  and light yield of </a:t>
            </a:r>
            <a:r>
              <a:rPr lang="en-US" sz="2400" b="1" dirty="0" err="1" smtClean="0"/>
              <a:t>FHCal</a:t>
            </a:r>
            <a:r>
              <a:rPr lang="en-US" sz="2400" b="1" dirty="0" smtClean="0"/>
              <a:t> modules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t="4982" r="12846" b="28041"/>
          <a:stretch/>
        </p:blipFill>
        <p:spPr>
          <a:xfrm>
            <a:off x="6205434" y="3601038"/>
            <a:ext cx="1581704" cy="303706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4427984" y="3905510"/>
            <a:ext cx="2746377" cy="30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347938" y="4782669"/>
            <a:ext cx="5240286" cy="7202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4938" y="5356545"/>
            <a:ext cx="232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Light yield depends on WLS-fiber length.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9174" y="3261218"/>
            <a:ext cx="531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Average light yield for MIP’s  in longitudinal sections</a:t>
            </a:r>
            <a:r>
              <a:rPr lang="ru-RU" b="1" dirty="0" smtClean="0"/>
              <a:t>.</a:t>
            </a:r>
            <a:r>
              <a:rPr lang="en-GB" b="1" dirty="0" smtClean="0"/>
              <a:t>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3552"/>
            <a:ext cx="3911412" cy="22530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69366" y="815862"/>
            <a:ext cx="137054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New MPPC type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45090" y="553107"/>
            <a:ext cx="396044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Clear amplitude spectra from cosmic muons allow the energy calibration in self-triggering mode (without external muon trigger).</a:t>
            </a:r>
          </a:p>
          <a:p>
            <a:endParaRPr lang="en-US" dirty="0" smtClean="0"/>
          </a:p>
          <a:p>
            <a:r>
              <a:rPr lang="en-US" dirty="0" smtClean="0"/>
              <a:t>This is due to high light yield in the longitudinal sections in modules.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115616" y="1608770"/>
            <a:ext cx="792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~5 MeV</a:t>
            </a:r>
            <a:endParaRPr lang="ru-RU" sz="14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1403648" y="931231"/>
            <a:ext cx="1" cy="79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08745" y="651485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drops for ~40% for 1m fiber.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0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13087</TotalTime>
  <Words>2150</Words>
  <Application>Microsoft Office PowerPoint</Application>
  <PresentationFormat>Экран (4:3)</PresentationFormat>
  <Paragraphs>333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FreeSans</vt:lpstr>
      <vt:lpstr>NimbusRomNo9L-Regu</vt:lpstr>
      <vt:lpstr>Symbol</vt:lpstr>
      <vt:lpstr>Times New Roman</vt:lpstr>
      <vt:lpstr>Wingdings</vt:lpstr>
      <vt:lpstr>Тема Office</vt:lpstr>
      <vt:lpstr>Формула</vt:lpstr>
      <vt:lpstr>Уравнение</vt:lpstr>
      <vt:lpstr> Measurements of spectators with Forward Hadron Calorimeter in MPD/NICA experiment  </vt:lpstr>
      <vt:lpstr>Презентация PowerPoint</vt:lpstr>
      <vt:lpstr>Spectators in ion collisions.</vt:lpstr>
      <vt:lpstr>Detector tasks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FHCal in trigger</vt:lpstr>
      <vt:lpstr>FHCal in trigger - 2</vt:lpstr>
      <vt:lpstr>Презентация PowerPoint</vt:lpstr>
      <vt:lpstr>Physic’s tasks</vt:lpstr>
      <vt:lpstr>Fragmentation models/generators</vt:lpstr>
      <vt:lpstr>Reconstruction of the event plane with spectators</vt:lpstr>
      <vt:lpstr>Resolution of the event plane for only charged particles</vt:lpstr>
      <vt:lpstr>Презентация PowerPoint</vt:lpstr>
      <vt:lpstr>(ET, EL) observables in FHCal for the centrality measurement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Golubeva Marina</dc:creator>
  <cp:lastModifiedBy>alexander ivashkin</cp:lastModifiedBy>
  <cp:revision>940</cp:revision>
  <cp:lastPrinted>2017-01-16T06:36:02Z</cp:lastPrinted>
  <dcterms:created xsi:type="dcterms:W3CDTF">2016-02-16T08:04:12Z</dcterms:created>
  <dcterms:modified xsi:type="dcterms:W3CDTF">2020-09-24T12:39:51Z</dcterms:modified>
</cp:coreProperties>
</file>