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>
        <p:scale>
          <a:sx n="66" d="100"/>
          <a:sy n="66" d="100"/>
        </p:scale>
        <p:origin x="1099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F5AED5-2F80-4FE5-906D-3D784BBCF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1AC682-40C5-4C8C-AB51-CAC5D9339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DBFD55-94AD-4361-8993-C44C1053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AEC-6918-4800-8ADA-EB63CB94B995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004BC2-A234-4DA1-8858-E09388D5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751D10-3BE8-4C63-9A70-4E1EDB48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CDC2-6B77-4B96-88E0-867A89B03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9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7F0F83-356A-493E-8E92-A365D734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410E2E0-DC0E-4986-88E7-7398A9E59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843412-3AFF-4FA0-B574-4D6AD915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AEC-6918-4800-8ADA-EB63CB94B995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D18CC7-393F-4826-B9E5-CE4503C1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2A3018-4509-47C8-B4B8-16A335E2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CDC2-6B77-4B96-88E0-867A89B03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8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80411F2-54F5-40A4-A513-1A7FC595C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7C98B9-23E2-4ADB-9E78-6C88FFED1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1F2160-E2EF-4845-BC2A-622552FC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AEC-6918-4800-8ADA-EB63CB94B995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1C145B-67B2-43B5-A503-C9DCB583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6929CB-574D-4FDF-AC55-75F6491C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CDC2-6B77-4B96-88E0-867A89B03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E9119B-E51C-445D-A310-E0DD0781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4AF3BB-7AE1-4A90-8D0E-E2A2AC2E9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C282B2-A88E-47C2-8B3B-EC0F88E5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AEC-6918-4800-8ADA-EB63CB94B995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E2208E-75E6-4EC5-B3BE-5E222636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5F599-507D-4E45-8C75-F08E0DA6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CDC2-6B77-4B96-88E0-867A89B03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8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623100-A2F3-4CD0-B3A9-F7C1F110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69076E-B37E-483B-B4AA-9EDABB8CE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77247C-01B5-454F-9989-24AE2193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AEC-6918-4800-8ADA-EB63CB94B995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68056A-ADB8-4B5C-8F4E-FA55640A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822482-43F1-4172-8EEA-900D6D3B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CDC2-6B77-4B96-88E0-867A89B03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1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659AFB-451C-42FE-8278-3E060605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ECB3AC-FA19-4117-92DC-5DAE9B41C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088D2D4-4C5C-4EC5-BF7D-39FD5F19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C2363C-655D-4C8F-B747-BFA60F9B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AEC-6918-4800-8ADA-EB63CB94B995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CEA300-1B30-4998-9E20-EB8D1681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CA0C65-C289-4E1E-A209-67AD80CA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CDC2-6B77-4B96-88E0-867A89B03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2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5EE54-188F-4048-A0B8-404B3020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11DEF6-C465-4355-A726-468918CC0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56145A-4DB8-441D-8539-2D0518B69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87794D4-8BEA-41D5-9945-8FBC5B660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EA9E3B9-A3F4-48B6-A077-A4346516E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9D44E8A-658D-4BCF-9059-9CC5CAB8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AEC-6918-4800-8ADA-EB63CB94B995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45FD2EE-52AB-4962-8FAB-4E4CF17D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FBE8157-C51E-4F37-8F6E-2AA31F5D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CDC2-6B77-4B96-88E0-867A89B03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1D3E9D-79A2-4F96-B0BE-C1928EDE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1022E8C-D128-4590-A2AA-AB64F92F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AEC-6918-4800-8ADA-EB63CB94B995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38BE552-4860-4803-93A4-D724C675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A6D525-2E52-43AB-A160-50C633BE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CDC2-6B77-4B96-88E0-867A89B03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8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3888BAB-F0B0-4BF8-BB7A-E6FD299D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AEC-6918-4800-8ADA-EB63CB94B995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E9346B-8AAD-4A05-802E-28ED41EC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C955FB-576C-4506-9D0B-3830C954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CDC2-6B77-4B96-88E0-867A89B03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3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278F22-4C8C-43B5-B469-1323B49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D790EB-A931-4AE8-9B58-B0AE95607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370432-BAF8-43E4-A0C4-5F8F24F64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3BAE4C0-745E-46C7-B6F4-EB4FB212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AEC-6918-4800-8ADA-EB63CB94B995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E54008-F068-4DD6-89D6-FD7117D8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64823F-1BD7-4CB9-BB7E-9F9E8B16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CDC2-6B77-4B96-88E0-867A89B03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8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CD94C1-4B19-49D2-AD07-FA63B499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8FDE04-ADB0-43AF-AF54-2EE8407A4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15478A-55BA-4D7D-8340-772B54CC0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151B6F-6976-436E-9AD4-8A25E13A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AEC-6918-4800-8ADA-EB63CB94B995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2468DF-BE09-4C4E-BEBF-70C13010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A8770F-B90D-4270-BDED-9DCD79A8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CDC2-6B77-4B96-88E0-867A89B03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DDB9E9-E199-4AB5-B65F-10647F6A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02E3DC-0126-49AF-8638-6458098F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9634E5-E1FE-4CE1-863C-1CEBFF395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B2AEC-6918-4800-8ADA-EB63CB94B995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2C7D68-0B90-4559-A1B3-B8266D938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3ED54E-598C-424C-AAFC-630F3C7EC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CDC2-6B77-4B96-88E0-867A89B03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7509AC7-70CC-4FB6-97A6-3F57082E8C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u="sng" dirty="0">
                <a:latin typeface="Garamond" panose="02020404030301010803" pitchFamily="18" charset="0"/>
              </a:rPr>
              <a:t>D.A. Salamatin</a:t>
            </a:r>
            <a:r>
              <a:rPr lang="en-US" sz="2600" baseline="30000" dirty="0">
                <a:latin typeface="Garamond" panose="02020404030301010803" pitchFamily="18" charset="0"/>
              </a:rPr>
              <a:t>1,2,3</a:t>
            </a:r>
            <a:r>
              <a:rPr lang="en-US" sz="2600" dirty="0">
                <a:latin typeface="Garamond" panose="02020404030301010803" pitchFamily="18" charset="0"/>
              </a:rPr>
              <a:t>, M.V. Mikhin</a:t>
            </a:r>
            <a:r>
              <a:rPr lang="en-US" sz="2600" baseline="30000" dirty="0">
                <a:latin typeface="Garamond" panose="02020404030301010803" pitchFamily="18" charset="0"/>
              </a:rPr>
              <a:t>2</a:t>
            </a:r>
            <a:r>
              <a:rPr lang="en-US" sz="2600" dirty="0">
                <a:latin typeface="Garamond" panose="02020404030301010803" pitchFamily="18" charset="0"/>
              </a:rPr>
              <a:t>, A.V. Salamatin</a:t>
            </a:r>
            <a:r>
              <a:rPr lang="en-US" sz="2600" baseline="30000" dirty="0">
                <a:latin typeface="Garamond" panose="02020404030301010803" pitchFamily="18" charset="0"/>
              </a:rPr>
              <a:t>2</a:t>
            </a:r>
            <a:r>
              <a:rPr lang="en-US" sz="2600" dirty="0">
                <a:latin typeface="Garamond" panose="02020404030301010803" pitchFamily="18" charset="0"/>
              </a:rPr>
              <a:t>, </a:t>
            </a:r>
          </a:p>
          <a:p>
            <a:r>
              <a:rPr lang="en-US" sz="2600" dirty="0">
                <a:latin typeface="Garamond" panose="02020404030301010803" pitchFamily="18" charset="0"/>
              </a:rPr>
              <a:t>A.V. Tsvyashchenko</a:t>
            </a:r>
            <a:r>
              <a:rPr lang="en-US" sz="2600" baseline="30000" dirty="0">
                <a:latin typeface="Garamond" panose="02020404030301010803" pitchFamily="18" charset="0"/>
              </a:rPr>
              <a:t>3</a:t>
            </a:r>
            <a:r>
              <a:rPr lang="en-US" sz="2600" dirty="0">
                <a:latin typeface="Garamond" panose="02020404030301010803" pitchFamily="18" charset="0"/>
              </a:rPr>
              <a:t>,</a:t>
            </a:r>
            <a:r>
              <a:rPr lang="en-US" sz="2600" baseline="30000" dirty="0">
                <a:latin typeface="Garamond" panose="02020404030301010803" pitchFamily="18" charset="0"/>
              </a:rPr>
              <a:t> </a:t>
            </a:r>
            <a:r>
              <a:rPr lang="en-US" sz="2600" dirty="0">
                <a:latin typeface="Garamond" panose="02020404030301010803" pitchFamily="18" charset="0"/>
              </a:rPr>
              <a:t>M. Budzynski</a:t>
            </a:r>
            <a:r>
              <a:rPr lang="en-US" sz="2600" baseline="30000" dirty="0">
                <a:latin typeface="Garamond" panose="02020404030301010803" pitchFamily="18" charset="0"/>
              </a:rPr>
              <a:t>4</a:t>
            </a:r>
            <a:endParaRPr lang="ru-RU" sz="2600" baseline="30000" dirty="0">
              <a:latin typeface="Garamond" panose="020204040303010108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58A5A2B-ECC1-42AE-840A-F855C2343E1C}"/>
              </a:ext>
            </a:extLst>
          </p:cNvPr>
          <p:cNvSpPr/>
          <p:nvPr/>
        </p:nvSpPr>
        <p:spPr>
          <a:xfrm>
            <a:off x="1553361" y="5257800"/>
            <a:ext cx="9085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baseline="30000" dirty="0">
                <a:latin typeface="Garamond" panose="02020404030301010803" pitchFamily="18" charset="0"/>
              </a:rPr>
              <a:t>1</a:t>
            </a:r>
            <a:r>
              <a:rPr lang="en-US" sz="2000" i="1" dirty="0">
                <a:latin typeface="Garamond" panose="02020404030301010803" pitchFamily="18" charset="0"/>
              </a:rPr>
              <a:t>Moscow Institute of Physics and Technology (MIPT), SU, Dolgoprudny, Russia</a:t>
            </a:r>
          </a:p>
          <a:p>
            <a:r>
              <a:rPr lang="en-US" sz="2000" i="1" baseline="30000" dirty="0">
                <a:latin typeface="Garamond" panose="02020404030301010803" pitchFamily="18" charset="0"/>
              </a:rPr>
              <a:t>2</a:t>
            </a:r>
            <a:r>
              <a:rPr lang="en-US" sz="2000" i="1" dirty="0">
                <a:latin typeface="Garamond" panose="02020404030301010803" pitchFamily="18" charset="0"/>
              </a:rPr>
              <a:t>Joint Institute for Nuclear Research (JINR), Dubna, Russia</a:t>
            </a:r>
          </a:p>
          <a:p>
            <a:pPr>
              <a:spcBef>
                <a:spcPts val="0"/>
              </a:spcBef>
            </a:pPr>
            <a:r>
              <a:rPr lang="en-US" sz="2000" i="1" baseline="30000" dirty="0">
                <a:latin typeface="Garamond" panose="02020404030301010803" pitchFamily="18" charset="0"/>
              </a:rPr>
              <a:t>3</a:t>
            </a:r>
            <a:r>
              <a:rPr lang="en-US" sz="2000" i="1" dirty="0">
                <a:latin typeface="Garamond" panose="02020404030301010803" pitchFamily="18" charset="0"/>
              </a:rPr>
              <a:t>Vereshchagin Institute for High Pressure Physics (HPPI), RAS, Moscow, Troitsk, Russia</a:t>
            </a:r>
          </a:p>
          <a:p>
            <a:pPr>
              <a:spcBef>
                <a:spcPts val="0"/>
              </a:spcBef>
            </a:pPr>
            <a:r>
              <a:rPr lang="en-US" sz="2000" i="1" baseline="30000" dirty="0">
                <a:latin typeface="Garamond" panose="02020404030301010803" pitchFamily="18" charset="0"/>
              </a:rPr>
              <a:t>4</a:t>
            </a:r>
            <a:r>
              <a:rPr lang="en-US" sz="2000" i="1" dirty="0">
                <a:latin typeface="Garamond" panose="02020404030301010803" pitchFamily="18" charset="0"/>
              </a:rPr>
              <a:t>Institute of Physics, M. Curie-</a:t>
            </a:r>
            <a:r>
              <a:rPr lang="en-US" sz="2000" i="1" dirty="0" err="1">
                <a:latin typeface="Garamond" panose="02020404030301010803" pitchFamily="18" charset="0"/>
              </a:rPr>
              <a:t>Sklodowska</a:t>
            </a:r>
            <a:r>
              <a:rPr lang="en-US" sz="2000" i="1" dirty="0">
                <a:latin typeface="Garamond" panose="02020404030301010803" pitchFamily="18" charset="0"/>
              </a:rPr>
              <a:t> University, Lublin, Poland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117344-3E7A-44BA-8A7D-B8456E0EDD62}"/>
              </a:ext>
            </a:extLst>
          </p:cNvPr>
          <p:cNvSpPr txBox="1"/>
          <p:nvPr/>
        </p:nvSpPr>
        <p:spPr>
          <a:xfrm>
            <a:off x="1596209" y="313781"/>
            <a:ext cx="8999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Компактный цифровой спектрометр </a:t>
            </a:r>
            <a:endParaRPr lang="en-US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возмущенных угловых гамма-гамма корреляций</a:t>
            </a: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(ВУК)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C36002-E3CA-43B6-9123-87EB12F5AD0C}"/>
              </a:ext>
            </a:extLst>
          </p:cNvPr>
          <p:cNvSpPr txBox="1"/>
          <p:nvPr/>
        </p:nvSpPr>
        <p:spPr>
          <a:xfrm>
            <a:off x="2619951" y="1603965"/>
            <a:ext cx="6952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Garamond" panose="02020404030301010803" pitchFamily="18" charset="0"/>
              </a:rPr>
              <a:t>Compact digital time differential perturbed angular </a:t>
            </a:r>
          </a:p>
          <a:p>
            <a:r>
              <a:rPr lang="en-US" sz="2400" b="1" dirty="0">
                <a:solidFill>
                  <a:srgbClr val="0070C0"/>
                </a:solidFill>
                <a:latin typeface="Garamond" panose="02020404030301010803" pitchFamily="18" charset="0"/>
              </a:rPr>
              <a:t>gamma-gamma correlation</a:t>
            </a:r>
            <a:r>
              <a:rPr lang="ru-RU" sz="2400" b="1" dirty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anose="02020404030301010803" pitchFamily="18" charset="0"/>
              </a:rPr>
              <a:t>(TDPAC)-spectrometer</a:t>
            </a:r>
            <a:endParaRPr lang="ru-RU" sz="24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10B230-D0CC-4999-A90B-4D6D2CD4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Tests: energy resolution (2)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12CFF090-3814-4815-BE70-7A1A012B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0" y="1555119"/>
            <a:ext cx="61150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CE6138FE-5158-47B0-9922-1A8950AD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62" y="1555119"/>
            <a:ext cx="4522632" cy="354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401050" y="2181225"/>
                <a:ext cx="2848408" cy="5867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latin typeface="Garamond" panose="02020404030301010803" pitchFamily="18" charset="0"/>
                  </a:rPr>
                  <a:t>FWHM (%)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latin typeface="Garamond" panose="02020404030301010803" pitchFamily="18" charset="0"/>
                  </a:rPr>
                  <a:t> </a:t>
                </a:r>
                <a:endParaRPr lang="ru-RU" sz="24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050" y="2181225"/>
                <a:ext cx="2848408" cy="586764"/>
              </a:xfrm>
              <a:prstGeom prst="rect">
                <a:avLst/>
              </a:prstGeom>
              <a:blipFill rotWithShape="0">
                <a:blip r:embed="rId4"/>
                <a:stretch>
                  <a:fillRect l="-6424" t="-7292"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2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10B230-D0CC-4999-A90B-4D6D2CD4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Tests: time resolution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9D235A-1DF7-4FA5-BEB3-25FFF3F6BD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8407" y="1410067"/>
            <a:ext cx="5553767" cy="45432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65756B-FCB5-4ADF-89F2-A4D33C026B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84799"/>
            <a:ext cx="5920740" cy="446820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B761790-7C49-480E-8C5F-A639206AC8A2}"/>
              </a:ext>
            </a:extLst>
          </p:cNvPr>
          <p:cNvCxnSpPr>
            <a:cxnSpLocks/>
          </p:cNvCxnSpPr>
          <p:nvPr/>
        </p:nvCxnSpPr>
        <p:spPr>
          <a:xfrm>
            <a:off x="6174297" y="1040235"/>
            <a:ext cx="0" cy="5226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10B230-D0CC-4999-A90B-4D6D2CD4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Tests: TDPAC for </a:t>
            </a:r>
            <a:r>
              <a:rPr lang="en-US" sz="36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44</a:t>
            </a: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</a:t>
            </a: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in TiO</a:t>
            </a:r>
            <a:r>
              <a:rPr lang="en-US" sz="36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 (rutile phase)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A22567-8113-4886-A725-B35CADB37D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18" y="1503502"/>
            <a:ext cx="6680858" cy="494835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CF65315-6B27-4CB1-9DF6-F9E6EE7E4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3233"/>
              </p:ext>
            </p:extLst>
          </p:nvPr>
        </p:nvGraphicFramePr>
        <p:xfrm>
          <a:off x="6901815" y="1648544"/>
          <a:ext cx="5040630" cy="3688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2308">
                  <a:extLst>
                    <a:ext uri="{9D8B030D-6E8A-4147-A177-3AD203B41FA5}">
                      <a16:colId xmlns:a16="http://schemas.microsoft.com/office/drawing/2014/main" xmlns="" val="4276303680"/>
                    </a:ext>
                  </a:extLst>
                </a:gridCol>
                <a:gridCol w="1024903">
                  <a:extLst>
                    <a:ext uri="{9D8B030D-6E8A-4147-A177-3AD203B41FA5}">
                      <a16:colId xmlns:a16="http://schemas.microsoft.com/office/drawing/2014/main" xmlns="" val="1774748217"/>
                    </a:ext>
                  </a:extLst>
                </a:gridCol>
                <a:gridCol w="2003419">
                  <a:extLst>
                    <a:ext uri="{9D8B030D-6E8A-4147-A177-3AD203B41FA5}">
                      <a16:colId xmlns:a16="http://schemas.microsoft.com/office/drawing/2014/main" xmlns="" val="1274747950"/>
                    </a:ext>
                  </a:extLst>
                </a:gridCol>
              </a:tblGrid>
              <a:tr h="720231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Garamond" panose="02020404030301010803" pitchFamily="18" charset="0"/>
                        </a:rPr>
                        <a:t>ω</a:t>
                      </a:r>
                      <a:r>
                        <a:rPr lang="en-US" sz="2800" i="1" baseline="-25000" dirty="0">
                          <a:latin typeface="Garamond" panose="02020404030301010803" pitchFamily="18" charset="0"/>
                        </a:rPr>
                        <a:t>Q</a:t>
                      </a:r>
                      <a:r>
                        <a:rPr lang="en-US" sz="2800" baseline="-250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800" dirty="0"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US" sz="2800" dirty="0" err="1">
                          <a:latin typeface="Garamond" panose="02020404030301010803" pitchFamily="18" charset="0"/>
                        </a:rPr>
                        <a:t>Mrad</a:t>
                      </a:r>
                      <a:r>
                        <a:rPr lang="en-US" sz="2800" dirty="0">
                          <a:latin typeface="Garamond" panose="02020404030301010803" pitchFamily="18" charset="0"/>
                        </a:rPr>
                        <a:t>/s)</a:t>
                      </a:r>
                      <a:endParaRPr lang="ru-RU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i="1" dirty="0">
                          <a:latin typeface="Garamond" panose="02020404030301010803" pitchFamily="18" charset="0"/>
                        </a:rPr>
                        <a:t>η</a:t>
                      </a:r>
                      <a:endParaRPr lang="ru-RU" sz="2800" i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Ref.</a:t>
                      </a:r>
                      <a:endParaRPr lang="ru-RU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063387"/>
                  </a:ext>
                </a:extLst>
              </a:tr>
              <a:tr h="7202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16.1</a:t>
                      </a:r>
                      <a:endParaRPr lang="ru-RU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0.94</a:t>
                      </a:r>
                      <a:endParaRPr lang="ru-RU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T. </a:t>
                      </a:r>
                      <a:r>
                        <a:rPr lang="en-US" sz="2800" dirty="0" err="1">
                          <a:latin typeface="Garamond" panose="02020404030301010803" pitchFamily="18" charset="0"/>
                        </a:rPr>
                        <a:t>Butz</a:t>
                      </a:r>
                      <a:r>
                        <a:rPr lang="en-US" sz="2800" dirty="0">
                          <a:latin typeface="Garamond" panose="02020404030301010803" pitchFamily="18" charset="0"/>
                        </a:rPr>
                        <a:t> et al.</a:t>
                      </a:r>
                    </a:p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PRB (2008) | LaBr</a:t>
                      </a:r>
                      <a:r>
                        <a:rPr lang="en-US" sz="2800" baseline="-25000" dirty="0">
                          <a:latin typeface="Garamond" panose="02020404030301010803" pitchFamily="18" charset="0"/>
                        </a:rPr>
                        <a:t>3</a:t>
                      </a:r>
                      <a:endParaRPr lang="ru-RU" sz="2800" baseline="-25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725331"/>
                  </a:ext>
                </a:extLst>
              </a:tr>
              <a:tr h="3601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16.4</a:t>
                      </a:r>
                      <a:endParaRPr lang="ru-RU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Garamond" panose="02020404030301010803" pitchFamily="18" charset="0"/>
                        </a:rPr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Garamond" panose="02020404030301010803" pitchFamily="18" charset="0"/>
                        </a:rPr>
                        <a:t>Старая установка (2016)</a:t>
                      </a:r>
                      <a:r>
                        <a:rPr lang="en-US" sz="2800" dirty="0">
                          <a:latin typeface="Garamond" panose="02020404030301010803" pitchFamily="18" charset="0"/>
                        </a:rPr>
                        <a:t> | </a:t>
                      </a:r>
                      <a:r>
                        <a:rPr lang="en-US" sz="2800" dirty="0" err="1">
                          <a:latin typeface="Garamond" panose="02020404030301010803" pitchFamily="18" charset="0"/>
                        </a:rPr>
                        <a:t>NaI</a:t>
                      </a:r>
                      <a:endParaRPr lang="ru-RU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6098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5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10B230-D0CC-4999-A90B-4D6D2CD4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Tests: TDPAC for </a:t>
            </a:r>
            <a:r>
              <a:rPr lang="en-US" sz="36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181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Ta in HfO</a:t>
            </a:r>
            <a:r>
              <a:rPr lang="en-US" sz="36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 (monoclinic phase)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913968-E01B-413F-A7C6-B0890A69E7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38" y="1462088"/>
            <a:ext cx="6662742" cy="5098741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2FE50688-7B3F-4065-86C6-A44D32044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748226"/>
              </p:ext>
            </p:extLst>
          </p:nvPr>
        </p:nvGraphicFramePr>
        <p:xfrm>
          <a:off x="6882765" y="1599776"/>
          <a:ext cx="5132070" cy="505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4580">
                  <a:extLst>
                    <a:ext uri="{9D8B030D-6E8A-4147-A177-3AD203B41FA5}">
                      <a16:colId xmlns:a16="http://schemas.microsoft.com/office/drawing/2014/main" xmlns="" val="4106444880"/>
                    </a:ext>
                  </a:extLst>
                </a:gridCol>
                <a:gridCol w="849380">
                  <a:extLst>
                    <a:ext uri="{9D8B030D-6E8A-4147-A177-3AD203B41FA5}">
                      <a16:colId xmlns:a16="http://schemas.microsoft.com/office/drawing/2014/main" xmlns="" val="2003906982"/>
                    </a:ext>
                  </a:extLst>
                </a:gridCol>
                <a:gridCol w="2258110">
                  <a:extLst>
                    <a:ext uri="{9D8B030D-6E8A-4147-A177-3AD203B41FA5}">
                      <a16:colId xmlns:a16="http://schemas.microsoft.com/office/drawing/2014/main" xmlns="" val="41205066"/>
                    </a:ext>
                  </a:extLst>
                </a:gridCol>
              </a:tblGrid>
              <a:tr h="564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>
                          <a:latin typeface="Garamond" panose="02020404030301010803" pitchFamily="18" charset="0"/>
                        </a:rPr>
                        <a:t>ω</a:t>
                      </a:r>
                      <a:r>
                        <a:rPr lang="en-US" sz="2800" i="1" baseline="-25000" dirty="0">
                          <a:latin typeface="Garamond" panose="02020404030301010803" pitchFamily="18" charset="0"/>
                        </a:rPr>
                        <a:t>Q</a:t>
                      </a:r>
                      <a:r>
                        <a:rPr lang="en-US" sz="2800" baseline="-250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800" dirty="0"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US" sz="2800" dirty="0" err="1">
                          <a:latin typeface="Garamond" panose="02020404030301010803" pitchFamily="18" charset="0"/>
                        </a:rPr>
                        <a:t>Mrad</a:t>
                      </a:r>
                      <a:r>
                        <a:rPr lang="en-US" sz="2800" dirty="0">
                          <a:latin typeface="Garamond" panose="02020404030301010803" pitchFamily="18" charset="0"/>
                        </a:rPr>
                        <a:t>/s)</a:t>
                      </a:r>
                      <a:endParaRPr lang="ru-RU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1" dirty="0">
                          <a:latin typeface="Garamond" panose="02020404030301010803" pitchFamily="18" charset="0"/>
                        </a:rPr>
                        <a:t>η</a:t>
                      </a:r>
                      <a:endParaRPr lang="ru-RU" sz="2800" i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aramond" panose="02020404030301010803" pitchFamily="18" charset="0"/>
                        </a:rPr>
                        <a:t>Ref.</a:t>
                      </a:r>
                      <a:endParaRPr lang="ru-RU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2834044"/>
                  </a:ext>
                </a:extLst>
              </a:tr>
              <a:tr h="9744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126.0</a:t>
                      </a:r>
                      <a:endParaRPr lang="ru-RU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0.36</a:t>
                      </a:r>
                      <a:endParaRPr lang="ru-RU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Garamond" panose="02020404030301010803" pitchFamily="18" charset="0"/>
                        </a:rPr>
                        <a:t>Baudry</a:t>
                      </a:r>
                      <a:r>
                        <a:rPr lang="en-US" sz="2800" dirty="0">
                          <a:latin typeface="Garamond" panose="02020404030301010803" pitchFamily="18" charset="0"/>
                        </a:rPr>
                        <a:t> et al. HI (1983) | BaF</a:t>
                      </a:r>
                      <a:r>
                        <a:rPr lang="en-US" sz="2800" baseline="-25000" dirty="0">
                          <a:latin typeface="Garamond" panose="02020404030301010803" pitchFamily="18" charset="0"/>
                        </a:rPr>
                        <a:t>2</a:t>
                      </a:r>
                      <a:endParaRPr lang="ru-RU" sz="2800" baseline="-25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42446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Garamond" panose="02020404030301010803" pitchFamily="18" charset="0"/>
                        </a:rPr>
                        <a:t>123.0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Garamond" panose="02020404030301010803" pitchFamily="18" charset="0"/>
                        </a:rPr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A. Ayala et al. PRB (1994) | </a:t>
                      </a:r>
                      <a:r>
                        <a:rPr lang="en-US" sz="2800" dirty="0" err="1">
                          <a:latin typeface="Garamond" panose="02020404030301010803" pitchFamily="18" charset="0"/>
                        </a:rPr>
                        <a:t>CsI</a:t>
                      </a:r>
                      <a:r>
                        <a:rPr lang="en-US" sz="2800" dirty="0">
                          <a:latin typeface="Garamond" panose="02020404030301010803" pitchFamily="18" charset="0"/>
                        </a:rPr>
                        <a:t> </a:t>
                      </a:r>
                      <a:endParaRPr lang="ru-RU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93007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Garamond" panose="02020404030301010803" pitchFamily="18" charset="0"/>
                        </a:rPr>
                        <a:t>119.0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Garamond" panose="02020404030301010803" pitchFamily="18" charset="0"/>
                        </a:rPr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Garamond" panose="02020404030301010803" pitchFamily="18" charset="0"/>
                        </a:rPr>
                        <a:t>Старая установка (2002) </a:t>
                      </a:r>
                      <a:r>
                        <a:rPr lang="en-US" sz="2800" dirty="0">
                          <a:latin typeface="Garamond" panose="02020404030301010803" pitchFamily="18" charset="0"/>
                        </a:rPr>
                        <a:t>| BaF</a:t>
                      </a:r>
                      <a:r>
                        <a:rPr lang="en-US" sz="2800" baseline="-25000" dirty="0">
                          <a:latin typeface="Garamond" panose="02020404030301010803" pitchFamily="18" charset="0"/>
                        </a:rPr>
                        <a:t>2</a:t>
                      </a:r>
                      <a:endParaRPr lang="ru-RU" sz="2800" baseline="-25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4239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7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10B230-D0CC-4999-A90B-4D6D2CD4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Old setup vs the modern one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https://pp.userapi.com/c837429/v837429425/3c76a/dmAgTPmV2mY.jpg">
            <a:extLst>
              <a:ext uri="{FF2B5EF4-FFF2-40B4-BE49-F238E27FC236}">
                <a16:creationId xmlns:a16="http://schemas.microsoft.com/office/drawing/2014/main" xmlns="" id="{ADE7B334-E128-4B58-8778-4B48EB8FA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8" y="1811776"/>
            <a:ext cx="6565998" cy="36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569542-DC03-4DEE-837A-0E5817BBE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68" y="931029"/>
            <a:ext cx="4909276" cy="3681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F5A9ED-61B8-4C29-9CFD-7FCA56B31877}"/>
              </a:ext>
            </a:extLst>
          </p:cNvPr>
          <p:cNvSpPr txBox="1"/>
          <p:nvPr/>
        </p:nvSpPr>
        <p:spPr>
          <a:xfrm>
            <a:off x="202248" y="1080200"/>
            <a:ext cx="279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35 electronic modules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~55 cables</a:t>
            </a:r>
            <a:endParaRPr lang="ru-RU" sz="2400"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4A32B5-9FDA-4DB5-9EB8-6856762FD4D9}"/>
              </a:ext>
            </a:extLst>
          </p:cNvPr>
          <p:cNvSpPr txBox="1"/>
          <p:nvPr/>
        </p:nvSpPr>
        <p:spPr>
          <a:xfrm>
            <a:off x="7163062" y="4712170"/>
            <a:ext cx="2653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5 electronic modules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9 cables</a:t>
            </a:r>
            <a:endParaRPr lang="ru-RU" sz="2400" dirty="0">
              <a:latin typeface="Garamond" panose="02020404030301010803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3EC367AA-8BDD-4703-854B-C00B8DBB7E01}"/>
              </a:ext>
            </a:extLst>
          </p:cNvPr>
          <p:cNvCxnSpPr>
            <a:cxnSpLocks/>
          </p:cNvCxnSpPr>
          <p:nvPr/>
        </p:nvCxnSpPr>
        <p:spPr>
          <a:xfrm flipV="1">
            <a:off x="989901" y="3707935"/>
            <a:ext cx="83891" cy="254240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D636752C-3DB0-4F5F-8FFA-8DDEEA8BDC0D}"/>
              </a:ext>
            </a:extLst>
          </p:cNvPr>
          <p:cNvCxnSpPr>
            <a:cxnSpLocks/>
          </p:cNvCxnSpPr>
          <p:nvPr/>
        </p:nvCxnSpPr>
        <p:spPr>
          <a:xfrm flipV="1">
            <a:off x="4056443" y="3820600"/>
            <a:ext cx="1471902" cy="178963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B36138F8-8E2A-4067-B86C-6D16E15B44CE}"/>
              </a:ext>
            </a:extLst>
          </p:cNvPr>
          <p:cNvCxnSpPr/>
          <p:nvPr/>
        </p:nvCxnSpPr>
        <p:spPr>
          <a:xfrm flipV="1">
            <a:off x="5444455" y="5033394"/>
            <a:ext cx="520117" cy="102345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5615F6-611E-4CFA-B9BA-F2EF7B5D834B}"/>
              </a:ext>
            </a:extLst>
          </p:cNvPr>
          <p:cNvSpPr txBox="1"/>
          <p:nvPr/>
        </p:nvSpPr>
        <p:spPr>
          <a:xfrm>
            <a:off x="0" y="6167506"/>
            <a:ext cx="2720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Toroid high-pressure cell:</a:t>
            </a:r>
          </a:p>
          <a:p>
            <a:r>
              <a:rPr lang="en-US" sz="2000" i="1" dirty="0">
                <a:latin typeface="Garamond" panose="02020404030301010803" pitchFamily="18" charset="0"/>
              </a:rPr>
              <a:t>P</a:t>
            </a:r>
            <a:r>
              <a:rPr lang="en-US" sz="2000" dirty="0">
                <a:latin typeface="Garamond" panose="02020404030301010803" pitchFamily="18" charset="0"/>
              </a:rPr>
              <a:t> &lt; 8 </a:t>
            </a:r>
            <a:r>
              <a:rPr lang="en-US" sz="2000" dirty="0" err="1">
                <a:latin typeface="Garamond" panose="02020404030301010803" pitchFamily="18" charset="0"/>
              </a:rPr>
              <a:t>GPa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i="1" dirty="0">
                <a:latin typeface="Garamond" panose="02020404030301010803" pitchFamily="18" charset="0"/>
              </a:rPr>
              <a:t>T</a:t>
            </a:r>
            <a:r>
              <a:rPr lang="en-US" sz="2000" dirty="0">
                <a:latin typeface="Garamond" panose="02020404030301010803" pitchFamily="18" charset="0"/>
              </a:rPr>
              <a:t> = 300 K 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559A5B5-FF18-4A5A-B467-A214E893E827}"/>
              </a:ext>
            </a:extLst>
          </p:cNvPr>
          <p:cNvSpPr txBox="1"/>
          <p:nvPr/>
        </p:nvSpPr>
        <p:spPr>
          <a:xfrm>
            <a:off x="2291828" y="5598983"/>
            <a:ext cx="1775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Helium cryostat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082F8C-272B-4ED8-B175-FD6CEA0C40E6}"/>
              </a:ext>
            </a:extLst>
          </p:cNvPr>
          <p:cNvSpPr txBox="1"/>
          <p:nvPr/>
        </p:nvSpPr>
        <p:spPr>
          <a:xfrm>
            <a:off x="3731699" y="6065673"/>
            <a:ext cx="8324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Piston-cylinder (</a:t>
            </a:r>
            <a:r>
              <a:rPr lang="en-US" sz="2000" i="1" dirty="0">
                <a:latin typeface="Garamond" panose="02020404030301010803" pitchFamily="18" charset="0"/>
              </a:rPr>
              <a:t>P</a:t>
            </a:r>
            <a:r>
              <a:rPr lang="en-US" sz="2000" dirty="0">
                <a:latin typeface="Garamond" panose="02020404030301010803" pitchFamily="18" charset="0"/>
              </a:rPr>
              <a:t> &lt; 2 </a:t>
            </a:r>
            <a:r>
              <a:rPr lang="en-US" sz="2000" dirty="0" err="1">
                <a:latin typeface="Garamond" panose="02020404030301010803" pitchFamily="18" charset="0"/>
              </a:rPr>
              <a:t>GPa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i="1" dirty="0">
                <a:latin typeface="Garamond" panose="02020404030301010803" pitchFamily="18" charset="0"/>
              </a:rPr>
              <a:t>T</a:t>
            </a:r>
            <a:r>
              <a:rPr lang="en-US" sz="2000" dirty="0">
                <a:latin typeface="Garamond" panose="02020404030301010803" pitchFamily="18" charset="0"/>
              </a:rPr>
              <a:t> &gt; 4 K) and diamond anvil (</a:t>
            </a:r>
            <a:r>
              <a:rPr lang="en-US" sz="2000" i="1" dirty="0">
                <a:latin typeface="Garamond" panose="02020404030301010803" pitchFamily="18" charset="0"/>
              </a:rPr>
              <a:t>P</a:t>
            </a:r>
            <a:r>
              <a:rPr lang="en-US" sz="2000" dirty="0">
                <a:latin typeface="Garamond" panose="02020404030301010803" pitchFamily="18" charset="0"/>
              </a:rPr>
              <a:t> &lt; 20 </a:t>
            </a:r>
            <a:r>
              <a:rPr lang="en-US" sz="2000" dirty="0" err="1">
                <a:latin typeface="Garamond" panose="02020404030301010803" pitchFamily="18" charset="0"/>
              </a:rPr>
              <a:t>GPa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i="1" dirty="0">
                <a:latin typeface="Garamond" panose="02020404030301010803" pitchFamily="18" charset="0"/>
              </a:rPr>
              <a:t>T</a:t>
            </a:r>
            <a:r>
              <a:rPr lang="en-US" sz="2000" dirty="0">
                <a:latin typeface="Garamond" panose="02020404030301010803" pitchFamily="18" charset="0"/>
              </a:rPr>
              <a:t> &gt; 4 K) 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high-pressure cells</a:t>
            </a:r>
          </a:p>
        </p:txBody>
      </p:sp>
    </p:spTree>
    <p:extLst>
      <p:ext uri="{BB962C8B-B14F-4D97-AF65-F5344CB8AC3E}">
        <p14:creationId xmlns:p14="http://schemas.microsoft.com/office/powerpoint/2010/main" val="36537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160" y="-1788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Spectrometer 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software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40115"/>
            <a:ext cx="6214064" cy="3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p.vk.me/c837539/v837539425/2266f/AJbzQvu6QX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96" y="191504"/>
            <a:ext cx="5575208" cy="31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G:\Diplom_master\main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24" y="3501179"/>
            <a:ext cx="5682552" cy="3345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631" y="3917425"/>
            <a:ext cx="4987190" cy="294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D5F60A-7C83-4A78-BF74-ECEF5E224635}"/>
              </a:ext>
            </a:extLst>
          </p:cNvPr>
          <p:cNvSpPr txBox="1"/>
          <p:nvPr/>
        </p:nvSpPr>
        <p:spPr>
          <a:xfrm>
            <a:off x="847725" y="2562225"/>
            <a:ext cx="10737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Script MT Bold" panose="03040602040607080904" pitchFamily="66" charset="0"/>
              </a:rPr>
              <a:t>Thank you for you attention!</a:t>
            </a:r>
            <a:endParaRPr lang="ru-RU" sz="7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09" y="364601"/>
            <a:ext cx="10961225" cy="62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8AC0F3-A194-4E3C-B0B7-CAEEAA26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Time differential perturbed angular gamma-gamma correlation (TDPAC) method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AutoShape 2" descr="Отображается файл &quot;vuk_new_рис3.jpg&quot;">
            <a:extLst>
              <a:ext uri="{FF2B5EF4-FFF2-40B4-BE49-F238E27FC236}">
                <a16:creationId xmlns:a16="http://schemas.microsoft.com/office/drawing/2014/main" xmlns="" id="{6E859D7C-9F5A-4F8A-91D8-2FF1787DA6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0723050-B2EC-4D01-BC0D-3DD528956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273938"/>
            <a:ext cx="11944350" cy="55840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26F3AC-2EC0-4698-AB29-2DEFC707C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4692116"/>
            <a:ext cx="2857500" cy="1905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C2EE41-8EC2-4ADA-99B7-8028EE0D3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700" y="1819045"/>
            <a:ext cx="1714500" cy="12382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4E27A1-46E8-4EAA-A8A2-D2C4D4C16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5644616"/>
            <a:ext cx="454579" cy="425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B42EE0-91D6-4431-A2E5-BA694BACE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983" y="2225214"/>
            <a:ext cx="454579" cy="4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9168AF-C845-4E87-988C-13F1471B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The applications of TDPAC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Figure 1">
            <a:extLst>
              <a:ext uri="{FF2B5EF4-FFF2-40B4-BE49-F238E27FC236}">
                <a16:creationId xmlns:a16="http://schemas.microsoft.com/office/drawing/2014/main" xmlns="" id="{9A85649C-CDAD-4DAF-A65B-96A8B849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0" y="4144161"/>
            <a:ext cx="3453726" cy="25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60F5ED-1204-43F3-AE15-683921CAB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4" y="1048624"/>
            <a:ext cx="2968065" cy="277382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087EA1C-E208-4074-87C5-E518B701695A}"/>
              </a:ext>
            </a:extLst>
          </p:cNvPr>
          <p:cNvSpPr/>
          <p:nvPr/>
        </p:nvSpPr>
        <p:spPr>
          <a:xfrm>
            <a:off x="302004" y="973123"/>
            <a:ext cx="6375633" cy="29193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7C7834-EB18-4DF8-8AC6-5441B0909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034" y="852717"/>
            <a:ext cx="4330981" cy="255705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DF1069-3DE0-473C-A96D-8CD92461AB4B}"/>
              </a:ext>
            </a:extLst>
          </p:cNvPr>
          <p:cNvSpPr/>
          <p:nvPr/>
        </p:nvSpPr>
        <p:spPr>
          <a:xfrm>
            <a:off x="7524925" y="662781"/>
            <a:ext cx="4441271" cy="59887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706A757-84C2-4C61-939C-CC43474400A1}"/>
              </a:ext>
            </a:extLst>
          </p:cNvPr>
          <p:cNvSpPr/>
          <p:nvPr/>
        </p:nvSpPr>
        <p:spPr>
          <a:xfrm>
            <a:off x="363134" y="4035105"/>
            <a:ext cx="7086290" cy="271803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BC2AAF-FFE8-4819-9EA9-929E2863E103}"/>
              </a:ext>
            </a:extLst>
          </p:cNvPr>
          <p:cNvSpPr txBox="1"/>
          <p:nvPr/>
        </p:nvSpPr>
        <p:spPr>
          <a:xfrm>
            <a:off x="3331199" y="1191237"/>
            <a:ext cx="32709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latin typeface="Garamond" panose="02020404030301010803" pitchFamily="18" charset="0"/>
              </a:rPr>
              <a:t>111</a:t>
            </a:r>
            <a:r>
              <a:rPr lang="en-US" b="1" dirty="0">
                <a:latin typeface="Garamond" panose="02020404030301010803" pitchFamily="18" charset="0"/>
              </a:rPr>
              <a:t>Cd-TDPAC study of pressure effect on the valence of </a:t>
            </a:r>
            <a:r>
              <a:rPr lang="en-US" b="1" dirty="0" err="1">
                <a:latin typeface="Garamond" panose="02020404030301010803" pitchFamily="18" charset="0"/>
              </a:rPr>
              <a:t>Yb</a:t>
            </a:r>
            <a:r>
              <a:rPr lang="en-US" b="1" dirty="0">
                <a:latin typeface="Garamond" panose="02020404030301010803" pitchFamily="18" charset="0"/>
              </a:rPr>
              <a:t> in the YbGe</a:t>
            </a:r>
            <a:r>
              <a:rPr lang="en-US" b="1" baseline="-25000" dirty="0">
                <a:latin typeface="Garamond" panose="02020404030301010803" pitchFamily="18" charset="0"/>
              </a:rPr>
              <a:t>2.85</a:t>
            </a:r>
            <a:r>
              <a:rPr lang="en-US" b="1" dirty="0">
                <a:latin typeface="Garamond" panose="02020404030301010803" pitchFamily="18" charset="0"/>
              </a:rPr>
              <a:t> cubic phase</a:t>
            </a:r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i="1" dirty="0">
                <a:latin typeface="Garamond" panose="02020404030301010803" pitchFamily="18" charset="0"/>
              </a:rPr>
              <a:t>A.V. Tsvyashchenko</a:t>
            </a:r>
            <a:r>
              <a:rPr lang="en-US" sz="2000" i="1" baseline="30000" dirty="0">
                <a:latin typeface="Garamond" panose="02020404030301010803" pitchFamily="18" charset="0"/>
              </a:rPr>
              <a:t> </a:t>
            </a:r>
            <a:r>
              <a:rPr lang="en-US" sz="2000" i="1" dirty="0">
                <a:latin typeface="Garamond" panose="02020404030301010803" pitchFamily="18" charset="0"/>
              </a:rPr>
              <a:t>et al. JALCOM (2013)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err="1">
                <a:latin typeface="Garamond" panose="02020404030301010803" pitchFamily="18" charset="0"/>
              </a:rPr>
              <a:t>doi</a:t>
            </a:r>
            <a:r>
              <a:rPr lang="en-US" sz="2000" dirty="0">
                <a:latin typeface="Garamond" panose="02020404030301010803" pitchFamily="18" charset="0"/>
              </a:rPr>
              <a:t>: 10.1016/j.jallcom.2012.10.02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7128973-86E1-47E5-B6BD-2C1BC693D93A}"/>
              </a:ext>
            </a:extLst>
          </p:cNvPr>
          <p:cNvSpPr/>
          <p:nvPr/>
        </p:nvSpPr>
        <p:spPr>
          <a:xfrm>
            <a:off x="3934306" y="4358057"/>
            <a:ext cx="34060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Hyperfine field assessment of the magnetic structure of ZrZn</a:t>
            </a:r>
            <a:r>
              <a:rPr lang="en-US" b="1" baseline="-25000" dirty="0">
                <a:latin typeface="Garamond" panose="02020404030301010803" pitchFamily="18" charset="0"/>
              </a:rPr>
              <a:t>2</a:t>
            </a:r>
          </a:p>
          <a:p>
            <a:r>
              <a:rPr lang="en-US" sz="2000" i="1" dirty="0">
                <a:latin typeface="Garamond" panose="02020404030301010803" pitchFamily="18" charset="0"/>
              </a:rPr>
              <a:t>A.V. Tsvyashchenko et al. PRB (2015)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err="1">
                <a:latin typeface="Garamond" panose="02020404030301010803" pitchFamily="18" charset="0"/>
              </a:rPr>
              <a:t>doi</a:t>
            </a:r>
            <a:r>
              <a:rPr lang="en-US" dirty="0">
                <a:latin typeface="Garamond" panose="02020404030301010803" pitchFamily="18" charset="0"/>
              </a:rPr>
              <a:t>: 10.1103/PhysRevB.91.104423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46C186-7C56-4894-A52E-6BB275FA3B83}"/>
              </a:ext>
            </a:extLst>
          </p:cNvPr>
          <p:cNvSpPr txBox="1"/>
          <p:nvPr/>
        </p:nvSpPr>
        <p:spPr>
          <a:xfrm>
            <a:off x="7700323" y="3490839"/>
            <a:ext cx="40904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Incommensurate </a:t>
            </a:r>
            <a:r>
              <a:rPr lang="en-US" b="1" dirty="0" err="1">
                <a:latin typeface="Garamond" panose="02020404030301010803" pitchFamily="18" charset="0"/>
              </a:rPr>
              <a:t>antiferromagnetism</a:t>
            </a:r>
            <a:r>
              <a:rPr lang="en-US" b="1" dirty="0">
                <a:latin typeface="Garamond" panose="02020404030301010803" pitchFamily="18" charset="0"/>
              </a:rPr>
              <a:t> induced by a charge density wave in the cubic phase of TbGe</a:t>
            </a:r>
            <a:r>
              <a:rPr lang="en-US" b="1" baseline="-25000" dirty="0">
                <a:latin typeface="Garamond" panose="02020404030301010803" pitchFamily="18" charset="0"/>
              </a:rPr>
              <a:t>2.85</a:t>
            </a:r>
          </a:p>
          <a:p>
            <a:r>
              <a:rPr lang="en-US" sz="2000" i="1" dirty="0">
                <a:latin typeface="Garamond" panose="02020404030301010803" pitchFamily="18" charset="0"/>
              </a:rPr>
              <a:t>A.V. Tsvyashchenko et al. PRB (2015)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err="1">
                <a:latin typeface="Garamond" panose="02020404030301010803" pitchFamily="18" charset="0"/>
              </a:rPr>
              <a:t>doi</a:t>
            </a:r>
            <a:r>
              <a:rPr lang="en-US" sz="2000" dirty="0">
                <a:latin typeface="Garamond" panose="02020404030301010803" pitchFamily="18" charset="0"/>
              </a:rPr>
              <a:t>: 10.1103/PhysRevB.92.104426</a:t>
            </a:r>
          </a:p>
          <a:p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10875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3C185D-6A65-4FA1-BC34-A2C12DED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The block-scheme of the setup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9" y="1870406"/>
            <a:ext cx="11666939" cy="42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BCE455-E1A6-4BD2-93D8-91524AE2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LaBr</a:t>
            </a:r>
            <a:r>
              <a:rPr lang="en-US" sz="36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 detectors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3EF232D-17FF-4525-A82C-02317F1EA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51877"/>
              </p:ext>
            </p:extLst>
          </p:nvPr>
        </p:nvGraphicFramePr>
        <p:xfrm>
          <a:off x="446539" y="1195737"/>
          <a:ext cx="11465827" cy="41740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0059">
                  <a:extLst>
                    <a:ext uri="{9D8B030D-6E8A-4147-A177-3AD203B41FA5}">
                      <a16:colId xmlns:a16="http://schemas.microsoft.com/office/drawing/2014/main" xmlns="" val="20103056"/>
                    </a:ext>
                  </a:extLst>
                </a:gridCol>
                <a:gridCol w="1593908">
                  <a:extLst>
                    <a:ext uri="{9D8B030D-6E8A-4147-A177-3AD203B41FA5}">
                      <a16:colId xmlns:a16="http://schemas.microsoft.com/office/drawing/2014/main" xmlns="" val="237698764"/>
                    </a:ext>
                  </a:extLst>
                </a:gridCol>
                <a:gridCol w="2097248">
                  <a:extLst>
                    <a:ext uri="{9D8B030D-6E8A-4147-A177-3AD203B41FA5}">
                      <a16:colId xmlns:a16="http://schemas.microsoft.com/office/drawing/2014/main" xmlns="" val="2554699968"/>
                    </a:ext>
                  </a:extLst>
                </a:gridCol>
                <a:gridCol w="1551963">
                  <a:extLst>
                    <a:ext uri="{9D8B030D-6E8A-4147-A177-3AD203B41FA5}">
                      <a16:colId xmlns:a16="http://schemas.microsoft.com/office/drawing/2014/main" xmlns="" val="1108912438"/>
                    </a:ext>
                  </a:extLst>
                </a:gridCol>
                <a:gridCol w="1486317">
                  <a:extLst>
                    <a:ext uri="{9D8B030D-6E8A-4147-A177-3AD203B41FA5}">
                      <a16:colId xmlns:a16="http://schemas.microsoft.com/office/drawing/2014/main" xmlns="" val="712432498"/>
                    </a:ext>
                  </a:extLst>
                </a:gridCol>
                <a:gridCol w="1676332">
                  <a:extLst>
                    <a:ext uri="{9D8B030D-6E8A-4147-A177-3AD203B41FA5}">
                      <a16:colId xmlns:a16="http://schemas.microsoft.com/office/drawing/2014/main" xmlns="" val="2977613420"/>
                    </a:ext>
                  </a:extLst>
                </a:gridCol>
              </a:tblGrid>
              <a:tr h="174317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Garamond" panose="02020404030301010803" pitchFamily="18" charset="0"/>
                        </a:rPr>
                        <a:t>Energy resolution @ </a:t>
                      </a:r>
                      <a:r>
                        <a:rPr lang="en-US" sz="2400" baseline="30000" dirty="0">
                          <a:latin typeface="Garamond" panose="02020404030301010803" pitchFamily="18" charset="0"/>
                        </a:rPr>
                        <a:t>137</a:t>
                      </a:r>
                      <a:r>
                        <a:rPr lang="en-US" sz="2400" dirty="0">
                          <a:latin typeface="Garamond" panose="02020404030301010803" pitchFamily="18" charset="0"/>
                        </a:rPr>
                        <a:t>Cs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Time</a:t>
                      </a:r>
                    </a:p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resolution</a:t>
                      </a:r>
                    </a:p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@ 511-511 </a:t>
                      </a:r>
                      <a:r>
                        <a:rPr lang="en-US" sz="2400" dirty="0" err="1">
                          <a:latin typeface="Garamond" panose="02020404030301010803" pitchFamily="18" charset="0"/>
                        </a:rPr>
                        <a:t>keV</a:t>
                      </a:r>
                      <a:r>
                        <a:rPr lang="en-US" sz="2400" dirty="0">
                          <a:latin typeface="Garamond" panose="02020404030301010803" pitchFamily="18" charset="0"/>
                        </a:rPr>
                        <a:t>, </a:t>
                      </a:r>
                      <a:r>
                        <a:rPr lang="en-US" sz="2400" dirty="0" err="1">
                          <a:latin typeface="Garamond" panose="02020404030301010803" pitchFamily="18" charset="0"/>
                        </a:rPr>
                        <a:t>ps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Density, g/cm</a:t>
                      </a:r>
                      <a:r>
                        <a:rPr lang="en-US" sz="2400" baseline="30000" dirty="0">
                          <a:latin typeface="Garamond" panose="02020404030301010803" pitchFamily="18" charset="0"/>
                        </a:rPr>
                        <a:t>3</a:t>
                      </a:r>
                      <a:endParaRPr lang="ru-RU" sz="2400" baseline="30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effectLst/>
                          <a:latin typeface="Garamond" panose="02020404030301010803" pitchFamily="18" charset="0"/>
                        </a:rPr>
                        <a:t>Light yield, photons/</a:t>
                      </a:r>
                      <a:r>
                        <a:rPr lang="en-US" sz="2400" kern="1200" dirty="0" err="1">
                          <a:effectLst/>
                          <a:latin typeface="Garamond" panose="02020404030301010803" pitchFamily="18" charset="0"/>
                        </a:rPr>
                        <a:t>keV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Decay time, ns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0070251"/>
                  </a:ext>
                </a:extLst>
              </a:tr>
              <a:tr h="9955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Garamond" panose="02020404030301010803" pitchFamily="18" charset="0"/>
                        </a:rPr>
                        <a:t>LaBr</a:t>
                      </a:r>
                      <a:r>
                        <a:rPr lang="en-US" sz="2400" baseline="-25000" dirty="0"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en-US" sz="2400" dirty="0">
                          <a:latin typeface="Garamond" panose="02020404030301010803" pitchFamily="18" charset="0"/>
                        </a:rPr>
                        <a:t>:Ce (</a:t>
                      </a:r>
                      <a:r>
                        <a:rPr lang="en-US" sz="2400" kern="1200" dirty="0" err="1">
                          <a:effectLst/>
                          <a:latin typeface="Garamond" panose="02020404030301010803" pitchFamily="18" charset="0"/>
                        </a:rPr>
                        <a:t>BrilLanCe</a:t>
                      </a:r>
                      <a:r>
                        <a:rPr lang="en-US" sz="2400" dirty="0">
                          <a:latin typeface="Garamond" panose="02020404030301010803" pitchFamily="18" charset="0"/>
                        </a:rPr>
                        <a:t> 380)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3 %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250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5.1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65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16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184683"/>
                  </a:ext>
                </a:extLst>
              </a:tr>
              <a:tr h="717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BaF</a:t>
                      </a:r>
                      <a:r>
                        <a:rPr lang="en-US" sz="2400" baseline="-25000" dirty="0">
                          <a:latin typeface="Garamond" panose="02020404030301010803" pitchFamily="18" charset="0"/>
                        </a:rPr>
                        <a:t>2</a:t>
                      </a:r>
                      <a:endParaRPr lang="ru-RU" sz="2400" baseline="-25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10 %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150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4.9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2/10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Garamond" panose="02020404030301010803" pitchFamily="18" charset="0"/>
                        </a:rPr>
                        <a:t>0.7</a:t>
                      </a:r>
                      <a:r>
                        <a:rPr lang="en-US" sz="2400" dirty="0">
                          <a:latin typeface="Garamond" panose="02020404030301010803" pitchFamily="18" charset="0"/>
                        </a:rPr>
                        <a:t>/630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2981029"/>
                  </a:ext>
                </a:extLst>
              </a:tr>
              <a:tr h="717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Garamond" panose="02020404030301010803" pitchFamily="18" charset="0"/>
                        </a:rPr>
                        <a:t>NaI:Tl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7 %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&gt; 1000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3.7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39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250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6672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178D1F-25A8-42C6-A6A2-707B73502A1A}"/>
              </a:ext>
            </a:extLst>
          </p:cNvPr>
          <p:cNvSpPr txBox="1"/>
          <p:nvPr/>
        </p:nvSpPr>
        <p:spPr>
          <a:xfrm>
            <a:off x="446539" y="5872294"/>
            <a:ext cx="575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PMT: </a:t>
            </a:r>
            <a:r>
              <a:rPr lang="en-US" sz="2400" dirty="0">
                <a:latin typeface="Garamond" panose="02020404030301010803" pitchFamily="18" charset="0"/>
              </a:rPr>
              <a:t>Hamamatsu R6231-100, risetime = 8 ns</a:t>
            </a:r>
            <a:endParaRPr lang="ru-R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48F17D-9C74-47CD-AA02-64932C28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7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The signals from the detector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00A4D3-1980-40CA-BFA0-D29D3C15FF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1071" y="1325563"/>
            <a:ext cx="6733005" cy="53772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758690-78D6-4E9A-9DA7-208D19E13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069" y="3379982"/>
            <a:ext cx="3294146" cy="2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AB27E9-C56B-42D4-B4DA-48496D8C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Energy algorithms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E6CCAD7-572D-4794-9036-D784CCA0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64455"/>
              </p:ext>
            </p:extLst>
          </p:nvPr>
        </p:nvGraphicFramePr>
        <p:xfrm>
          <a:off x="304800" y="1574483"/>
          <a:ext cx="11582400" cy="458528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76475">
                  <a:extLst>
                    <a:ext uri="{9D8B030D-6E8A-4147-A177-3AD203B41FA5}">
                      <a16:colId xmlns:a16="http://schemas.microsoft.com/office/drawing/2014/main" xmlns="" val="1135776389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xmlns="" val="2086936963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xmlns="" val="3918821505"/>
                    </a:ext>
                  </a:extLst>
                </a:gridCol>
                <a:gridCol w="3267075">
                  <a:extLst>
                    <a:ext uri="{9D8B030D-6E8A-4147-A177-3AD203B41FA5}">
                      <a16:colId xmlns:a16="http://schemas.microsoft.com/office/drawing/2014/main" xmlns="" val="103317115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Amplitude of the signal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Integration of the signal (QDC) 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Trapezoidal pulse shaping filter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3918276"/>
                  </a:ext>
                </a:extLst>
              </a:tr>
              <a:tr h="99031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aramond" panose="02020404030301010803" pitchFamily="18" charset="0"/>
                        </a:rPr>
                        <a:t>Average resolution at</a:t>
                      </a:r>
                    </a:p>
                    <a:p>
                      <a:r>
                        <a:rPr lang="en-US" sz="2400" dirty="0">
                          <a:latin typeface="Garamond" panose="02020404030301010803" pitchFamily="18" charset="0"/>
                        </a:rPr>
                        <a:t>511 </a:t>
                      </a:r>
                      <a:r>
                        <a:rPr lang="en-US" sz="2400" dirty="0" err="1">
                          <a:latin typeface="Garamond" panose="02020404030301010803" pitchFamily="18" charset="0"/>
                        </a:rPr>
                        <a:t>keV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8.0 %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4.0 %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3.2 %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4662646"/>
                  </a:ext>
                </a:extLst>
              </a:tr>
              <a:tr h="257360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aramond" panose="02020404030301010803" pitchFamily="18" charset="0"/>
                        </a:rPr>
                        <a:t>Algorithm</a:t>
                      </a:r>
                    </a:p>
                    <a:p>
                      <a:r>
                        <a:rPr lang="en-US" sz="2400" dirty="0">
                          <a:latin typeface="Garamond" panose="02020404030301010803" pitchFamily="18" charset="0"/>
                        </a:rPr>
                        <a:t>implementation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4721641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972585-156F-42B0-B660-9906945BE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466" y="3719994"/>
            <a:ext cx="2740798" cy="22370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2D8C902-384B-4F68-9356-443BFC7C0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945" y="3684474"/>
            <a:ext cx="2727200" cy="22739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3CE4C0D-2107-4E77-BD42-5F149C1A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6" y="3679731"/>
            <a:ext cx="2771773" cy="22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A4EECE-146B-4612-9249-3D83BA6C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Time algorithms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6DDBAB7-1107-427C-AFA2-7A03588A1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19294"/>
              </p:ext>
            </p:extLst>
          </p:nvPr>
        </p:nvGraphicFramePr>
        <p:xfrm>
          <a:off x="304800" y="1325563"/>
          <a:ext cx="11582400" cy="533651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76475">
                  <a:extLst>
                    <a:ext uri="{9D8B030D-6E8A-4147-A177-3AD203B41FA5}">
                      <a16:colId xmlns:a16="http://schemas.microsoft.com/office/drawing/2014/main" xmlns="" val="1135776389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xmlns="" val="2086936963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xmlns="" val="3918821505"/>
                    </a:ext>
                  </a:extLst>
                </a:gridCol>
                <a:gridCol w="3267075">
                  <a:extLst>
                    <a:ext uri="{9D8B030D-6E8A-4147-A177-3AD203B41FA5}">
                      <a16:colId xmlns:a16="http://schemas.microsoft.com/office/drawing/2014/main" xmlns="" val="1033171154"/>
                    </a:ext>
                  </a:extLst>
                </a:gridCol>
              </a:tblGrid>
              <a:tr h="916357">
                <a:tc>
                  <a:txBody>
                    <a:bodyPr/>
                    <a:lstStyle/>
                    <a:p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Digital CFD line interpolation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Digital CFD cubic interpolation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Gaussian approximation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3918276"/>
                  </a:ext>
                </a:extLst>
              </a:tr>
              <a:tr h="110269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aramond" panose="02020404030301010803" pitchFamily="18" charset="0"/>
                        </a:rPr>
                        <a:t>Average resolution at 1173 - 1333 Kev @ </a:t>
                      </a:r>
                      <a:r>
                        <a:rPr lang="en-US" sz="2400" baseline="30000" dirty="0">
                          <a:latin typeface="Garamond" panose="02020404030301010803" pitchFamily="18" charset="0"/>
                        </a:rPr>
                        <a:t>60</a:t>
                      </a:r>
                      <a:r>
                        <a:rPr lang="en-US" sz="2400" dirty="0">
                          <a:latin typeface="Garamond" panose="02020404030301010803" pitchFamily="18" charset="0"/>
                        </a:rPr>
                        <a:t>Co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425 </a:t>
                      </a:r>
                      <a:r>
                        <a:rPr lang="en-US" sz="2400" dirty="0" err="1">
                          <a:latin typeface="Garamond" panose="02020404030301010803" pitchFamily="18" charset="0"/>
                        </a:rPr>
                        <a:t>ps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400 </a:t>
                      </a:r>
                      <a:r>
                        <a:rPr lang="en-US" sz="2400" dirty="0" err="1">
                          <a:latin typeface="Garamond" panose="02020404030301010803" pitchFamily="18" charset="0"/>
                        </a:rPr>
                        <a:t>ps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400 </a:t>
                      </a:r>
                      <a:r>
                        <a:rPr lang="en-US" sz="2400" dirty="0" err="1">
                          <a:latin typeface="Garamond" panose="02020404030301010803" pitchFamily="18" charset="0"/>
                        </a:rPr>
                        <a:t>ps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4662646"/>
                  </a:ext>
                </a:extLst>
              </a:tr>
              <a:tr h="286568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aramond" panose="02020404030301010803" pitchFamily="18" charset="0"/>
                        </a:rPr>
                        <a:t>Algorithm</a:t>
                      </a:r>
                    </a:p>
                    <a:p>
                      <a:r>
                        <a:rPr lang="en-US" sz="2400" dirty="0">
                          <a:latin typeface="Garamond" panose="02020404030301010803" pitchFamily="18" charset="0"/>
                        </a:rPr>
                        <a:t>implementation</a:t>
                      </a:r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472164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75D143-4E4A-463E-8AD7-0EE66990B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10" y="3993822"/>
            <a:ext cx="2846234" cy="23643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2DE6191-2DDA-4B22-A0AF-4D5745CB2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403" y="3997110"/>
            <a:ext cx="2877471" cy="23601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DC71ED-364C-4028-8E09-9FA616FB6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890" y="3993822"/>
            <a:ext cx="2843867" cy="23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10B230-D0CC-4999-A90B-4D6D2CD4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Tests: energy resolution (1)</a:t>
            </a:r>
            <a:endParaRPr lang="ru-RU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ED8016-5C62-4047-97BC-6F2B79A556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3625" y="1225460"/>
            <a:ext cx="6919672" cy="53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483</Words>
  <Application>Microsoft Office PowerPoint</Application>
  <PresentationFormat>Широкоэкранный</PresentationFormat>
  <Paragraphs>114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Garamond</vt:lpstr>
      <vt:lpstr>Helvetica</vt:lpstr>
      <vt:lpstr>Mistral</vt:lpstr>
      <vt:lpstr>Script MT Bold</vt:lpstr>
      <vt:lpstr>Тема Office</vt:lpstr>
      <vt:lpstr>Презентация PowerPoint</vt:lpstr>
      <vt:lpstr>Time differential perturbed angular gamma-gamma correlation (TDPAC) method</vt:lpstr>
      <vt:lpstr>The applications of TDPAC</vt:lpstr>
      <vt:lpstr>The block-scheme of the setup</vt:lpstr>
      <vt:lpstr>LaBr3 detectors</vt:lpstr>
      <vt:lpstr>The signals from the detector</vt:lpstr>
      <vt:lpstr>Energy algorithms</vt:lpstr>
      <vt:lpstr>Time algorithms</vt:lpstr>
      <vt:lpstr>Tests: energy resolution (1)</vt:lpstr>
      <vt:lpstr>Tests: energy resolution (2)</vt:lpstr>
      <vt:lpstr>Tests: time resolution</vt:lpstr>
      <vt:lpstr>Tests: TDPAC for 44Ti in TiO2 (rutile phase)</vt:lpstr>
      <vt:lpstr>Tests: TDPAC for 181Ta in HfO2 (monoclinic phase)</vt:lpstr>
      <vt:lpstr>Old setup vs the modern one</vt:lpstr>
      <vt:lpstr>Spectrometer software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Саламатин</dc:creator>
  <cp:lastModifiedBy>f1sher</cp:lastModifiedBy>
  <cp:revision>78</cp:revision>
  <dcterms:created xsi:type="dcterms:W3CDTF">2017-06-06T12:49:09Z</dcterms:created>
  <dcterms:modified xsi:type="dcterms:W3CDTF">2017-06-12T16:55:01Z</dcterms:modified>
</cp:coreProperties>
</file>