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57" r:id="rId3"/>
    <p:sldId id="258" r:id="rId4"/>
    <p:sldId id="277" r:id="rId5"/>
    <p:sldId id="263" r:id="rId6"/>
    <p:sldId id="283" r:id="rId7"/>
    <p:sldId id="281" r:id="rId8"/>
    <p:sldId id="280" r:id="rId9"/>
    <p:sldId id="262" r:id="rId10"/>
    <p:sldId id="289" r:id="rId11"/>
    <p:sldId id="271" r:id="rId12"/>
    <p:sldId id="28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36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076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5380116959064"/>
          <c:y val="0.13473388743073783"/>
          <c:w val="0.85310862573099411"/>
          <c:h val="0.66334475308641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Контроль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Лист1!$E$13:$E$15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1.5</c:v>
                  </c:pt>
                  <c:pt idx="2">
                    <c:v>1.5</c:v>
                  </c:pt>
                </c:numCache>
              </c:numRef>
            </c:plus>
            <c:minus>
              <c:numRef>
                <c:f>Лист1!$E$13:$E$15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1.5</c:v>
                  </c:pt>
                  <c:pt idx="2">
                    <c:v>1.5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Лист1!$D$13:$D$15</c:f>
              <c:numCache>
                <c:formatCode>General</c:formatCode>
                <c:ptCount val="3"/>
                <c:pt idx="0">
                  <c:v>26.4</c:v>
                </c:pt>
                <c:pt idx="1">
                  <c:v>26.4</c:v>
                </c:pt>
                <c:pt idx="2">
                  <c:v>26.4</c:v>
                </c:pt>
              </c:numCache>
            </c:numRef>
          </c:val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ИИ+rMnSOD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Лист1!$G$13:$G$15</c:f>
                <c:numCache>
                  <c:formatCode>General</c:formatCode>
                  <c:ptCount val="3"/>
                  <c:pt idx="0">
                    <c:v>1.3</c:v>
                  </c:pt>
                  <c:pt idx="1">
                    <c:v>1.1000000000000001</c:v>
                  </c:pt>
                  <c:pt idx="2">
                    <c:v>1.9</c:v>
                  </c:pt>
                </c:numCache>
              </c:numRef>
            </c:plus>
            <c:minus>
              <c:numRef>
                <c:f>Лист1!$G$13:$G$15</c:f>
                <c:numCache>
                  <c:formatCode>General</c:formatCode>
                  <c:ptCount val="3"/>
                  <c:pt idx="0">
                    <c:v>1.3</c:v>
                  </c:pt>
                  <c:pt idx="1">
                    <c:v>1.1000000000000001</c:v>
                  </c:pt>
                  <c:pt idx="2">
                    <c:v>1.9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Лист1!$F$13:$F$15</c:f>
              <c:numCache>
                <c:formatCode>General</c:formatCode>
                <c:ptCount val="3"/>
                <c:pt idx="0">
                  <c:v>24.8</c:v>
                </c:pt>
                <c:pt idx="1">
                  <c:v>24.6</c:v>
                </c:pt>
                <c:pt idx="2">
                  <c:v>25.2</c:v>
                </c:pt>
              </c:numCache>
            </c:numRef>
          </c:val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ИИ+ФР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Лист1!$I$13:$I$15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0.8</c:v>
                  </c:pt>
                  <c:pt idx="2">
                    <c:v>1.3</c:v>
                  </c:pt>
                </c:numCache>
              </c:numRef>
            </c:plus>
            <c:minus>
              <c:numRef>
                <c:f>Лист1!$I$13:$I$15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0.8</c:v>
                  </c:pt>
                  <c:pt idx="2">
                    <c:v>1.3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Лист1!$H$13:$H$15</c:f>
              <c:numCache>
                <c:formatCode>General</c:formatCode>
                <c:ptCount val="3"/>
                <c:pt idx="0">
                  <c:v>24.2</c:v>
                </c:pt>
                <c:pt idx="1">
                  <c:v>24.8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93184"/>
        <c:axId val="54923648"/>
      </c:barChart>
      <c:catAx>
        <c:axId val="54893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923648"/>
        <c:crosses val="autoZero"/>
        <c:auto val="1"/>
        <c:lblAlgn val="ctr"/>
        <c:lblOffset val="100"/>
        <c:noMultiLvlLbl val="0"/>
      </c:catAx>
      <c:valAx>
        <c:axId val="54923648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dirty="0"/>
                  <a:t>Масса тела, г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89318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25"/>
          <c:y val="2.2572178477690302E-2"/>
          <c:w val="0.81666666666666665"/>
          <c:h val="8.448490813648294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29483814524"/>
          <c:y val="0.15325240594925635"/>
          <c:w val="0.80397112860892384"/>
          <c:h val="0.62238808690580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Контроль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Лист1!$E$22:$E$24</c:f>
                <c:numCache>
                  <c:formatCode>General</c:formatCode>
                  <c:ptCount val="3"/>
                  <c:pt idx="0">
                    <c:v>9</c:v>
                  </c:pt>
                  <c:pt idx="1">
                    <c:v>9</c:v>
                  </c:pt>
                  <c:pt idx="2">
                    <c:v>9</c:v>
                  </c:pt>
                </c:numCache>
              </c:numRef>
            </c:plus>
            <c:minus>
              <c:numRef>
                <c:f>Лист1!$E$22:$E$24</c:f>
                <c:numCache>
                  <c:formatCode>General</c:formatCode>
                  <c:ptCount val="3"/>
                  <c:pt idx="0">
                    <c:v>9</c:v>
                  </c:pt>
                  <c:pt idx="1">
                    <c:v>9</c:v>
                  </c:pt>
                  <c:pt idx="2">
                    <c:v>9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Лист1!$D$22:$D$24</c:f>
              <c:numCache>
                <c:formatCode>General</c:formatCode>
                <c:ptCount val="3"/>
                <c:pt idx="0">
                  <c:v>21.4</c:v>
                </c:pt>
                <c:pt idx="1">
                  <c:v>21.4</c:v>
                </c:pt>
                <c:pt idx="2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ИИ+rMnSOD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Лист1!$G$22:$G$24</c:f>
                <c:numCache>
                  <c:formatCode>General</c:formatCode>
                  <c:ptCount val="3"/>
                  <c:pt idx="0">
                    <c:v>1.3</c:v>
                  </c:pt>
                  <c:pt idx="1">
                    <c:v>3.4</c:v>
                  </c:pt>
                  <c:pt idx="2">
                    <c:v>18.100000000000001</c:v>
                  </c:pt>
                </c:numCache>
              </c:numRef>
            </c:plus>
            <c:minus>
              <c:numRef>
                <c:f>Лист1!$G$22:$G$24</c:f>
                <c:numCache>
                  <c:formatCode>General</c:formatCode>
                  <c:ptCount val="3"/>
                  <c:pt idx="0">
                    <c:v>1.3</c:v>
                  </c:pt>
                  <c:pt idx="1">
                    <c:v>3.4</c:v>
                  </c:pt>
                  <c:pt idx="2">
                    <c:v>18.100000000000001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Лист1!$F$22:$F$24</c:f>
              <c:numCache>
                <c:formatCode>General</c:formatCode>
                <c:ptCount val="3"/>
                <c:pt idx="0">
                  <c:v>11.8</c:v>
                </c:pt>
                <c:pt idx="1">
                  <c:v>14.8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ИИ+ФР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Лист1!$I$22:$I$24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1.5</c:v>
                  </c:pt>
                  <c:pt idx="2">
                    <c:v>6.2</c:v>
                  </c:pt>
                </c:numCache>
              </c:numRef>
            </c:plus>
            <c:minus>
              <c:numRef>
                <c:f>Лист1!$I$22:$I$24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1.5</c:v>
                  </c:pt>
                  <c:pt idx="2">
                    <c:v>6.2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Лист1!$H$22:$H$24</c:f>
              <c:numCache>
                <c:formatCode>General</c:formatCode>
                <c:ptCount val="3"/>
                <c:pt idx="0">
                  <c:v>11.5</c:v>
                </c:pt>
                <c:pt idx="1">
                  <c:v>11.7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23296"/>
        <c:axId val="56029184"/>
      </c:barChart>
      <c:catAx>
        <c:axId val="56023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6029184"/>
        <c:crosses val="autoZero"/>
        <c:auto val="1"/>
        <c:lblAlgn val="ctr"/>
        <c:lblOffset val="100"/>
        <c:noMultiLvlLbl val="0"/>
      </c:catAx>
      <c:valAx>
        <c:axId val="5602918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Масса</a:t>
                </a:r>
                <a:r>
                  <a:rPr lang="ru-RU" sz="1200" baseline="0"/>
                  <a:t> тимуса, мг</a:t>
                </a:r>
                <a:endParaRPr lang="ru-RU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02329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6819575678040247"/>
          <c:y val="2.2572178477690302E-2"/>
          <c:w val="0.77347090988626421"/>
          <c:h val="0.1030034266550014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462817147858"/>
          <c:y val="0.16251166520851559"/>
          <c:w val="0.8259989063867017"/>
          <c:h val="0.59923993875765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Контроль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Лист1!$E$17:$E$19</c:f>
                <c:numCache>
                  <c:formatCode>General</c:formatCode>
                  <c:ptCount val="3"/>
                  <c:pt idx="0">
                    <c:v>30.5</c:v>
                  </c:pt>
                  <c:pt idx="1">
                    <c:v>30.5</c:v>
                  </c:pt>
                  <c:pt idx="2">
                    <c:v>30.5</c:v>
                  </c:pt>
                </c:numCache>
              </c:numRef>
            </c:plus>
            <c:minus>
              <c:numRef>
                <c:f>Лист1!$E$17:$E$19</c:f>
                <c:numCache>
                  <c:formatCode>General</c:formatCode>
                  <c:ptCount val="3"/>
                  <c:pt idx="0">
                    <c:v>30.5</c:v>
                  </c:pt>
                  <c:pt idx="1">
                    <c:v>30.5</c:v>
                  </c:pt>
                  <c:pt idx="2">
                    <c:v>30.5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Лист1!$D$17:$D$19</c:f>
              <c:numCache>
                <c:formatCode>General</c:formatCode>
                <c:ptCount val="3"/>
                <c:pt idx="0">
                  <c:v>126.8</c:v>
                </c:pt>
                <c:pt idx="1">
                  <c:v>126.8</c:v>
                </c:pt>
                <c:pt idx="2">
                  <c:v>126.8</c:v>
                </c:pt>
              </c:numCache>
            </c:numRef>
          </c:val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ИИ+rMnSOD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Лист1!$G$17:$G$19</c:f>
                <c:numCache>
                  <c:formatCode>General</c:formatCode>
                  <c:ptCount val="3"/>
                  <c:pt idx="0">
                    <c:v>5.0999999999999996</c:v>
                  </c:pt>
                  <c:pt idx="1">
                    <c:v>3.1</c:v>
                  </c:pt>
                  <c:pt idx="2">
                    <c:v>16.2</c:v>
                  </c:pt>
                </c:numCache>
              </c:numRef>
            </c:plus>
            <c:minus>
              <c:numRef>
                <c:f>Лист1!$G$17:$G$19</c:f>
                <c:numCache>
                  <c:formatCode>General</c:formatCode>
                  <c:ptCount val="3"/>
                  <c:pt idx="0">
                    <c:v>5.0999999999999996</c:v>
                  </c:pt>
                  <c:pt idx="1">
                    <c:v>3.1</c:v>
                  </c:pt>
                  <c:pt idx="2">
                    <c:v>16.2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Лист1!$F$17:$F$19</c:f>
              <c:numCache>
                <c:formatCode>General</c:formatCode>
                <c:ptCount val="3"/>
                <c:pt idx="0">
                  <c:v>29</c:v>
                </c:pt>
                <c:pt idx="1">
                  <c:v>34.799999999999997</c:v>
                </c:pt>
                <c:pt idx="2">
                  <c:v>62.2</c:v>
                </c:pt>
              </c:numCache>
            </c:numRef>
          </c:val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ИИ+ФР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Лист1!$I$17:$I$19</c:f>
                <c:numCache>
                  <c:formatCode>General</c:formatCode>
                  <c:ptCount val="3"/>
                  <c:pt idx="0">
                    <c:v>1.9</c:v>
                  </c:pt>
                  <c:pt idx="1">
                    <c:v>9.5</c:v>
                  </c:pt>
                  <c:pt idx="2">
                    <c:v>3.4</c:v>
                  </c:pt>
                </c:numCache>
              </c:numRef>
            </c:plus>
            <c:minus>
              <c:numRef>
                <c:f>Лист1!$I$17:$I$19</c:f>
                <c:numCache>
                  <c:formatCode>General</c:formatCode>
                  <c:ptCount val="3"/>
                  <c:pt idx="0">
                    <c:v>1.9</c:v>
                  </c:pt>
                  <c:pt idx="1">
                    <c:v>9.5</c:v>
                  </c:pt>
                  <c:pt idx="2">
                    <c:v>3.4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Лист1!$H$17:$H$19</c:f>
              <c:numCache>
                <c:formatCode>General</c:formatCode>
                <c:ptCount val="3"/>
                <c:pt idx="0">
                  <c:v>31.8</c:v>
                </c:pt>
                <c:pt idx="1">
                  <c:v>33.200000000000003</c:v>
                </c:pt>
                <c:pt idx="2">
                  <c:v>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79328"/>
        <c:axId val="56201600"/>
      </c:barChart>
      <c:catAx>
        <c:axId val="56179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6201600"/>
        <c:crosses val="autoZero"/>
        <c:auto val="1"/>
        <c:lblAlgn val="ctr"/>
        <c:lblOffset val="100"/>
        <c:noMultiLvlLbl val="0"/>
      </c:catAx>
      <c:valAx>
        <c:axId val="56201600"/>
        <c:scaling>
          <c:orientation val="minMax"/>
          <c:max val="1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Масса</a:t>
                </a:r>
                <a:r>
                  <a:rPr lang="ru-RU" sz="1200" baseline="0"/>
                  <a:t> селезенки, мг</a:t>
                </a:r>
                <a:endParaRPr lang="ru-RU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179328"/>
        <c:crosses val="autoZero"/>
        <c:crossBetween val="between"/>
        <c:majorUnit val="40"/>
      </c:valAx>
    </c:plotArea>
    <c:legend>
      <c:legendPos val="r"/>
      <c:layout>
        <c:manualLayout>
          <c:xMode val="edge"/>
          <c:yMode val="edge"/>
          <c:x val="0.12000138888888889"/>
          <c:y val="0"/>
          <c:w val="0.79013757655293093"/>
          <c:h val="0.1400404636920384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29483814524"/>
          <c:y val="0.13936351706036745"/>
          <c:w val="0.84563779527559058"/>
          <c:h val="0.62238808690580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Контроль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Лист1!$E$26:$E$28</c:f>
                <c:numCache>
                  <c:formatCode>General</c:formatCode>
                  <c:ptCount val="3"/>
                  <c:pt idx="0">
                    <c:v>5.6</c:v>
                  </c:pt>
                  <c:pt idx="1">
                    <c:v>5.6</c:v>
                  </c:pt>
                  <c:pt idx="2">
                    <c:v>5.6</c:v>
                  </c:pt>
                </c:numCache>
              </c:numRef>
            </c:plus>
            <c:minus>
              <c:numRef>
                <c:f>Лист1!$E$26:$E$28</c:f>
                <c:numCache>
                  <c:formatCode>General</c:formatCode>
                  <c:ptCount val="3"/>
                  <c:pt idx="0">
                    <c:v>5.6</c:v>
                  </c:pt>
                  <c:pt idx="1">
                    <c:v>5.6</c:v>
                  </c:pt>
                  <c:pt idx="2">
                    <c:v>5.6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Лист1!$D$26:$D$28</c:f>
              <c:numCache>
                <c:formatCode>General</c:formatCode>
                <c:ptCount val="3"/>
                <c:pt idx="0">
                  <c:v>49.4</c:v>
                </c:pt>
                <c:pt idx="1">
                  <c:v>49.4</c:v>
                </c:pt>
                <c:pt idx="2">
                  <c:v>49.4</c:v>
                </c:pt>
              </c:numCache>
            </c:numRef>
          </c:val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ИИ+rMnSOD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Лист1!$G$26:$G$28</c:f>
                <c:numCache>
                  <c:formatCode>General</c:formatCode>
                  <c:ptCount val="3"/>
                  <c:pt idx="0">
                    <c:v>2.4</c:v>
                  </c:pt>
                  <c:pt idx="1">
                    <c:v>1</c:v>
                  </c:pt>
                  <c:pt idx="2">
                    <c:v>1.7</c:v>
                  </c:pt>
                </c:numCache>
              </c:numRef>
            </c:plus>
            <c:minus>
              <c:numRef>
                <c:f>Лист1!$G$26:$G$28</c:f>
                <c:numCache>
                  <c:formatCode>General</c:formatCode>
                  <c:ptCount val="3"/>
                  <c:pt idx="0">
                    <c:v>2.4</c:v>
                  </c:pt>
                  <c:pt idx="1">
                    <c:v>1</c:v>
                  </c:pt>
                  <c:pt idx="2">
                    <c:v>1.7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Лист1!$F$26:$F$28</c:f>
              <c:numCache>
                <c:formatCode>General</c:formatCode>
                <c:ptCount val="3"/>
                <c:pt idx="0">
                  <c:v>22.9</c:v>
                </c:pt>
                <c:pt idx="1">
                  <c:v>63.1</c:v>
                </c:pt>
                <c:pt idx="2">
                  <c:v>79.5</c:v>
                </c:pt>
              </c:numCache>
            </c:numRef>
          </c:val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ИИ+ФР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Лист1!$I$26:$I$28</c:f>
                <c:numCache>
                  <c:formatCode>General</c:formatCode>
                  <c:ptCount val="3"/>
                  <c:pt idx="0">
                    <c:v>1.7</c:v>
                  </c:pt>
                  <c:pt idx="1">
                    <c:v>4.9000000000000004</c:v>
                  </c:pt>
                  <c:pt idx="2">
                    <c:v>2.6</c:v>
                  </c:pt>
                </c:numCache>
              </c:numRef>
            </c:plus>
            <c:minus>
              <c:numRef>
                <c:f>Лист1!$I$26:$I$28</c:f>
                <c:numCache>
                  <c:formatCode>General</c:formatCode>
                  <c:ptCount val="3"/>
                  <c:pt idx="0">
                    <c:v>1.7</c:v>
                  </c:pt>
                  <c:pt idx="1">
                    <c:v>4.9000000000000004</c:v>
                  </c:pt>
                  <c:pt idx="2">
                    <c:v>2.6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Лист1!$H$26:$H$28</c:f>
              <c:numCache>
                <c:formatCode>General</c:formatCode>
                <c:ptCount val="3"/>
                <c:pt idx="0">
                  <c:v>24.2</c:v>
                </c:pt>
                <c:pt idx="1">
                  <c:v>64.7</c:v>
                </c:pt>
                <c:pt idx="2">
                  <c:v>67.900000000000006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21216"/>
        <c:axId val="138122752"/>
      </c:barChart>
      <c:catAx>
        <c:axId val="138121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38122752"/>
        <c:crosses val="autoZero"/>
        <c:auto val="1"/>
        <c:lblAlgn val="ctr"/>
        <c:lblOffset val="100"/>
        <c:noMultiLvlLbl val="0"/>
      </c:catAx>
      <c:valAx>
        <c:axId val="138122752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ККМ, </a:t>
                </a:r>
                <a:r>
                  <a:rPr lang="en-US" sz="1200"/>
                  <a:t>nx10</a:t>
                </a:r>
                <a:r>
                  <a:rPr lang="en-US" sz="1200" baseline="30000"/>
                  <a:t>6</a:t>
                </a:r>
                <a:r>
                  <a:rPr lang="ru-RU" sz="1200"/>
                  <a:t>/бедро</a:t>
                </a:r>
              </a:p>
            </c:rich>
          </c:tx>
          <c:layout>
            <c:manualLayout>
              <c:xMode val="edge"/>
              <c:yMode val="edge"/>
              <c:x val="4.5939814814814801E-3"/>
              <c:y val="0.247280208333333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812121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209735345581802"/>
          <c:y val="2.7201808107319928E-2"/>
          <c:w val="0.60402646544181982"/>
          <c:h val="0.1168923155438903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29483814524"/>
          <c:y val="0.14399314668999708"/>
          <c:w val="0.85397112860892388"/>
          <c:h val="0.6409066054243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Контроль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Лист1!$E$30:$E$32</c:f>
                <c:numCache>
                  <c:formatCode>General</c:formatCode>
                  <c:ptCount val="3"/>
                  <c:pt idx="0">
                    <c:v>2</c:v>
                  </c:pt>
                  <c:pt idx="1">
                    <c:v>2</c:v>
                  </c:pt>
                  <c:pt idx="2">
                    <c:v>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Лист1!$D$30:$D$32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9.3000000000000007</c:v>
                </c:pt>
                <c:pt idx="2">
                  <c:v>9.3000000000000007</c:v>
                </c:pt>
              </c:numCache>
            </c:numRef>
          </c:val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ИИ+rMnSOD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Лист1!$G$30:$G$32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0.4</c:v>
                  </c:pt>
                  <c:pt idx="2">
                    <c:v>0.4</c:v>
                  </c:pt>
                </c:numCache>
              </c:numRef>
            </c:plus>
            <c:minus>
              <c:numRef>
                <c:f>Лист1!$G$30:$G$32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0.4</c:v>
                  </c:pt>
                  <c:pt idx="2">
                    <c:v>0.4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Лист1!$F$30:$F$32</c:f>
              <c:numCache>
                <c:formatCode>General</c:formatCode>
                <c:ptCount val="3"/>
                <c:pt idx="0">
                  <c:v>0.9</c:v>
                </c:pt>
                <c:pt idx="1">
                  <c:v>4.5</c:v>
                </c:pt>
                <c:pt idx="2">
                  <c:v>7.4</c:v>
                </c:pt>
              </c:numCache>
            </c:numRef>
          </c:val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ИИ+ФР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Лист1!$I$30:$I$32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1.9</c:v>
                  </c:pt>
                  <c:pt idx="2">
                    <c:v>1.2</c:v>
                  </c:pt>
                </c:numCache>
              </c:numRef>
            </c:plus>
            <c:minus>
              <c:numRef>
                <c:f>Лист1!$I$30:$I$32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1.9</c:v>
                  </c:pt>
                  <c:pt idx="2">
                    <c:v>1.2</c:v>
                  </c:pt>
                </c:numCache>
              </c:numRef>
            </c:minus>
          </c:errBars>
          <c:cat>
            <c:strRef>
              <c:f>(Лист1!$D$12;Лист1!$F$12;Лист1!$H$12)</c:f>
              <c:strCache>
                <c:ptCount val="3"/>
                <c:pt idx="0">
                  <c:v>43 ч</c:v>
                </c:pt>
                <c:pt idx="1">
                  <c:v>7-е сутки, однократное введение</c:v>
                </c:pt>
                <c:pt idx="2">
                  <c:v>7-е сутки, ежедневное введение</c:v>
                </c:pt>
              </c:strCache>
            </c:strRef>
          </c:cat>
          <c:val>
            <c:numRef>
              <c:f>Лист1!$H$30:$H$32</c:f>
              <c:numCache>
                <c:formatCode>General</c:formatCode>
                <c:ptCount val="3"/>
                <c:pt idx="0">
                  <c:v>0.9</c:v>
                </c:pt>
                <c:pt idx="1">
                  <c:v>6.1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63872"/>
        <c:axId val="138065408"/>
      </c:barChart>
      <c:catAx>
        <c:axId val="138063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38065408"/>
        <c:crosses val="autoZero"/>
        <c:auto val="1"/>
        <c:lblAlgn val="ctr"/>
        <c:lblOffset val="100"/>
        <c:noMultiLvlLbl val="0"/>
      </c:catAx>
      <c:valAx>
        <c:axId val="138065408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Число лейкоцитов в ПК, </a:t>
                </a:r>
                <a:r>
                  <a:rPr lang="en-US" sz="1200"/>
                  <a:t>nx</a:t>
                </a:r>
                <a:r>
                  <a:rPr lang="ru-RU" sz="1200"/>
                  <a:t>10</a:t>
                </a:r>
                <a:r>
                  <a:rPr lang="ru-RU" sz="1200" baseline="30000"/>
                  <a:t>9</a:t>
                </a:r>
                <a:r>
                  <a:rPr lang="ru-RU" sz="1200"/>
                  <a:t>/л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806387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4597353455818022"/>
          <c:y val="2.2572178477690288E-2"/>
          <c:w val="0.63180424321959761"/>
          <c:h val="0.1122626859142607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7BAE0-D8A8-496E-BE0B-C542B1921C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AA38D-9F55-431C-8835-6851E8ABDE8A}">
      <dgm:prSet custT="1"/>
      <dgm:spPr/>
      <dgm:t>
        <a:bodyPr/>
        <a:lstStyle/>
        <a:p>
          <a:pPr algn="ctr" rtl="0"/>
          <a:endParaRPr lang="ru-RU" sz="2800" b="1" dirty="0" smtClean="0"/>
        </a:p>
        <a:p>
          <a:pPr algn="ctr" rtl="0"/>
          <a:r>
            <a:rPr lang="ru-RU" sz="2800" b="1" dirty="0" smtClean="0"/>
            <a:t>ВЛИЯНИЕ РЕКОМБИНАНТНОЙ МАРГАНЕЦ СУПЕРОКСИДДИСМУТАЗЫ (</a:t>
          </a:r>
          <a:r>
            <a:rPr lang="ru-RU" sz="2800" b="1" dirty="0" err="1" smtClean="0"/>
            <a:t>rMnSOD</a:t>
          </a:r>
          <a:r>
            <a:rPr lang="ru-RU" sz="2800" b="1" dirty="0" smtClean="0"/>
            <a:t>) НА ГЕМАТОЛОГИЧЕСКИЙ СТАТУС МЫШЕЙ, ОБЛУЧЁННЫХ ПРОТОНАМИ</a:t>
          </a:r>
        </a:p>
        <a:p>
          <a:pPr algn="ctr" rtl="0"/>
          <a:endParaRPr lang="ru-RU" sz="2300" dirty="0"/>
        </a:p>
      </dgm:t>
    </dgm:pt>
    <dgm:pt modelId="{612F8965-9A03-4D83-841D-B42E568A6485}" type="parTrans" cxnId="{8DD4F38C-9DED-438B-8913-C2718A4B493F}">
      <dgm:prSet/>
      <dgm:spPr/>
      <dgm:t>
        <a:bodyPr/>
        <a:lstStyle/>
        <a:p>
          <a:endParaRPr lang="ru-RU"/>
        </a:p>
      </dgm:t>
    </dgm:pt>
    <dgm:pt modelId="{70DA53E0-077C-48C1-9575-910029A7FCE9}" type="sibTrans" cxnId="{8DD4F38C-9DED-438B-8913-C2718A4B493F}">
      <dgm:prSet/>
      <dgm:spPr/>
      <dgm:t>
        <a:bodyPr/>
        <a:lstStyle/>
        <a:p>
          <a:endParaRPr lang="ru-RU"/>
        </a:p>
      </dgm:t>
    </dgm:pt>
    <dgm:pt modelId="{DD3EC2EB-19A7-474D-BBE3-175581012F50}" type="pres">
      <dgm:prSet presAssocID="{BE47BAE0-D8A8-496E-BE0B-C542B1921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D77A64-63A5-4380-AB6D-B13DD4FA8FDE}" type="pres">
      <dgm:prSet presAssocID="{F4CAA38D-9F55-431C-8835-6851E8ABDE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88721-9E6B-4F71-83F6-E067AE27B2B2}" type="presOf" srcId="{F4CAA38D-9F55-431C-8835-6851E8ABDE8A}" destId="{7DD77A64-63A5-4380-AB6D-B13DD4FA8FDE}" srcOrd="0" destOrd="0" presId="urn:microsoft.com/office/officeart/2005/8/layout/vList2"/>
    <dgm:cxn modelId="{E2380A3B-98C4-4665-A358-C2E4999E7251}" type="presOf" srcId="{BE47BAE0-D8A8-496E-BE0B-C542B1921CEB}" destId="{DD3EC2EB-19A7-474D-BBE3-175581012F50}" srcOrd="0" destOrd="0" presId="urn:microsoft.com/office/officeart/2005/8/layout/vList2"/>
    <dgm:cxn modelId="{8DD4F38C-9DED-438B-8913-C2718A4B493F}" srcId="{BE47BAE0-D8A8-496E-BE0B-C542B1921CEB}" destId="{F4CAA38D-9F55-431C-8835-6851E8ABDE8A}" srcOrd="0" destOrd="0" parTransId="{612F8965-9A03-4D83-841D-B42E568A6485}" sibTransId="{70DA53E0-077C-48C1-9575-910029A7FCE9}"/>
    <dgm:cxn modelId="{5452DCF5-83C9-4A76-AAAC-BAF14B7CADFC}" type="presParOf" srcId="{DD3EC2EB-19A7-474D-BBE3-175581012F50}" destId="{7DD77A64-63A5-4380-AB6D-B13DD4FA8F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FD9DA-D2CE-4BCE-9A49-4E904C137B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D9200-D0DE-4C93-9876-A4ECEFA2E5DC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Результаты, полученные по показателям состояния органов иммунитета и кроветворения, указывают на наличие лечебного эффекта у препарата </a:t>
          </a:r>
          <a:r>
            <a:rPr lang="en-US" dirty="0" smtClean="0">
              <a:solidFill>
                <a:schemeClr val="tx1"/>
              </a:solidFill>
            </a:rPr>
            <a:t>rMnSOD</a:t>
          </a:r>
          <a:r>
            <a:rPr lang="ru-RU" dirty="0" smtClean="0">
              <a:solidFill>
                <a:schemeClr val="tx1"/>
              </a:solidFill>
            </a:rPr>
            <a:t> при костно-мозговой форме острой лучевой болезни после протонного облучения</a:t>
          </a:r>
          <a:endParaRPr lang="ru-RU" dirty="0">
            <a:solidFill>
              <a:schemeClr val="tx1"/>
            </a:solidFill>
          </a:endParaRPr>
        </a:p>
      </dgm:t>
    </dgm:pt>
    <dgm:pt modelId="{AD0AA4B3-C92D-4FFA-8048-36A70E79F2ED}" type="sibTrans" cxnId="{3BB2F3B3-BEF5-4D1B-88D8-545492FBAEDA}">
      <dgm:prSet/>
      <dgm:spPr/>
      <dgm:t>
        <a:bodyPr/>
        <a:lstStyle/>
        <a:p>
          <a:endParaRPr lang="ru-RU"/>
        </a:p>
      </dgm:t>
    </dgm:pt>
    <dgm:pt modelId="{86B1C741-CB6B-46DD-B1CA-8F5C9A5B37C0}" type="parTrans" cxnId="{3BB2F3B3-BEF5-4D1B-88D8-545492FBAEDA}">
      <dgm:prSet/>
      <dgm:spPr/>
      <dgm:t>
        <a:bodyPr/>
        <a:lstStyle/>
        <a:p>
          <a:endParaRPr lang="ru-RU"/>
        </a:p>
      </dgm:t>
    </dgm:pt>
    <dgm:pt modelId="{2733196C-4B73-4449-93FE-5A68E53EBFB6}" type="pres">
      <dgm:prSet presAssocID="{BFCFD9DA-D2CE-4BCE-9A49-4E904C137B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85DF6-1296-4C64-A637-4D40AF93F799}" type="pres">
      <dgm:prSet presAssocID="{6C2D9200-D0DE-4C93-9876-A4ECEFA2E5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12AA1-BA69-43F4-9638-E5E157B636AC}" type="presOf" srcId="{6C2D9200-D0DE-4C93-9876-A4ECEFA2E5DC}" destId="{D9085DF6-1296-4C64-A637-4D40AF93F799}" srcOrd="0" destOrd="0" presId="urn:microsoft.com/office/officeart/2005/8/layout/vList2"/>
    <dgm:cxn modelId="{3BB2F3B3-BEF5-4D1B-88D8-545492FBAEDA}" srcId="{BFCFD9DA-D2CE-4BCE-9A49-4E904C137BE9}" destId="{6C2D9200-D0DE-4C93-9876-A4ECEFA2E5DC}" srcOrd="0" destOrd="0" parTransId="{86B1C741-CB6B-46DD-B1CA-8F5C9A5B37C0}" sibTransId="{AD0AA4B3-C92D-4FFA-8048-36A70E79F2ED}"/>
    <dgm:cxn modelId="{0280819C-3517-4D94-B655-7791C84BB198}" type="presOf" srcId="{BFCFD9DA-D2CE-4BCE-9A49-4E904C137BE9}" destId="{2733196C-4B73-4449-93FE-5A68E53EBFB6}" srcOrd="0" destOrd="0" presId="urn:microsoft.com/office/officeart/2005/8/layout/vList2"/>
    <dgm:cxn modelId="{AF8BACF5-DA8B-42C6-98E2-9030B62B1395}" type="presParOf" srcId="{2733196C-4B73-4449-93FE-5A68E53EBFB6}" destId="{D9085DF6-1296-4C64-A637-4D40AF93F7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7A64-63A5-4380-AB6D-B13DD4FA8FDE}">
      <dsp:nvSpPr>
        <dsp:cNvPr id="0" name=""/>
        <dsp:cNvSpPr/>
      </dsp:nvSpPr>
      <dsp:spPr>
        <a:xfrm>
          <a:off x="0" y="1180"/>
          <a:ext cx="8640960" cy="2013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ВЛИЯНИЕ РЕКОМБИНАНТНОЙ МАРГАНЕЦ СУПЕРОКСИДДИСМУТАЗЫ (</a:t>
          </a:r>
          <a:r>
            <a:rPr lang="ru-RU" sz="2800" b="1" kern="1200" dirty="0" err="1" smtClean="0"/>
            <a:t>rMnSOD</a:t>
          </a:r>
          <a:r>
            <a:rPr lang="ru-RU" sz="2800" b="1" kern="1200" dirty="0" smtClean="0"/>
            <a:t>) НА ГЕМАТОЛОГИЧЕСКИЙ СТАТУС МЫШЕЙ, ОБЛУЧЁННЫХ ПРОТОНАМИ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98309" y="99489"/>
        <a:ext cx="8444342" cy="1817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85DF6-1296-4C64-A637-4D40AF93F799}">
      <dsp:nvSpPr>
        <dsp:cNvPr id="0" name=""/>
        <dsp:cNvSpPr/>
      </dsp:nvSpPr>
      <dsp:spPr>
        <a:xfrm>
          <a:off x="0" y="253180"/>
          <a:ext cx="8083624" cy="3088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Результаты, полученные по показателям состояния органов иммунитета и кроветворения, указывают на наличие лечебного эффекта у препарата </a:t>
          </a:r>
          <a:r>
            <a:rPr lang="en-US" sz="3000" kern="1200" dirty="0" smtClean="0">
              <a:solidFill>
                <a:schemeClr val="tx1"/>
              </a:solidFill>
            </a:rPr>
            <a:t>rMnSOD</a:t>
          </a:r>
          <a:r>
            <a:rPr lang="ru-RU" sz="3000" kern="1200" dirty="0" smtClean="0">
              <a:solidFill>
                <a:schemeClr val="tx1"/>
              </a:solidFill>
            </a:rPr>
            <a:t> при костно-мозговой форме острой лучевой болезни после протонного облучения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150783" y="403963"/>
        <a:ext cx="7782058" cy="2787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0.52897</cdr:x>
      <cdr:y>0.50984</cdr:y>
    </cdr:from>
    <cdr:to>
      <cdr:x>0.69566</cdr:x>
      <cdr:y>0.62779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154" y="1468350"/>
          <a:ext cx="720080" cy="339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      *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0.83029</cdr:x>
      <cdr:y>0.0767</cdr:y>
    </cdr:from>
    <cdr:to>
      <cdr:x>0.92225</cdr:x>
      <cdr:y>0.20172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6840" y="220910"/>
          <a:ext cx="3972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#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0.24689</cdr:x>
      <cdr:y>0.47675</cdr:y>
    </cdr:from>
    <cdr:to>
      <cdr:x>0.39691</cdr:x>
      <cdr:y>0.60176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560" y="137303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#     #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0.52077</cdr:x>
      <cdr:y>0.22672</cdr:y>
    </cdr:from>
    <cdr:to>
      <cdr:x>0.73244</cdr:x>
      <cdr:y>0.54422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49737" y="652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#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0.24506</cdr:x>
      <cdr:y>0.5807</cdr:y>
    </cdr:from>
    <cdr:to>
      <cdr:x>0.41174</cdr:x>
      <cdr:y>0.68071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8638" y="16724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       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0.87846</cdr:x>
      <cdr:y>0.33067</cdr:y>
    </cdr:from>
    <cdr:to>
      <cdr:x>0.96666</cdr:x>
      <cdr:y>0.47315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94942" y="952334"/>
          <a:ext cx="381042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0.52842</cdr:x>
      <cdr:y>0.38068</cdr:y>
    </cdr:from>
    <cdr:to>
      <cdr:x>0.62843</cdr:x>
      <cdr:y>0.48069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2774" y="109635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10D98-D9BF-40B2-B11A-14E0D6EF8FED}" type="datetimeFigureOut">
              <a:rPr lang="ru-RU" smtClean="0"/>
              <a:t>15.06.2017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43F2-E8A4-4A78-AA8B-5149681A6B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1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Здравствуйте!</a:t>
            </a:r>
          </a:p>
          <a:p>
            <a:r>
              <a:rPr lang="ru-RU" dirty="0"/>
              <a:t>Позвольте представить Вам доклад на тему – Лечебное действие антиоксидантов: </a:t>
            </a:r>
            <a:r>
              <a:rPr lang="ru-RU" dirty="0" err="1"/>
              <a:t>фитомеланина</a:t>
            </a:r>
            <a:r>
              <a:rPr lang="ru-RU" dirty="0"/>
              <a:t> и </a:t>
            </a:r>
            <a:r>
              <a:rPr lang="ru-RU" dirty="0" err="1"/>
              <a:t>супероскиддисмутазы</a:t>
            </a:r>
            <a:r>
              <a:rPr lang="ru-RU" dirty="0"/>
              <a:t> – при облучении мышей протонами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4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излучение является наиболее опасным фактором, который может ограничить исследование человеком космоса за пределами околоземной орбиты. В этой связи необходима разработка специальных противолучевых лекарственных средств, эффективных при воздействии космического излучения. Определенные надежды возлагаются на антиоксиданты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Prasad, William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C.Cole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Antioxidants as 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Radioprotective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 for Project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Bioshield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Velauthapillai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Barfett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K. Murphy, 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Mikulis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antioxidants for radioprotection in medical imaging scans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Радиозащитная способность фермента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супероксиддисмутаза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(COD) является известным явлением. В основном исследования, выполняются на прокариотах или на клеточных культурах. Ограниченное количество исследований было выполнено на лабораторных животных. В некоторых публикациях COD рассматривается в качестве антиоксиданта и противолучевого средства, проявляющие эти свойства при не летальных дозах ионизирующего излучения. В литературе мы не встретили данных о влиянии COD на течение острой лучевой болезни после облучения протонами, которые являются основной компонентой космической радиации. 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Меланин в настоящее время не является лекарственным средством и выпускается в виде пищевых добавок, производители которых рекомендуют его к использованию, в том числе, как препарат с радиопротекторной активностью. Однако к началу наших исследований экспериментально-обоснованные данные, подтверждающие целесообразность перорального применения меланина для повышения радиорезистентности практически отсутствовали. Учитывая заинтересованность человечества в освоении космического пространства, разработка радиозащитных соединений является важной задачей космической медицины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1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Целью нашего </a:t>
            </a:r>
            <a:r>
              <a:rPr lang="ru-RU" dirty="0" err="1"/>
              <a:t>исследвоания</a:t>
            </a:r>
            <a:r>
              <a:rPr lang="ru-RU" dirty="0"/>
              <a:t> стало изучение противолучевых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рекомбинантной формы марганец-содержащей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супероксиддисмутазы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(rMnSOD) и его имитатора водорастворимого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фитомеланина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экспериментах на мышах, облученных протонами, гамма и рентгеновским излучением.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6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Обращаю Ваше внимание на то, что протоны с такой энергией (171 МэВ) являются составной частью солнечных космических лучей – как мы уже видели на слайде с характеристиками излучения.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1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представлена схема 1 эксперимента.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8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1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91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61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Промежуточный вывод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43F2-E8A4-4A78-AA8B-5149681A6B2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0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3535414"/>
              </p:ext>
            </p:extLst>
          </p:nvPr>
        </p:nvGraphicFramePr>
        <p:xfrm>
          <a:off x="251520" y="1412776"/>
          <a:ext cx="86409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9642"/>
            <a:ext cx="8640960" cy="95911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Объединенный Институт Ядерных Исследований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Лаборатория Радиационной Биологии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Д. М. Утина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Ю.С.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Северюхин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Булынина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Дорожкина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А.А. Иванов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1,2,3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Объединенный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институт ядерных исследований, Дубна</a:t>
            </a:r>
          </a:p>
          <a:p>
            <a:pPr algn="ctr"/>
            <a:r>
              <a:rPr lang="ru-RU" sz="16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ГНЦ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РФ – Институт медико-биологических проблем РАН,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ФГБУ ГНЦ ФМБЦ им. А.И.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Бурназяна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ФМБА России,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Татьяна\Desktop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5" y="199859"/>
            <a:ext cx="1152127" cy="108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30776" cy="1008112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753333"/>
              </p:ext>
            </p:extLst>
          </p:nvPr>
        </p:nvGraphicFramePr>
        <p:xfrm>
          <a:off x="755576" y="1850064"/>
          <a:ext cx="8083624" cy="359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Татьяна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59" y="188640"/>
            <a:ext cx="1102357" cy="1035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5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1812"/>
            <a:ext cx="7498080" cy="8932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Благодарности!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5745" y="3140968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Saverio Ambesi-Impiombato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(University of Udine, Udine, Italy)</a:t>
            </a: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 Mancini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Cancer Institute, Naples, Italy)</a:t>
            </a: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Antonetta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Borelli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Cancer Institute, Naples,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Григорьевич Молоканов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(ОИЯИ, Дубна)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Сергеевич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Северюхин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(ОИЯИ, Дубна)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Таисия Михайловна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Булынина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(ИМБП РАН)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 descr="C:\Users\Татьян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9" y="188640"/>
            <a:ext cx="1102357" cy="1035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Татьяна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9" y="188641"/>
            <a:ext cx="1149923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" y="343554"/>
            <a:ext cx="9134948" cy="709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274512"/>
            <a:ext cx="4824536" cy="5252422"/>
          </a:xfrm>
        </p:spPr>
        <p:txBody>
          <a:bodyPr>
            <a:noAutofit/>
          </a:bodyPr>
          <a:lstStyle/>
          <a:p>
            <a:pPr indent="457200" algn="l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излучение является наиболее опасным фактором, который может ограничить исследование человеком космоса за пределами околоземной орбиты. В этой связи необходима разработка специальных противолучевых лекарственных средств, эффективных при воздействии космического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Противолучевые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должны быть эффективны как при остром облучении, так и при фракционном и хроническом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Радиозащитная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фермента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супероксиддисмутаза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известным явлением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публикациях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 качестве антиоксиданта и противолучевого средства, проявляющие эти свойства при не летальных дозах ионизирующего излучения при парентеральном введении. В литературе мы не встретили данных о влиянии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течение острой лучевой болезни после облучения протонами, которые являются основной компонентой космической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радиации.</a:t>
            </a:r>
          </a:p>
          <a:p>
            <a:pPr indent="457200"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человечества в освоении космического пространства, разработка радиозащитных соединений является важной задачей космической медицины</a:t>
            </a:r>
          </a:p>
          <a:p>
            <a:pPr indent="457200"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l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8458"/>
            <a:ext cx="3456384" cy="2658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7002"/>
            <a:ext cx="3456384" cy="2709932"/>
          </a:xfrm>
          <a:prstGeom prst="rect">
            <a:avLst/>
          </a:prstGeom>
        </p:spPr>
      </p:pic>
      <p:pic>
        <p:nvPicPr>
          <p:cNvPr id="7" name="Picture 5" descr="C:\Users\Татьяна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187623" cy="115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</a:t>
            </a:r>
            <a:r>
              <a:rPr lang="ru-RU" sz="3600" dirty="0" smtClean="0"/>
              <a:t>исследования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68696" cy="2448272"/>
          </a:xfrm>
        </p:spPr>
        <p:txBody>
          <a:bodyPr>
            <a:noAutofit/>
          </a:bodyPr>
          <a:lstStyle/>
          <a:p>
            <a:pPr marL="0" lvl="0" indent="457200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680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противолучевых свойств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рекомбинантной формы марганец-содержащей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супероксиддисмутазы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(rMnSOD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экспериментах на мышах, облученных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протонами с энергией 171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4 Гр.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8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Татьяна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75" y="188640"/>
            <a:ext cx="1174365" cy="110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65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Эксперимент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47330" y="4066142"/>
            <a:ext cx="5853394" cy="1473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форма фермент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rMnSOD,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исследовании,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доктора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 Mancini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молекулярной биологии и вирусной онкологии Отдела экспериментальной онкологии Национального института рака IRCCS (Неаполь, Италия).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5792" y="1628800"/>
            <a:ext cx="83023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эксперименте было использовано 35 аутбредных мышей самцов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C57Bl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/6 SPF категории со средней массой тела 24 г. 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 проведено протонным пучком с энергией 171 МэВ в дозе 4 Гр, мощность дозы 0,37 Гр/мин на Фазотроне ОИЯИ (Дубна).  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животных выполнялось путем подкожного введения раствора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rMnSOD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(1мг/0,5 мл ФР). Контрольные облученные животные получали инъекции физиологического раствора хлорида натрия (0,5 мл).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TaiOK\Dropbox\Скриншоты\Скриншот 2015-03-10 15.23.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3906"/>
            <a:ext cx="57356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6071" y="6378650"/>
            <a:ext cx="306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Фридович</a:t>
            </a:r>
            <a:r>
              <a:rPr lang="ru-RU" sz="1200" dirty="0" smtClean="0"/>
              <a:t> И. Свободные радикалы в биологии. </a:t>
            </a:r>
            <a:r>
              <a:rPr lang="ru-RU" sz="1200" dirty="0"/>
              <a:t>Т</a:t>
            </a:r>
            <a:r>
              <a:rPr lang="ru-RU" sz="1200" dirty="0" smtClean="0"/>
              <a:t>. 1. 1979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878501"/>
            <a:ext cx="2304256" cy="1862506"/>
          </a:xfrm>
          <a:prstGeom prst="rect">
            <a:avLst/>
          </a:prstGeom>
        </p:spPr>
      </p:pic>
      <p:pic>
        <p:nvPicPr>
          <p:cNvPr id="9" name="Picture 5" descr="C:\Users\Татьяна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348" y="199980"/>
            <a:ext cx="1030349" cy="96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7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79152"/>
            <a:ext cx="8637904" cy="7793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Схема эксперимента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24235"/>
              </p:ext>
            </p:extLst>
          </p:nvPr>
        </p:nvGraphicFramePr>
        <p:xfrm>
          <a:off x="827584" y="1397001"/>
          <a:ext cx="7776864" cy="44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832648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облучения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животных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часа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Однократное введение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rMnSOD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сразу после облучения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Однократное введение ФР сразу после облучения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7-е сутки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Однократное введение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rMnSOD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сразу после облучения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Однократное введение ФР сразу после облучения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введение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rMnSOD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введение ФР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 descr="C:\Users\Татьяна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61" y="188640"/>
            <a:ext cx="1102357" cy="1035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6916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измерения массы тела мышей в различные периоды времени после облучения протонами и введения </a:t>
            </a:r>
            <a:r>
              <a:rPr lang="en-US" dirty="0" err="1" smtClean="0"/>
              <a:t>rMnSOD</a:t>
            </a:r>
            <a:r>
              <a:rPr lang="en-US" dirty="0" smtClean="0"/>
              <a:t> </a:t>
            </a:r>
            <a:r>
              <a:rPr lang="ru-RU" dirty="0" smtClean="0"/>
              <a:t>или ФР (</a:t>
            </a:r>
            <a:r>
              <a:rPr lang="en-US" dirty="0" smtClean="0"/>
              <a:t>p≤0,05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996914"/>
              </p:ext>
            </p:extLst>
          </p:nvPr>
        </p:nvGraphicFramePr>
        <p:xfrm>
          <a:off x="1182532" y="1485144"/>
          <a:ext cx="7061876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5" descr="C:\Users\Татьяна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63" y="213644"/>
            <a:ext cx="1080369" cy="101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4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248" y="4544089"/>
            <a:ext cx="84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 массы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тимуса и селезенки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мышей в различные периоды времени после облучения протонами и введения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rMnSOD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t=2,9-3,2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565" y="5661248"/>
            <a:ext cx="7866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Примечание: Однократная инъекция </a:t>
            </a:r>
            <a:r>
              <a:rPr lang="en-US" sz="1400" dirty="0" err="1" smtClean="0"/>
              <a:t>rMnSOD</a:t>
            </a:r>
            <a:r>
              <a:rPr lang="en-US" sz="1400" dirty="0" smtClean="0"/>
              <a:t> </a:t>
            </a:r>
            <a:r>
              <a:rPr lang="ru-RU" sz="1400" dirty="0" smtClean="0"/>
              <a:t>не оказала позитивного эффекта на состояние </a:t>
            </a:r>
            <a:r>
              <a:rPr lang="ru-RU" sz="1400" smtClean="0"/>
              <a:t>указанных лимфоидных </a:t>
            </a:r>
            <a:r>
              <a:rPr lang="ru-RU" sz="1400" dirty="0" smtClean="0"/>
              <a:t>органов. У животных, пролеченных </a:t>
            </a:r>
            <a:r>
              <a:rPr lang="en-US" sz="1400" dirty="0" err="1" smtClean="0"/>
              <a:t>rMnSOD</a:t>
            </a:r>
            <a:r>
              <a:rPr lang="ru-RU" sz="1400" dirty="0" smtClean="0"/>
              <a:t> на протяжении 7 –и суток  показатели массы тимуса и селезенки были выше, чем у группы мышей, получавших ФР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187085"/>
              </p:ext>
            </p:extLst>
          </p:nvPr>
        </p:nvGraphicFramePr>
        <p:xfrm>
          <a:off x="179512" y="141277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169841"/>
              </p:ext>
            </p:extLst>
          </p:nvPr>
        </p:nvGraphicFramePr>
        <p:xfrm>
          <a:off x="4591102" y="141277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65573" y="18140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9054" y="29354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  *</a:t>
            </a:r>
            <a:endParaRPr lang="ru-RU" sz="1400" dirty="0"/>
          </a:p>
        </p:txBody>
      </p:sp>
      <p:pic>
        <p:nvPicPr>
          <p:cNvPr id="12" name="Picture 5" descr="C:\Users\Татьяна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08" y="92813"/>
            <a:ext cx="958341" cy="900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633" y="620688"/>
            <a:ext cx="8719785" cy="5377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696" y="4419061"/>
            <a:ext cx="8541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ядросодержащих клеток в бедренной кости (красный костный мозг) и лейкоцитов периферической крови мышей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периоды времени после облучения протонами и введения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rMnSOD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*t=2,4-4,2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≤0,05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#t=2-5,1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p≤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634" y="5661248"/>
            <a:ext cx="8026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Примечание:</a:t>
            </a:r>
            <a:r>
              <a:rPr lang="en-US" sz="1400" dirty="0"/>
              <a:t> </a:t>
            </a:r>
            <a:r>
              <a:rPr lang="ru-RU" sz="1400" dirty="0" smtClean="0"/>
              <a:t>На 7-е сутки после сублетального облучения отмечено </a:t>
            </a:r>
            <a:r>
              <a:rPr lang="ru-RU" sz="1400" dirty="0" err="1" smtClean="0"/>
              <a:t>гипервосстановление</a:t>
            </a:r>
            <a:r>
              <a:rPr lang="ru-RU" sz="1400" dirty="0"/>
              <a:t> </a:t>
            </a:r>
            <a:r>
              <a:rPr lang="ru-RU" sz="1400" dirty="0" smtClean="0"/>
              <a:t>ККМ в группах, получавших </a:t>
            </a:r>
            <a:r>
              <a:rPr lang="en-US" sz="1400" dirty="0" err="1" smtClean="0"/>
              <a:t>rMnSOD</a:t>
            </a:r>
            <a:r>
              <a:rPr lang="en-US" sz="1400" dirty="0" smtClean="0"/>
              <a:t> </a:t>
            </a:r>
            <a:r>
              <a:rPr lang="ru-RU" sz="1400" dirty="0" smtClean="0"/>
              <a:t>и фр. </a:t>
            </a:r>
          </a:p>
          <a:p>
            <a:r>
              <a:rPr lang="ru-RU" sz="1400" dirty="0" smtClean="0"/>
              <a:t>Более выраженное  восстановление числа лейкоцитов наблюдалось у мышей, получавших </a:t>
            </a:r>
            <a:r>
              <a:rPr lang="en-US" sz="1400" dirty="0" err="1" smtClean="0"/>
              <a:t>rMnSOD</a:t>
            </a:r>
            <a:r>
              <a:rPr lang="ru-RU" sz="1400" dirty="0" smtClean="0"/>
              <a:t> ежедневно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928467"/>
              </p:ext>
            </p:extLst>
          </p:nvPr>
        </p:nvGraphicFramePr>
        <p:xfrm>
          <a:off x="265080" y="140789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00153"/>
              </p:ext>
            </p:extLst>
          </p:nvPr>
        </p:nvGraphicFramePr>
        <p:xfrm>
          <a:off x="4665490" y="139654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5" descr="C:\Users\Татьяна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9" y="0"/>
            <a:ext cx="1030349" cy="96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5312" y="1105655"/>
            <a:ext cx="7903896" cy="381542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жедневное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подкожное введение rMnSOD мышам после облучения обеспечило статистически достоверное ускоренное восстановление массы тимуса, массы селезенки и числа лейкоцитов в периферической крови на седьмые сутки после воздействия радиации при отсутствии восстановления по этим показателям в группе, получавшей физиологический раствор. Число кариоцитов в костном мозге у облученных животных на седьмые сутки после облучения превысило значение этого показателя в группе биоконтроля. В группе животных, подвергавшихся введению rMnSOD,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гипервосстановление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показателя было еще более значительным.</a:t>
            </a:r>
          </a:p>
        </p:txBody>
      </p:sp>
      <p:pic>
        <p:nvPicPr>
          <p:cNvPr id="4" name="Picture 5" descr="C:\Users\Татьяна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851"/>
            <a:ext cx="1030349" cy="967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</TotalTime>
  <Words>1105</Words>
  <Application>Microsoft Office PowerPoint</Application>
  <PresentationFormat>Экран (4:3)</PresentationFormat>
  <Paragraphs>89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Актуальность</vt:lpstr>
      <vt:lpstr>Цель исследования</vt:lpstr>
      <vt:lpstr>Эксперимент</vt:lpstr>
      <vt:lpstr>Схема эксперимента </vt:lpstr>
      <vt:lpstr>Результаты</vt:lpstr>
      <vt:lpstr>Результаты</vt:lpstr>
      <vt:lpstr>Результаты</vt:lpstr>
      <vt:lpstr>Ежедневное подкожное введение rMnSOD мышам после облучения обеспечило статистически достоверное ускоренное восстановление массы тимуса, массы селезенки и числа лейкоцитов в периферической крови на седьмые сутки после воздействия радиации при отсутствии восстановления по этим показателям в группе, получавшей физиологический раствор. Число кариоцитов в костном мозге у облученных животных на седьмые сутки после облучения превысило значение этого показателя в группе биоконтроля. В группе животных, подвергавшихся введению rMnSOD, гипервосстановление этого показателя было еще более значительным.</vt:lpstr>
      <vt:lpstr>Выводы</vt:lpstr>
      <vt:lpstr>Благодарности!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ПРОТОНОВ С РАЗЛИЧНЫМ УРОВНЕМ ЛПЭ НА ОРГАНИЗМ МЛЕКОПИТАЮЩИХ</dc:title>
  <dc:creator>Человек</dc:creator>
  <cp:lastModifiedBy>Utina</cp:lastModifiedBy>
  <cp:revision>133</cp:revision>
  <cp:lastPrinted>2015-03-25T11:57:20Z</cp:lastPrinted>
  <dcterms:created xsi:type="dcterms:W3CDTF">2014-03-14T05:44:47Z</dcterms:created>
  <dcterms:modified xsi:type="dcterms:W3CDTF">2017-06-15T14:50:31Z</dcterms:modified>
</cp:coreProperties>
</file>